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7" r:id="rId2"/>
    <p:sldId id="643" r:id="rId3"/>
    <p:sldId id="690" r:id="rId4"/>
    <p:sldId id="691" r:id="rId5"/>
    <p:sldId id="692" r:id="rId6"/>
    <p:sldId id="695" r:id="rId7"/>
    <p:sldId id="696" r:id="rId8"/>
    <p:sldId id="697" r:id="rId9"/>
    <p:sldId id="70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36" r:id="rId19"/>
    <p:sldId id="709" r:id="rId20"/>
    <p:sldId id="729" r:id="rId21"/>
    <p:sldId id="711" r:id="rId22"/>
    <p:sldId id="713" r:id="rId23"/>
    <p:sldId id="712" r:id="rId24"/>
    <p:sldId id="714" r:id="rId25"/>
    <p:sldId id="710" r:id="rId26"/>
    <p:sldId id="715" r:id="rId27"/>
    <p:sldId id="721" r:id="rId28"/>
    <p:sldId id="717" r:id="rId29"/>
    <p:sldId id="718" r:id="rId30"/>
    <p:sldId id="719" r:id="rId31"/>
    <p:sldId id="720" r:id="rId32"/>
    <p:sldId id="724" r:id="rId33"/>
    <p:sldId id="722" r:id="rId34"/>
    <p:sldId id="726" r:id="rId35"/>
    <p:sldId id="727" r:id="rId36"/>
    <p:sldId id="728" r:id="rId37"/>
    <p:sldId id="732" r:id="rId38"/>
    <p:sldId id="731" r:id="rId39"/>
    <p:sldId id="733" r:id="rId40"/>
    <p:sldId id="734" r:id="rId41"/>
    <p:sldId id="735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24E63B"/>
    <a:srgbClr val="00FF00"/>
    <a:srgbClr val="3366FF"/>
    <a:srgbClr val="EC1E3B"/>
    <a:srgbClr val="E58A25"/>
    <a:srgbClr val="CCE822"/>
    <a:srgbClr val="33D7B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52" autoAdjust="0"/>
    <p:restoredTop sz="93662" autoAdjust="0"/>
  </p:normalViewPr>
  <p:slideViewPr>
    <p:cSldViewPr snapToGrid="0">
      <p:cViewPr varScale="1">
        <p:scale>
          <a:sx n="93" d="100"/>
          <a:sy n="93" d="100"/>
        </p:scale>
        <p:origin x="9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6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Sheet1!$B$3:$AA$3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</c:numRef>
          </c:xVal>
          <c:yVal>
            <c:numRef>
              <c:f>Sheet1!$B$4:$AA$4</c:f>
              <c:numCache>
                <c:formatCode>General</c:formatCode>
                <c:ptCount val="2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10</c:v>
                </c:pt>
                <c:pt idx="4">
                  <c:v>15</c:v>
                </c:pt>
                <c:pt idx="5">
                  <c:v>21</c:v>
                </c:pt>
                <c:pt idx="6">
                  <c:v>28</c:v>
                </c:pt>
                <c:pt idx="7">
                  <c:v>36</c:v>
                </c:pt>
                <c:pt idx="8">
                  <c:v>45</c:v>
                </c:pt>
                <c:pt idx="9">
                  <c:v>55</c:v>
                </c:pt>
                <c:pt idx="10">
                  <c:v>66</c:v>
                </c:pt>
                <c:pt idx="11">
                  <c:v>78</c:v>
                </c:pt>
                <c:pt idx="12">
                  <c:v>91</c:v>
                </c:pt>
                <c:pt idx="13">
                  <c:v>105</c:v>
                </c:pt>
                <c:pt idx="14">
                  <c:v>120</c:v>
                </c:pt>
                <c:pt idx="15">
                  <c:v>136</c:v>
                </c:pt>
                <c:pt idx="16">
                  <c:v>153</c:v>
                </c:pt>
                <c:pt idx="17">
                  <c:v>171</c:v>
                </c:pt>
                <c:pt idx="18">
                  <c:v>190</c:v>
                </c:pt>
                <c:pt idx="19">
                  <c:v>210</c:v>
                </c:pt>
                <c:pt idx="20">
                  <c:v>231</c:v>
                </c:pt>
                <c:pt idx="21">
                  <c:v>253</c:v>
                </c:pt>
                <c:pt idx="22">
                  <c:v>276</c:v>
                </c:pt>
                <c:pt idx="23">
                  <c:v>300</c:v>
                </c:pt>
                <c:pt idx="24">
                  <c:v>325</c:v>
                </c:pt>
                <c:pt idx="25">
                  <c:v>351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40-40E1-8B4A-A48D4A075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7739152"/>
        <c:axId val="757739544"/>
      </c:scatterChart>
      <c:valAx>
        <c:axId val="757739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757739544"/>
        <c:crosses val="autoZero"/>
        <c:crossBetween val="midCat"/>
      </c:valAx>
      <c:valAx>
        <c:axId val="757739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7577391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Gate design 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666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Sheet1!$C$2:$AQ$2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xVal>
          <c:yVal>
            <c:numRef>
              <c:f>Sheet1!$C$3:$AQ$3</c:f>
              <c:numCache>
                <c:formatCode>General</c:formatCode>
                <c:ptCount val="41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10</c:v>
                </c:pt>
                <c:pt idx="4">
                  <c:v>15</c:v>
                </c:pt>
                <c:pt idx="5">
                  <c:v>21</c:v>
                </c:pt>
                <c:pt idx="6">
                  <c:v>28</c:v>
                </c:pt>
                <c:pt idx="7">
                  <c:v>36</c:v>
                </c:pt>
                <c:pt idx="8">
                  <c:v>45</c:v>
                </c:pt>
                <c:pt idx="9">
                  <c:v>55</c:v>
                </c:pt>
                <c:pt idx="10">
                  <c:v>66</c:v>
                </c:pt>
                <c:pt idx="11">
                  <c:v>78</c:v>
                </c:pt>
                <c:pt idx="12">
                  <c:v>91</c:v>
                </c:pt>
                <c:pt idx="13">
                  <c:v>105</c:v>
                </c:pt>
                <c:pt idx="14">
                  <c:v>120</c:v>
                </c:pt>
                <c:pt idx="15">
                  <c:v>136</c:v>
                </c:pt>
                <c:pt idx="16">
                  <c:v>153</c:v>
                </c:pt>
                <c:pt idx="17">
                  <c:v>171</c:v>
                </c:pt>
                <c:pt idx="18">
                  <c:v>190</c:v>
                </c:pt>
                <c:pt idx="19">
                  <c:v>210</c:v>
                </c:pt>
                <c:pt idx="20">
                  <c:v>231</c:v>
                </c:pt>
                <c:pt idx="21">
                  <c:v>253</c:v>
                </c:pt>
                <c:pt idx="22">
                  <c:v>276</c:v>
                </c:pt>
                <c:pt idx="23">
                  <c:v>300</c:v>
                </c:pt>
                <c:pt idx="24">
                  <c:v>325</c:v>
                </c:pt>
                <c:pt idx="25">
                  <c:v>351</c:v>
                </c:pt>
                <c:pt idx="26">
                  <c:v>378</c:v>
                </c:pt>
                <c:pt idx="27">
                  <c:v>406</c:v>
                </c:pt>
                <c:pt idx="28">
                  <c:v>435</c:v>
                </c:pt>
                <c:pt idx="29">
                  <c:v>465</c:v>
                </c:pt>
                <c:pt idx="30">
                  <c:v>496</c:v>
                </c:pt>
                <c:pt idx="31">
                  <c:v>528</c:v>
                </c:pt>
                <c:pt idx="32">
                  <c:v>561</c:v>
                </c:pt>
                <c:pt idx="33">
                  <c:v>595</c:v>
                </c:pt>
                <c:pt idx="34">
                  <c:v>630</c:v>
                </c:pt>
                <c:pt idx="35">
                  <c:v>666</c:v>
                </c:pt>
                <c:pt idx="36">
                  <c:v>703</c:v>
                </c:pt>
                <c:pt idx="37">
                  <c:v>741</c:v>
                </c:pt>
                <c:pt idx="38">
                  <c:v>780</c:v>
                </c:pt>
                <c:pt idx="39">
                  <c:v>820</c:v>
                </c:pt>
                <c:pt idx="40">
                  <c:v>861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4B-4097-BD29-391AAD5D7849}"/>
            </c:ext>
          </c:extLst>
        </c:ser>
        <c:ser>
          <c:idx val="1"/>
          <c:order val="1"/>
          <c:spPr>
            <a:ln w="63500" cap="rnd">
              <a:solidFill>
                <a:srgbClr val="24E63B"/>
              </a:solidFill>
              <a:round/>
            </a:ln>
            <a:effectLst/>
          </c:spPr>
          <c:marker>
            <c:symbol val="none"/>
          </c:marker>
          <c:xVal>
            <c:numRef>
              <c:f>Sheet1!$C$2:$AQ$2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xVal>
          <c:yVal>
            <c:numRef>
              <c:f>Sheet1!$C$4:$AQ$4</c:f>
              <c:numCache>
                <c:formatCode>General</c:formatCode>
                <c:ptCount val="41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24B-4097-BD29-391AAD5D7849}"/>
            </c:ext>
          </c:extLst>
        </c:ser>
        <c:ser>
          <c:idx val="2"/>
          <c:order val="2"/>
          <c:spPr>
            <a:ln w="889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Sheet1!$C$2:$AQ$2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xVal>
          <c:yVal>
            <c:numRef>
              <c:f>Sheet1!$C$5:$AQ$5</c:f>
              <c:numCache>
                <c:formatCode>General</c:formatCode>
                <c:ptCount val="41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18</c:v>
                </c:pt>
                <c:pt idx="37">
                  <c:v>18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24B-4097-BD29-391AAD5D7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7737192"/>
        <c:axId val="757737584"/>
      </c:scatterChart>
      <c:valAx>
        <c:axId val="757737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737584"/>
        <c:crosses val="autoZero"/>
        <c:crossBetween val="midCat"/>
      </c:valAx>
      <c:valAx>
        <c:axId val="75773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737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1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96F4-FEA8-4DD9-AC8A-3D72D6C21D05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E2028-A717-4AB1-956A-664BBEADC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8F57-3390-41C0-A458-63BC546AED2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EB44-C47D-4A88-8AD9-59730808B5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B09D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963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963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dt" sz="quarter" idx="2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fld id="{4821A630-8700-4EF7-8E0A-FF91A2CEF9EB}" type="datetime1">
              <a:rPr lang="en-US" smtClean="0"/>
              <a:t>2/9/2018</a:t>
            </a:fld>
            <a:endParaRPr lang="en-US"/>
          </a:p>
        </p:txBody>
      </p:sp>
      <p:sp>
        <p:nvSpPr>
          <p:cNvPr id="6964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97F63-EBA0-4963-ABE9-57EF0B839F7C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8F860-577C-4D45-8676-D9CE0A20F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105D1-B7D0-4643-97F6-A1F2C488F19E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F06F0-6D57-4597-B33A-FFD4A2286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EF8307-55C3-4941-9386-80E3F0BA8F73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01E7B-56A1-414F-89F3-B6C7032F83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1981200" cy="578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791200" cy="578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207592-F3FE-473B-B7C1-76FFD240E7B6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9397F-CEDA-48D5-BD8C-AEA2D4535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524000"/>
            <a:ext cx="7693025" cy="45624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A5492F66-FAAC-4E86-A908-3F03D5212577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2E671B2F-1C99-4FE4-BA01-E7FD1576D2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27D2235C-8361-40AD-9F0E-9CE462510EEC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58FB94B-310E-4488-A02A-EEA058C97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524000"/>
            <a:ext cx="3770312" cy="2205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881438"/>
            <a:ext cx="3770312" cy="2205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7428D308-63D6-46DC-AB3D-89149E1A9B9A}" type="datetime1">
              <a:rPr lang="en-US" smtClean="0"/>
              <a:t>2/9/2018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91A6391-E052-4C84-A0B9-E42B7D1643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81000"/>
            <a:ext cx="6248400" cy="3124200"/>
          </a:xfrm>
          <a:prstGeom prst="rect">
            <a:avLst/>
          </a:prstGeom>
          <a:solidFill>
            <a:srgbClr val="B09D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white">
          <a:xfrm>
            <a:off x="685800" y="990600"/>
            <a:ext cx="76962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0" y="28956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6" name="AutoShap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E7D0F681-9538-4377-83DD-4A0F3825A6EB}" type="datetime1">
              <a:rPr lang="en-US" smtClean="0"/>
              <a:t>2/9/2018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white">
          <a:xfrm>
            <a:off x="685800" y="990600"/>
            <a:ext cx="76962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89D93E60-2DBA-4A51-BE5B-813A9ADFFAFF}" type="datetime1">
              <a:rPr lang="en-US" smtClean="0"/>
              <a:t>2/9/2018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9108E1-99ED-40A4-B337-758A0C4965D9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AE433-2354-447F-AC9C-E3BA53A2E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B2DAF2-BCEF-40E9-A864-4850776B877F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3F87-C530-494E-9DEB-A06277A2E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1B3AAE-1A42-425C-88A4-E00A8930084D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93930-8D3E-46B4-9CFD-3C99D89E8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9BE566-6412-4369-B689-30AEF41F96CC}" type="datetime1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AF876-FBA0-445E-8008-364E6B9A3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1A7AC0-B4C6-4559-AC30-B5A4766B8040}" type="datetime1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76461-077E-41AC-BF9A-19ECFE564D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DA138B-4E38-417B-B673-6173AD6FDA7E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F663B-019F-483E-92A6-D542894393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B09D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457200" y="0"/>
            <a:ext cx="2743200" cy="457200"/>
          </a:xfrm>
          <a:custGeom>
            <a:avLst/>
            <a:gdLst/>
            <a:ahLst/>
            <a:cxnLst>
              <a:cxn ang="0">
                <a:pos x="1728" y="0"/>
              </a:cxn>
              <a:cxn ang="0">
                <a:pos x="1728" y="480"/>
              </a:cxn>
              <a:cxn ang="0">
                <a:pos x="380" y="482"/>
              </a:cxn>
              <a:cxn ang="0">
                <a:pos x="354" y="480"/>
              </a:cxn>
              <a:cxn ang="0">
                <a:pos x="308" y="489"/>
              </a:cxn>
              <a:cxn ang="0">
                <a:pos x="246" y="531"/>
              </a:cxn>
              <a:cxn ang="0">
                <a:pos x="206" y="597"/>
              </a:cxn>
              <a:cxn ang="0">
                <a:pos x="192" y="666"/>
              </a:cxn>
              <a:cxn ang="0">
                <a:pos x="192" y="735"/>
              </a:cxn>
              <a:cxn ang="0">
                <a:pos x="0" y="735"/>
              </a:cxn>
              <a:cxn ang="0">
                <a:pos x="0" y="480"/>
              </a:cxn>
              <a:cxn ang="0">
                <a:pos x="0" y="0"/>
              </a:cxn>
              <a:cxn ang="0">
                <a:pos x="1728" y="0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rgbClr val="B09DC9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128713"/>
            <a:ext cx="7391400" cy="319087"/>
            <a:chOff x="144" y="1248"/>
            <a:chExt cx="4656" cy="201"/>
          </a:xfrm>
        </p:grpSpPr>
        <p:sp>
          <p:nvSpPr>
            <p:cNvPr id="68615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924800" cy="762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86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76930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5532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48CBAC-93DD-4513-8F5E-01633E07B4AF}" type="datetime1">
              <a:rPr lang="en-US" smtClean="0"/>
              <a:t>2/9/2018</a:t>
            </a:fld>
            <a:endParaRPr lang="en-US"/>
          </a:p>
        </p:txBody>
      </p:sp>
      <p:sp>
        <p:nvSpPr>
          <p:cNvPr id="686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5564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400"/>
            </a:lvl1pPr>
          </a:lstStyle>
          <a:p>
            <a:r>
              <a:rPr lang="en-US" smtClean="0"/>
              <a:t>W2018: EE307 Elmore delay</a:t>
            </a:r>
            <a:endParaRPr lang="en-US"/>
          </a:p>
        </p:txBody>
      </p:sp>
      <p:sp>
        <p:nvSpPr>
          <p:cNvPr id="686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42050"/>
            <a:ext cx="8270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07E44221-0658-4A54-A9D6-6D6CA4EC74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11" Type="http://schemas.openxmlformats.org/officeDocument/2006/relationships/image" Target="../media/image22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9.png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2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914400"/>
            <a:ext cx="8458200" cy="2057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EE307 Topic 3: </a:t>
            </a:r>
            <a:br>
              <a:rPr lang="en-US" sz="2800" dirty="0" smtClean="0"/>
            </a:br>
            <a:r>
              <a:rPr lang="en-US" sz="2800" dirty="0" smtClean="0"/>
              <a:t>Elmore Delay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4253424" cy="1822450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1" name="Picture 3"/>
          <p:cNvPicPr>
            <a:picLocks noChangeAspect="1" noChangeArrowheads="1"/>
          </p:cNvPicPr>
          <p:nvPr/>
        </p:nvPicPr>
        <p:blipFill>
          <a:blip r:embed="rId3" cstate="print"/>
          <a:srcRect l="9595" t="24947" r="15868" b="20645"/>
          <a:stretch>
            <a:fillRect/>
          </a:stretch>
        </p:blipFill>
        <p:spPr bwMode="auto">
          <a:xfrm>
            <a:off x="728663" y="928688"/>
            <a:ext cx="7696200" cy="481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3048000" y="4389438"/>
            <a:ext cx="3373438" cy="1117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997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05064"/>
              </p:ext>
            </p:extLst>
          </p:nvPr>
        </p:nvGraphicFramePr>
        <p:xfrm>
          <a:off x="329591" y="3492337"/>
          <a:ext cx="7795696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7" name="Equation" r:id="rId4" imgW="5041900" imgH="1790700" progId="Equation.3">
                  <p:embed/>
                </p:oleObj>
              </mc:Choice>
              <mc:Fallback>
                <p:oleObj name="Equation" r:id="rId4" imgW="5041900" imgH="1790700" progId="Equation.3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91" y="3492337"/>
                        <a:ext cx="7795696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Elmore Delay RC Chain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 Model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2819400"/>
            <a:ext cx="8991600" cy="3181350"/>
            <a:chOff x="96" y="1392"/>
            <a:chExt cx="5664" cy="2004"/>
          </a:xfrm>
        </p:grpSpPr>
        <p:pic>
          <p:nvPicPr>
            <p:cNvPr id="3409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5692" t="46875" r="4506" b="12500"/>
            <a:stretch>
              <a:fillRect/>
            </a:stretch>
          </p:blipFill>
          <p:spPr bwMode="auto">
            <a:xfrm>
              <a:off x="144" y="1392"/>
              <a:ext cx="5472" cy="20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40997" name="Rectangle 5"/>
            <p:cNvSpPr>
              <a:spLocks noChangeArrowheads="1"/>
            </p:cNvSpPr>
            <p:nvPr/>
          </p:nvSpPr>
          <p:spPr bwMode="auto">
            <a:xfrm>
              <a:off x="96" y="2016"/>
              <a:ext cx="5664" cy="81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1600200" y="2133600"/>
            <a:ext cx="551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>
                <a:solidFill>
                  <a:srgbClr val="0000B6"/>
                </a:solidFill>
              </a:rPr>
              <a:t>Assume: Wire modeled by N equal-length segments 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3429000" y="4495800"/>
            <a:ext cx="2368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>
                <a:solidFill>
                  <a:srgbClr val="0000B6"/>
                </a:solidFill>
              </a:rPr>
              <a:t>For large values of N: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Elmore to find Fan-in delay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Fan-in is the number of inputs to a gate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Fan in of 2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dirty="0" smtClean="0"/>
              <a:t>			Fan in of 3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dirty="0" smtClean="0"/>
              <a:t>			Fan in of 6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3131" y="2194162"/>
            <a:ext cx="22764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3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9944" y="3500864"/>
            <a:ext cx="22193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3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176" y="4800884"/>
            <a:ext cx="21812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Fan-in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Fan-n of 1     Fan-in of 2             Fan-in of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44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54" y="3395875"/>
            <a:ext cx="12096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297" y="3383720"/>
            <a:ext cx="19716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5023" y="2044037"/>
            <a:ext cx="22764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388" y="2389140"/>
            <a:ext cx="120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7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0784" y="3248167"/>
            <a:ext cx="2566237" cy="32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2710" y="2190679"/>
            <a:ext cx="22193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66" y="304800"/>
            <a:ext cx="8325134" cy="762000"/>
          </a:xfrm>
        </p:spPr>
        <p:txBody>
          <a:bodyPr/>
          <a:lstStyle/>
          <a:p>
            <a:r>
              <a:rPr lang="en-US" dirty="0" smtClean="0"/>
              <a:t>Elmore analysis of fan-in 1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 0 </a:t>
            </a:r>
            <a:r>
              <a:rPr lang="en-US" dirty="0" smtClean="0">
                <a:sym typeface="Wingdings" pitchFamily="2" charset="2"/>
              </a:rPr>
              <a:t> 1 transition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9302" y="2058395"/>
            <a:ext cx="12096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94359"/>
            <a:ext cx="120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5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9650" y="2002241"/>
            <a:ext cx="43243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57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9627" y="2762960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5305" y="2956303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579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19540" y="4824342"/>
            <a:ext cx="16478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52737" y="5005742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685463" y="5129852"/>
          <a:ext cx="912693" cy="54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88" name="Equation" r:id="rId8" imgW="381000" imgH="228600" progId="Equation.3">
                  <p:embed/>
                </p:oleObj>
              </mc:Choice>
              <mc:Fallback>
                <p:oleObj name="Equation" r:id="rId8" imgW="381000" imgH="228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463" y="5129852"/>
                        <a:ext cx="912693" cy="547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799" name="Object 7"/>
          <p:cNvGraphicFramePr>
            <a:graphicFrameLocks noChangeAspect="1"/>
          </p:cNvGraphicFramePr>
          <p:nvPr/>
        </p:nvGraphicFramePr>
        <p:xfrm>
          <a:off x="5634535" y="5036214"/>
          <a:ext cx="18526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89" name="Equation" r:id="rId10" imgW="774364" imgH="228501" progId="Equation.3">
                  <p:embed/>
                </p:oleObj>
              </mc:Choice>
              <mc:Fallback>
                <p:oleObj name="Equation" r:id="rId10" imgW="774364" imgH="228501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535" y="5036214"/>
                        <a:ext cx="185261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66" y="1908553"/>
            <a:ext cx="2381250" cy="2190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66" y="304800"/>
            <a:ext cx="8325134" cy="762000"/>
          </a:xfrm>
        </p:spPr>
        <p:txBody>
          <a:bodyPr/>
          <a:lstStyle/>
          <a:p>
            <a:r>
              <a:rPr lang="en-US" dirty="0" smtClean="0"/>
              <a:t>Elmore analysis of fan-in 2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A=0 and B=1 to A: 0 </a:t>
            </a:r>
            <a:r>
              <a:rPr lang="en-US" dirty="0" smtClean="0">
                <a:sym typeface="Wingdings" pitchFamily="2" charset="2"/>
              </a:rPr>
              <a:t> 1 transition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45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9805" y="2833473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1657" y="2710643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179" y="4978447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5799" name="Object 7"/>
          <p:cNvGraphicFramePr>
            <a:graphicFrameLocks noChangeAspect="1"/>
          </p:cNvGraphicFramePr>
          <p:nvPr/>
        </p:nvGraphicFramePr>
        <p:xfrm>
          <a:off x="4345911" y="5172716"/>
          <a:ext cx="38560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64" name="Equation" r:id="rId5" imgW="1612900" imgH="215900" progId="Equation.3">
                  <p:embed/>
                </p:oleObj>
              </mc:Choice>
              <mc:Fallback>
                <p:oleObj name="Equation" r:id="rId5" imgW="1612900" imgH="215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911" y="5172716"/>
                        <a:ext cx="385603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682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2219" y="2163027"/>
            <a:ext cx="1518945" cy="24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102" y="2833473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68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3135" y="2309031"/>
            <a:ext cx="1490865" cy="234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6822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6928" y="4504260"/>
            <a:ext cx="21812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2613761"/>
            <a:ext cx="1503572" cy="71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6893" y="5048960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06" y="2176463"/>
            <a:ext cx="200025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66" y="304800"/>
            <a:ext cx="8325134" cy="762000"/>
          </a:xfrm>
        </p:spPr>
        <p:txBody>
          <a:bodyPr/>
          <a:lstStyle/>
          <a:p>
            <a:r>
              <a:rPr lang="en-US" dirty="0" smtClean="0"/>
              <a:t>Elmore analysis of fan-in 3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A=0 and B=C=1. Then A: 0 </a:t>
            </a:r>
            <a:r>
              <a:rPr lang="en-US" dirty="0" smtClean="0">
                <a:sym typeface="Wingdings" pitchFamily="2" charset="2"/>
              </a:rPr>
              <a:t> 1 transition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5354" y="2721022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5799" name="Object 7"/>
          <p:cNvGraphicFramePr>
            <a:graphicFrameLocks noChangeAspect="1"/>
          </p:cNvGraphicFramePr>
          <p:nvPr/>
        </p:nvGraphicFramePr>
        <p:xfrm>
          <a:off x="1258888" y="5300663"/>
          <a:ext cx="68310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87" name="Equation" r:id="rId5" imgW="2857500" imgH="215900" progId="Equation.3">
                  <p:embed/>
                </p:oleObj>
              </mc:Choice>
              <mc:Fallback>
                <p:oleObj name="Equation" r:id="rId5" imgW="2857500" imgH="2159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00663"/>
                        <a:ext cx="68310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644538"/>
            <a:ext cx="1271803" cy="61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191" y="5202212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9546" y="2052703"/>
            <a:ext cx="2173050" cy="292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784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7310" y="2039417"/>
            <a:ext cx="1603705" cy="253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5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4484" y="2832478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4505" y="2710643"/>
            <a:ext cx="733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flipH="1" flipV="1">
            <a:off x="149902" y="2968052"/>
            <a:ext cx="239842" cy="149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fan-in increases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155"/>
            <a:ext cx="7693025" cy="1064526"/>
          </a:xfrm>
        </p:spPr>
        <p:txBody>
          <a:bodyPr/>
          <a:lstStyle/>
          <a:p>
            <a:r>
              <a:rPr lang="en-US" dirty="0" smtClean="0"/>
              <a:t>Let’s make the math easier and assume that the Rs and Cs are all the same: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48866" name="Object 2"/>
          <p:cNvGraphicFramePr>
            <a:graphicFrameLocks noChangeAspect="1"/>
          </p:cNvGraphicFramePr>
          <p:nvPr/>
        </p:nvGraphicFramePr>
        <p:xfrm>
          <a:off x="1054172" y="2420986"/>
          <a:ext cx="68310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46" name="Equation" r:id="rId3" imgW="2857500" imgH="215900" progId="Equation.3">
                  <p:embed/>
                </p:oleObj>
              </mc:Choice>
              <mc:Fallback>
                <p:oleObj name="Equation" r:id="rId3" imgW="2857500" imgH="2159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72" y="2420986"/>
                        <a:ext cx="68310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67" name="Object 3"/>
          <p:cNvGraphicFramePr>
            <a:graphicFrameLocks noChangeAspect="1"/>
          </p:cNvGraphicFramePr>
          <p:nvPr/>
        </p:nvGraphicFramePr>
        <p:xfrm>
          <a:off x="1043818" y="1937556"/>
          <a:ext cx="38560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47" name="Equation" r:id="rId5" imgW="1612900" imgH="215900" progId="Equation.3">
                  <p:embed/>
                </p:oleObj>
              </mc:Choice>
              <mc:Fallback>
                <p:oleObj name="Equation" r:id="rId5" imgW="1612900" imgH="2159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818" y="1937556"/>
                        <a:ext cx="385603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68" name="Object 4"/>
          <p:cNvGraphicFramePr>
            <a:graphicFrameLocks noChangeAspect="1"/>
          </p:cNvGraphicFramePr>
          <p:nvPr/>
        </p:nvGraphicFramePr>
        <p:xfrm>
          <a:off x="1067507" y="1507177"/>
          <a:ext cx="1457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48" name="Equation" r:id="rId7" imgW="609336" imgH="177723" progId="Equation.3">
                  <p:embed/>
                </p:oleObj>
              </mc:Choice>
              <mc:Fallback>
                <p:oleObj name="Equation" r:id="rId7" imgW="609336" imgH="177723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507" y="1507177"/>
                        <a:ext cx="14573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69" name="Object 5"/>
          <p:cNvGraphicFramePr>
            <a:graphicFrameLocks noChangeAspect="1"/>
          </p:cNvGraphicFramePr>
          <p:nvPr/>
        </p:nvGraphicFramePr>
        <p:xfrm>
          <a:off x="828864" y="4110678"/>
          <a:ext cx="7772401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49" name="Equation" r:id="rId9" imgW="3251200" imgH="889000" progId="Equation.3">
                  <p:embed/>
                </p:oleObj>
              </mc:Choice>
              <mc:Fallback>
                <p:oleObj name="Equation" r:id="rId9" imgW="3251200" imgH="8890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864" y="4110678"/>
                        <a:ext cx="7772401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5735" y="1340233"/>
            <a:ext cx="147989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Fan-in of 1</a:t>
            </a:r>
          </a:p>
          <a:p>
            <a:r>
              <a:rPr lang="en-US" sz="2000" b="1" dirty="0"/>
              <a:t>Fan-in of </a:t>
            </a:r>
            <a:r>
              <a:rPr lang="en-US" sz="2000" b="1" dirty="0" smtClean="0"/>
              <a:t>2</a:t>
            </a:r>
          </a:p>
          <a:p>
            <a:r>
              <a:rPr lang="en-US" sz="2000" b="1" dirty="0"/>
              <a:t>Fan-in of </a:t>
            </a:r>
            <a:r>
              <a:rPr lang="en-US" sz="2000" b="1" dirty="0" smtClean="0"/>
              <a:t>3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713220" y="1507177"/>
            <a:ext cx="4882515" cy="21272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Straight Arrow Connector 14"/>
          <p:cNvCxnSpPr>
            <a:stCxn id="6" idx="1"/>
          </p:cNvCxnSpPr>
          <p:nvPr/>
        </p:nvCxnSpPr>
        <p:spPr bwMode="auto">
          <a:xfrm flipH="1">
            <a:off x="4899856" y="1848065"/>
            <a:ext cx="2695879" cy="34825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7274880" y="2134526"/>
            <a:ext cx="320855" cy="28233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increases “exponentially”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59941"/>
              </p:ext>
            </p:extLst>
          </p:nvPr>
        </p:nvGraphicFramePr>
        <p:xfrm>
          <a:off x="1012209" y="1588069"/>
          <a:ext cx="7108215" cy="48059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3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8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9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869743" y="5759355"/>
            <a:ext cx="163773" cy="15694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363337" y="5393140"/>
            <a:ext cx="163773" cy="15694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09164" y="4829033"/>
            <a:ext cx="163773" cy="15694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289110" y="4060209"/>
            <a:ext cx="163773" cy="15694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75880" y="3339152"/>
            <a:ext cx="163773" cy="15694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35355" y="2242781"/>
            <a:ext cx="163773" cy="15694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increases “exponentially”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1105468" y="2169995"/>
          <a:ext cx="7219666" cy="402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topic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4000"/>
            <a:ext cx="7693025" cy="5078278"/>
          </a:xfrm>
        </p:spPr>
        <p:txBody>
          <a:bodyPr/>
          <a:lstStyle/>
          <a:p>
            <a:r>
              <a:rPr lang="en-US" dirty="0" smtClean="0"/>
              <a:t>Another technique to calculate delay in situations where circuit is complicated RC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fan-out?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have the driving circuit’s </a:t>
            </a:r>
            <a:r>
              <a:rPr lang="en-US" sz="2400" dirty="0" err="1" smtClean="0"/>
              <a:t>R</a:t>
            </a:r>
            <a:r>
              <a:rPr lang="en-US" sz="2400" b="1" baseline="-25000" dirty="0" err="1" smtClean="0"/>
              <a:t>drive</a:t>
            </a:r>
            <a:endParaRPr lang="en-US" sz="2400" b="1" baseline="-25000" dirty="0" smtClean="0"/>
          </a:p>
          <a:p>
            <a:r>
              <a:rPr lang="en-US" sz="2400" dirty="0" smtClean="0"/>
              <a:t>You have the driving circuit’s </a:t>
            </a:r>
            <a:r>
              <a:rPr lang="en-US" sz="2400" dirty="0" err="1" smtClean="0"/>
              <a:t>C</a:t>
            </a:r>
            <a:r>
              <a:rPr lang="en-US" sz="2400" b="1" baseline="-25000" dirty="0" err="1"/>
              <a:t>drive</a:t>
            </a:r>
            <a:r>
              <a:rPr lang="en-US" sz="2400" dirty="0" smtClean="0"/>
              <a:t> plus the driven circuit’s </a:t>
            </a:r>
            <a:r>
              <a:rPr lang="en-US" sz="2400" dirty="0" err="1" smtClean="0"/>
              <a:t>C</a:t>
            </a:r>
            <a:r>
              <a:rPr lang="en-US" sz="2400" b="1" baseline="-25000" dirty="0" err="1" smtClean="0"/>
              <a:t>driven</a:t>
            </a:r>
            <a:endParaRPr lang="en-US" sz="2400" dirty="0" smtClean="0"/>
          </a:p>
          <a:p>
            <a:r>
              <a:rPr lang="en-US" sz="2400" dirty="0" smtClean="0"/>
              <a:t>If no fan-out, Ƭ=</a:t>
            </a:r>
            <a:r>
              <a:rPr lang="en-US" sz="2400" dirty="0" err="1" smtClean="0"/>
              <a:t>R</a:t>
            </a:r>
            <a:r>
              <a:rPr lang="en-US" sz="2400" b="1" baseline="-25000" dirty="0" err="1" smtClean="0"/>
              <a:t>drive</a:t>
            </a:r>
            <a:r>
              <a:rPr lang="en-US" sz="2400" dirty="0" err="1" smtClean="0"/>
              <a:t>C</a:t>
            </a:r>
            <a:r>
              <a:rPr lang="en-US" sz="2400" b="1" baseline="-25000" dirty="0" err="1" smtClean="0"/>
              <a:t>drive</a:t>
            </a:r>
            <a:endParaRPr lang="en-US" sz="2400" b="1" baseline="-25000" dirty="0" smtClean="0"/>
          </a:p>
          <a:p>
            <a:r>
              <a:rPr lang="en-US" sz="2400" dirty="0" smtClean="0"/>
              <a:t>If fan-out=1, Ƭ=</a:t>
            </a:r>
            <a:r>
              <a:rPr lang="en-US" sz="2400" dirty="0" err="1" smtClean="0"/>
              <a:t>R</a:t>
            </a:r>
            <a:r>
              <a:rPr lang="en-US" sz="2400" b="1" baseline="-25000" dirty="0" err="1" smtClean="0"/>
              <a:t>drive</a:t>
            </a:r>
            <a:r>
              <a:rPr lang="en-US" sz="2400" dirty="0"/>
              <a:t>(</a:t>
            </a:r>
            <a:r>
              <a:rPr lang="en-US" sz="2400" dirty="0" err="1" smtClean="0"/>
              <a:t>C</a:t>
            </a:r>
            <a:r>
              <a:rPr lang="en-US" sz="2400" b="1" baseline="-25000" dirty="0" err="1" smtClean="0"/>
              <a:t>drive</a:t>
            </a:r>
            <a:r>
              <a:rPr lang="en-US" sz="2400" dirty="0" err="1" smtClean="0"/>
              <a:t>+C</a:t>
            </a:r>
            <a:r>
              <a:rPr lang="en-US" sz="2400" b="1" baseline="-25000" dirty="0" err="1" smtClean="0"/>
              <a:t>driven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smtClean="0"/>
              <a:t>fan-out=2, Ƭ=</a:t>
            </a:r>
            <a:r>
              <a:rPr lang="en-US" sz="2400" dirty="0" err="1" smtClean="0"/>
              <a:t>R</a:t>
            </a:r>
            <a:r>
              <a:rPr lang="en-US" sz="2400" b="1" baseline="-25000" dirty="0" err="1" smtClean="0"/>
              <a:t>drive</a:t>
            </a:r>
            <a:r>
              <a:rPr lang="en-US" sz="2400" dirty="0" smtClean="0"/>
              <a:t>(C</a:t>
            </a:r>
            <a:r>
              <a:rPr lang="en-US" sz="2400" b="1" baseline="-25000" dirty="0" smtClean="0"/>
              <a:t>drive</a:t>
            </a:r>
            <a:r>
              <a:rPr lang="en-US" sz="2400" dirty="0" smtClean="0"/>
              <a:t>+2C</a:t>
            </a:r>
            <a:r>
              <a:rPr lang="en-US" sz="2400" b="1" baseline="-25000" dirty="0" smtClean="0"/>
              <a:t>driven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If </a:t>
            </a:r>
            <a:r>
              <a:rPr lang="en-US" sz="2400" dirty="0" smtClean="0"/>
              <a:t>fan-out=3, Ƭ=</a:t>
            </a:r>
            <a:r>
              <a:rPr lang="en-US" sz="2400" dirty="0" err="1" smtClean="0"/>
              <a:t>R</a:t>
            </a:r>
            <a:r>
              <a:rPr lang="en-US" sz="2400" b="1" baseline="-25000" dirty="0" err="1" smtClean="0"/>
              <a:t>drive</a:t>
            </a:r>
            <a:r>
              <a:rPr lang="en-US" sz="2400" dirty="0" smtClean="0"/>
              <a:t>(C</a:t>
            </a:r>
            <a:r>
              <a:rPr lang="en-US" sz="2400" b="1" baseline="-25000" dirty="0" smtClean="0"/>
              <a:t>drive</a:t>
            </a:r>
            <a:r>
              <a:rPr lang="en-US" sz="2400" dirty="0" smtClean="0"/>
              <a:t>+3C</a:t>
            </a:r>
            <a:r>
              <a:rPr lang="en-US" sz="2400" b="1" baseline="-25000" dirty="0" smtClean="0"/>
              <a:t>driven</a:t>
            </a:r>
            <a:r>
              <a:rPr lang="en-US" sz="24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86971"/>
            <a:ext cx="4601902" cy="233043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556795" y="5903089"/>
            <a:ext cx="208344" cy="1833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060066" y="2918749"/>
            <a:ext cx="208344" cy="1833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152991" y="3296868"/>
            <a:ext cx="208344" cy="18338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501551" y="5714180"/>
            <a:ext cx="208344" cy="18338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05391" y="3823731"/>
            <a:ext cx="208344" cy="183386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342245" y="5530794"/>
            <a:ext cx="208344" cy="183386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09750" y="4254811"/>
            <a:ext cx="208344" cy="183386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83271" y="5321281"/>
            <a:ext cx="208344" cy="183386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1391497" y="5213178"/>
            <a:ext cx="3901495" cy="852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3324"/>
            <a:ext cx="8305800" cy="3964675"/>
          </a:xfrm>
        </p:spPr>
        <p:txBody>
          <a:bodyPr/>
          <a:lstStyle/>
          <a:p>
            <a:r>
              <a:rPr lang="en-US" dirty="0" smtClean="0"/>
              <a:t>Verses a fan-in of four AND gate</a:t>
            </a:r>
          </a:p>
          <a:p>
            <a:r>
              <a:rPr lang="en-US" dirty="0" err="1" smtClean="0"/>
              <a:t>Cacscaded</a:t>
            </a:r>
            <a:r>
              <a:rPr lang="en-US" dirty="0" smtClean="0"/>
              <a:t> 2-input AND gate will have a delay of: 3RC + 3RC + 3RC = 9RC</a:t>
            </a:r>
          </a:p>
          <a:p>
            <a:r>
              <a:rPr lang="en-US" dirty="0" smtClean="0"/>
              <a:t>A 4-input AND gate would have a delay of 10RC</a:t>
            </a:r>
          </a:p>
          <a:p>
            <a:r>
              <a:rPr lang="en-US" dirty="0" smtClean="0"/>
              <a:t>For 5-input: 12RC  vs  15RC</a:t>
            </a:r>
          </a:p>
          <a:p>
            <a:r>
              <a:rPr lang="en-US" dirty="0" smtClean="0"/>
              <a:t>For 6-input: 15RC  vs  20RC</a:t>
            </a:r>
          </a:p>
          <a:p>
            <a:r>
              <a:rPr lang="en-US" dirty="0" smtClean="0"/>
              <a:t>For 7-input: 18RC  vs  26RC 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49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792" y="1490805"/>
            <a:ext cx="67056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3324"/>
            <a:ext cx="7693025" cy="3964675"/>
          </a:xfrm>
        </p:spPr>
        <p:txBody>
          <a:bodyPr/>
          <a:lstStyle/>
          <a:p>
            <a:r>
              <a:rPr lang="en-US" dirty="0" smtClean="0"/>
              <a:t>Verses a fan-in of four AND</a:t>
            </a:r>
          </a:p>
          <a:p>
            <a:r>
              <a:rPr lang="en-US" dirty="0" smtClean="0"/>
              <a:t>This will have a delay of: </a:t>
            </a:r>
          </a:p>
          <a:p>
            <a:pPr lvl="1"/>
            <a:r>
              <a:rPr lang="en-US" dirty="0" smtClean="0"/>
              <a:t>3RC + </a:t>
            </a:r>
            <a:r>
              <a:rPr lang="en-US" dirty="0" err="1" smtClean="0"/>
              <a:t>tdg</a:t>
            </a:r>
            <a:r>
              <a:rPr lang="en-US" dirty="0" smtClean="0"/>
              <a:t> + 3RC + </a:t>
            </a:r>
            <a:r>
              <a:rPr lang="en-US" dirty="0" err="1" smtClean="0"/>
              <a:t>tdg</a:t>
            </a:r>
            <a:r>
              <a:rPr lang="en-US" dirty="0" smtClean="0"/>
              <a:t> + 3RC</a:t>
            </a:r>
          </a:p>
          <a:p>
            <a:r>
              <a:rPr lang="en-US" dirty="0" smtClean="0"/>
              <a:t>A 4-input AND gate would have a delay of 10RC</a:t>
            </a:r>
          </a:p>
          <a:p>
            <a:r>
              <a:rPr lang="en-US" dirty="0" smtClean="0"/>
              <a:t>For 5-input: 12RC+3tdq  </a:t>
            </a:r>
            <a:r>
              <a:rPr lang="en-US" dirty="0" err="1" smtClean="0"/>
              <a:t>vs</a:t>
            </a:r>
            <a:r>
              <a:rPr lang="en-US" dirty="0" smtClean="0"/>
              <a:t>  15RC </a:t>
            </a:r>
          </a:p>
          <a:p>
            <a:r>
              <a:rPr lang="en-US" dirty="0" smtClean="0"/>
              <a:t>For 6-input: 15RC+4tdq  </a:t>
            </a:r>
            <a:r>
              <a:rPr lang="en-US" dirty="0" err="1" smtClean="0"/>
              <a:t>vs</a:t>
            </a:r>
            <a:r>
              <a:rPr lang="en-US" dirty="0" smtClean="0"/>
              <a:t>  20RC</a:t>
            </a:r>
          </a:p>
          <a:p>
            <a:r>
              <a:rPr lang="en-US" dirty="0" smtClean="0"/>
              <a:t>For 7-input: 18RC+5tdq  </a:t>
            </a:r>
            <a:r>
              <a:rPr lang="en-US" dirty="0" err="1" smtClean="0"/>
              <a:t>vs</a:t>
            </a:r>
            <a:r>
              <a:rPr lang="en-US" dirty="0" smtClean="0"/>
              <a:t>  26RC 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49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792" y="1490805"/>
            <a:ext cx="67056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00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2949"/>
            <a:ext cx="8305800" cy="3643526"/>
          </a:xfrm>
        </p:spPr>
        <p:txBody>
          <a:bodyPr/>
          <a:lstStyle/>
          <a:p>
            <a:r>
              <a:rPr lang="en-US" dirty="0" smtClean="0"/>
              <a:t>4-input AND:</a:t>
            </a:r>
          </a:p>
          <a:p>
            <a:pPr lvl="1"/>
            <a:r>
              <a:rPr lang="en-US" dirty="0" smtClean="0"/>
              <a:t>3RC+3RC    	</a:t>
            </a:r>
            <a:r>
              <a:rPr lang="en-US" dirty="0" smtClean="0">
                <a:sym typeface="Wingdings" pitchFamily="2" charset="2"/>
              </a:rPr>
              <a:t> New configuration (Parallel, tree)</a:t>
            </a:r>
            <a:endParaRPr lang="en-US" dirty="0" smtClean="0"/>
          </a:p>
          <a:p>
            <a:pPr lvl="1"/>
            <a:r>
              <a:rPr lang="en-US" dirty="0" smtClean="0"/>
              <a:t>9RC 		</a:t>
            </a:r>
            <a:r>
              <a:rPr lang="en-US" dirty="0" smtClean="0">
                <a:sym typeface="Wingdings" pitchFamily="2" charset="2"/>
              </a:rPr>
              <a:t> 2-input gates cascaded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10RC		 4-input AND gate</a:t>
            </a:r>
            <a:endParaRPr lang="en-US" dirty="0" smtClean="0"/>
          </a:p>
          <a:p>
            <a:r>
              <a:rPr lang="en-US" dirty="0" smtClean="0"/>
              <a:t>8-input AND:</a:t>
            </a:r>
          </a:p>
          <a:p>
            <a:pPr lvl="1"/>
            <a:r>
              <a:rPr lang="en-US" dirty="0" smtClean="0"/>
              <a:t>9RC	    </a:t>
            </a: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New configuration (</a:t>
            </a:r>
            <a:r>
              <a:rPr lang="en-US" dirty="0" smtClean="0">
                <a:sym typeface="Wingdings" pitchFamily="2" charset="2"/>
              </a:rPr>
              <a:t>Parallel, tree)</a:t>
            </a:r>
            <a:endParaRPr lang="en-US" dirty="0"/>
          </a:p>
          <a:p>
            <a:pPr lvl="1"/>
            <a:r>
              <a:rPr lang="en-US" dirty="0" smtClean="0"/>
              <a:t>21RC </a:t>
            </a:r>
            <a:r>
              <a:rPr lang="en-US" dirty="0"/>
              <a:t>		</a:t>
            </a:r>
            <a:r>
              <a:rPr lang="en-US" dirty="0">
                <a:sym typeface="Wingdings" pitchFamily="2" charset="2"/>
              </a:rPr>
              <a:t> 2-input gates cascaded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36RC</a:t>
            </a:r>
            <a:r>
              <a:rPr lang="en-US" dirty="0">
                <a:sym typeface="Wingdings" pitchFamily="2" charset="2"/>
              </a:rPr>
              <a:t>		 </a:t>
            </a:r>
            <a:r>
              <a:rPr lang="en-US" dirty="0" smtClean="0">
                <a:sym typeface="Wingdings" pitchFamily="2" charset="2"/>
              </a:rPr>
              <a:t>8-input </a:t>
            </a:r>
            <a:r>
              <a:rPr lang="en-US" dirty="0">
                <a:sym typeface="Wingdings" pitchFamily="2" charset="2"/>
              </a:rPr>
              <a:t>AND gate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50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075" y="167115"/>
            <a:ext cx="41814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2949"/>
            <a:ext cx="8305800" cy="3643526"/>
          </a:xfrm>
        </p:spPr>
        <p:txBody>
          <a:bodyPr/>
          <a:lstStyle/>
          <a:p>
            <a:r>
              <a:rPr lang="en-US" dirty="0" smtClean="0"/>
              <a:t>3RC+tdq+3RC    	</a:t>
            </a:r>
            <a:r>
              <a:rPr lang="en-US" dirty="0" smtClean="0">
                <a:sym typeface="Wingdings" pitchFamily="2" charset="2"/>
              </a:rPr>
              <a:t> New configuration</a:t>
            </a:r>
            <a:endParaRPr lang="en-US" dirty="0" smtClean="0"/>
          </a:p>
          <a:p>
            <a:r>
              <a:rPr lang="en-US" dirty="0" smtClean="0"/>
              <a:t>Vs 9RC+2tdq 		</a:t>
            </a:r>
            <a:r>
              <a:rPr lang="en-US" dirty="0" smtClean="0">
                <a:sym typeface="Wingdings" pitchFamily="2" charset="2"/>
              </a:rPr>
              <a:t> 2-input gates cascaded</a:t>
            </a:r>
            <a:endParaRPr lang="en-US" dirty="0" smtClean="0"/>
          </a:p>
          <a:p>
            <a:r>
              <a:rPr lang="en-US" dirty="0" smtClean="0"/>
              <a:t>Vs </a:t>
            </a:r>
          </a:p>
          <a:p>
            <a:endParaRPr lang="en-US" dirty="0" smtClean="0"/>
          </a:p>
          <a:p>
            <a:r>
              <a:rPr lang="en-US" dirty="0" smtClean="0"/>
              <a:t>NOT FINISHED…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50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075" y="167115"/>
            <a:ext cx="41814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3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Fan-in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Fan-in increases delay exponentially</a:t>
            </a:r>
          </a:p>
          <a:p>
            <a:endParaRPr lang="en-US" dirty="0" smtClean="0"/>
          </a:p>
          <a:p>
            <a:r>
              <a:rPr lang="en-US" dirty="0" smtClean="0"/>
              <a:t>Solution? After a certain number of inputs, smaller ANDs cascaded will be faster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51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872" y="3806517"/>
            <a:ext cx="37242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563042"/>
              </p:ext>
            </p:extLst>
          </p:nvPr>
        </p:nvGraphicFramePr>
        <p:xfrm>
          <a:off x="134911" y="209862"/>
          <a:ext cx="8889168" cy="614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0676" y="26382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gate, large fan-in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7141" y="484432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2-input, cascaded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0882" y="5600075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2-input, parallel &amp; cascaded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886793" y="3007601"/>
            <a:ext cx="734518" cy="69454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319979" y="5224905"/>
            <a:ext cx="342732" cy="28063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589" y="2098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RC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23069" y="6242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67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sz="3200" dirty="0"/>
              <a:t>U</a:t>
            </a:r>
            <a:r>
              <a:rPr lang="en-US" sz="3200" dirty="0" smtClean="0"/>
              <a:t>sing Elmore delay on complex gates (1/)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caps at all nodes</a:t>
            </a:r>
          </a:p>
          <a:p>
            <a:r>
              <a:rPr lang="en-US" dirty="0" smtClean="0"/>
              <a:t>Name them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856" y="1066800"/>
            <a:ext cx="4123144" cy="5664200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 bwMode="auto">
          <a:xfrm>
            <a:off x="5501897" y="2061273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615192" y="2058690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8115944" y="146717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8115944" y="2040609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356527" y="278452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341029" y="338896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132162" y="341995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50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598976" cy="762000"/>
          </a:xfrm>
        </p:spPr>
        <p:txBody>
          <a:bodyPr/>
          <a:lstStyle/>
          <a:p>
            <a:r>
              <a:rPr lang="en-US" sz="3200" dirty="0"/>
              <a:t>U</a:t>
            </a:r>
            <a:r>
              <a:rPr lang="en-US" sz="3200" dirty="0" smtClean="0"/>
              <a:t>sing Elmore delay on complex gates </a:t>
            </a:r>
            <a:r>
              <a:rPr lang="en-US" sz="2800" dirty="0" smtClean="0"/>
              <a:t>(1/8)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caps at all nodes</a:t>
            </a:r>
          </a:p>
          <a:p>
            <a:r>
              <a:rPr lang="en-US" dirty="0" smtClean="0"/>
              <a:t>Name them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856" y="1066800"/>
            <a:ext cx="4123144" cy="56642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460761" y="5062123"/>
            <a:ext cx="390206" cy="775970"/>
            <a:chOff x="284813" y="2983043"/>
            <a:chExt cx="502587" cy="1196713"/>
          </a:xfrm>
        </p:grpSpPr>
        <p:sp>
          <p:nvSpPr>
            <p:cNvPr id="7" name="Freeform 6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01284" y="5819434"/>
            <a:ext cx="390206" cy="775970"/>
            <a:chOff x="284813" y="2983043"/>
            <a:chExt cx="502587" cy="1196713"/>
          </a:xfrm>
        </p:grpSpPr>
        <p:sp>
          <p:nvSpPr>
            <p:cNvPr id="15" name="Freeform 14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Freeform 1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808915" y="2429120"/>
            <a:ext cx="390206" cy="775970"/>
            <a:chOff x="284813" y="2983043"/>
            <a:chExt cx="502587" cy="1196713"/>
          </a:xfrm>
        </p:grpSpPr>
        <p:sp>
          <p:nvSpPr>
            <p:cNvPr id="21" name="Freeform 20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Freeform 23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6639950" y="3137095"/>
            <a:ext cx="422032" cy="604911"/>
            <a:chOff x="96821" y="2963996"/>
            <a:chExt cx="690579" cy="1215760"/>
          </a:xfrm>
        </p:grpSpPr>
        <p:sp>
          <p:nvSpPr>
            <p:cNvPr id="27" name="Freeform 26"/>
            <p:cNvSpPr/>
            <p:nvPr/>
          </p:nvSpPr>
          <p:spPr bwMode="auto">
            <a:xfrm>
              <a:off x="96821" y="2963996"/>
              <a:ext cx="398990" cy="42378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reeform 29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7019779" y="5008098"/>
            <a:ext cx="900332" cy="546295"/>
            <a:chOff x="-805454" y="3081803"/>
            <a:chExt cx="1592854" cy="1097953"/>
          </a:xfrm>
        </p:grpSpPr>
        <p:sp>
          <p:nvSpPr>
            <p:cNvPr id="33" name="Freeform 32"/>
            <p:cNvSpPr/>
            <p:nvPr/>
          </p:nvSpPr>
          <p:spPr bwMode="auto">
            <a:xfrm>
              <a:off x="-805454" y="3081803"/>
              <a:ext cx="1301264" cy="305973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reeform 35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1653" y="4227439"/>
            <a:ext cx="390206" cy="775970"/>
            <a:chOff x="284813" y="2983043"/>
            <a:chExt cx="502587" cy="1196713"/>
          </a:xfrm>
        </p:grpSpPr>
        <p:sp>
          <p:nvSpPr>
            <p:cNvPr id="39" name="Freeform 38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Freeform 41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7214381" y="1758463"/>
            <a:ext cx="579121" cy="616632"/>
            <a:chOff x="-160226" y="2940439"/>
            <a:chExt cx="947626" cy="1239317"/>
          </a:xfrm>
        </p:grpSpPr>
        <p:sp>
          <p:nvSpPr>
            <p:cNvPr id="45" name="Freeform 44"/>
            <p:cNvSpPr/>
            <p:nvPr/>
          </p:nvSpPr>
          <p:spPr bwMode="auto">
            <a:xfrm>
              <a:off x="-160226" y="2940439"/>
              <a:ext cx="656036" cy="447341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Freeform 4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091311" y="527538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C1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13188" y="251577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C5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94586" y="278071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C4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58000" y="470564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C3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74967" y="437974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CL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4995" y="575603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C2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434" y="151696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C6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501897" y="2061273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615192" y="2058690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8115944" y="146717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8115944" y="2040609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356527" y="278452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341029" y="338896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132162" y="341995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04800"/>
            <a:ext cx="8614475" cy="762000"/>
          </a:xfrm>
        </p:spPr>
        <p:txBody>
          <a:bodyPr/>
          <a:lstStyle/>
          <a:p>
            <a:r>
              <a:rPr lang="en-US" sz="3200" dirty="0"/>
              <a:t>U</a:t>
            </a:r>
            <a:r>
              <a:rPr lang="en-US" sz="3200" dirty="0" smtClean="0"/>
              <a:t>sing Elmore delay on complex gates </a:t>
            </a:r>
            <a:r>
              <a:rPr lang="en-US" sz="2800" dirty="0" smtClean="0"/>
              <a:t>(2/8)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4353732" cy="4562475"/>
          </a:xfrm>
        </p:spPr>
        <p:txBody>
          <a:bodyPr/>
          <a:lstStyle/>
          <a:p>
            <a:r>
              <a:rPr lang="en-US" dirty="0" smtClean="0"/>
              <a:t>Get inputs:</a:t>
            </a:r>
          </a:p>
          <a:p>
            <a:pPr lvl="1"/>
            <a:r>
              <a:rPr lang="en-US" dirty="0" smtClean="0"/>
              <a:t>For this example:</a:t>
            </a:r>
          </a:p>
          <a:p>
            <a:pPr lvl="1"/>
            <a:r>
              <a:rPr lang="en-US" dirty="0" smtClean="0"/>
              <a:t>A=1 </a:t>
            </a:r>
          </a:p>
          <a:p>
            <a:pPr lvl="1"/>
            <a:r>
              <a:rPr lang="en-US" dirty="0" smtClean="0"/>
              <a:t>B=C=F=0</a:t>
            </a:r>
          </a:p>
          <a:p>
            <a:pPr lvl="1"/>
            <a:r>
              <a:rPr lang="en-US" dirty="0" smtClean="0"/>
              <a:t>D=E=G=1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Replace transistors with open circuits or Ron and leave node capacitances.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856" y="1066800"/>
            <a:ext cx="4123144" cy="5664200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6460761" y="5062123"/>
            <a:ext cx="390206" cy="775970"/>
            <a:chOff x="284813" y="2983043"/>
            <a:chExt cx="502587" cy="1196713"/>
          </a:xfrm>
        </p:grpSpPr>
        <p:sp>
          <p:nvSpPr>
            <p:cNvPr id="7" name="Freeform 6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01284" y="5819434"/>
            <a:ext cx="390206" cy="775970"/>
            <a:chOff x="284813" y="2983043"/>
            <a:chExt cx="502587" cy="1196713"/>
          </a:xfrm>
        </p:grpSpPr>
        <p:sp>
          <p:nvSpPr>
            <p:cNvPr id="15" name="Freeform 14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Freeform 1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7808915" y="2429120"/>
            <a:ext cx="390206" cy="775970"/>
            <a:chOff x="284813" y="2983043"/>
            <a:chExt cx="502587" cy="1196713"/>
          </a:xfrm>
        </p:grpSpPr>
        <p:sp>
          <p:nvSpPr>
            <p:cNvPr id="21" name="Freeform 20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Freeform 23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25"/>
          <p:cNvGrpSpPr/>
          <p:nvPr/>
        </p:nvGrpSpPr>
        <p:grpSpPr>
          <a:xfrm flipH="1">
            <a:off x="6639950" y="3137095"/>
            <a:ext cx="422032" cy="604911"/>
            <a:chOff x="96821" y="2963996"/>
            <a:chExt cx="690579" cy="1215760"/>
          </a:xfrm>
        </p:grpSpPr>
        <p:sp>
          <p:nvSpPr>
            <p:cNvPr id="27" name="Freeform 26"/>
            <p:cNvSpPr/>
            <p:nvPr/>
          </p:nvSpPr>
          <p:spPr bwMode="auto">
            <a:xfrm>
              <a:off x="96821" y="2963996"/>
              <a:ext cx="398990" cy="42378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reeform 29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Group 31"/>
          <p:cNvGrpSpPr/>
          <p:nvPr/>
        </p:nvGrpSpPr>
        <p:grpSpPr>
          <a:xfrm flipH="1">
            <a:off x="7019779" y="5008098"/>
            <a:ext cx="900332" cy="546295"/>
            <a:chOff x="-805454" y="3081803"/>
            <a:chExt cx="1592854" cy="1097953"/>
          </a:xfrm>
        </p:grpSpPr>
        <p:sp>
          <p:nvSpPr>
            <p:cNvPr id="33" name="Freeform 32"/>
            <p:cNvSpPr/>
            <p:nvPr/>
          </p:nvSpPr>
          <p:spPr bwMode="auto">
            <a:xfrm>
              <a:off x="-805454" y="3081803"/>
              <a:ext cx="1301264" cy="305973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reeform 35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7"/>
          <p:cNvGrpSpPr/>
          <p:nvPr/>
        </p:nvGrpSpPr>
        <p:grpSpPr>
          <a:xfrm>
            <a:off x="8031653" y="4227439"/>
            <a:ext cx="390206" cy="775970"/>
            <a:chOff x="284813" y="2983043"/>
            <a:chExt cx="502587" cy="1196713"/>
          </a:xfrm>
        </p:grpSpPr>
        <p:sp>
          <p:nvSpPr>
            <p:cNvPr id="39" name="Freeform 38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Freeform 41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43"/>
          <p:cNvGrpSpPr/>
          <p:nvPr/>
        </p:nvGrpSpPr>
        <p:grpSpPr>
          <a:xfrm flipH="1">
            <a:off x="7214381" y="1758463"/>
            <a:ext cx="579121" cy="616632"/>
            <a:chOff x="-160226" y="2940439"/>
            <a:chExt cx="947626" cy="1239317"/>
          </a:xfrm>
        </p:grpSpPr>
        <p:sp>
          <p:nvSpPr>
            <p:cNvPr id="45" name="Freeform 44"/>
            <p:cNvSpPr/>
            <p:nvPr/>
          </p:nvSpPr>
          <p:spPr bwMode="auto">
            <a:xfrm>
              <a:off x="-160226" y="2940439"/>
              <a:ext cx="656036" cy="447341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Freeform 4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091311" y="527538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C1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13188" y="251577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C5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94586" y="278071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C4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58000" y="470564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C3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74967" y="437974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CL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4995" y="575603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C2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434" y="151696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C6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501897" y="2061273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615192" y="2058690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8115944" y="146717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8115944" y="2040609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356527" y="278452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341029" y="338896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132162" y="341995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Interconnect</a:t>
            </a:r>
            <a:br>
              <a:rPr lang="en-US" b="1" dirty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Slight change of topic (we’ll return to circuits in a few slides)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05FBFC4-8BB6-4FA8-82AF-77690B0A182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583478" cy="762000"/>
          </a:xfrm>
        </p:spPr>
        <p:txBody>
          <a:bodyPr/>
          <a:lstStyle/>
          <a:p>
            <a:r>
              <a:rPr lang="en-US" sz="3200" dirty="0"/>
              <a:t>U</a:t>
            </a:r>
            <a:r>
              <a:rPr lang="en-US" sz="3200" dirty="0" smtClean="0"/>
              <a:t>sing Elmore delay on complex gates </a:t>
            </a:r>
            <a:r>
              <a:rPr lang="en-US" sz="2800" dirty="0" smtClean="0"/>
              <a:t>(3/8)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4508715" cy="4562475"/>
          </a:xfrm>
        </p:spPr>
        <p:txBody>
          <a:bodyPr/>
          <a:lstStyle/>
          <a:p>
            <a:r>
              <a:rPr lang="en-US" dirty="0" smtClean="0"/>
              <a:t>Get inputs:</a:t>
            </a:r>
          </a:p>
          <a:p>
            <a:pPr lvl="1"/>
            <a:r>
              <a:rPr lang="en-US" dirty="0" smtClean="0"/>
              <a:t>For this example:</a:t>
            </a:r>
          </a:p>
          <a:p>
            <a:pPr lvl="1"/>
            <a:r>
              <a:rPr lang="en-US" dirty="0" smtClean="0"/>
              <a:t>A=1 </a:t>
            </a:r>
          </a:p>
          <a:p>
            <a:pPr lvl="1"/>
            <a:r>
              <a:rPr lang="en-US" dirty="0" smtClean="0"/>
              <a:t>B=C=F=0</a:t>
            </a:r>
          </a:p>
          <a:p>
            <a:pPr lvl="1"/>
            <a:r>
              <a:rPr lang="en-US" dirty="0" smtClean="0"/>
              <a:t>D=E=G=1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Replace transistors with open circuits or Ron </a:t>
            </a:r>
          </a:p>
          <a:p>
            <a:r>
              <a:rPr lang="en-US" dirty="0" smtClean="0"/>
              <a:t>Leave node capacitances.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856" y="1066800"/>
            <a:ext cx="4123144" cy="5664200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6460761" y="5062123"/>
            <a:ext cx="390206" cy="775970"/>
            <a:chOff x="284813" y="2983043"/>
            <a:chExt cx="502587" cy="1196713"/>
          </a:xfrm>
        </p:grpSpPr>
        <p:sp>
          <p:nvSpPr>
            <p:cNvPr id="7" name="Freeform 6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01284" y="5819434"/>
            <a:ext cx="390206" cy="775970"/>
            <a:chOff x="284813" y="2983043"/>
            <a:chExt cx="502587" cy="1196713"/>
          </a:xfrm>
        </p:grpSpPr>
        <p:sp>
          <p:nvSpPr>
            <p:cNvPr id="15" name="Freeform 14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Freeform 1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7808915" y="2429120"/>
            <a:ext cx="390206" cy="775970"/>
            <a:chOff x="284813" y="2983043"/>
            <a:chExt cx="502587" cy="1196713"/>
          </a:xfrm>
        </p:grpSpPr>
        <p:sp>
          <p:nvSpPr>
            <p:cNvPr id="21" name="Freeform 20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Freeform 23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7"/>
          <p:cNvGrpSpPr/>
          <p:nvPr/>
        </p:nvGrpSpPr>
        <p:grpSpPr>
          <a:xfrm>
            <a:off x="8031653" y="4227439"/>
            <a:ext cx="390206" cy="775970"/>
            <a:chOff x="284813" y="2983043"/>
            <a:chExt cx="502587" cy="1196713"/>
          </a:xfrm>
        </p:grpSpPr>
        <p:sp>
          <p:nvSpPr>
            <p:cNvPr id="39" name="Freeform 38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Freeform 41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43"/>
          <p:cNvGrpSpPr/>
          <p:nvPr/>
        </p:nvGrpSpPr>
        <p:grpSpPr>
          <a:xfrm flipH="1">
            <a:off x="7214381" y="1758463"/>
            <a:ext cx="579121" cy="616632"/>
            <a:chOff x="-160226" y="2940439"/>
            <a:chExt cx="947626" cy="1239317"/>
          </a:xfrm>
        </p:grpSpPr>
        <p:sp>
          <p:nvSpPr>
            <p:cNvPr id="45" name="Freeform 44"/>
            <p:cNvSpPr/>
            <p:nvPr/>
          </p:nvSpPr>
          <p:spPr bwMode="auto">
            <a:xfrm>
              <a:off x="-160226" y="2940439"/>
              <a:ext cx="656036" cy="447341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Freeform 4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213188" y="251577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C5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74967" y="437974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CL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4995" y="575603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C2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434" y="151696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C6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501897" y="2061273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615192" y="2058690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8115944" y="146717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8115944" y="2040609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356527" y="278452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341029" y="338896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132162" y="341995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Freeform 61"/>
          <p:cNvSpPr/>
          <p:nvPr/>
        </p:nvSpPr>
        <p:spPr bwMode="auto">
          <a:xfrm>
            <a:off x="7516678" y="1146875"/>
            <a:ext cx="1224366" cy="650928"/>
          </a:xfrm>
          <a:custGeom>
            <a:avLst/>
            <a:gdLst>
              <a:gd name="connsiteX0" fmla="*/ 0 w 1224366"/>
              <a:gd name="connsiteY0" fmla="*/ 0 h 650928"/>
              <a:gd name="connsiteX1" fmla="*/ 92990 w 1224366"/>
              <a:gd name="connsiteY1" fmla="*/ 418454 h 650928"/>
              <a:gd name="connsiteX2" fmla="*/ 418454 w 1224366"/>
              <a:gd name="connsiteY2" fmla="*/ 650928 h 650928"/>
              <a:gd name="connsiteX3" fmla="*/ 1131376 w 1224366"/>
              <a:gd name="connsiteY3" fmla="*/ 619932 h 650928"/>
              <a:gd name="connsiteX4" fmla="*/ 1224366 w 1224366"/>
              <a:gd name="connsiteY4" fmla="*/ 61993 h 650928"/>
              <a:gd name="connsiteX5" fmla="*/ 0 w 1224366"/>
              <a:gd name="connsiteY5" fmla="*/ 0 h 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366" h="650928">
                <a:moveTo>
                  <a:pt x="0" y="0"/>
                </a:moveTo>
                <a:lnTo>
                  <a:pt x="92990" y="418454"/>
                </a:lnTo>
                <a:lnTo>
                  <a:pt x="418454" y="650928"/>
                </a:lnTo>
                <a:lnTo>
                  <a:pt x="1131376" y="619932"/>
                </a:lnTo>
                <a:lnTo>
                  <a:pt x="1224366" y="61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005953" y="1255363"/>
            <a:ext cx="2030278" cy="1425844"/>
          </a:xfrm>
          <a:custGeom>
            <a:avLst/>
            <a:gdLst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875294 w 2030278"/>
              <a:gd name="connsiteY6" fmla="*/ 1348352 h 1425844"/>
              <a:gd name="connsiteX7" fmla="*/ 1627322 w 2030278"/>
              <a:gd name="connsiteY7" fmla="*/ 1100379 h 1425844"/>
              <a:gd name="connsiteX8" fmla="*/ 1053884 w 2030278"/>
              <a:gd name="connsiteY8" fmla="*/ 867905 h 1425844"/>
              <a:gd name="connsiteX9" fmla="*/ 1177871 w 2030278"/>
              <a:gd name="connsiteY9" fmla="*/ 387457 h 1425844"/>
              <a:gd name="connsiteX10" fmla="*/ 1937288 w 2030278"/>
              <a:gd name="connsiteY10" fmla="*/ 371959 h 1425844"/>
              <a:gd name="connsiteX11" fmla="*/ 2030278 w 2030278"/>
              <a:gd name="connsiteY11" fmla="*/ 92990 h 1425844"/>
              <a:gd name="connsiteX12" fmla="*/ 666427 w 2030278"/>
              <a:gd name="connsiteY12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37287 w 2030278"/>
              <a:gd name="connsiteY6" fmla="*/ 1162373 h 1425844"/>
              <a:gd name="connsiteX7" fmla="*/ 1627322 w 2030278"/>
              <a:gd name="connsiteY7" fmla="*/ 1100379 h 1425844"/>
              <a:gd name="connsiteX8" fmla="*/ 1053884 w 2030278"/>
              <a:gd name="connsiteY8" fmla="*/ 867905 h 1425844"/>
              <a:gd name="connsiteX9" fmla="*/ 1177871 w 2030278"/>
              <a:gd name="connsiteY9" fmla="*/ 387457 h 1425844"/>
              <a:gd name="connsiteX10" fmla="*/ 1937288 w 2030278"/>
              <a:gd name="connsiteY10" fmla="*/ 371959 h 1425844"/>
              <a:gd name="connsiteX11" fmla="*/ 2030278 w 2030278"/>
              <a:gd name="connsiteY11" fmla="*/ 92990 h 1425844"/>
              <a:gd name="connsiteX12" fmla="*/ 666427 w 2030278"/>
              <a:gd name="connsiteY12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503335 w 2030278"/>
              <a:gd name="connsiteY6" fmla="*/ 1317356 h 1425844"/>
              <a:gd name="connsiteX7" fmla="*/ 1937287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52786 w 2030278"/>
              <a:gd name="connsiteY6" fmla="*/ 1379349 h 1425844"/>
              <a:gd name="connsiteX7" fmla="*/ 1937287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52786 w 2030278"/>
              <a:gd name="connsiteY6" fmla="*/ 1379349 h 1425844"/>
              <a:gd name="connsiteX7" fmla="*/ 1983782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0278" h="1425844">
                <a:moveTo>
                  <a:pt x="666427" y="0"/>
                </a:moveTo>
                <a:lnTo>
                  <a:pt x="619932" y="433952"/>
                </a:lnTo>
                <a:lnTo>
                  <a:pt x="0" y="650929"/>
                </a:lnTo>
                <a:lnTo>
                  <a:pt x="30996" y="1115878"/>
                </a:lnTo>
                <a:lnTo>
                  <a:pt x="449450" y="1425844"/>
                </a:lnTo>
                <a:lnTo>
                  <a:pt x="1255362" y="1379349"/>
                </a:lnTo>
                <a:lnTo>
                  <a:pt x="1952786" y="1379349"/>
                </a:lnTo>
                <a:lnTo>
                  <a:pt x="1983782" y="1162373"/>
                </a:lnTo>
                <a:lnTo>
                  <a:pt x="1627322" y="1100379"/>
                </a:lnTo>
                <a:lnTo>
                  <a:pt x="1053884" y="867905"/>
                </a:lnTo>
                <a:lnTo>
                  <a:pt x="1177871" y="387457"/>
                </a:lnTo>
                <a:lnTo>
                  <a:pt x="1937288" y="371959"/>
                </a:lnTo>
                <a:lnTo>
                  <a:pt x="2030278" y="92990"/>
                </a:lnTo>
                <a:lnTo>
                  <a:pt x="666427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6090834" y="1239864"/>
            <a:ext cx="1782305" cy="1394848"/>
          </a:xfrm>
          <a:custGeom>
            <a:avLst/>
            <a:gdLst>
              <a:gd name="connsiteX0" fmla="*/ 759417 w 1782305"/>
              <a:gd name="connsiteY0" fmla="*/ 0 h 1394848"/>
              <a:gd name="connsiteX1" fmla="*/ 0 w 1782305"/>
              <a:gd name="connsiteY1" fmla="*/ 867905 h 1394848"/>
              <a:gd name="connsiteX2" fmla="*/ 898902 w 1782305"/>
              <a:gd name="connsiteY2" fmla="*/ 1394848 h 1394848"/>
              <a:gd name="connsiteX3" fmla="*/ 1038386 w 1782305"/>
              <a:gd name="connsiteY3" fmla="*/ 1007390 h 1394848"/>
              <a:gd name="connsiteX4" fmla="*/ 1007390 w 1782305"/>
              <a:gd name="connsiteY4" fmla="*/ 325465 h 1394848"/>
              <a:gd name="connsiteX5" fmla="*/ 1782305 w 1782305"/>
              <a:gd name="connsiteY5" fmla="*/ 294468 h 1394848"/>
              <a:gd name="connsiteX6" fmla="*/ 1658319 w 1782305"/>
              <a:gd name="connsiteY6" fmla="*/ 139485 h 1394848"/>
              <a:gd name="connsiteX7" fmla="*/ 759417 w 1782305"/>
              <a:gd name="connsiteY7" fmla="*/ 0 h 139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2305" h="1394848">
                <a:moveTo>
                  <a:pt x="759417" y="0"/>
                </a:moveTo>
                <a:lnTo>
                  <a:pt x="0" y="867905"/>
                </a:lnTo>
                <a:lnTo>
                  <a:pt x="898902" y="1394848"/>
                </a:lnTo>
                <a:lnTo>
                  <a:pt x="1038386" y="1007390"/>
                </a:lnTo>
                <a:lnTo>
                  <a:pt x="1007390" y="325465"/>
                </a:lnTo>
                <a:lnTo>
                  <a:pt x="1782305" y="294468"/>
                </a:lnTo>
                <a:lnTo>
                  <a:pt x="1658319" y="139485"/>
                </a:lnTo>
                <a:lnTo>
                  <a:pt x="759417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6628" y="1805634"/>
            <a:ext cx="1123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Freeform 70"/>
          <p:cNvSpPr/>
          <p:nvPr/>
        </p:nvSpPr>
        <p:spPr bwMode="auto">
          <a:xfrm>
            <a:off x="7051729" y="2588217"/>
            <a:ext cx="759417" cy="604434"/>
          </a:xfrm>
          <a:custGeom>
            <a:avLst/>
            <a:gdLst>
              <a:gd name="connsiteX0" fmla="*/ 92990 w 759417"/>
              <a:gd name="connsiteY0" fmla="*/ 0 h 604434"/>
              <a:gd name="connsiteX1" fmla="*/ 0 w 759417"/>
              <a:gd name="connsiteY1" fmla="*/ 278969 h 604434"/>
              <a:gd name="connsiteX2" fmla="*/ 30997 w 759417"/>
              <a:gd name="connsiteY2" fmla="*/ 480447 h 604434"/>
              <a:gd name="connsiteX3" fmla="*/ 557939 w 759417"/>
              <a:gd name="connsiteY3" fmla="*/ 604434 h 604434"/>
              <a:gd name="connsiteX4" fmla="*/ 759417 w 759417"/>
              <a:gd name="connsiteY4" fmla="*/ 325464 h 604434"/>
              <a:gd name="connsiteX5" fmla="*/ 666428 w 759417"/>
              <a:gd name="connsiteY5" fmla="*/ 77491 h 604434"/>
              <a:gd name="connsiteX6" fmla="*/ 92990 w 759417"/>
              <a:gd name="connsiteY6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17" h="604434">
                <a:moveTo>
                  <a:pt x="92990" y="0"/>
                </a:moveTo>
                <a:lnTo>
                  <a:pt x="0" y="278969"/>
                </a:lnTo>
                <a:lnTo>
                  <a:pt x="30997" y="480447"/>
                </a:lnTo>
                <a:lnTo>
                  <a:pt x="557939" y="604434"/>
                </a:lnTo>
                <a:lnTo>
                  <a:pt x="759417" y="325464"/>
                </a:lnTo>
                <a:lnTo>
                  <a:pt x="666428" y="77491"/>
                </a:lnTo>
                <a:lnTo>
                  <a:pt x="9299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8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1499" y="3164723"/>
            <a:ext cx="1095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8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6350" y="3089652"/>
            <a:ext cx="1123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25"/>
          <p:cNvGrpSpPr/>
          <p:nvPr/>
        </p:nvGrpSpPr>
        <p:grpSpPr>
          <a:xfrm flipH="1">
            <a:off x="6639950" y="3137095"/>
            <a:ext cx="422032" cy="604911"/>
            <a:chOff x="96821" y="2963996"/>
            <a:chExt cx="690579" cy="1215760"/>
          </a:xfrm>
        </p:grpSpPr>
        <p:sp>
          <p:nvSpPr>
            <p:cNvPr id="27" name="Freeform 26"/>
            <p:cNvSpPr/>
            <p:nvPr/>
          </p:nvSpPr>
          <p:spPr bwMode="auto">
            <a:xfrm>
              <a:off x="96821" y="2963996"/>
              <a:ext cx="398990" cy="42378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reeform 29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494586" y="278071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C4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85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074" y="4471343"/>
            <a:ext cx="1171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Freeform 74"/>
          <p:cNvSpPr/>
          <p:nvPr/>
        </p:nvSpPr>
        <p:spPr bwMode="auto">
          <a:xfrm>
            <a:off x="5331417" y="5145439"/>
            <a:ext cx="1162373" cy="991891"/>
          </a:xfrm>
          <a:custGeom>
            <a:avLst/>
            <a:gdLst>
              <a:gd name="connsiteX0" fmla="*/ 0 w 1162373"/>
              <a:gd name="connsiteY0" fmla="*/ 0 h 991891"/>
              <a:gd name="connsiteX1" fmla="*/ 1007390 w 1162373"/>
              <a:gd name="connsiteY1" fmla="*/ 15498 h 991891"/>
              <a:gd name="connsiteX2" fmla="*/ 1162373 w 1162373"/>
              <a:gd name="connsiteY2" fmla="*/ 991891 h 991891"/>
              <a:gd name="connsiteX3" fmla="*/ 15498 w 1162373"/>
              <a:gd name="connsiteY3" fmla="*/ 759416 h 991891"/>
              <a:gd name="connsiteX4" fmla="*/ 0 w 1162373"/>
              <a:gd name="connsiteY4" fmla="*/ 0 h 9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373" h="991891">
                <a:moveTo>
                  <a:pt x="0" y="0"/>
                </a:moveTo>
                <a:lnTo>
                  <a:pt x="1007390" y="15498"/>
                </a:lnTo>
                <a:lnTo>
                  <a:pt x="1162373" y="991891"/>
                </a:lnTo>
                <a:lnTo>
                  <a:pt x="15498" y="7594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1311" y="527538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C1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77" name="Freeform 76"/>
          <p:cNvSpPr/>
          <p:nvPr/>
        </p:nvSpPr>
        <p:spPr bwMode="auto">
          <a:xfrm>
            <a:off x="6338807" y="4262034"/>
            <a:ext cx="836908" cy="867905"/>
          </a:xfrm>
          <a:custGeom>
            <a:avLst/>
            <a:gdLst>
              <a:gd name="connsiteX0" fmla="*/ 61993 w 836908"/>
              <a:gd name="connsiteY0" fmla="*/ 0 h 867905"/>
              <a:gd name="connsiteX1" fmla="*/ 0 w 836908"/>
              <a:gd name="connsiteY1" fmla="*/ 170481 h 867905"/>
              <a:gd name="connsiteX2" fmla="*/ 61993 w 836908"/>
              <a:gd name="connsiteY2" fmla="*/ 480447 h 867905"/>
              <a:gd name="connsiteX3" fmla="*/ 46495 w 836908"/>
              <a:gd name="connsiteY3" fmla="*/ 712922 h 867905"/>
              <a:gd name="connsiteX4" fmla="*/ 495946 w 836908"/>
              <a:gd name="connsiteY4" fmla="*/ 867905 h 867905"/>
              <a:gd name="connsiteX5" fmla="*/ 604434 w 836908"/>
              <a:gd name="connsiteY5" fmla="*/ 526942 h 867905"/>
              <a:gd name="connsiteX6" fmla="*/ 836908 w 836908"/>
              <a:gd name="connsiteY6" fmla="*/ 526942 h 867905"/>
              <a:gd name="connsiteX7" fmla="*/ 759417 w 836908"/>
              <a:gd name="connsiteY7" fmla="*/ 185980 h 867905"/>
              <a:gd name="connsiteX8" fmla="*/ 61993 w 836908"/>
              <a:gd name="connsiteY8" fmla="*/ 0 h 8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08" h="867905">
                <a:moveTo>
                  <a:pt x="61993" y="0"/>
                </a:moveTo>
                <a:lnTo>
                  <a:pt x="0" y="170481"/>
                </a:lnTo>
                <a:lnTo>
                  <a:pt x="61993" y="480447"/>
                </a:lnTo>
                <a:lnTo>
                  <a:pt x="46495" y="712922"/>
                </a:lnTo>
                <a:lnTo>
                  <a:pt x="495946" y="867905"/>
                </a:lnTo>
                <a:lnTo>
                  <a:pt x="604434" y="526942"/>
                </a:lnTo>
                <a:lnTo>
                  <a:pt x="836908" y="526942"/>
                </a:lnTo>
                <a:lnTo>
                  <a:pt x="759417" y="185980"/>
                </a:lnTo>
                <a:lnTo>
                  <a:pt x="61993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7950631" y="5036949"/>
            <a:ext cx="1084881" cy="712922"/>
          </a:xfrm>
          <a:custGeom>
            <a:avLst/>
            <a:gdLst>
              <a:gd name="connsiteX0" fmla="*/ 77491 w 1084881"/>
              <a:gd name="connsiteY0" fmla="*/ 0 h 712922"/>
              <a:gd name="connsiteX1" fmla="*/ 0 w 1084881"/>
              <a:gd name="connsiteY1" fmla="*/ 154983 h 712922"/>
              <a:gd name="connsiteX2" fmla="*/ 263471 w 1084881"/>
              <a:gd name="connsiteY2" fmla="*/ 619932 h 712922"/>
              <a:gd name="connsiteX3" fmla="*/ 418454 w 1084881"/>
              <a:gd name="connsiteY3" fmla="*/ 712922 h 712922"/>
              <a:gd name="connsiteX4" fmla="*/ 976393 w 1084881"/>
              <a:gd name="connsiteY4" fmla="*/ 666427 h 712922"/>
              <a:gd name="connsiteX5" fmla="*/ 1084881 w 1084881"/>
              <a:gd name="connsiteY5" fmla="*/ 201478 h 712922"/>
              <a:gd name="connsiteX6" fmla="*/ 77491 w 1084881"/>
              <a:gd name="connsiteY6" fmla="*/ 0 h 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81" h="712922">
                <a:moveTo>
                  <a:pt x="77491" y="0"/>
                </a:moveTo>
                <a:lnTo>
                  <a:pt x="0" y="154983"/>
                </a:lnTo>
                <a:lnTo>
                  <a:pt x="263471" y="619932"/>
                </a:lnTo>
                <a:lnTo>
                  <a:pt x="418454" y="712922"/>
                </a:lnTo>
                <a:lnTo>
                  <a:pt x="976393" y="666427"/>
                </a:lnTo>
                <a:lnTo>
                  <a:pt x="1084881" y="201478"/>
                </a:lnTo>
                <a:lnTo>
                  <a:pt x="77491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pic>
        <p:nvPicPr>
          <p:cNvPr id="5785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5377" y="4334280"/>
            <a:ext cx="790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6858000" y="470564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C3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856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76374" y="5159241"/>
            <a:ext cx="790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 31"/>
          <p:cNvGrpSpPr/>
          <p:nvPr/>
        </p:nvGrpSpPr>
        <p:grpSpPr>
          <a:xfrm flipH="1">
            <a:off x="7019779" y="5008098"/>
            <a:ext cx="900332" cy="546295"/>
            <a:chOff x="-805454" y="3081803"/>
            <a:chExt cx="1592854" cy="1097953"/>
          </a:xfrm>
        </p:grpSpPr>
        <p:sp>
          <p:nvSpPr>
            <p:cNvPr id="33" name="Freeform 32"/>
            <p:cNvSpPr/>
            <p:nvPr/>
          </p:nvSpPr>
          <p:spPr bwMode="auto">
            <a:xfrm>
              <a:off x="-805454" y="3081803"/>
              <a:ext cx="1301264" cy="305973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reeform 35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57857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96889" y="5816143"/>
            <a:ext cx="952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02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61" grpId="0" animBg="1"/>
      <p:bldP spid="71" grpId="0" animBg="1"/>
      <p:bldP spid="75" grpId="0" animBg="1"/>
      <p:bldP spid="77" grpId="0" animBg="1"/>
      <p:bldP spid="7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04800"/>
            <a:ext cx="8722963" cy="762000"/>
          </a:xfrm>
        </p:spPr>
        <p:txBody>
          <a:bodyPr/>
          <a:lstStyle/>
          <a:p>
            <a:r>
              <a:rPr lang="en-US" sz="3200" dirty="0"/>
              <a:t>U</a:t>
            </a:r>
            <a:r>
              <a:rPr lang="en-US" sz="3200" dirty="0" smtClean="0"/>
              <a:t>sing Elmore delay on complex gates </a:t>
            </a:r>
            <a:r>
              <a:rPr lang="en-US" sz="2800" dirty="0" smtClean="0"/>
              <a:t>(4/8)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4508715" cy="785247"/>
          </a:xfrm>
        </p:spPr>
        <p:txBody>
          <a:bodyPr/>
          <a:lstStyle/>
          <a:p>
            <a:r>
              <a:rPr lang="en-US" dirty="0" smtClean="0"/>
              <a:t>Find node voltages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856" y="1066800"/>
            <a:ext cx="4123144" cy="5664200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6460761" y="5062123"/>
            <a:ext cx="390206" cy="775970"/>
            <a:chOff x="284813" y="2983043"/>
            <a:chExt cx="502587" cy="1196713"/>
          </a:xfrm>
        </p:grpSpPr>
        <p:sp>
          <p:nvSpPr>
            <p:cNvPr id="7" name="Freeform 6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01284" y="5819434"/>
            <a:ext cx="390206" cy="775970"/>
            <a:chOff x="284813" y="2983043"/>
            <a:chExt cx="502587" cy="1196713"/>
          </a:xfrm>
        </p:grpSpPr>
        <p:sp>
          <p:nvSpPr>
            <p:cNvPr id="15" name="Freeform 14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Freeform 1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7808915" y="2429120"/>
            <a:ext cx="390206" cy="775970"/>
            <a:chOff x="284813" y="2983043"/>
            <a:chExt cx="502587" cy="1196713"/>
          </a:xfrm>
        </p:grpSpPr>
        <p:sp>
          <p:nvSpPr>
            <p:cNvPr id="21" name="Freeform 20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Freeform 23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37"/>
          <p:cNvGrpSpPr/>
          <p:nvPr/>
        </p:nvGrpSpPr>
        <p:grpSpPr>
          <a:xfrm>
            <a:off x="8031653" y="4227439"/>
            <a:ext cx="390206" cy="775970"/>
            <a:chOff x="284813" y="2983043"/>
            <a:chExt cx="502587" cy="1196713"/>
          </a:xfrm>
        </p:grpSpPr>
        <p:sp>
          <p:nvSpPr>
            <p:cNvPr id="39" name="Freeform 38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Freeform 41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Group 43"/>
          <p:cNvGrpSpPr/>
          <p:nvPr/>
        </p:nvGrpSpPr>
        <p:grpSpPr>
          <a:xfrm flipH="1">
            <a:off x="7214381" y="1758463"/>
            <a:ext cx="579121" cy="616632"/>
            <a:chOff x="-160226" y="2940439"/>
            <a:chExt cx="947626" cy="1239317"/>
          </a:xfrm>
        </p:grpSpPr>
        <p:sp>
          <p:nvSpPr>
            <p:cNvPr id="45" name="Freeform 44"/>
            <p:cNvSpPr/>
            <p:nvPr/>
          </p:nvSpPr>
          <p:spPr bwMode="auto">
            <a:xfrm>
              <a:off x="-160226" y="2940439"/>
              <a:ext cx="656036" cy="447341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Freeform 4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213188" y="251577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C5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74967" y="437974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CL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4995" y="575603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C2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434" y="151696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C6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615192" y="2058690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8115944" y="146717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8115944" y="2040609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356527" y="278452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341029" y="338896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132162" y="341995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Freeform 61"/>
          <p:cNvSpPr/>
          <p:nvPr/>
        </p:nvSpPr>
        <p:spPr bwMode="auto">
          <a:xfrm>
            <a:off x="7516678" y="1146875"/>
            <a:ext cx="1224366" cy="650928"/>
          </a:xfrm>
          <a:custGeom>
            <a:avLst/>
            <a:gdLst>
              <a:gd name="connsiteX0" fmla="*/ 0 w 1224366"/>
              <a:gd name="connsiteY0" fmla="*/ 0 h 650928"/>
              <a:gd name="connsiteX1" fmla="*/ 92990 w 1224366"/>
              <a:gd name="connsiteY1" fmla="*/ 418454 h 650928"/>
              <a:gd name="connsiteX2" fmla="*/ 418454 w 1224366"/>
              <a:gd name="connsiteY2" fmla="*/ 650928 h 650928"/>
              <a:gd name="connsiteX3" fmla="*/ 1131376 w 1224366"/>
              <a:gd name="connsiteY3" fmla="*/ 619932 h 650928"/>
              <a:gd name="connsiteX4" fmla="*/ 1224366 w 1224366"/>
              <a:gd name="connsiteY4" fmla="*/ 61993 h 650928"/>
              <a:gd name="connsiteX5" fmla="*/ 0 w 1224366"/>
              <a:gd name="connsiteY5" fmla="*/ 0 h 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366" h="650928">
                <a:moveTo>
                  <a:pt x="0" y="0"/>
                </a:moveTo>
                <a:lnTo>
                  <a:pt x="92990" y="418454"/>
                </a:lnTo>
                <a:lnTo>
                  <a:pt x="418454" y="650928"/>
                </a:lnTo>
                <a:lnTo>
                  <a:pt x="1131376" y="619932"/>
                </a:lnTo>
                <a:lnTo>
                  <a:pt x="1224366" y="61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005953" y="1255363"/>
            <a:ext cx="2030278" cy="1425844"/>
          </a:xfrm>
          <a:custGeom>
            <a:avLst/>
            <a:gdLst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875294 w 2030278"/>
              <a:gd name="connsiteY6" fmla="*/ 1348352 h 1425844"/>
              <a:gd name="connsiteX7" fmla="*/ 1627322 w 2030278"/>
              <a:gd name="connsiteY7" fmla="*/ 1100379 h 1425844"/>
              <a:gd name="connsiteX8" fmla="*/ 1053884 w 2030278"/>
              <a:gd name="connsiteY8" fmla="*/ 867905 h 1425844"/>
              <a:gd name="connsiteX9" fmla="*/ 1177871 w 2030278"/>
              <a:gd name="connsiteY9" fmla="*/ 387457 h 1425844"/>
              <a:gd name="connsiteX10" fmla="*/ 1937288 w 2030278"/>
              <a:gd name="connsiteY10" fmla="*/ 371959 h 1425844"/>
              <a:gd name="connsiteX11" fmla="*/ 2030278 w 2030278"/>
              <a:gd name="connsiteY11" fmla="*/ 92990 h 1425844"/>
              <a:gd name="connsiteX12" fmla="*/ 666427 w 2030278"/>
              <a:gd name="connsiteY12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37287 w 2030278"/>
              <a:gd name="connsiteY6" fmla="*/ 1162373 h 1425844"/>
              <a:gd name="connsiteX7" fmla="*/ 1627322 w 2030278"/>
              <a:gd name="connsiteY7" fmla="*/ 1100379 h 1425844"/>
              <a:gd name="connsiteX8" fmla="*/ 1053884 w 2030278"/>
              <a:gd name="connsiteY8" fmla="*/ 867905 h 1425844"/>
              <a:gd name="connsiteX9" fmla="*/ 1177871 w 2030278"/>
              <a:gd name="connsiteY9" fmla="*/ 387457 h 1425844"/>
              <a:gd name="connsiteX10" fmla="*/ 1937288 w 2030278"/>
              <a:gd name="connsiteY10" fmla="*/ 371959 h 1425844"/>
              <a:gd name="connsiteX11" fmla="*/ 2030278 w 2030278"/>
              <a:gd name="connsiteY11" fmla="*/ 92990 h 1425844"/>
              <a:gd name="connsiteX12" fmla="*/ 666427 w 2030278"/>
              <a:gd name="connsiteY12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503335 w 2030278"/>
              <a:gd name="connsiteY6" fmla="*/ 1317356 h 1425844"/>
              <a:gd name="connsiteX7" fmla="*/ 1937287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52786 w 2030278"/>
              <a:gd name="connsiteY6" fmla="*/ 1379349 h 1425844"/>
              <a:gd name="connsiteX7" fmla="*/ 1937287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52786 w 2030278"/>
              <a:gd name="connsiteY6" fmla="*/ 1379349 h 1425844"/>
              <a:gd name="connsiteX7" fmla="*/ 1983782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0278" h="1425844">
                <a:moveTo>
                  <a:pt x="666427" y="0"/>
                </a:moveTo>
                <a:lnTo>
                  <a:pt x="619932" y="433952"/>
                </a:lnTo>
                <a:lnTo>
                  <a:pt x="0" y="650929"/>
                </a:lnTo>
                <a:lnTo>
                  <a:pt x="30996" y="1115878"/>
                </a:lnTo>
                <a:lnTo>
                  <a:pt x="449450" y="1425844"/>
                </a:lnTo>
                <a:lnTo>
                  <a:pt x="1255362" y="1379349"/>
                </a:lnTo>
                <a:lnTo>
                  <a:pt x="1952786" y="1379349"/>
                </a:lnTo>
                <a:lnTo>
                  <a:pt x="1983782" y="1162373"/>
                </a:lnTo>
                <a:lnTo>
                  <a:pt x="1627322" y="1100379"/>
                </a:lnTo>
                <a:lnTo>
                  <a:pt x="1053884" y="867905"/>
                </a:lnTo>
                <a:lnTo>
                  <a:pt x="1177871" y="387457"/>
                </a:lnTo>
                <a:lnTo>
                  <a:pt x="1937288" y="371959"/>
                </a:lnTo>
                <a:lnTo>
                  <a:pt x="2030278" y="92990"/>
                </a:lnTo>
                <a:lnTo>
                  <a:pt x="666427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6090834" y="1239864"/>
            <a:ext cx="1782305" cy="1394848"/>
          </a:xfrm>
          <a:custGeom>
            <a:avLst/>
            <a:gdLst>
              <a:gd name="connsiteX0" fmla="*/ 759417 w 1782305"/>
              <a:gd name="connsiteY0" fmla="*/ 0 h 1394848"/>
              <a:gd name="connsiteX1" fmla="*/ 0 w 1782305"/>
              <a:gd name="connsiteY1" fmla="*/ 867905 h 1394848"/>
              <a:gd name="connsiteX2" fmla="*/ 898902 w 1782305"/>
              <a:gd name="connsiteY2" fmla="*/ 1394848 h 1394848"/>
              <a:gd name="connsiteX3" fmla="*/ 1038386 w 1782305"/>
              <a:gd name="connsiteY3" fmla="*/ 1007390 h 1394848"/>
              <a:gd name="connsiteX4" fmla="*/ 1007390 w 1782305"/>
              <a:gd name="connsiteY4" fmla="*/ 325465 h 1394848"/>
              <a:gd name="connsiteX5" fmla="*/ 1782305 w 1782305"/>
              <a:gd name="connsiteY5" fmla="*/ 294468 h 1394848"/>
              <a:gd name="connsiteX6" fmla="*/ 1658319 w 1782305"/>
              <a:gd name="connsiteY6" fmla="*/ 139485 h 1394848"/>
              <a:gd name="connsiteX7" fmla="*/ 759417 w 1782305"/>
              <a:gd name="connsiteY7" fmla="*/ 0 h 139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2305" h="1394848">
                <a:moveTo>
                  <a:pt x="759417" y="0"/>
                </a:moveTo>
                <a:lnTo>
                  <a:pt x="0" y="867905"/>
                </a:lnTo>
                <a:lnTo>
                  <a:pt x="898902" y="1394848"/>
                </a:lnTo>
                <a:lnTo>
                  <a:pt x="1038386" y="1007390"/>
                </a:lnTo>
                <a:lnTo>
                  <a:pt x="1007390" y="325465"/>
                </a:lnTo>
                <a:lnTo>
                  <a:pt x="1782305" y="294468"/>
                </a:lnTo>
                <a:lnTo>
                  <a:pt x="1658319" y="139485"/>
                </a:lnTo>
                <a:lnTo>
                  <a:pt x="759417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6628" y="1805634"/>
            <a:ext cx="1123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Freeform 70"/>
          <p:cNvSpPr/>
          <p:nvPr/>
        </p:nvSpPr>
        <p:spPr bwMode="auto">
          <a:xfrm>
            <a:off x="7051729" y="2588217"/>
            <a:ext cx="759417" cy="604434"/>
          </a:xfrm>
          <a:custGeom>
            <a:avLst/>
            <a:gdLst>
              <a:gd name="connsiteX0" fmla="*/ 92990 w 759417"/>
              <a:gd name="connsiteY0" fmla="*/ 0 h 604434"/>
              <a:gd name="connsiteX1" fmla="*/ 0 w 759417"/>
              <a:gd name="connsiteY1" fmla="*/ 278969 h 604434"/>
              <a:gd name="connsiteX2" fmla="*/ 30997 w 759417"/>
              <a:gd name="connsiteY2" fmla="*/ 480447 h 604434"/>
              <a:gd name="connsiteX3" fmla="*/ 557939 w 759417"/>
              <a:gd name="connsiteY3" fmla="*/ 604434 h 604434"/>
              <a:gd name="connsiteX4" fmla="*/ 759417 w 759417"/>
              <a:gd name="connsiteY4" fmla="*/ 325464 h 604434"/>
              <a:gd name="connsiteX5" fmla="*/ 666428 w 759417"/>
              <a:gd name="connsiteY5" fmla="*/ 77491 h 604434"/>
              <a:gd name="connsiteX6" fmla="*/ 92990 w 759417"/>
              <a:gd name="connsiteY6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17" h="604434">
                <a:moveTo>
                  <a:pt x="92990" y="0"/>
                </a:moveTo>
                <a:lnTo>
                  <a:pt x="0" y="278969"/>
                </a:lnTo>
                <a:lnTo>
                  <a:pt x="30997" y="480447"/>
                </a:lnTo>
                <a:lnTo>
                  <a:pt x="557939" y="604434"/>
                </a:lnTo>
                <a:lnTo>
                  <a:pt x="759417" y="325464"/>
                </a:lnTo>
                <a:lnTo>
                  <a:pt x="666428" y="77491"/>
                </a:lnTo>
                <a:lnTo>
                  <a:pt x="9299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8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1499" y="3164723"/>
            <a:ext cx="1095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8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6350" y="3089652"/>
            <a:ext cx="1123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25"/>
          <p:cNvGrpSpPr/>
          <p:nvPr/>
        </p:nvGrpSpPr>
        <p:grpSpPr>
          <a:xfrm flipH="1">
            <a:off x="6639950" y="3137095"/>
            <a:ext cx="422032" cy="604911"/>
            <a:chOff x="96821" y="2963996"/>
            <a:chExt cx="690579" cy="1215760"/>
          </a:xfrm>
        </p:grpSpPr>
        <p:sp>
          <p:nvSpPr>
            <p:cNvPr id="27" name="Freeform 26"/>
            <p:cNvSpPr/>
            <p:nvPr/>
          </p:nvSpPr>
          <p:spPr bwMode="auto">
            <a:xfrm>
              <a:off x="96821" y="2963996"/>
              <a:ext cx="398990" cy="42378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reeform 29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494586" y="278071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C4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85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074" y="4471343"/>
            <a:ext cx="1171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Freeform 74"/>
          <p:cNvSpPr/>
          <p:nvPr/>
        </p:nvSpPr>
        <p:spPr bwMode="auto">
          <a:xfrm>
            <a:off x="5331417" y="5145439"/>
            <a:ext cx="1162373" cy="991891"/>
          </a:xfrm>
          <a:custGeom>
            <a:avLst/>
            <a:gdLst>
              <a:gd name="connsiteX0" fmla="*/ 0 w 1162373"/>
              <a:gd name="connsiteY0" fmla="*/ 0 h 991891"/>
              <a:gd name="connsiteX1" fmla="*/ 1007390 w 1162373"/>
              <a:gd name="connsiteY1" fmla="*/ 15498 h 991891"/>
              <a:gd name="connsiteX2" fmla="*/ 1162373 w 1162373"/>
              <a:gd name="connsiteY2" fmla="*/ 991891 h 991891"/>
              <a:gd name="connsiteX3" fmla="*/ 15498 w 1162373"/>
              <a:gd name="connsiteY3" fmla="*/ 759416 h 991891"/>
              <a:gd name="connsiteX4" fmla="*/ 0 w 1162373"/>
              <a:gd name="connsiteY4" fmla="*/ 0 h 9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373" h="991891">
                <a:moveTo>
                  <a:pt x="0" y="0"/>
                </a:moveTo>
                <a:lnTo>
                  <a:pt x="1007390" y="15498"/>
                </a:lnTo>
                <a:lnTo>
                  <a:pt x="1162373" y="991891"/>
                </a:lnTo>
                <a:lnTo>
                  <a:pt x="15498" y="7594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1311" y="527538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C1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61906" y="7111139"/>
            <a:ext cx="5564188" cy="474663"/>
          </a:xfr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77" name="Freeform 76"/>
          <p:cNvSpPr/>
          <p:nvPr/>
        </p:nvSpPr>
        <p:spPr bwMode="auto">
          <a:xfrm>
            <a:off x="6338807" y="4262034"/>
            <a:ext cx="836908" cy="867905"/>
          </a:xfrm>
          <a:custGeom>
            <a:avLst/>
            <a:gdLst>
              <a:gd name="connsiteX0" fmla="*/ 61993 w 836908"/>
              <a:gd name="connsiteY0" fmla="*/ 0 h 867905"/>
              <a:gd name="connsiteX1" fmla="*/ 0 w 836908"/>
              <a:gd name="connsiteY1" fmla="*/ 170481 h 867905"/>
              <a:gd name="connsiteX2" fmla="*/ 61993 w 836908"/>
              <a:gd name="connsiteY2" fmla="*/ 480447 h 867905"/>
              <a:gd name="connsiteX3" fmla="*/ 46495 w 836908"/>
              <a:gd name="connsiteY3" fmla="*/ 712922 h 867905"/>
              <a:gd name="connsiteX4" fmla="*/ 495946 w 836908"/>
              <a:gd name="connsiteY4" fmla="*/ 867905 h 867905"/>
              <a:gd name="connsiteX5" fmla="*/ 604434 w 836908"/>
              <a:gd name="connsiteY5" fmla="*/ 526942 h 867905"/>
              <a:gd name="connsiteX6" fmla="*/ 836908 w 836908"/>
              <a:gd name="connsiteY6" fmla="*/ 526942 h 867905"/>
              <a:gd name="connsiteX7" fmla="*/ 759417 w 836908"/>
              <a:gd name="connsiteY7" fmla="*/ 185980 h 867905"/>
              <a:gd name="connsiteX8" fmla="*/ 61993 w 836908"/>
              <a:gd name="connsiteY8" fmla="*/ 0 h 8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08" h="867905">
                <a:moveTo>
                  <a:pt x="61993" y="0"/>
                </a:moveTo>
                <a:lnTo>
                  <a:pt x="0" y="170481"/>
                </a:lnTo>
                <a:lnTo>
                  <a:pt x="61993" y="480447"/>
                </a:lnTo>
                <a:lnTo>
                  <a:pt x="46495" y="712922"/>
                </a:lnTo>
                <a:lnTo>
                  <a:pt x="495946" y="867905"/>
                </a:lnTo>
                <a:lnTo>
                  <a:pt x="604434" y="526942"/>
                </a:lnTo>
                <a:lnTo>
                  <a:pt x="836908" y="526942"/>
                </a:lnTo>
                <a:lnTo>
                  <a:pt x="759417" y="185980"/>
                </a:lnTo>
                <a:lnTo>
                  <a:pt x="61993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7950631" y="5036949"/>
            <a:ext cx="1084881" cy="712922"/>
          </a:xfrm>
          <a:custGeom>
            <a:avLst/>
            <a:gdLst>
              <a:gd name="connsiteX0" fmla="*/ 77491 w 1084881"/>
              <a:gd name="connsiteY0" fmla="*/ 0 h 712922"/>
              <a:gd name="connsiteX1" fmla="*/ 0 w 1084881"/>
              <a:gd name="connsiteY1" fmla="*/ 154983 h 712922"/>
              <a:gd name="connsiteX2" fmla="*/ 263471 w 1084881"/>
              <a:gd name="connsiteY2" fmla="*/ 619932 h 712922"/>
              <a:gd name="connsiteX3" fmla="*/ 418454 w 1084881"/>
              <a:gd name="connsiteY3" fmla="*/ 712922 h 712922"/>
              <a:gd name="connsiteX4" fmla="*/ 976393 w 1084881"/>
              <a:gd name="connsiteY4" fmla="*/ 666427 h 712922"/>
              <a:gd name="connsiteX5" fmla="*/ 1084881 w 1084881"/>
              <a:gd name="connsiteY5" fmla="*/ 201478 h 712922"/>
              <a:gd name="connsiteX6" fmla="*/ 77491 w 1084881"/>
              <a:gd name="connsiteY6" fmla="*/ 0 h 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81" h="712922">
                <a:moveTo>
                  <a:pt x="77491" y="0"/>
                </a:moveTo>
                <a:lnTo>
                  <a:pt x="0" y="154983"/>
                </a:lnTo>
                <a:lnTo>
                  <a:pt x="263471" y="619932"/>
                </a:lnTo>
                <a:lnTo>
                  <a:pt x="418454" y="712922"/>
                </a:lnTo>
                <a:lnTo>
                  <a:pt x="976393" y="666427"/>
                </a:lnTo>
                <a:lnTo>
                  <a:pt x="1084881" y="201478"/>
                </a:lnTo>
                <a:lnTo>
                  <a:pt x="77491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pic>
        <p:nvPicPr>
          <p:cNvPr id="5785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5377" y="4334280"/>
            <a:ext cx="790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6858000" y="470564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C3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856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76374" y="5159241"/>
            <a:ext cx="790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Group 31"/>
          <p:cNvGrpSpPr/>
          <p:nvPr/>
        </p:nvGrpSpPr>
        <p:grpSpPr>
          <a:xfrm flipH="1">
            <a:off x="7019779" y="5008098"/>
            <a:ext cx="900332" cy="546295"/>
            <a:chOff x="-805454" y="3081803"/>
            <a:chExt cx="1592854" cy="1097953"/>
          </a:xfrm>
        </p:grpSpPr>
        <p:sp>
          <p:nvSpPr>
            <p:cNvPr id="33" name="Freeform 32"/>
            <p:cNvSpPr/>
            <p:nvPr/>
          </p:nvSpPr>
          <p:spPr bwMode="auto">
            <a:xfrm>
              <a:off x="-805454" y="3081803"/>
              <a:ext cx="1301264" cy="305973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reeform 35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57857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96889" y="5816143"/>
            <a:ext cx="952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extBox 81"/>
          <p:cNvSpPr txBox="1"/>
          <p:nvPr/>
        </p:nvSpPr>
        <p:spPr>
          <a:xfrm>
            <a:off x="6765010" y="148008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40298" y="2174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54311" y="277678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93789" y="464949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3030" y="376350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48040" y="45203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376833" y="546315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57958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04982" y="2041415"/>
            <a:ext cx="4024957" cy="453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02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was just practice….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care about is what happens on a transition. You want to know how long it takes to change. </a:t>
            </a:r>
          </a:p>
          <a:p>
            <a:endParaRPr lang="en-US" dirty="0" smtClean="0"/>
          </a:p>
          <a:p>
            <a:r>
              <a:rPr lang="en-US" dirty="0" smtClean="0"/>
              <a:t>So here comes the transition: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567980" cy="762000"/>
          </a:xfrm>
        </p:spPr>
        <p:txBody>
          <a:bodyPr/>
          <a:lstStyle/>
          <a:p>
            <a:r>
              <a:rPr lang="en-US" sz="3200" dirty="0"/>
              <a:t>U</a:t>
            </a:r>
            <a:r>
              <a:rPr lang="en-US" sz="3200" dirty="0" smtClean="0"/>
              <a:t>sing Elmore delay on complex gates </a:t>
            </a:r>
            <a:r>
              <a:rPr lang="en-US" sz="2800" dirty="0" smtClean="0"/>
              <a:t>(5/8)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4353732" cy="5140271"/>
          </a:xfrm>
        </p:spPr>
        <p:txBody>
          <a:bodyPr/>
          <a:lstStyle/>
          <a:p>
            <a:r>
              <a:rPr lang="en-US" dirty="0" smtClean="0"/>
              <a:t>Change inputs:</a:t>
            </a:r>
          </a:p>
          <a:p>
            <a:pPr lvl="1"/>
            <a:r>
              <a:rPr lang="en-US" dirty="0" smtClean="0"/>
              <a:t>Initial inputs:</a:t>
            </a:r>
          </a:p>
          <a:p>
            <a:pPr lvl="1"/>
            <a:r>
              <a:rPr lang="en-US" dirty="0" smtClean="0"/>
              <a:t>G=1 </a:t>
            </a:r>
          </a:p>
          <a:p>
            <a:pPr lvl="1"/>
            <a:r>
              <a:rPr lang="en-US" dirty="0" smtClean="0"/>
              <a:t>B=C=F=0</a:t>
            </a:r>
          </a:p>
          <a:p>
            <a:pPr lvl="1"/>
            <a:r>
              <a:rPr lang="en-US" dirty="0" smtClean="0"/>
              <a:t>D=E=A=1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Zeroed all nodes</a:t>
            </a:r>
            <a:endParaRPr lang="en-US" dirty="0" smtClean="0"/>
          </a:p>
          <a:p>
            <a:pPr lvl="1"/>
            <a:r>
              <a:rPr lang="en-US" dirty="0" smtClean="0"/>
              <a:t>New inputs:</a:t>
            </a:r>
          </a:p>
          <a:p>
            <a:pPr lvl="1"/>
            <a:r>
              <a:rPr lang="en-US" dirty="0" smtClean="0"/>
              <a:t>G=0</a:t>
            </a:r>
          </a:p>
          <a:p>
            <a:pPr lvl="1"/>
            <a:r>
              <a:rPr lang="en-US" dirty="0" smtClean="0"/>
              <a:t>B=C=F=0</a:t>
            </a:r>
          </a:p>
          <a:p>
            <a:pPr lvl="1"/>
            <a:r>
              <a:rPr lang="en-US" dirty="0" smtClean="0"/>
              <a:t>D=E=A=1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Will ”</a:t>
            </a:r>
            <a:r>
              <a:rPr lang="en-US" dirty="0" err="1" smtClean="0">
                <a:sym typeface="Wingdings" pitchFamily="2" charset="2"/>
              </a:rPr>
              <a:t>High”s</a:t>
            </a:r>
            <a:r>
              <a:rPr lang="en-US" dirty="0" smtClean="0">
                <a:sym typeface="Wingdings" pitchFamily="2" charset="2"/>
              </a:rPr>
              <a:t> all nodes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856" y="1066800"/>
            <a:ext cx="4123144" cy="5664200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6460761" y="5062123"/>
            <a:ext cx="390206" cy="775970"/>
            <a:chOff x="284813" y="2983043"/>
            <a:chExt cx="502587" cy="1196713"/>
          </a:xfrm>
        </p:grpSpPr>
        <p:sp>
          <p:nvSpPr>
            <p:cNvPr id="7" name="Freeform 6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01284" y="5819434"/>
            <a:ext cx="390206" cy="775970"/>
            <a:chOff x="284813" y="2983043"/>
            <a:chExt cx="502587" cy="1196713"/>
          </a:xfrm>
        </p:grpSpPr>
        <p:sp>
          <p:nvSpPr>
            <p:cNvPr id="15" name="Freeform 14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Freeform 1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7808915" y="2429120"/>
            <a:ext cx="390206" cy="775970"/>
            <a:chOff x="284813" y="2983043"/>
            <a:chExt cx="502587" cy="1196713"/>
          </a:xfrm>
        </p:grpSpPr>
        <p:sp>
          <p:nvSpPr>
            <p:cNvPr id="21" name="Freeform 20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Freeform 23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25"/>
          <p:cNvGrpSpPr/>
          <p:nvPr/>
        </p:nvGrpSpPr>
        <p:grpSpPr>
          <a:xfrm flipH="1">
            <a:off x="6639950" y="3137095"/>
            <a:ext cx="422032" cy="604911"/>
            <a:chOff x="96821" y="2963996"/>
            <a:chExt cx="690579" cy="1215760"/>
          </a:xfrm>
        </p:grpSpPr>
        <p:sp>
          <p:nvSpPr>
            <p:cNvPr id="27" name="Freeform 26"/>
            <p:cNvSpPr/>
            <p:nvPr/>
          </p:nvSpPr>
          <p:spPr bwMode="auto">
            <a:xfrm>
              <a:off x="96821" y="2963996"/>
              <a:ext cx="398990" cy="42378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reeform 29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Group 31"/>
          <p:cNvGrpSpPr/>
          <p:nvPr/>
        </p:nvGrpSpPr>
        <p:grpSpPr>
          <a:xfrm flipH="1">
            <a:off x="7019779" y="5008098"/>
            <a:ext cx="900332" cy="546295"/>
            <a:chOff x="-805454" y="3081803"/>
            <a:chExt cx="1592854" cy="1097953"/>
          </a:xfrm>
        </p:grpSpPr>
        <p:sp>
          <p:nvSpPr>
            <p:cNvPr id="33" name="Freeform 32"/>
            <p:cNvSpPr/>
            <p:nvPr/>
          </p:nvSpPr>
          <p:spPr bwMode="auto">
            <a:xfrm>
              <a:off x="-805454" y="3081803"/>
              <a:ext cx="1301264" cy="305973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reeform 35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7"/>
          <p:cNvGrpSpPr/>
          <p:nvPr/>
        </p:nvGrpSpPr>
        <p:grpSpPr>
          <a:xfrm>
            <a:off x="8031653" y="4227439"/>
            <a:ext cx="390206" cy="775970"/>
            <a:chOff x="284813" y="2983043"/>
            <a:chExt cx="502587" cy="1196713"/>
          </a:xfrm>
        </p:grpSpPr>
        <p:sp>
          <p:nvSpPr>
            <p:cNvPr id="39" name="Freeform 38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Freeform 41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43"/>
          <p:cNvGrpSpPr/>
          <p:nvPr/>
        </p:nvGrpSpPr>
        <p:grpSpPr>
          <a:xfrm flipH="1">
            <a:off x="7214381" y="1758463"/>
            <a:ext cx="579121" cy="616632"/>
            <a:chOff x="-160226" y="2940439"/>
            <a:chExt cx="947626" cy="1239317"/>
          </a:xfrm>
        </p:grpSpPr>
        <p:sp>
          <p:nvSpPr>
            <p:cNvPr id="45" name="Freeform 44"/>
            <p:cNvSpPr/>
            <p:nvPr/>
          </p:nvSpPr>
          <p:spPr bwMode="auto">
            <a:xfrm>
              <a:off x="-160226" y="2940439"/>
              <a:ext cx="656036" cy="447341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Freeform 4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091311" y="527538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C1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13188" y="251577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C5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94586" y="278071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C4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58000" y="470564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C3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74967" y="437974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CL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4995" y="575603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C2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434" y="151696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C6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501897" y="2061273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615192" y="2058690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8115944" y="146717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8115944" y="2040609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356527" y="278452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341029" y="338896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132162" y="341995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477932" y="169706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79783" y="271736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44345" y="317973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55782" y="474248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27017" y="401147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32542" y="500078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31816" y="595909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0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583478" cy="762000"/>
          </a:xfrm>
        </p:spPr>
        <p:txBody>
          <a:bodyPr/>
          <a:lstStyle/>
          <a:p>
            <a:r>
              <a:rPr lang="en-US" sz="3200" dirty="0"/>
              <a:t>U</a:t>
            </a:r>
            <a:r>
              <a:rPr lang="en-US" sz="3200" dirty="0" smtClean="0"/>
              <a:t>sing Elmore delay on complex gates </a:t>
            </a:r>
            <a:r>
              <a:rPr lang="en-US" sz="2800" dirty="0" smtClean="0"/>
              <a:t>(6/8)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4508715" cy="4562475"/>
          </a:xfrm>
        </p:spPr>
        <p:txBody>
          <a:bodyPr/>
          <a:lstStyle/>
          <a:p>
            <a:r>
              <a:rPr lang="en-US" dirty="0" smtClean="0"/>
              <a:t>New inputs:</a:t>
            </a:r>
          </a:p>
          <a:p>
            <a:pPr lvl="1"/>
            <a:r>
              <a:rPr lang="en-US" dirty="0" smtClean="0"/>
              <a:t>G=0</a:t>
            </a:r>
          </a:p>
          <a:p>
            <a:pPr lvl="1"/>
            <a:r>
              <a:rPr lang="en-US" dirty="0" smtClean="0"/>
              <a:t>B=C=F=0</a:t>
            </a:r>
          </a:p>
          <a:p>
            <a:pPr lvl="1"/>
            <a:r>
              <a:rPr lang="en-US" dirty="0" smtClean="0"/>
              <a:t>D=E=A=1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Replace transistors with open circuits or Ron </a:t>
            </a:r>
          </a:p>
          <a:p>
            <a:r>
              <a:rPr lang="en-US" dirty="0" smtClean="0"/>
              <a:t>Leave node capacitances.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856" y="1066800"/>
            <a:ext cx="4123144" cy="5664200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6460761" y="5062123"/>
            <a:ext cx="390206" cy="775970"/>
            <a:chOff x="284813" y="2983043"/>
            <a:chExt cx="502587" cy="1196713"/>
          </a:xfrm>
        </p:grpSpPr>
        <p:sp>
          <p:nvSpPr>
            <p:cNvPr id="7" name="Freeform 6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01284" y="5819434"/>
            <a:ext cx="390206" cy="775970"/>
            <a:chOff x="284813" y="2983043"/>
            <a:chExt cx="502587" cy="1196713"/>
          </a:xfrm>
        </p:grpSpPr>
        <p:sp>
          <p:nvSpPr>
            <p:cNvPr id="15" name="Freeform 14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Freeform 1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7808915" y="2429120"/>
            <a:ext cx="390206" cy="775970"/>
            <a:chOff x="284813" y="2983043"/>
            <a:chExt cx="502587" cy="1196713"/>
          </a:xfrm>
        </p:grpSpPr>
        <p:sp>
          <p:nvSpPr>
            <p:cNvPr id="21" name="Freeform 20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Freeform 23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37"/>
          <p:cNvGrpSpPr/>
          <p:nvPr/>
        </p:nvGrpSpPr>
        <p:grpSpPr>
          <a:xfrm>
            <a:off x="8031653" y="4227439"/>
            <a:ext cx="390206" cy="775970"/>
            <a:chOff x="284813" y="2983043"/>
            <a:chExt cx="502587" cy="1196713"/>
          </a:xfrm>
        </p:grpSpPr>
        <p:sp>
          <p:nvSpPr>
            <p:cNvPr id="39" name="Freeform 38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Freeform 41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Group 43"/>
          <p:cNvGrpSpPr/>
          <p:nvPr/>
        </p:nvGrpSpPr>
        <p:grpSpPr>
          <a:xfrm flipH="1">
            <a:off x="7214381" y="1758463"/>
            <a:ext cx="579121" cy="616632"/>
            <a:chOff x="-160226" y="2940439"/>
            <a:chExt cx="947626" cy="1239317"/>
          </a:xfrm>
        </p:grpSpPr>
        <p:sp>
          <p:nvSpPr>
            <p:cNvPr id="45" name="Freeform 44"/>
            <p:cNvSpPr/>
            <p:nvPr/>
          </p:nvSpPr>
          <p:spPr bwMode="auto">
            <a:xfrm>
              <a:off x="-160226" y="2940439"/>
              <a:ext cx="656036" cy="447341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Freeform 4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213188" y="251577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C5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74967" y="437974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CL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4995" y="575603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C2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501897" y="2061273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615192" y="2058690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8115944" y="146717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8115944" y="2040609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356527" y="278452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341029" y="338896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132162" y="341995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005953" y="1255363"/>
            <a:ext cx="2030278" cy="1425844"/>
          </a:xfrm>
          <a:custGeom>
            <a:avLst/>
            <a:gdLst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875294 w 2030278"/>
              <a:gd name="connsiteY6" fmla="*/ 1348352 h 1425844"/>
              <a:gd name="connsiteX7" fmla="*/ 1627322 w 2030278"/>
              <a:gd name="connsiteY7" fmla="*/ 1100379 h 1425844"/>
              <a:gd name="connsiteX8" fmla="*/ 1053884 w 2030278"/>
              <a:gd name="connsiteY8" fmla="*/ 867905 h 1425844"/>
              <a:gd name="connsiteX9" fmla="*/ 1177871 w 2030278"/>
              <a:gd name="connsiteY9" fmla="*/ 387457 h 1425844"/>
              <a:gd name="connsiteX10" fmla="*/ 1937288 w 2030278"/>
              <a:gd name="connsiteY10" fmla="*/ 371959 h 1425844"/>
              <a:gd name="connsiteX11" fmla="*/ 2030278 w 2030278"/>
              <a:gd name="connsiteY11" fmla="*/ 92990 h 1425844"/>
              <a:gd name="connsiteX12" fmla="*/ 666427 w 2030278"/>
              <a:gd name="connsiteY12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37287 w 2030278"/>
              <a:gd name="connsiteY6" fmla="*/ 1162373 h 1425844"/>
              <a:gd name="connsiteX7" fmla="*/ 1627322 w 2030278"/>
              <a:gd name="connsiteY7" fmla="*/ 1100379 h 1425844"/>
              <a:gd name="connsiteX8" fmla="*/ 1053884 w 2030278"/>
              <a:gd name="connsiteY8" fmla="*/ 867905 h 1425844"/>
              <a:gd name="connsiteX9" fmla="*/ 1177871 w 2030278"/>
              <a:gd name="connsiteY9" fmla="*/ 387457 h 1425844"/>
              <a:gd name="connsiteX10" fmla="*/ 1937288 w 2030278"/>
              <a:gd name="connsiteY10" fmla="*/ 371959 h 1425844"/>
              <a:gd name="connsiteX11" fmla="*/ 2030278 w 2030278"/>
              <a:gd name="connsiteY11" fmla="*/ 92990 h 1425844"/>
              <a:gd name="connsiteX12" fmla="*/ 666427 w 2030278"/>
              <a:gd name="connsiteY12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503335 w 2030278"/>
              <a:gd name="connsiteY6" fmla="*/ 1317356 h 1425844"/>
              <a:gd name="connsiteX7" fmla="*/ 1937287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52786 w 2030278"/>
              <a:gd name="connsiteY6" fmla="*/ 1379349 h 1425844"/>
              <a:gd name="connsiteX7" fmla="*/ 1937287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52786 w 2030278"/>
              <a:gd name="connsiteY6" fmla="*/ 1379349 h 1425844"/>
              <a:gd name="connsiteX7" fmla="*/ 1983782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0278" h="1425844">
                <a:moveTo>
                  <a:pt x="666427" y="0"/>
                </a:moveTo>
                <a:lnTo>
                  <a:pt x="619932" y="433952"/>
                </a:lnTo>
                <a:lnTo>
                  <a:pt x="0" y="650929"/>
                </a:lnTo>
                <a:lnTo>
                  <a:pt x="30996" y="1115878"/>
                </a:lnTo>
                <a:lnTo>
                  <a:pt x="449450" y="1425844"/>
                </a:lnTo>
                <a:lnTo>
                  <a:pt x="1255362" y="1379349"/>
                </a:lnTo>
                <a:lnTo>
                  <a:pt x="1952786" y="1379349"/>
                </a:lnTo>
                <a:lnTo>
                  <a:pt x="1983782" y="1162373"/>
                </a:lnTo>
                <a:lnTo>
                  <a:pt x="1627322" y="1100379"/>
                </a:lnTo>
                <a:lnTo>
                  <a:pt x="1053884" y="867905"/>
                </a:lnTo>
                <a:lnTo>
                  <a:pt x="1177871" y="387457"/>
                </a:lnTo>
                <a:lnTo>
                  <a:pt x="1937288" y="371959"/>
                </a:lnTo>
                <a:lnTo>
                  <a:pt x="2030278" y="92990"/>
                </a:lnTo>
                <a:lnTo>
                  <a:pt x="666427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6628" y="1805634"/>
            <a:ext cx="1123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Freeform 70"/>
          <p:cNvSpPr/>
          <p:nvPr/>
        </p:nvSpPr>
        <p:spPr bwMode="auto">
          <a:xfrm>
            <a:off x="7051729" y="2588217"/>
            <a:ext cx="759417" cy="604434"/>
          </a:xfrm>
          <a:custGeom>
            <a:avLst/>
            <a:gdLst>
              <a:gd name="connsiteX0" fmla="*/ 92990 w 759417"/>
              <a:gd name="connsiteY0" fmla="*/ 0 h 604434"/>
              <a:gd name="connsiteX1" fmla="*/ 0 w 759417"/>
              <a:gd name="connsiteY1" fmla="*/ 278969 h 604434"/>
              <a:gd name="connsiteX2" fmla="*/ 30997 w 759417"/>
              <a:gd name="connsiteY2" fmla="*/ 480447 h 604434"/>
              <a:gd name="connsiteX3" fmla="*/ 557939 w 759417"/>
              <a:gd name="connsiteY3" fmla="*/ 604434 h 604434"/>
              <a:gd name="connsiteX4" fmla="*/ 759417 w 759417"/>
              <a:gd name="connsiteY4" fmla="*/ 325464 h 604434"/>
              <a:gd name="connsiteX5" fmla="*/ 666428 w 759417"/>
              <a:gd name="connsiteY5" fmla="*/ 77491 h 604434"/>
              <a:gd name="connsiteX6" fmla="*/ 92990 w 759417"/>
              <a:gd name="connsiteY6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17" h="604434">
                <a:moveTo>
                  <a:pt x="92990" y="0"/>
                </a:moveTo>
                <a:lnTo>
                  <a:pt x="0" y="278969"/>
                </a:lnTo>
                <a:lnTo>
                  <a:pt x="30997" y="480447"/>
                </a:lnTo>
                <a:lnTo>
                  <a:pt x="557939" y="604434"/>
                </a:lnTo>
                <a:lnTo>
                  <a:pt x="759417" y="325464"/>
                </a:lnTo>
                <a:lnTo>
                  <a:pt x="666428" y="77491"/>
                </a:lnTo>
                <a:lnTo>
                  <a:pt x="9299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8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1499" y="3164723"/>
            <a:ext cx="1095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8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6350" y="3089652"/>
            <a:ext cx="1123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25"/>
          <p:cNvGrpSpPr/>
          <p:nvPr/>
        </p:nvGrpSpPr>
        <p:grpSpPr>
          <a:xfrm flipH="1">
            <a:off x="6639950" y="3137095"/>
            <a:ext cx="422032" cy="604911"/>
            <a:chOff x="96821" y="2963996"/>
            <a:chExt cx="690579" cy="1215760"/>
          </a:xfrm>
        </p:grpSpPr>
        <p:sp>
          <p:nvSpPr>
            <p:cNvPr id="27" name="Freeform 26"/>
            <p:cNvSpPr/>
            <p:nvPr/>
          </p:nvSpPr>
          <p:spPr bwMode="auto">
            <a:xfrm>
              <a:off x="96821" y="2963996"/>
              <a:ext cx="398990" cy="42378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reeform 29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494586" y="278071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C4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85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074" y="4471343"/>
            <a:ext cx="1171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Freeform 74"/>
          <p:cNvSpPr/>
          <p:nvPr/>
        </p:nvSpPr>
        <p:spPr bwMode="auto">
          <a:xfrm>
            <a:off x="5331417" y="5145439"/>
            <a:ext cx="1162373" cy="991891"/>
          </a:xfrm>
          <a:custGeom>
            <a:avLst/>
            <a:gdLst>
              <a:gd name="connsiteX0" fmla="*/ 0 w 1162373"/>
              <a:gd name="connsiteY0" fmla="*/ 0 h 991891"/>
              <a:gd name="connsiteX1" fmla="*/ 1007390 w 1162373"/>
              <a:gd name="connsiteY1" fmla="*/ 15498 h 991891"/>
              <a:gd name="connsiteX2" fmla="*/ 1162373 w 1162373"/>
              <a:gd name="connsiteY2" fmla="*/ 991891 h 991891"/>
              <a:gd name="connsiteX3" fmla="*/ 15498 w 1162373"/>
              <a:gd name="connsiteY3" fmla="*/ 759416 h 991891"/>
              <a:gd name="connsiteX4" fmla="*/ 0 w 1162373"/>
              <a:gd name="connsiteY4" fmla="*/ 0 h 9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373" h="991891">
                <a:moveTo>
                  <a:pt x="0" y="0"/>
                </a:moveTo>
                <a:lnTo>
                  <a:pt x="1007390" y="15498"/>
                </a:lnTo>
                <a:lnTo>
                  <a:pt x="1162373" y="991891"/>
                </a:lnTo>
                <a:lnTo>
                  <a:pt x="15498" y="7594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1311" y="527538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C1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6338807" y="4262034"/>
            <a:ext cx="836908" cy="867905"/>
          </a:xfrm>
          <a:custGeom>
            <a:avLst/>
            <a:gdLst>
              <a:gd name="connsiteX0" fmla="*/ 61993 w 836908"/>
              <a:gd name="connsiteY0" fmla="*/ 0 h 867905"/>
              <a:gd name="connsiteX1" fmla="*/ 0 w 836908"/>
              <a:gd name="connsiteY1" fmla="*/ 170481 h 867905"/>
              <a:gd name="connsiteX2" fmla="*/ 61993 w 836908"/>
              <a:gd name="connsiteY2" fmla="*/ 480447 h 867905"/>
              <a:gd name="connsiteX3" fmla="*/ 46495 w 836908"/>
              <a:gd name="connsiteY3" fmla="*/ 712922 h 867905"/>
              <a:gd name="connsiteX4" fmla="*/ 495946 w 836908"/>
              <a:gd name="connsiteY4" fmla="*/ 867905 h 867905"/>
              <a:gd name="connsiteX5" fmla="*/ 604434 w 836908"/>
              <a:gd name="connsiteY5" fmla="*/ 526942 h 867905"/>
              <a:gd name="connsiteX6" fmla="*/ 836908 w 836908"/>
              <a:gd name="connsiteY6" fmla="*/ 526942 h 867905"/>
              <a:gd name="connsiteX7" fmla="*/ 759417 w 836908"/>
              <a:gd name="connsiteY7" fmla="*/ 185980 h 867905"/>
              <a:gd name="connsiteX8" fmla="*/ 61993 w 836908"/>
              <a:gd name="connsiteY8" fmla="*/ 0 h 8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08" h="867905">
                <a:moveTo>
                  <a:pt x="61993" y="0"/>
                </a:moveTo>
                <a:lnTo>
                  <a:pt x="0" y="170481"/>
                </a:lnTo>
                <a:lnTo>
                  <a:pt x="61993" y="480447"/>
                </a:lnTo>
                <a:lnTo>
                  <a:pt x="46495" y="712922"/>
                </a:lnTo>
                <a:lnTo>
                  <a:pt x="495946" y="867905"/>
                </a:lnTo>
                <a:lnTo>
                  <a:pt x="604434" y="526942"/>
                </a:lnTo>
                <a:lnTo>
                  <a:pt x="836908" y="526942"/>
                </a:lnTo>
                <a:lnTo>
                  <a:pt x="759417" y="185980"/>
                </a:lnTo>
                <a:lnTo>
                  <a:pt x="61993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7950631" y="5036949"/>
            <a:ext cx="1084881" cy="712922"/>
          </a:xfrm>
          <a:custGeom>
            <a:avLst/>
            <a:gdLst>
              <a:gd name="connsiteX0" fmla="*/ 77491 w 1084881"/>
              <a:gd name="connsiteY0" fmla="*/ 0 h 712922"/>
              <a:gd name="connsiteX1" fmla="*/ 0 w 1084881"/>
              <a:gd name="connsiteY1" fmla="*/ 154983 h 712922"/>
              <a:gd name="connsiteX2" fmla="*/ 263471 w 1084881"/>
              <a:gd name="connsiteY2" fmla="*/ 619932 h 712922"/>
              <a:gd name="connsiteX3" fmla="*/ 418454 w 1084881"/>
              <a:gd name="connsiteY3" fmla="*/ 712922 h 712922"/>
              <a:gd name="connsiteX4" fmla="*/ 976393 w 1084881"/>
              <a:gd name="connsiteY4" fmla="*/ 666427 h 712922"/>
              <a:gd name="connsiteX5" fmla="*/ 1084881 w 1084881"/>
              <a:gd name="connsiteY5" fmla="*/ 201478 h 712922"/>
              <a:gd name="connsiteX6" fmla="*/ 77491 w 1084881"/>
              <a:gd name="connsiteY6" fmla="*/ 0 h 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81" h="712922">
                <a:moveTo>
                  <a:pt x="77491" y="0"/>
                </a:moveTo>
                <a:lnTo>
                  <a:pt x="0" y="154983"/>
                </a:lnTo>
                <a:lnTo>
                  <a:pt x="263471" y="619932"/>
                </a:lnTo>
                <a:lnTo>
                  <a:pt x="418454" y="712922"/>
                </a:lnTo>
                <a:lnTo>
                  <a:pt x="976393" y="666427"/>
                </a:lnTo>
                <a:lnTo>
                  <a:pt x="1084881" y="201478"/>
                </a:lnTo>
                <a:lnTo>
                  <a:pt x="77491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pic>
        <p:nvPicPr>
          <p:cNvPr id="5785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5377" y="4334280"/>
            <a:ext cx="790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6858000" y="470564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C3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856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76374" y="5159241"/>
            <a:ext cx="790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Group 31"/>
          <p:cNvGrpSpPr/>
          <p:nvPr/>
        </p:nvGrpSpPr>
        <p:grpSpPr>
          <a:xfrm flipH="1">
            <a:off x="7019779" y="5008098"/>
            <a:ext cx="900332" cy="546295"/>
            <a:chOff x="-805454" y="3081803"/>
            <a:chExt cx="1592854" cy="1097953"/>
          </a:xfrm>
        </p:grpSpPr>
        <p:sp>
          <p:nvSpPr>
            <p:cNvPr id="33" name="Freeform 32"/>
            <p:cNvSpPr/>
            <p:nvPr/>
          </p:nvSpPr>
          <p:spPr bwMode="auto">
            <a:xfrm>
              <a:off x="-805454" y="3081803"/>
              <a:ext cx="1301264" cy="305973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reeform 35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9" name="Freeform 78"/>
          <p:cNvSpPr/>
          <p:nvPr/>
        </p:nvSpPr>
        <p:spPr bwMode="auto">
          <a:xfrm>
            <a:off x="7795648" y="1193370"/>
            <a:ext cx="1007390" cy="712922"/>
          </a:xfrm>
          <a:custGeom>
            <a:avLst/>
            <a:gdLst>
              <a:gd name="connsiteX0" fmla="*/ 170482 w 1007390"/>
              <a:gd name="connsiteY0" fmla="*/ 0 h 712922"/>
              <a:gd name="connsiteX1" fmla="*/ 0 w 1007390"/>
              <a:gd name="connsiteY1" fmla="*/ 247973 h 712922"/>
              <a:gd name="connsiteX2" fmla="*/ 0 w 1007390"/>
              <a:gd name="connsiteY2" fmla="*/ 542441 h 712922"/>
              <a:gd name="connsiteX3" fmla="*/ 619933 w 1007390"/>
              <a:gd name="connsiteY3" fmla="*/ 712922 h 712922"/>
              <a:gd name="connsiteX4" fmla="*/ 1007390 w 1007390"/>
              <a:gd name="connsiteY4" fmla="*/ 201478 h 712922"/>
              <a:gd name="connsiteX5" fmla="*/ 170482 w 1007390"/>
              <a:gd name="connsiteY5" fmla="*/ 0 h 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390" h="712922">
                <a:moveTo>
                  <a:pt x="170482" y="0"/>
                </a:moveTo>
                <a:lnTo>
                  <a:pt x="0" y="247973"/>
                </a:lnTo>
                <a:lnTo>
                  <a:pt x="0" y="542441"/>
                </a:lnTo>
                <a:lnTo>
                  <a:pt x="619933" y="712922"/>
                </a:lnTo>
                <a:lnTo>
                  <a:pt x="1007390" y="201478"/>
                </a:lnTo>
                <a:lnTo>
                  <a:pt x="170482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pic>
        <p:nvPicPr>
          <p:cNvPr id="58061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14821" y="1780610"/>
            <a:ext cx="102942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Freeform 79"/>
          <p:cNvSpPr/>
          <p:nvPr/>
        </p:nvSpPr>
        <p:spPr bwMode="auto">
          <a:xfrm>
            <a:off x="7330698" y="5796367"/>
            <a:ext cx="945396" cy="836908"/>
          </a:xfrm>
          <a:custGeom>
            <a:avLst/>
            <a:gdLst>
              <a:gd name="connsiteX0" fmla="*/ 0 w 945396"/>
              <a:gd name="connsiteY0" fmla="*/ 495945 h 836908"/>
              <a:gd name="connsiteX1" fmla="*/ 356461 w 945396"/>
              <a:gd name="connsiteY1" fmla="*/ 108488 h 836908"/>
              <a:gd name="connsiteX2" fmla="*/ 790413 w 945396"/>
              <a:gd name="connsiteY2" fmla="*/ 0 h 836908"/>
              <a:gd name="connsiteX3" fmla="*/ 929898 w 945396"/>
              <a:gd name="connsiteY3" fmla="*/ 154983 h 836908"/>
              <a:gd name="connsiteX4" fmla="*/ 945396 w 945396"/>
              <a:gd name="connsiteY4" fmla="*/ 697423 h 836908"/>
              <a:gd name="connsiteX5" fmla="*/ 836908 w 945396"/>
              <a:gd name="connsiteY5" fmla="*/ 836908 h 836908"/>
              <a:gd name="connsiteX6" fmla="*/ 0 w 945396"/>
              <a:gd name="connsiteY6" fmla="*/ 495945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396" h="836908">
                <a:moveTo>
                  <a:pt x="0" y="495945"/>
                </a:moveTo>
                <a:lnTo>
                  <a:pt x="356461" y="108488"/>
                </a:lnTo>
                <a:lnTo>
                  <a:pt x="790413" y="0"/>
                </a:lnTo>
                <a:lnTo>
                  <a:pt x="929898" y="154983"/>
                </a:lnTo>
                <a:lnTo>
                  <a:pt x="945396" y="697423"/>
                </a:lnTo>
                <a:lnTo>
                  <a:pt x="836908" y="836908"/>
                </a:lnTo>
                <a:lnTo>
                  <a:pt x="0" y="49594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434" y="151696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C6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1" grpId="0" animBg="1"/>
      <p:bldP spid="75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583478" cy="762000"/>
          </a:xfrm>
        </p:spPr>
        <p:txBody>
          <a:bodyPr/>
          <a:lstStyle/>
          <a:p>
            <a:r>
              <a:rPr lang="en-US" sz="3200" dirty="0"/>
              <a:t>U</a:t>
            </a:r>
            <a:r>
              <a:rPr lang="en-US" sz="3200" dirty="0" smtClean="0"/>
              <a:t>sing Elmore delay on complex gates </a:t>
            </a:r>
            <a:r>
              <a:rPr lang="en-US" sz="2800" dirty="0" smtClean="0"/>
              <a:t>(7/8)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856" y="1066800"/>
            <a:ext cx="4123144" cy="5664200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6460761" y="5062123"/>
            <a:ext cx="390206" cy="775970"/>
            <a:chOff x="284813" y="2983043"/>
            <a:chExt cx="502587" cy="1196713"/>
          </a:xfrm>
        </p:grpSpPr>
        <p:sp>
          <p:nvSpPr>
            <p:cNvPr id="7" name="Freeform 6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01284" y="5819434"/>
            <a:ext cx="390206" cy="775970"/>
            <a:chOff x="284813" y="2983043"/>
            <a:chExt cx="502587" cy="1196713"/>
          </a:xfrm>
        </p:grpSpPr>
        <p:sp>
          <p:nvSpPr>
            <p:cNvPr id="15" name="Freeform 14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Freeform 1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7808915" y="2429120"/>
            <a:ext cx="390206" cy="775970"/>
            <a:chOff x="284813" y="2983043"/>
            <a:chExt cx="502587" cy="1196713"/>
          </a:xfrm>
        </p:grpSpPr>
        <p:sp>
          <p:nvSpPr>
            <p:cNvPr id="21" name="Freeform 20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Freeform 23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37"/>
          <p:cNvGrpSpPr/>
          <p:nvPr/>
        </p:nvGrpSpPr>
        <p:grpSpPr>
          <a:xfrm>
            <a:off x="8031653" y="4227439"/>
            <a:ext cx="390206" cy="775970"/>
            <a:chOff x="284813" y="2983043"/>
            <a:chExt cx="502587" cy="1196713"/>
          </a:xfrm>
        </p:grpSpPr>
        <p:sp>
          <p:nvSpPr>
            <p:cNvPr id="39" name="Freeform 38"/>
            <p:cNvSpPr/>
            <p:nvPr/>
          </p:nvSpPr>
          <p:spPr bwMode="auto">
            <a:xfrm>
              <a:off x="284813" y="2983043"/>
              <a:ext cx="210997" cy="40473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284813" y="33877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10213" y="3540177"/>
              <a:ext cx="477187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Freeform 41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Group 43"/>
          <p:cNvGrpSpPr/>
          <p:nvPr/>
        </p:nvGrpSpPr>
        <p:grpSpPr>
          <a:xfrm flipH="1">
            <a:off x="7214381" y="1758463"/>
            <a:ext cx="579121" cy="616632"/>
            <a:chOff x="-160226" y="2940439"/>
            <a:chExt cx="947626" cy="1239317"/>
          </a:xfrm>
        </p:grpSpPr>
        <p:sp>
          <p:nvSpPr>
            <p:cNvPr id="45" name="Freeform 44"/>
            <p:cNvSpPr/>
            <p:nvPr/>
          </p:nvSpPr>
          <p:spPr bwMode="auto">
            <a:xfrm>
              <a:off x="-160226" y="2940439"/>
              <a:ext cx="656036" cy="447341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Freeform 47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213188" y="251577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C5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74967" y="437974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CL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4995" y="575603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C2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501897" y="2061273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615192" y="2058690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8115944" y="146717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8115944" y="2040609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356527" y="278452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341029" y="3388961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132162" y="3419958"/>
            <a:ext cx="123987" cy="139485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005953" y="1255363"/>
            <a:ext cx="2030278" cy="1425844"/>
          </a:xfrm>
          <a:custGeom>
            <a:avLst/>
            <a:gdLst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875294 w 2030278"/>
              <a:gd name="connsiteY6" fmla="*/ 1348352 h 1425844"/>
              <a:gd name="connsiteX7" fmla="*/ 1627322 w 2030278"/>
              <a:gd name="connsiteY7" fmla="*/ 1100379 h 1425844"/>
              <a:gd name="connsiteX8" fmla="*/ 1053884 w 2030278"/>
              <a:gd name="connsiteY8" fmla="*/ 867905 h 1425844"/>
              <a:gd name="connsiteX9" fmla="*/ 1177871 w 2030278"/>
              <a:gd name="connsiteY9" fmla="*/ 387457 h 1425844"/>
              <a:gd name="connsiteX10" fmla="*/ 1937288 w 2030278"/>
              <a:gd name="connsiteY10" fmla="*/ 371959 h 1425844"/>
              <a:gd name="connsiteX11" fmla="*/ 2030278 w 2030278"/>
              <a:gd name="connsiteY11" fmla="*/ 92990 h 1425844"/>
              <a:gd name="connsiteX12" fmla="*/ 666427 w 2030278"/>
              <a:gd name="connsiteY12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37287 w 2030278"/>
              <a:gd name="connsiteY6" fmla="*/ 1162373 h 1425844"/>
              <a:gd name="connsiteX7" fmla="*/ 1627322 w 2030278"/>
              <a:gd name="connsiteY7" fmla="*/ 1100379 h 1425844"/>
              <a:gd name="connsiteX8" fmla="*/ 1053884 w 2030278"/>
              <a:gd name="connsiteY8" fmla="*/ 867905 h 1425844"/>
              <a:gd name="connsiteX9" fmla="*/ 1177871 w 2030278"/>
              <a:gd name="connsiteY9" fmla="*/ 387457 h 1425844"/>
              <a:gd name="connsiteX10" fmla="*/ 1937288 w 2030278"/>
              <a:gd name="connsiteY10" fmla="*/ 371959 h 1425844"/>
              <a:gd name="connsiteX11" fmla="*/ 2030278 w 2030278"/>
              <a:gd name="connsiteY11" fmla="*/ 92990 h 1425844"/>
              <a:gd name="connsiteX12" fmla="*/ 666427 w 2030278"/>
              <a:gd name="connsiteY12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503335 w 2030278"/>
              <a:gd name="connsiteY6" fmla="*/ 1317356 h 1425844"/>
              <a:gd name="connsiteX7" fmla="*/ 1937287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52786 w 2030278"/>
              <a:gd name="connsiteY6" fmla="*/ 1379349 h 1425844"/>
              <a:gd name="connsiteX7" fmla="*/ 1937287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  <a:gd name="connsiteX0" fmla="*/ 666427 w 2030278"/>
              <a:gd name="connsiteY0" fmla="*/ 0 h 1425844"/>
              <a:gd name="connsiteX1" fmla="*/ 619932 w 2030278"/>
              <a:gd name="connsiteY1" fmla="*/ 433952 h 1425844"/>
              <a:gd name="connsiteX2" fmla="*/ 0 w 2030278"/>
              <a:gd name="connsiteY2" fmla="*/ 650929 h 1425844"/>
              <a:gd name="connsiteX3" fmla="*/ 30996 w 2030278"/>
              <a:gd name="connsiteY3" fmla="*/ 1115878 h 1425844"/>
              <a:gd name="connsiteX4" fmla="*/ 449450 w 2030278"/>
              <a:gd name="connsiteY4" fmla="*/ 1425844 h 1425844"/>
              <a:gd name="connsiteX5" fmla="*/ 1255362 w 2030278"/>
              <a:gd name="connsiteY5" fmla="*/ 1379349 h 1425844"/>
              <a:gd name="connsiteX6" fmla="*/ 1952786 w 2030278"/>
              <a:gd name="connsiteY6" fmla="*/ 1379349 h 1425844"/>
              <a:gd name="connsiteX7" fmla="*/ 1983782 w 2030278"/>
              <a:gd name="connsiteY7" fmla="*/ 1162373 h 1425844"/>
              <a:gd name="connsiteX8" fmla="*/ 1627322 w 2030278"/>
              <a:gd name="connsiteY8" fmla="*/ 1100379 h 1425844"/>
              <a:gd name="connsiteX9" fmla="*/ 1053884 w 2030278"/>
              <a:gd name="connsiteY9" fmla="*/ 867905 h 1425844"/>
              <a:gd name="connsiteX10" fmla="*/ 1177871 w 2030278"/>
              <a:gd name="connsiteY10" fmla="*/ 387457 h 1425844"/>
              <a:gd name="connsiteX11" fmla="*/ 1937288 w 2030278"/>
              <a:gd name="connsiteY11" fmla="*/ 371959 h 1425844"/>
              <a:gd name="connsiteX12" fmla="*/ 2030278 w 2030278"/>
              <a:gd name="connsiteY12" fmla="*/ 92990 h 1425844"/>
              <a:gd name="connsiteX13" fmla="*/ 666427 w 2030278"/>
              <a:gd name="connsiteY13" fmla="*/ 0 h 142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0278" h="1425844">
                <a:moveTo>
                  <a:pt x="666427" y="0"/>
                </a:moveTo>
                <a:lnTo>
                  <a:pt x="619932" y="433952"/>
                </a:lnTo>
                <a:lnTo>
                  <a:pt x="0" y="650929"/>
                </a:lnTo>
                <a:lnTo>
                  <a:pt x="30996" y="1115878"/>
                </a:lnTo>
                <a:lnTo>
                  <a:pt x="449450" y="1425844"/>
                </a:lnTo>
                <a:lnTo>
                  <a:pt x="1255362" y="1379349"/>
                </a:lnTo>
                <a:lnTo>
                  <a:pt x="1952786" y="1379349"/>
                </a:lnTo>
                <a:lnTo>
                  <a:pt x="1983782" y="1162373"/>
                </a:lnTo>
                <a:lnTo>
                  <a:pt x="1627322" y="1100379"/>
                </a:lnTo>
                <a:lnTo>
                  <a:pt x="1053884" y="867905"/>
                </a:lnTo>
                <a:lnTo>
                  <a:pt x="1177871" y="387457"/>
                </a:lnTo>
                <a:lnTo>
                  <a:pt x="1937288" y="371959"/>
                </a:lnTo>
                <a:lnTo>
                  <a:pt x="2030278" y="92990"/>
                </a:lnTo>
                <a:lnTo>
                  <a:pt x="666427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6628" y="1805634"/>
            <a:ext cx="1123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Freeform 70"/>
          <p:cNvSpPr/>
          <p:nvPr/>
        </p:nvSpPr>
        <p:spPr bwMode="auto">
          <a:xfrm>
            <a:off x="7051729" y="2588217"/>
            <a:ext cx="759417" cy="604434"/>
          </a:xfrm>
          <a:custGeom>
            <a:avLst/>
            <a:gdLst>
              <a:gd name="connsiteX0" fmla="*/ 92990 w 759417"/>
              <a:gd name="connsiteY0" fmla="*/ 0 h 604434"/>
              <a:gd name="connsiteX1" fmla="*/ 0 w 759417"/>
              <a:gd name="connsiteY1" fmla="*/ 278969 h 604434"/>
              <a:gd name="connsiteX2" fmla="*/ 30997 w 759417"/>
              <a:gd name="connsiteY2" fmla="*/ 480447 h 604434"/>
              <a:gd name="connsiteX3" fmla="*/ 557939 w 759417"/>
              <a:gd name="connsiteY3" fmla="*/ 604434 h 604434"/>
              <a:gd name="connsiteX4" fmla="*/ 759417 w 759417"/>
              <a:gd name="connsiteY4" fmla="*/ 325464 h 604434"/>
              <a:gd name="connsiteX5" fmla="*/ 666428 w 759417"/>
              <a:gd name="connsiteY5" fmla="*/ 77491 h 604434"/>
              <a:gd name="connsiteX6" fmla="*/ 92990 w 759417"/>
              <a:gd name="connsiteY6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17" h="604434">
                <a:moveTo>
                  <a:pt x="92990" y="0"/>
                </a:moveTo>
                <a:lnTo>
                  <a:pt x="0" y="278969"/>
                </a:lnTo>
                <a:lnTo>
                  <a:pt x="30997" y="480447"/>
                </a:lnTo>
                <a:lnTo>
                  <a:pt x="557939" y="604434"/>
                </a:lnTo>
                <a:lnTo>
                  <a:pt x="759417" y="325464"/>
                </a:lnTo>
                <a:lnTo>
                  <a:pt x="666428" y="77491"/>
                </a:lnTo>
                <a:lnTo>
                  <a:pt x="9299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8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1499" y="3164723"/>
            <a:ext cx="1095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8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6350" y="3089652"/>
            <a:ext cx="1123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0608" name="Group 25"/>
          <p:cNvGrpSpPr/>
          <p:nvPr/>
        </p:nvGrpSpPr>
        <p:grpSpPr>
          <a:xfrm flipH="1">
            <a:off x="6639950" y="3137095"/>
            <a:ext cx="422032" cy="604911"/>
            <a:chOff x="96821" y="2963996"/>
            <a:chExt cx="690579" cy="1215760"/>
          </a:xfrm>
        </p:grpSpPr>
        <p:sp>
          <p:nvSpPr>
            <p:cNvPr id="27" name="Freeform 26"/>
            <p:cNvSpPr/>
            <p:nvPr/>
          </p:nvSpPr>
          <p:spPr bwMode="auto">
            <a:xfrm>
              <a:off x="96821" y="2963996"/>
              <a:ext cx="398990" cy="423784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reeform 29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494586" y="278071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C4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85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074" y="4471343"/>
            <a:ext cx="1171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Freeform 74"/>
          <p:cNvSpPr/>
          <p:nvPr/>
        </p:nvSpPr>
        <p:spPr bwMode="auto">
          <a:xfrm>
            <a:off x="5331417" y="5145439"/>
            <a:ext cx="1162373" cy="991891"/>
          </a:xfrm>
          <a:custGeom>
            <a:avLst/>
            <a:gdLst>
              <a:gd name="connsiteX0" fmla="*/ 0 w 1162373"/>
              <a:gd name="connsiteY0" fmla="*/ 0 h 991891"/>
              <a:gd name="connsiteX1" fmla="*/ 1007390 w 1162373"/>
              <a:gd name="connsiteY1" fmla="*/ 15498 h 991891"/>
              <a:gd name="connsiteX2" fmla="*/ 1162373 w 1162373"/>
              <a:gd name="connsiteY2" fmla="*/ 991891 h 991891"/>
              <a:gd name="connsiteX3" fmla="*/ 15498 w 1162373"/>
              <a:gd name="connsiteY3" fmla="*/ 759416 h 991891"/>
              <a:gd name="connsiteX4" fmla="*/ 0 w 1162373"/>
              <a:gd name="connsiteY4" fmla="*/ 0 h 9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373" h="991891">
                <a:moveTo>
                  <a:pt x="0" y="0"/>
                </a:moveTo>
                <a:lnTo>
                  <a:pt x="1007390" y="15498"/>
                </a:lnTo>
                <a:lnTo>
                  <a:pt x="1162373" y="991891"/>
                </a:lnTo>
                <a:lnTo>
                  <a:pt x="15498" y="7594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1311" y="527538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C1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6338807" y="4262034"/>
            <a:ext cx="836908" cy="867905"/>
          </a:xfrm>
          <a:custGeom>
            <a:avLst/>
            <a:gdLst>
              <a:gd name="connsiteX0" fmla="*/ 61993 w 836908"/>
              <a:gd name="connsiteY0" fmla="*/ 0 h 867905"/>
              <a:gd name="connsiteX1" fmla="*/ 0 w 836908"/>
              <a:gd name="connsiteY1" fmla="*/ 170481 h 867905"/>
              <a:gd name="connsiteX2" fmla="*/ 61993 w 836908"/>
              <a:gd name="connsiteY2" fmla="*/ 480447 h 867905"/>
              <a:gd name="connsiteX3" fmla="*/ 46495 w 836908"/>
              <a:gd name="connsiteY3" fmla="*/ 712922 h 867905"/>
              <a:gd name="connsiteX4" fmla="*/ 495946 w 836908"/>
              <a:gd name="connsiteY4" fmla="*/ 867905 h 867905"/>
              <a:gd name="connsiteX5" fmla="*/ 604434 w 836908"/>
              <a:gd name="connsiteY5" fmla="*/ 526942 h 867905"/>
              <a:gd name="connsiteX6" fmla="*/ 836908 w 836908"/>
              <a:gd name="connsiteY6" fmla="*/ 526942 h 867905"/>
              <a:gd name="connsiteX7" fmla="*/ 759417 w 836908"/>
              <a:gd name="connsiteY7" fmla="*/ 185980 h 867905"/>
              <a:gd name="connsiteX8" fmla="*/ 61993 w 836908"/>
              <a:gd name="connsiteY8" fmla="*/ 0 h 8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08" h="867905">
                <a:moveTo>
                  <a:pt x="61993" y="0"/>
                </a:moveTo>
                <a:lnTo>
                  <a:pt x="0" y="170481"/>
                </a:lnTo>
                <a:lnTo>
                  <a:pt x="61993" y="480447"/>
                </a:lnTo>
                <a:lnTo>
                  <a:pt x="46495" y="712922"/>
                </a:lnTo>
                <a:lnTo>
                  <a:pt x="495946" y="867905"/>
                </a:lnTo>
                <a:lnTo>
                  <a:pt x="604434" y="526942"/>
                </a:lnTo>
                <a:lnTo>
                  <a:pt x="836908" y="526942"/>
                </a:lnTo>
                <a:lnTo>
                  <a:pt x="759417" y="185980"/>
                </a:lnTo>
                <a:lnTo>
                  <a:pt x="61993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7950631" y="5036949"/>
            <a:ext cx="1084881" cy="712922"/>
          </a:xfrm>
          <a:custGeom>
            <a:avLst/>
            <a:gdLst>
              <a:gd name="connsiteX0" fmla="*/ 77491 w 1084881"/>
              <a:gd name="connsiteY0" fmla="*/ 0 h 712922"/>
              <a:gd name="connsiteX1" fmla="*/ 0 w 1084881"/>
              <a:gd name="connsiteY1" fmla="*/ 154983 h 712922"/>
              <a:gd name="connsiteX2" fmla="*/ 263471 w 1084881"/>
              <a:gd name="connsiteY2" fmla="*/ 619932 h 712922"/>
              <a:gd name="connsiteX3" fmla="*/ 418454 w 1084881"/>
              <a:gd name="connsiteY3" fmla="*/ 712922 h 712922"/>
              <a:gd name="connsiteX4" fmla="*/ 976393 w 1084881"/>
              <a:gd name="connsiteY4" fmla="*/ 666427 h 712922"/>
              <a:gd name="connsiteX5" fmla="*/ 1084881 w 1084881"/>
              <a:gd name="connsiteY5" fmla="*/ 201478 h 712922"/>
              <a:gd name="connsiteX6" fmla="*/ 77491 w 1084881"/>
              <a:gd name="connsiteY6" fmla="*/ 0 h 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81" h="712922">
                <a:moveTo>
                  <a:pt x="77491" y="0"/>
                </a:moveTo>
                <a:lnTo>
                  <a:pt x="0" y="154983"/>
                </a:lnTo>
                <a:lnTo>
                  <a:pt x="263471" y="619932"/>
                </a:lnTo>
                <a:lnTo>
                  <a:pt x="418454" y="712922"/>
                </a:lnTo>
                <a:lnTo>
                  <a:pt x="976393" y="666427"/>
                </a:lnTo>
                <a:lnTo>
                  <a:pt x="1084881" y="201478"/>
                </a:lnTo>
                <a:lnTo>
                  <a:pt x="77491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pic>
        <p:nvPicPr>
          <p:cNvPr id="5785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5377" y="4334280"/>
            <a:ext cx="790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6858000" y="4705643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C3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856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76374" y="5159241"/>
            <a:ext cx="790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0609" name="Group 31"/>
          <p:cNvGrpSpPr/>
          <p:nvPr/>
        </p:nvGrpSpPr>
        <p:grpSpPr>
          <a:xfrm flipH="1">
            <a:off x="7019779" y="5008098"/>
            <a:ext cx="900332" cy="546295"/>
            <a:chOff x="-805454" y="3081803"/>
            <a:chExt cx="1592854" cy="1097953"/>
          </a:xfrm>
        </p:grpSpPr>
        <p:sp>
          <p:nvSpPr>
            <p:cNvPr id="33" name="Freeform 32"/>
            <p:cNvSpPr/>
            <p:nvPr/>
          </p:nvSpPr>
          <p:spPr bwMode="auto">
            <a:xfrm>
              <a:off x="-805454" y="3081803"/>
              <a:ext cx="1301264" cy="305973"/>
            </a:xfrm>
            <a:custGeom>
              <a:avLst/>
              <a:gdLst>
                <a:gd name="connsiteX0" fmla="*/ 0 w 210997"/>
                <a:gd name="connsiteY0" fmla="*/ 0 h 404734"/>
                <a:gd name="connsiteX1" fmla="*/ 74951 w 210997"/>
                <a:gd name="connsiteY1" fmla="*/ 14990 h 404734"/>
                <a:gd name="connsiteX2" fmla="*/ 164892 w 210997"/>
                <a:gd name="connsiteY2" fmla="*/ 74950 h 404734"/>
                <a:gd name="connsiteX3" fmla="*/ 194872 w 210997"/>
                <a:gd name="connsiteY3" fmla="*/ 254832 h 404734"/>
                <a:gd name="connsiteX4" fmla="*/ 209862 w 210997"/>
                <a:gd name="connsiteY4" fmla="*/ 404734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97" h="404734">
                  <a:moveTo>
                    <a:pt x="0" y="0"/>
                  </a:moveTo>
                  <a:cubicBezTo>
                    <a:pt x="24984" y="4997"/>
                    <a:pt x="51756" y="4447"/>
                    <a:pt x="74951" y="14990"/>
                  </a:cubicBezTo>
                  <a:cubicBezTo>
                    <a:pt x="107753" y="29900"/>
                    <a:pt x="164892" y="74950"/>
                    <a:pt x="164892" y="74950"/>
                  </a:cubicBezTo>
                  <a:cubicBezTo>
                    <a:pt x="198364" y="175370"/>
                    <a:pt x="166184" y="68355"/>
                    <a:pt x="194872" y="254832"/>
                  </a:cubicBezTo>
                  <a:cubicBezTo>
                    <a:pt x="217133" y="399531"/>
                    <a:pt x="209862" y="213204"/>
                    <a:pt x="209862" y="404734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284813" y="3359504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0214" y="3568450"/>
              <a:ext cx="477186" cy="0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reeform 35"/>
            <p:cNvSpPr/>
            <p:nvPr/>
          </p:nvSpPr>
          <p:spPr bwMode="auto">
            <a:xfrm>
              <a:off x="539646" y="3567659"/>
              <a:ext cx="0" cy="299803"/>
            </a:xfrm>
            <a:custGeom>
              <a:avLst/>
              <a:gdLst>
                <a:gd name="connsiteX0" fmla="*/ 0 w 0"/>
                <a:gd name="connsiteY0" fmla="*/ 0 h 299803"/>
                <a:gd name="connsiteX1" fmla="*/ 0 w 0"/>
                <a:gd name="connsiteY1" fmla="*/ 299803 h 2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9803">
                  <a:moveTo>
                    <a:pt x="0" y="0"/>
                  </a:moveTo>
                  <a:lnTo>
                    <a:pt x="0" y="299803"/>
                  </a:ln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flipV="1">
              <a:off x="374754" y="3894943"/>
              <a:ext cx="329784" cy="284813"/>
            </a:xfrm>
            <a:prstGeom prst="triangl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9" name="Freeform 78"/>
          <p:cNvSpPr/>
          <p:nvPr/>
        </p:nvSpPr>
        <p:spPr bwMode="auto">
          <a:xfrm>
            <a:off x="7795648" y="1193370"/>
            <a:ext cx="1007390" cy="712922"/>
          </a:xfrm>
          <a:custGeom>
            <a:avLst/>
            <a:gdLst>
              <a:gd name="connsiteX0" fmla="*/ 170482 w 1007390"/>
              <a:gd name="connsiteY0" fmla="*/ 0 h 712922"/>
              <a:gd name="connsiteX1" fmla="*/ 0 w 1007390"/>
              <a:gd name="connsiteY1" fmla="*/ 247973 h 712922"/>
              <a:gd name="connsiteX2" fmla="*/ 0 w 1007390"/>
              <a:gd name="connsiteY2" fmla="*/ 542441 h 712922"/>
              <a:gd name="connsiteX3" fmla="*/ 619933 w 1007390"/>
              <a:gd name="connsiteY3" fmla="*/ 712922 h 712922"/>
              <a:gd name="connsiteX4" fmla="*/ 1007390 w 1007390"/>
              <a:gd name="connsiteY4" fmla="*/ 201478 h 712922"/>
              <a:gd name="connsiteX5" fmla="*/ 170482 w 1007390"/>
              <a:gd name="connsiteY5" fmla="*/ 0 h 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390" h="712922">
                <a:moveTo>
                  <a:pt x="170482" y="0"/>
                </a:moveTo>
                <a:lnTo>
                  <a:pt x="0" y="247973"/>
                </a:lnTo>
                <a:lnTo>
                  <a:pt x="0" y="542441"/>
                </a:lnTo>
                <a:lnTo>
                  <a:pt x="619933" y="712922"/>
                </a:lnTo>
                <a:lnTo>
                  <a:pt x="1007390" y="201478"/>
                </a:lnTo>
                <a:lnTo>
                  <a:pt x="170482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pic>
        <p:nvPicPr>
          <p:cNvPr id="58061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14821" y="1780610"/>
            <a:ext cx="102942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Freeform 79"/>
          <p:cNvSpPr/>
          <p:nvPr/>
        </p:nvSpPr>
        <p:spPr bwMode="auto">
          <a:xfrm>
            <a:off x="7330698" y="5796367"/>
            <a:ext cx="945396" cy="836908"/>
          </a:xfrm>
          <a:custGeom>
            <a:avLst/>
            <a:gdLst>
              <a:gd name="connsiteX0" fmla="*/ 0 w 945396"/>
              <a:gd name="connsiteY0" fmla="*/ 495945 h 836908"/>
              <a:gd name="connsiteX1" fmla="*/ 356461 w 945396"/>
              <a:gd name="connsiteY1" fmla="*/ 108488 h 836908"/>
              <a:gd name="connsiteX2" fmla="*/ 790413 w 945396"/>
              <a:gd name="connsiteY2" fmla="*/ 0 h 836908"/>
              <a:gd name="connsiteX3" fmla="*/ 929898 w 945396"/>
              <a:gd name="connsiteY3" fmla="*/ 154983 h 836908"/>
              <a:gd name="connsiteX4" fmla="*/ 945396 w 945396"/>
              <a:gd name="connsiteY4" fmla="*/ 697423 h 836908"/>
              <a:gd name="connsiteX5" fmla="*/ 836908 w 945396"/>
              <a:gd name="connsiteY5" fmla="*/ 836908 h 836908"/>
              <a:gd name="connsiteX6" fmla="*/ 0 w 945396"/>
              <a:gd name="connsiteY6" fmla="*/ 495945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396" h="836908">
                <a:moveTo>
                  <a:pt x="0" y="495945"/>
                </a:moveTo>
                <a:lnTo>
                  <a:pt x="356461" y="108488"/>
                </a:lnTo>
                <a:lnTo>
                  <a:pt x="790413" y="0"/>
                </a:lnTo>
                <a:lnTo>
                  <a:pt x="929898" y="154983"/>
                </a:lnTo>
                <a:lnTo>
                  <a:pt x="945396" y="697423"/>
                </a:lnTo>
                <a:lnTo>
                  <a:pt x="836908" y="836908"/>
                </a:lnTo>
                <a:lnTo>
                  <a:pt x="0" y="49594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7434" y="151696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C6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pic>
        <p:nvPicPr>
          <p:cNvPr id="58163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092" y="1699485"/>
            <a:ext cx="4123840" cy="490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02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Elmore delay (8/8)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0160" y="46494"/>
            <a:ext cx="4123840" cy="490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84537" y="5076232"/>
          <a:ext cx="8259463" cy="146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1" name="Equation" r:id="rId4" imgW="3797280" imgH="672840" progId="Equation.3">
                  <p:embed/>
                </p:oleObj>
              </mc:Choice>
              <mc:Fallback>
                <p:oleObj name="Equation" r:id="rId4" imgW="3797280" imgH="672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537" y="5076232"/>
                        <a:ext cx="8259463" cy="1464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423987"/>
            <a:ext cx="6343650" cy="401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from Topic 2: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1114236" y="3423290"/>
            <a:ext cx="3271333" cy="2158980"/>
          </a:xfrm>
          <a:prstGeom prst="round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022946"/>
              </p:ext>
            </p:extLst>
          </p:nvPr>
        </p:nvGraphicFramePr>
        <p:xfrm>
          <a:off x="1189038" y="5589588"/>
          <a:ext cx="70643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0" name="Equation" r:id="rId4" imgW="2311200" imgH="215640" progId="Equation.3">
                  <p:embed/>
                </p:oleObj>
              </mc:Choice>
              <mc:Fallback>
                <p:oleObj name="Equation" r:id="rId4" imgW="23112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8" y="5589588"/>
                        <a:ext cx="70643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4236" y="1535844"/>
            <a:ext cx="77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662" y="1351178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Vint</a:t>
            </a:r>
            <a:r>
              <a:rPr lang="en-US" dirty="0" smtClean="0"/>
              <a:t>=VDD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86" y="186269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VDD=0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720590" y="3423290"/>
            <a:ext cx="3271333" cy="2158980"/>
          </a:xfrm>
          <a:prstGeom prst="round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1758" y="301755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Rwidth</a:t>
            </a:r>
            <a:r>
              <a:rPr lang="en-US" dirty="0" smtClean="0"/>
              <a:t>=2µm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4972" y="26765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Rwire</a:t>
            </a:r>
            <a:r>
              <a:rPr lang="en-US" dirty="0" smtClean="0"/>
              <a:t>=10</a:t>
            </a:r>
            <a:r>
              <a:rPr lang="el-GR" dirty="0" smtClean="0"/>
              <a:t>Ω</a:t>
            </a:r>
            <a:r>
              <a:rPr lang="en-US" dirty="0" smtClean="0"/>
              <a:t>/</a:t>
            </a:r>
            <a:r>
              <a:rPr lang="en-US" dirty="0" err="1" smtClean="0"/>
              <a:t>sq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7107"/>
            <a:ext cx="8093853" cy="2198194"/>
          </a:xfrm>
        </p:spPr>
        <p:txBody>
          <a:bodyPr/>
          <a:lstStyle/>
          <a:p>
            <a:r>
              <a:rPr lang="en-US" dirty="0" smtClean="0"/>
              <a:t>C1=12.476fF+9.438fF=21.914fF</a:t>
            </a:r>
          </a:p>
          <a:p>
            <a:r>
              <a:rPr lang="en-US" dirty="0" smtClean="0"/>
              <a:t>RN = </a:t>
            </a:r>
            <a:r>
              <a:rPr lang="en-US" dirty="0"/>
              <a:t>6V / 1mA = 6K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RW=(10</a:t>
            </a:r>
            <a:r>
              <a:rPr lang="el-GR" dirty="0" smtClean="0"/>
              <a:t>Ω</a:t>
            </a:r>
            <a:r>
              <a:rPr lang="en-US" dirty="0" smtClean="0"/>
              <a:t>/</a:t>
            </a:r>
            <a:r>
              <a:rPr lang="en-US" dirty="0" err="1" smtClean="0"/>
              <a:t>sq</a:t>
            </a:r>
            <a:r>
              <a:rPr lang="en-US" dirty="0" smtClean="0"/>
              <a:t>)(L/W)=</a:t>
            </a:r>
            <a:r>
              <a:rPr lang="en-US" dirty="0"/>
              <a:t>(10</a:t>
            </a:r>
            <a:r>
              <a:rPr lang="el-GR" dirty="0"/>
              <a:t>Ω</a:t>
            </a:r>
            <a:r>
              <a:rPr lang="en-US" dirty="0"/>
              <a:t>/</a:t>
            </a:r>
            <a:r>
              <a:rPr lang="en-US" dirty="0" err="1"/>
              <a:t>sq</a:t>
            </a:r>
            <a:r>
              <a:rPr lang="en-US" dirty="0" smtClean="0"/>
              <a:t>)(10µm/2</a:t>
            </a:r>
            <a:r>
              <a:rPr lang="en-US" dirty="0"/>
              <a:t>µm</a:t>
            </a:r>
            <a:r>
              <a:rPr lang="en-US" dirty="0" smtClean="0"/>
              <a:t>)=50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90662"/>
              </p:ext>
            </p:extLst>
          </p:nvPr>
        </p:nvGraphicFramePr>
        <p:xfrm>
          <a:off x="335611" y="1524000"/>
          <a:ext cx="8405689" cy="259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3" name="Equation" r:id="rId3" imgW="5765760" imgH="1777680" progId="Equation.3">
                  <p:embed/>
                </p:oleObj>
              </mc:Choice>
              <mc:Fallback>
                <p:oleObj name="Equation" r:id="rId3" imgW="576576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11" y="1524000"/>
                        <a:ext cx="8405689" cy="2595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3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C2=644.128fF+485.83fF=1129.958fF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50713"/>
              </p:ext>
            </p:extLst>
          </p:nvPr>
        </p:nvGraphicFramePr>
        <p:xfrm>
          <a:off x="642938" y="2366963"/>
          <a:ext cx="7888287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1" name="Equation" r:id="rId3" imgW="4825800" imgH="2273040" progId="Equation.3">
                  <p:embed/>
                </p:oleObj>
              </mc:Choice>
              <mc:Fallback>
                <p:oleObj name="Equation" r:id="rId3" imgW="4825800" imgH="227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366963"/>
                        <a:ext cx="7888287" cy="3719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8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Model 1: Schematic wire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Ideal…..</a:t>
            </a:r>
          </a:p>
        </p:txBody>
      </p:sp>
      <p:sp>
        <p:nvSpPr>
          <p:cNvPr id="376836" name="Freeform 4"/>
          <p:cNvSpPr>
            <a:spLocks/>
          </p:cNvSpPr>
          <p:nvPr/>
        </p:nvSpPr>
        <p:spPr bwMode="auto">
          <a:xfrm>
            <a:off x="1339850" y="3582988"/>
            <a:ext cx="6632575" cy="598487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135" y="109"/>
              </a:cxn>
              <a:cxn ang="0">
                <a:pos x="325" y="8"/>
              </a:cxn>
              <a:cxn ang="0">
                <a:pos x="526" y="36"/>
              </a:cxn>
              <a:cxn ang="0">
                <a:pos x="616" y="86"/>
              </a:cxn>
              <a:cxn ang="0">
                <a:pos x="671" y="131"/>
              </a:cxn>
              <a:cxn ang="0">
                <a:pos x="727" y="148"/>
              </a:cxn>
              <a:cxn ang="0">
                <a:pos x="1074" y="142"/>
              </a:cxn>
              <a:cxn ang="0">
                <a:pos x="1225" y="148"/>
              </a:cxn>
              <a:cxn ang="0">
                <a:pos x="1287" y="198"/>
              </a:cxn>
              <a:cxn ang="0">
                <a:pos x="1365" y="248"/>
              </a:cxn>
              <a:cxn ang="0">
                <a:pos x="1460" y="338"/>
              </a:cxn>
              <a:cxn ang="0">
                <a:pos x="1516" y="377"/>
              </a:cxn>
              <a:cxn ang="0">
                <a:pos x="1706" y="355"/>
              </a:cxn>
              <a:cxn ang="0">
                <a:pos x="1796" y="332"/>
              </a:cxn>
              <a:cxn ang="0">
                <a:pos x="1891" y="310"/>
              </a:cxn>
              <a:cxn ang="0">
                <a:pos x="1958" y="287"/>
              </a:cxn>
              <a:cxn ang="0">
                <a:pos x="2030" y="254"/>
              </a:cxn>
              <a:cxn ang="0">
                <a:pos x="2204" y="176"/>
              </a:cxn>
              <a:cxn ang="0">
                <a:pos x="2422" y="81"/>
              </a:cxn>
              <a:cxn ang="0">
                <a:pos x="2578" y="64"/>
              </a:cxn>
              <a:cxn ang="0">
                <a:pos x="2646" y="41"/>
              </a:cxn>
              <a:cxn ang="0">
                <a:pos x="2813" y="19"/>
              </a:cxn>
              <a:cxn ang="0">
                <a:pos x="3048" y="19"/>
              </a:cxn>
              <a:cxn ang="0">
                <a:pos x="3082" y="36"/>
              </a:cxn>
              <a:cxn ang="0">
                <a:pos x="3233" y="75"/>
              </a:cxn>
              <a:cxn ang="0">
                <a:pos x="3283" y="114"/>
              </a:cxn>
              <a:cxn ang="0">
                <a:pos x="3462" y="142"/>
              </a:cxn>
              <a:cxn ang="0">
                <a:pos x="3909" y="120"/>
              </a:cxn>
              <a:cxn ang="0">
                <a:pos x="4083" y="164"/>
              </a:cxn>
              <a:cxn ang="0">
                <a:pos x="4139" y="198"/>
              </a:cxn>
              <a:cxn ang="0">
                <a:pos x="4161" y="215"/>
              </a:cxn>
              <a:cxn ang="0">
                <a:pos x="4178" y="226"/>
              </a:cxn>
            </a:cxnLst>
            <a:rect l="0" t="0" r="r" b="b"/>
            <a:pathLst>
              <a:path w="4178" h="377">
                <a:moveTo>
                  <a:pt x="0" y="187"/>
                </a:moveTo>
                <a:cubicBezTo>
                  <a:pt x="41" y="150"/>
                  <a:pt x="93" y="142"/>
                  <a:pt x="135" y="109"/>
                </a:cubicBezTo>
                <a:cubicBezTo>
                  <a:pt x="190" y="67"/>
                  <a:pt x="259" y="28"/>
                  <a:pt x="325" y="8"/>
                </a:cubicBezTo>
                <a:cubicBezTo>
                  <a:pt x="417" y="12"/>
                  <a:pt x="451" y="9"/>
                  <a:pt x="526" y="36"/>
                </a:cubicBezTo>
                <a:cubicBezTo>
                  <a:pt x="554" y="57"/>
                  <a:pt x="586" y="67"/>
                  <a:pt x="616" y="86"/>
                </a:cubicBezTo>
                <a:cubicBezTo>
                  <a:pt x="636" y="99"/>
                  <a:pt x="652" y="118"/>
                  <a:pt x="671" y="131"/>
                </a:cubicBezTo>
                <a:cubicBezTo>
                  <a:pt x="684" y="140"/>
                  <a:pt x="712" y="144"/>
                  <a:pt x="727" y="148"/>
                </a:cubicBezTo>
                <a:cubicBezTo>
                  <a:pt x="843" y="146"/>
                  <a:pt x="958" y="142"/>
                  <a:pt x="1074" y="142"/>
                </a:cubicBezTo>
                <a:cubicBezTo>
                  <a:pt x="1124" y="142"/>
                  <a:pt x="1175" y="143"/>
                  <a:pt x="1225" y="148"/>
                </a:cubicBezTo>
                <a:cubicBezTo>
                  <a:pt x="1246" y="150"/>
                  <a:pt x="1269" y="187"/>
                  <a:pt x="1287" y="198"/>
                </a:cubicBezTo>
                <a:cubicBezTo>
                  <a:pt x="1312" y="214"/>
                  <a:pt x="1341" y="228"/>
                  <a:pt x="1365" y="248"/>
                </a:cubicBezTo>
                <a:cubicBezTo>
                  <a:pt x="1398" y="276"/>
                  <a:pt x="1424" y="315"/>
                  <a:pt x="1460" y="338"/>
                </a:cubicBezTo>
                <a:cubicBezTo>
                  <a:pt x="1474" y="360"/>
                  <a:pt x="1491" y="368"/>
                  <a:pt x="1516" y="377"/>
                </a:cubicBezTo>
                <a:cubicBezTo>
                  <a:pt x="1585" y="373"/>
                  <a:pt x="1640" y="367"/>
                  <a:pt x="1706" y="355"/>
                </a:cubicBezTo>
                <a:cubicBezTo>
                  <a:pt x="1736" y="342"/>
                  <a:pt x="1764" y="339"/>
                  <a:pt x="1796" y="332"/>
                </a:cubicBezTo>
                <a:cubicBezTo>
                  <a:pt x="1828" y="325"/>
                  <a:pt x="1891" y="310"/>
                  <a:pt x="1891" y="310"/>
                </a:cubicBezTo>
                <a:cubicBezTo>
                  <a:pt x="1912" y="296"/>
                  <a:pt x="1934" y="293"/>
                  <a:pt x="1958" y="287"/>
                </a:cubicBezTo>
                <a:cubicBezTo>
                  <a:pt x="1980" y="272"/>
                  <a:pt x="2005" y="264"/>
                  <a:pt x="2030" y="254"/>
                </a:cubicBezTo>
                <a:cubicBezTo>
                  <a:pt x="2089" y="229"/>
                  <a:pt x="2143" y="194"/>
                  <a:pt x="2204" y="176"/>
                </a:cubicBezTo>
                <a:cubicBezTo>
                  <a:pt x="2258" y="142"/>
                  <a:pt x="2358" y="92"/>
                  <a:pt x="2422" y="81"/>
                </a:cubicBezTo>
                <a:cubicBezTo>
                  <a:pt x="2474" y="72"/>
                  <a:pt x="2527" y="74"/>
                  <a:pt x="2578" y="64"/>
                </a:cubicBezTo>
                <a:cubicBezTo>
                  <a:pt x="2602" y="59"/>
                  <a:pt x="2621" y="46"/>
                  <a:pt x="2646" y="41"/>
                </a:cubicBezTo>
                <a:cubicBezTo>
                  <a:pt x="2705" y="30"/>
                  <a:pt x="2753" y="24"/>
                  <a:pt x="2813" y="19"/>
                </a:cubicBezTo>
                <a:cubicBezTo>
                  <a:pt x="2904" y="0"/>
                  <a:pt x="2866" y="5"/>
                  <a:pt x="3048" y="19"/>
                </a:cubicBezTo>
                <a:cubicBezTo>
                  <a:pt x="3061" y="20"/>
                  <a:pt x="3070" y="33"/>
                  <a:pt x="3082" y="36"/>
                </a:cubicBezTo>
                <a:cubicBezTo>
                  <a:pt x="3126" y="47"/>
                  <a:pt x="3189" y="53"/>
                  <a:pt x="3233" y="75"/>
                </a:cubicBezTo>
                <a:cubicBezTo>
                  <a:pt x="3253" y="85"/>
                  <a:pt x="3262" y="107"/>
                  <a:pt x="3283" y="114"/>
                </a:cubicBezTo>
                <a:cubicBezTo>
                  <a:pt x="3337" y="132"/>
                  <a:pt x="3407" y="135"/>
                  <a:pt x="3462" y="142"/>
                </a:cubicBezTo>
                <a:cubicBezTo>
                  <a:pt x="3647" y="139"/>
                  <a:pt x="3753" y="140"/>
                  <a:pt x="3909" y="120"/>
                </a:cubicBezTo>
                <a:cubicBezTo>
                  <a:pt x="3973" y="98"/>
                  <a:pt x="4025" y="147"/>
                  <a:pt x="4083" y="164"/>
                </a:cubicBezTo>
                <a:cubicBezTo>
                  <a:pt x="4102" y="179"/>
                  <a:pt x="4120" y="184"/>
                  <a:pt x="4139" y="198"/>
                </a:cubicBezTo>
                <a:cubicBezTo>
                  <a:pt x="4147" y="203"/>
                  <a:pt x="4153" y="210"/>
                  <a:pt x="4161" y="215"/>
                </a:cubicBezTo>
                <a:cubicBezTo>
                  <a:pt x="4166" y="219"/>
                  <a:pt x="4178" y="226"/>
                  <a:pt x="4178" y="226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7107"/>
            <a:ext cx="8093853" cy="2198194"/>
          </a:xfrm>
        </p:spPr>
        <p:txBody>
          <a:bodyPr/>
          <a:lstStyle/>
          <a:p>
            <a:r>
              <a:rPr lang="en-US" dirty="0" smtClean="0"/>
              <a:t>C1=12.476fF+9.438fF=21.914fF</a:t>
            </a:r>
          </a:p>
          <a:p>
            <a:r>
              <a:rPr lang="en-US" dirty="0" smtClean="0"/>
              <a:t>RN = </a:t>
            </a:r>
            <a:r>
              <a:rPr lang="en-US" dirty="0"/>
              <a:t>6V / 1mA = 6K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RW=(10</a:t>
            </a:r>
            <a:r>
              <a:rPr lang="el-GR" dirty="0" smtClean="0"/>
              <a:t>Ω</a:t>
            </a:r>
            <a:r>
              <a:rPr lang="en-US" dirty="0" smtClean="0"/>
              <a:t>/</a:t>
            </a:r>
            <a:r>
              <a:rPr lang="en-US" dirty="0" err="1" smtClean="0"/>
              <a:t>sq</a:t>
            </a:r>
            <a:r>
              <a:rPr lang="en-US" dirty="0" smtClean="0"/>
              <a:t>)(L/W)=</a:t>
            </a:r>
            <a:r>
              <a:rPr lang="en-US" dirty="0"/>
              <a:t>(10</a:t>
            </a:r>
            <a:r>
              <a:rPr lang="el-GR" dirty="0"/>
              <a:t>Ω</a:t>
            </a:r>
            <a:r>
              <a:rPr lang="en-US" dirty="0"/>
              <a:t>/</a:t>
            </a:r>
            <a:r>
              <a:rPr lang="en-US" dirty="0" err="1"/>
              <a:t>sq</a:t>
            </a:r>
            <a:r>
              <a:rPr lang="en-US" dirty="0" smtClean="0"/>
              <a:t>)(10µm/2</a:t>
            </a:r>
            <a:r>
              <a:rPr lang="en-US" dirty="0"/>
              <a:t>µm</a:t>
            </a:r>
            <a:r>
              <a:rPr lang="en-US" dirty="0" smtClean="0"/>
              <a:t>)=50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C2=</a:t>
            </a:r>
            <a:r>
              <a:rPr lang="en-US" dirty="0"/>
              <a:t>1129.958fF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35611" y="1524000"/>
          <a:ext cx="8405689" cy="259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4" name="Equation" r:id="rId3" imgW="5765760" imgH="1777680" progId="Equation.3">
                  <p:embed/>
                </p:oleObj>
              </mc:Choice>
              <mc:Fallback>
                <p:oleObj name="Equation" r:id="rId3" imgW="576576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11" y="1524000"/>
                        <a:ext cx="8405689" cy="2595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8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607042"/>
            <a:ext cx="8093853" cy="446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C1=12.476fF+9.438fF=21.914fF</a:t>
            </a:r>
          </a:p>
          <a:p>
            <a:r>
              <a:rPr lang="en-US" kern="0" dirty="0" smtClean="0"/>
              <a:t>RN = 6V / 1mA = 6K</a:t>
            </a:r>
            <a:r>
              <a:rPr lang="el-GR" kern="0" dirty="0" smtClean="0"/>
              <a:t>Ω</a:t>
            </a:r>
            <a:endParaRPr lang="en-US" kern="0" dirty="0" smtClean="0"/>
          </a:p>
          <a:p>
            <a:r>
              <a:rPr lang="en-US" kern="0" dirty="0" smtClean="0"/>
              <a:t>RW=(10</a:t>
            </a:r>
            <a:r>
              <a:rPr lang="el-GR" kern="0" dirty="0" smtClean="0"/>
              <a:t>Ω</a:t>
            </a:r>
            <a:r>
              <a:rPr lang="en-US" kern="0" dirty="0" smtClean="0"/>
              <a:t>/</a:t>
            </a:r>
            <a:r>
              <a:rPr lang="en-US" kern="0" dirty="0" err="1" smtClean="0"/>
              <a:t>sq</a:t>
            </a:r>
            <a:r>
              <a:rPr lang="en-US" kern="0" dirty="0" smtClean="0"/>
              <a:t>)(L/W)=(10</a:t>
            </a:r>
            <a:r>
              <a:rPr lang="el-GR" kern="0" dirty="0" smtClean="0"/>
              <a:t>Ω</a:t>
            </a:r>
            <a:r>
              <a:rPr lang="en-US" kern="0" dirty="0" smtClean="0"/>
              <a:t>/</a:t>
            </a:r>
            <a:r>
              <a:rPr lang="en-US" kern="0" dirty="0" err="1" smtClean="0"/>
              <a:t>sq</a:t>
            </a:r>
            <a:r>
              <a:rPr lang="en-US" kern="0" dirty="0" smtClean="0"/>
              <a:t>)(10µm/2µm)=50</a:t>
            </a:r>
            <a:r>
              <a:rPr lang="el-GR" kern="0" dirty="0" smtClean="0"/>
              <a:t>Ω</a:t>
            </a:r>
            <a:endParaRPr lang="en-US" kern="0" dirty="0" smtClean="0"/>
          </a:p>
          <a:p>
            <a:r>
              <a:rPr lang="en-US" kern="0" dirty="0" smtClean="0"/>
              <a:t>C2=1129.958fF</a:t>
            </a:r>
          </a:p>
          <a:p>
            <a:endParaRPr lang="en-US" kern="0" dirty="0"/>
          </a:p>
          <a:p>
            <a:endParaRPr lang="en-US" kern="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866523"/>
              </p:ext>
            </p:extLst>
          </p:nvPr>
        </p:nvGraphicFramePr>
        <p:xfrm>
          <a:off x="914400" y="4079875"/>
          <a:ext cx="70643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18" name="Equation" r:id="rId3" imgW="2311200" imgH="215640" progId="Equation.3">
                  <p:embed/>
                </p:oleObj>
              </mc:Choice>
              <mc:Fallback>
                <p:oleObj name="Equation" r:id="rId3" imgW="23112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079875"/>
                        <a:ext cx="70643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8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Modeling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4901"/>
            <a:ext cx="8189913" cy="4774803"/>
          </a:xfrm>
        </p:spPr>
        <p:txBody>
          <a:bodyPr/>
          <a:lstStyle/>
          <a:p>
            <a:r>
              <a:rPr lang="en-US" dirty="0"/>
              <a:t>Just as we could calculate the resistance of an ON transistor in multiple ways (all of which gave different answers), we can model wires in different ways…</a:t>
            </a:r>
          </a:p>
        </p:txBody>
      </p:sp>
      <p:pic>
        <p:nvPicPr>
          <p:cNvPr id="375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9588" y="3336925"/>
            <a:ext cx="5367337" cy="2657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  <a:r>
              <a:rPr lang="en-US" dirty="0" smtClean="0"/>
              <a:t>: </a:t>
            </a:r>
            <a:r>
              <a:rPr lang="en-US" dirty="0"/>
              <a:t>The Lumped C Model</a:t>
            </a:r>
          </a:p>
        </p:txBody>
      </p:sp>
      <p:pic>
        <p:nvPicPr>
          <p:cNvPr id="3379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5000"/>
            <a:ext cx="5943600" cy="144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37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495800"/>
            <a:ext cx="2743200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37925" name="AutoShape 5"/>
          <p:cNvSpPr>
            <a:spLocks noChangeArrowheads="1"/>
          </p:cNvSpPr>
          <p:nvPr/>
        </p:nvSpPr>
        <p:spPr bwMode="auto">
          <a:xfrm rot="5360167">
            <a:off x="4457700" y="3619500"/>
            <a:ext cx="914400" cy="6858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538163" y="3581400"/>
            <a:ext cx="2690812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If R is small, f small-</a:t>
            </a:r>
            <a:r>
              <a:rPr lang="en-US" dirty="0" err="1"/>
              <a:t>ish</a:t>
            </a:r>
            <a:r>
              <a:rPr lang="en-US" dirty="0"/>
              <a:t>, </a:t>
            </a:r>
            <a:r>
              <a:rPr lang="en-US" dirty="0" smtClean="0"/>
              <a:t>R and L </a:t>
            </a:r>
            <a:r>
              <a:rPr lang="en-US" dirty="0"/>
              <a:t>can be ignored  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5981700" y="3575050"/>
            <a:ext cx="269081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Simply one more source of loading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301625"/>
            <a:ext cx="8415265" cy="715963"/>
          </a:xfrm>
        </p:spPr>
        <p:txBody>
          <a:bodyPr/>
          <a:lstStyle/>
          <a:p>
            <a:pPr algn="ctr"/>
            <a:r>
              <a:rPr lang="en-US" dirty="0"/>
              <a:t>Model 3: </a:t>
            </a:r>
            <a:r>
              <a:rPr lang="en-US" dirty="0" smtClean="0"/>
              <a:t>The </a:t>
            </a:r>
            <a:r>
              <a:rPr lang="en-US" dirty="0"/>
              <a:t>Elmore </a:t>
            </a:r>
            <a:r>
              <a:rPr lang="en-US" dirty="0" smtClean="0"/>
              <a:t>Delay algorithm</a:t>
            </a:r>
            <a:endParaRPr lang="en-US" dirty="0"/>
          </a:p>
        </p:txBody>
      </p:sp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2" cstate="print"/>
          <a:srcRect l="23616" t="24947" r="29889" b="41739"/>
          <a:stretch>
            <a:fillRect/>
          </a:stretch>
        </p:blipFill>
        <p:spPr bwMode="auto">
          <a:xfrm>
            <a:off x="855663" y="1535113"/>
            <a:ext cx="4953000" cy="304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3" cstate="print"/>
          <a:srcRect l="19604" t="40625" r="9566" b="50000"/>
          <a:stretch>
            <a:fillRect/>
          </a:stretch>
        </p:blipFill>
        <p:spPr bwMode="auto">
          <a:xfrm>
            <a:off x="1957388" y="4424363"/>
            <a:ext cx="5257800" cy="614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38949" name="Picture 5"/>
          <p:cNvPicPr>
            <a:picLocks noChangeAspect="1" noChangeArrowheads="1"/>
          </p:cNvPicPr>
          <p:nvPr/>
        </p:nvPicPr>
        <p:blipFill>
          <a:blip r:embed="rId4" cstate="print"/>
          <a:srcRect l="43004" t="73438" r="32886" b="8594"/>
          <a:stretch>
            <a:fillRect/>
          </a:stretch>
        </p:blipFill>
        <p:spPr bwMode="auto">
          <a:xfrm>
            <a:off x="3751263" y="4930775"/>
            <a:ext cx="1981200" cy="1195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5962650" y="1709738"/>
            <a:ext cx="2871788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As wire gets longer, this method gets less accurate.</a:t>
            </a:r>
          </a:p>
          <a:p>
            <a:r>
              <a:rPr lang="en-US"/>
              <a:t>Lumps into single R and 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4" name="Picture 4"/>
          <p:cNvPicPr>
            <a:picLocks noChangeAspect="1" noChangeArrowheads="1"/>
          </p:cNvPicPr>
          <p:nvPr/>
        </p:nvPicPr>
        <p:blipFill>
          <a:blip r:embed="rId3" cstate="print"/>
          <a:srcRect l="23616" t="24947" r="29889" b="41739"/>
          <a:stretch>
            <a:fillRect/>
          </a:stretch>
        </p:blipFill>
        <p:spPr bwMode="auto">
          <a:xfrm>
            <a:off x="4046538" y="122238"/>
            <a:ext cx="4953000" cy="304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84005" name="Picture 5"/>
          <p:cNvPicPr>
            <a:picLocks noChangeAspect="1" noChangeArrowheads="1"/>
          </p:cNvPicPr>
          <p:nvPr/>
        </p:nvPicPr>
        <p:blipFill>
          <a:blip r:embed="rId4" cstate="print"/>
          <a:srcRect l="19604" t="40625" r="9566" b="50000"/>
          <a:stretch>
            <a:fillRect/>
          </a:stretch>
        </p:blipFill>
        <p:spPr bwMode="auto">
          <a:xfrm>
            <a:off x="365125" y="1608138"/>
            <a:ext cx="5257800" cy="614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84006" name="Picture 6"/>
          <p:cNvPicPr>
            <a:picLocks noChangeAspect="1" noChangeArrowheads="1"/>
          </p:cNvPicPr>
          <p:nvPr/>
        </p:nvPicPr>
        <p:blipFill>
          <a:blip r:embed="rId5" cstate="print"/>
          <a:srcRect l="43004" t="73438" r="32886" b="8594"/>
          <a:stretch>
            <a:fillRect/>
          </a:stretch>
        </p:blipFill>
        <p:spPr bwMode="auto">
          <a:xfrm>
            <a:off x="427038" y="2117725"/>
            <a:ext cx="1981200" cy="1195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38400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346200" y="3379788"/>
          <a:ext cx="7080250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19" name="Equation" r:id="rId6" imgW="4051300" imgH="1460500" progId="Equation.3">
                  <p:embed/>
                </p:oleObj>
              </mc:Choice>
              <mc:Fallback>
                <p:oleObj name="Equation" r:id="rId6" imgW="4051300" imgH="1460500" progId="Equation.3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379788"/>
                        <a:ext cx="7080250" cy="255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3" y="42794"/>
            <a:ext cx="5638799" cy="863324"/>
          </a:xfrm>
          <a:noFill/>
        </p:spPr>
        <p:txBody>
          <a:bodyPr/>
          <a:lstStyle/>
          <a:p>
            <a:r>
              <a:rPr lang="en-US" dirty="0"/>
              <a:t>Elmore </a:t>
            </a:r>
            <a:r>
              <a:rPr lang="en-US" dirty="0" smtClean="0"/>
              <a:t>delay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1 to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Elmore delay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21556"/>
              </p:ext>
            </p:extLst>
          </p:nvPr>
        </p:nvGraphicFramePr>
        <p:xfrm>
          <a:off x="648472" y="1692779"/>
          <a:ext cx="7016196" cy="274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43" name="Equation" r:id="rId3" imgW="3898900" imgH="1524000" progId="Equation.3">
                  <p:embed/>
                </p:oleObj>
              </mc:Choice>
              <mc:Fallback>
                <p:oleObj name="Equation" r:id="rId3" imgW="3898900" imgH="15240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72" y="1692779"/>
                        <a:ext cx="7016196" cy="274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105144</TotalTime>
  <Words>1098</Words>
  <Application>Microsoft Office PowerPoint</Application>
  <PresentationFormat>On-screen Show (4:3)</PresentationFormat>
  <Paragraphs>330</Paragraphs>
  <Slides>41</Slides>
  <Notes>1</Notes>
  <HiddenSlides>5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Times New Roman</vt:lpstr>
      <vt:lpstr>Wingdings</vt:lpstr>
      <vt:lpstr>Capsules</vt:lpstr>
      <vt:lpstr>Equation</vt:lpstr>
      <vt:lpstr>EE307 Topic 3:  Elmore Delay </vt:lpstr>
      <vt:lpstr>Overview of topic 3</vt:lpstr>
      <vt:lpstr>Interconnect Modeling</vt:lpstr>
      <vt:lpstr>Model 1: Schematic wire</vt:lpstr>
      <vt:lpstr>Modeling</vt:lpstr>
      <vt:lpstr>Model 2: The Lumped C Model</vt:lpstr>
      <vt:lpstr>Model 3: The Elmore Delay algorithm</vt:lpstr>
      <vt:lpstr>Elmore delay example</vt:lpstr>
      <vt:lpstr>Sum of 1 to N</vt:lpstr>
      <vt:lpstr>The Elmore Delay RC Chain</vt:lpstr>
      <vt:lpstr>Wire Model</vt:lpstr>
      <vt:lpstr>Using Elmore to find Fan-in delay</vt:lpstr>
      <vt:lpstr>Fan-in circuit</vt:lpstr>
      <vt:lpstr>Elmore analysis of fan-in 1 circuit</vt:lpstr>
      <vt:lpstr>Elmore analysis of fan-in 2 circuit</vt:lpstr>
      <vt:lpstr>Elmore analysis of fan-in 3 circuit</vt:lpstr>
      <vt:lpstr>As fan-in increases</vt:lpstr>
      <vt:lpstr>Delay increases “exponentially”</vt:lpstr>
      <vt:lpstr>Delay increases “exponentially”</vt:lpstr>
      <vt:lpstr>What about fan-out?</vt:lpstr>
      <vt:lpstr>One more scenario</vt:lpstr>
      <vt:lpstr>One more scenario</vt:lpstr>
      <vt:lpstr>An aside</vt:lpstr>
      <vt:lpstr>An aside</vt:lpstr>
      <vt:lpstr>Summary: Fan-in</vt:lpstr>
      <vt:lpstr>PowerPoint Presentation</vt:lpstr>
      <vt:lpstr>Using Elmore delay on complex gates (1/)</vt:lpstr>
      <vt:lpstr>Using Elmore delay on complex gates (1/8)</vt:lpstr>
      <vt:lpstr>Using Elmore delay on complex gates (2/8)</vt:lpstr>
      <vt:lpstr>Using Elmore delay on complex gates (3/8)</vt:lpstr>
      <vt:lpstr>Using Elmore delay on complex gates (4/8)</vt:lpstr>
      <vt:lpstr>That was just practice….</vt:lpstr>
      <vt:lpstr>Using Elmore delay on complex gates (5/8)</vt:lpstr>
      <vt:lpstr>Using Elmore delay on complex gates (6/8)</vt:lpstr>
      <vt:lpstr>Using Elmore delay on complex gates (7/8)</vt:lpstr>
      <vt:lpstr>Elmore delay (8/8)</vt:lpstr>
      <vt:lpstr>Problem from Topic 2:</vt:lpstr>
      <vt:lpstr>Delay</vt:lpstr>
      <vt:lpstr>PowerPoint Presentation</vt:lpstr>
      <vt:lpstr>Delay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tinas</dc:creator>
  <cp:lastModifiedBy>Tina Smilkstein</cp:lastModifiedBy>
  <cp:revision>1023</cp:revision>
  <dcterms:created xsi:type="dcterms:W3CDTF">2009-08-02T20:29:29Z</dcterms:created>
  <dcterms:modified xsi:type="dcterms:W3CDTF">2018-02-09T17:19:00Z</dcterms:modified>
</cp:coreProperties>
</file>