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2"/>
  </p:notesMasterIdLst>
  <p:handoutMasterIdLst>
    <p:handoutMasterId r:id="rId153"/>
  </p:handoutMasterIdLst>
  <p:sldIdLst>
    <p:sldId id="256" r:id="rId2"/>
    <p:sldId id="379" r:id="rId3"/>
    <p:sldId id="380" r:id="rId4"/>
    <p:sldId id="381" r:id="rId5"/>
    <p:sldId id="460" r:id="rId6"/>
    <p:sldId id="396" r:id="rId7"/>
    <p:sldId id="464" r:id="rId8"/>
    <p:sldId id="513" r:id="rId9"/>
    <p:sldId id="514" r:id="rId10"/>
    <p:sldId id="461" r:id="rId11"/>
    <p:sldId id="560" r:id="rId12"/>
    <p:sldId id="561" r:id="rId13"/>
    <p:sldId id="440" r:id="rId14"/>
    <p:sldId id="463" r:id="rId15"/>
    <p:sldId id="462" r:id="rId16"/>
    <p:sldId id="563" r:id="rId17"/>
    <p:sldId id="562" r:id="rId18"/>
    <p:sldId id="569" r:id="rId19"/>
    <p:sldId id="564" r:id="rId20"/>
    <p:sldId id="570" r:id="rId21"/>
    <p:sldId id="566" r:id="rId22"/>
    <p:sldId id="568" r:id="rId23"/>
    <p:sldId id="571" r:id="rId24"/>
    <p:sldId id="572" r:id="rId25"/>
    <p:sldId id="565" r:id="rId26"/>
    <p:sldId id="287" r:id="rId27"/>
    <p:sldId id="333" r:id="rId28"/>
    <p:sldId id="288" r:id="rId29"/>
    <p:sldId id="334" r:id="rId30"/>
    <p:sldId id="540" r:id="rId31"/>
    <p:sldId id="377" r:id="rId32"/>
    <p:sldId id="378" r:id="rId33"/>
    <p:sldId id="393" r:id="rId34"/>
    <p:sldId id="515" r:id="rId35"/>
    <p:sldId id="544" r:id="rId36"/>
    <p:sldId id="545" r:id="rId37"/>
    <p:sldId id="548" r:id="rId38"/>
    <p:sldId id="555" r:id="rId39"/>
    <p:sldId id="557" r:id="rId40"/>
    <p:sldId id="556" r:id="rId41"/>
    <p:sldId id="547" r:id="rId42"/>
    <p:sldId id="558" r:id="rId43"/>
    <p:sldId id="559" r:id="rId44"/>
    <p:sldId id="494" r:id="rId45"/>
    <p:sldId id="484" r:id="rId46"/>
    <p:sldId id="490" r:id="rId47"/>
    <p:sldId id="495" r:id="rId48"/>
    <p:sldId id="296" r:id="rId49"/>
    <p:sldId id="306" r:id="rId50"/>
    <p:sldId id="304" r:id="rId51"/>
    <p:sldId id="542" r:id="rId52"/>
    <p:sldId id="307" r:id="rId53"/>
    <p:sldId id="309" r:id="rId54"/>
    <p:sldId id="410" r:id="rId55"/>
    <p:sldId id="289" r:id="rId56"/>
    <p:sldId id="290" r:id="rId57"/>
    <p:sldId id="291" r:id="rId58"/>
    <p:sldId id="292" r:id="rId59"/>
    <p:sldId id="293" r:id="rId60"/>
    <p:sldId id="294" r:id="rId61"/>
    <p:sldId id="301" r:id="rId62"/>
    <p:sldId id="324" r:id="rId63"/>
    <p:sldId id="543" r:id="rId64"/>
    <p:sldId id="299" r:id="rId65"/>
    <p:sldId id="302" r:id="rId66"/>
    <p:sldId id="303" r:id="rId67"/>
    <p:sldId id="344" r:id="rId68"/>
    <p:sldId id="345" r:id="rId69"/>
    <p:sldId id="491" r:id="rId70"/>
    <p:sldId id="305" r:id="rId71"/>
    <p:sldId id="516" r:id="rId72"/>
    <p:sldId id="526" r:id="rId73"/>
    <p:sldId id="311" r:id="rId74"/>
    <p:sldId id="313" r:id="rId75"/>
    <p:sldId id="314" r:id="rId76"/>
    <p:sldId id="315" r:id="rId77"/>
    <p:sldId id="316" r:id="rId78"/>
    <p:sldId id="317" r:id="rId79"/>
    <p:sldId id="318" r:id="rId80"/>
    <p:sldId id="320" r:id="rId81"/>
    <p:sldId id="412" r:id="rId82"/>
    <p:sldId id="527" r:id="rId83"/>
    <p:sldId id="319" r:id="rId84"/>
    <p:sldId id="321" r:id="rId85"/>
    <p:sldId id="322" r:id="rId86"/>
    <p:sldId id="325" r:id="rId87"/>
    <p:sldId id="326" r:id="rId88"/>
    <p:sldId id="328" r:id="rId89"/>
    <p:sldId id="355" r:id="rId90"/>
    <p:sldId id="358" r:id="rId91"/>
    <p:sldId id="496" r:id="rId92"/>
    <p:sldId id="359" r:id="rId93"/>
    <p:sldId id="360" r:id="rId94"/>
    <p:sldId id="361" r:id="rId95"/>
    <p:sldId id="363" r:id="rId96"/>
    <p:sldId id="364" r:id="rId97"/>
    <p:sldId id="365" r:id="rId98"/>
    <p:sldId id="367" r:id="rId99"/>
    <p:sldId id="368" r:id="rId100"/>
    <p:sldId id="369" r:id="rId101"/>
    <p:sldId id="370" r:id="rId102"/>
    <p:sldId id="371" r:id="rId103"/>
    <p:sldId id="372" r:id="rId104"/>
    <p:sldId id="534" r:id="rId105"/>
    <p:sldId id="329" r:id="rId106"/>
    <p:sldId id="450" r:id="rId107"/>
    <p:sldId id="497" r:id="rId108"/>
    <p:sldId id="498" r:id="rId109"/>
    <p:sldId id="499" r:id="rId110"/>
    <p:sldId id="447" r:id="rId111"/>
    <p:sldId id="500" r:id="rId112"/>
    <p:sldId id="501" r:id="rId113"/>
    <p:sldId id="502" r:id="rId114"/>
    <p:sldId id="503" r:id="rId115"/>
    <p:sldId id="504" r:id="rId116"/>
    <p:sldId id="448" r:id="rId117"/>
    <p:sldId id="492" r:id="rId118"/>
    <p:sldId id="449" r:id="rId119"/>
    <p:sldId id="505" r:id="rId120"/>
    <p:sldId id="346" r:id="rId121"/>
    <p:sldId id="347" r:id="rId122"/>
    <p:sldId id="354" r:id="rId123"/>
    <p:sldId id="493" r:id="rId124"/>
    <p:sldId id="348" r:id="rId125"/>
    <p:sldId id="350" r:id="rId126"/>
    <p:sldId id="459" r:id="rId127"/>
    <p:sldId id="351" r:id="rId128"/>
    <p:sldId id="541" r:id="rId129"/>
    <p:sldId id="506" r:id="rId130"/>
    <p:sldId id="352" r:id="rId131"/>
    <p:sldId id="353" r:id="rId132"/>
    <p:sldId id="507" r:id="rId133"/>
    <p:sldId id="375" r:id="rId134"/>
    <p:sldId id="439" r:id="rId135"/>
    <p:sldId id="508" r:id="rId136"/>
    <p:sldId id="342" r:id="rId137"/>
    <p:sldId id="343" r:id="rId138"/>
    <p:sldId id="366" r:id="rId139"/>
    <p:sldId id="509" r:id="rId140"/>
    <p:sldId id="510" r:id="rId141"/>
    <p:sldId id="399" r:id="rId142"/>
    <p:sldId id="400" r:id="rId143"/>
    <p:sldId id="401" r:id="rId144"/>
    <p:sldId id="402" r:id="rId145"/>
    <p:sldId id="403" r:id="rId146"/>
    <p:sldId id="404" r:id="rId147"/>
    <p:sldId id="405" r:id="rId148"/>
    <p:sldId id="535" r:id="rId149"/>
    <p:sldId id="512" r:id="rId150"/>
    <p:sldId id="511" r:id="rId151"/>
  </p:sldIdLst>
  <p:sldSz cx="9144000" cy="6858000" type="screen4x3"/>
  <p:notesSz cx="9601200" cy="7315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0E1"/>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40" autoAdjust="0"/>
    <p:restoredTop sz="92390" autoAdjust="0"/>
  </p:normalViewPr>
  <p:slideViewPr>
    <p:cSldViewPr snapToGrid="0">
      <p:cViewPr varScale="1">
        <p:scale>
          <a:sx n="105" d="100"/>
          <a:sy n="105" d="100"/>
        </p:scale>
        <p:origin x="291" y="39"/>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66" d="100"/>
        <a:sy n="66" d="100"/>
      </p:scale>
      <p:origin x="0" y="-7203"/>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_rels/viewProps.xml.rels><?xml version="1.0" encoding="UTF-8" standalone="yes"?>
<Relationships xmlns="http://schemas.openxmlformats.org/package/2006/relationships"><Relationship Id="rId8" Type="http://schemas.openxmlformats.org/officeDocument/2006/relationships/slide" Target="slides/slide127.xml"/><Relationship Id="rId13" Type="http://schemas.openxmlformats.org/officeDocument/2006/relationships/slide" Target="slides/slide145.xml"/><Relationship Id="rId3" Type="http://schemas.openxmlformats.org/officeDocument/2006/relationships/slide" Target="slides/slide31.xml"/><Relationship Id="rId7" Type="http://schemas.openxmlformats.org/officeDocument/2006/relationships/slide" Target="slides/slide79.xml"/><Relationship Id="rId12" Type="http://schemas.openxmlformats.org/officeDocument/2006/relationships/slide" Target="slides/slide144.xml"/><Relationship Id="rId2" Type="http://schemas.openxmlformats.org/officeDocument/2006/relationships/slide" Target="slides/slide28.xml"/><Relationship Id="rId1" Type="http://schemas.openxmlformats.org/officeDocument/2006/relationships/slide" Target="slides/slide11.xml"/><Relationship Id="rId6" Type="http://schemas.openxmlformats.org/officeDocument/2006/relationships/slide" Target="slides/slide63.xml"/><Relationship Id="rId11" Type="http://schemas.openxmlformats.org/officeDocument/2006/relationships/slide" Target="slides/slide131.xml"/><Relationship Id="rId5" Type="http://schemas.openxmlformats.org/officeDocument/2006/relationships/slide" Target="slides/slide62.xml"/><Relationship Id="rId15" Type="http://schemas.openxmlformats.org/officeDocument/2006/relationships/slide" Target="slides/slide147.xml"/><Relationship Id="rId10" Type="http://schemas.openxmlformats.org/officeDocument/2006/relationships/slide" Target="slides/slide130.xml"/><Relationship Id="rId4" Type="http://schemas.openxmlformats.org/officeDocument/2006/relationships/slide" Target="slides/slide52.xml"/><Relationship Id="rId9" Type="http://schemas.openxmlformats.org/officeDocument/2006/relationships/slide" Target="slides/slide128.xml"/><Relationship Id="rId14" Type="http://schemas.openxmlformats.org/officeDocument/2006/relationships/slide" Target="slides/slide14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101379" name="Rectangle 3"/>
          <p:cNvSpPr>
            <a:spLocks noGrp="1" noChangeArrowheads="1"/>
          </p:cNvSpPr>
          <p:nvPr>
            <p:ph type="dt" sz="quarter" idx="1"/>
          </p:nvPr>
        </p:nvSpPr>
        <p:spPr bwMode="auto">
          <a:xfrm>
            <a:off x="5440363" y="0"/>
            <a:ext cx="4160837"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101380" name="Rectangle 4"/>
          <p:cNvSpPr>
            <a:spLocks noGrp="1" noChangeArrowheads="1"/>
          </p:cNvSpPr>
          <p:nvPr>
            <p:ph type="ftr" sz="quarter" idx="2"/>
          </p:nvPr>
        </p:nvSpPr>
        <p:spPr bwMode="auto">
          <a:xfrm>
            <a:off x="0" y="6950075"/>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101381" name="Rectangle 5"/>
          <p:cNvSpPr>
            <a:spLocks noGrp="1" noChangeArrowheads="1"/>
          </p:cNvSpPr>
          <p:nvPr>
            <p:ph type="sldNum" sz="quarter" idx="3"/>
          </p:nvPr>
        </p:nvSpPr>
        <p:spPr bwMode="auto">
          <a:xfrm>
            <a:off x="5440363" y="6950075"/>
            <a:ext cx="4160837"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2E894FE4-1359-4C13-92E2-B3E978FA355F}" type="slidenum">
              <a:rPr lang="en-US"/>
              <a:pPr/>
              <a:t>‹#›</a:t>
            </a:fld>
            <a:endParaRPr lang="en-US"/>
          </a:p>
        </p:txBody>
      </p:sp>
    </p:spTree>
    <p:extLst>
      <p:ext uri="{BB962C8B-B14F-4D97-AF65-F5344CB8AC3E}">
        <p14:creationId xmlns:p14="http://schemas.microsoft.com/office/powerpoint/2010/main" val="2696814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9219" name="Rectangle 3"/>
          <p:cNvSpPr>
            <a:spLocks noGrp="1" noChangeArrowheads="1"/>
          </p:cNvSpPr>
          <p:nvPr>
            <p:ph type="dt" idx="1"/>
          </p:nvPr>
        </p:nvSpPr>
        <p:spPr bwMode="auto">
          <a:xfrm>
            <a:off x="5440363" y="0"/>
            <a:ext cx="4160837"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9220"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1279525" y="3475038"/>
            <a:ext cx="7042150" cy="32908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6950075"/>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9223" name="Rectangle 7"/>
          <p:cNvSpPr>
            <a:spLocks noGrp="1" noChangeArrowheads="1"/>
          </p:cNvSpPr>
          <p:nvPr>
            <p:ph type="sldNum" sz="quarter" idx="5"/>
          </p:nvPr>
        </p:nvSpPr>
        <p:spPr bwMode="auto">
          <a:xfrm>
            <a:off x="5440363" y="6950075"/>
            <a:ext cx="4160837"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E96423BF-4B7D-47A9-A845-699C9D164AE9}" type="slidenum">
              <a:rPr lang="en-US"/>
              <a:pPr/>
              <a:t>‹#›</a:t>
            </a:fld>
            <a:endParaRPr lang="en-US"/>
          </a:p>
        </p:txBody>
      </p:sp>
    </p:spTree>
    <p:extLst>
      <p:ext uri="{BB962C8B-B14F-4D97-AF65-F5344CB8AC3E}">
        <p14:creationId xmlns:p14="http://schemas.microsoft.com/office/powerpoint/2010/main" val="377388316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6423BF-4B7D-47A9-A845-699C9D164AE9}" type="slidenum">
              <a:rPr lang="en-US" smtClean="0"/>
              <a:pPr/>
              <a:t>3</a:t>
            </a:fld>
            <a:endParaRPr lang="en-US"/>
          </a:p>
        </p:txBody>
      </p:sp>
    </p:spTree>
    <p:extLst>
      <p:ext uri="{BB962C8B-B14F-4D97-AF65-F5344CB8AC3E}">
        <p14:creationId xmlns:p14="http://schemas.microsoft.com/office/powerpoint/2010/main" val="3570265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6423BF-4B7D-47A9-A845-699C9D164AE9}" type="slidenum">
              <a:rPr lang="en-US" smtClean="0"/>
              <a:pPr/>
              <a:t>42</a:t>
            </a:fld>
            <a:endParaRPr lang="en-US"/>
          </a:p>
        </p:txBody>
      </p:sp>
    </p:spTree>
    <p:extLst>
      <p:ext uri="{BB962C8B-B14F-4D97-AF65-F5344CB8AC3E}">
        <p14:creationId xmlns:p14="http://schemas.microsoft.com/office/powerpoint/2010/main" val="2050019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5867400" cy="6858000"/>
            <a:chOff x="0" y="0"/>
            <a:chExt cx="3696" cy="4320"/>
          </a:xfrm>
        </p:grpSpPr>
        <p:sp>
          <p:nvSpPr>
            <p:cNvPr id="69635" name="Rectangle 3"/>
            <p:cNvSpPr>
              <a:spLocks noChangeArrowheads="1"/>
            </p:cNvSpPr>
            <p:nvPr/>
          </p:nvSpPr>
          <p:spPr bwMode="auto">
            <a:xfrm>
              <a:off x="0" y="0"/>
              <a:ext cx="2880" cy="4320"/>
            </a:xfrm>
            <a:prstGeom prst="rect">
              <a:avLst/>
            </a:prstGeom>
            <a:solidFill>
              <a:srgbClr val="B09DC9"/>
            </a:solidFill>
            <a:ln w="9525">
              <a:noFill/>
              <a:miter lim="800000"/>
              <a:headEnd/>
              <a:tailEnd/>
            </a:ln>
            <a:effectLst/>
          </p:spPr>
          <p:txBody>
            <a:bodyPr wrap="none" anchor="ctr"/>
            <a:lstStyle/>
            <a:p>
              <a:pPr algn="ctr" eaLnBrk="1" hangingPunct="1"/>
              <a:endParaRPr kumimoji="1" lang="en-US" sz="2400">
                <a:latin typeface="Times New Roman" pitchFamily="18" charset="0"/>
              </a:endParaRPr>
            </a:p>
          </p:txBody>
        </p:sp>
        <p:sp>
          <p:nvSpPr>
            <p:cNvPr id="6963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eaLnBrk="1" hangingPunct="1"/>
              <a:endParaRPr kumimoji="1" lang="en-US" sz="2400">
                <a:latin typeface="Times New Roman" pitchFamily="18" charset="0"/>
              </a:endParaRPr>
            </a:p>
          </p:txBody>
        </p:sp>
      </p:grpSp>
      <p:grpSp>
        <p:nvGrpSpPr>
          <p:cNvPr id="3" name="Group 5"/>
          <p:cNvGrpSpPr>
            <a:grpSpLocks/>
          </p:cNvGrpSpPr>
          <p:nvPr/>
        </p:nvGrpSpPr>
        <p:grpSpPr bwMode="auto">
          <a:xfrm>
            <a:off x="3632200" y="4889500"/>
            <a:ext cx="4876800" cy="319088"/>
            <a:chOff x="2288" y="3080"/>
            <a:chExt cx="3072" cy="201"/>
          </a:xfrm>
        </p:grpSpPr>
        <p:sp>
          <p:nvSpPr>
            <p:cNvPr id="6963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endParaRPr lang="en-US"/>
            </a:p>
          </p:txBody>
        </p:sp>
        <p:sp>
          <p:nvSpPr>
            <p:cNvPr id="6963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endParaRPr lang="en-US"/>
            </a:p>
          </p:txBody>
        </p:sp>
      </p:grpSp>
      <p:sp>
        <p:nvSpPr>
          <p:cNvPr id="69640"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69641" name="Rectangle 9"/>
          <p:cNvSpPr>
            <a:spLocks noGrp="1" noChangeArrowheads="1"/>
          </p:cNvSpPr>
          <p:nvPr>
            <p:ph type="dt" sz="quarter" idx="2"/>
          </p:nvPr>
        </p:nvSpPr>
        <p:spPr>
          <a:xfrm>
            <a:off x="4800600" y="6248400"/>
            <a:ext cx="2819400" cy="474663"/>
          </a:xfrm>
        </p:spPr>
        <p:txBody>
          <a:bodyPr anchor="b"/>
          <a:lstStyle>
            <a:lvl1pPr>
              <a:defRPr/>
            </a:lvl1pPr>
          </a:lstStyle>
          <a:p>
            <a:endParaRPr lang="en-US"/>
          </a:p>
        </p:txBody>
      </p:sp>
      <p:sp>
        <p:nvSpPr>
          <p:cNvPr id="69644"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s-ES" smtClean="0"/>
              <a:t>W2018: EE307</a:t>
            </a:r>
            <a:endParaRPr lang="en-US" dirty="0"/>
          </a:p>
        </p:txBody>
      </p:sp>
      <p:sp>
        <p:nvSpPr>
          <p:cNvPr id="7" name="Slide Number Placeholder 6"/>
          <p:cNvSpPr>
            <a:spLocks noGrp="1"/>
          </p:cNvSpPr>
          <p:nvPr>
            <p:ph type="sldNum" sz="quarter" idx="12"/>
          </p:nvPr>
        </p:nvSpPr>
        <p:spPr/>
        <p:txBody>
          <a:bodyPr/>
          <a:lstStyle>
            <a:lvl1pPr>
              <a:defRPr/>
            </a:lvl1pPr>
          </a:lstStyle>
          <a:p>
            <a:fld id="{48E8F860-577C-4D45-8676-D9CE0A20FC59}" type="slidenum">
              <a:rPr lang="en-US"/>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s-ES" smtClean="0"/>
              <a:t>W2018: EE307</a:t>
            </a:r>
            <a:endParaRPr lang="en-US" dirty="0"/>
          </a:p>
        </p:txBody>
      </p:sp>
      <p:sp>
        <p:nvSpPr>
          <p:cNvPr id="7" name="Slide Number Placeholder 6"/>
          <p:cNvSpPr>
            <a:spLocks noGrp="1"/>
          </p:cNvSpPr>
          <p:nvPr>
            <p:ph type="sldNum" sz="quarter" idx="12"/>
          </p:nvPr>
        </p:nvSpPr>
        <p:spPr/>
        <p:txBody>
          <a:bodyPr/>
          <a:lstStyle>
            <a:lvl1pPr>
              <a:defRPr/>
            </a:lvl1pPr>
          </a:lstStyle>
          <a:p>
            <a:fld id="{356F06F0-6D57-4597-B33A-FFD4A22869AB}" type="slidenum">
              <a:rPr lang="en-US"/>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s-ES" smtClean="0"/>
              <a:t>W2018: EE307</a:t>
            </a:r>
            <a:endParaRPr lang="en-US" dirty="0"/>
          </a:p>
        </p:txBody>
      </p:sp>
      <p:sp>
        <p:nvSpPr>
          <p:cNvPr id="6" name="Slide Number Placeholder 5"/>
          <p:cNvSpPr>
            <a:spLocks noGrp="1"/>
          </p:cNvSpPr>
          <p:nvPr>
            <p:ph type="sldNum" sz="quarter" idx="12"/>
          </p:nvPr>
        </p:nvSpPr>
        <p:spPr/>
        <p:txBody>
          <a:bodyPr/>
          <a:lstStyle>
            <a:lvl1pPr>
              <a:defRPr/>
            </a:lvl1pPr>
          </a:lstStyle>
          <a:p>
            <a:fld id="{24701E7B-56A1-414F-89F3-B6C7032F8364}" type="slidenum">
              <a:rPr lang="en-US"/>
              <a:pPr/>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304800"/>
            <a:ext cx="1981200" cy="57816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304800"/>
            <a:ext cx="5791200" cy="5781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s-ES" smtClean="0"/>
              <a:t>W2018: EE307</a:t>
            </a:r>
            <a:endParaRPr lang="en-US" dirty="0"/>
          </a:p>
        </p:txBody>
      </p:sp>
      <p:sp>
        <p:nvSpPr>
          <p:cNvPr id="6" name="Slide Number Placeholder 5"/>
          <p:cNvSpPr>
            <a:spLocks noGrp="1"/>
          </p:cNvSpPr>
          <p:nvPr>
            <p:ph type="sldNum" sz="quarter" idx="12"/>
          </p:nvPr>
        </p:nvSpPr>
        <p:spPr/>
        <p:txBody>
          <a:bodyPr/>
          <a:lstStyle>
            <a:lvl1pPr>
              <a:defRPr/>
            </a:lvl1pPr>
          </a:lstStyle>
          <a:p>
            <a:fld id="{1449397F-CEDA-48D5-BD8C-AEA2D45356D1}" type="slidenum">
              <a:rPr lang="en-US"/>
              <a:pPr/>
              <a:t>‹#›</a:t>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924800" cy="762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1524000"/>
            <a:ext cx="7693025" cy="4562475"/>
          </a:xfrm>
        </p:spPr>
        <p:txBody>
          <a:bodyPr/>
          <a:lstStyle/>
          <a:p>
            <a:endParaRPr lang="en-US"/>
          </a:p>
        </p:txBody>
      </p:sp>
      <p:sp>
        <p:nvSpPr>
          <p:cNvPr id="4" name="Date Placeholder 3"/>
          <p:cNvSpPr>
            <a:spLocks noGrp="1"/>
          </p:cNvSpPr>
          <p:nvPr>
            <p:ph type="dt" sz="half" idx="10"/>
          </p:nvPr>
        </p:nvSpPr>
        <p:spPr>
          <a:xfrm>
            <a:off x="838200" y="6553200"/>
            <a:ext cx="2130425" cy="474663"/>
          </a:xfrm>
        </p:spPr>
        <p:txBody>
          <a:bodyPr/>
          <a:lstStyle>
            <a:lvl1pPr>
              <a:defRPr/>
            </a:lvl1pPr>
          </a:lstStyle>
          <a:p>
            <a:endParaRPr lang="en-US"/>
          </a:p>
        </p:txBody>
      </p:sp>
      <p:sp>
        <p:nvSpPr>
          <p:cNvPr id="5" name="Footer Placeholder 4"/>
          <p:cNvSpPr>
            <a:spLocks noGrp="1"/>
          </p:cNvSpPr>
          <p:nvPr>
            <p:ph type="ftr" sz="quarter" idx="11"/>
          </p:nvPr>
        </p:nvSpPr>
        <p:spPr>
          <a:xfrm>
            <a:off x="3124200" y="6553200"/>
            <a:ext cx="5564188" cy="474663"/>
          </a:xfrm>
        </p:spPr>
        <p:txBody>
          <a:bodyPr/>
          <a:lstStyle>
            <a:lvl1pPr>
              <a:defRPr/>
            </a:lvl1pPr>
          </a:lstStyle>
          <a:p>
            <a:r>
              <a:rPr lang="es-ES" smtClean="0"/>
              <a:t>W2018: EE307</a:t>
            </a:r>
            <a:endParaRPr lang="en-US" dirty="0"/>
          </a:p>
        </p:txBody>
      </p:sp>
      <p:sp>
        <p:nvSpPr>
          <p:cNvPr id="6" name="Slide Number Placeholder 5"/>
          <p:cNvSpPr>
            <a:spLocks noGrp="1"/>
          </p:cNvSpPr>
          <p:nvPr>
            <p:ph type="sldNum" sz="quarter" idx="12"/>
          </p:nvPr>
        </p:nvSpPr>
        <p:spPr>
          <a:xfrm>
            <a:off x="0" y="6242050"/>
            <a:ext cx="827088" cy="488950"/>
          </a:xfrm>
        </p:spPr>
        <p:txBody>
          <a:bodyPr/>
          <a:lstStyle>
            <a:lvl1pPr>
              <a:defRPr/>
            </a:lvl1pPr>
          </a:lstStyle>
          <a:p>
            <a:fld id="{2E671B2F-1C99-4FE4-BA01-E7FD1576D2EB}" type="slidenum">
              <a:rPr lang="en-US"/>
              <a:pPr/>
              <a:t>‹#›</a:t>
            </a:fld>
            <a:endParaRPr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9248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524000"/>
            <a:ext cx="3770313" cy="4562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1524000"/>
            <a:ext cx="3770312" cy="4562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553200"/>
            <a:ext cx="2130425" cy="474663"/>
          </a:xfrm>
        </p:spPr>
        <p:txBody>
          <a:bodyPr/>
          <a:lstStyle>
            <a:lvl1pPr>
              <a:defRPr/>
            </a:lvl1pPr>
          </a:lstStyle>
          <a:p>
            <a:endParaRPr lang="en-US"/>
          </a:p>
        </p:txBody>
      </p:sp>
      <p:sp>
        <p:nvSpPr>
          <p:cNvPr id="6" name="Footer Placeholder 5"/>
          <p:cNvSpPr>
            <a:spLocks noGrp="1"/>
          </p:cNvSpPr>
          <p:nvPr>
            <p:ph type="ftr" sz="quarter" idx="11"/>
          </p:nvPr>
        </p:nvSpPr>
        <p:spPr>
          <a:xfrm>
            <a:off x="3124200" y="6553200"/>
            <a:ext cx="5564188" cy="474663"/>
          </a:xfrm>
        </p:spPr>
        <p:txBody>
          <a:bodyPr/>
          <a:lstStyle>
            <a:lvl1pPr>
              <a:defRPr/>
            </a:lvl1pPr>
          </a:lstStyle>
          <a:p>
            <a:r>
              <a:rPr lang="es-ES" smtClean="0"/>
              <a:t>W2018: EE307</a:t>
            </a:r>
            <a:endParaRPr lang="en-US" dirty="0"/>
          </a:p>
        </p:txBody>
      </p:sp>
      <p:sp>
        <p:nvSpPr>
          <p:cNvPr id="7" name="Slide Number Placeholder 6"/>
          <p:cNvSpPr>
            <a:spLocks noGrp="1"/>
          </p:cNvSpPr>
          <p:nvPr>
            <p:ph type="sldNum" sz="quarter" idx="12"/>
          </p:nvPr>
        </p:nvSpPr>
        <p:spPr>
          <a:xfrm>
            <a:off x="0" y="6242050"/>
            <a:ext cx="827088" cy="488950"/>
          </a:xfrm>
        </p:spPr>
        <p:txBody>
          <a:bodyPr/>
          <a:lstStyle>
            <a:lvl1pPr>
              <a:defRPr/>
            </a:lvl1pPr>
          </a:lstStyle>
          <a:p>
            <a:fld id="{158FB94B-310E-4488-A02A-EEA058C97A6E}" type="slidenum">
              <a:rPr lang="en-US"/>
              <a:pPr/>
              <a:t>‹#›</a:t>
            </a:fld>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9248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524000"/>
            <a:ext cx="3770313" cy="4562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60913" y="1524000"/>
            <a:ext cx="3770312" cy="2205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60913" y="3881438"/>
            <a:ext cx="3770312" cy="22050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838200" y="6553200"/>
            <a:ext cx="2130425" cy="474663"/>
          </a:xfrm>
        </p:spPr>
        <p:txBody>
          <a:bodyPr/>
          <a:lstStyle>
            <a:lvl1pPr>
              <a:defRPr/>
            </a:lvl1pPr>
          </a:lstStyle>
          <a:p>
            <a:endParaRPr lang="en-US"/>
          </a:p>
        </p:txBody>
      </p:sp>
      <p:sp>
        <p:nvSpPr>
          <p:cNvPr id="7" name="Footer Placeholder 6"/>
          <p:cNvSpPr>
            <a:spLocks noGrp="1"/>
          </p:cNvSpPr>
          <p:nvPr>
            <p:ph type="ftr" sz="quarter" idx="11"/>
          </p:nvPr>
        </p:nvSpPr>
        <p:spPr>
          <a:xfrm>
            <a:off x="3124200" y="6553200"/>
            <a:ext cx="5564188" cy="474663"/>
          </a:xfrm>
        </p:spPr>
        <p:txBody>
          <a:bodyPr/>
          <a:lstStyle>
            <a:lvl1pPr>
              <a:defRPr/>
            </a:lvl1pPr>
          </a:lstStyle>
          <a:p>
            <a:r>
              <a:rPr lang="es-ES" smtClean="0"/>
              <a:t>W2018: EE307</a:t>
            </a:r>
            <a:endParaRPr lang="en-US" dirty="0"/>
          </a:p>
        </p:txBody>
      </p:sp>
      <p:sp>
        <p:nvSpPr>
          <p:cNvPr id="8" name="Slide Number Placeholder 7"/>
          <p:cNvSpPr>
            <a:spLocks noGrp="1"/>
          </p:cNvSpPr>
          <p:nvPr>
            <p:ph type="sldNum" sz="quarter" idx="12"/>
          </p:nvPr>
        </p:nvSpPr>
        <p:spPr>
          <a:xfrm>
            <a:off x="0" y="6242050"/>
            <a:ext cx="827088" cy="488950"/>
          </a:xfrm>
        </p:spPr>
        <p:txBody>
          <a:bodyPr/>
          <a:lstStyle>
            <a:lvl1pPr>
              <a:defRPr/>
            </a:lvl1pPr>
          </a:lstStyle>
          <a:p>
            <a:fld id="{191A6391-E052-4C84-A0B9-E42B7D164317}" type="slidenum">
              <a:rPr lang="en-US"/>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0" y="381000"/>
            <a:ext cx="6248400" cy="3124200"/>
          </a:xfrm>
          <a:prstGeom prst="rect">
            <a:avLst/>
          </a:prstGeom>
          <a:solidFill>
            <a:srgbClr val="B09DC9"/>
          </a:solidFill>
          <a:ln w="9525">
            <a:noFill/>
            <a:miter lim="800000"/>
            <a:headEnd/>
            <a:tailEnd/>
          </a:ln>
          <a:effectLst/>
        </p:spPr>
        <p:txBody>
          <a:bodyPr wrap="none" anchor="ctr"/>
          <a:lstStyle/>
          <a:p>
            <a:pPr algn="ctr">
              <a:defRPr/>
            </a:pPr>
            <a:endParaRPr kumimoji="1" lang="en-US" sz="2400">
              <a:latin typeface="Times New Roman" pitchFamily="18" charset="0"/>
            </a:endParaRPr>
          </a:p>
        </p:txBody>
      </p:sp>
      <p:sp>
        <p:nvSpPr>
          <p:cNvPr id="5" name="AutoShape 4"/>
          <p:cNvSpPr>
            <a:spLocks noChangeArrowheads="1"/>
          </p:cNvSpPr>
          <p:nvPr/>
        </p:nvSpPr>
        <p:spPr bwMode="white">
          <a:xfrm>
            <a:off x="685800" y="990600"/>
            <a:ext cx="7696200" cy="19050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a:latin typeface="Times New Roman" pitchFamily="18" charset="0"/>
            </a:endParaRPr>
          </a:p>
        </p:txBody>
      </p:sp>
      <p:grpSp>
        <p:nvGrpSpPr>
          <p:cNvPr id="2" name="Group 5"/>
          <p:cNvGrpSpPr>
            <a:grpSpLocks/>
          </p:cNvGrpSpPr>
          <p:nvPr/>
        </p:nvGrpSpPr>
        <p:grpSpPr bwMode="auto">
          <a:xfrm>
            <a:off x="3810000" y="2895600"/>
            <a:ext cx="4876800" cy="319088"/>
            <a:chOff x="2288" y="3080"/>
            <a:chExt cx="3072" cy="201"/>
          </a:xfrm>
        </p:grpSpPr>
        <p:sp>
          <p:nvSpPr>
            <p:cNvPr id="7"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en-US"/>
            </a:p>
          </p:txBody>
        </p:sp>
        <p:sp>
          <p:nvSpPr>
            <p:cNvPr id="8"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a:defRPr/>
              </a:pPr>
              <a:endParaRPr lang="en-US"/>
            </a:p>
          </p:txBody>
        </p:sp>
      </p:grpSp>
      <p:sp>
        <p:nvSpPr>
          <p:cNvPr id="9224"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9226" name="AutoShape 10"/>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9" name="Rectangle 8"/>
          <p:cNvSpPr>
            <a:spLocks noGrp="1" noChangeArrowheads="1"/>
          </p:cNvSpPr>
          <p:nvPr>
            <p:ph type="dt" sz="quarter" idx="10"/>
          </p:nvPr>
        </p:nvSpPr>
        <p:spPr>
          <a:xfrm>
            <a:off x="4800600" y="6248400"/>
            <a:ext cx="2819400" cy="474663"/>
          </a:xfrm>
        </p:spPr>
        <p:txBody>
          <a:bodyPr anchor="b"/>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5" name="AutoShape 4"/>
          <p:cNvSpPr>
            <a:spLocks noChangeArrowheads="1"/>
          </p:cNvSpPr>
          <p:nvPr/>
        </p:nvSpPr>
        <p:spPr bwMode="white">
          <a:xfrm>
            <a:off x="685800" y="990600"/>
            <a:ext cx="7696200" cy="19050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a:latin typeface="Times New Roman" pitchFamily="18" charset="0"/>
            </a:endParaRPr>
          </a:p>
        </p:txBody>
      </p:sp>
      <p:sp>
        <p:nvSpPr>
          <p:cNvPr id="9" name="Rectangle 8"/>
          <p:cNvSpPr>
            <a:spLocks noGrp="1" noChangeArrowheads="1"/>
          </p:cNvSpPr>
          <p:nvPr>
            <p:ph type="dt" sz="quarter" idx="10"/>
          </p:nvPr>
        </p:nvSpPr>
        <p:spPr>
          <a:xfrm>
            <a:off x="4800600" y="6248400"/>
            <a:ext cx="2819400" cy="474663"/>
          </a:xfrm>
        </p:spPr>
        <p:txBody>
          <a:bodyPr anchor="b"/>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s-ES" smtClean="0"/>
              <a:t>W2018: EE307</a:t>
            </a:r>
            <a:endParaRPr lang="en-US" dirty="0"/>
          </a:p>
        </p:txBody>
      </p:sp>
      <p:sp>
        <p:nvSpPr>
          <p:cNvPr id="6" name="Slide Number Placeholder 5"/>
          <p:cNvSpPr>
            <a:spLocks noGrp="1"/>
          </p:cNvSpPr>
          <p:nvPr>
            <p:ph type="sldNum" sz="quarter" idx="12"/>
          </p:nvPr>
        </p:nvSpPr>
        <p:spPr/>
        <p:txBody>
          <a:bodyPr/>
          <a:lstStyle>
            <a:lvl1pPr>
              <a:defRPr/>
            </a:lvl1pPr>
          </a:lstStyle>
          <a:p>
            <a:fld id="{1E9AE433-2354-447F-AC9C-E3BA53A2ED55}" type="slidenum">
              <a:rPr lang="en-US"/>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s-ES" smtClean="0"/>
              <a:t>W2018: EE307</a:t>
            </a:r>
            <a:endParaRPr lang="en-US" dirty="0"/>
          </a:p>
        </p:txBody>
      </p:sp>
      <p:sp>
        <p:nvSpPr>
          <p:cNvPr id="6" name="Slide Number Placeholder 5"/>
          <p:cNvSpPr>
            <a:spLocks noGrp="1"/>
          </p:cNvSpPr>
          <p:nvPr>
            <p:ph type="sldNum" sz="quarter" idx="12"/>
          </p:nvPr>
        </p:nvSpPr>
        <p:spPr/>
        <p:txBody>
          <a:bodyPr/>
          <a:lstStyle>
            <a:lvl1pPr>
              <a:defRPr/>
            </a:lvl1pPr>
          </a:lstStyle>
          <a:p>
            <a:fld id="{785E3F87-C530-494E-9DEB-A06277A2E0E5}" type="slidenum">
              <a:rPr lang="en-US"/>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524000"/>
            <a:ext cx="3770313" cy="4562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1524000"/>
            <a:ext cx="3770312" cy="4562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s-ES" smtClean="0"/>
              <a:t>W2018: EE307</a:t>
            </a:r>
            <a:endParaRPr lang="en-US" dirty="0"/>
          </a:p>
        </p:txBody>
      </p:sp>
      <p:sp>
        <p:nvSpPr>
          <p:cNvPr id="7" name="Slide Number Placeholder 6"/>
          <p:cNvSpPr>
            <a:spLocks noGrp="1"/>
          </p:cNvSpPr>
          <p:nvPr>
            <p:ph type="sldNum" sz="quarter" idx="12"/>
          </p:nvPr>
        </p:nvSpPr>
        <p:spPr/>
        <p:txBody>
          <a:bodyPr/>
          <a:lstStyle>
            <a:lvl1pPr>
              <a:defRPr/>
            </a:lvl1pPr>
          </a:lstStyle>
          <a:p>
            <a:fld id="{DAF93930-8D3E-46B4-9CFD-3C99D89E8B63}" type="slidenum">
              <a:rPr lang="en-US"/>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s-ES" smtClean="0"/>
              <a:t>W2018: EE307</a:t>
            </a:r>
            <a:endParaRPr lang="en-US" dirty="0"/>
          </a:p>
        </p:txBody>
      </p:sp>
      <p:sp>
        <p:nvSpPr>
          <p:cNvPr id="9" name="Slide Number Placeholder 8"/>
          <p:cNvSpPr>
            <a:spLocks noGrp="1"/>
          </p:cNvSpPr>
          <p:nvPr>
            <p:ph type="sldNum" sz="quarter" idx="12"/>
          </p:nvPr>
        </p:nvSpPr>
        <p:spPr/>
        <p:txBody>
          <a:bodyPr/>
          <a:lstStyle>
            <a:lvl1pPr>
              <a:defRPr/>
            </a:lvl1pPr>
          </a:lstStyle>
          <a:p>
            <a:fld id="{4D6AF876-FBA0-445E-8008-364E6B9A3A8C}" type="slidenum">
              <a:rPr lang="en-US"/>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s-ES" smtClean="0"/>
              <a:t>W2018: EE307</a:t>
            </a:r>
            <a:endParaRPr lang="en-US" dirty="0"/>
          </a:p>
        </p:txBody>
      </p:sp>
      <p:sp>
        <p:nvSpPr>
          <p:cNvPr id="5" name="Slide Number Placeholder 4"/>
          <p:cNvSpPr>
            <a:spLocks noGrp="1"/>
          </p:cNvSpPr>
          <p:nvPr>
            <p:ph type="sldNum" sz="quarter" idx="12"/>
          </p:nvPr>
        </p:nvSpPr>
        <p:spPr/>
        <p:txBody>
          <a:bodyPr/>
          <a:lstStyle>
            <a:lvl1pPr>
              <a:defRPr/>
            </a:lvl1pPr>
          </a:lstStyle>
          <a:p>
            <a:fld id="{65876461-077E-41AC-BF9A-19ECFE564D14}" type="slidenum">
              <a:rPr lang="en-US"/>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s-ES" smtClean="0"/>
              <a:t>W2018: EE307</a:t>
            </a:r>
            <a:endParaRPr lang="en-US" dirty="0"/>
          </a:p>
        </p:txBody>
      </p:sp>
      <p:sp>
        <p:nvSpPr>
          <p:cNvPr id="4" name="Slide Number Placeholder 3"/>
          <p:cNvSpPr>
            <a:spLocks noGrp="1"/>
          </p:cNvSpPr>
          <p:nvPr>
            <p:ph type="sldNum" sz="quarter" idx="12"/>
          </p:nvPr>
        </p:nvSpPr>
        <p:spPr/>
        <p:txBody>
          <a:bodyPr/>
          <a:lstStyle>
            <a:lvl1pPr>
              <a:defRPr/>
            </a:lvl1pPr>
          </a:lstStyle>
          <a:p>
            <a:fld id="{353F663B-019F-483E-92A6-D54289439382}" type="slidenum">
              <a:rPr lang="en-US"/>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612" name="Rectangle 4"/>
          <p:cNvSpPr>
            <a:spLocks noChangeArrowheads="1"/>
          </p:cNvSpPr>
          <p:nvPr/>
        </p:nvSpPr>
        <p:spPr bwMode="auto">
          <a:xfrm>
            <a:off x="0" y="0"/>
            <a:ext cx="762000" cy="6858000"/>
          </a:xfrm>
          <a:prstGeom prst="rect">
            <a:avLst/>
          </a:prstGeom>
          <a:solidFill>
            <a:srgbClr val="B09DC9"/>
          </a:solidFill>
          <a:ln w="9525">
            <a:noFill/>
            <a:miter lim="800000"/>
            <a:headEnd/>
            <a:tailEnd/>
          </a:ln>
          <a:effectLst/>
        </p:spPr>
        <p:txBody>
          <a:bodyPr wrap="none" anchor="ctr"/>
          <a:lstStyle/>
          <a:p>
            <a:endParaRPr lang="en-US"/>
          </a:p>
        </p:txBody>
      </p:sp>
      <p:sp>
        <p:nvSpPr>
          <p:cNvPr id="68613" name="Freeform 5"/>
          <p:cNvSpPr>
            <a:spLocks/>
          </p:cNvSpPr>
          <p:nvPr/>
        </p:nvSpPr>
        <p:spPr bwMode="auto">
          <a:xfrm>
            <a:off x="457200" y="0"/>
            <a:ext cx="2743200" cy="457200"/>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rgbClr val="B09DC9"/>
          </a:solidFill>
          <a:ln w="9525" cap="flat" cmpd="sng">
            <a:noFill/>
            <a:prstDash val="solid"/>
            <a:miter lim="800000"/>
            <a:headEnd type="none" w="med" len="med"/>
            <a:tailEnd type="none" w="med" len="med"/>
          </a:ln>
          <a:effectLst/>
        </p:spPr>
        <p:txBody>
          <a:bodyPr wrap="none"/>
          <a:lstStyle/>
          <a:p>
            <a:endParaRPr lang="en-US"/>
          </a:p>
        </p:txBody>
      </p:sp>
      <p:grpSp>
        <p:nvGrpSpPr>
          <p:cNvPr id="2" name="Group 6"/>
          <p:cNvGrpSpPr>
            <a:grpSpLocks/>
          </p:cNvGrpSpPr>
          <p:nvPr/>
        </p:nvGrpSpPr>
        <p:grpSpPr bwMode="auto">
          <a:xfrm>
            <a:off x="228600" y="1128713"/>
            <a:ext cx="7391400" cy="319087"/>
            <a:chOff x="144" y="1248"/>
            <a:chExt cx="4656" cy="201"/>
          </a:xfrm>
        </p:grpSpPr>
        <p:sp>
          <p:nvSpPr>
            <p:cNvPr id="68615"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endParaRPr lang="en-US"/>
            </a:p>
          </p:txBody>
        </p:sp>
        <p:sp>
          <p:nvSpPr>
            <p:cNvPr id="68616"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endParaRPr lang="en-US"/>
            </a:p>
          </p:txBody>
        </p:sp>
      </p:grpSp>
      <p:sp>
        <p:nvSpPr>
          <p:cNvPr id="68617" name="AutoShape 9"/>
          <p:cNvSpPr>
            <a:spLocks noGrp="1" noChangeArrowheads="1"/>
          </p:cNvSpPr>
          <p:nvPr>
            <p:ph type="title"/>
          </p:nvPr>
        </p:nvSpPr>
        <p:spPr bwMode="auto">
          <a:xfrm>
            <a:off x="762000" y="304800"/>
            <a:ext cx="7924800" cy="762000"/>
          </a:xfrm>
          <a:prstGeom prst="roundRect">
            <a:avLst>
              <a:gd name="adj" fmla="val 21667"/>
            </a:avLst>
          </a:prstGeom>
          <a:noFill/>
          <a:ln w="9525">
            <a:noFill/>
            <a:round/>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8618" name="Rectangle 10"/>
          <p:cNvSpPr>
            <a:spLocks noGrp="1" noChangeArrowheads="1"/>
          </p:cNvSpPr>
          <p:nvPr>
            <p:ph type="body" idx="1"/>
          </p:nvPr>
        </p:nvSpPr>
        <p:spPr bwMode="auto">
          <a:xfrm>
            <a:off x="838200" y="1524000"/>
            <a:ext cx="7693025" cy="4562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8619" name="Rectangle 11"/>
          <p:cNvSpPr>
            <a:spLocks noGrp="1" noChangeArrowheads="1"/>
          </p:cNvSpPr>
          <p:nvPr>
            <p:ph type="dt" sz="half" idx="2"/>
          </p:nvPr>
        </p:nvSpPr>
        <p:spPr bwMode="auto">
          <a:xfrm>
            <a:off x="838200" y="6553200"/>
            <a:ext cx="2130425" cy="474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endParaRPr lang="en-US"/>
          </a:p>
        </p:txBody>
      </p:sp>
      <p:sp>
        <p:nvSpPr>
          <p:cNvPr id="68620" name="Rectangle 12"/>
          <p:cNvSpPr>
            <a:spLocks noGrp="1" noChangeArrowheads="1"/>
          </p:cNvSpPr>
          <p:nvPr>
            <p:ph type="ftr" sz="quarter" idx="3"/>
          </p:nvPr>
        </p:nvSpPr>
        <p:spPr bwMode="auto">
          <a:xfrm>
            <a:off x="3124200" y="6553200"/>
            <a:ext cx="5564188" cy="474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fontAlgn="ctr" hangingPunct="1">
              <a:defRPr sz="1400"/>
            </a:lvl1pPr>
          </a:lstStyle>
          <a:p>
            <a:r>
              <a:rPr lang="es-ES" smtClean="0"/>
              <a:t>W2018: EE307</a:t>
            </a:r>
            <a:endParaRPr lang="en-US"/>
          </a:p>
        </p:txBody>
      </p:sp>
      <p:sp>
        <p:nvSpPr>
          <p:cNvPr id="68621" name="Rectangle 13"/>
          <p:cNvSpPr>
            <a:spLocks noGrp="1" noChangeArrowheads="1"/>
          </p:cNvSpPr>
          <p:nvPr>
            <p:ph type="sldNum" sz="quarter" idx="4"/>
          </p:nvPr>
        </p:nvSpPr>
        <p:spPr bwMode="auto">
          <a:xfrm>
            <a:off x="0" y="6242050"/>
            <a:ext cx="827088"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fld id="{07E44221-0658-4A54-A9D6-6D6CA4EC74E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75" r:id="rId2"/>
    <p:sldLayoutId id="2147483676"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timing>
    <p:tnLst>
      <p:par>
        <p:cTn id="1" dur="indefinite" restart="never" nodeType="tmRoot"/>
      </p:par>
    </p:tnLst>
  </p:timing>
  <p:hf hdr="0" dt="0"/>
  <p:txStyles>
    <p:title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charset="0"/>
        </a:defRPr>
      </a:lvl2pPr>
      <a:lvl3pPr algn="l" rtl="0" fontAlgn="base">
        <a:lnSpc>
          <a:spcPct val="90000"/>
        </a:lnSpc>
        <a:spcBef>
          <a:spcPct val="0"/>
        </a:spcBef>
        <a:spcAft>
          <a:spcPct val="0"/>
        </a:spcAft>
        <a:defRPr sz="3600" b="1">
          <a:solidFill>
            <a:schemeClr val="tx2"/>
          </a:solidFill>
          <a:latin typeface="Arial" charset="0"/>
        </a:defRPr>
      </a:lvl3pPr>
      <a:lvl4pPr algn="l" rtl="0" fontAlgn="base">
        <a:lnSpc>
          <a:spcPct val="90000"/>
        </a:lnSpc>
        <a:spcBef>
          <a:spcPct val="0"/>
        </a:spcBef>
        <a:spcAft>
          <a:spcPct val="0"/>
        </a:spcAft>
        <a:defRPr sz="3600" b="1">
          <a:solidFill>
            <a:schemeClr val="tx2"/>
          </a:solidFill>
          <a:latin typeface="Arial" charset="0"/>
        </a:defRPr>
      </a:lvl4pPr>
      <a:lvl5pPr algn="l" rtl="0" fontAlgn="base">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a:solidFill>
            <a:schemeClr val="tx1"/>
          </a:solidFill>
          <a:latin typeface="+mn-lt"/>
        </a:defRPr>
      </a:lvl2pPr>
      <a:lvl3pPr marL="11430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fontAlgn="base">
        <a:spcBef>
          <a:spcPct val="20000"/>
        </a:spcBef>
        <a:spcAft>
          <a:spcPct val="0"/>
        </a:spcAft>
        <a:buClr>
          <a:schemeClr val="tx1"/>
        </a:buClr>
        <a:buSzPct val="80000"/>
        <a:buChar char="–"/>
        <a:defRPr>
          <a:solidFill>
            <a:schemeClr val="tx1"/>
          </a:solidFill>
          <a:latin typeface="+mn-lt"/>
        </a:defRPr>
      </a:lvl4pPr>
      <a:lvl5pPr marL="20574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37.png"/></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image" Target="../media/image38.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oleObject" Target="../embeddings/oleObject1.bin"/><Relationship Id="rId7" Type="http://schemas.openxmlformats.org/officeDocument/2006/relationships/image" Target="../media/image10.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png"/><Relationship Id="rId4" Type="http://schemas.openxmlformats.org/officeDocument/2006/relationships/image" Target="../media/image9.wmf"/><Relationship Id="rId9" Type="http://schemas.openxmlformats.org/officeDocument/2006/relationships/image" Target="../media/image1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6.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2.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6.bin"/><Relationship Id="rId4" Type="http://schemas.openxmlformats.org/officeDocument/2006/relationships/image" Target="../media/image9.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25.wmf"/></Relationships>
</file>

<file path=ppt/slides/_rels/slide4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2.xml"/><Relationship Id="rId7" Type="http://schemas.openxmlformats.org/officeDocument/2006/relationships/image" Target="../media/image28.png"/><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27.png"/><Relationship Id="rId5" Type="http://schemas.openxmlformats.org/officeDocument/2006/relationships/image" Target="../media/image26.wmf"/><Relationship Id="rId4" Type="http://schemas.openxmlformats.org/officeDocument/2006/relationships/oleObject" Target="../embeddings/oleObject8.bin"/></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3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sz="quarter"/>
          </p:nvPr>
        </p:nvSpPr>
        <p:spPr>
          <a:xfrm>
            <a:off x="0" y="1676400"/>
            <a:ext cx="9144000" cy="1143000"/>
          </a:xfrm>
        </p:spPr>
        <p:txBody>
          <a:bodyPr/>
          <a:lstStyle/>
          <a:p>
            <a:r>
              <a:rPr lang="en-US" b="1" dirty="0"/>
              <a:t>Sequential Logic Design</a:t>
            </a:r>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Latches and Flip-flops</a:t>
            </a:r>
            <a:endParaRPr lang="en-US" dirty="0"/>
          </a:p>
        </p:txBody>
      </p:sp>
      <p:sp>
        <p:nvSpPr>
          <p:cNvPr id="6" name="Content Placeholder 5"/>
          <p:cNvSpPr>
            <a:spLocks noGrp="1"/>
          </p:cNvSpPr>
          <p:nvPr>
            <p:ph idx="1"/>
          </p:nvPr>
        </p:nvSpPr>
        <p:spPr>
          <a:xfrm>
            <a:off x="104503" y="1515290"/>
            <a:ext cx="8961120" cy="4981303"/>
          </a:xfrm>
          <a:solidFill>
            <a:schemeClr val="bg1"/>
          </a:solidFill>
        </p:spPr>
        <p:txBody>
          <a:bodyPr/>
          <a:lstStyle/>
          <a:p>
            <a:r>
              <a:rPr lang="en-US" sz="2200" dirty="0" smtClean="0"/>
              <a:t>Latches and flip-flops have two stable states (Saves 0 or saves 1)</a:t>
            </a:r>
          </a:p>
          <a:p>
            <a:r>
              <a:rPr lang="en-US" sz="2200" dirty="0" smtClean="0"/>
              <a:t>You’ll hear this this called </a:t>
            </a:r>
            <a:r>
              <a:rPr lang="en-US" sz="2200" b="1" dirty="0" smtClean="0">
                <a:solidFill>
                  <a:srgbClr val="FF0000"/>
                </a:solidFill>
              </a:rPr>
              <a:t>“</a:t>
            </a:r>
            <a:r>
              <a:rPr lang="en-US" sz="2200" b="1" dirty="0" err="1" smtClean="0">
                <a:solidFill>
                  <a:srgbClr val="FF0000"/>
                </a:solidFill>
              </a:rPr>
              <a:t>bistable</a:t>
            </a:r>
            <a:r>
              <a:rPr lang="en-US" sz="2200" b="1" dirty="0" smtClean="0">
                <a:solidFill>
                  <a:srgbClr val="FF0000"/>
                </a:solidFill>
              </a:rPr>
              <a:t>”</a:t>
            </a:r>
          </a:p>
          <a:p>
            <a:r>
              <a:rPr lang="en-US" sz="2200" dirty="0" smtClean="0"/>
              <a:t>A latch or flip-flop stores a single bit of data</a:t>
            </a:r>
          </a:p>
          <a:p>
            <a:r>
              <a:rPr lang="en-US" sz="2200" dirty="0" smtClean="0"/>
              <a:t>A group of N flip-flops or latches is called an N-bit register or just a register</a:t>
            </a:r>
          </a:p>
          <a:p>
            <a:r>
              <a:rPr lang="en-US" sz="2200" dirty="0" smtClean="0"/>
              <a:t>A rising edge flip-flop can only change its value on a rising clock edge (falling edge on falling edge, dual-edge on both rising and falling edges)</a:t>
            </a:r>
          </a:p>
          <a:p>
            <a:r>
              <a:rPr lang="en-US" sz="2200" dirty="0" smtClean="0"/>
              <a:t>A (transparent high) latch grabs the last value it sees before a falling edge and holds it until the enable signal goes high again. Input goes to output when enabled.</a:t>
            </a:r>
          </a:p>
          <a:p>
            <a:r>
              <a:rPr lang="en-US" sz="2200" dirty="0" smtClean="0"/>
              <a:t>Flip-flops are synchronous</a:t>
            </a:r>
          </a:p>
          <a:p>
            <a:r>
              <a:rPr lang="en-US" sz="2200" dirty="0" smtClean="0"/>
              <a:t>Latches are asynchronous when clock high</a:t>
            </a:r>
          </a:p>
          <a:p>
            <a:endParaRPr lang="en-US" sz="2200" dirty="0"/>
          </a:p>
        </p:txBody>
      </p:sp>
      <p:sp>
        <p:nvSpPr>
          <p:cNvPr id="4" name="Footer Placeholder 3"/>
          <p:cNvSpPr>
            <a:spLocks noGrp="1"/>
          </p:cNvSpPr>
          <p:nvPr>
            <p:ph type="ftr" sz="quarter" idx="11"/>
          </p:nvPr>
        </p:nvSpPr>
        <p:spPr/>
        <p:txBody>
          <a:bodyPr/>
          <a:lstStyle/>
          <a:p>
            <a:r>
              <a:rPr lang="es-ES" smtClean="0"/>
              <a:t>W2018: EE307</a:t>
            </a:r>
            <a:endParaRPr lang="en-US" dirty="0"/>
          </a:p>
        </p:txBody>
      </p:sp>
      <p:sp>
        <p:nvSpPr>
          <p:cNvPr id="5" name="Slide Number Placeholder 4"/>
          <p:cNvSpPr>
            <a:spLocks noGrp="1"/>
          </p:cNvSpPr>
          <p:nvPr>
            <p:ph type="sldNum" sz="quarter" idx="12"/>
          </p:nvPr>
        </p:nvSpPr>
        <p:spPr/>
        <p:txBody>
          <a:bodyPr/>
          <a:lstStyle/>
          <a:p>
            <a:fld id="{65876461-077E-41AC-BF9A-19ECFE564D14}" type="slidenum">
              <a:rPr lang="en-US" smtClean="0"/>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727075" y="158750"/>
            <a:ext cx="7772400" cy="966665"/>
          </a:xfrm>
        </p:spPr>
        <p:txBody>
          <a:bodyPr/>
          <a:lstStyle/>
          <a:p>
            <a:r>
              <a:rPr lang="en-US" sz="3200" dirty="0"/>
              <a:t>Timing </a:t>
            </a:r>
            <a:r>
              <a:rPr lang="en-US" sz="3200" dirty="0" smtClean="0"/>
              <a:t>Diagram (</a:t>
            </a:r>
            <a:r>
              <a:rPr lang="en-US" sz="3200" dirty="0"/>
              <a:t>Digital </a:t>
            </a:r>
            <a:r>
              <a:rPr lang="en-US" sz="3200" dirty="0" err="1"/>
              <a:t>Debouncer</a:t>
            </a:r>
            <a:r>
              <a:rPr lang="en-US" sz="3200" dirty="0"/>
              <a:t>)</a:t>
            </a:r>
          </a:p>
        </p:txBody>
      </p:sp>
      <p:sp>
        <p:nvSpPr>
          <p:cNvPr id="148483" name="Text Box 3"/>
          <p:cNvSpPr txBox="1">
            <a:spLocks noChangeArrowheads="1"/>
          </p:cNvSpPr>
          <p:nvPr/>
        </p:nvSpPr>
        <p:spPr bwMode="auto">
          <a:xfrm>
            <a:off x="1176338" y="5248275"/>
            <a:ext cx="2438400" cy="457200"/>
          </a:xfrm>
          <a:prstGeom prst="rect">
            <a:avLst/>
          </a:prstGeom>
          <a:noFill/>
          <a:ln w="9525">
            <a:noFill/>
            <a:miter lim="800000"/>
            <a:headEnd/>
            <a:tailEnd/>
          </a:ln>
          <a:effectLst/>
        </p:spPr>
        <p:txBody>
          <a:bodyPr>
            <a:spAutoFit/>
          </a:bodyPr>
          <a:lstStyle/>
          <a:p>
            <a:pPr>
              <a:spcBef>
                <a:spcPct val="50000"/>
              </a:spcBef>
            </a:pPr>
            <a:r>
              <a:rPr lang="en-US"/>
              <a:t>Meally Machine</a:t>
            </a:r>
          </a:p>
        </p:txBody>
      </p:sp>
      <p:grpSp>
        <p:nvGrpSpPr>
          <p:cNvPr id="148504" name="Group 24"/>
          <p:cNvGrpSpPr>
            <a:grpSpLocks/>
          </p:cNvGrpSpPr>
          <p:nvPr/>
        </p:nvGrpSpPr>
        <p:grpSpPr bwMode="auto">
          <a:xfrm>
            <a:off x="6907213" y="4953000"/>
            <a:ext cx="1874837" cy="1331913"/>
            <a:chOff x="768" y="1968"/>
            <a:chExt cx="2160" cy="1248"/>
          </a:xfrm>
        </p:grpSpPr>
        <p:sp>
          <p:nvSpPr>
            <p:cNvPr id="148505" name="Rectangle 25"/>
            <p:cNvSpPr>
              <a:spLocks noChangeArrowheads="1"/>
            </p:cNvSpPr>
            <p:nvPr/>
          </p:nvSpPr>
          <p:spPr bwMode="auto">
            <a:xfrm>
              <a:off x="1536" y="1968"/>
              <a:ext cx="960" cy="1248"/>
            </a:xfrm>
            <a:prstGeom prst="rect">
              <a:avLst/>
            </a:prstGeom>
            <a:noFill/>
            <a:ln w="12700">
              <a:solidFill>
                <a:schemeClr val="tx1"/>
              </a:solidFill>
              <a:miter lim="800000"/>
              <a:headEnd/>
              <a:tailEnd/>
            </a:ln>
            <a:effectLst/>
          </p:spPr>
          <p:txBody>
            <a:bodyPr wrap="none" anchor="ctr"/>
            <a:lstStyle/>
            <a:p>
              <a:endParaRPr lang="en-US"/>
            </a:p>
          </p:txBody>
        </p:sp>
        <p:sp>
          <p:nvSpPr>
            <p:cNvPr id="148506" name="Text Box 26"/>
            <p:cNvSpPr txBox="1">
              <a:spLocks noChangeArrowheads="1"/>
            </p:cNvSpPr>
            <p:nvPr/>
          </p:nvSpPr>
          <p:spPr bwMode="auto">
            <a:xfrm>
              <a:off x="1584" y="2304"/>
              <a:ext cx="912" cy="257"/>
            </a:xfrm>
            <a:prstGeom prst="rect">
              <a:avLst/>
            </a:prstGeom>
            <a:noFill/>
            <a:ln w="9525">
              <a:noFill/>
              <a:miter lim="800000"/>
              <a:headEnd/>
              <a:tailEnd/>
            </a:ln>
            <a:effectLst/>
          </p:spPr>
          <p:txBody>
            <a:bodyPr>
              <a:spAutoFit/>
            </a:bodyPr>
            <a:lstStyle/>
            <a:p>
              <a:pPr>
                <a:spcBef>
                  <a:spcPct val="50000"/>
                </a:spcBef>
              </a:pPr>
              <a:r>
                <a:rPr lang="en-US" sz="1200"/>
                <a:t>D          Q</a:t>
              </a:r>
            </a:p>
          </p:txBody>
        </p:sp>
        <p:sp>
          <p:nvSpPr>
            <p:cNvPr id="148507" name="Line 27"/>
            <p:cNvSpPr>
              <a:spLocks noChangeShapeType="1"/>
            </p:cNvSpPr>
            <p:nvPr/>
          </p:nvSpPr>
          <p:spPr bwMode="auto">
            <a:xfrm>
              <a:off x="1536" y="2880"/>
              <a:ext cx="96" cy="96"/>
            </a:xfrm>
            <a:prstGeom prst="line">
              <a:avLst/>
            </a:prstGeom>
            <a:noFill/>
            <a:ln w="9525">
              <a:solidFill>
                <a:schemeClr val="tx1"/>
              </a:solidFill>
              <a:round/>
              <a:headEnd/>
              <a:tailEnd/>
            </a:ln>
            <a:effectLst/>
          </p:spPr>
          <p:txBody>
            <a:bodyPr/>
            <a:lstStyle/>
            <a:p>
              <a:endParaRPr lang="en-US"/>
            </a:p>
          </p:txBody>
        </p:sp>
        <p:sp>
          <p:nvSpPr>
            <p:cNvPr id="148508" name="Line 28"/>
            <p:cNvSpPr>
              <a:spLocks noChangeShapeType="1"/>
            </p:cNvSpPr>
            <p:nvPr/>
          </p:nvSpPr>
          <p:spPr bwMode="auto">
            <a:xfrm flipH="1">
              <a:off x="1536" y="2976"/>
              <a:ext cx="96" cy="96"/>
            </a:xfrm>
            <a:prstGeom prst="line">
              <a:avLst/>
            </a:prstGeom>
            <a:noFill/>
            <a:ln w="9525">
              <a:solidFill>
                <a:schemeClr val="tx1"/>
              </a:solidFill>
              <a:round/>
              <a:headEnd/>
              <a:tailEnd/>
            </a:ln>
            <a:effectLst/>
          </p:spPr>
          <p:txBody>
            <a:bodyPr/>
            <a:lstStyle/>
            <a:p>
              <a:endParaRPr lang="en-US"/>
            </a:p>
          </p:txBody>
        </p:sp>
        <p:sp>
          <p:nvSpPr>
            <p:cNvPr id="148509" name="Line 29"/>
            <p:cNvSpPr>
              <a:spLocks noChangeShapeType="1"/>
            </p:cNvSpPr>
            <p:nvPr/>
          </p:nvSpPr>
          <p:spPr bwMode="auto">
            <a:xfrm flipH="1">
              <a:off x="1104" y="2448"/>
              <a:ext cx="432" cy="0"/>
            </a:xfrm>
            <a:prstGeom prst="line">
              <a:avLst/>
            </a:prstGeom>
            <a:noFill/>
            <a:ln w="9525">
              <a:solidFill>
                <a:schemeClr val="tx1"/>
              </a:solidFill>
              <a:round/>
              <a:headEnd/>
              <a:tailEnd/>
            </a:ln>
            <a:effectLst/>
          </p:spPr>
          <p:txBody>
            <a:bodyPr/>
            <a:lstStyle/>
            <a:p>
              <a:endParaRPr lang="en-US"/>
            </a:p>
          </p:txBody>
        </p:sp>
        <p:sp>
          <p:nvSpPr>
            <p:cNvPr id="148510" name="Line 30"/>
            <p:cNvSpPr>
              <a:spLocks noChangeShapeType="1"/>
            </p:cNvSpPr>
            <p:nvPr/>
          </p:nvSpPr>
          <p:spPr bwMode="auto">
            <a:xfrm flipH="1">
              <a:off x="2496" y="2448"/>
              <a:ext cx="432" cy="0"/>
            </a:xfrm>
            <a:prstGeom prst="line">
              <a:avLst/>
            </a:prstGeom>
            <a:noFill/>
            <a:ln w="9525">
              <a:solidFill>
                <a:schemeClr val="tx1"/>
              </a:solidFill>
              <a:round/>
              <a:headEnd/>
              <a:tailEnd/>
            </a:ln>
            <a:effectLst/>
          </p:spPr>
          <p:txBody>
            <a:bodyPr/>
            <a:lstStyle/>
            <a:p>
              <a:endParaRPr lang="en-US"/>
            </a:p>
          </p:txBody>
        </p:sp>
        <p:sp>
          <p:nvSpPr>
            <p:cNvPr id="148511" name="Line 31"/>
            <p:cNvSpPr>
              <a:spLocks noChangeShapeType="1"/>
            </p:cNvSpPr>
            <p:nvPr/>
          </p:nvSpPr>
          <p:spPr bwMode="auto">
            <a:xfrm flipH="1">
              <a:off x="1104" y="2976"/>
              <a:ext cx="432" cy="0"/>
            </a:xfrm>
            <a:prstGeom prst="line">
              <a:avLst/>
            </a:prstGeom>
            <a:noFill/>
            <a:ln w="9525">
              <a:solidFill>
                <a:schemeClr val="tx1"/>
              </a:solidFill>
              <a:round/>
              <a:headEnd/>
              <a:tailEnd/>
            </a:ln>
            <a:effectLst/>
          </p:spPr>
          <p:txBody>
            <a:bodyPr/>
            <a:lstStyle/>
            <a:p>
              <a:endParaRPr lang="en-US"/>
            </a:p>
          </p:txBody>
        </p:sp>
        <p:sp>
          <p:nvSpPr>
            <p:cNvPr id="148512" name="Text Box 32"/>
            <p:cNvSpPr txBox="1">
              <a:spLocks noChangeArrowheads="1"/>
            </p:cNvSpPr>
            <p:nvPr/>
          </p:nvSpPr>
          <p:spPr bwMode="auto">
            <a:xfrm>
              <a:off x="768" y="2735"/>
              <a:ext cx="576" cy="258"/>
            </a:xfrm>
            <a:prstGeom prst="rect">
              <a:avLst/>
            </a:prstGeom>
            <a:noFill/>
            <a:ln w="9525">
              <a:noFill/>
              <a:miter lim="800000"/>
              <a:headEnd/>
              <a:tailEnd/>
            </a:ln>
            <a:effectLst/>
          </p:spPr>
          <p:txBody>
            <a:bodyPr>
              <a:spAutoFit/>
            </a:bodyPr>
            <a:lstStyle/>
            <a:p>
              <a:pPr>
                <a:spcBef>
                  <a:spcPct val="50000"/>
                </a:spcBef>
              </a:pPr>
              <a:r>
                <a:rPr lang="en-US" sz="1200"/>
                <a:t>CLK</a:t>
              </a:r>
            </a:p>
          </p:txBody>
        </p:sp>
      </p:grpSp>
      <p:sp>
        <p:nvSpPr>
          <p:cNvPr id="148514" name="Rectangle 34"/>
          <p:cNvSpPr>
            <a:spLocks noChangeArrowheads="1"/>
          </p:cNvSpPr>
          <p:nvPr/>
        </p:nvSpPr>
        <p:spPr bwMode="auto">
          <a:xfrm>
            <a:off x="365125" y="1706563"/>
            <a:ext cx="8443913" cy="1987550"/>
          </a:xfrm>
          <a:prstGeom prst="rect">
            <a:avLst/>
          </a:prstGeom>
          <a:noFill/>
          <a:ln w="9525">
            <a:solidFill>
              <a:schemeClr val="tx1"/>
            </a:solidFill>
            <a:miter lim="800000"/>
            <a:headEnd/>
            <a:tailEnd/>
          </a:ln>
          <a:effectLst/>
        </p:spPr>
        <p:txBody>
          <a:bodyPr wrap="none" anchor="ctr"/>
          <a:lstStyle/>
          <a:p>
            <a:endParaRPr lang="en-US"/>
          </a:p>
        </p:txBody>
      </p:sp>
      <p:sp>
        <p:nvSpPr>
          <p:cNvPr id="148515" name="Freeform 35"/>
          <p:cNvSpPr>
            <a:spLocks/>
          </p:cNvSpPr>
          <p:nvPr/>
        </p:nvSpPr>
        <p:spPr bwMode="auto">
          <a:xfrm>
            <a:off x="1200150" y="2481263"/>
            <a:ext cx="7431088" cy="331787"/>
          </a:xfrm>
          <a:custGeom>
            <a:avLst/>
            <a:gdLst/>
            <a:ahLst/>
            <a:cxnLst>
              <a:cxn ang="0">
                <a:pos x="0" y="197"/>
              </a:cxn>
              <a:cxn ang="0">
                <a:pos x="857" y="197"/>
              </a:cxn>
              <a:cxn ang="0">
                <a:pos x="857" y="32"/>
              </a:cxn>
              <a:cxn ang="0">
                <a:pos x="1189" y="32"/>
              </a:cxn>
              <a:cxn ang="0">
                <a:pos x="1189" y="203"/>
              </a:cxn>
              <a:cxn ang="0">
                <a:pos x="1527" y="203"/>
              </a:cxn>
              <a:cxn ang="0">
                <a:pos x="1522" y="26"/>
              </a:cxn>
              <a:cxn ang="0">
                <a:pos x="1744" y="26"/>
              </a:cxn>
              <a:cxn ang="0">
                <a:pos x="1749" y="209"/>
              </a:cxn>
              <a:cxn ang="0">
                <a:pos x="1955" y="203"/>
              </a:cxn>
              <a:cxn ang="0">
                <a:pos x="1955" y="26"/>
              </a:cxn>
              <a:cxn ang="0">
                <a:pos x="2156" y="26"/>
              </a:cxn>
              <a:cxn ang="0">
                <a:pos x="2161" y="197"/>
              </a:cxn>
              <a:cxn ang="0">
                <a:pos x="2361" y="190"/>
              </a:cxn>
              <a:cxn ang="0">
                <a:pos x="2351" y="13"/>
              </a:cxn>
              <a:cxn ang="0">
                <a:pos x="2578" y="13"/>
              </a:cxn>
              <a:cxn ang="0">
                <a:pos x="2578" y="184"/>
              </a:cxn>
              <a:cxn ang="0">
                <a:pos x="2726" y="178"/>
              </a:cxn>
              <a:cxn ang="0">
                <a:pos x="2726" y="0"/>
              </a:cxn>
              <a:cxn ang="0">
                <a:pos x="2868" y="0"/>
              </a:cxn>
              <a:cxn ang="0">
                <a:pos x="2868" y="178"/>
              </a:cxn>
              <a:cxn ang="0">
                <a:pos x="2953" y="178"/>
              </a:cxn>
              <a:cxn ang="0">
                <a:pos x="2953" y="0"/>
              </a:cxn>
              <a:cxn ang="0">
                <a:pos x="3063" y="0"/>
              </a:cxn>
              <a:cxn ang="0">
                <a:pos x="3070" y="178"/>
              </a:cxn>
              <a:cxn ang="0">
                <a:pos x="3190" y="178"/>
              </a:cxn>
              <a:cxn ang="0">
                <a:pos x="3183" y="0"/>
              </a:cxn>
              <a:cxn ang="0">
                <a:pos x="4187" y="0"/>
              </a:cxn>
              <a:cxn ang="0">
                <a:pos x="4187" y="190"/>
              </a:cxn>
              <a:cxn ang="0">
                <a:pos x="4681" y="190"/>
              </a:cxn>
            </a:cxnLst>
            <a:rect l="0" t="0" r="r" b="b"/>
            <a:pathLst>
              <a:path w="4681" h="209">
                <a:moveTo>
                  <a:pt x="0" y="197"/>
                </a:moveTo>
                <a:lnTo>
                  <a:pt x="857" y="197"/>
                </a:lnTo>
                <a:lnTo>
                  <a:pt x="857" y="32"/>
                </a:lnTo>
                <a:lnTo>
                  <a:pt x="1189" y="32"/>
                </a:lnTo>
                <a:lnTo>
                  <a:pt x="1189" y="203"/>
                </a:lnTo>
                <a:lnTo>
                  <a:pt x="1527" y="203"/>
                </a:lnTo>
                <a:lnTo>
                  <a:pt x="1522" y="26"/>
                </a:lnTo>
                <a:lnTo>
                  <a:pt x="1744" y="26"/>
                </a:lnTo>
                <a:lnTo>
                  <a:pt x="1749" y="209"/>
                </a:lnTo>
                <a:lnTo>
                  <a:pt x="1955" y="203"/>
                </a:lnTo>
                <a:lnTo>
                  <a:pt x="1955" y="26"/>
                </a:lnTo>
                <a:lnTo>
                  <a:pt x="2156" y="26"/>
                </a:lnTo>
                <a:lnTo>
                  <a:pt x="2161" y="197"/>
                </a:lnTo>
                <a:lnTo>
                  <a:pt x="2361" y="190"/>
                </a:lnTo>
                <a:lnTo>
                  <a:pt x="2351" y="13"/>
                </a:lnTo>
                <a:lnTo>
                  <a:pt x="2578" y="13"/>
                </a:lnTo>
                <a:lnTo>
                  <a:pt x="2578" y="184"/>
                </a:lnTo>
                <a:lnTo>
                  <a:pt x="2726" y="178"/>
                </a:lnTo>
                <a:lnTo>
                  <a:pt x="2726" y="0"/>
                </a:lnTo>
                <a:lnTo>
                  <a:pt x="2868" y="0"/>
                </a:lnTo>
                <a:lnTo>
                  <a:pt x="2868" y="178"/>
                </a:lnTo>
                <a:lnTo>
                  <a:pt x="2953" y="178"/>
                </a:lnTo>
                <a:lnTo>
                  <a:pt x="2953" y="0"/>
                </a:lnTo>
                <a:lnTo>
                  <a:pt x="3063" y="0"/>
                </a:lnTo>
                <a:lnTo>
                  <a:pt x="3070" y="178"/>
                </a:lnTo>
                <a:lnTo>
                  <a:pt x="3190" y="178"/>
                </a:lnTo>
                <a:lnTo>
                  <a:pt x="3183" y="0"/>
                </a:lnTo>
                <a:lnTo>
                  <a:pt x="4187" y="0"/>
                </a:lnTo>
                <a:lnTo>
                  <a:pt x="4187" y="190"/>
                </a:lnTo>
                <a:lnTo>
                  <a:pt x="4681" y="190"/>
                </a:lnTo>
              </a:path>
            </a:pathLst>
          </a:custGeom>
          <a:noFill/>
          <a:ln w="9525">
            <a:solidFill>
              <a:schemeClr val="tx1"/>
            </a:solidFill>
            <a:round/>
            <a:headEnd/>
            <a:tailEnd/>
          </a:ln>
          <a:effectLst/>
        </p:spPr>
        <p:txBody>
          <a:bodyPr/>
          <a:lstStyle/>
          <a:p>
            <a:endParaRPr lang="en-US"/>
          </a:p>
        </p:txBody>
      </p:sp>
      <p:sp>
        <p:nvSpPr>
          <p:cNvPr id="148516" name="Freeform 36"/>
          <p:cNvSpPr>
            <a:spLocks/>
          </p:cNvSpPr>
          <p:nvPr/>
        </p:nvSpPr>
        <p:spPr bwMode="auto">
          <a:xfrm>
            <a:off x="1189038" y="3024188"/>
            <a:ext cx="7402512" cy="271462"/>
          </a:xfrm>
          <a:custGeom>
            <a:avLst/>
            <a:gdLst/>
            <a:ahLst/>
            <a:cxnLst>
              <a:cxn ang="0">
                <a:pos x="0" y="169"/>
              </a:cxn>
              <a:cxn ang="0">
                <a:pos x="3083" y="171"/>
              </a:cxn>
              <a:cxn ang="0">
                <a:pos x="3083" y="7"/>
              </a:cxn>
              <a:cxn ang="0">
                <a:pos x="3121" y="7"/>
              </a:cxn>
              <a:cxn ang="0">
                <a:pos x="3121" y="171"/>
              </a:cxn>
              <a:cxn ang="0">
                <a:pos x="3222" y="171"/>
              </a:cxn>
              <a:cxn ang="0">
                <a:pos x="3216" y="0"/>
              </a:cxn>
              <a:cxn ang="0">
                <a:pos x="4194" y="13"/>
              </a:cxn>
              <a:cxn ang="0">
                <a:pos x="4188" y="165"/>
              </a:cxn>
              <a:cxn ang="0">
                <a:pos x="4663" y="165"/>
              </a:cxn>
            </a:cxnLst>
            <a:rect l="0" t="0" r="r" b="b"/>
            <a:pathLst>
              <a:path w="4663" h="171">
                <a:moveTo>
                  <a:pt x="0" y="169"/>
                </a:moveTo>
                <a:lnTo>
                  <a:pt x="3083" y="171"/>
                </a:lnTo>
                <a:lnTo>
                  <a:pt x="3083" y="7"/>
                </a:lnTo>
                <a:lnTo>
                  <a:pt x="3121" y="7"/>
                </a:lnTo>
                <a:lnTo>
                  <a:pt x="3121" y="171"/>
                </a:lnTo>
                <a:lnTo>
                  <a:pt x="3222" y="171"/>
                </a:lnTo>
                <a:lnTo>
                  <a:pt x="3216" y="0"/>
                </a:lnTo>
                <a:lnTo>
                  <a:pt x="4194" y="13"/>
                </a:lnTo>
                <a:lnTo>
                  <a:pt x="4188" y="165"/>
                </a:lnTo>
                <a:lnTo>
                  <a:pt x="4663" y="165"/>
                </a:lnTo>
              </a:path>
            </a:pathLst>
          </a:custGeom>
          <a:noFill/>
          <a:ln w="9525">
            <a:solidFill>
              <a:schemeClr val="tx1"/>
            </a:solidFill>
            <a:round/>
            <a:headEnd/>
            <a:tailEnd/>
          </a:ln>
          <a:effectLst/>
        </p:spPr>
        <p:txBody>
          <a:bodyPr/>
          <a:lstStyle/>
          <a:p>
            <a:endParaRPr lang="en-US"/>
          </a:p>
        </p:txBody>
      </p:sp>
      <p:sp>
        <p:nvSpPr>
          <p:cNvPr id="148517" name="Freeform 37"/>
          <p:cNvSpPr>
            <a:spLocks/>
          </p:cNvSpPr>
          <p:nvPr/>
        </p:nvSpPr>
        <p:spPr bwMode="auto">
          <a:xfrm>
            <a:off x="6927850" y="2251075"/>
            <a:ext cx="652463" cy="955675"/>
          </a:xfrm>
          <a:custGeom>
            <a:avLst/>
            <a:gdLst/>
            <a:ahLst/>
            <a:cxnLst>
              <a:cxn ang="0">
                <a:pos x="151" y="0"/>
              </a:cxn>
              <a:cxn ang="0">
                <a:pos x="389" y="144"/>
              </a:cxn>
              <a:cxn ang="0">
                <a:pos x="20" y="405"/>
              </a:cxn>
              <a:cxn ang="0">
                <a:pos x="266" y="602"/>
              </a:cxn>
            </a:cxnLst>
            <a:rect l="0" t="0" r="r" b="b"/>
            <a:pathLst>
              <a:path w="411" h="602">
                <a:moveTo>
                  <a:pt x="151" y="0"/>
                </a:moveTo>
                <a:cubicBezTo>
                  <a:pt x="189" y="24"/>
                  <a:pt x="411" y="77"/>
                  <a:pt x="389" y="144"/>
                </a:cubicBezTo>
                <a:cubicBezTo>
                  <a:pt x="367" y="211"/>
                  <a:pt x="41" y="329"/>
                  <a:pt x="20" y="405"/>
                </a:cubicBezTo>
                <a:cubicBezTo>
                  <a:pt x="0" y="481"/>
                  <a:pt x="226" y="569"/>
                  <a:pt x="266" y="602"/>
                </a:cubicBezTo>
              </a:path>
            </a:pathLst>
          </a:custGeom>
          <a:noFill/>
          <a:ln w="9525">
            <a:solidFill>
              <a:schemeClr val="tx1"/>
            </a:solidFill>
            <a:round/>
            <a:headEnd type="none" w="med" len="med"/>
            <a:tailEnd type="arrow" w="med" len="med"/>
          </a:ln>
          <a:effectLst/>
        </p:spPr>
        <p:txBody>
          <a:bodyPr/>
          <a:lstStyle/>
          <a:p>
            <a:endParaRPr lang="en-US"/>
          </a:p>
        </p:txBody>
      </p:sp>
      <p:sp>
        <p:nvSpPr>
          <p:cNvPr id="148518" name="Text Box 38"/>
          <p:cNvSpPr txBox="1">
            <a:spLocks noChangeArrowheads="1"/>
          </p:cNvSpPr>
          <p:nvPr/>
        </p:nvSpPr>
        <p:spPr bwMode="auto">
          <a:xfrm>
            <a:off x="587375" y="2028825"/>
            <a:ext cx="923925" cy="366713"/>
          </a:xfrm>
          <a:prstGeom prst="rect">
            <a:avLst/>
          </a:prstGeom>
          <a:noFill/>
          <a:ln w="9525">
            <a:noFill/>
            <a:miter lim="800000"/>
            <a:headEnd/>
            <a:tailEnd/>
          </a:ln>
          <a:effectLst/>
        </p:spPr>
        <p:txBody>
          <a:bodyPr>
            <a:spAutoFit/>
          </a:bodyPr>
          <a:lstStyle/>
          <a:p>
            <a:pPr>
              <a:spcBef>
                <a:spcPct val="50000"/>
              </a:spcBef>
            </a:pPr>
            <a:r>
              <a:rPr lang="en-US" sz="1800"/>
              <a:t>CLK</a:t>
            </a:r>
          </a:p>
        </p:txBody>
      </p:sp>
      <p:sp>
        <p:nvSpPr>
          <p:cNvPr id="148519" name="Text Box 39"/>
          <p:cNvSpPr txBox="1">
            <a:spLocks noChangeArrowheads="1"/>
          </p:cNvSpPr>
          <p:nvPr/>
        </p:nvSpPr>
        <p:spPr bwMode="auto">
          <a:xfrm>
            <a:off x="588963" y="2439988"/>
            <a:ext cx="923925" cy="366712"/>
          </a:xfrm>
          <a:prstGeom prst="rect">
            <a:avLst/>
          </a:prstGeom>
          <a:noFill/>
          <a:ln w="9525">
            <a:noFill/>
            <a:miter lim="800000"/>
            <a:headEnd/>
            <a:tailEnd/>
          </a:ln>
          <a:effectLst/>
        </p:spPr>
        <p:txBody>
          <a:bodyPr>
            <a:spAutoFit/>
          </a:bodyPr>
          <a:lstStyle/>
          <a:p>
            <a:pPr>
              <a:spcBef>
                <a:spcPct val="50000"/>
              </a:spcBef>
            </a:pPr>
            <a:r>
              <a:rPr lang="en-US" sz="1800"/>
              <a:t>Input</a:t>
            </a:r>
          </a:p>
        </p:txBody>
      </p:sp>
      <p:sp>
        <p:nvSpPr>
          <p:cNvPr id="148520" name="Text Box 40"/>
          <p:cNvSpPr txBox="1">
            <a:spLocks noChangeArrowheads="1"/>
          </p:cNvSpPr>
          <p:nvPr/>
        </p:nvSpPr>
        <p:spPr bwMode="auto">
          <a:xfrm>
            <a:off x="590550" y="2963863"/>
            <a:ext cx="1300163" cy="366712"/>
          </a:xfrm>
          <a:prstGeom prst="rect">
            <a:avLst/>
          </a:prstGeom>
          <a:noFill/>
          <a:ln w="9525">
            <a:noFill/>
            <a:miter lim="800000"/>
            <a:headEnd/>
            <a:tailEnd/>
          </a:ln>
          <a:effectLst/>
        </p:spPr>
        <p:txBody>
          <a:bodyPr>
            <a:spAutoFit/>
          </a:bodyPr>
          <a:lstStyle/>
          <a:p>
            <a:pPr>
              <a:spcBef>
                <a:spcPct val="50000"/>
              </a:spcBef>
            </a:pPr>
            <a:r>
              <a:rPr lang="en-US" sz="1800"/>
              <a:t>Output</a:t>
            </a:r>
          </a:p>
        </p:txBody>
      </p:sp>
      <p:sp>
        <p:nvSpPr>
          <p:cNvPr id="148522" name="Freeform 42"/>
          <p:cNvSpPr>
            <a:spLocks/>
          </p:cNvSpPr>
          <p:nvPr/>
        </p:nvSpPr>
        <p:spPr bwMode="auto">
          <a:xfrm>
            <a:off x="1189038" y="2062163"/>
            <a:ext cx="1082675" cy="304800"/>
          </a:xfrm>
          <a:custGeom>
            <a:avLst/>
            <a:gdLst/>
            <a:ahLst/>
            <a:cxnLst>
              <a:cxn ang="0">
                <a:pos x="0" y="192"/>
              </a:cxn>
              <a:cxn ang="0">
                <a:pos x="563" y="192"/>
              </a:cxn>
              <a:cxn ang="0">
                <a:pos x="563" y="0"/>
              </a:cxn>
              <a:cxn ang="0">
                <a:pos x="1159" y="0"/>
              </a:cxn>
              <a:cxn ang="0">
                <a:pos x="1159" y="141"/>
              </a:cxn>
            </a:cxnLst>
            <a:rect l="0" t="0" r="r" b="b"/>
            <a:pathLst>
              <a:path w="1159" h="192">
                <a:moveTo>
                  <a:pt x="0" y="192"/>
                </a:moveTo>
                <a:lnTo>
                  <a:pt x="563" y="192"/>
                </a:lnTo>
                <a:lnTo>
                  <a:pt x="563" y="0"/>
                </a:lnTo>
                <a:lnTo>
                  <a:pt x="1159" y="0"/>
                </a:lnTo>
                <a:lnTo>
                  <a:pt x="1159" y="141"/>
                </a:lnTo>
              </a:path>
            </a:pathLst>
          </a:custGeom>
          <a:noFill/>
          <a:ln w="9525">
            <a:solidFill>
              <a:schemeClr val="tx1"/>
            </a:solidFill>
            <a:round/>
            <a:headEnd/>
            <a:tailEnd/>
          </a:ln>
          <a:effectLst/>
        </p:spPr>
        <p:txBody>
          <a:bodyPr/>
          <a:lstStyle/>
          <a:p>
            <a:endParaRPr lang="en-US"/>
          </a:p>
        </p:txBody>
      </p:sp>
      <p:sp>
        <p:nvSpPr>
          <p:cNvPr id="148523" name="Freeform 43"/>
          <p:cNvSpPr>
            <a:spLocks/>
          </p:cNvSpPr>
          <p:nvPr/>
        </p:nvSpPr>
        <p:spPr bwMode="auto">
          <a:xfrm flipH="1" flipV="1">
            <a:off x="2278063" y="2073275"/>
            <a:ext cx="1082675" cy="304800"/>
          </a:xfrm>
          <a:custGeom>
            <a:avLst/>
            <a:gdLst/>
            <a:ahLst/>
            <a:cxnLst>
              <a:cxn ang="0">
                <a:pos x="0" y="192"/>
              </a:cxn>
              <a:cxn ang="0">
                <a:pos x="563" y="192"/>
              </a:cxn>
              <a:cxn ang="0">
                <a:pos x="563" y="0"/>
              </a:cxn>
              <a:cxn ang="0">
                <a:pos x="1159" y="0"/>
              </a:cxn>
              <a:cxn ang="0">
                <a:pos x="1159" y="141"/>
              </a:cxn>
            </a:cxnLst>
            <a:rect l="0" t="0" r="r" b="b"/>
            <a:pathLst>
              <a:path w="1159" h="192">
                <a:moveTo>
                  <a:pt x="0" y="192"/>
                </a:moveTo>
                <a:lnTo>
                  <a:pt x="563" y="192"/>
                </a:lnTo>
                <a:lnTo>
                  <a:pt x="563" y="0"/>
                </a:lnTo>
                <a:lnTo>
                  <a:pt x="1159" y="0"/>
                </a:lnTo>
                <a:lnTo>
                  <a:pt x="1159" y="141"/>
                </a:lnTo>
              </a:path>
            </a:pathLst>
          </a:custGeom>
          <a:noFill/>
          <a:ln w="9525">
            <a:solidFill>
              <a:schemeClr val="tx1"/>
            </a:solidFill>
            <a:round/>
            <a:headEnd/>
            <a:tailEnd/>
          </a:ln>
          <a:effectLst/>
        </p:spPr>
        <p:txBody>
          <a:bodyPr/>
          <a:lstStyle/>
          <a:p>
            <a:endParaRPr lang="en-US"/>
          </a:p>
        </p:txBody>
      </p:sp>
      <p:sp>
        <p:nvSpPr>
          <p:cNvPr id="148524" name="Freeform 44"/>
          <p:cNvSpPr>
            <a:spLocks/>
          </p:cNvSpPr>
          <p:nvPr/>
        </p:nvSpPr>
        <p:spPr bwMode="auto">
          <a:xfrm>
            <a:off x="3349625" y="2070100"/>
            <a:ext cx="1090613" cy="306388"/>
          </a:xfrm>
          <a:custGeom>
            <a:avLst/>
            <a:gdLst/>
            <a:ahLst/>
            <a:cxnLst>
              <a:cxn ang="0">
                <a:pos x="687" y="1"/>
              </a:cxn>
              <a:cxn ang="0">
                <a:pos x="356" y="1"/>
              </a:cxn>
              <a:cxn ang="0">
                <a:pos x="356" y="193"/>
              </a:cxn>
              <a:cxn ang="0">
                <a:pos x="5" y="193"/>
              </a:cxn>
              <a:cxn ang="0">
                <a:pos x="0" y="0"/>
              </a:cxn>
            </a:cxnLst>
            <a:rect l="0" t="0" r="r" b="b"/>
            <a:pathLst>
              <a:path w="687" h="193">
                <a:moveTo>
                  <a:pt x="687" y="1"/>
                </a:moveTo>
                <a:lnTo>
                  <a:pt x="356" y="1"/>
                </a:lnTo>
                <a:lnTo>
                  <a:pt x="356" y="193"/>
                </a:lnTo>
                <a:lnTo>
                  <a:pt x="5" y="193"/>
                </a:lnTo>
                <a:lnTo>
                  <a:pt x="0" y="0"/>
                </a:lnTo>
              </a:path>
            </a:pathLst>
          </a:custGeom>
          <a:noFill/>
          <a:ln w="9525">
            <a:solidFill>
              <a:schemeClr val="tx1"/>
            </a:solidFill>
            <a:round/>
            <a:headEnd/>
            <a:tailEnd/>
          </a:ln>
          <a:effectLst/>
        </p:spPr>
        <p:txBody>
          <a:bodyPr/>
          <a:lstStyle/>
          <a:p>
            <a:endParaRPr lang="en-US"/>
          </a:p>
        </p:txBody>
      </p:sp>
      <p:sp>
        <p:nvSpPr>
          <p:cNvPr id="148525" name="Freeform 45"/>
          <p:cNvSpPr>
            <a:spLocks/>
          </p:cNvSpPr>
          <p:nvPr/>
        </p:nvSpPr>
        <p:spPr bwMode="auto">
          <a:xfrm>
            <a:off x="4424363" y="2070100"/>
            <a:ext cx="1084262" cy="307975"/>
          </a:xfrm>
          <a:custGeom>
            <a:avLst/>
            <a:gdLst/>
            <a:ahLst/>
            <a:cxnLst>
              <a:cxn ang="0">
                <a:pos x="806" y="2"/>
              </a:cxn>
              <a:cxn ang="0">
                <a:pos x="415" y="2"/>
              </a:cxn>
              <a:cxn ang="0">
                <a:pos x="415" y="194"/>
              </a:cxn>
              <a:cxn ang="0">
                <a:pos x="1" y="194"/>
              </a:cxn>
              <a:cxn ang="0">
                <a:pos x="0" y="0"/>
              </a:cxn>
            </a:cxnLst>
            <a:rect l="0" t="0" r="r" b="b"/>
            <a:pathLst>
              <a:path w="806" h="194">
                <a:moveTo>
                  <a:pt x="806" y="2"/>
                </a:moveTo>
                <a:lnTo>
                  <a:pt x="415" y="2"/>
                </a:lnTo>
                <a:lnTo>
                  <a:pt x="415" y="194"/>
                </a:lnTo>
                <a:lnTo>
                  <a:pt x="1" y="194"/>
                </a:lnTo>
                <a:lnTo>
                  <a:pt x="0" y="0"/>
                </a:lnTo>
              </a:path>
            </a:pathLst>
          </a:custGeom>
          <a:noFill/>
          <a:ln w="9525">
            <a:solidFill>
              <a:schemeClr val="tx1"/>
            </a:solidFill>
            <a:round/>
            <a:headEnd/>
            <a:tailEnd/>
          </a:ln>
          <a:effectLst/>
        </p:spPr>
        <p:txBody>
          <a:bodyPr/>
          <a:lstStyle/>
          <a:p>
            <a:endParaRPr lang="en-US"/>
          </a:p>
        </p:txBody>
      </p:sp>
      <p:sp>
        <p:nvSpPr>
          <p:cNvPr id="148526" name="Freeform 46"/>
          <p:cNvSpPr>
            <a:spLocks/>
          </p:cNvSpPr>
          <p:nvPr/>
        </p:nvSpPr>
        <p:spPr bwMode="auto">
          <a:xfrm>
            <a:off x="5507038" y="2062163"/>
            <a:ext cx="1084262" cy="307975"/>
          </a:xfrm>
          <a:custGeom>
            <a:avLst/>
            <a:gdLst/>
            <a:ahLst/>
            <a:cxnLst>
              <a:cxn ang="0">
                <a:pos x="806" y="2"/>
              </a:cxn>
              <a:cxn ang="0">
                <a:pos x="415" y="2"/>
              </a:cxn>
              <a:cxn ang="0">
                <a:pos x="415" y="194"/>
              </a:cxn>
              <a:cxn ang="0">
                <a:pos x="1" y="194"/>
              </a:cxn>
              <a:cxn ang="0">
                <a:pos x="0" y="0"/>
              </a:cxn>
            </a:cxnLst>
            <a:rect l="0" t="0" r="r" b="b"/>
            <a:pathLst>
              <a:path w="806" h="194">
                <a:moveTo>
                  <a:pt x="806" y="2"/>
                </a:moveTo>
                <a:lnTo>
                  <a:pt x="415" y="2"/>
                </a:lnTo>
                <a:lnTo>
                  <a:pt x="415" y="194"/>
                </a:lnTo>
                <a:lnTo>
                  <a:pt x="1" y="194"/>
                </a:lnTo>
                <a:lnTo>
                  <a:pt x="0" y="0"/>
                </a:lnTo>
              </a:path>
            </a:pathLst>
          </a:custGeom>
          <a:noFill/>
          <a:ln w="9525">
            <a:solidFill>
              <a:schemeClr val="tx1"/>
            </a:solidFill>
            <a:round/>
            <a:headEnd/>
            <a:tailEnd/>
          </a:ln>
          <a:effectLst/>
        </p:spPr>
        <p:txBody>
          <a:bodyPr/>
          <a:lstStyle/>
          <a:p>
            <a:endParaRPr lang="en-US"/>
          </a:p>
        </p:txBody>
      </p:sp>
      <p:sp>
        <p:nvSpPr>
          <p:cNvPr id="148527" name="Freeform 47"/>
          <p:cNvSpPr>
            <a:spLocks/>
          </p:cNvSpPr>
          <p:nvPr/>
        </p:nvSpPr>
        <p:spPr bwMode="auto">
          <a:xfrm>
            <a:off x="6583363" y="2073275"/>
            <a:ext cx="1084262" cy="307975"/>
          </a:xfrm>
          <a:custGeom>
            <a:avLst/>
            <a:gdLst/>
            <a:ahLst/>
            <a:cxnLst>
              <a:cxn ang="0">
                <a:pos x="806" y="2"/>
              </a:cxn>
              <a:cxn ang="0">
                <a:pos x="415" y="2"/>
              </a:cxn>
              <a:cxn ang="0">
                <a:pos x="415" y="194"/>
              </a:cxn>
              <a:cxn ang="0">
                <a:pos x="1" y="194"/>
              </a:cxn>
              <a:cxn ang="0">
                <a:pos x="0" y="0"/>
              </a:cxn>
            </a:cxnLst>
            <a:rect l="0" t="0" r="r" b="b"/>
            <a:pathLst>
              <a:path w="806" h="194">
                <a:moveTo>
                  <a:pt x="806" y="2"/>
                </a:moveTo>
                <a:lnTo>
                  <a:pt x="415" y="2"/>
                </a:lnTo>
                <a:lnTo>
                  <a:pt x="415" y="194"/>
                </a:lnTo>
                <a:lnTo>
                  <a:pt x="1" y="194"/>
                </a:lnTo>
                <a:lnTo>
                  <a:pt x="0" y="0"/>
                </a:lnTo>
              </a:path>
            </a:pathLst>
          </a:custGeom>
          <a:noFill/>
          <a:ln w="9525">
            <a:solidFill>
              <a:schemeClr val="tx1"/>
            </a:solidFill>
            <a:round/>
            <a:headEnd/>
            <a:tailEnd/>
          </a:ln>
          <a:effectLst/>
        </p:spPr>
        <p:txBody>
          <a:bodyPr/>
          <a:lstStyle/>
          <a:p>
            <a:endParaRPr lang="en-US"/>
          </a:p>
        </p:txBody>
      </p:sp>
      <p:sp>
        <p:nvSpPr>
          <p:cNvPr id="148528" name="Oval 48"/>
          <p:cNvSpPr>
            <a:spLocks noChangeArrowheads="1"/>
          </p:cNvSpPr>
          <p:nvPr/>
        </p:nvSpPr>
        <p:spPr bwMode="auto">
          <a:xfrm>
            <a:off x="7048500" y="2184400"/>
            <a:ext cx="142875" cy="122238"/>
          </a:xfrm>
          <a:prstGeom prst="ellipse">
            <a:avLst/>
          </a:prstGeom>
          <a:noFill/>
          <a:ln w="9525">
            <a:solidFill>
              <a:schemeClr val="tx1"/>
            </a:solidFill>
            <a:round/>
            <a:headEnd/>
            <a:tailEnd/>
          </a:ln>
          <a:effectLst/>
        </p:spPr>
        <p:txBody>
          <a:bodyPr wrap="none" anchor="ctr"/>
          <a:lstStyle/>
          <a:p>
            <a:endParaRPr lang="en-US"/>
          </a:p>
        </p:txBody>
      </p:sp>
      <p:grpSp>
        <p:nvGrpSpPr>
          <p:cNvPr id="148529" name="Group 49"/>
          <p:cNvGrpSpPr>
            <a:grpSpLocks/>
          </p:cNvGrpSpPr>
          <p:nvPr/>
        </p:nvGrpSpPr>
        <p:grpSpPr bwMode="auto">
          <a:xfrm>
            <a:off x="4268788" y="4302125"/>
            <a:ext cx="3497262" cy="2381250"/>
            <a:chOff x="1847" y="2686"/>
            <a:chExt cx="2203" cy="1500"/>
          </a:xfrm>
        </p:grpSpPr>
        <p:sp>
          <p:nvSpPr>
            <p:cNvPr id="148530" name="Text Box 50"/>
            <p:cNvSpPr txBox="1">
              <a:spLocks noChangeArrowheads="1"/>
            </p:cNvSpPr>
            <p:nvPr/>
          </p:nvSpPr>
          <p:spPr bwMode="auto">
            <a:xfrm>
              <a:off x="3090" y="2779"/>
              <a:ext cx="960" cy="220"/>
            </a:xfrm>
            <a:prstGeom prst="rect">
              <a:avLst/>
            </a:prstGeom>
            <a:noFill/>
            <a:ln w="9525">
              <a:noFill/>
              <a:miter lim="800000"/>
              <a:headEnd/>
              <a:tailEnd/>
            </a:ln>
            <a:effectLst/>
          </p:spPr>
          <p:txBody>
            <a:bodyPr>
              <a:spAutoFit/>
            </a:bodyPr>
            <a:lstStyle/>
            <a:p>
              <a:pPr algn="ctr">
                <a:lnSpc>
                  <a:spcPct val="70000"/>
                </a:lnSpc>
              </a:pPr>
              <a:r>
                <a:rPr lang="en-US" sz="1200"/>
                <a:t>Combinational</a:t>
              </a:r>
            </a:p>
            <a:p>
              <a:pPr algn="ctr">
                <a:lnSpc>
                  <a:spcPct val="70000"/>
                </a:lnSpc>
              </a:pPr>
              <a:r>
                <a:rPr lang="en-US" sz="1200"/>
                <a:t> Logic</a:t>
              </a:r>
            </a:p>
          </p:txBody>
        </p:sp>
        <p:grpSp>
          <p:nvGrpSpPr>
            <p:cNvPr id="148531" name="Group 51"/>
            <p:cNvGrpSpPr>
              <a:grpSpLocks/>
            </p:cNvGrpSpPr>
            <p:nvPr/>
          </p:nvGrpSpPr>
          <p:grpSpPr bwMode="auto">
            <a:xfrm>
              <a:off x="1847" y="2686"/>
              <a:ext cx="2049" cy="1500"/>
              <a:chOff x="2955" y="1950"/>
              <a:chExt cx="2451" cy="1567"/>
            </a:xfrm>
          </p:grpSpPr>
          <p:grpSp>
            <p:nvGrpSpPr>
              <p:cNvPr id="148532" name="Group 52"/>
              <p:cNvGrpSpPr>
                <a:grpSpLocks/>
              </p:cNvGrpSpPr>
              <p:nvPr/>
            </p:nvGrpSpPr>
            <p:grpSpPr bwMode="auto">
              <a:xfrm>
                <a:off x="3701" y="2957"/>
                <a:ext cx="912" cy="560"/>
                <a:chOff x="1200" y="3167"/>
                <a:chExt cx="864" cy="560"/>
              </a:xfrm>
            </p:grpSpPr>
            <p:sp>
              <p:nvSpPr>
                <p:cNvPr id="148533" name="Text Box 53"/>
                <p:cNvSpPr txBox="1">
                  <a:spLocks noChangeArrowheads="1"/>
                </p:cNvSpPr>
                <p:nvPr/>
              </p:nvSpPr>
              <p:spPr bwMode="auto">
                <a:xfrm>
                  <a:off x="1200" y="3167"/>
                  <a:ext cx="864" cy="560"/>
                </a:xfrm>
                <a:prstGeom prst="rect">
                  <a:avLst/>
                </a:prstGeom>
                <a:noFill/>
                <a:ln w="9525">
                  <a:solidFill>
                    <a:schemeClr val="tx1"/>
                  </a:solidFill>
                  <a:miter lim="800000"/>
                  <a:headEnd/>
                  <a:tailEnd/>
                </a:ln>
                <a:effectLst/>
              </p:spPr>
              <p:txBody>
                <a:bodyPr>
                  <a:spAutoFit/>
                </a:bodyPr>
                <a:lstStyle/>
                <a:p>
                  <a:pPr>
                    <a:lnSpc>
                      <a:spcPct val="70000"/>
                    </a:lnSpc>
                  </a:pPr>
                  <a:endParaRPr lang="en-US" sz="1600"/>
                </a:p>
                <a:p>
                  <a:pPr algn="ctr">
                    <a:lnSpc>
                      <a:spcPct val="70000"/>
                    </a:lnSpc>
                  </a:pPr>
                  <a:r>
                    <a:rPr lang="en-US" sz="1200"/>
                    <a:t>FF Holding </a:t>
                  </a:r>
                </a:p>
                <a:p>
                  <a:pPr algn="ctr">
                    <a:lnSpc>
                      <a:spcPct val="70000"/>
                    </a:lnSpc>
                  </a:pPr>
                  <a:r>
                    <a:rPr lang="en-US" sz="1200"/>
                    <a:t>Present State</a:t>
                  </a:r>
                </a:p>
                <a:p>
                  <a:pPr algn="ctr">
                    <a:lnSpc>
                      <a:spcPct val="70000"/>
                    </a:lnSpc>
                  </a:pPr>
                  <a:endParaRPr lang="en-US" sz="1200"/>
                </a:p>
                <a:p>
                  <a:pPr>
                    <a:lnSpc>
                      <a:spcPct val="70000"/>
                    </a:lnSpc>
                  </a:pPr>
                  <a:endParaRPr lang="en-US" sz="1800"/>
                </a:p>
              </p:txBody>
            </p:sp>
            <p:sp>
              <p:nvSpPr>
                <p:cNvPr id="148534" name="Line 54"/>
                <p:cNvSpPr>
                  <a:spLocks noChangeShapeType="1"/>
                </p:cNvSpPr>
                <p:nvPr/>
              </p:nvSpPr>
              <p:spPr bwMode="auto">
                <a:xfrm>
                  <a:off x="1200" y="3504"/>
                  <a:ext cx="96" cy="96"/>
                </a:xfrm>
                <a:prstGeom prst="line">
                  <a:avLst/>
                </a:prstGeom>
                <a:noFill/>
                <a:ln w="9525">
                  <a:solidFill>
                    <a:schemeClr val="tx1"/>
                  </a:solidFill>
                  <a:round/>
                  <a:headEnd/>
                  <a:tailEnd/>
                </a:ln>
                <a:effectLst/>
              </p:spPr>
              <p:txBody>
                <a:bodyPr/>
                <a:lstStyle/>
                <a:p>
                  <a:endParaRPr lang="en-US"/>
                </a:p>
              </p:txBody>
            </p:sp>
            <p:sp>
              <p:nvSpPr>
                <p:cNvPr id="148535" name="Line 55"/>
                <p:cNvSpPr>
                  <a:spLocks noChangeShapeType="1"/>
                </p:cNvSpPr>
                <p:nvPr/>
              </p:nvSpPr>
              <p:spPr bwMode="auto">
                <a:xfrm flipH="1">
                  <a:off x="1200" y="3600"/>
                  <a:ext cx="96" cy="96"/>
                </a:xfrm>
                <a:prstGeom prst="line">
                  <a:avLst/>
                </a:prstGeom>
                <a:noFill/>
                <a:ln w="9525">
                  <a:solidFill>
                    <a:schemeClr val="tx1"/>
                  </a:solidFill>
                  <a:round/>
                  <a:headEnd/>
                  <a:tailEnd/>
                </a:ln>
                <a:effectLst/>
              </p:spPr>
              <p:txBody>
                <a:bodyPr/>
                <a:lstStyle/>
                <a:p>
                  <a:endParaRPr lang="en-US"/>
                </a:p>
              </p:txBody>
            </p:sp>
          </p:grpSp>
          <p:sp>
            <p:nvSpPr>
              <p:cNvPr id="148536" name="Text Box 56"/>
              <p:cNvSpPr txBox="1">
                <a:spLocks noChangeArrowheads="1"/>
              </p:cNvSpPr>
              <p:nvPr/>
            </p:nvSpPr>
            <p:spPr bwMode="auto">
              <a:xfrm>
                <a:off x="3749" y="2622"/>
                <a:ext cx="816" cy="189"/>
              </a:xfrm>
              <a:prstGeom prst="rect">
                <a:avLst/>
              </a:prstGeom>
              <a:noFill/>
              <a:ln w="12700">
                <a:solidFill>
                  <a:schemeClr val="tx1"/>
                </a:solidFill>
                <a:miter lim="800000"/>
                <a:headEnd/>
                <a:tailEnd/>
              </a:ln>
              <a:effectLst/>
            </p:spPr>
            <p:txBody>
              <a:bodyPr>
                <a:spAutoFit/>
              </a:bodyPr>
              <a:lstStyle/>
              <a:p>
                <a:pPr>
                  <a:spcBef>
                    <a:spcPct val="50000"/>
                  </a:spcBef>
                </a:pPr>
                <a:r>
                  <a:rPr lang="en-US" sz="1200"/>
                  <a:t>Output Logic</a:t>
                </a:r>
              </a:p>
            </p:txBody>
          </p:sp>
          <p:sp>
            <p:nvSpPr>
              <p:cNvPr id="148537" name="Text Box 57"/>
              <p:cNvSpPr txBox="1">
                <a:spLocks noChangeArrowheads="1"/>
              </p:cNvSpPr>
              <p:nvPr/>
            </p:nvSpPr>
            <p:spPr bwMode="auto">
              <a:xfrm>
                <a:off x="3749" y="1950"/>
                <a:ext cx="816" cy="549"/>
              </a:xfrm>
              <a:prstGeom prst="rect">
                <a:avLst/>
              </a:prstGeom>
              <a:noFill/>
              <a:ln w="12700">
                <a:solidFill>
                  <a:schemeClr val="tx1"/>
                </a:solidFill>
                <a:miter lim="800000"/>
                <a:headEnd/>
                <a:tailEnd/>
              </a:ln>
              <a:effectLst/>
            </p:spPr>
            <p:txBody>
              <a:bodyPr>
                <a:spAutoFit/>
              </a:bodyPr>
              <a:lstStyle/>
              <a:p>
                <a:pPr>
                  <a:spcBef>
                    <a:spcPct val="50000"/>
                  </a:spcBef>
                </a:pPr>
                <a:r>
                  <a:rPr lang="en-US" sz="1200"/>
                  <a:t>Takes Present State and Produces Next State.</a:t>
                </a:r>
              </a:p>
            </p:txBody>
          </p:sp>
          <p:sp>
            <p:nvSpPr>
              <p:cNvPr id="148538" name="Line 58"/>
              <p:cNvSpPr>
                <a:spLocks noChangeShapeType="1"/>
              </p:cNvSpPr>
              <p:nvPr/>
            </p:nvSpPr>
            <p:spPr bwMode="auto">
              <a:xfrm>
                <a:off x="3029" y="2190"/>
                <a:ext cx="720" cy="1"/>
              </a:xfrm>
              <a:prstGeom prst="line">
                <a:avLst/>
              </a:prstGeom>
              <a:noFill/>
              <a:ln w="9525">
                <a:solidFill>
                  <a:schemeClr val="tx1"/>
                </a:solidFill>
                <a:round/>
                <a:headEnd/>
                <a:tailEnd type="arrow" w="med" len="med"/>
              </a:ln>
              <a:effectLst/>
            </p:spPr>
            <p:txBody>
              <a:bodyPr/>
              <a:lstStyle/>
              <a:p>
                <a:endParaRPr lang="en-US"/>
              </a:p>
            </p:txBody>
          </p:sp>
          <p:sp>
            <p:nvSpPr>
              <p:cNvPr id="148539" name="Freeform 59"/>
              <p:cNvSpPr>
                <a:spLocks/>
              </p:cNvSpPr>
              <p:nvPr/>
            </p:nvSpPr>
            <p:spPr bwMode="auto">
              <a:xfrm>
                <a:off x="4565" y="2334"/>
                <a:ext cx="288" cy="912"/>
              </a:xfrm>
              <a:custGeom>
                <a:avLst/>
                <a:gdLst/>
                <a:ahLst/>
                <a:cxnLst>
                  <a:cxn ang="0">
                    <a:pos x="0" y="0"/>
                  </a:cxn>
                  <a:cxn ang="0">
                    <a:pos x="288" y="0"/>
                  </a:cxn>
                  <a:cxn ang="0">
                    <a:pos x="288" y="912"/>
                  </a:cxn>
                  <a:cxn ang="0">
                    <a:pos x="48" y="912"/>
                  </a:cxn>
                </a:cxnLst>
                <a:rect l="0" t="0" r="r" b="b"/>
                <a:pathLst>
                  <a:path w="288" h="912">
                    <a:moveTo>
                      <a:pt x="0" y="0"/>
                    </a:moveTo>
                    <a:lnTo>
                      <a:pt x="288" y="0"/>
                    </a:lnTo>
                    <a:lnTo>
                      <a:pt x="288" y="912"/>
                    </a:lnTo>
                    <a:lnTo>
                      <a:pt x="48" y="912"/>
                    </a:lnTo>
                  </a:path>
                </a:pathLst>
              </a:custGeom>
              <a:noFill/>
              <a:ln w="9525">
                <a:solidFill>
                  <a:schemeClr val="tx1"/>
                </a:solidFill>
                <a:round/>
                <a:headEnd type="none" w="med" len="med"/>
                <a:tailEnd type="arrow" w="med" len="med"/>
              </a:ln>
              <a:effectLst/>
            </p:spPr>
            <p:txBody>
              <a:bodyPr/>
              <a:lstStyle/>
              <a:p>
                <a:endParaRPr lang="en-US"/>
              </a:p>
            </p:txBody>
          </p:sp>
          <p:sp>
            <p:nvSpPr>
              <p:cNvPr id="148540" name="Freeform 60"/>
              <p:cNvSpPr>
                <a:spLocks/>
              </p:cNvSpPr>
              <p:nvPr/>
            </p:nvSpPr>
            <p:spPr bwMode="auto">
              <a:xfrm>
                <a:off x="3461" y="2382"/>
                <a:ext cx="288" cy="864"/>
              </a:xfrm>
              <a:custGeom>
                <a:avLst/>
                <a:gdLst/>
                <a:ahLst/>
                <a:cxnLst>
                  <a:cxn ang="0">
                    <a:pos x="240" y="1200"/>
                  </a:cxn>
                  <a:cxn ang="0">
                    <a:pos x="0" y="1200"/>
                  </a:cxn>
                  <a:cxn ang="0">
                    <a:pos x="0" y="0"/>
                  </a:cxn>
                  <a:cxn ang="0">
                    <a:pos x="288" y="0"/>
                  </a:cxn>
                </a:cxnLst>
                <a:rect l="0" t="0" r="r" b="b"/>
                <a:pathLst>
                  <a:path w="288" h="1200">
                    <a:moveTo>
                      <a:pt x="240" y="1200"/>
                    </a:moveTo>
                    <a:lnTo>
                      <a:pt x="0" y="1200"/>
                    </a:lnTo>
                    <a:lnTo>
                      <a:pt x="0" y="0"/>
                    </a:lnTo>
                    <a:lnTo>
                      <a:pt x="288" y="0"/>
                    </a:lnTo>
                  </a:path>
                </a:pathLst>
              </a:custGeom>
              <a:noFill/>
              <a:ln w="9525">
                <a:solidFill>
                  <a:schemeClr val="tx1"/>
                </a:solidFill>
                <a:round/>
                <a:headEnd type="none" w="med" len="med"/>
                <a:tailEnd type="arrow" w="med" len="med"/>
              </a:ln>
              <a:effectLst/>
            </p:spPr>
            <p:txBody>
              <a:bodyPr/>
              <a:lstStyle/>
              <a:p>
                <a:endParaRPr lang="en-US"/>
              </a:p>
            </p:txBody>
          </p:sp>
          <p:sp>
            <p:nvSpPr>
              <p:cNvPr id="148541" name="Line 61"/>
              <p:cNvSpPr>
                <a:spLocks noChangeShapeType="1"/>
              </p:cNvSpPr>
              <p:nvPr/>
            </p:nvSpPr>
            <p:spPr bwMode="auto">
              <a:xfrm>
                <a:off x="3461" y="2670"/>
                <a:ext cx="288" cy="0"/>
              </a:xfrm>
              <a:prstGeom prst="line">
                <a:avLst/>
              </a:prstGeom>
              <a:noFill/>
              <a:ln w="9525">
                <a:solidFill>
                  <a:schemeClr val="tx1"/>
                </a:solidFill>
                <a:round/>
                <a:headEnd/>
                <a:tailEnd type="arrow" w="med" len="med"/>
              </a:ln>
              <a:effectLst/>
            </p:spPr>
            <p:txBody>
              <a:bodyPr/>
              <a:lstStyle/>
              <a:p>
                <a:endParaRPr lang="en-US"/>
              </a:p>
            </p:txBody>
          </p:sp>
          <p:sp>
            <p:nvSpPr>
              <p:cNvPr id="148542" name="Arc 62"/>
              <p:cNvSpPr>
                <a:spLocks/>
              </p:cNvSpPr>
              <p:nvPr/>
            </p:nvSpPr>
            <p:spPr bwMode="auto">
              <a:xfrm>
                <a:off x="4807" y="2624"/>
                <a:ext cx="96" cy="96"/>
              </a:xfrm>
              <a:custGeom>
                <a:avLst/>
                <a:gdLst>
                  <a:gd name="G0" fmla="+- 21333 0 0"/>
                  <a:gd name="G1" fmla="+- 21600 0 0"/>
                  <a:gd name="G2" fmla="+- 21600 0 0"/>
                  <a:gd name="T0" fmla="*/ 0 w 42929"/>
                  <a:gd name="T1" fmla="*/ 18211 h 21600"/>
                  <a:gd name="T2" fmla="*/ 42929 w 42929"/>
                  <a:gd name="T3" fmla="*/ 21191 h 21600"/>
                  <a:gd name="T4" fmla="*/ 21333 w 42929"/>
                  <a:gd name="T5" fmla="*/ 21600 h 21600"/>
                </a:gdLst>
                <a:ahLst/>
                <a:cxnLst>
                  <a:cxn ang="0">
                    <a:pos x="T0" y="T1"/>
                  </a:cxn>
                  <a:cxn ang="0">
                    <a:pos x="T2" y="T3"/>
                  </a:cxn>
                  <a:cxn ang="0">
                    <a:pos x="T4" y="T5"/>
                  </a:cxn>
                </a:cxnLst>
                <a:rect l="0" t="0" r="r" b="b"/>
                <a:pathLst>
                  <a:path w="42929" h="21600" fill="none" extrusionOk="0">
                    <a:moveTo>
                      <a:pt x="0" y="18211"/>
                    </a:moveTo>
                    <a:cubicBezTo>
                      <a:pt x="1666" y="7721"/>
                      <a:pt x="10711" y="-1"/>
                      <a:pt x="21333" y="0"/>
                    </a:cubicBezTo>
                    <a:cubicBezTo>
                      <a:pt x="33102" y="0"/>
                      <a:pt x="42706" y="9423"/>
                      <a:pt x="42929" y="21190"/>
                    </a:cubicBezTo>
                  </a:path>
                  <a:path w="42929" h="21600" stroke="0" extrusionOk="0">
                    <a:moveTo>
                      <a:pt x="0" y="18211"/>
                    </a:moveTo>
                    <a:cubicBezTo>
                      <a:pt x="1666" y="7721"/>
                      <a:pt x="10711" y="-1"/>
                      <a:pt x="21333" y="0"/>
                    </a:cubicBezTo>
                    <a:cubicBezTo>
                      <a:pt x="33102" y="0"/>
                      <a:pt x="42706" y="9423"/>
                      <a:pt x="42929" y="21190"/>
                    </a:cubicBezTo>
                    <a:lnTo>
                      <a:pt x="21333" y="21600"/>
                    </a:lnTo>
                    <a:close/>
                  </a:path>
                </a:pathLst>
              </a:custGeom>
              <a:noFill/>
              <a:ln w="9525">
                <a:solidFill>
                  <a:schemeClr val="tx1"/>
                </a:solidFill>
                <a:round/>
                <a:headEnd/>
                <a:tailEnd/>
              </a:ln>
              <a:effectLst/>
            </p:spPr>
            <p:txBody>
              <a:bodyPr wrap="none" anchor="ctr"/>
              <a:lstStyle/>
              <a:p>
                <a:endParaRPr lang="en-US"/>
              </a:p>
            </p:txBody>
          </p:sp>
          <p:sp>
            <p:nvSpPr>
              <p:cNvPr id="148543" name="Line 63"/>
              <p:cNvSpPr>
                <a:spLocks noChangeShapeType="1"/>
              </p:cNvSpPr>
              <p:nvPr/>
            </p:nvSpPr>
            <p:spPr bwMode="auto">
              <a:xfrm flipH="1">
                <a:off x="4565" y="2718"/>
                <a:ext cx="240" cy="0"/>
              </a:xfrm>
              <a:prstGeom prst="line">
                <a:avLst/>
              </a:prstGeom>
              <a:noFill/>
              <a:ln w="9525">
                <a:solidFill>
                  <a:schemeClr val="tx1"/>
                </a:solidFill>
                <a:round/>
                <a:headEnd/>
                <a:tailEnd/>
              </a:ln>
              <a:effectLst/>
            </p:spPr>
            <p:txBody>
              <a:bodyPr/>
              <a:lstStyle/>
              <a:p>
                <a:endParaRPr lang="en-US"/>
              </a:p>
            </p:txBody>
          </p:sp>
          <p:sp>
            <p:nvSpPr>
              <p:cNvPr id="148544" name="Line 64"/>
              <p:cNvSpPr>
                <a:spLocks noChangeShapeType="1"/>
              </p:cNvSpPr>
              <p:nvPr/>
            </p:nvSpPr>
            <p:spPr bwMode="auto">
              <a:xfrm>
                <a:off x="4901" y="2718"/>
                <a:ext cx="288" cy="0"/>
              </a:xfrm>
              <a:prstGeom prst="line">
                <a:avLst/>
              </a:prstGeom>
              <a:noFill/>
              <a:ln w="9525">
                <a:solidFill>
                  <a:schemeClr val="tx1"/>
                </a:solidFill>
                <a:round/>
                <a:headEnd/>
                <a:tailEnd type="arrow" w="med" len="med"/>
              </a:ln>
              <a:effectLst/>
            </p:spPr>
            <p:txBody>
              <a:bodyPr/>
              <a:lstStyle/>
              <a:p>
                <a:endParaRPr lang="en-US"/>
              </a:p>
            </p:txBody>
          </p:sp>
          <p:sp>
            <p:nvSpPr>
              <p:cNvPr id="148545" name="Freeform 65"/>
              <p:cNvSpPr>
                <a:spLocks/>
              </p:cNvSpPr>
              <p:nvPr/>
            </p:nvSpPr>
            <p:spPr bwMode="auto">
              <a:xfrm>
                <a:off x="3317" y="2190"/>
                <a:ext cx="432" cy="576"/>
              </a:xfrm>
              <a:custGeom>
                <a:avLst/>
                <a:gdLst/>
                <a:ahLst/>
                <a:cxnLst>
                  <a:cxn ang="0">
                    <a:pos x="0" y="0"/>
                  </a:cxn>
                  <a:cxn ang="0">
                    <a:pos x="0" y="576"/>
                  </a:cxn>
                  <a:cxn ang="0">
                    <a:pos x="432" y="576"/>
                  </a:cxn>
                </a:cxnLst>
                <a:rect l="0" t="0" r="r" b="b"/>
                <a:pathLst>
                  <a:path w="432" h="576">
                    <a:moveTo>
                      <a:pt x="0" y="0"/>
                    </a:moveTo>
                    <a:lnTo>
                      <a:pt x="0" y="576"/>
                    </a:lnTo>
                    <a:lnTo>
                      <a:pt x="432" y="576"/>
                    </a:lnTo>
                  </a:path>
                </a:pathLst>
              </a:custGeom>
              <a:noFill/>
              <a:ln w="9525">
                <a:solidFill>
                  <a:schemeClr val="tx1"/>
                </a:solidFill>
                <a:round/>
                <a:headEnd type="none" w="med" len="med"/>
                <a:tailEnd type="arrow" w="med" len="med"/>
              </a:ln>
              <a:effectLst/>
            </p:spPr>
            <p:txBody>
              <a:bodyPr/>
              <a:lstStyle/>
              <a:p>
                <a:endParaRPr lang="en-US"/>
              </a:p>
            </p:txBody>
          </p:sp>
          <p:sp>
            <p:nvSpPr>
              <p:cNvPr id="148546" name="Oval 66"/>
              <p:cNvSpPr>
                <a:spLocks noChangeArrowheads="1"/>
              </p:cNvSpPr>
              <p:nvPr/>
            </p:nvSpPr>
            <p:spPr bwMode="auto">
              <a:xfrm>
                <a:off x="3433" y="2642"/>
                <a:ext cx="48" cy="48"/>
              </a:xfrm>
              <a:prstGeom prst="ellipse">
                <a:avLst/>
              </a:prstGeom>
              <a:solidFill>
                <a:srgbClr val="333333"/>
              </a:solidFill>
              <a:ln w="9525">
                <a:solidFill>
                  <a:schemeClr val="tx1"/>
                </a:solidFill>
                <a:round/>
                <a:headEnd/>
                <a:tailEnd/>
              </a:ln>
              <a:effectLst/>
            </p:spPr>
            <p:txBody>
              <a:bodyPr wrap="none" anchor="ctr"/>
              <a:lstStyle/>
              <a:p>
                <a:endParaRPr lang="en-US"/>
              </a:p>
            </p:txBody>
          </p:sp>
          <p:sp>
            <p:nvSpPr>
              <p:cNvPr id="148547" name="Oval 67"/>
              <p:cNvSpPr>
                <a:spLocks noChangeArrowheads="1"/>
              </p:cNvSpPr>
              <p:nvPr/>
            </p:nvSpPr>
            <p:spPr bwMode="auto">
              <a:xfrm>
                <a:off x="3299" y="2160"/>
                <a:ext cx="48" cy="48"/>
              </a:xfrm>
              <a:prstGeom prst="ellipse">
                <a:avLst/>
              </a:prstGeom>
              <a:solidFill>
                <a:srgbClr val="333333"/>
              </a:solidFill>
              <a:ln w="9525">
                <a:solidFill>
                  <a:schemeClr val="tx1"/>
                </a:solidFill>
                <a:round/>
                <a:headEnd/>
                <a:tailEnd/>
              </a:ln>
              <a:effectLst/>
            </p:spPr>
            <p:txBody>
              <a:bodyPr wrap="none" anchor="ctr"/>
              <a:lstStyle/>
              <a:p>
                <a:endParaRPr lang="en-US"/>
              </a:p>
            </p:txBody>
          </p:sp>
          <p:sp>
            <p:nvSpPr>
              <p:cNvPr id="148548" name="Text Box 68"/>
              <p:cNvSpPr txBox="1">
                <a:spLocks noChangeArrowheads="1"/>
              </p:cNvSpPr>
              <p:nvPr/>
            </p:nvSpPr>
            <p:spPr bwMode="auto">
              <a:xfrm>
                <a:off x="2955" y="1986"/>
                <a:ext cx="499" cy="200"/>
              </a:xfrm>
              <a:prstGeom prst="rect">
                <a:avLst/>
              </a:prstGeom>
              <a:noFill/>
              <a:ln w="9525">
                <a:noFill/>
                <a:miter lim="800000"/>
                <a:headEnd/>
                <a:tailEnd/>
              </a:ln>
              <a:effectLst/>
            </p:spPr>
            <p:txBody>
              <a:bodyPr>
                <a:spAutoFit/>
              </a:bodyPr>
              <a:lstStyle/>
              <a:p>
                <a:pPr>
                  <a:spcBef>
                    <a:spcPct val="50000"/>
                  </a:spcBef>
                </a:pPr>
                <a:r>
                  <a:rPr lang="en-US" sz="1400"/>
                  <a:t>Input</a:t>
                </a:r>
              </a:p>
            </p:txBody>
          </p:sp>
          <p:sp>
            <p:nvSpPr>
              <p:cNvPr id="148549" name="Text Box 69"/>
              <p:cNvSpPr txBox="1">
                <a:spLocks noChangeArrowheads="1"/>
              </p:cNvSpPr>
              <p:nvPr/>
            </p:nvSpPr>
            <p:spPr bwMode="auto">
              <a:xfrm>
                <a:off x="4908" y="2508"/>
                <a:ext cx="498" cy="181"/>
              </a:xfrm>
              <a:prstGeom prst="rect">
                <a:avLst/>
              </a:prstGeom>
              <a:noFill/>
              <a:ln w="9525">
                <a:noFill/>
                <a:miter lim="800000"/>
                <a:headEnd/>
                <a:tailEnd/>
              </a:ln>
              <a:effectLst/>
            </p:spPr>
            <p:txBody>
              <a:bodyPr>
                <a:spAutoFit/>
              </a:bodyPr>
              <a:lstStyle/>
              <a:p>
                <a:pPr>
                  <a:spcBef>
                    <a:spcPct val="50000"/>
                  </a:spcBef>
                </a:pPr>
                <a:r>
                  <a:rPr lang="en-US" sz="1200"/>
                  <a:t>Output</a:t>
                </a:r>
              </a:p>
            </p:txBody>
          </p:sp>
          <p:sp>
            <p:nvSpPr>
              <p:cNvPr id="148550" name="Line 70"/>
              <p:cNvSpPr>
                <a:spLocks noChangeShapeType="1"/>
              </p:cNvSpPr>
              <p:nvPr/>
            </p:nvSpPr>
            <p:spPr bwMode="auto">
              <a:xfrm>
                <a:off x="3365" y="3387"/>
                <a:ext cx="333" cy="0"/>
              </a:xfrm>
              <a:prstGeom prst="line">
                <a:avLst/>
              </a:prstGeom>
              <a:noFill/>
              <a:ln w="9525">
                <a:solidFill>
                  <a:schemeClr val="tx1"/>
                </a:solidFill>
                <a:round/>
                <a:headEnd/>
                <a:tailEnd type="arrow" w="med" len="med"/>
              </a:ln>
              <a:effectLst/>
            </p:spPr>
            <p:txBody>
              <a:bodyPr/>
              <a:lstStyle/>
              <a:p>
                <a:endParaRPr lang="en-US"/>
              </a:p>
            </p:txBody>
          </p:sp>
          <p:sp>
            <p:nvSpPr>
              <p:cNvPr id="148551" name="Text Box 71"/>
              <p:cNvSpPr txBox="1">
                <a:spLocks noChangeArrowheads="1"/>
              </p:cNvSpPr>
              <p:nvPr/>
            </p:nvSpPr>
            <p:spPr bwMode="auto">
              <a:xfrm>
                <a:off x="3028" y="3272"/>
                <a:ext cx="499" cy="200"/>
              </a:xfrm>
              <a:prstGeom prst="rect">
                <a:avLst/>
              </a:prstGeom>
              <a:noFill/>
              <a:ln w="9525">
                <a:noFill/>
                <a:miter lim="800000"/>
                <a:headEnd/>
                <a:tailEnd/>
              </a:ln>
              <a:effectLst/>
            </p:spPr>
            <p:txBody>
              <a:bodyPr>
                <a:spAutoFit/>
              </a:bodyPr>
              <a:lstStyle/>
              <a:p>
                <a:pPr>
                  <a:spcBef>
                    <a:spcPct val="50000"/>
                  </a:spcBef>
                </a:pPr>
                <a:r>
                  <a:rPr lang="en-US" sz="1400"/>
                  <a:t>CLK</a:t>
                </a:r>
              </a:p>
            </p:txBody>
          </p:sp>
        </p:grpSp>
      </p:grpSp>
      <p:sp>
        <p:nvSpPr>
          <p:cNvPr id="148552" name="Freeform 72"/>
          <p:cNvSpPr>
            <a:spLocks/>
          </p:cNvSpPr>
          <p:nvPr/>
        </p:nvSpPr>
        <p:spPr bwMode="auto">
          <a:xfrm>
            <a:off x="7650163" y="2073275"/>
            <a:ext cx="1084262" cy="307975"/>
          </a:xfrm>
          <a:custGeom>
            <a:avLst/>
            <a:gdLst/>
            <a:ahLst/>
            <a:cxnLst>
              <a:cxn ang="0">
                <a:pos x="806" y="2"/>
              </a:cxn>
              <a:cxn ang="0">
                <a:pos x="415" y="2"/>
              </a:cxn>
              <a:cxn ang="0">
                <a:pos x="415" y="194"/>
              </a:cxn>
              <a:cxn ang="0">
                <a:pos x="1" y="194"/>
              </a:cxn>
              <a:cxn ang="0">
                <a:pos x="0" y="0"/>
              </a:cxn>
            </a:cxnLst>
            <a:rect l="0" t="0" r="r" b="b"/>
            <a:pathLst>
              <a:path w="806" h="194">
                <a:moveTo>
                  <a:pt x="806" y="2"/>
                </a:moveTo>
                <a:lnTo>
                  <a:pt x="415" y="2"/>
                </a:lnTo>
                <a:lnTo>
                  <a:pt x="415" y="194"/>
                </a:lnTo>
                <a:lnTo>
                  <a:pt x="1" y="194"/>
                </a:lnTo>
                <a:lnTo>
                  <a:pt x="0" y="0"/>
                </a:lnTo>
              </a:path>
            </a:pathLst>
          </a:custGeom>
          <a:noFill/>
          <a:ln w="9525">
            <a:solidFill>
              <a:schemeClr val="tx1"/>
            </a:solidFill>
            <a:round/>
            <a:headEnd/>
            <a:tailEnd/>
          </a:ln>
          <a:effectLst/>
        </p:spPr>
        <p:txBody>
          <a:bodyPr/>
          <a:lstStyle/>
          <a:p>
            <a:endParaRPr lang="en-US"/>
          </a:p>
        </p:txBody>
      </p:sp>
      <p:sp>
        <p:nvSpPr>
          <p:cNvPr id="51" name="Slide Number Placeholder 50"/>
          <p:cNvSpPr>
            <a:spLocks noGrp="1"/>
          </p:cNvSpPr>
          <p:nvPr>
            <p:ph type="sldNum" sz="quarter" idx="12"/>
          </p:nvPr>
        </p:nvSpPr>
        <p:spPr/>
        <p:txBody>
          <a:bodyPr/>
          <a:lstStyle/>
          <a:p>
            <a:fld id="{1E9AE433-2354-447F-AC9C-E3BA53A2ED55}" type="slidenum">
              <a:rPr lang="en-US" smtClean="0"/>
              <a:pPr/>
              <a:t>100</a:t>
            </a:fld>
            <a:endParaRPr lang="en-US"/>
          </a:p>
        </p:txBody>
      </p:sp>
      <p:sp>
        <p:nvSpPr>
          <p:cNvPr id="52" name="Footer Placeholder 51"/>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762000" y="304800"/>
            <a:ext cx="8382000" cy="762000"/>
          </a:xfrm>
        </p:spPr>
        <p:txBody>
          <a:bodyPr/>
          <a:lstStyle/>
          <a:p>
            <a:r>
              <a:rPr lang="en-US" sz="3200" dirty="0"/>
              <a:t>State Transition </a:t>
            </a:r>
            <a:r>
              <a:rPr lang="en-US" sz="3200" dirty="0" smtClean="0"/>
              <a:t>Diagram </a:t>
            </a:r>
            <a:r>
              <a:rPr lang="en-US" sz="2400" dirty="0" smtClean="0"/>
              <a:t>(</a:t>
            </a:r>
            <a:r>
              <a:rPr lang="en-US" sz="2400" dirty="0"/>
              <a:t>Digital </a:t>
            </a:r>
            <a:r>
              <a:rPr lang="en-US" sz="2400" dirty="0" err="1"/>
              <a:t>Debouncer</a:t>
            </a:r>
            <a:r>
              <a:rPr lang="en-US" sz="2400" dirty="0"/>
              <a:t>)</a:t>
            </a:r>
            <a:endParaRPr lang="en-US" sz="3200" dirty="0"/>
          </a:p>
        </p:txBody>
      </p:sp>
      <p:grpSp>
        <p:nvGrpSpPr>
          <p:cNvPr id="149548" name="Group 44"/>
          <p:cNvGrpSpPr>
            <a:grpSpLocks/>
          </p:cNvGrpSpPr>
          <p:nvPr/>
        </p:nvGrpSpPr>
        <p:grpSpPr bwMode="auto">
          <a:xfrm>
            <a:off x="915988" y="1882775"/>
            <a:ext cx="7461250" cy="4108450"/>
            <a:chOff x="875" y="945"/>
            <a:chExt cx="4700" cy="2588"/>
          </a:xfrm>
        </p:grpSpPr>
        <p:sp>
          <p:nvSpPr>
            <p:cNvPr id="149507" name="Text Box 3"/>
            <p:cNvSpPr txBox="1">
              <a:spLocks noChangeArrowheads="1"/>
            </p:cNvSpPr>
            <p:nvPr/>
          </p:nvSpPr>
          <p:spPr bwMode="auto">
            <a:xfrm>
              <a:off x="3392" y="1954"/>
              <a:ext cx="570" cy="288"/>
            </a:xfrm>
            <a:prstGeom prst="rect">
              <a:avLst/>
            </a:prstGeom>
            <a:noFill/>
            <a:ln w="9525">
              <a:noFill/>
              <a:miter lim="800000"/>
              <a:headEnd/>
              <a:tailEnd/>
            </a:ln>
            <a:effectLst/>
          </p:spPr>
          <p:txBody>
            <a:bodyPr>
              <a:spAutoFit/>
            </a:bodyPr>
            <a:lstStyle/>
            <a:p>
              <a:pPr>
                <a:spcBef>
                  <a:spcPct val="50000"/>
                </a:spcBef>
              </a:pPr>
              <a:endParaRPr lang="en-US"/>
            </a:p>
          </p:txBody>
        </p:sp>
        <p:sp>
          <p:nvSpPr>
            <p:cNvPr id="149508" name="Text Box 4"/>
            <p:cNvSpPr txBox="1">
              <a:spLocks noChangeArrowheads="1"/>
            </p:cNvSpPr>
            <p:nvPr/>
          </p:nvSpPr>
          <p:spPr bwMode="auto">
            <a:xfrm>
              <a:off x="1330" y="1428"/>
              <a:ext cx="454" cy="597"/>
            </a:xfrm>
            <a:prstGeom prst="rect">
              <a:avLst/>
            </a:prstGeom>
            <a:noFill/>
            <a:ln w="9525">
              <a:noFill/>
              <a:miter lim="800000"/>
              <a:headEnd/>
              <a:tailEnd/>
            </a:ln>
            <a:effectLst/>
          </p:spPr>
          <p:txBody>
            <a:bodyPr>
              <a:spAutoFit/>
            </a:bodyPr>
            <a:lstStyle/>
            <a:p>
              <a:pPr algn="ctr">
                <a:spcBef>
                  <a:spcPct val="50000"/>
                </a:spcBef>
              </a:pPr>
              <a:r>
                <a:rPr lang="en-US" sz="1600"/>
                <a:t>Wait/Low</a:t>
              </a:r>
            </a:p>
            <a:p>
              <a:pPr algn="ctr">
                <a:spcBef>
                  <a:spcPct val="50000"/>
                </a:spcBef>
              </a:pPr>
              <a:r>
                <a:rPr lang="en-US" sz="1600"/>
                <a:t>000</a:t>
              </a:r>
            </a:p>
          </p:txBody>
        </p:sp>
        <p:sp>
          <p:nvSpPr>
            <p:cNvPr id="149510" name="Oval 6"/>
            <p:cNvSpPr>
              <a:spLocks noChangeArrowheads="1"/>
            </p:cNvSpPr>
            <p:nvPr/>
          </p:nvSpPr>
          <p:spPr bwMode="auto">
            <a:xfrm>
              <a:off x="1058" y="1339"/>
              <a:ext cx="1017" cy="973"/>
            </a:xfrm>
            <a:prstGeom prst="ellipse">
              <a:avLst/>
            </a:prstGeom>
            <a:noFill/>
            <a:ln w="9525">
              <a:solidFill>
                <a:schemeClr val="tx1"/>
              </a:solidFill>
              <a:round/>
              <a:headEnd/>
              <a:tailEnd/>
            </a:ln>
            <a:effectLst/>
          </p:spPr>
          <p:txBody>
            <a:bodyPr wrap="none" anchor="ctr"/>
            <a:lstStyle/>
            <a:p>
              <a:endParaRPr lang="en-US"/>
            </a:p>
          </p:txBody>
        </p:sp>
        <p:sp>
          <p:nvSpPr>
            <p:cNvPr id="149511" name="Text Box 7"/>
            <p:cNvSpPr txBox="1">
              <a:spLocks noChangeArrowheads="1"/>
            </p:cNvSpPr>
            <p:nvPr/>
          </p:nvSpPr>
          <p:spPr bwMode="auto">
            <a:xfrm>
              <a:off x="3020" y="1428"/>
              <a:ext cx="644" cy="443"/>
            </a:xfrm>
            <a:prstGeom prst="rect">
              <a:avLst/>
            </a:prstGeom>
            <a:noFill/>
            <a:ln w="9525">
              <a:noFill/>
              <a:miter lim="800000"/>
              <a:headEnd/>
              <a:tailEnd/>
            </a:ln>
            <a:effectLst/>
          </p:spPr>
          <p:txBody>
            <a:bodyPr>
              <a:spAutoFit/>
            </a:bodyPr>
            <a:lstStyle/>
            <a:p>
              <a:pPr algn="ctr">
                <a:spcBef>
                  <a:spcPct val="50000"/>
                </a:spcBef>
              </a:pPr>
              <a:r>
                <a:rPr lang="en-US" sz="1600"/>
                <a:t>Sensed 1</a:t>
              </a:r>
            </a:p>
            <a:p>
              <a:pPr algn="ctr">
                <a:spcBef>
                  <a:spcPct val="50000"/>
                </a:spcBef>
              </a:pPr>
              <a:r>
                <a:rPr lang="en-US" sz="1600"/>
                <a:t>001</a:t>
              </a:r>
            </a:p>
          </p:txBody>
        </p:sp>
        <p:sp>
          <p:nvSpPr>
            <p:cNvPr id="149513" name="Oval 9"/>
            <p:cNvSpPr>
              <a:spLocks noChangeArrowheads="1"/>
            </p:cNvSpPr>
            <p:nvPr/>
          </p:nvSpPr>
          <p:spPr bwMode="auto">
            <a:xfrm>
              <a:off x="2837" y="1339"/>
              <a:ext cx="1017" cy="973"/>
            </a:xfrm>
            <a:prstGeom prst="ellipse">
              <a:avLst/>
            </a:prstGeom>
            <a:noFill/>
            <a:ln w="9525">
              <a:solidFill>
                <a:schemeClr val="tx1"/>
              </a:solidFill>
              <a:round/>
              <a:headEnd/>
              <a:tailEnd/>
            </a:ln>
            <a:effectLst/>
          </p:spPr>
          <p:txBody>
            <a:bodyPr wrap="none" anchor="ctr"/>
            <a:lstStyle/>
            <a:p>
              <a:endParaRPr lang="en-US"/>
            </a:p>
          </p:txBody>
        </p:sp>
        <p:sp>
          <p:nvSpPr>
            <p:cNvPr id="149514" name="Text Box 10"/>
            <p:cNvSpPr txBox="1">
              <a:spLocks noChangeArrowheads="1"/>
            </p:cNvSpPr>
            <p:nvPr/>
          </p:nvSpPr>
          <p:spPr bwMode="auto">
            <a:xfrm>
              <a:off x="4609" y="2574"/>
              <a:ext cx="714" cy="443"/>
            </a:xfrm>
            <a:prstGeom prst="rect">
              <a:avLst/>
            </a:prstGeom>
            <a:noFill/>
            <a:ln w="9525">
              <a:noFill/>
              <a:miter lim="800000"/>
              <a:headEnd/>
              <a:tailEnd/>
            </a:ln>
            <a:effectLst/>
          </p:spPr>
          <p:txBody>
            <a:bodyPr>
              <a:spAutoFit/>
            </a:bodyPr>
            <a:lstStyle/>
            <a:p>
              <a:pPr algn="ctr">
                <a:spcBef>
                  <a:spcPct val="50000"/>
                </a:spcBef>
              </a:pPr>
              <a:r>
                <a:rPr lang="en-US" sz="1600"/>
                <a:t>Sensed 3</a:t>
              </a:r>
            </a:p>
            <a:p>
              <a:pPr algn="ctr">
                <a:spcBef>
                  <a:spcPct val="50000"/>
                </a:spcBef>
              </a:pPr>
              <a:r>
                <a:rPr lang="en-US" sz="1600"/>
                <a:t>011</a:t>
              </a:r>
            </a:p>
          </p:txBody>
        </p:sp>
        <p:sp>
          <p:nvSpPr>
            <p:cNvPr id="149516" name="Oval 12"/>
            <p:cNvSpPr>
              <a:spLocks noChangeArrowheads="1"/>
            </p:cNvSpPr>
            <p:nvPr/>
          </p:nvSpPr>
          <p:spPr bwMode="auto">
            <a:xfrm>
              <a:off x="4445" y="2485"/>
              <a:ext cx="1017" cy="973"/>
            </a:xfrm>
            <a:prstGeom prst="ellipse">
              <a:avLst/>
            </a:prstGeom>
            <a:noFill/>
            <a:ln w="9525">
              <a:solidFill>
                <a:schemeClr val="tx1"/>
              </a:solidFill>
              <a:round/>
              <a:headEnd/>
              <a:tailEnd/>
            </a:ln>
            <a:effectLst/>
          </p:spPr>
          <p:txBody>
            <a:bodyPr wrap="none" anchor="ctr"/>
            <a:lstStyle/>
            <a:p>
              <a:endParaRPr lang="en-US"/>
            </a:p>
          </p:txBody>
        </p:sp>
        <p:sp>
          <p:nvSpPr>
            <p:cNvPr id="149521" name="Freeform 17"/>
            <p:cNvSpPr>
              <a:spLocks/>
            </p:cNvSpPr>
            <p:nvPr/>
          </p:nvSpPr>
          <p:spPr bwMode="auto">
            <a:xfrm>
              <a:off x="1961" y="1250"/>
              <a:ext cx="1017" cy="268"/>
            </a:xfrm>
            <a:custGeom>
              <a:avLst/>
              <a:gdLst/>
              <a:ahLst/>
              <a:cxnLst>
                <a:cxn ang="0">
                  <a:pos x="0" y="268"/>
                </a:cxn>
                <a:cxn ang="0">
                  <a:pos x="230" y="83"/>
                </a:cxn>
                <a:cxn ang="0">
                  <a:pos x="588" y="25"/>
                </a:cxn>
                <a:cxn ang="0">
                  <a:pos x="1017" y="236"/>
                </a:cxn>
              </a:cxnLst>
              <a:rect l="0" t="0" r="r" b="b"/>
              <a:pathLst>
                <a:path w="1017" h="268">
                  <a:moveTo>
                    <a:pt x="0" y="268"/>
                  </a:moveTo>
                  <a:cubicBezTo>
                    <a:pt x="66" y="196"/>
                    <a:pt x="132" y="124"/>
                    <a:pt x="230" y="83"/>
                  </a:cubicBezTo>
                  <a:cubicBezTo>
                    <a:pt x="328" y="42"/>
                    <a:pt x="457" y="0"/>
                    <a:pt x="588" y="25"/>
                  </a:cubicBezTo>
                  <a:cubicBezTo>
                    <a:pt x="719" y="50"/>
                    <a:pt x="948" y="201"/>
                    <a:pt x="1017" y="236"/>
                  </a:cubicBezTo>
                </a:path>
              </a:pathLst>
            </a:custGeom>
            <a:noFill/>
            <a:ln w="9525">
              <a:solidFill>
                <a:schemeClr val="tx1"/>
              </a:solidFill>
              <a:round/>
              <a:headEnd type="none" w="med" len="med"/>
              <a:tailEnd type="triangle" w="med" len="med"/>
            </a:ln>
            <a:effectLst/>
          </p:spPr>
          <p:txBody>
            <a:bodyPr/>
            <a:lstStyle/>
            <a:p>
              <a:endParaRPr lang="en-US"/>
            </a:p>
          </p:txBody>
        </p:sp>
        <p:sp>
          <p:nvSpPr>
            <p:cNvPr id="149522" name="Freeform 18"/>
            <p:cNvSpPr>
              <a:spLocks/>
            </p:cNvSpPr>
            <p:nvPr/>
          </p:nvSpPr>
          <p:spPr bwMode="auto">
            <a:xfrm>
              <a:off x="5374" y="1999"/>
              <a:ext cx="201" cy="678"/>
            </a:xfrm>
            <a:custGeom>
              <a:avLst/>
              <a:gdLst/>
              <a:ahLst/>
              <a:cxnLst>
                <a:cxn ang="0">
                  <a:pos x="19" y="0"/>
                </a:cxn>
                <a:cxn ang="0">
                  <a:pos x="198" y="288"/>
                </a:cxn>
                <a:cxn ang="0">
                  <a:pos x="0" y="678"/>
                </a:cxn>
              </a:cxnLst>
              <a:rect l="0" t="0" r="r" b="b"/>
              <a:pathLst>
                <a:path w="201" h="678">
                  <a:moveTo>
                    <a:pt x="19" y="0"/>
                  </a:moveTo>
                  <a:cubicBezTo>
                    <a:pt x="110" y="87"/>
                    <a:pt x="201" y="175"/>
                    <a:pt x="198" y="288"/>
                  </a:cubicBezTo>
                  <a:cubicBezTo>
                    <a:pt x="195" y="401"/>
                    <a:pt x="34" y="615"/>
                    <a:pt x="0" y="678"/>
                  </a:cubicBezTo>
                </a:path>
              </a:pathLst>
            </a:custGeom>
            <a:noFill/>
            <a:ln w="9525">
              <a:solidFill>
                <a:schemeClr val="tx1"/>
              </a:solidFill>
              <a:round/>
              <a:headEnd type="none" w="med" len="med"/>
              <a:tailEnd type="triangle" w="med" len="med"/>
            </a:ln>
            <a:effectLst/>
          </p:spPr>
          <p:txBody>
            <a:bodyPr/>
            <a:lstStyle/>
            <a:p>
              <a:endParaRPr lang="en-US"/>
            </a:p>
          </p:txBody>
        </p:sp>
        <p:sp>
          <p:nvSpPr>
            <p:cNvPr id="149523" name="Freeform 19"/>
            <p:cNvSpPr>
              <a:spLocks/>
            </p:cNvSpPr>
            <p:nvPr/>
          </p:nvSpPr>
          <p:spPr bwMode="auto">
            <a:xfrm flipV="1">
              <a:off x="3753" y="2371"/>
              <a:ext cx="832" cy="273"/>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149525" name="Text Box 21"/>
            <p:cNvSpPr txBox="1">
              <a:spLocks noChangeArrowheads="1"/>
            </p:cNvSpPr>
            <p:nvPr/>
          </p:nvSpPr>
          <p:spPr bwMode="auto">
            <a:xfrm>
              <a:off x="875" y="945"/>
              <a:ext cx="364" cy="231"/>
            </a:xfrm>
            <a:prstGeom prst="rect">
              <a:avLst/>
            </a:prstGeom>
            <a:noFill/>
            <a:ln w="9525">
              <a:noFill/>
              <a:miter lim="800000"/>
              <a:headEnd/>
              <a:tailEnd/>
            </a:ln>
            <a:effectLst/>
          </p:spPr>
          <p:txBody>
            <a:bodyPr>
              <a:spAutoFit/>
            </a:bodyPr>
            <a:lstStyle/>
            <a:p>
              <a:pPr>
                <a:spcBef>
                  <a:spcPct val="50000"/>
                </a:spcBef>
              </a:pPr>
              <a:r>
                <a:rPr lang="en-US" sz="1800"/>
                <a:t>0/0</a:t>
              </a:r>
            </a:p>
          </p:txBody>
        </p:sp>
        <p:sp>
          <p:nvSpPr>
            <p:cNvPr id="149528" name="Text Box 24"/>
            <p:cNvSpPr txBox="1">
              <a:spLocks noChangeArrowheads="1"/>
            </p:cNvSpPr>
            <p:nvPr/>
          </p:nvSpPr>
          <p:spPr bwMode="auto">
            <a:xfrm>
              <a:off x="2250" y="1249"/>
              <a:ext cx="370" cy="231"/>
            </a:xfrm>
            <a:prstGeom prst="rect">
              <a:avLst/>
            </a:prstGeom>
            <a:noFill/>
            <a:ln w="9525">
              <a:noFill/>
              <a:miter lim="800000"/>
              <a:headEnd/>
              <a:tailEnd/>
            </a:ln>
            <a:effectLst/>
          </p:spPr>
          <p:txBody>
            <a:bodyPr>
              <a:spAutoFit/>
            </a:bodyPr>
            <a:lstStyle/>
            <a:p>
              <a:pPr>
                <a:spcBef>
                  <a:spcPct val="50000"/>
                </a:spcBef>
              </a:pPr>
              <a:r>
                <a:rPr lang="en-US" sz="1800"/>
                <a:t>1/0</a:t>
              </a:r>
            </a:p>
          </p:txBody>
        </p:sp>
        <p:sp>
          <p:nvSpPr>
            <p:cNvPr id="149531" name="Freeform 27"/>
            <p:cNvSpPr>
              <a:spLocks/>
            </p:cNvSpPr>
            <p:nvPr/>
          </p:nvSpPr>
          <p:spPr bwMode="auto">
            <a:xfrm>
              <a:off x="968" y="1081"/>
              <a:ext cx="437" cy="413"/>
            </a:xfrm>
            <a:custGeom>
              <a:avLst/>
              <a:gdLst/>
              <a:ahLst/>
              <a:cxnLst>
                <a:cxn ang="0">
                  <a:pos x="203" y="413"/>
                </a:cxn>
                <a:cxn ang="0">
                  <a:pos x="19" y="191"/>
                </a:cxn>
                <a:cxn ang="0">
                  <a:pos x="317" y="14"/>
                </a:cxn>
                <a:cxn ang="0">
                  <a:pos x="437" y="274"/>
                </a:cxn>
              </a:cxnLst>
              <a:rect l="0" t="0" r="r" b="b"/>
              <a:pathLst>
                <a:path w="437" h="413">
                  <a:moveTo>
                    <a:pt x="203" y="413"/>
                  </a:moveTo>
                  <a:cubicBezTo>
                    <a:pt x="101" y="335"/>
                    <a:pt x="0" y="257"/>
                    <a:pt x="19" y="191"/>
                  </a:cubicBezTo>
                  <a:cubicBezTo>
                    <a:pt x="38" y="125"/>
                    <a:pt x="247" y="0"/>
                    <a:pt x="317" y="14"/>
                  </a:cubicBezTo>
                  <a:cubicBezTo>
                    <a:pt x="387" y="28"/>
                    <a:pt x="412" y="151"/>
                    <a:pt x="437" y="274"/>
                  </a:cubicBezTo>
                </a:path>
              </a:pathLst>
            </a:custGeom>
            <a:noFill/>
            <a:ln w="9525">
              <a:solidFill>
                <a:schemeClr val="tx1"/>
              </a:solidFill>
              <a:round/>
              <a:headEnd type="none" w="med" len="med"/>
              <a:tailEnd type="triangle" w="med" len="med"/>
            </a:ln>
            <a:effectLst/>
          </p:spPr>
          <p:txBody>
            <a:bodyPr/>
            <a:lstStyle/>
            <a:p>
              <a:endParaRPr lang="en-US"/>
            </a:p>
          </p:txBody>
        </p:sp>
        <p:sp>
          <p:nvSpPr>
            <p:cNvPr id="149532" name="Text Box 28"/>
            <p:cNvSpPr txBox="1">
              <a:spLocks noChangeArrowheads="1"/>
            </p:cNvSpPr>
            <p:nvPr/>
          </p:nvSpPr>
          <p:spPr bwMode="auto">
            <a:xfrm>
              <a:off x="4667" y="1303"/>
              <a:ext cx="637" cy="443"/>
            </a:xfrm>
            <a:prstGeom prst="rect">
              <a:avLst/>
            </a:prstGeom>
            <a:noFill/>
            <a:ln w="9525">
              <a:noFill/>
              <a:miter lim="800000"/>
              <a:headEnd/>
              <a:tailEnd/>
            </a:ln>
            <a:effectLst/>
          </p:spPr>
          <p:txBody>
            <a:bodyPr>
              <a:spAutoFit/>
            </a:bodyPr>
            <a:lstStyle/>
            <a:p>
              <a:pPr algn="ctr">
                <a:spcBef>
                  <a:spcPct val="50000"/>
                </a:spcBef>
              </a:pPr>
              <a:r>
                <a:rPr lang="en-US" sz="1600"/>
                <a:t>Sensed 2</a:t>
              </a:r>
            </a:p>
            <a:p>
              <a:pPr algn="ctr">
                <a:spcBef>
                  <a:spcPct val="50000"/>
                </a:spcBef>
              </a:pPr>
              <a:r>
                <a:rPr lang="en-US" sz="1600"/>
                <a:t>010</a:t>
              </a:r>
            </a:p>
          </p:txBody>
        </p:sp>
        <p:sp>
          <p:nvSpPr>
            <p:cNvPr id="149534" name="Oval 30"/>
            <p:cNvSpPr>
              <a:spLocks noChangeArrowheads="1"/>
            </p:cNvSpPr>
            <p:nvPr/>
          </p:nvSpPr>
          <p:spPr bwMode="auto">
            <a:xfrm>
              <a:off x="4471" y="1214"/>
              <a:ext cx="1017" cy="973"/>
            </a:xfrm>
            <a:prstGeom prst="ellipse">
              <a:avLst/>
            </a:prstGeom>
            <a:noFill/>
            <a:ln w="9525">
              <a:solidFill>
                <a:schemeClr val="tx1"/>
              </a:solidFill>
              <a:round/>
              <a:headEnd/>
              <a:tailEnd/>
            </a:ln>
            <a:effectLst/>
          </p:spPr>
          <p:txBody>
            <a:bodyPr wrap="none" anchor="ctr"/>
            <a:lstStyle/>
            <a:p>
              <a:endParaRPr lang="en-US"/>
            </a:p>
          </p:txBody>
        </p:sp>
        <p:sp>
          <p:nvSpPr>
            <p:cNvPr id="149535" name="Freeform 31"/>
            <p:cNvSpPr>
              <a:spLocks/>
            </p:cNvSpPr>
            <p:nvPr/>
          </p:nvSpPr>
          <p:spPr bwMode="auto">
            <a:xfrm>
              <a:off x="3595" y="1125"/>
              <a:ext cx="1017" cy="268"/>
            </a:xfrm>
            <a:custGeom>
              <a:avLst/>
              <a:gdLst/>
              <a:ahLst/>
              <a:cxnLst>
                <a:cxn ang="0">
                  <a:pos x="0" y="268"/>
                </a:cxn>
                <a:cxn ang="0">
                  <a:pos x="230" y="83"/>
                </a:cxn>
                <a:cxn ang="0">
                  <a:pos x="588" y="25"/>
                </a:cxn>
                <a:cxn ang="0">
                  <a:pos x="1017" y="236"/>
                </a:cxn>
              </a:cxnLst>
              <a:rect l="0" t="0" r="r" b="b"/>
              <a:pathLst>
                <a:path w="1017" h="268">
                  <a:moveTo>
                    <a:pt x="0" y="268"/>
                  </a:moveTo>
                  <a:cubicBezTo>
                    <a:pt x="66" y="196"/>
                    <a:pt x="132" y="124"/>
                    <a:pt x="230" y="83"/>
                  </a:cubicBezTo>
                  <a:cubicBezTo>
                    <a:pt x="328" y="42"/>
                    <a:pt x="457" y="0"/>
                    <a:pt x="588" y="25"/>
                  </a:cubicBezTo>
                  <a:cubicBezTo>
                    <a:pt x="719" y="50"/>
                    <a:pt x="948" y="201"/>
                    <a:pt x="1017" y="236"/>
                  </a:cubicBezTo>
                </a:path>
              </a:pathLst>
            </a:custGeom>
            <a:noFill/>
            <a:ln w="9525">
              <a:solidFill>
                <a:schemeClr val="tx1"/>
              </a:solidFill>
              <a:round/>
              <a:headEnd type="none" w="med" len="med"/>
              <a:tailEnd type="triangle" w="med" len="med"/>
            </a:ln>
            <a:effectLst/>
          </p:spPr>
          <p:txBody>
            <a:bodyPr/>
            <a:lstStyle/>
            <a:p>
              <a:endParaRPr lang="en-US"/>
            </a:p>
          </p:txBody>
        </p:sp>
        <p:sp>
          <p:nvSpPr>
            <p:cNvPr id="149536" name="Text Box 32"/>
            <p:cNvSpPr txBox="1">
              <a:spLocks noChangeArrowheads="1"/>
            </p:cNvSpPr>
            <p:nvPr/>
          </p:nvSpPr>
          <p:spPr bwMode="auto">
            <a:xfrm>
              <a:off x="3852" y="1124"/>
              <a:ext cx="402" cy="231"/>
            </a:xfrm>
            <a:prstGeom prst="rect">
              <a:avLst/>
            </a:prstGeom>
            <a:noFill/>
            <a:ln w="9525">
              <a:noFill/>
              <a:miter lim="800000"/>
              <a:headEnd/>
              <a:tailEnd/>
            </a:ln>
            <a:effectLst/>
          </p:spPr>
          <p:txBody>
            <a:bodyPr>
              <a:spAutoFit/>
            </a:bodyPr>
            <a:lstStyle/>
            <a:p>
              <a:pPr>
                <a:spcBef>
                  <a:spcPct val="50000"/>
                </a:spcBef>
              </a:pPr>
              <a:r>
                <a:rPr lang="en-US" sz="1800"/>
                <a:t>X/0</a:t>
              </a:r>
            </a:p>
          </p:txBody>
        </p:sp>
        <p:sp>
          <p:nvSpPr>
            <p:cNvPr id="149537" name="Text Box 33"/>
            <p:cNvSpPr txBox="1">
              <a:spLocks noChangeArrowheads="1"/>
            </p:cNvSpPr>
            <p:nvPr/>
          </p:nvSpPr>
          <p:spPr bwMode="auto">
            <a:xfrm>
              <a:off x="3122" y="2556"/>
              <a:ext cx="707" cy="443"/>
            </a:xfrm>
            <a:prstGeom prst="rect">
              <a:avLst/>
            </a:prstGeom>
            <a:noFill/>
            <a:ln w="9525">
              <a:noFill/>
              <a:miter lim="800000"/>
              <a:headEnd/>
              <a:tailEnd/>
            </a:ln>
            <a:effectLst/>
          </p:spPr>
          <p:txBody>
            <a:bodyPr>
              <a:spAutoFit/>
            </a:bodyPr>
            <a:lstStyle/>
            <a:p>
              <a:pPr algn="ctr">
                <a:spcBef>
                  <a:spcPct val="50000"/>
                </a:spcBef>
              </a:pPr>
              <a:r>
                <a:rPr lang="en-US" sz="1600"/>
                <a:t>Sensed 4</a:t>
              </a:r>
            </a:p>
            <a:p>
              <a:pPr algn="ctr">
                <a:spcBef>
                  <a:spcPct val="50000"/>
                </a:spcBef>
              </a:pPr>
              <a:r>
                <a:rPr lang="en-US" sz="1600"/>
                <a:t>100</a:t>
              </a:r>
            </a:p>
          </p:txBody>
        </p:sp>
        <p:sp>
          <p:nvSpPr>
            <p:cNvPr id="149539" name="Oval 35"/>
            <p:cNvSpPr>
              <a:spLocks noChangeArrowheads="1"/>
            </p:cNvSpPr>
            <p:nvPr/>
          </p:nvSpPr>
          <p:spPr bwMode="auto">
            <a:xfrm>
              <a:off x="2958" y="2467"/>
              <a:ext cx="1017" cy="973"/>
            </a:xfrm>
            <a:prstGeom prst="ellipse">
              <a:avLst/>
            </a:prstGeom>
            <a:noFill/>
            <a:ln w="9525">
              <a:solidFill>
                <a:schemeClr val="tx1"/>
              </a:solidFill>
              <a:round/>
              <a:headEnd/>
              <a:tailEnd/>
            </a:ln>
            <a:effectLst/>
          </p:spPr>
          <p:txBody>
            <a:bodyPr wrap="none" anchor="ctr"/>
            <a:lstStyle/>
            <a:p>
              <a:endParaRPr lang="en-US"/>
            </a:p>
          </p:txBody>
        </p:sp>
        <p:sp>
          <p:nvSpPr>
            <p:cNvPr id="149540" name="Freeform 36"/>
            <p:cNvSpPr>
              <a:spLocks/>
            </p:cNvSpPr>
            <p:nvPr/>
          </p:nvSpPr>
          <p:spPr bwMode="auto">
            <a:xfrm rot="-5400000">
              <a:off x="2690" y="3108"/>
              <a:ext cx="437" cy="413"/>
            </a:xfrm>
            <a:custGeom>
              <a:avLst/>
              <a:gdLst/>
              <a:ahLst/>
              <a:cxnLst>
                <a:cxn ang="0">
                  <a:pos x="203" y="413"/>
                </a:cxn>
                <a:cxn ang="0">
                  <a:pos x="19" y="191"/>
                </a:cxn>
                <a:cxn ang="0">
                  <a:pos x="317" y="14"/>
                </a:cxn>
                <a:cxn ang="0">
                  <a:pos x="437" y="274"/>
                </a:cxn>
              </a:cxnLst>
              <a:rect l="0" t="0" r="r" b="b"/>
              <a:pathLst>
                <a:path w="437" h="413">
                  <a:moveTo>
                    <a:pt x="203" y="413"/>
                  </a:moveTo>
                  <a:cubicBezTo>
                    <a:pt x="101" y="335"/>
                    <a:pt x="0" y="257"/>
                    <a:pt x="19" y="191"/>
                  </a:cubicBezTo>
                  <a:cubicBezTo>
                    <a:pt x="38" y="125"/>
                    <a:pt x="247" y="0"/>
                    <a:pt x="317" y="14"/>
                  </a:cubicBezTo>
                  <a:cubicBezTo>
                    <a:pt x="387" y="28"/>
                    <a:pt x="412" y="151"/>
                    <a:pt x="437" y="274"/>
                  </a:cubicBezTo>
                </a:path>
              </a:pathLst>
            </a:custGeom>
            <a:noFill/>
            <a:ln w="9525">
              <a:solidFill>
                <a:schemeClr val="tx1"/>
              </a:solidFill>
              <a:round/>
              <a:headEnd type="none" w="med" len="med"/>
              <a:tailEnd type="triangle" w="med" len="med"/>
            </a:ln>
            <a:effectLst/>
          </p:spPr>
          <p:txBody>
            <a:bodyPr/>
            <a:lstStyle/>
            <a:p>
              <a:endParaRPr lang="en-US"/>
            </a:p>
          </p:txBody>
        </p:sp>
        <p:sp>
          <p:nvSpPr>
            <p:cNvPr id="149541" name="Freeform 37"/>
            <p:cNvSpPr>
              <a:spLocks/>
            </p:cNvSpPr>
            <p:nvPr/>
          </p:nvSpPr>
          <p:spPr bwMode="auto">
            <a:xfrm>
              <a:off x="1836" y="2234"/>
              <a:ext cx="1120" cy="633"/>
            </a:xfrm>
            <a:custGeom>
              <a:avLst/>
              <a:gdLst/>
              <a:ahLst/>
              <a:cxnLst>
                <a:cxn ang="0">
                  <a:pos x="1120" y="633"/>
                </a:cxn>
                <a:cxn ang="0">
                  <a:pos x="474" y="462"/>
                </a:cxn>
                <a:cxn ang="0">
                  <a:pos x="0" y="0"/>
                </a:cxn>
              </a:cxnLst>
              <a:rect l="0" t="0" r="r" b="b"/>
              <a:pathLst>
                <a:path w="1120" h="633">
                  <a:moveTo>
                    <a:pt x="1120" y="633"/>
                  </a:moveTo>
                  <a:cubicBezTo>
                    <a:pt x="1012" y="603"/>
                    <a:pt x="661" y="568"/>
                    <a:pt x="474" y="462"/>
                  </a:cubicBezTo>
                  <a:cubicBezTo>
                    <a:pt x="287" y="356"/>
                    <a:pt x="99" y="96"/>
                    <a:pt x="0" y="0"/>
                  </a:cubicBezTo>
                </a:path>
              </a:pathLst>
            </a:custGeom>
            <a:noFill/>
            <a:ln w="9525">
              <a:solidFill>
                <a:schemeClr val="tx1"/>
              </a:solidFill>
              <a:round/>
              <a:headEnd type="none" w="med" len="med"/>
              <a:tailEnd type="triangle" w="med" len="med"/>
            </a:ln>
            <a:effectLst/>
          </p:spPr>
          <p:txBody>
            <a:bodyPr/>
            <a:lstStyle/>
            <a:p>
              <a:endParaRPr lang="en-US"/>
            </a:p>
          </p:txBody>
        </p:sp>
        <p:sp>
          <p:nvSpPr>
            <p:cNvPr id="149543" name="Text Box 39"/>
            <p:cNvSpPr txBox="1">
              <a:spLocks noChangeArrowheads="1"/>
            </p:cNvSpPr>
            <p:nvPr/>
          </p:nvSpPr>
          <p:spPr bwMode="auto">
            <a:xfrm>
              <a:off x="3986" y="2435"/>
              <a:ext cx="402" cy="231"/>
            </a:xfrm>
            <a:prstGeom prst="rect">
              <a:avLst/>
            </a:prstGeom>
            <a:noFill/>
            <a:ln w="9525">
              <a:noFill/>
              <a:miter lim="800000"/>
              <a:headEnd/>
              <a:tailEnd/>
            </a:ln>
            <a:effectLst/>
          </p:spPr>
          <p:txBody>
            <a:bodyPr>
              <a:spAutoFit/>
            </a:bodyPr>
            <a:lstStyle/>
            <a:p>
              <a:pPr>
                <a:spcBef>
                  <a:spcPct val="50000"/>
                </a:spcBef>
              </a:pPr>
              <a:r>
                <a:rPr lang="en-US" sz="1800"/>
                <a:t>X/0</a:t>
              </a:r>
            </a:p>
          </p:txBody>
        </p:sp>
        <p:sp>
          <p:nvSpPr>
            <p:cNvPr id="149544" name="Text Box 40"/>
            <p:cNvSpPr txBox="1">
              <a:spLocks noChangeArrowheads="1"/>
            </p:cNvSpPr>
            <p:nvPr/>
          </p:nvSpPr>
          <p:spPr bwMode="auto">
            <a:xfrm>
              <a:off x="5164" y="2190"/>
              <a:ext cx="402" cy="231"/>
            </a:xfrm>
            <a:prstGeom prst="rect">
              <a:avLst/>
            </a:prstGeom>
            <a:noFill/>
            <a:ln w="9525">
              <a:noFill/>
              <a:miter lim="800000"/>
              <a:headEnd/>
              <a:tailEnd/>
            </a:ln>
            <a:effectLst/>
          </p:spPr>
          <p:txBody>
            <a:bodyPr>
              <a:spAutoFit/>
            </a:bodyPr>
            <a:lstStyle/>
            <a:p>
              <a:pPr>
                <a:spcBef>
                  <a:spcPct val="50000"/>
                </a:spcBef>
              </a:pPr>
              <a:r>
                <a:rPr lang="en-US" sz="1800"/>
                <a:t>X/0</a:t>
              </a:r>
            </a:p>
          </p:txBody>
        </p:sp>
        <p:sp>
          <p:nvSpPr>
            <p:cNvPr id="149545" name="Text Box 41"/>
            <p:cNvSpPr txBox="1">
              <a:spLocks noChangeArrowheads="1"/>
            </p:cNvSpPr>
            <p:nvPr/>
          </p:nvSpPr>
          <p:spPr bwMode="auto">
            <a:xfrm>
              <a:off x="2302" y="2465"/>
              <a:ext cx="370" cy="231"/>
            </a:xfrm>
            <a:prstGeom prst="rect">
              <a:avLst/>
            </a:prstGeom>
            <a:noFill/>
            <a:ln w="9525">
              <a:noFill/>
              <a:miter lim="800000"/>
              <a:headEnd/>
              <a:tailEnd/>
            </a:ln>
            <a:effectLst/>
          </p:spPr>
          <p:txBody>
            <a:bodyPr>
              <a:spAutoFit/>
            </a:bodyPr>
            <a:lstStyle/>
            <a:p>
              <a:pPr>
                <a:spcBef>
                  <a:spcPct val="50000"/>
                </a:spcBef>
              </a:pPr>
              <a:r>
                <a:rPr lang="en-US" sz="1800"/>
                <a:t>0/0</a:t>
              </a:r>
            </a:p>
          </p:txBody>
        </p:sp>
        <p:sp>
          <p:nvSpPr>
            <p:cNvPr id="149546" name="Text Box 42"/>
            <p:cNvSpPr txBox="1">
              <a:spLocks noChangeArrowheads="1"/>
            </p:cNvSpPr>
            <p:nvPr/>
          </p:nvSpPr>
          <p:spPr bwMode="auto">
            <a:xfrm>
              <a:off x="2303" y="3194"/>
              <a:ext cx="370" cy="231"/>
            </a:xfrm>
            <a:prstGeom prst="rect">
              <a:avLst/>
            </a:prstGeom>
            <a:noFill/>
            <a:ln w="9525">
              <a:noFill/>
              <a:miter lim="800000"/>
              <a:headEnd/>
              <a:tailEnd/>
            </a:ln>
            <a:effectLst/>
          </p:spPr>
          <p:txBody>
            <a:bodyPr>
              <a:spAutoFit/>
            </a:bodyPr>
            <a:lstStyle/>
            <a:p>
              <a:pPr>
                <a:spcBef>
                  <a:spcPct val="50000"/>
                </a:spcBef>
              </a:pPr>
              <a:r>
                <a:rPr lang="en-US" sz="1800"/>
                <a:t>1/1</a:t>
              </a:r>
            </a:p>
          </p:txBody>
        </p:sp>
      </p:grpSp>
      <p:sp>
        <p:nvSpPr>
          <p:cNvPr id="29" name="Slide Number Placeholder 28"/>
          <p:cNvSpPr>
            <a:spLocks noGrp="1"/>
          </p:cNvSpPr>
          <p:nvPr>
            <p:ph type="sldNum" sz="quarter" idx="12"/>
          </p:nvPr>
        </p:nvSpPr>
        <p:spPr/>
        <p:txBody>
          <a:bodyPr/>
          <a:lstStyle/>
          <a:p>
            <a:fld id="{1E9AE433-2354-447F-AC9C-E3BA53A2ED55}" type="slidenum">
              <a:rPr lang="en-US" smtClean="0"/>
              <a:pPr/>
              <a:t>101</a:t>
            </a:fld>
            <a:endParaRPr lang="en-US"/>
          </a:p>
        </p:txBody>
      </p:sp>
      <p:sp>
        <p:nvSpPr>
          <p:cNvPr id="30" name="Footer Placeholder 29"/>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85800" y="66675"/>
            <a:ext cx="7772400" cy="1143000"/>
          </a:xfrm>
        </p:spPr>
        <p:txBody>
          <a:bodyPr/>
          <a:lstStyle/>
          <a:p>
            <a:r>
              <a:rPr lang="en-US" dirty="0"/>
              <a:t>Output </a:t>
            </a:r>
            <a:r>
              <a:rPr lang="en-US" dirty="0" smtClean="0"/>
              <a:t>Logic (</a:t>
            </a:r>
            <a:r>
              <a:rPr lang="en-US" dirty="0"/>
              <a:t>Digital </a:t>
            </a:r>
            <a:r>
              <a:rPr lang="en-US" dirty="0" err="1"/>
              <a:t>Debouncer</a:t>
            </a:r>
            <a:r>
              <a:rPr lang="en-US" dirty="0"/>
              <a:t>)</a:t>
            </a:r>
          </a:p>
        </p:txBody>
      </p:sp>
      <p:grpSp>
        <p:nvGrpSpPr>
          <p:cNvPr id="150550" name="Group 22"/>
          <p:cNvGrpSpPr>
            <a:grpSpLocks/>
          </p:cNvGrpSpPr>
          <p:nvPr/>
        </p:nvGrpSpPr>
        <p:grpSpPr bwMode="auto">
          <a:xfrm>
            <a:off x="63502" y="2331698"/>
            <a:ext cx="7162800" cy="993775"/>
            <a:chOff x="589" y="1406"/>
            <a:chExt cx="4512" cy="626"/>
          </a:xfrm>
          <a:solidFill>
            <a:schemeClr val="bg1"/>
          </a:solidFill>
        </p:grpSpPr>
        <p:grpSp>
          <p:nvGrpSpPr>
            <p:cNvPr id="150531" name="Group 3"/>
            <p:cNvGrpSpPr>
              <a:grpSpLocks/>
            </p:cNvGrpSpPr>
            <p:nvPr/>
          </p:nvGrpSpPr>
          <p:grpSpPr bwMode="auto">
            <a:xfrm>
              <a:off x="589" y="1449"/>
              <a:ext cx="4512" cy="583"/>
              <a:chOff x="551" y="2139"/>
              <a:chExt cx="4512" cy="583"/>
            </a:xfrm>
            <a:grpFill/>
          </p:grpSpPr>
          <p:sp>
            <p:nvSpPr>
              <p:cNvPr id="150532" name="Text Box 4"/>
              <p:cNvSpPr txBox="1">
                <a:spLocks noChangeArrowheads="1"/>
              </p:cNvSpPr>
              <p:nvPr/>
            </p:nvSpPr>
            <p:spPr bwMode="auto">
              <a:xfrm>
                <a:off x="2156" y="2139"/>
                <a:ext cx="1357" cy="583"/>
              </a:xfrm>
              <a:prstGeom prst="rect">
                <a:avLst/>
              </a:prstGeom>
              <a:grpFill/>
              <a:ln w="9525">
                <a:solidFill>
                  <a:schemeClr val="tx1"/>
                </a:solidFill>
                <a:miter lim="800000"/>
                <a:headEnd/>
                <a:tailEnd/>
              </a:ln>
              <a:effectLst/>
            </p:spPr>
            <p:txBody>
              <a:bodyPr>
                <a:spAutoFit/>
              </a:bodyPr>
              <a:lstStyle/>
              <a:p>
                <a:pPr>
                  <a:lnSpc>
                    <a:spcPct val="75000"/>
                  </a:lnSpc>
                </a:pPr>
                <a:endParaRPr lang="en-US"/>
              </a:p>
              <a:p>
                <a:pPr algn="ctr">
                  <a:lnSpc>
                    <a:spcPct val="75000"/>
                  </a:lnSpc>
                </a:pPr>
                <a:r>
                  <a:rPr lang="en-US"/>
                  <a:t>Output Logic</a:t>
                </a:r>
              </a:p>
              <a:p>
                <a:pPr>
                  <a:lnSpc>
                    <a:spcPct val="75000"/>
                  </a:lnSpc>
                </a:pPr>
                <a:endParaRPr lang="en-US"/>
              </a:p>
            </p:txBody>
          </p:sp>
          <p:sp>
            <p:nvSpPr>
              <p:cNvPr id="150534" name="Line 6"/>
              <p:cNvSpPr>
                <a:spLocks noChangeShapeType="1"/>
              </p:cNvSpPr>
              <p:nvPr/>
            </p:nvSpPr>
            <p:spPr bwMode="auto">
              <a:xfrm>
                <a:off x="3511" y="2424"/>
                <a:ext cx="502" cy="0"/>
              </a:xfrm>
              <a:prstGeom prst="line">
                <a:avLst/>
              </a:prstGeom>
              <a:grpFill/>
              <a:ln w="9525">
                <a:solidFill>
                  <a:schemeClr val="tx1"/>
                </a:solidFill>
                <a:round/>
                <a:headEnd/>
                <a:tailEnd type="triangle" w="med" len="med"/>
              </a:ln>
              <a:effectLst/>
            </p:spPr>
            <p:txBody>
              <a:bodyPr/>
              <a:lstStyle/>
              <a:p>
                <a:endParaRPr lang="en-US"/>
              </a:p>
            </p:txBody>
          </p:sp>
          <p:sp>
            <p:nvSpPr>
              <p:cNvPr id="150535" name="Text Box 7"/>
              <p:cNvSpPr txBox="1">
                <a:spLocks noChangeArrowheads="1"/>
              </p:cNvSpPr>
              <p:nvPr/>
            </p:nvSpPr>
            <p:spPr bwMode="auto">
              <a:xfrm>
                <a:off x="551" y="2245"/>
                <a:ext cx="1431" cy="288"/>
              </a:xfrm>
              <a:prstGeom prst="rect">
                <a:avLst/>
              </a:prstGeom>
              <a:grpFill/>
              <a:ln w="9525">
                <a:noFill/>
                <a:miter lim="800000"/>
                <a:headEnd/>
                <a:tailEnd/>
              </a:ln>
              <a:effectLst/>
            </p:spPr>
            <p:txBody>
              <a:bodyPr>
                <a:spAutoFit/>
              </a:bodyPr>
              <a:lstStyle/>
              <a:p>
                <a:pPr>
                  <a:spcBef>
                    <a:spcPct val="50000"/>
                  </a:spcBef>
                </a:pPr>
                <a:r>
                  <a:rPr lang="en-US" dirty="0"/>
                  <a:t>Present State</a:t>
                </a:r>
              </a:p>
            </p:txBody>
          </p:sp>
          <p:sp>
            <p:nvSpPr>
              <p:cNvPr id="150536" name="Text Box 8"/>
              <p:cNvSpPr txBox="1">
                <a:spLocks noChangeArrowheads="1"/>
              </p:cNvSpPr>
              <p:nvPr/>
            </p:nvSpPr>
            <p:spPr bwMode="auto">
              <a:xfrm>
                <a:off x="3997" y="2277"/>
                <a:ext cx="1066" cy="288"/>
              </a:xfrm>
              <a:prstGeom prst="rect">
                <a:avLst/>
              </a:prstGeom>
              <a:grpFill/>
              <a:ln w="9525">
                <a:noFill/>
                <a:miter lim="800000"/>
                <a:headEnd/>
                <a:tailEnd/>
              </a:ln>
              <a:effectLst/>
            </p:spPr>
            <p:txBody>
              <a:bodyPr>
                <a:spAutoFit/>
              </a:bodyPr>
              <a:lstStyle/>
              <a:p>
                <a:pPr>
                  <a:spcBef>
                    <a:spcPct val="50000"/>
                  </a:spcBef>
                </a:pPr>
                <a:r>
                  <a:rPr lang="en-US"/>
                  <a:t>Output</a:t>
                </a:r>
              </a:p>
            </p:txBody>
          </p:sp>
          <p:sp>
            <p:nvSpPr>
              <p:cNvPr id="150533" name="Line 5"/>
              <p:cNvSpPr>
                <a:spLocks noChangeShapeType="1"/>
              </p:cNvSpPr>
              <p:nvPr/>
            </p:nvSpPr>
            <p:spPr bwMode="auto">
              <a:xfrm>
                <a:off x="1653" y="2405"/>
                <a:ext cx="502" cy="0"/>
              </a:xfrm>
              <a:prstGeom prst="line">
                <a:avLst/>
              </a:prstGeom>
              <a:grpFill/>
              <a:ln w="9525">
                <a:solidFill>
                  <a:schemeClr val="tx1"/>
                </a:solidFill>
                <a:round/>
                <a:headEnd/>
                <a:tailEnd type="triangle" w="med" len="med"/>
              </a:ln>
              <a:effectLst/>
            </p:spPr>
            <p:txBody>
              <a:bodyPr/>
              <a:lstStyle/>
              <a:p>
                <a:endParaRPr lang="en-US"/>
              </a:p>
            </p:txBody>
          </p:sp>
        </p:grpSp>
        <p:sp>
          <p:nvSpPr>
            <p:cNvPr id="150544" name="Line 16"/>
            <p:cNvSpPr>
              <a:spLocks noChangeShapeType="1"/>
            </p:cNvSpPr>
            <p:nvPr/>
          </p:nvSpPr>
          <p:spPr bwMode="auto">
            <a:xfrm flipH="1">
              <a:off x="1861" y="1646"/>
              <a:ext cx="114" cy="95"/>
            </a:xfrm>
            <a:prstGeom prst="line">
              <a:avLst/>
            </a:prstGeom>
            <a:grpFill/>
            <a:ln w="9525">
              <a:solidFill>
                <a:schemeClr val="tx1"/>
              </a:solidFill>
              <a:round/>
              <a:headEnd/>
              <a:tailEnd/>
            </a:ln>
            <a:effectLst/>
          </p:spPr>
          <p:txBody>
            <a:bodyPr/>
            <a:lstStyle/>
            <a:p>
              <a:endParaRPr lang="en-US"/>
            </a:p>
          </p:txBody>
        </p:sp>
        <p:sp>
          <p:nvSpPr>
            <p:cNvPr id="150545" name="Text Box 17"/>
            <p:cNvSpPr txBox="1">
              <a:spLocks noChangeArrowheads="1"/>
            </p:cNvSpPr>
            <p:nvPr/>
          </p:nvSpPr>
          <p:spPr bwMode="auto">
            <a:xfrm>
              <a:off x="1778" y="1406"/>
              <a:ext cx="212" cy="288"/>
            </a:xfrm>
            <a:prstGeom prst="rect">
              <a:avLst/>
            </a:prstGeom>
            <a:grpFill/>
            <a:ln w="9525">
              <a:noFill/>
              <a:miter lim="800000"/>
              <a:headEnd/>
              <a:tailEnd/>
            </a:ln>
            <a:effectLst/>
          </p:spPr>
          <p:txBody>
            <a:bodyPr wrap="none">
              <a:spAutoFit/>
            </a:bodyPr>
            <a:lstStyle/>
            <a:p>
              <a:r>
                <a:rPr lang="en-US"/>
                <a:t>3</a:t>
              </a:r>
            </a:p>
          </p:txBody>
        </p:sp>
      </p:grpSp>
      <p:grpSp>
        <p:nvGrpSpPr>
          <p:cNvPr id="150551" name="Group 23"/>
          <p:cNvGrpSpPr>
            <a:grpSpLocks/>
          </p:cNvGrpSpPr>
          <p:nvPr/>
        </p:nvGrpSpPr>
        <p:grpSpPr bwMode="auto">
          <a:xfrm>
            <a:off x="6875463" y="1521800"/>
            <a:ext cx="3378200" cy="4894262"/>
            <a:chOff x="3525" y="1237"/>
            <a:chExt cx="2128" cy="3083"/>
          </a:xfrm>
        </p:grpSpPr>
        <p:sp>
          <p:nvSpPr>
            <p:cNvPr id="150546" name="Text Box 18"/>
            <p:cNvSpPr txBox="1">
              <a:spLocks noChangeArrowheads="1"/>
            </p:cNvSpPr>
            <p:nvPr/>
          </p:nvSpPr>
          <p:spPr bwMode="auto">
            <a:xfrm>
              <a:off x="3525" y="1264"/>
              <a:ext cx="2128" cy="231"/>
            </a:xfrm>
            <a:prstGeom prst="rect">
              <a:avLst/>
            </a:prstGeom>
            <a:noFill/>
            <a:ln w="9525">
              <a:noFill/>
              <a:miter lim="800000"/>
              <a:headEnd/>
              <a:tailEnd/>
            </a:ln>
            <a:effectLst/>
          </p:spPr>
          <p:txBody>
            <a:bodyPr>
              <a:spAutoFit/>
            </a:bodyPr>
            <a:lstStyle/>
            <a:p>
              <a:pPr>
                <a:spcBef>
                  <a:spcPct val="50000"/>
                </a:spcBef>
              </a:pPr>
              <a:r>
                <a:rPr lang="en-US" sz="1800"/>
                <a:t>In P2 P1 P0   Out</a:t>
              </a:r>
            </a:p>
          </p:txBody>
        </p:sp>
        <p:sp>
          <p:nvSpPr>
            <p:cNvPr id="150547" name="Text Box 19"/>
            <p:cNvSpPr txBox="1">
              <a:spLocks noChangeArrowheads="1"/>
            </p:cNvSpPr>
            <p:nvPr/>
          </p:nvSpPr>
          <p:spPr bwMode="auto">
            <a:xfrm>
              <a:off x="3620" y="1494"/>
              <a:ext cx="1809" cy="2826"/>
            </a:xfrm>
            <a:prstGeom prst="rect">
              <a:avLst/>
            </a:prstGeom>
            <a:noFill/>
            <a:ln w="9525">
              <a:noFill/>
              <a:miter lim="800000"/>
              <a:headEnd/>
              <a:tailEnd/>
            </a:ln>
            <a:effectLst/>
          </p:spPr>
          <p:txBody>
            <a:bodyPr>
              <a:spAutoFit/>
            </a:bodyPr>
            <a:lstStyle/>
            <a:p>
              <a:pPr marL="457200" indent="-457200"/>
              <a:r>
                <a:rPr lang="en-US" sz="1800" dirty="0"/>
                <a:t>0  0   0   0     0</a:t>
              </a:r>
            </a:p>
            <a:p>
              <a:pPr marL="457200" indent="-457200"/>
              <a:r>
                <a:rPr lang="en-US" sz="1800" dirty="0"/>
                <a:t>0  0   0   1     0</a:t>
              </a:r>
            </a:p>
            <a:p>
              <a:pPr marL="457200" indent="-457200"/>
              <a:r>
                <a:rPr lang="en-US" sz="1800" dirty="0"/>
                <a:t>0  0   1   0     0</a:t>
              </a:r>
            </a:p>
            <a:p>
              <a:pPr marL="457200" indent="-457200"/>
              <a:r>
                <a:rPr lang="en-US" sz="1800" dirty="0"/>
                <a:t>0  0   1   1     0</a:t>
              </a:r>
            </a:p>
            <a:p>
              <a:pPr marL="457200" indent="-457200"/>
              <a:r>
                <a:rPr lang="en-US" sz="1800" dirty="0"/>
                <a:t>0  1   0   0     0</a:t>
              </a:r>
            </a:p>
            <a:p>
              <a:pPr marL="457200" indent="-457200"/>
              <a:r>
                <a:rPr lang="en-US" sz="1800" dirty="0"/>
                <a:t>0  1   0   1     X</a:t>
              </a:r>
            </a:p>
            <a:p>
              <a:pPr marL="457200" indent="-457200"/>
              <a:r>
                <a:rPr lang="en-US" sz="1800" dirty="0"/>
                <a:t>0  1   1   0     X</a:t>
              </a:r>
            </a:p>
            <a:p>
              <a:pPr marL="457200" indent="-457200"/>
              <a:r>
                <a:rPr lang="en-US" sz="1800" dirty="0"/>
                <a:t>0  1   1   1     X </a:t>
              </a:r>
            </a:p>
            <a:p>
              <a:pPr marL="457200" indent="-457200"/>
              <a:r>
                <a:rPr lang="en-US" sz="1800" dirty="0"/>
                <a:t>1  0   0   0     0</a:t>
              </a:r>
            </a:p>
            <a:p>
              <a:pPr marL="457200" indent="-457200"/>
              <a:r>
                <a:rPr lang="en-US" sz="1800" dirty="0"/>
                <a:t>1  0   0   1     0</a:t>
              </a:r>
            </a:p>
            <a:p>
              <a:pPr marL="457200" indent="-457200"/>
              <a:r>
                <a:rPr lang="en-US" sz="1800" dirty="0"/>
                <a:t>1  0   1   0     0</a:t>
              </a:r>
            </a:p>
            <a:p>
              <a:pPr marL="457200" indent="-457200"/>
              <a:r>
                <a:rPr lang="en-US" sz="1800" dirty="0"/>
                <a:t>1  0   1   1     0</a:t>
              </a:r>
            </a:p>
            <a:p>
              <a:pPr marL="457200" indent="-457200"/>
              <a:r>
                <a:rPr lang="en-US" sz="1800" dirty="0"/>
                <a:t>1  1   0   0     1</a:t>
              </a:r>
            </a:p>
            <a:p>
              <a:pPr marL="457200" indent="-457200"/>
              <a:r>
                <a:rPr lang="en-US" sz="1800" dirty="0"/>
                <a:t>1  1   0   1     X</a:t>
              </a:r>
            </a:p>
            <a:p>
              <a:pPr marL="457200" indent="-457200"/>
              <a:r>
                <a:rPr lang="en-US" sz="1800" dirty="0"/>
                <a:t>1  1   1   0     X</a:t>
              </a:r>
            </a:p>
            <a:p>
              <a:pPr marL="457200" indent="-457200"/>
              <a:r>
                <a:rPr lang="en-US" sz="1800" dirty="0"/>
                <a:t>1  1   1   1     X </a:t>
              </a:r>
            </a:p>
          </p:txBody>
        </p:sp>
        <p:sp>
          <p:nvSpPr>
            <p:cNvPr id="150548" name="Line 20"/>
            <p:cNvSpPr>
              <a:spLocks noChangeShapeType="1"/>
            </p:cNvSpPr>
            <p:nvPr/>
          </p:nvSpPr>
          <p:spPr bwMode="auto">
            <a:xfrm flipH="1">
              <a:off x="4331" y="1237"/>
              <a:ext cx="5" cy="3083"/>
            </a:xfrm>
            <a:prstGeom prst="line">
              <a:avLst/>
            </a:prstGeom>
            <a:noFill/>
            <a:ln w="12700">
              <a:solidFill>
                <a:schemeClr val="tx1"/>
              </a:solidFill>
              <a:round/>
              <a:headEnd/>
              <a:tailEnd/>
            </a:ln>
            <a:effectLst/>
          </p:spPr>
          <p:txBody>
            <a:bodyPr/>
            <a:lstStyle/>
            <a:p>
              <a:endParaRPr lang="en-US"/>
            </a:p>
          </p:txBody>
        </p:sp>
        <p:sp>
          <p:nvSpPr>
            <p:cNvPr id="150549" name="Line 21"/>
            <p:cNvSpPr>
              <a:spLocks noChangeShapeType="1"/>
            </p:cNvSpPr>
            <p:nvPr/>
          </p:nvSpPr>
          <p:spPr bwMode="auto">
            <a:xfrm>
              <a:off x="3605" y="1481"/>
              <a:ext cx="1250" cy="0"/>
            </a:xfrm>
            <a:prstGeom prst="line">
              <a:avLst/>
            </a:prstGeom>
            <a:noFill/>
            <a:ln w="12700">
              <a:solidFill>
                <a:schemeClr val="tx1"/>
              </a:solidFill>
              <a:round/>
              <a:headEnd/>
              <a:tailEnd/>
            </a:ln>
            <a:effectLst/>
          </p:spPr>
          <p:txBody>
            <a:bodyPr/>
            <a:lstStyle/>
            <a:p>
              <a:endParaRPr lang="en-US"/>
            </a:p>
          </p:txBody>
        </p:sp>
      </p:grpSp>
      <p:sp>
        <p:nvSpPr>
          <p:cNvPr id="150557" name="Text Box 29"/>
          <p:cNvSpPr txBox="1">
            <a:spLocks noChangeArrowheads="1"/>
          </p:cNvSpPr>
          <p:nvPr/>
        </p:nvSpPr>
        <p:spPr bwMode="auto">
          <a:xfrm>
            <a:off x="1054100" y="4000500"/>
            <a:ext cx="2203450" cy="1187450"/>
          </a:xfrm>
          <a:prstGeom prst="rect">
            <a:avLst/>
          </a:prstGeom>
          <a:noFill/>
          <a:ln w="9525">
            <a:noFill/>
            <a:miter lim="800000"/>
            <a:headEnd/>
            <a:tailEnd/>
          </a:ln>
          <a:effectLst/>
        </p:spPr>
        <p:txBody>
          <a:bodyPr wrap="none">
            <a:spAutoFit/>
          </a:bodyPr>
          <a:lstStyle/>
          <a:p>
            <a:r>
              <a:rPr lang="en-US"/>
              <a:t>By examination:</a:t>
            </a:r>
          </a:p>
          <a:p>
            <a:endParaRPr lang="en-US"/>
          </a:p>
          <a:p>
            <a:r>
              <a:rPr lang="en-US"/>
              <a:t>Out=In</a:t>
            </a:r>
            <a:r>
              <a:rPr lang="en-US">
                <a:cs typeface="Times New Roman" pitchFamily="18" charset="0"/>
              </a:rPr>
              <a:t>•P2</a:t>
            </a:r>
          </a:p>
        </p:txBody>
      </p:sp>
      <p:sp>
        <p:nvSpPr>
          <p:cNvPr id="18" name="Slide Number Placeholder 17"/>
          <p:cNvSpPr>
            <a:spLocks noGrp="1"/>
          </p:cNvSpPr>
          <p:nvPr>
            <p:ph type="sldNum" sz="quarter" idx="12"/>
          </p:nvPr>
        </p:nvSpPr>
        <p:spPr/>
        <p:txBody>
          <a:bodyPr/>
          <a:lstStyle/>
          <a:p>
            <a:fld id="{1E9AE433-2354-447F-AC9C-E3BA53A2ED55}" type="slidenum">
              <a:rPr lang="en-US" smtClean="0"/>
              <a:pPr/>
              <a:t>102</a:t>
            </a:fld>
            <a:endParaRPr lang="en-US"/>
          </a:p>
        </p:txBody>
      </p:sp>
      <p:sp>
        <p:nvSpPr>
          <p:cNvPr id="19" name="Footer Placeholder 18"/>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675248" y="157163"/>
            <a:ext cx="8305239" cy="1143000"/>
          </a:xfrm>
        </p:spPr>
        <p:txBody>
          <a:bodyPr/>
          <a:lstStyle/>
          <a:p>
            <a:r>
              <a:rPr lang="en-US" dirty="0"/>
              <a:t>Next State </a:t>
            </a:r>
            <a:r>
              <a:rPr lang="en-US" dirty="0" smtClean="0"/>
              <a:t>Logic (</a:t>
            </a:r>
            <a:r>
              <a:rPr lang="en-US" dirty="0"/>
              <a:t>Digital </a:t>
            </a:r>
            <a:r>
              <a:rPr lang="en-US" dirty="0" err="1"/>
              <a:t>Debouncer</a:t>
            </a:r>
            <a:r>
              <a:rPr lang="en-US" dirty="0"/>
              <a:t>)</a:t>
            </a:r>
          </a:p>
        </p:txBody>
      </p:sp>
      <p:sp>
        <p:nvSpPr>
          <p:cNvPr id="151558" name="Text Box 6"/>
          <p:cNvSpPr txBox="1">
            <a:spLocks noChangeArrowheads="1"/>
          </p:cNvSpPr>
          <p:nvPr/>
        </p:nvSpPr>
        <p:spPr bwMode="auto">
          <a:xfrm>
            <a:off x="1325563" y="3479800"/>
            <a:ext cx="2981325" cy="457200"/>
          </a:xfrm>
          <a:prstGeom prst="rect">
            <a:avLst/>
          </a:prstGeom>
          <a:noFill/>
          <a:ln w="9525">
            <a:noFill/>
            <a:miter lim="800000"/>
            <a:headEnd/>
            <a:tailEnd/>
          </a:ln>
          <a:effectLst/>
        </p:spPr>
        <p:txBody>
          <a:bodyPr wrap="none">
            <a:spAutoFit/>
          </a:bodyPr>
          <a:lstStyle/>
          <a:p>
            <a:r>
              <a:rPr lang="en-US"/>
              <a:t>I’ll let you do the logic</a:t>
            </a:r>
          </a:p>
        </p:txBody>
      </p:sp>
      <p:grpSp>
        <p:nvGrpSpPr>
          <p:cNvPr id="151560" name="Group 8"/>
          <p:cNvGrpSpPr>
            <a:grpSpLocks/>
          </p:cNvGrpSpPr>
          <p:nvPr/>
        </p:nvGrpSpPr>
        <p:grpSpPr bwMode="auto">
          <a:xfrm>
            <a:off x="0" y="1330325"/>
            <a:ext cx="7162800" cy="1228725"/>
            <a:chOff x="203" y="1059"/>
            <a:chExt cx="4512" cy="774"/>
          </a:xfrm>
        </p:grpSpPr>
        <p:grpSp>
          <p:nvGrpSpPr>
            <p:cNvPr id="151561" name="Group 9"/>
            <p:cNvGrpSpPr>
              <a:grpSpLocks/>
            </p:cNvGrpSpPr>
            <p:nvPr/>
          </p:nvGrpSpPr>
          <p:grpSpPr bwMode="auto">
            <a:xfrm>
              <a:off x="203" y="1077"/>
              <a:ext cx="4512" cy="756"/>
              <a:chOff x="551" y="2139"/>
              <a:chExt cx="4512" cy="756"/>
            </a:xfrm>
          </p:grpSpPr>
          <p:sp>
            <p:nvSpPr>
              <p:cNvPr id="151562" name="Text Box 10"/>
              <p:cNvSpPr txBox="1">
                <a:spLocks noChangeArrowheads="1"/>
              </p:cNvSpPr>
              <p:nvPr/>
            </p:nvSpPr>
            <p:spPr bwMode="auto">
              <a:xfrm>
                <a:off x="2156" y="2139"/>
                <a:ext cx="1357" cy="756"/>
              </a:xfrm>
              <a:prstGeom prst="rect">
                <a:avLst/>
              </a:prstGeom>
              <a:noFill/>
              <a:ln w="9525">
                <a:solidFill>
                  <a:schemeClr val="tx1"/>
                </a:solidFill>
                <a:miter lim="800000"/>
                <a:headEnd/>
                <a:tailEnd/>
              </a:ln>
              <a:effectLst/>
            </p:spPr>
            <p:txBody>
              <a:bodyPr>
                <a:spAutoFit/>
              </a:bodyPr>
              <a:lstStyle/>
              <a:p>
                <a:pPr>
                  <a:lnSpc>
                    <a:spcPct val="75000"/>
                  </a:lnSpc>
                </a:pPr>
                <a:endParaRPr lang="en-US"/>
              </a:p>
              <a:p>
                <a:pPr algn="ctr">
                  <a:lnSpc>
                    <a:spcPct val="75000"/>
                  </a:lnSpc>
                </a:pPr>
                <a:r>
                  <a:rPr lang="en-US"/>
                  <a:t>Next State Logic</a:t>
                </a:r>
              </a:p>
              <a:p>
                <a:pPr>
                  <a:lnSpc>
                    <a:spcPct val="75000"/>
                  </a:lnSpc>
                </a:pPr>
                <a:endParaRPr lang="en-US"/>
              </a:p>
            </p:txBody>
          </p:sp>
          <p:sp>
            <p:nvSpPr>
              <p:cNvPr id="151563" name="Line 11"/>
              <p:cNvSpPr>
                <a:spLocks noChangeShapeType="1"/>
              </p:cNvSpPr>
              <p:nvPr/>
            </p:nvSpPr>
            <p:spPr bwMode="auto">
              <a:xfrm>
                <a:off x="1653" y="2405"/>
                <a:ext cx="502" cy="0"/>
              </a:xfrm>
              <a:prstGeom prst="line">
                <a:avLst/>
              </a:prstGeom>
              <a:noFill/>
              <a:ln w="9525">
                <a:solidFill>
                  <a:schemeClr val="tx1"/>
                </a:solidFill>
                <a:round/>
                <a:headEnd/>
                <a:tailEnd type="triangle" w="med" len="med"/>
              </a:ln>
              <a:effectLst/>
            </p:spPr>
            <p:txBody>
              <a:bodyPr/>
              <a:lstStyle/>
              <a:p>
                <a:endParaRPr lang="en-US"/>
              </a:p>
            </p:txBody>
          </p:sp>
          <p:sp>
            <p:nvSpPr>
              <p:cNvPr id="151564" name="Line 12"/>
              <p:cNvSpPr>
                <a:spLocks noChangeShapeType="1"/>
              </p:cNvSpPr>
              <p:nvPr/>
            </p:nvSpPr>
            <p:spPr bwMode="auto">
              <a:xfrm>
                <a:off x="3511" y="2424"/>
                <a:ext cx="502" cy="0"/>
              </a:xfrm>
              <a:prstGeom prst="line">
                <a:avLst/>
              </a:prstGeom>
              <a:noFill/>
              <a:ln w="9525">
                <a:solidFill>
                  <a:schemeClr val="tx1"/>
                </a:solidFill>
                <a:round/>
                <a:headEnd/>
                <a:tailEnd type="triangle" w="med" len="med"/>
              </a:ln>
              <a:effectLst/>
            </p:spPr>
            <p:txBody>
              <a:bodyPr/>
              <a:lstStyle/>
              <a:p>
                <a:endParaRPr lang="en-US"/>
              </a:p>
            </p:txBody>
          </p:sp>
          <p:sp>
            <p:nvSpPr>
              <p:cNvPr id="151565" name="Text Box 13"/>
              <p:cNvSpPr txBox="1">
                <a:spLocks noChangeArrowheads="1"/>
              </p:cNvSpPr>
              <p:nvPr/>
            </p:nvSpPr>
            <p:spPr bwMode="auto">
              <a:xfrm>
                <a:off x="551" y="2245"/>
                <a:ext cx="1431" cy="288"/>
              </a:xfrm>
              <a:prstGeom prst="rect">
                <a:avLst/>
              </a:prstGeom>
              <a:noFill/>
              <a:ln w="9525">
                <a:noFill/>
                <a:miter lim="800000"/>
                <a:headEnd/>
                <a:tailEnd/>
              </a:ln>
              <a:effectLst/>
            </p:spPr>
            <p:txBody>
              <a:bodyPr>
                <a:spAutoFit/>
              </a:bodyPr>
              <a:lstStyle/>
              <a:p>
                <a:pPr>
                  <a:spcBef>
                    <a:spcPct val="50000"/>
                  </a:spcBef>
                </a:pPr>
                <a:r>
                  <a:rPr lang="en-US"/>
                  <a:t>Present State</a:t>
                </a:r>
              </a:p>
            </p:txBody>
          </p:sp>
          <p:sp>
            <p:nvSpPr>
              <p:cNvPr id="151566" name="Text Box 14"/>
              <p:cNvSpPr txBox="1">
                <a:spLocks noChangeArrowheads="1"/>
              </p:cNvSpPr>
              <p:nvPr/>
            </p:nvSpPr>
            <p:spPr bwMode="auto">
              <a:xfrm>
                <a:off x="3997" y="2277"/>
                <a:ext cx="1066" cy="288"/>
              </a:xfrm>
              <a:prstGeom prst="rect">
                <a:avLst/>
              </a:prstGeom>
              <a:noFill/>
              <a:ln w="9525">
                <a:noFill/>
                <a:miter lim="800000"/>
                <a:headEnd/>
                <a:tailEnd/>
              </a:ln>
              <a:effectLst/>
            </p:spPr>
            <p:txBody>
              <a:bodyPr>
                <a:spAutoFit/>
              </a:bodyPr>
              <a:lstStyle/>
              <a:p>
                <a:pPr>
                  <a:spcBef>
                    <a:spcPct val="50000"/>
                  </a:spcBef>
                </a:pPr>
                <a:r>
                  <a:rPr lang="en-US"/>
                  <a:t>Output</a:t>
                </a:r>
              </a:p>
            </p:txBody>
          </p:sp>
        </p:grpSp>
        <p:sp>
          <p:nvSpPr>
            <p:cNvPr id="151567" name="Line 15"/>
            <p:cNvSpPr>
              <a:spLocks noChangeShapeType="1"/>
            </p:cNvSpPr>
            <p:nvPr/>
          </p:nvSpPr>
          <p:spPr bwMode="auto">
            <a:xfrm flipH="1">
              <a:off x="1468" y="1298"/>
              <a:ext cx="114" cy="95"/>
            </a:xfrm>
            <a:prstGeom prst="line">
              <a:avLst/>
            </a:prstGeom>
            <a:noFill/>
            <a:ln w="9525">
              <a:solidFill>
                <a:schemeClr val="tx1"/>
              </a:solidFill>
              <a:round/>
              <a:headEnd/>
              <a:tailEnd/>
            </a:ln>
            <a:effectLst/>
          </p:spPr>
          <p:txBody>
            <a:bodyPr/>
            <a:lstStyle/>
            <a:p>
              <a:endParaRPr lang="en-US"/>
            </a:p>
          </p:txBody>
        </p:sp>
        <p:sp>
          <p:nvSpPr>
            <p:cNvPr id="151568" name="Text Box 16"/>
            <p:cNvSpPr txBox="1">
              <a:spLocks noChangeArrowheads="1"/>
            </p:cNvSpPr>
            <p:nvPr/>
          </p:nvSpPr>
          <p:spPr bwMode="auto">
            <a:xfrm>
              <a:off x="1417" y="1059"/>
              <a:ext cx="212" cy="288"/>
            </a:xfrm>
            <a:prstGeom prst="rect">
              <a:avLst/>
            </a:prstGeom>
            <a:noFill/>
            <a:ln w="9525">
              <a:noFill/>
              <a:miter lim="800000"/>
              <a:headEnd/>
              <a:tailEnd/>
            </a:ln>
            <a:effectLst/>
          </p:spPr>
          <p:txBody>
            <a:bodyPr wrap="none">
              <a:spAutoFit/>
            </a:bodyPr>
            <a:lstStyle/>
            <a:p>
              <a:r>
                <a:rPr lang="en-US"/>
                <a:t>3</a:t>
              </a:r>
            </a:p>
          </p:txBody>
        </p:sp>
        <p:sp>
          <p:nvSpPr>
            <p:cNvPr id="151569" name="Line 17"/>
            <p:cNvSpPr>
              <a:spLocks noChangeShapeType="1"/>
            </p:cNvSpPr>
            <p:nvPr/>
          </p:nvSpPr>
          <p:spPr bwMode="auto">
            <a:xfrm>
              <a:off x="1361" y="1659"/>
              <a:ext cx="450" cy="0"/>
            </a:xfrm>
            <a:prstGeom prst="line">
              <a:avLst/>
            </a:prstGeom>
            <a:noFill/>
            <a:ln w="9525">
              <a:solidFill>
                <a:schemeClr val="tx1"/>
              </a:solidFill>
              <a:round/>
              <a:headEnd/>
              <a:tailEnd type="triangle" w="med" len="med"/>
            </a:ln>
            <a:effectLst/>
          </p:spPr>
          <p:txBody>
            <a:bodyPr/>
            <a:lstStyle/>
            <a:p>
              <a:endParaRPr lang="en-US"/>
            </a:p>
          </p:txBody>
        </p:sp>
        <p:sp>
          <p:nvSpPr>
            <p:cNvPr id="151570" name="Text Box 18"/>
            <p:cNvSpPr txBox="1">
              <a:spLocks noChangeArrowheads="1"/>
            </p:cNvSpPr>
            <p:nvPr/>
          </p:nvSpPr>
          <p:spPr bwMode="auto">
            <a:xfrm>
              <a:off x="259" y="1528"/>
              <a:ext cx="1091" cy="288"/>
            </a:xfrm>
            <a:prstGeom prst="rect">
              <a:avLst/>
            </a:prstGeom>
            <a:noFill/>
            <a:ln w="9525">
              <a:noFill/>
              <a:miter lim="800000"/>
              <a:headEnd/>
              <a:tailEnd/>
            </a:ln>
            <a:effectLst/>
          </p:spPr>
          <p:txBody>
            <a:bodyPr wrap="none">
              <a:spAutoFit/>
            </a:bodyPr>
            <a:lstStyle/>
            <a:p>
              <a:r>
                <a:rPr lang="en-US"/>
                <a:t>Button Input</a:t>
              </a:r>
            </a:p>
          </p:txBody>
        </p:sp>
      </p:grpSp>
      <p:grpSp>
        <p:nvGrpSpPr>
          <p:cNvPr id="151571" name="Group 19"/>
          <p:cNvGrpSpPr>
            <a:grpSpLocks/>
          </p:cNvGrpSpPr>
          <p:nvPr/>
        </p:nvGrpSpPr>
        <p:grpSpPr bwMode="auto">
          <a:xfrm>
            <a:off x="5195888" y="1963738"/>
            <a:ext cx="3378200" cy="4894262"/>
            <a:chOff x="3525" y="1237"/>
            <a:chExt cx="2128" cy="3083"/>
          </a:xfrm>
        </p:grpSpPr>
        <p:sp>
          <p:nvSpPr>
            <p:cNvPr id="151572" name="Text Box 20"/>
            <p:cNvSpPr txBox="1">
              <a:spLocks noChangeArrowheads="1"/>
            </p:cNvSpPr>
            <p:nvPr/>
          </p:nvSpPr>
          <p:spPr bwMode="auto">
            <a:xfrm>
              <a:off x="3525" y="1264"/>
              <a:ext cx="2128" cy="231"/>
            </a:xfrm>
            <a:prstGeom prst="rect">
              <a:avLst/>
            </a:prstGeom>
            <a:noFill/>
            <a:ln w="9525">
              <a:noFill/>
              <a:miter lim="800000"/>
              <a:headEnd/>
              <a:tailEnd/>
            </a:ln>
            <a:effectLst/>
          </p:spPr>
          <p:txBody>
            <a:bodyPr>
              <a:spAutoFit/>
            </a:bodyPr>
            <a:lstStyle/>
            <a:p>
              <a:pPr>
                <a:spcBef>
                  <a:spcPct val="50000"/>
                </a:spcBef>
              </a:pPr>
              <a:r>
                <a:rPr lang="en-US" sz="1800"/>
                <a:t>In P2 P1 P0  NS2 NS1 NS0</a:t>
              </a:r>
            </a:p>
          </p:txBody>
        </p:sp>
        <p:sp>
          <p:nvSpPr>
            <p:cNvPr id="151573" name="Text Box 21"/>
            <p:cNvSpPr txBox="1">
              <a:spLocks noChangeArrowheads="1"/>
            </p:cNvSpPr>
            <p:nvPr/>
          </p:nvSpPr>
          <p:spPr bwMode="auto">
            <a:xfrm>
              <a:off x="3620" y="1494"/>
              <a:ext cx="1809" cy="2826"/>
            </a:xfrm>
            <a:prstGeom prst="rect">
              <a:avLst/>
            </a:prstGeom>
            <a:noFill/>
            <a:ln w="9525">
              <a:noFill/>
              <a:miter lim="800000"/>
              <a:headEnd/>
              <a:tailEnd/>
            </a:ln>
            <a:effectLst/>
          </p:spPr>
          <p:txBody>
            <a:bodyPr>
              <a:spAutoFit/>
            </a:bodyPr>
            <a:lstStyle/>
            <a:p>
              <a:pPr marL="457200" indent="-457200"/>
              <a:r>
                <a:rPr lang="en-US" sz="1800"/>
                <a:t>0  0   0   0     0      0       0</a:t>
              </a:r>
            </a:p>
            <a:p>
              <a:pPr marL="457200" indent="-457200"/>
              <a:r>
                <a:rPr lang="en-US" sz="1800"/>
                <a:t>0  0   0   1     0      1       0</a:t>
              </a:r>
            </a:p>
            <a:p>
              <a:pPr marL="457200" indent="-457200"/>
              <a:r>
                <a:rPr lang="en-US" sz="1800"/>
                <a:t>0  0   1   0     0      1       1</a:t>
              </a:r>
            </a:p>
            <a:p>
              <a:pPr marL="457200" indent="-457200"/>
              <a:r>
                <a:rPr lang="en-US" sz="1800"/>
                <a:t>0  0   1   1     1      0       0</a:t>
              </a:r>
            </a:p>
            <a:p>
              <a:pPr marL="457200" indent="-457200"/>
              <a:r>
                <a:rPr lang="en-US" sz="1800"/>
                <a:t>0  1   0   0     0      0       0</a:t>
              </a:r>
            </a:p>
            <a:p>
              <a:pPr marL="457200" indent="-457200"/>
              <a:r>
                <a:rPr lang="en-US" sz="1800"/>
                <a:t>0  1   0   1     X    X      X</a:t>
              </a:r>
            </a:p>
            <a:p>
              <a:pPr marL="457200" indent="-457200"/>
              <a:r>
                <a:rPr lang="en-US" sz="1800"/>
                <a:t>0  1   1   0     X    X      X</a:t>
              </a:r>
            </a:p>
            <a:p>
              <a:pPr marL="457200" indent="-457200"/>
              <a:r>
                <a:rPr lang="en-US" sz="1800"/>
                <a:t>0  1   1   1     X    X      X </a:t>
              </a:r>
            </a:p>
            <a:p>
              <a:pPr marL="457200" indent="-457200"/>
              <a:r>
                <a:rPr lang="en-US" sz="1800"/>
                <a:t>1  0   0   0     0      0       1</a:t>
              </a:r>
            </a:p>
            <a:p>
              <a:pPr marL="457200" indent="-457200"/>
              <a:r>
                <a:rPr lang="en-US" sz="1800"/>
                <a:t>1  0   0   1     0      1       0</a:t>
              </a:r>
            </a:p>
            <a:p>
              <a:pPr marL="457200" indent="-457200"/>
              <a:r>
                <a:rPr lang="en-US" sz="1800"/>
                <a:t>1  0   1   0     0      1       1</a:t>
              </a:r>
            </a:p>
            <a:p>
              <a:pPr marL="457200" indent="-457200"/>
              <a:r>
                <a:rPr lang="en-US" sz="1800"/>
                <a:t>1  0   1   1     1      0       0</a:t>
              </a:r>
            </a:p>
            <a:p>
              <a:pPr marL="457200" indent="-457200"/>
              <a:r>
                <a:rPr lang="en-US" sz="1800"/>
                <a:t>1  1   0   0     1      0       0</a:t>
              </a:r>
            </a:p>
            <a:p>
              <a:pPr marL="457200" indent="-457200"/>
              <a:r>
                <a:rPr lang="en-US" sz="1800"/>
                <a:t>1  1   0   1     X    X      X</a:t>
              </a:r>
            </a:p>
            <a:p>
              <a:pPr marL="457200" indent="-457200"/>
              <a:r>
                <a:rPr lang="en-US" sz="1800"/>
                <a:t>1  1   1   0     X    X      X</a:t>
              </a:r>
            </a:p>
            <a:p>
              <a:pPr marL="457200" indent="-457200"/>
              <a:r>
                <a:rPr lang="en-US" sz="1800"/>
                <a:t>1  1   1   1     X    X      X </a:t>
              </a:r>
            </a:p>
          </p:txBody>
        </p:sp>
        <p:sp>
          <p:nvSpPr>
            <p:cNvPr id="151574" name="Line 22"/>
            <p:cNvSpPr>
              <a:spLocks noChangeShapeType="1"/>
            </p:cNvSpPr>
            <p:nvPr/>
          </p:nvSpPr>
          <p:spPr bwMode="auto">
            <a:xfrm flipH="1">
              <a:off x="4331" y="1237"/>
              <a:ext cx="5" cy="3083"/>
            </a:xfrm>
            <a:prstGeom prst="line">
              <a:avLst/>
            </a:prstGeom>
            <a:noFill/>
            <a:ln w="12700">
              <a:solidFill>
                <a:schemeClr val="tx1"/>
              </a:solidFill>
              <a:round/>
              <a:headEnd/>
              <a:tailEnd/>
            </a:ln>
            <a:effectLst/>
          </p:spPr>
          <p:txBody>
            <a:bodyPr/>
            <a:lstStyle/>
            <a:p>
              <a:endParaRPr lang="en-US"/>
            </a:p>
          </p:txBody>
        </p:sp>
        <p:sp>
          <p:nvSpPr>
            <p:cNvPr id="151575" name="Line 23"/>
            <p:cNvSpPr>
              <a:spLocks noChangeShapeType="1"/>
            </p:cNvSpPr>
            <p:nvPr/>
          </p:nvSpPr>
          <p:spPr bwMode="auto">
            <a:xfrm>
              <a:off x="3605" y="1481"/>
              <a:ext cx="1707" cy="7"/>
            </a:xfrm>
            <a:prstGeom prst="line">
              <a:avLst/>
            </a:prstGeom>
            <a:noFill/>
            <a:ln w="12700">
              <a:solidFill>
                <a:schemeClr val="tx1"/>
              </a:solidFill>
              <a:round/>
              <a:headEnd/>
              <a:tailEnd/>
            </a:ln>
            <a:effectLst/>
          </p:spPr>
          <p:txBody>
            <a:bodyPr/>
            <a:lstStyle/>
            <a:p>
              <a:endParaRPr lang="en-US"/>
            </a:p>
          </p:txBody>
        </p:sp>
      </p:grpSp>
      <p:sp>
        <p:nvSpPr>
          <p:cNvPr id="20" name="Slide Number Placeholder 19"/>
          <p:cNvSpPr>
            <a:spLocks noGrp="1"/>
          </p:cNvSpPr>
          <p:nvPr>
            <p:ph type="sldNum" sz="quarter" idx="12"/>
          </p:nvPr>
        </p:nvSpPr>
        <p:spPr/>
        <p:txBody>
          <a:bodyPr/>
          <a:lstStyle/>
          <a:p>
            <a:fld id="{1E9AE433-2354-447F-AC9C-E3BA53A2ED55}" type="slidenum">
              <a:rPr lang="en-US" smtClean="0"/>
              <a:pPr/>
              <a:t>103</a:t>
            </a:fld>
            <a:endParaRPr lang="en-US"/>
          </a:p>
        </p:txBody>
      </p:sp>
      <p:sp>
        <p:nvSpPr>
          <p:cNvPr id="21" name="Footer Placeholder 20"/>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r>
              <a:rPr lang="en-US" dirty="0" err="1" smtClean="0"/>
              <a:t>Meally</a:t>
            </a:r>
            <a:r>
              <a:rPr lang="en-US" dirty="0" smtClean="0"/>
              <a:t> to logic</a:t>
            </a:r>
          </a:p>
          <a:p>
            <a:r>
              <a:rPr lang="en-US" dirty="0" smtClean="0"/>
              <a:t>One-hot encoding</a:t>
            </a:r>
            <a:endParaRPr lang="en-US" dirty="0"/>
          </a:p>
        </p:txBody>
      </p:sp>
      <p:sp>
        <p:nvSpPr>
          <p:cNvPr id="4" name="Footer Placeholder 3"/>
          <p:cNvSpPr>
            <a:spLocks noGrp="1"/>
          </p:cNvSpPr>
          <p:nvPr>
            <p:ph type="ftr" sz="quarter" idx="11"/>
          </p:nvPr>
        </p:nvSpPr>
        <p:spPr/>
        <p:txBody>
          <a:bodyPr/>
          <a:lstStyle/>
          <a:p>
            <a:r>
              <a:rPr lang="es-ES" smtClean="0"/>
              <a:t>W2018: EE307</a:t>
            </a:r>
            <a:endParaRPr lang="en-US" dirty="0"/>
          </a:p>
        </p:txBody>
      </p:sp>
      <p:sp>
        <p:nvSpPr>
          <p:cNvPr id="5" name="Slide Number Placeholder 4"/>
          <p:cNvSpPr>
            <a:spLocks noGrp="1"/>
          </p:cNvSpPr>
          <p:nvPr>
            <p:ph type="sldNum" sz="quarter" idx="12"/>
          </p:nvPr>
        </p:nvSpPr>
        <p:spPr/>
        <p:txBody>
          <a:bodyPr/>
          <a:lstStyle/>
          <a:p>
            <a:fld id="{1E9AE433-2354-447F-AC9C-E3BA53A2ED55}" type="slidenum">
              <a:rPr lang="en-US" smtClean="0"/>
              <a:pPr/>
              <a:t>104</a:t>
            </a:fld>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685800" y="95250"/>
            <a:ext cx="7772400" cy="952500"/>
          </a:xfrm>
        </p:spPr>
        <p:txBody>
          <a:bodyPr/>
          <a:lstStyle/>
          <a:p>
            <a:r>
              <a:rPr lang="en-US"/>
              <a:t>Class Problem</a:t>
            </a:r>
          </a:p>
        </p:txBody>
      </p:sp>
      <p:sp>
        <p:nvSpPr>
          <p:cNvPr id="102403" name="Rectangle 3"/>
          <p:cNvSpPr>
            <a:spLocks noGrp="1" noChangeArrowheads="1"/>
          </p:cNvSpPr>
          <p:nvPr>
            <p:ph idx="1"/>
          </p:nvPr>
        </p:nvSpPr>
        <p:spPr>
          <a:xfrm>
            <a:off x="646044" y="1606826"/>
            <a:ext cx="7772400" cy="4114800"/>
          </a:xfrm>
        </p:spPr>
        <p:txBody>
          <a:bodyPr/>
          <a:lstStyle/>
          <a:p>
            <a:r>
              <a:rPr lang="en-US" dirty="0"/>
              <a:t>Pattern Finder</a:t>
            </a:r>
          </a:p>
          <a:p>
            <a:pPr lvl="1"/>
            <a:r>
              <a:rPr lang="en-US" dirty="0"/>
              <a:t>Build a circuit that takes a bit stream in and gives a single high pulse, one clock </a:t>
            </a:r>
            <a:r>
              <a:rPr lang="en-US" dirty="0" smtClean="0"/>
              <a:t>cycle </a:t>
            </a:r>
            <a:r>
              <a:rPr lang="en-US" dirty="0"/>
              <a:t>long, when the pattern has been found. The pattern is: 0010. No overlapping allowed. For example, 00100010 counts as two sequences but 0010010 does not count as two patterns.</a:t>
            </a:r>
          </a:p>
          <a:p>
            <a:endParaRPr lang="en-US" dirty="0"/>
          </a:p>
        </p:txBody>
      </p:sp>
      <p:sp>
        <p:nvSpPr>
          <p:cNvPr id="4" name="Slide Number Placeholder 3"/>
          <p:cNvSpPr>
            <a:spLocks noGrp="1"/>
          </p:cNvSpPr>
          <p:nvPr>
            <p:ph type="sldNum" sz="quarter" idx="12"/>
          </p:nvPr>
        </p:nvSpPr>
        <p:spPr/>
        <p:txBody>
          <a:bodyPr/>
          <a:lstStyle/>
          <a:p>
            <a:fld id="{1E9AE433-2354-447F-AC9C-E3BA53A2ED55}" type="slidenum">
              <a:rPr lang="en-US" smtClean="0"/>
              <a:pPr/>
              <a:t>105</a:t>
            </a:fld>
            <a:endParaRPr lang="en-US"/>
          </a:p>
        </p:txBody>
      </p:sp>
      <p:sp>
        <p:nvSpPr>
          <p:cNvPr id="5" name="Footer Placeholder 4"/>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a:t>
            </a:r>
            <a:endParaRPr lang="en-US" dirty="0"/>
          </a:p>
        </p:txBody>
      </p:sp>
      <p:sp>
        <p:nvSpPr>
          <p:cNvPr id="3" name="Content Placeholder 2"/>
          <p:cNvSpPr>
            <a:spLocks noGrp="1"/>
          </p:cNvSpPr>
          <p:nvPr>
            <p:ph idx="1"/>
          </p:nvPr>
        </p:nvSpPr>
        <p:spPr/>
        <p:txBody>
          <a:bodyPr/>
          <a:lstStyle/>
          <a:p>
            <a:r>
              <a:rPr lang="en-US" dirty="0" smtClean="0"/>
              <a:t>FSM: A sequential circuit with a finite number of states…</a:t>
            </a:r>
          </a:p>
          <a:p>
            <a:r>
              <a:rPr lang="en-US" dirty="0" smtClean="0"/>
              <a:t>Sequential circuit/logic: A circuit that does things in a specific order</a:t>
            </a:r>
          </a:p>
          <a:p>
            <a:r>
              <a:rPr lang="en-US" dirty="0" smtClean="0"/>
              <a:t>Register: A group of flip-flops</a:t>
            </a:r>
          </a:p>
          <a:p>
            <a:endParaRPr lang="en-US" dirty="0"/>
          </a:p>
        </p:txBody>
      </p:sp>
      <p:sp>
        <p:nvSpPr>
          <p:cNvPr id="5" name="Footer Placeholder 4"/>
          <p:cNvSpPr>
            <a:spLocks noGrp="1"/>
          </p:cNvSpPr>
          <p:nvPr>
            <p:ph type="ftr" sz="quarter" idx="11"/>
          </p:nvPr>
        </p:nvSpPr>
        <p:spPr/>
        <p:txBody>
          <a:bodyPr/>
          <a:lstStyle/>
          <a:p>
            <a:r>
              <a:rPr lang="es-ES" smtClean="0"/>
              <a:t>W2018: EE307</a:t>
            </a:r>
            <a:endParaRPr lang="en-US" dirty="0"/>
          </a:p>
        </p:txBody>
      </p:sp>
      <p:sp>
        <p:nvSpPr>
          <p:cNvPr id="6" name="Slide Number Placeholder 5"/>
          <p:cNvSpPr>
            <a:spLocks noGrp="1"/>
          </p:cNvSpPr>
          <p:nvPr>
            <p:ph type="sldNum" sz="quarter" idx="12"/>
          </p:nvPr>
        </p:nvSpPr>
        <p:spPr/>
        <p:txBody>
          <a:bodyPr/>
          <a:lstStyle/>
          <a:p>
            <a:fld id="{1E9AE433-2354-447F-AC9C-E3BA53A2ED55}" type="slidenum">
              <a:rPr lang="en-US" smtClean="0"/>
              <a:pPr/>
              <a:t>106</a:t>
            </a:fld>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sz="quarter"/>
          </p:nvPr>
        </p:nvSpPr>
        <p:spPr/>
        <p:txBody>
          <a:bodyPr/>
          <a:lstStyle/>
          <a:p>
            <a:r>
              <a:rPr lang="en-US" dirty="0" smtClean="0"/>
              <a:t>Sequential Logic: Cooperating FSMs</a:t>
            </a:r>
            <a:endParaRPr lang="en-US" dirty="0"/>
          </a:p>
        </p:txBody>
      </p:sp>
      <p:sp>
        <p:nvSpPr>
          <p:cNvPr id="4" name="Footer Placeholder 3"/>
          <p:cNvSpPr>
            <a:spLocks noGrp="1"/>
          </p:cNvSpPr>
          <p:nvPr>
            <p:ph type="ftr" sz="quarter" idx="4294967295"/>
          </p:nvPr>
        </p:nvSpPr>
        <p:spPr>
          <a:xfrm>
            <a:off x="3579813" y="6553200"/>
            <a:ext cx="5564187" cy="474663"/>
          </a:xfrm>
        </p:spPr>
        <p:txBody>
          <a:bodyPr/>
          <a:lstStyle/>
          <a:p>
            <a:r>
              <a:rPr lang="es-ES" smtClean="0"/>
              <a:t>W2018: EE307</a:t>
            </a:r>
            <a:endParaRPr lang="en-US" dirty="0"/>
          </a:p>
        </p:txBody>
      </p:sp>
      <p:sp>
        <p:nvSpPr>
          <p:cNvPr id="5" name="Slide Number Placeholder 4"/>
          <p:cNvSpPr>
            <a:spLocks noGrp="1"/>
          </p:cNvSpPr>
          <p:nvPr>
            <p:ph type="sldNum" sz="quarter" idx="4294967295"/>
          </p:nvPr>
        </p:nvSpPr>
        <p:spPr>
          <a:xfrm>
            <a:off x="0" y="6242050"/>
            <a:ext cx="827088" cy="488950"/>
          </a:xfrm>
        </p:spPr>
        <p:txBody>
          <a:bodyPr/>
          <a:lstStyle/>
          <a:p>
            <a:fld id="{65876461-077E-41AC-BF9A-19ECFE564D14}" type="slidenum">
              <a:rPr lang="en-US" smtClean="0"/>
              <a:pPr/>
              <a:t>107</a:t>
            </a:fld>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Cooperating FSMs</a:t>
            </a:r>
            <a:endParaRPr lang="en-US" dirty="0"/>
          </a:p>
        </p:txBody>
      </p:sp>
      <p:sp>
        <p:nvSpPr>
          <p:cNvPr id="6" name="Content Placeholder 5"/>
          <p:cNvSpPr>
            <a:spLocks noGrp="1"/>
          </p:cNvSpPr>
          <p:nvPr>
            <p:ph idx="1"/>
          </p:nvPr>
        </p:nvSpPr>
        <p:spPr>
          <a:xfrm>
            <a:off x="838200" y="1524000"/>
            <a:ext cx="8115795" cy="4995553"/>
          </a:xfrm>
        </p:spPr>
        <p:txBody>
          <a:bodyPr/>
          <a:lstStyle/>
          <a:p>
            <a:r>
              <a:rPr lang="en-US" sz="2400" dirty="0" smtClean="0"/>
              <a:t>Simple definition: A system made up of more than one FSM where the system’s FSMs talk to each other and give each other information about what they are doing</a:t>
            </a:r>
          </a:p>
          <a:p>
            <a:r>
              <a:rPr lang="en-US" sz="2400" dirty="0" smtClean="0"/>
              <a:t>Example 1: A computer</a:t>
            </a:r>
          </a:p>
          <a:p>
            <a:pPr lvl="1"/>
            <a:r>
              <a:rPr lang="en-US" dirty="0" smtClean="0"/>
              <a:t>Instruction: C=A+B</a:t>
            </a:r>
          </a:p>
          <a:p>
            <a:pPr lvl="1"/>
            <a:r>
              <a:rPr lang="en-US" dirty="0" smtClean="0"/>
              <a:t>Main FSM to memory FSM: Get ‘A’ for me</a:t>
            </a:r>
          </a:p>
          <a:p>
            <a:pPr lvl="1"/>
            <a:r>
              <a:rPr lang="en-US" dirty="0" smtClean="0"/>
              <a:t>Memory FSM to Main FSM: ‘A’ ready at my output</a:t>
            </a:r>
          </a:p>
          <a:p>
            <a:pPr lvl="1"/>
            <a:r>
              <a:rPr lang="en-US" dirty="0" smtClean="0"/>
              <a:t>Main FSM to memory FSM: Get ‘B’ for me</a:t>
            </a:r>
          </a:p>
          <a:p>
            <a:pPr lvl="1"/>
            <a:r>
              <a:rPr lang="en-US" dirty="0" smtClean="0"/>
              <a:t>Memory FSM to Main FSM: ‘B’ ready at my output</a:t>
            </a:r>
          </a:p>
          <a:p>
            <a:pPr lvl="1"/>
            <a:r>
              <a:rPr lang="en-US" dirty="0" smtClean="0"/>
              <a:t>Main FSM to </a:t>
            </a:r>
            <a:r>
              <a:rPr lang="en-US" dirty="0" err="1" smtClean="0"/>
              <a:t>datapath</a:t>
            </a:r>
            <a:r>
              <a:rPr lang="en-US" dirty="0" smtClean="0"/>
              <a:t>: Add ‘A’ and ‘B’</a:t>
            </a:r>
          </a:p>
          <a:p>
            <a:pPr lvl="1"/>
            <a:r>
              <a:rPr lang="en-US" dirty="0" smtClean="0"/>
              <a:t>Main FSM to memory FSM: Store result in ‘C’ for me</a:t>
            </a:r>
          </a:p>
        </p:txBody>
      </p:sp>
      <p:sp>
        <p:nvSpPr>
          <p:cNvPr id="7" name="Slide Number Placeholder 6"/>
          <p:cNvSpPr>
            <a:spLocks noGrp="1"/>
          </p:cNvSpPr>
          <p:nvPr>
            <p:ph type="sldNum" sz="quarter" idx="12"/>
          </p:nvPr>
        </p:nvSpPr>
        <p:spPr/>
        <p:txBody>
          <a:bodyPr/>
          <a:lstStyle/>
          <a:p>
            <a:fld id="{1E9AE433-2354-447F-AC9C-E3BA53A2ED55}" type="slidenum">
              <a:rPr lang="en-US" smtClean="0"/>
              <a:pPr/>
              <a:t>108</a:t>
            </a:fld>
            <a:endParaRPr lang="en-US"/>
          </a:p>
        </p:txBody>
      </p:sp>
      <p:sp>
        <p:nvSpPr>
          <p:cNvPr id="8" name="Footer Placeholder 7"/>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Cooperating FSMs</a:t>
            </a:r>
            <a:endParaRPr lang="en-US" dirty="0"/>
          </a:p>
        </p:txBody>
      </p:sp>
      <p:sp>
        <p:nvSpPr>
          <p:cNvPr id="6" name="Content Placeholder 5"/>
          <p:cNvSpPr>
            <a:spLocks noGrp="1"/>
          </p:cNvSpPr>
          <p:nvPr>
            <p:ph idx="1"/>
          </p:nvPr>
        </p:nvSpPr>
        <p:spPr>
          <a:xfrm>
            <a:off x="838200" y="1524000"/>
            <a:ext cx="7693025" cy="4995553"/>
          </a:xfrm>
        </p:spPr>
        <p:txBody>
          <a:bodyPr/>
          <a:lstStyle/>
          <a:p>
            <a:r>
              <a:rPr lang="en-US" dirty="0" smtClean="0"/>
              <a:t>Example 2: A doorbell that plays music. The doorbell is pushed. An FSM finds the rising edge of the button being pushed (see </a:t>
            </a:r>
            <a:r>
              <a:rPr lang="en-US" dirty="0" err="1" smtClean="0"/>
              <a:t>debouncing</a:t>
            </a:r>
            <a:r>
              <a:rPr lang="en-US" dirty="0" smtClean="0"/>
              <a:t> circuit example). When it finds an edge it tells another FSM that plays a song to start. The doorbell FSM turns off until music FSM says it’s done.</a:t>
            </a:r>
          </a:p>
        </p:txBody>
      </p:sp>
      <p:sp>
        <p:nvSpPr>
          <p:cNvPr id="7" name="Slide Number Placeholder 6"/>
          <p:cNvSpPr>
            <a:spLocks noGrp="1"/>
          </p:cNvSpPr>
          <p:nvPr>
            <p:ph type="sldNum" sz="quarter" idx="12"/>
          </p:nvPr>
        </p:nvSpPr>
        <p:spPr/>
        <p:txBody>
          <a:bodyPr/>
          <a:lstStyle/>
          <a:p>
            <a:fld id="{1E9AE433-2354-447F-AC9C-E3BA53A2ED55}" type="slidenum">
              <a:rPr lang="en-US" smtClean="0"/>
              <a:pPr/>
              <a:t>109</a:t>
            </a:fld>
            <a:endParaRPr lang="en-US"/>
          </a:p>
        </p:txBody>
      </p:sp>
      <p:sp>
        <p:nvSpPr>
          <p:cNvPr id="8" name="Footer Placeholder 7"/>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Sequential Logic Components</a:t>
            </a:r>
          </a:p>
        </p:txBody>
      </p:sp>
      <p:sp>
        <p:nvSpPr>
          <p:cNvPr id="53252" name="Rectangle 4"/>
          <p:cNvSpPr>
            <a:spLocks noGrp="1" noChangeArrowheads="1"/>
          </p:cNvSpPr>
          <p:nvPr>
            <p:ph idx="1"/>
          </p:nvPr>
        </p:nvSpPr>
        <p:spPr/>
        <p:txBody>
          <a:bodyPr/>
          <a:lstStyle/>
          <a:p>
            <a:r>
              <a:rPr lang="en-US"/>
              <a:t>Memory: D Flip-Flops</a:t>
            </a:r>
          </a:p>
        </p:txBody>
      </p:sp>
      <p:grpSp>
        <p:nvGrpSpPr>
          <p:cNvPr id="53271" name="Group 23"/>
          <p:cNvGrpSpPr>
            <a:grpSpLocks/>
          </p:cNvGrpSpPr>
          <p:nvPr/>
        </p:nvGrpSpPr>
        <p:grpSpPr bwMode="auto">
          <a:xfrm>
            <a:off x="1219200" y="3124200"/>
            <a:ext cx="3429000" cy="1981200"/>
            <a:chOff x="768" y="1968"/>
            <a:chExt cx="2160" cy="1248"/>
          </a:xfrm>
        </p:grpSpPr>
        <p:sp>
          <p:nvSpPr>
            <p:cNvPr id="53254" name="Rectangle 6"/>
            <p:cNvSpPr>
              <a:spLocks noChangeArrowheads="1"/>
            </p:cNvSpPr>
            <p:nvPr/>
          </p:nvSpPr>
          <p:spPr bwMode="auto">
            <a:xfrm>
              <a:off x="1536" y="1968"/>
              <a:ext cx="960" cy="1248"/>
            </a:xfrm>
            <a:prstGeom prst="rect">
              <a:avLst/>
            </a:prstGeom>
            <a:noFill/>
            <a:ln w="12700">
              <a:solidFill>
                <a:schemeClr val="tx1"/>
              </a:solidFill>
              <a:miter lim="800000"/>
              <a:headEnd/>
              <a:tailEnd/>
            </a:ln>
            <a:effectLst/>
          </p:spPr>
          <p:txBody>
            <a:bodyPr wrap="none" anchor="ctr"/>
            <a:lstStyle/>
            <a:p>
              <a:endParaRPr lang="en-US"/>
            </a:p>
          </p:txBody>
        </p:sp>
        <p:sp>
          <p:nvSpPr>
            <p:cNvPr id="53255" name="Text Box 7"/>
            <p:cNvSpPr txBox="1">
              <a:spLocks noChangeArrowheads="1"/>
            </p:cNvSpPr>
            <p:nvPr/>
          </p:nvSpPr>
          <p:spPr bwMode="auto">
            <a:xfrm>
              <a:off x="1584" y="2304"/>
              <a:ext cx="912" cy="288"/>
            </a:xfrm>
            <a:prstGeom prst="rect">
              <a:avLst/>
            </a:prstGeom>
            <a:noFill/>
            <a:ln w="9525">
              <a:noFill/>
              <a:miter lim="800000"/>
              <a:headEnd/>
              <a:tailEnd/>
            </a:ln>
            <a:effectLst/>
          </p:spPr>
          <p:txBody>
            <a:bodyPr>
              <a:spAutoFit/>
            </a:bodyPr>
            <a:lstStyle/>
            <a:p>
              <a:pPr>
                <a:spcBef>
                  <a:spcPct val="50000"/>
                </a:spcBef>
              </a:pPr>
              <a:r>
                <a:rPr lang="en-US"/>
                <a:t>D          Q</a:t>
              </a:r>
            </a:p>
          </p:txBody>
        </p:sp>
        <p:sp>
          <p:nvSpPr>
            <p:cNvPr id="53257" name="Line 9"/>
            <p:cNvSpPr>
              <a:spLocks noChangeShapeType="1"/>
            </p:cNvSpPr>
            <p:nvPr/>
          </p:nvSpPr>
          <p:spPr bwMode="auto">
            <a:xfrm>
              <a:off x="1536" y="2880"/>
              <a:ext cx="96" cy="96"/>
            </a:xfrm>
            <a:prstGeom prst="line">
              <a:avLst/>
            </a:prstGeom>
            <a:noFill/>
            <a:ln w="9525">
              <a:solidFill>
                <a:schemeClr val="tx1"/>
              </a:solidFill>
              <a:round/>
              <a:headEnd/>
              <a:tailEnd/>
            </a:ln>
            <a:effectLst/>
          </p:spPr>
          <p:txBody>
            <a:bodyPr/>
            <a:lstStyle/>
            <a:p>
              <a:endParaRPr lang="en-US"/>
            </a:p>
          </p:txBody>
        </p:sp>
        <p:sp>
          <p:nvSpPr>
            <p:cNvPr id="53258" name="Line 10"/>
            <p:cNvSpPr>
              <a:spLocks noChangeShapeType="1"/>
            </p:cNvSpPr>
            <p:nvPr/>
          </p:nvSpPr>
          <p:spPr bwMode="auto">
            <a:xfrm flipH="1">
              <a:off x="1536" y="2976"/>
              <a:ext cx="96" cy="96"/>
            </a:xfrm>
            <a:prstGeom prst="line">
              <a:avLst/>
            </a:prstGeom>
            <a:noFill/>
            <a:ln w="9525">
              <a:solidFill>
                <a:schemeClr val="tx1"/>
              </a:solidFill>
              <a:round/>
              <a:headEnd/>
              <a:tailEnd/>
            </a:ln>
            <a:effectLst/>
          </p:spPr>
          <p:txBody>
            <a:bodyPr/>
            <a:lstStyle/>
            <a:p>
              <a:endParaRPr lang="en-US"/>
            </a:p>
          </p:txBody>
        </p:sp>
        <p:sp>
          <p:nvSpPr>
            <p:cNvPr id="53259" name="Line 11"/>
            <p:cNvSpPr>
              <a:spLocks noChangeShapeType="1"/>
            </p:cNvSpPr>
            <p:nvPr/>
          </p:nvSpPr>
          <p:spPr bwMode="auto">
            <a:xfrm flipH="1">
              <a:off x="1104" y="2448"/>
              <a:ext cx="432" cy="0"/>
            </a:xfrm>
            <a:prstGeom prst="line">
              <a:avLst/>
            </a:prstGeom>
            <a:noFill/>
            <a:ln w="9525">
              <a:solidFill>
                <a:schemeClr val="tx1"/>
              </a:solidFill>
              <a:round/>
              <a:headEnd/>
              <a:tailEnd/>
            </a:ln>
            <a:effectLst/>
          </p:spPr>
          <p:txBody>
            <a:bodyPr/>
            <a:lstStyle/>
            <a:p>
              <a:endParaRPr lang="en-US"/>
            </a:p>
          </p:txBody>
        </p:sp>
        <p:sp>
          <p:nvSpPr>
            <p:cNvPr id="53260" name="Line 12"/>
            <p:cNvSpPr>
              <a:spLocks noChangeShapeType="1"/>
            </p:cNvSpPr>
            <p:nvPr/>
          </p:nvSpPr>
          <p:spPr bwMode="auto">
            <a:xfrm flipH="1">
              <a:off x="2496" y="2448"/>
              <a:ext cx="432" cy="0"/>
            </a:xfrm>
            <a:prstGeom prst="line">
              <a:avLst/>
            </a:prstGeom>
            <a:noFill/>
            <a:ln w="9525">
              <a:solidFill>
                <a:schemeClr val="tx1"/>
              </a:solidFill>
              <a:round/>
              <a:headEnd/>
              <a:tailEnd/>
            </a:ln>
            <a:effectLst/>
          </p:spPr>
          <p:txBody>
            <a:bodyPr/>
            <a:lstStyle/>
            <a:p>
              <a:endParaRPr lang="en-US"/>
            </a:p>
          </p:txBody>
        </p:sp>
        <p:sp>
          <p:nvSpPr>
            <p:cNvPr id="53261" name="Line 13"/>
            <p:cNvSpPr>
              <a:spLocks noChangeShapeType="1"/>
            </p:cNvSpPr>
            <p:nvPr/>
          </p:nvSpPr>
          <p:spPr bwMode="auto">
            <a:xfrm flipH="1">
              <a:off x="1104" y="2976"/>
              <a:ext cx="432" cy="0"/>
            </a:xfrm>
            <a:prstGeom prst="line">
              <a:avLst/>
            </a:prstGeom>
            <a:noFill/>
            <a:ln w="9525">
              <a:solidFill>
                <a:schemeClr val="tx1"/>
              </a:solidFill>
              <a:round/>
              <a:headEnd/>
              <a:tailEnd/>
            </a:ln>
            <a:effectLst/>
          </p:spPr>
          <p:txBody>
            <a:bodyPr/>
            <a:lstStyle/>
            <a:p>
              <a:endParaRPr lang="en-US"/>
            </a:p>
          </p:txBody>
        </p:sp>
        <p:sp>
          <p:nvSpPr>
            <p:cNvPr id="53262" name="Text Box 14"/>
            <p:cNvSpPr txBox="1">
              <a:spLocks noChangeArrowheads="1"/>
            </p:cNvSpPr>
            <p:nvPr/>
          </p:nvSpPr>
          <p:spPr bwMode="auto">
            <a:xfrm>
              <a:off x="768" y="2736"/>
              <a:ext cx="576" cy="288"/>
            </a:xfrm>
            <a:prstGeom prst="rect">
              <a:avLst/>
            </a:prstGeom>
            <a:noFill/>
            <a:ln w="9525">
              <a:noFill/>
              <a:miter lim="800000"/>
              <a:headEnd/>
              <a:tailEnd/>
            </a:ln>
            <a:effectLst/>
          </p:spPr>
          <p:txBody>
            <a:bodyPr>
              <a:spAutoFit/>
            </a:bodyPr>
            <a:lstStyle/>
            <a:p>
              <a:pPr>
                <a:spcBef>
                  <a:spcPct val="50000"/>
                </a:spcBef>
              </a:pPr>
              <a:r>
                <a:rPr lang="en-US"/>
                <a:t>CLK</a:t>
              </a:r>
            </a:p>
          </p:txBody>
        </p:sp>
      </p:grpSp>
      <p:grpSp>
        <p:nvGrpSpPr>
          <p:cNvPr id="53272" name="Group 24"/>
          <p:cNvGrpSpPr>
            <a:grpSpLocks/>
          </p:cNvGrpSpPr>
          <p:nvPr/>
        </p:nvGrpSpPr>
        <p:grpSpPr bwMode="auto">
          <a:xfrm>
            <a:off x="5791200" y="2971800"/>
            <a:ext cx="2667000" cy="2743200"/>
            <a:chOff x="3648" y="1872"/>
            <a:chExt cx="1680" cy="1728"/>
          </a:xfrm>
        </p:grpSpPr>
        <p:sp>
          <p:nvSpPr>
            <p:cNvPr id="53263" name="Text Box 15"/>
            <p:cNvSpPr txBox="1">
              <a:spLocks noChangeArrowheads="1"/>
            </p:cNvSpPr>
            <p:nvPr/>
          </p:nvSpPr>
          <p:spPr bwMode="auto">
            <a:xfrm>
              <a:off x="3696" y="1872"/>
              <a:ext cx="1632" cy="1668"/>
            </a:xfrm>
            <a:prstGeom prst="rect">
              <a:avLst/>
            </a:prstGeom>
            <a:noFill/>
            <a:ln w="9525">
              <a:noFill/>
              <a:miter lim="800000"/>
              <a:headEnd/>
              <a:tailEnd/>
            </a:ln>
            <a:effectLst/>
          </p:spPr>
          <p:txBody>
            <a:bodyPr>
              <a:spAutoFit/>
            </a:bodyPr>
            <a:lstStyle/>
            <a:p>
              <a:pPr>
                <a:spcBef>
                  <a:spcPct val="50000"/>
                </a:spcBef>
              </a:pPr>
              <a:r>
                <a:rPr lang="en-US"/>
                <a:t>D    Q     Q</a:t>
              </a:r>
              <a:r>
                <a:rPr lang="en-US" baseline="30000"/>
                <a:t>+</a:t>
              </a:r>
              <a:endParaRPr lang="en-US"/>
            </a:p>
            <a:p>
              <a:pPr>
                <a:spcBef>
                  <a:spcPct val="50000"/>
                </a:spcBef>
              </a:pPr>
              <a:r>
                <a:rPr lang="en-US"/>
                <a:t>0      0     0</a:t>
              </a:r>
            </a:p>
            <a:p>
              <a:pPr>
                <a:spcBef>
                  <a:spcPct val="50000"/>
                </a:spcBef>
              </a:pPr>
              <a:r>
                <a:rPr lang="en-US"/>
                <a:t>0      1     0</a:t>
              </a:r>
            </a:p>
            <a:p>
              <a:pPr>
                <a:spcBef>
                  <a:spcPct val="50000"/>
                </a:spcBef>
              </a:pPr>
              <a:r>
                <a:rPr lang="en-US"/>
                <a:t>1      0     1</a:t>
              </a:r>
            </a:p>
            <a:p>
              <a:pPr>
                <a:spcBef>
                  <a:spcPct val="50000"/>
                </a:spcBef>
              </a:pPr>
              <a:r>
                <a:rPr lang="en-US"/>
                <a:t>1      1     1</a:t>
              </a:r>
            </a:p>
          </p:txBody>
        </p:sp>
        <p:sp>
          <p:nvSpPr>
            <p:cNvPr id="53264" name="Line 16"/>
            <p:cNvSpPr>
              <a:spLocks noChangeShapeType="1"/>
            </p:cNvSpPr>
            <p:nvPr/>
          </p:nvSpPr>
          <p:spPr bwMode="auto">
            <a:xfrm>
              <a:off x="3648" y="2160"/>
              <a:ext cx="1152" cy="0"/>
            </a:xfrm>
            <a:prstGeom prst="line">
              <a:avLst/>
            </a:prstGeom>
            <a:noFill/>
            <a:ln w="9525">
              <a:solidFill>
                <a:schemeClr val="tx1"/>
              </a:solidFill>
              <a:round/>
              <a:headEnd/>
              <a:tailEnd/>
            </a:ln>
            <a:effectLst/>
          </p:spPr>
          <p:txBody>
            <a:bodyPr/>
            <a:lstStyle/>
            <a:p>
              <a:endParaRPr lang="en-US"/>
            </a:p>
          </p:txBody>
        </p:sp>
        <p:sp>
          <p:nvSpPr>
            <p:cNvPr id="53265" name="Line 17"/>
            <p:cNvSpPr>
              <a:spLocks noChangeShapeType="1"/>
            </p:cNvSpPr>
            <p:nvPr/>
          </p:nvSpPr>
          <p:spPr bwMode="auto">
            <a:xfrm>
              <a:off x="4368" y="1872"/>
              <a:ext cx="0" cy="1728"/>
            </a:xfrm>
            <a:prstGeom prst="line">
              <a:avLst/>
            </a:prstGeom>
            <a:noFill/>
            <a:ln w="9525">
              <a:solidFill>
                <a:schemeClr val="tx1"/>
              </a:solidFill>
              <a:round/>
              <a:headEnd/>
              <a:tailEnd/>
            </a:ln>
            <a:effectLst/>
          </p:spPr>
          <p:txBody>
            <a:bodyPr/>
            <a:lstStyle/>
            <a:p>
              <a:endParaRPr lang="en-US"/>
            </a:p>
          </p:txBody>
        </p:sp>
      </p:grpSp>
      <p:sp>
        <p:nvSpPr>
          <p:cNvPr id="53266" name="Text Box 18"/>
          <p:cNvSpPr txBox="1">
            <a:spLocks noChangeArrowheads="1"/>
          </p:cNvSpPr>
          <p:nvPr/>
        </p:nvSpPr>
        <p:spPr bwMode="auto">
          <a:xfrm>
            <a:off x="5105400" y="2209800"/>
            <a:ext cx="2971800" cy="457200"/>
          </a:xfrm>
          <a:prstGeom prst="rect">
            <a:avLst/>
          </a:prstGeom>
          <a:noFill/>
          <a:ln w="9525">
            <a:noFill/>
            <a:miter lim="800000"/>
            <a:headEnd/>
            <a:tailEnd/>
          </a:ln>
          <a:effectLst/>
        </p:spPr>
        <p:txBody>
          <a:bodyPr>
            <a:spAutoFit/>
          </a:bodyPr>
          <a:lstStyle/>
          <a:p>
            <a:pPr>
              <a:spcBef>
                <a:spcPct val="50000"/>
              </a:spcBef>
            </a:pPr>
            <a:r>
              <a:rPr lang="en-US"/>
              <a:t>Clock happens Here</a:t>
            </a:r>
          </a:p>
        </p:txBody>
      </p:sp>
      <p:sp>
        <p:nvSpPr>
          <p:cNvPr id="53269" name="Freeform 21"/>
          <p:cNvSpPr>
            <a:spLocks/>
          </p:cNvSpPr>
          <p:nvPr/>
        </p:nvSpPr>
        <p:spPr bwMode="auto">
          <a:xfrm>
            <a:off x="7010400" y="2514600"/>
            <a:ext cx="1143000" cy="457200"/>
          </a:xfrm>
          <a:custGeom>
            <a:avLst/>
            <a:gdLst/>
            <a:ahLst/>
            <a:cxnLst>
              <a:cxn ang="0">
                <a:pos x="480" y="0"/>
              </a:cxn>
              <a:cxn ang="0">
                <a:pos x="672" y="192"/>
              </a:cxn>
              <a:cxn ang="0">
                <a:pos x="192" y="144"/>
              </a:cxn>
              <a:cxn ang="0">
                <a:pos x="0" y="288"/>
              </a:cxn>
            </a:cxnLst>
            <a:rect l="0" t="0" r="r" b="b"/>
            <a:pathLst>
              <a:path w="720" h="288">
                <a:moveTo>
                  <a:pt x="480" y="0"/>
                </a:moveTo>
                <a:cubicBezTo>
                  <a:pt x="600" y="84"/>
                  <a:pt x="720" y="168"/>
                  <a:pt x="672" y="192"/>
                </a:cubicBezTo>
                <a:cubicBezTo>
                  <a:pt x="624" y="216"/>
                  <a:pt x="304" y="128"/>
                  <a:pt x="192" y="144"/>
                </a:cubicBezTo>
                <a:cubicBezTo>
                  <a:pt x="80" y="160"/>
                  <a:pt x="40" y="224"/>
                  <a:pt x="0" y="288"/>
                </a:cubicBezTo>
              </a:path>
            </a:pathLst>
          </a:custGeom>
          <a:noFill/>
          <a:ln w="12700" cmpd="sng">
            <a:solidFill>
              <a:schemeClr val="tx1"/>
            </a:solidFill>
            <a:round/>
            <a:headEnd type="none" w="med" len="med"/>
            <a:tailEnd type="triangle" w="med" len="med"/>
          </a:ln>
          <a:effectLst/>
        </p:spPr>
        <p:txBody>
          <a:bodyPr/>
          <a:lstStyle/>
          <a:p>
            <a:endParaRPr lang="en-US"/>
          </a:p>
        </p:txBody>
      </p:sp>
      <p:sp>
        <p:nvSpPr>
          <p:cNvPr id="19" name="Slide Number Placeholder 18"/>
          <p:cNvSpPr>
            <a:spLocks noGrp="1"/>
          </p:cNvSpPr>
          <p:nvPr>
            <p:ph type="sldNum" sz="quarter" idx="12"/>
          </p:nvPr>
        </p:nvSpPr>
        <p:spPr/>
        <p:txBody>
          <a:bodyPr/>
          <a:lstStyle/>
          <a:p>
            <a:fld id="{1E9AE433-2354-447F-AC9C-E3BA53A2ED55}" type="slidenum">
              <a:rPr lang="en-US" smtClean="0"/>
              <a:pPr/>
              <a:t>11</a:t>
            </a:fld>
            <a:endParaRPr lang="en-US"/>
          </a:p>
        </p:txBody>
      </p:sp>
      <p:sp>
        <p:nvSpPr>
          <p:cNvPr id="20" name="Footer Placeholder 19"/>
          <p:cNvSpPr>
            <a:spLocks noGrp="1"/>
          </p:cNvSpPr>
          <p:nvPr>
            <p:ph type="ftr" sz="quarter" idx="11"/>
          </p:nvPr>
        </p:nvSpPr>
        <p:spPr/>
        <p:txBody>
          <a:bodyPr/>
          <a:lstStyle/>
          <a:p>
            <a:r>
              <a:rPr lang="es-ES" smtClean="0"/>
              <a:t>W2018: EE307</a:t>
            </a:r>
            <a:endParaRPr lang="en-US" dirty="0"/>
          </a:p>
        </p:txBody>
      </p:sp>
    </p:spTree>
    <p:extLst>
      <p:ext uri="{BB962C8B-B14F-4D97-AF65-F5344CB8AC3E}">
        <p14:creationId xmlns:p14="http://schemas.microsoft.com/office/powerpoint/2010/main" val="391643329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Cooperating FSMs</a:t>
            </a:r>
            <a:endParaRPr lang="en-US" dirty="0"/>
          </a:p>
        </p:txBody>
      </p:sp>
      <p:sp>
        <p:nvSpPr>
          <p:cNvPr id="3" name="Content Placeholder 2"/>
          <p:cNvSpPr>
            <a:spLocks noGrp="1"/>
          </p:cNvSpPr>
          <p:nvPr>
            <p:ph idx="1"/>
          </p:nvPr>
        </p:nvSpPr>
        <p:spPr/>
        <p:txBody>
          <a:bodyPr/>
          <a:lstStyle/>
          <a:p>
            <a:pPr lvl="0"/>
            <a:r>
              <a:rPr lang="en-US" dirty="0" smtClean="0"/>
              <a:t>Another important use for cooperating FSMs is to reduce debugging and simplify design</a:t>
            </a:r>
          </a:p>
          <a:p>
            <a:pPr lvl="0"/>
            <a:r>
              <a:rPr lang="en-US" dirty="0" smtClean="0"/>
              <a:t>As the number of states increases in a FSM, debugging becomes exponentially more difficult</a:t>
            </a:r>
          </a:p>
          <a:p>
            <a:pPr lvl="0"/>
            <a:r>
              <a:rPr lang="en-US" dirty="0" smtClean="0"/>
              <a:t>Large FSMs can be divided into smaller FSMs</a:t>
            </a:r>
          </a:p>
          <a:p>
            <a:pPr lvl="0"/>
            <a:endParaRPr lang="en-US" dirty="0" smtClean="0"/>
          </a:p>
          <a:p>
            <a:pPr lvl="0"/>
            <a:r>
              <a:rPr lang="en-US" dirty="0" smtClean="0"/>
              <a:t>Here’s an example:</a:t>
            </a:r>
          </a:p>
          <a:p>
            <a:pPr lvl="0"/>
            <a:endParaRPr lang="en-US" dirty="0" smtClean="0"/>
          </a:p>
        </p:txBody>
      </p:sp>
      <p:sp>
        <p:nvSpPr>
          <p:cNvPr id="5" name="Footer Placeholder 4"/>
          <p:cNvSpPr>
            <a:spLocks noGrp="1"/>
          </p:cNvSpPr>
          <p:nvPr>
            <p:ph type="ftr" sz="quarter" idx="11"/>
          </p:nvPr>
        </p:nvSpPr>
        <p:spPr/>
        <p:txBody>
          <a:bodyPr/>
          <a:lstStyle/>
          <a:p>
            <a:r>
              <a:rPr lang="es-ES" smtClean="0"/>
              <a:t>W2018: EE307</a:t>
            </a:r>
            <a:endParaRPr lang="en-US" dirty="0"/>
          </a:p>
        </p:txBody>
      </p:sp>
      <p:sp>
        <p:nvSpPr>
          <p:cNvPr id="6" name="Slide Number Placeholder 5"/>
          <p:cNvSpPr>
            <a:spLocks noGrp="1"/>
          </p:cNvSpPr>
          <p:nvPr>
            <p:ph type="sldNum" sz="quarter" idx="12"/>
          </p:nvPr>
        </p:nvSpPr>
        <p:spPr/>
        <p:txBody>
          <a:bodyPr/>
          <a:lstStyle/>
          <a:p>
            <a:fld id="{1E9AE433-2354-447F-AC9C-E3BA53A2ED55}" type="slidenum">
              <a:rPr lang="en-US" smtClean="0"/>
              <a:pPr/>
              <a:t>110</a:t>
            </a:fld>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8382000" cy="762000"/>
          </a:xfrm>
        </p:spPr>
        <p:txBody>
          <a:bodyPr/>
          <a:lstStyle/>
          <a:p>
            <a:r>
              <a:rPr lang="en-US" sz="3200" dirty="0" smtClean="0"/>
              <a:t>Cooperating FSM from one large FSM</a:t>
            </a:r>
            <a:endParaRPr lang="en-US" sz="3200" dirty="0"/>
          </a:p>
        </p:txBody>
      </p:sp>
      <p:sp>
        <p:nvSpPr>
          <p:cNvPr id="5" name="Footer Placeholder 4"/>
          <p:cNvSpPr>
            <a:spLocks noGrp="1"/>
          </p:cNvSpPr>
          <p:nvPr>
            <p:ph type="ftr" sz="quarter" idx="11"/>
          </p:nvPr>
        </p:nvSpPr>
        <p:spPr/>
        <p:txBody>
          <a:bodyPr/>
          <a:lstStyle/>
          <a:p>
            <a:r>
              <a:rPr lang="es-ES" smtClean="0"/>
              <a:t>W2018: EE307</a:t>
            </a:r>
            <a:endParaRPr lang="en-US" dirty="0"/>
          </a:p>
        </p:txBody>
      </p:sp>
      <p:sp>
        <p:nvSpPr>
          <p:cNvPr id="6" name="Slide Number Placeholder 5"/>
          <p:cNvSpPr>
            <a:spLocks noGrp="1"/>
          </p:cNvSpPr>
          <p:nvPr>
            <p:ph type="sldNum" sz="quarter" idx="12"/>
          </p:nvPr>
        </p:nvSpPr>
        <p:spPr/>
        <p:txBody>
          <a:bodyPr/>
          <a:lstStyle/>
          <a:p>
            <a:fld id="{1E9AE433-2354-447F-AC9C-E3BA53A2ED55}" type="slidenum">
              <a:rPr lang="en-US" smtClean="0"/>
              <a:pPr/>
              <a:t>111</a:t>
            </a:fld>
            <a:endParaRPr lang="en-US"/>
          </a:p>
        </p:txBody>
      </p:sp>
      <p:grpSp>
        <p:nvGrpSpPr>
          <p:cNvPr id="45" name="Group 44"/>
          <p:cNvGrpSpPr/>
          <p:nvPr/>
        </p:nvGrpSpPr>
        <p:grpSpPr>
          <a:xfrm>
            <a:off x="824922" y="1500188"/>
            <a:ext cx="7787884" cy="4145953"/>
            <a:chOff x="1062429" y="1500188"/>
            <a:chExt cx="7787884" cy="4145953"/>
          </a:xfrm>
        </p:grpSpPr>
        <p:sp>
          <p:nvSpPr>
            <p:cNvPr id="7" name="Text Box 4"/>
            <p:cNvSpPr txBox="1">
              <a:spLocks noChangeArrowheads="1"/>
            </p:cNvSpPr>
            <p:nvPr/>
          </p:nvSpPr>
          <p:spPr bwMode="auto">
            <a:xfrm>
              <a:off x="5384800" y="3101975"/>
              <a:ext cx="904875"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8" name="Text Box 6"/>
            <p:cNvSpPr txBox="1">
              <a:spLocks noChangeArrowheads="1"/>
            </p:cNvSpPr>
            <p:nvPr/>
          </p:nvSpPr>
          <p:spPr bwMode="auto">
            <a:xfrm>
              <a:off x="2111375" y="2266950"/>
              <a:ext cx="720725" cy="947738"/>
            </a:xfrm>
            <a:prstGeom prst="rect">
              <a:avLst/>
            </a:prstGeom>
            <a:noFill/>
            <a:ln w="9525">
              <a:noFill/>
              <a:miter lim="800000"/>
              <a:headEnd/>
              <a:tailEnd/>
            </a:ln>
            <a:effectLst/>
          </p:spPr>
          <p:txBody>
            <a:bodyPr>
              <a:spAutoFit/>
            </a:bodyPr>
            <a:lstStyle/>
            <a:p>
              <a:pPr algn="ctr">
                <a:spcBef>
                  <a:spcPct val="50000"/>
                </a:spcBef>
              </a:pPr>
              <a:r>
                <a:rPr lang="en-US" sz="1600"/>
                <a:t>Wait/Low</a:t>
              </a:r>
            </a:p>
            <a:p>
              <a:pPr algn="ctr">
                <a:spcBef>
                  <a:spcPct val="50000"/>
                </a:spcBef>
              </a:pPr>
              <a:r>
                <a:rPr lang="en-US" sz="1600"/>
                <a:t>000</a:t>
              </a:r>
            </a:p>
          </p:txBody>
        </p:sp>
        <p:sp>
          <p:nvSpPr>
            <p:cNvPr id="9" name="Text Box 7"/>
            <p:cNvSpPr txBox="1">
              <a:spLocks noChangeArrowheads="1"/>
            </p:cNvSpPr>
            <p:nvPr/>
          </p:nvSpPr>
          <p:spPr bwMode="auto">
            <a:xfrm>
              <a:off x="1746250" y="3189288"/>
              <a:ext cx="1460500" cy="276225"/>
            </a:xfrm>
            <a:prstGeom prst="rect">
              <a:avLst/>
            </a:prstGeom>
            <a:noFill/>
            <a:ln w="9525">
              <a:noFill/>
              <a:miter lim="800000"/>
              <a:headEnd/>
              <a:tailEnd/>
            </a:ln>
            <a:effectLst/>
          </p:spPr>
          <p:txBody>
            <a:bodyPr>
              <a:spAutoFit/>
            </a:bodyPr>
            <a:lstStyle/>
            <a:p>
              <a:pPr algn="ctr">
                <a:lnSpc>
                  <a:spcPct val="75000"/>
                </a:lnSpc>
              </a:pPr>
              <a:r>
                <a:rPr lang="en-US" sz="1600"/>
                <a:t>[0]</a:t>
              </a:r>
            </a:p>
          </p:txBody>
        </p:sp>
        <p:sp>
          <p:nvSpPr>
            <p:cNvPr id="10" name="Oval 8"/>
            <p:cNvSpPr>
              <a:spLocks noChangeArrowheads="1"/>
            </p:cNvSpPr>
            <p:nvPr/>
          </p:nvSpPr>
          <p:spPr bwMode="auto">
            <a:xfrm>
              <a:off x="1679575" y="2125663"/>
              <a:ext cx="1614488" cy="1544637"/>
            </a:xfrm>
            <a:prstGeom prst="ellipse">
              <a:avLst/>
            </a:prstGeom>
            <a:noFill/>
            <a:ln w="9525">
              <a:solidFill>
                <a:schemeClr val="tx1"/>
              </a:solidFill>
              <a:round/>
              <a:headEnd/>
              <a:tailEnd/>
            </a:ln>
            <a:effectLst/>
          </p:spPr>
          <p:txBody>
            <a:bodyPr wrap="none" anchor="ctr"/>
            <a:lstStyle/>
            <a:p>
              <a:endParaRPr lang="en-US"/>
            </a:p>
          </p:txBody>
        </p:sp>
        <p:sp>
          <p:nvSpPr>
            <p:cNvPr id="11" name="Text Box 10"/>
            <p:cNvSpPr txBox="1">
              <a:spLocks noChangeArrowheads="1"/>
            </p:cNvSpPr>
            <p:nvPr/>
          </p:nvSpPr>
          <p:spPr bwMode="auto">
            <a:xfrm>
              <a:off x="4794250" y="2266950"/>
              <a:ext cx="1022350" cy="703263"/>
            </a:xfrm>
            <a:prstGeom prst="rect">
              <a:avLst/>
            </a:prstGeom>
            <a:noFill/>
            <a:ln w="9525">
              <a:noFill/>
              <a:miter lim="800000"/>
              <a:headEnd/>
              <a:tailEnd/>
            </a:ln>
            <a:effectLst/>
          </p:spPr>
          <p:txBody>
            <a:bodyPr>
              <a:spAutoFit/>
            </a:bodyPr>
            <a:lstStyle/>
            <a:p>
              <a:pPr algn="ctr">
                <a:spcBef>
                  <a:spcPct val="50000"/>
                </a:spcBef>
              </a:pPr>
              <a:r>
                <a:rPr lang="en-US" sz="1600"/>
                <a:t>Sensed 1</a:t>
              </a:r>
            </a:p>
            <a:p>
              <a:pPr algn="ctr">
                <a:spcBef>
                  <a:spcPct val="50000"/>
                </a:spcBef>
              </a:pPr>
              <a:r>
                <a:rPr lang="en-US" sz="1600"/>
                <a:t>001</a:t>
              </a:r>
            </a:p>
          </p:txBody>
        </p:sp>
        <p:sp>
          <p:nvSpPr>
            <p:cNvPr id="12" name="Text Box 11"/>
            <p:cNvSpPr txBox="1">
              <a:spLocks noChangeArrowheads="1"/>
            </p:cNvSpPr>
            <p:nvPr/>
          </p:nvSpPr>
          <p:spPr bwMode="auto">
            <a:xfrm>
              <a:off x="4591050" y="3017838"/>
              <a:ext cx="1460500" cy="276225"/>
            </a:xfrm>
            <a:prstGeom prst="rect">
              <a:avLst/>
            </a:prstGeom>
            <a:noFill/>
            <a:ln w="9525">
              <a:noFill/>
              <a:miter lim="800000"/>
              <a:headEnd/>
              <a:tailEnd/>
            </a:ln>
            <a:effectLst/>
          </p:spPr>
          <p:txBody>
            <a:bodyPr>
              <a:spAutoFit/>
            </a:bodyPr>
            <a:lstStyle/>
            <a:p>
              <a:pPr algn="ctr">
                <a:lnSpc>
                  <a:spcPct val="75000"/>
                </a:lnSpc>
              </a:pPr>
              <a:r>
                <a:rPr lang="en-US" sz="1600"/>
                <a:t>[0]</a:t>
              </a:r>
            </a:p>
          </p:txBody>
        </p:sp>
        <p:sp>
          <p:nvSpPr>
            <p:cNvPr id="13" name="Oval 12"/>
            <p:cNvSpPr>
              <a:spLocks noChangeArrowheads="1"/>
            </p:cNvSpPr>
            <p:nvPr/>
          </p:nvSpPr>
          <p:spPr bwMode="auto">
            <a:xfrm>
              <a:off x="4503738" y="2125663"/>
              <a:ext cx="1614487" cy="1544637"/>
            </a:xfrm>
            <a:prstGeom prst="ellipse">
              <a:avLst/>
            </a:prstGeom>
            <a:noFill/>
            <a:ln w="9525">
              <a:solidFill>
                <a:schemeClr val="tx1"/>
              </a:solidFill>
              <a:round/>
              <a:headEnd/>
              <a:tailEnd/>
            </a:ln>
            <a:effectLst/>
          </p:spPr>
          <p:txBody>
            <a:bodyPr wrap="none" anchor="ctr"/>
            <a:lstStyle/>
            <a:p>
              <a:endParaRPr lang="en-US"/>
            </a:p>
          </p:txBody>
        </p:sp>
        <p:sp>
          <p:nvSpPr>
            <p:cNvPr id="14" name="Text Box 14"/>
            <p:cNvSpPr txBox="1">
              <a:spLocks noChangeArrowheads="1"/>
            </p:cNvSpPr>
            <p:nvPr/>
          </p:nvSpPr>
          <p:spPr bwMode="auto">
            <a:xfrm>
              <a:off x="7316788" y="4086225"/>
              <a:ext cx="1133475" cy="703263"/>
            </a:xfrm>
            <a:prstGeom prst="rect">
              <a:avLst/>
            </a:prstGeom>
            <a:noFill/>
            <a:ln w="9525">
              <a:noFill/>
              <a:miter lim="800000"/>
              <a:headEnd/>
              <a:tailEnd/>
            </a:ln>
            <a:effectLst/>
          </p:spPr>
          <p:txBody>
            <a:bodyPr>
              <a:spAutoFit/>
            </a:bodyPr>
            <a:lstStyle/>
            <a:p>
              <a:pPr algn="ctr">
                <a:spcBef>
                  <a:spcPct val="50000"/>
                </a:spcBef>
              </a:pPr>
              <a:r>
                <a:rPr lang="en-US" sz="1600"/>
                <a:t>Sensed 3</a:t>
              </a:r>
            </a:p>
            <a:p>
              <a:pPr algn="ctr">
                <a:spcBef>
                  <a:spcPct val="50000"/>
                </a:spcBef>
              </a:pPr>
              <a:r>
                <a:rPr lang="en-US" sz="1600"/>
                <a:t>011</a:t>
              </a:r>
            </a:p>
          </p:txBody>
        </p:sp>
        <p:sp>
          <p:nvSpPr>
            <p:cNvPr id="15" name="Text Box 15"/>
            <p:cNvSpPr txBox="1">
              <a:spLocks noChangeArrowheads="1"/>
            </p:cNvSpPr>
            <p:nvPr/>
          </p:nvSpPr>
          <p:spPr bwMode="auto">
            <a:xfrm>
              <a:off x="7143750" y="4837113"/>
              <a:ext cx="1460500" cy="276225"/>
            </a:xfrm>
            <a:prstGeom prst="rect">
              <a:avLst/>
            </a:prstGeom>
            <a:noFill/>
            <a:ln w="9525">
              <a:noFill/>
              <a:miter lim="800000"/>
              <a:headEnd/>
              <a:tailEnd/>
            </a:ln>
            <a:effectLst/>
          </p:spPr>
          <p:txBody>
            <a:bodyPr>
              <a:spAutoFit/>
            </a:bodyPr>
            <a:lstStyle/>
            <a:p>
              <a:pPr algn="ctr">
                <a:lnSpc>
                  <a:spcPct val="75000"/>
                </a:lnSpc>
              </a:pPr>
              <a:r>
                <a:rPr lang="en-US" sz="1600"/>
                <a:t>[0]</a:t>
              </a:r>
            </a:p>
          </p:txBody>
        </p:sp>
        <p:sp>
          <p:nvSpPr>
            <p:cNvPr id="16" name="Oval 16"/>
            <p:cNvSpPr>
              <a:spLocks noChangeArrowheads="1"/>
            </p:cNvSpPr>
            <p:nvPr/>
          </p:nvSpPr>
          <p:spPr bwMode="auto">
            <a:xfrm>
              <a:off x="7056438" y="3944938"/>
              <a:ext cx="1614487" cy="1544637"/>
            </a:xfrm>
            <a:prstGeom prst="ellipse">
              <a:avLst/>
            </a:prstGeom>
            <a:noFill/>
            <a:ln w="9525">
              <a:solidFill>
                <a:schemeClr val="tx1"/>
              </a:solidFill>
              <a:round/>
              <a:headEnd/>
              <a:tailEnd/>
            </a:ln>
            <a:effectLst/>
          </p:spPr>
          <p:txBody>
            <a:bodyPr wrap="none" anchor="ctr"/>
            <a:lstStyle/>
            <a:p>
              <a:endParaRPr lang="en-US"/>
            </a:p>
          </p:txBody>
        </p:sp>
        <p:grpSp>
          <p:nvGrpSpPr>
            <p:cNvPr id="17" name="Group 17"/>
            <p:cNvGrpSpPr>
              <a:grpSpLocks/>
            </p:cNvGrpSpPr>
            <p:nvPr/>
          </p:nvGrpSpPr>
          <p:grpSpPr bwMode="auto">
            <a:xfrm>
              <a:off x="1679575" y="3935413"/>
              <a:ext cx="1614488" cy="1544637"/>
              <a:chOff x="1005" y="2157"/>
              <a:chExt cx="1017" cy="973"/>
            </a:xfrm>
          </p:grpSpPr>
          <p:sp>
            <p:nvSpPr>
              <p:cNvPr id="18" name="Text Box 18"/>
              <p:cNvSpPr txBox="1">
                <a:spLocks noChangeArrowheads="1"/>
              </p:cNvSpPr>
              <p:nvPr/>
            </p:nvSpPr>
            <p:spPr bwMode="auto">
              <a:xfrm>
                <a:off x="1277" y="2246"/>
                <a:ext cx="454" cy="443"/>
              </a:xfrm>
              <a:prstGeom prst="rect">
                <a:avLst/>
              </a:prstGeom>
              <a:noFill/>
              <a:ln w="9525">
                <a:noFill/>
                <a:miter lim="800000"/>
                <a:headEnd/>
                <a:tailEnd/>
              </a:ln>
              <a:effectLst/>
            </p:spPr>
            <p:txBody>
              <a:bodyPr>
                <a:spAutoFit/>
              </a:bodyPr>
              <a:lstStyle/>
              <a:p>
                <a:pPr algn="ctr">
                  <a:spcBef>
                    <a:spcPct val="50000"/>
                  </a:spcBef>
                </a:pPr>
                <a:r>
                  <a:rPr lang="en-US" sz="1600"/>
                  <a:t>Three</a:t>
                </a:r>
              </a:p>
              <a:p>
                <a:pPr algn="ctr">
                  <a:spcBef>
                    <a:spcPct val="50000"/>
                  </a:spcBef>
                </a:pPr>
                <a:r>
                  <a:rPr lang="en-US" sz="1600"/>
                  <a:t>101</a:t>
                </a:r>
              </a:p>
            </p:txBody>
          </p:sp>
          <p:sp>
            <p:nvSpPr>
              <p:cNvPr id="19" name="Text Box 19"/>
              <p:cNvSpPr txBox="1">
                <a:spLocks noChangeArrowheads="1"/>
              </p:cNvSpPr>
              <p:nvPr/>
            </p:nvSpPr>
            <p:spPr bwMode="auto">
              <a:xfrm>
                <a:off x="1060" y="2719"/>
                <a:ext cx="920" cy="174"/>
              </a:xfrm>
              <a:prstGeom prst="rect">
                <a:avLst/>
              </a:prstGeom>
              <a:noFill/>
              <a:ln w="9525">
                <a:noFill/>
                <a:miter lim="800000"/>
                <a:headEnd/>
                <a:tailEnd/>
              </a:ln>
              <a:effectLst/>
            </p:spPr>
            <p:txBody>
              <a:bodyPr>
                <a:spAutoFit/>
              </a:bodyPr>
              <a:lstStyle/>
              <a:p>
                <a:pPr algn="ctr">
                  <a:lnSpc>
                    <a:spcPct val="75000"/>
                  </a:lnSpc>
                </a:pPr>
                <a:r>
                  <a:rPr lang="en-US" sz="1600"/>
                  <a:t>[1]</a:t>
                </a:r>
              </a:p>
            </p:txBody>
          </p:sp>
          <p:sp>
            <p:nvSpPr>
              <p:cNvPr id="20" name="Oval 20"/>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sp>
          <p:nvSpPr>
            <p:cNvPr id="21" name="Freeform 21"/>
            <p:cNvSpPr>
              <a:spLocks/>
            </p:cNvSpPr>
            <p:nvPr/>
          </p:nvSpPr>
          <p:spPr bwMode="auto">
            <a:xfrm>
              <a:off x="3113088" y="1984375"/>
              <a:ext cx="1614487" cy="425450"/>
            </a:xfrm>
            <a:custGeom>
              <a:avLst/>
              <a:gdLst/>
              <a:ahLst/>
              <a:cxnLst>
                <a:cxn ang="0">
                  <a:pos x="0" y="268"/>
                </a:cxn>
                <a:cxn ang="0">
                  <a:pos x="230" y="83"/>
                </a:cxn>
                <a:cxn ang="0">
                  <a:pos x="588" y="25"/>
                </a:cxn>
                <a:cxn ang="0">
                  <a:pos x="1017" y="236"/>
                </a:cxn>
              </a:cxnLst>
              <a:rect l="0" t="0" r="r" b="b"/>
              <a:pathLst>
                <a:path w="1017" h="268">
                  <a:moveTo>
                    <a:pt x="0" y="268"/>
                  </a:moveTo>
                  <a:cubicBezTo>
                    <a:pt x="66" y="196"/>
                    <a:pt x="132" y="124"/>
                    <a:pt x="230" y="83"/>
                  </a:cubicBezTo>
                  <a:cubicBezTo>
                    <a:pt x="328" y="42"/>
                    <a:pt x="457" y="0"/>
                    <a:pt x="588" y="25"/>
                  </a:cubicBezTo>
                  <a:cubicBezTo>
                    <a:pt x="719" y="50"/>
                    <a:pt x="948" y="201"/>
                    <a:pt x="1017" y="236"/>
                  </a:cubicBezTo>
                </a:path>
              </a:pathLst>
            </a:custGeom>
            <a:noFill/>
            <a:ln w="9525">
              <a:solidFill>
                <a:schemeClr val="tx1"/>
              </a:solidFill>
              <a:round/>
              <a:headEnd type="none" w="med" len="med"/>
              <a:tailEnd type="triangle" w="med" len="med"/>
            </a:ln>
            <a:effectLst/>
          </p:spPr>
          <p:txBody>
            <a:bodyPr/>
            <a:lstStyle/>
            <a:p>
              <a:endParaRPr lang="en-US"/>
            </a:p>
          </p:txBody>
        </p:sp>
        <p:sp>
          <p:nvSpPr>
            <p:cNvPr id="22" name="Freeform 22"/>
            <p:cNvSpPr>
              <a:spLocks/>
            </p:cNvSpPr>
            <p:nvPr/>
          </p:nvSpPr>
          <p:spPr bwMode="auto">
            <a:xfrm>
              <a:off x="8531225" y="3173413"/>
              <a:ext cx="319088" cy="1076325"/>
            </a:xfrm>
            <a:custGeom>
              <a:avLst/>
              <a:gdLst/>
              <a:ahLst/>
              <a:cxnLst>
                <a:cxn ang="0">
                  <a:pos x="19" y="0"/>
                </a:cxn>
                <a:cxn ang="0">
                  <a:pos x="198" y="288"/>
                </a:cxn>
                <a:cxn ang="0">
                  <a:pos x="0" y="678"/>
                </a:cxn>
              </a:cxnLst>
              <a:rect l="0" t="0" r="r" b="b"/>
              <a:pathLst>
                <a:path w="201" h="678">
                  <a:moveTo>
                    <a:pt x="19" y="0"/>
                  </a:moveTo>
                  <a:cubicBezTo>
                    <a:pt x="110" y="87"/>
                    <a:pt x="201" y="175"/>
                    <a:pt x="198" y="288"/>
                  </a:cubicBezTo>
                  <a:cubicBezTo>
                    <a:pt x="195" y="401"/>
                    <a:pt x="34" y="615"/>
                    <a:pt x="0" y="678"/>
                  </a:cubicBezTo>
                </a:path>
              </a:pathLst>
            </a:custGeom>
            <a:noFill/>
            <a:ln w="9525">
              <a:solidFill>
                <a:schemeClr val="tx1"/>
              </a:solidFill>
              <a:round/>
              <a:headEnd type="none" w="med" len="med"/>
              <a:tailEnd type="triangle" w="med" len="med"/>
            </a:ln>
            <a:effectLst/>
          </p:spPr>
          <p:txBody>
            <a:bodyPr/>
            <a:lstStyle/>
            <a:p>
              <a:endParaRPr lang="en-US"/>
            </a:p>
          </p:txBody>
        </p:sp>
        <p:sp>
          <p:nvSpPr>
            <p:cNvPr id="23" name="Freeform 23"/>
            <p:cNvSpPr>
              <a:spLocks/>
            </p:cNvSpPr>
            <p:nvPr/>
          </p:nvSpPr>
          <p:spPr bwMode="auto">
            <a:xfrm rot="387489">
              <a:off x="5981638" y="5212754"/>
              <a:ext cx="1320800" cy="433387"/>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24" name="Freeform 24"/>
            <p:cNvSpPr>
              <a:spLocks/>
            </p:cNvSpPr>
            <p:nvPr/>
          </p:nvSpPr>
          <p:spPr bwMode="auto">
            <a:xfrm>
              <a:off x="1473200" y="3263900"/>
              <a:ext cx="328613" cy="1036638"/>
            </a:xfrm>
            <a:custGeom>
              <a:avLst/>
              <a:gdLst/>
              <a:ahLst/>
              <a:cxnLst>
                <a:cxn ang="0">
                  <a:pos x="207" y="653"/>
                </a:cxn>
                <a:cxn ang="0">
                  <a:pos x="2" y="320"/>
                </a:cxn>
                <a:cxn ang="0">
                  <a:pos x="194" y="0"/>
                </a:cxn>
              </a:cxnLst>
              <a:rect l="0" t="0" r="r" b="b"/>
              <a:pathLst>
                <a:path w="207" h="653">
                  <a:moveTo>
                    <a:pt x="207" y="653"/>
                  </a:moveTo>
                  <a:cubicBezTo>
                    <a:pt x="105" y="541"/>
                    <a:pt x="4" y="429"/>
                    <a:pt x="2" y="320"/>
                  </a:cubicBezTo>
                  <a:cubicBezTo>
                    <a:pt x="0" y="211"/>
                    <a:pt x="163" y="53"/>
                    <a:pt x="194" y="0"/>
                  </a:cubicBezTo>
                </a:path>
              </a:pathLst>
            </a:custGeom>
            <a:noFill/>
            <a:ln w="9525">
              <a:solidFill>
                <a:schemeClr val="tx1"/>
              </a:solidFill>
              <a:round/>
              <a:headEnd type="none" w="med" len="med"/>
              <a:tailEnd type="triangle" w="med" len="med"/>
            </a:ln>
            <a:effectLst/>
          </p:spPr>
          <p:txBody>
            <a:bodyPr/>
            <a:lstStyle/>
            <a:p>
              <a:endParaRPr lang="en-US"/>
            </a:p>
          </p:txBody>
        </p:sp>
        <p:sp>
          <p:nvSpPr>
            <p:cNvPr id="25" name="Text Box 30"/>
            <p:cNvSpPr txBox="1">
              <a:spLocks noChangeArrowheads="1"/>
            </p:cNvSpPr>
            <p:nvPr/>
          </p:nvSpPr>
          <p:spPr bwMode="auto">
            <a:xfrm>
              <a:off x="1549400" y="1500188"/>
              <a:ext cx="417513" cy="366712"/>
            </a:xfrm>
            <a:prstGeom prst="rect">
              <a:avLst/>
            </a:prstGeom>
            <a:noFill/>
            <a:ln w="9525">
              <a:noFill/>
              <a:miter lim="800000"/>
              <a:headEnd/>
              <a:tailEnd/>
            </a:ln>
            <a:effectLst/>
          </p:spPr>
          <p:txBody>
            <a:bodyPr>
              <a:spAutoFit/>
            </a:bodyPr>
            <a:lstStyle/>
            <a:p>
              <a:pPr>
                <a:spcBef>
                  <a:spcPct val="50000"/>
                </a:spcBef>
              </a:pPr>
              <a:r>
                <a:rPr lang="en-US" sz="1800"/>
                <a:t>0</a:t>
              </a:r>
            </a:p>
          </p:txBody>
        </p:sp>
        <p:sp>
          <p:nvSpPr>
            <p:cNvPr id="26" name="Text Box 32"/>
            <p:cNvSpPr txBox="1">
              <a:spLocks noChangeArrowheads="1"/>
            </p:cNvSpPr>
            <p:nvPr/>
          </p:nvSpPr>
          <p:spPr bwMode="auto">
            <a:xfrm>
              <a:off x="6479928" y="5233349"/>
              <a:ext cx="569913" cy="366713"/>
            </a:xfrm>
            <a:prstGeom prst="rect">
              <a:avLst/>
            </a:prstGeom>
            <a:noFill/>
            <a:ln w="9525">
              <a:noFill/>
              <a:miter lim="800000"/>
              <a:headEnd/>
              <a:tailEnd/>
            </a:ln>
            <a:effectLst/>
          </p:spPr>
          <p:txBody>
            <a:bodyPr>
              <a:spAutoFit/>
            </a:bodyPr>
            <a:lstStyle/>
            <a:p>
              <a:pPr>
                <a:spcBef>
                  <a:spcPct val="50000"/>
                </a:spcBef>
              </a:pPr>
              <a:r>
                <a:rPr lang="en-US" sz="1800" dirty="0" smtClean="0"/>
                <a:t>X</a:t>
              </a:r>
              <a:endParaRPr lang="en-US" sz="1800" dirty="0"/>
            </a:p>
          </p:txBody>
        </p:sp>
        <p:sp>
          <p:nvSpPr>
            <p:cNvPr id="27" name="Text Box 33"/>
            <p:cNvSpPr txBox="1">
              <a:spLocks noChangeArrowheads="1"/>
            </p:cNvSpPr>
            <p:nvPr/>
          </p:nvSpPr>
          <p:spPr bwMode="auto">
            <a:xfrm>
              <a:off x="8275638" y="3576638"/>
              <a:ext cx="549275" cy="366712"/>
            </a:xfrm>
            <a:prstGeom prst="rect">
              <a:avLst/>
            </a:prstGeom>
            <a:noFill/>
            <a:ln w="9525">
              <a:noFill/>
              <a:miter lim="800000"/>
              <a:headEnd/>
              <a:tailEnd/>
            </a:ln>
            <a:effectLst/>
          </p:spPr>
          <p:txBody>
            <a:bodyPr>
              <a:spAutoFit/>
            </a:bodyPr>
            <a:lstStyle/>
            <a:p>
              <a:pPr>
                <a:spcBef>
                  <a:spcPct val="50000"/>
                </a:spcBef>
              </a:pPr>
              <a:r>
                <a:rPr lang="en-US" sz="1800" dirty="0" smtClean="0"/>
                <a:t>0</a:t>
              </a:r>
              <a:endParaRPr lang="en-US" sz="1800" dirty="0"/>
            </a:p>
          </p:txBody>
        </p:sp>
        <p:sp>
          <p:nvSpPr>
            <p:cNvPr id="28" name="Text Box 34"/>
            <p:cNvSpPr txBox="1">
              <a:spLocks noChangeArrowheads="1"/>
            </p:cNvSpPr>
            <p:nvPr/>
          </p:nvSpPr>
          <p:spPr bwMode="auto">
            <a:xfrm>
              <a:off x="3732213" y="1982788"/>
              <a:ext cx="427037" cy="366712"/>
            </a:xfrm>
            <a:prstGeom prst="rect">
              <a:avLst/>
            </a:prstGeom>
            <a:noFill/>
            <a:ln w="9525">
              <a:noFill/>
              <a:miter lim="800000"/>
              <a:headEnd/>
              <a:tailEnd/>
            </a:ln>
            <a:effectLst/>
          </p:spPr>
          <p:txBody>
            <a:bodyPr>
              <a:spAutoFit/>
            </a:bodyPr>
            <a:lstStyle/>
            <a:p>
              <a:pPr>
                <a:spcBef>
                  <a:spcPct val="50000"/>
                </a:spcBef>
              </a:pPr>
              <a:r>
                <a:rPr lang="en-US" sz="1800"/>
                <a:t>1</a:t>
              </a:r>
            </a:p>
          </p:txBody>
        </p:sp>
        <p:sp>
          <p:nvSpPr>
            <p:cNvPr id="29" name="Text Box 35"/>
            <p:cNvSpPr txBox="1">
              <a:spLocks noChangeArrowheads="1"/>
            </p:cNvSpPr>
            <p:nvPr/>
          </p:nvSpPr>
          <p:spPr bwMode="auto">
            <a:xfrm>
              <a:off x="1455738" y="3598863"/>
              <a:ext cx="600075" cy="366712"/>
            </a:xfrm>
            <a:prstGeom prst="rect">
              <a:avLst/>
            </a:prstGeom>
            <a:noFill/>
            <a:ln w="9525">
              <a:noFill/>
              <a:miter lim="800000"/>
              <a:headEnd/>
              <a:tailEnd/>
            </a:ln>
            <a:effectLst/>
          </p:spPr>
          <p:txBody>
            <a:bodyPr>
              <a:spAutoFit/>
            </a:bodyPr>
            <a:lstStyle/>
            <a:p>
              <a:pPr>
                <a:spcBef>
                  <a:spcPct val="50000"/>
                </a:spcBef>
              </a:pPr>
              <a:r>
                <a:rPr lang="en-US" sz="1800"/>
                <a:t>0</a:t>
              </a:r>
            </a:p>
          </p:txBody>
        </p:sp>
        <p:sp>
          <p:nvSpPr>
            <p:cNvPr id="30" name="Text Box 36"/>
            <p:cNvSpPr txBox="1">
              <a:spLocks noChangeArrowheads="1"/>
            </p:cNvSpPr>
            <p:nvPr/>
          </p:nvSpPr>
          <p:spPr bwMode="auto">
            <a:xfrm>
              <a:off x="1062429" y="5240338"/>
              <a:ext cx="600075" cy="366712"/>
            </a:xfrm>
            <a:prstGeom prst="rect">
              <a:avLst/>
            </a:prstGeom>
            <a:noFill/>
            <a:ln w="9525">
              <a:noFill/>
              <a:miter lim="800000"/>
              <a:headEnd/>
              <a:tailEnd/>
            </a:ln>
            <a:effectLst/>
          </p:spPr>
          <p:txBody>
            <a:bodyPr>
              <a:spAutoFit/>
            </a:bodyPr>
            <a:lstStyle/>
            <a:p>
              <a:pPr>
                <a:spcBef>
                  <a:spcPct val="50000"/>
                </a:spcBef>
              </a:pPr>
              <a:r>
                <a:rPr lang="en-US" sz="1800" dirty="0"/>
                <a:t>1</a:t>
              </a:r>
            </a:p>
          </p:txBody>
        </p:sp>
        <p:sp>
          <p:nvSpPr>
            <p:cNvPr id="31" name="Freeform 40"/>
            <p:cNvSpPr>
              <a:spLocks/>
            </p:cNvSpPr>
            <p:nvPr/>
          </p:nvSpPr>
          <p:spPr bwMode="auto">
            <a:xfrm>
              <a:off x="1536700" y="1716088"/>
              <a:ext cx="693738" cy="655637"/>
            </a:xfrm>
            <a:custGeom>
              <a:avLst/>
              <a:gdLst/>
              <a:ahLst/>
              <a:cxnLst>
                <a:cxn ang="0">
                  <a:pos x="203" y="413"/>
                </a:cxn>
                <a:cxn ang="0">
                  <a:pos x="19" y="191"/>
                </a:cxn>
                <a:cxn ang="0">
                  <a:pos x="317" y="14"/>
                </a:cxn>
                <a:cxn ang="0">
                  <a:pos x="437" y="274"/>
                </a:cxn>
              </a:cxnLst>
              <a:rect l="0" t="0" r="r" b="b"/>
              <a:pathLst>
                <a:path w="437" h="413">
                  <a:moveTo>
                    <a:pt x="203" y="413"/>
                  </a:moveTo>
                  <a:cubicBezTo>
                    <a:pt x="101" y="335"/>
                    <a:pt x="0" y="257"/>
                    <a:pt x="19" y="191"/>
                  </a:cubicBezTo>
                  <a:cubicBezTo>
                    <a:pt x="38" y="125"/>
                    <a:pt x="247" y="0"/>
                    <a:pt x="317" y="14"/>
                  </a:cubicBezTo>
                  <a:cubicBezTo>
                    <a:pt x="387" y="28"/>
                    <a:pt x="412" y="151"/>
                    <a:pt x="437" y="274"/>
                  </a:cubicBezTo>
                </a:path>
              </a:pathLst>
            </a:custGeom>
            <a:noFill/>
            <a:ln w="9525">
              <a:solidFill>
                <a:schemeClr val="tx1"/>
              </a:solidFill>
              <a:round/>
              <a:headEnd type="none" w="med" len="med"/>
              <a:tailEnd type="triangle" w="med" len="med"/>
            </a:ln>
            <a:effectLst/>
          </p:spPr>
          <p:txBody>
            <a:bodyPr/>
            <a:lstStyle/>
            <a:p>
              <a:endParaRPr lang="en-US"/>
            </a:p>
          </p:txBody>
        </p:sp>
        <p:sp>
          <p:nvSpPr>
            <p:cNvPr id="32" name="Text Box 42"/>
            <p:cNvSpPr txBox="1">
              <a:spLocks noChangeArrowheads="1"/>
            </p:cNvSpPr>
            <p:nvPr/>
          </p:nvSpPr>
          <p:spPr bwMode="auto">
            <a:xfrm>
              <a:off x="7408863" y="2068513"/>
              <a:ext cx="1011237" cy="703262"/>
            </a:xfrm>
            <a:prstGeom prst="rect">
              <a:avLst/>
            </a:prstGeom>
            <a:noFill/>
            <a:ln w="9525">
              <a:noFill/>
              <a:miter lim="800000"/>
              <a:headEnd/>
              <a:tailEnd/>
            </a:ln>
            <a:effectLst/>
          </p:spPr>
          <p:txBody>
            <a:bodyPr>
              <a:spAutoFit/>
            </a:bodyPr>
            <a:lstStyle/>
            <a:p>
              <a:pPr algn="ctr">
                <a:spcBef>
                  <a:spcPct val="50000"/>
                </a:spcBef>
              </a:pPr>
              <a:r>
                <a:rPr lang="en-US" sz="1600"/>
                <a:t>Sensed 2</a:t>
              </a:r>
            </a:p>
            <a:p>
              <a:pPr algn="ctr">
                <a:spcBef>
                  <a:spcPct val="50000"/>
                </a:spcBef>
              </a:pPr>
              <a:r>
                <a:rPr lang="en-US" sz="1600"/>
                <a:t>010</a:t>
              </a:r>
            </a:p>
          </p:txBody>
        </p:sp>
        <p:sp>
          <p:nvSpPr>
            <p:cNvPr id="33" name="Text Box 43"/>
            <p:cNvSpPr txBox="1">
              <a:spLocks noChangeArrowheads="1"/>
            </p:cNvSpPr>
            <p:nvPr/>
          </p:nvSpPr>
          <p:spPr bwMode="auto">
            <a:xfrm>
              <a:off x="7185025" y="2819400"/>
              <a:ext cx="1460500" cy="276225"/>
            </a:xfrm>
            <a:prstGeom prst="rect">
              <a:avLst/>
            </a:prstGeom>
            <a:noFill/>
            <a:ln w="9525">
              <a:noFill/>
              <a:miter lim="800000"/>
              <a:headEnd/>
              <a:tailEnd/>
            </a:ln>
            <a:effectLst/>
          </p:spPr>
          <p:txBody>
            <a:bodyPr>
              <a:spAutoFit/>
            </a:bodyPr>
            <a:lstStyle/>
            <a:p>
              <a:pPr algn="ctr">
                <a:lnSpc>
                  <a:spcPct val="75000"/>
                </a:lnSpc>
              </a:pPr>
              <a:r>
                <a:rPr lang="en-US" sz="1600"/>
                <a:t>[0]</a:t>
              </a:r>
            </a:p>
          </p:txBody>
        </p:sp>
        <p:sp>
          <p:nvSpPr>
            <p:cNvPr id="34" name="Oval 44"/>
            <p:cNvSpPr>
              <a:spLocks noChangeArrowheads="1"/>
            </p:cNvSpPr>
            <p:nvPr/>
          </p:nvSpPr>
          <p:spPr bwMode="auto">
            <a:xfrm>
              <a:off x="7097713" y="1927225"/>
              <a:ext cx="1614487" cy="1544638"/>
            </a:xfrm>
            <a:prstGeom prst="ellipse">
              <a:avLst/>
            </a:prstGeom>
            <a:noFill/>
            <a:ln w="9525">
              <a:solidFill>
                <a:schemeClr val="tx1"/>
              </a:solidFill>
              <a:round/>
              <a:headEnd/>
              <a:tailEnd/>
            </a:ln>
            <a:effectLst/>
          </p:spPr>
          <p:txBody>
            <a:bodyPr wrap="none" anchor="ctr"/>
            <a:lstStyle/>
            <a:p>
              <a:endParaRPr lang="en-US"/>
            </a:p>
          </p:txBody>
        </p:sp>
        <p:sp>
          <p:nvSpPr>
            <p:cNvPr id="35" name="Freeform 45"/>
            <p:cNvSpPr>
              <a:spLocks/>
            </p:cNvSpPr>
            <p:nvPr/>
          </p:nvSpPr>
          <p:spPr bwMode="auto">
            <a:xfrm>
              <a:off x="5707063" y="1785938"/>
              <a:ext cx="1614487" cy="425450"/>
            </a:xfrm>
            <a:custGeom>
              <a:avLst/>
              <a:gdLst/>
              <a:ahLst/>
              <a:cxnLst>
                <a:cxn ang="0">
                  <a:pos x="0" y="268"/>
                </a:cxn>
                <a:cxn ang="0">
                  <a:pos x="230" y="83"/>
                </a:cxn>
                <a:cxn ang="0">
                  <a:pos x="588" y="25"/>
                </a:cxn>
                <a:cxn ang="0">
                  <a:pos x="1017" y="236"/>
                </a:cxn>
              </a:cxnLst>
              <a:rect l="0" t="0" r="r" b="b"/>
              <a:pathLst>
                <a:path w="1017" h="268">
                  <a:moveTo>
                    <a:pt x="0" y="268"/>
                  </a:moveTo>
                  <a:cubicBezTo>
                    <a:pt x="66" y="196"/>
                    <a:pt x="132" y="124"/>
                    <a:pt x="230" y="83"/>
                  </a:cubicBezTo>
                  <a:cubicBezTo>
                    <a:pt x="328" y="42"/>
                    <a:pt x="457" y="0"/>
                    <a:pt x="588" y="25"/>
                  </a:cubicBezTo>
                  <a:cubicBezTo>
                    <a:pt x="719" y="50"/>
                    <a:pt x="948" y="201"/>
                    <a:pt x="1017" y="236"/>
                  </a:cubicBezTo>
                </a:path>
              </a:pathLst>
            </a:custGeom>
            <a:noFill/>
            <a:ln w="9525">
              <a:solidFill>
                <a:schemeClr val="tx1"/>
              </a:solidFill>
              <a:round/>
              <a:headEnd type="none" w="med" len="med"/>
              <a:tailEnd type="triangle" w="med" len="med"/>
            </a:ln>
            <a:effectLst/>
          </p:spPr>
          <p:txBody>
            <a:bodyPr/>
            <a:lstStyle/>
            <a:p>
              <a:endParaRPr lang="en-US"/>
            </a:p>
          </p:txBody>
        </p:sp>
        <p:sp>
          <p:nvSpPr>
            <p:cNvPr id="36" name="Text Box 46"/>
            <p:cNvSpPr txBox="1">
              <a:spLocks noChangeArrowheads="1"/>
            </p:cNvSpPr>
            <p:nvPr/>
          </p:nvSpPr>
          <p:spPr bwMode="auto">
            <a:xfrm>
              <a:off x="6326188" y="1784350"/>
              <a:ext cx="427037" cy="366713"/>
            </a:xfrm>
            <a:prstGeom prst="rect">
              <a:avLst/>
            </a:prstGeom>
            <a:noFill/>
            <a:ln w="9525">
              <a:noFill/>
              <a:miter lim="800000"/>
              <a:headEnd/>
              <a:tailEnd/>
            </a:ln>
            <a:effectLst/>
          </p:spPr>
          <p:txBody>
            <a:bodyPr>
              <a:spAutoFit/>
            </a:bodyPr>
            <a:lstStyle/>
            <a:p>
              <a:pPr>
                <a:spcBef>
                  <a:spcPct val="50000"/>
                </a:spcBef>
              </a:pPr>
              <a:r>
                <a:rPr lang="en-US" sz="1800" dirty="0" smtClean="0"/>
                <a:t>1</a:t>
              </a:r>
              <a:endParaRPr lang="en-US" sz="1800" dirty="0"/>
            </a:p>
          </p:txBody>
        </p:sp>
        <p:sp>
          <p:nvSpPr>
            <p:cNvPr id="37" name="Text Box 48"/>
            <p:cNvSpPr txBox="1">
              <a:spLocks noChangeArrowheads="1"/>
            </p:cNvSpPr>
            <p:nvPr/>
          </p:nvSpPr>
          <p:spPr bwMode="auto">
            <a:xfrm>
              <a:off x="4956175" y="4057650"/>
              <a:ext cx="1122363" cy="703263"/>
            </a:xfrm>
            <a:prstGeom prst="rect">
              <a:avLst/>
            </a:prstGeom>
            <a:noFill/>
            <a:ln w="9525">
              <a:noFill/>
              <a:miter lim="800000"/>
              <a:headEnd/>
              <a:tailEnd/>
            </a:ln>
            <a:effectLst/>
          </p:spPr>
          <p:txBody>
            <a:bodyPr>
              <a:spAutoFit/>
            </a:bodyPr>
            <a:lstStyle/>
            <a:p>
              <a:pPr algn="ctr">
                <a:spcBef>
                  <a:spcPct val="50000"/>
                </a:spcBef>
              </a:pPr>
              <a:r>
                <a:rPr lang="en-US" sz="1600"/>
                <a:t>Sensed 4</a:t>
              </a:r>
            </a:p>
            <a:p>
              <a:pPr algn="ctr">
                <a:spcBef>
                  <a:spcPct val="50000"/>
                </a:spcBef>
              </a:pPr>
              <a:r>
                <a:rPr lang="en-US" sz="1600"/>
                <a:t>100</a:t>
              </a:r>
            </a:p>
          </p:txBody>
        </p:sp>
        <p:sp>
          <p:nvSpPr>
            <p:cNvPr id="38" name="Text Box 49"/>
            <p:cNvSpPr txBox="1">
              <a:spLocks noChangeArrowheads="1"/>
            </p:cNvSpPr>
            <p:nvPr/>
          </p:nvSpPr>
          <p:spPr bwMode="auto">
            <a:xfrm>
              <a:off x="4783138" y="4808538"/>
              <a:ext cx="1460500" cy="276225"/>
            </a:xfrm>
            <a:prstGeom prst="rect">
              <a:avLst/>
            </a:prstGeom>
            <a:noFill/>
            <a:ln w="9525">
              <a:noFill/>
              <a:miter lim="800000"/>
              <a:headEnd/>
              <a:tailEnd/>
            </a:ln>
            <a:effectLst/>
          </p:spPr>
          <p:txBody>
            <a:bodyPr>
              <a:spAutoFit/>
            </a:bodyPr>
            <a:lstStyle/>
            <a:p>
              <a:pPr algn="ctr">
                <a:lnSpc>
                  <a:spcPct val="75000"/>
                </a:lnSpc>
              </a:pPr>
              <a:r>
                <a:rPr lang="en-US" sz="1600"/>
                <a:t>[0]</a:t>
              </a:r>
            </a:p>
          </p:txBody>
        </p:sp>
        <p:sp>
          <p:nvSpPr>
            <p:cNvPr id="39" name="Oval 50"/>
            <p:cNvSpPr>
              <a:spLocks noChangeArrowheads="1"/>
            </p:cNvSpPr>
            <p:nvPr/>
          </p:nvSpPr>
          <p:spPr bwMode="auto">
            <a:xfrm>
              <a:off x="4695825" y="3916363"/>
              <a:ext cx="1614488" cy="1544637"/>
            </a:xfrm>
            <a:prstGeom prst="ellipse">
              <a:avLst/>
            </a:prstGeom>
            <a:noFill/>
            <a:ln w="9525">
              <a:solidFill>
                <a:schemeClr val="tx1"/>
              </a:solidFill>
              <a:round/>
              <a:headEnd/>
              <a:tailEnd/>
            </a:ln>
            <a:effectLst/>
          </p:spPr>
          <p:txBody>
            <a:bodyPr wrap="none" anchor="ctr"/>
            <a:lstStyle/>
            <a:p>
              <a:endParaRPr lang="en-US"/>
            </a:p>
          </p:txBody>
        </p:sp>
        <p:sp>
          <p:nvSpPr>
            <p:cNvPr id="40" name="Freeform 51"/>
            <p:cNvSpPr>
              <a:spLocks/>
            </p:cNvSpPr>
            <p:nvPr/>
          </p:nvSpPr>
          <p:spPr bwMode="auto">
            <a:xfrm rot="-5400000">
              <a:off x="1246188" y="4933950"/>
              <a:ext cx="693738" cy="655637"/>
            </a:xfrm>
            <a:custGeom>
              <a:avLst/>
              <a:gdLst/>
              <a:ahLst/>
              <a:cxnLst>
                <a:cxn ang="0">
                  <a:pos x="203" y="413"/>
                </a:cxn>
                <a:cxn ang="0">
                  <a:pos x="19" y="191"/>
                </a:cxn>
                <a:cxn ang="0">
                  <a:pos x="317" y="14"/>
                </a:cxn>
                <a:cxn ang="0">
                  <a:pos x="437" y="274"/>
                </a:cxn>
              </a:cxnLst>
              <a:rect l="0" t="0" r="r" b="b"/>
              <a:pathLst>
                <a:path w="437" h="413">
                  <a:moveTo>
                    <a:pt x="203" y="413"/>
                  </a:moveTo>
                  <a:cubicBezTo>
                    <a:pt x="101" y="335"/>
                    <a:pt x="0" y="257"/>
                    <a:pt x="19" y="191"/>
                  </a:cubicBezTo>
                  <a:cubicBezTo>
                    <a:pt x="38" y="125"/>
                    <a:pt x="247" y="0"/>
                    <a:pt x="317" y="14"/>
                  </a:cubicBezTo>
                  <a:cubicBezTo>
                    <a:pt x="387" y="28"/>
                    <a:pt x="412" y="151"/>
                    <a:pt x="437" y="274"/>
                  </a:cubicBezTo>
                </a:path>
              </a:pathLst>
            </a:custGeom>
            <a:noFill/>
            <a:ln w="9525">
              <a:solidFill>
                <a:schemeClr val="tx1"/>
              </a:solidFill>
              <a:round/>
              <a:headEnd type="none" w="med" len="med"/>
              <a:tailEnd type="triangle" w="med" len="med"/>
            </a:ln>
            <a:effectLst/>
          </p:spPr>
          <p:txBody>
            <a:bodyPr/>
            <a:lstStyle/>
            <a:p>
              <a:endParaRPr lang="en-US"/>
            </a:p>
          </p:txBody>
        </p:sp>
        <p:sp>
          <p:nvSpPr>
            <p:cNvPr id="41" name="Freeform 52"/>
            <p:cNvSpPr>
              <a:spLocks/>
            </p:cNvSpPr>
            <p:nvPr/>
          </p:nvSpPr>
          <p:spPr bwMode="auto">
            <a:xfrm flipV="1">
              <a:off x="3095625" y="3916363"/>
              <a:ext cx="1631950" cy="433387"/>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42" name="Text Box 53"/>
            <p:cNvSpPr txBox="1">
              <a:spLocks noChangeArrowheads="1"/>
            </p:cNvSpPr>
            <p:nvPr/>
          </p:nvSpPr>
          <p:spPr bwMode="auto">
            <a:xfrm>
              <a:off x="3767138" y="4364038"/>
              <a:ext cx="569912" cy="366712"/>
            </a:xfrm>
            <a:prstGeom prst="rect">
              <a:avLst/>
            </a:prstGeom>
            <a:noFill/>
            <a:ln w="9525">
              <a:noFill/>
              <a:miter lim="800000"/>
              <a:headEnd/>
              <a:tailEnd/>
            </a:ln>
            <a:effectLst/>
          </p:spPr>
          <p:txBody>
            <a:bodyPr>
              <a:spAutoFit/>
            </a:bodyPr>
            <a:lstStyle/>
            <a:p>
              <a:pPr>
                <a:spcBef>
                  <a:spcPct val="50000"/>
                </a:spcBef>
              </a:pPr>
              <a:r>
                <a:rPr lang="en-US" sz="1800"/>
                <a:t>1</a:t>
              </a:r>
            </a:p>
          </p:txBody>
        </p:sp>
        <p:sp>
          <p:nvSpPr>
            <p:cNvPr id="43" name="Freeform 54"/>
            <p:cNvSpPr>
              <a:spLocks/>
            </p:cNvSpPr>
            <p:nvPr/>
          </p:nvSpPr>
          <p:spPr bwMode="auto">
            <a:xfrm rot="430051">
              <a:off x="3079812" y="3477636"/>
              <a:ext cx="2039937" cy="247650"/>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44" name="Text Box 55"/>
            <p:cNvSpPr txBox="1">
              <a:spLocks noChangeArrowheads="1"/>
            </p:cNvSpPr>
            <p:nvPr/>
          </p:nvSpPr>
          <p:spPr bwMode="auto">
            <a:xfrm>
              <a:off x="3832555" y="3364675"/>
              <a:ext cx="569913" cy="366713"/>
            </a:xfrm>
            <a:prstGeom prst="rect">
              <a:avLst/>
            </a:prstGeom>
            <a:noFill/>
            <a:ln w="9525">
              <a:noFill/>
              <a:miter lim="800000"/>
              <a:headEnd/>
              <a:tailEnd/>
            </a:ln>
            <a:effectLst/>
          </p:spPr>
          <p:txBody>
            <a:bodyPr>
              <a:spAutoFit/>
            </a:bodyPr>
            <a:lstStyle/>
            <a:p>
              <a:pPr>
                <a:spcBef>
                  <a:spcPct val="50000"/>
                </a:spcBef>
              </a:pPr>
              <a:r>
                <a:rPr lang="en-US" sz="1800" dirty="0"/>
                <a:t>0</a:t>
              </a:r>
            </a:p>
          </p:txBody>
        </p:sp>
      </p:grpSp>
      <p:sp>
        <p:nvSpPr>
          <p:cNvPr id="46" name="Freeform 40"/>
          <p:cNvSpPr>
            <a:spLocks/>
          </p:cNvSpPr>
          <p:nvPr/>
        </p:nvSpPr>
        <p:spPr bwMode="auto">
          <a:xfrm rot="6551039">
            <a:off x="5762337" y="2402878"/>
            <a:ext cx="693738" cy="655637"/>
          </a:xfrm>
          <a:custGeom>
            <a:avLst/>
            <a:gdLst/>
            <a:ahLst/>
            <a:cxnLst>
              <a:cxn ang="0">
                <a:pos x="203" y="413"/>
              </a:cxn>
              <a:cxn ang="0">
                <a:pos x="19" y="191"/>
              </a:cxn>
              <a:cxn ang="0">
                <a:pos x="317" y="14"/>
              </a:cxn>
              <a:cxn ang="0">
                <a:pos x="437" y="274"/>
              </a:cxn>
            </a:cxnLst>
            <a:rect l="0" t="0" r="r" b="b"/>
            <a:pathLst>
              <a:path w="437" h="413">
                <a:moveTo>
                  <a:pt x="203" y="413"/>
                </a:moveTo>
                <a:cubicBezTo>
                  <a:pt x="101" y="335"/>
                  <a:pt x="0" y="257"/>
                  <a:pt x="19" y="191"/>
                </a:cubicBezTo>
                <a:cubicBezTo>
                  <a:pt x="38" y="125"/>
                  <a:pt x="247" y="0"/>
                  <a:pt x="317" y="14"/>
                </a:cubicBezTo>
                <a:cubicBezTo>
                  <a:pt x="387" y="28"/>
                  <a:pt x="412" y="151"/>
                  <a:pt x="437" y="274"/>
                </a:cubicBezTo>
              </a:path>
            </a:pathLst>
          </a:custGeom>
          <a:noFill/>
          <a:ln w="9525">
            <a:solidFill>
              <a:schemeClr val="tx1"/>
            </a:solidFill>
            <a:round/>
            <a:headEnd type="none" w="med" len="med"/>
            <a:tailEnd type="triangle" w="med" len="med"/>
          </a:ln>
          <a:effectLst/>
        </p:spPr>
        <p:txBody>
          <a:bodyPr/>
          <a:lstStyle/>
          <a:p>
            <a:endParaRPr lang="en-US"/>
          </a:p>
        </p:txBody>
      </p:sp>
      <p:sp>
        <p:nvSpPr>
          <p:cNvPr id="47" name="Text Box 55"/>
          <p:cNvSpPr txBox="1">
            <a:spLocks noChangeArrowheads="1"/>
          </p:cNvSpPr>
          <p:nvPr/>
        </p:nvSpPr>
        <p:spPr bwMode="auto">
          <a:xfrm>
            <a:off x="6134388" y="2970810"/>
            <a:ext cx="569913" cy="366713"/>
          </a:xfrm>
          <a:prstGeom prst="rect">
            <a:avLst/>
          </a:prstGeom>
          <a:noFill/>
          <a:ln w="9525">
            <a:noFill/>
            <a:miter lim="800000"/>
            <a:headEnd/>
            <a:tailEnd/>
          </a:ln>
          <a:effectLst/>
        </p:spPr>
        <p:txBody>
          <a:bodyPr>
            <a:spAutoFit/>
          </a:bodyPr>
          <a:lstStyle/>
          <a:p>
            <a:pPr>
              <a:spcBef>
                <a:spcPct val="50000"/>
              </a:spcBef>
            </a:pPr>
            <a:r>
              <a:rPr lang="en-US" sz="1800" dirty="0"/>
              <a:t>0</a:t>
            </a:r>
          </a:p>
        </p:txBody>
      </p:sp>
      <p:sp>
        <p:nvSpPr>
          <p:cNvPr id="48" name="Freeform 23"/>
          <p:cNvSpPr>
            <a:spLocks/>
          </p:cNvSpPr>
          <p:nvPr/>
        </p:nvSpPr>
        <p:spPr bwMode="auto">
          <a:xfrm rot="19796973">
            <a:off x="5780536" y="3713495"/>
            <a:ext cx="1586648" cy="201659"/>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49" name="Text Box 32"/>
          <p:cNvSpPr txBox="1">
            <a:spLocks noChangeArrowheads="1"/>
          </p:cNvSpPr>
          <p:nvPr/>
        </p:nvSpPr>
        <p:spPr bwMode="auto">
          <a:xfrm>
            <a:off x="6382946" y="3545073"/>
            <a:ext cx="569913" cy="366713"/>
          </a:xfrm>
          <a:prstGeom prst="rect">
            <a:avLst/>
          </a:prstGeom>
          <a:noFill/>
          <a:ln w="9525">
            <a:noFill/>
            <a:miter lim="800000"/>
            <a:headEnd/>
            <a:tailEnd/>
          </a:ln>
          <a:effectLst/>
        </p:spPr>
        <p:txBody>
          <a:bodyPr>
            <a:spAutoFit/>
          </a:bodyPr>
          <a:lstStyle/>
          <a:p>
            <a:pPr>
              <a:spcBef>
                <a:spcPct val="50000"/>
              </a:spcBef>
            </a:pPr>
            <a:r>
              <a:rPr lang="en-US" sz="1800" dirty="0" smtClean="0"/>
              <a:t>1</a:t>
            </a:r>
            <a:endParaRPr lang="en-US" sz="1800" dirty="0"/>
          </a:p>
        </p:txBody>
      </p:sp>
      <p:sp>
        <p:nvSpPr>
          <p:cNvPr id="50" name="Text Box 36"/>
          <p:cNvSpPr txBox="1">
            <a:spLocks noChangeArrowheads="1"/>
          </p:cNvSpPr>
          <p:nvPr/>
        </p:nvSpPr>
        <p:spPr bwMode="auto">
          <a:xfrm>
            <a:off x="4088658" y="5606496"/>
            <a:ext cx="600075" cy="366712"/>
          </a:xfrm>
          <a:prstGeom prst="rect">
            <a:avLst/>
          </a:prstGeom>
          <a:noFill/>
          <a:ln w="9525">
            <a:noFill/>
            <a:miter lim="800000"/>
            <a:headEnd/>
            <a:tailEnd/>
          </a:ln>
          <a:effectLst/>
        </p:spPr>
        <p:txBody>
          <a:bodyPr>
            <a:spAutoFit/>
          </a:bodyPr>
          <a:lstStyle/>
          <a:p>
            <a:pPr>
              <a:spcBef>
                <a:spcPct val="50000"/>
              </a:spcBef>
            </a:pPr>
            <a:r>
              <a:rPr lang="en-US" sz="1800" dirty="0" smtClean="0"/>
              <a:t>0</a:t>
            </a:r>
            <a:endParaRPr lang="en-US" sz="1800" dirty="0"/>
          </a:p>
        </p:txBody>
      </p:sp>
      <p:sp>
        <p:nvSpPr>
          <p:cNvPr id="51" name="Freeform 51"/>
          <p:cNvSpPr>
            <a:spLocks/>
          </p:cNvSpPr>
          <p:nvPr/>
        </p:nvSpPr>
        <p:spPr bwMode="auto">
          <a:xfrm rot="14993445">
            <a:off x="4308042" y="5205105"/>
            <a:ext cx="693738" cy="655637"/>
          </a:xfrm>
          <a:custGeom>
            <a:avLst/>
            <a:gdLst/>
            <a:ahLst/>
            <a:cxnLst>
              <a:cxn ang="0">
                <a:pos x="203" y="413"/>
              </a:cxn>
              <a:cxn ang="0">
                <a:pos x="19" y="191"/>
              </a:cxn>
              <a:cxn ang="0">
                <a:pos x="317" y="14"/>
              </a:cxn>
              <a:cxn ang="0">
                <a:pos x="437" y="274"/>
              </a:cxn>
            </a:cxnLst>
            <a:rect l="0" t="0" r="r" b="b"/>
            <a:pathLst>
              <a:path w="437" h="413">
                <a:moveTo>
                  <a:pt x="203" y="413"/>
                </a:moveTo>
                <a:cubicBezTo>
                  <a:pt x="101" y="335"/>
                  <a:pt x="0" y="257"/>
                  <a:pt x="19" y="191"/>
                </a:cubicBezTo>
                <a:cubicBezTo>
                  <a:pt x="38" y="125"/>
                  <a:pt x="247" y="0"/>
                  <a:pt x="317" y="14"/>
                </a:cubicBezTo>
                <a:cubicBezTo>
                  <a:pt x="387" y="28"/>
                  <a:pt x="412" y="151"/>
                  <a:pt x="437" y="274"/>
                </a:cubicBezTo>
              </a:path>
            </a:pathLst>
          </a:custGeom>
          <a:noFill/>
          <a:ln w="9525">
            <a:solidFill>
              <a:schemeClr val="tx1"/>
            </a:solidFill>
            <a:round/>
            <a:headEnd type="none" w="med" len="me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8382000" cy="762000"/>
          </a:xfrm>
        </p:spPr>
        <p:txBody>
          <a:bodyPr/>
          <a:lstStyle/>
          <a:p>
            <a:r>
              <a:rPr lang="en-US" sz="3200" dirty="0" smtClean="0"/>
              <a:t>Cooperating FSM from one large FSM</a:t>
            </a:r>
            <a:endParaRPr lang="en-US" sz="3200" dirty="0"/>
          </a:p>
        </p:txBody>
      </p:sp>
      <p:sp>
        <p:nvSpPr>
          <p:cNvPr id="5" name="Footer Placeholder 4"/>
          <p:cNvSpPr>
            <a:spLocks noGrp="1"/>
          </p:cNvSpPr>
          <p:nvPr>
            <p:ph type="ftr" sz="quarter" idx="11"/>
          </p:nvPr>
        </p:nvSpPr>
        <p:spPr/>
        <p:txBody>
          <a:bodyPr/>
          <a:lstStyle/>
          <a:p>
            <a:r>
              <a:rPr lang="es-ES" smtClean="0"/>
              <a:t>W2018: EE307</a:t>
            </a:r>
            <a:endParaRPr lang="en-US" dirty="0"/>
          </a:p>
        </p:txBody>
      </p:sp>
      <p:sp>
        <p:nvSpPr>
          <p:cNvPr id="6" name="Slide Number Placeholder 5"/>
          <p:cNvSpPr>
            <a:spLocks noGrp="1"/>
          </p:cNvSpPr>
          <p:nvPr>
            <p:ph type="sldNum" sz="quarter" idx="12"/>
          </p:nvPr>
        </p:nvSpPr>
        <p:spPr/>
        <p:txBody>
          <a:bodyPr/>
          <a:lstStyle/>
          <a:p>
            <a:fld id="{1E9AE433-2354-447F-AC9C-E3BA53A2ED55}" type="slidenum">
              <a:rPr lang="en-US" smtClean="0"/>
              <a:pPr/>
              <a:t>112</a:t>
            </a:fld>
            <a:endParaRPr lang="en-US"/>
          </a:p>
        </p:txBody>
      </p:sp>
      <p:grpSp>
        <p:nvGrpSpPr>
          <p:cNvPr id="3" name="Group 44"/>
          <p:cNvGrpSpPr/>
          <p:nvPr/>
        </p:nvGrpSpPr>
        <p:grpSpPr>
          <a:xfrm>
            <a:off x="824922" y="1500188"/>
            <a:ext cx="7787884" cy="4145953"/>
            <a:chOff x="1062429" y="1500188"/>
            <a:chExt cx="7787884" cy="4145953"/>
          </a:xfrm>
        </p:grpSpPr>
        <p:sp>
          <p:nvSpPr>
            <p:cNvPr id="7" name="Text Box 4"/>
            <p:cNvSpPr txBox="1">
              <a:spLocks noChangeArrowheads="1"/>
            </p:cNvSpPr>
            <p:nvPr/>
          </p:nvSpPr>
          <p:spPr bwMode="auto">
            <a:xfrm>
              <a:off x="5384800" y="3101975"/>
              <a:ext cx="904875"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8" name="Text Box 6"/>
            <p:cNvSpPr txBox="1">
              <a:spLocks noChangeArrowheads="1"/>
            </p:cNvSpPr>
            <p:nvPr/>
          </p:nvSpPr>
          <p:spPr bwMode="auto">
            <a:xfrm>
              <a:off x="2111375" y="2266950"/>
              <a:ext cx="720725" cy="947738"/>
            </a:xfrm>
            <a:prstGeom prst="rect">
              <a:avLst/>
            </a:prstGeom>
            <a:noFill/>
            <a:ln w="9525">
              <a:noFill/>
              <a:miter lim="800000"/>
              <a:headEnd/>
              <a:tailEnd/>
            </a:ln>
            <a:effectLst/>
          </p:spPr>
          <p:txBody>
            <a:bodyPr>
              <a:spAutoFit/>
            </a:bodyPr>
            <a:lstStyle/>
            <a:p>
              <a:pPr algn="ctr">
                <a:spcBef>
                  <a:spcPct val="50000"/>
                </a:spcBef>
              </a:pPr>
              <a:r>
                <a:rPr lang="en-US" sz="1600"/>
                <a:t>Wait/Low</a:t>
              </a:r>
            </a:p>
            <a:p>
              <a:pPr algn="ctr">
                <a:spcBef>
                  <a:spcPct val="50000"/>
                </a:spcBef>
              </a:pPr>
              <a:r>
                <a:rPr lang="en-US" sz="1600"/>
                <a:t>000</a:t>
              </a:r>
            </a:p>
          </p:txBody>
        </p:sp>
        <p:sp>
          <p:nvSpPr>
            <p:cNvPr id="9" name="Text Box 7"/>
            <p:cNvSpPr txBox="1">
              <a:spLocks noChangeArrowheads="1"/>
            </p:cNvSpPr>
            <p:nvPr/>
          </p:nvSpPr>
          <p:spPr bwMode="auto">
            <a:xfrm>
              <a:off x="1746250" y="3189288"/>
              <a:ext cx="1460500" cy="276225"/>
            </a:xfrm>
            <a:prstGeom prst="rect">
              <a:avLst/>
            </a:prstGeom>
            <a:noFill/>
            <a:ln w="9525">
              <a:noFill/>
              <a:miter lim="800000"/>
              <a:headEnd/>
              <a:tailEnd/>
            </a:ln>
            <a:effectLst/>
          </p:spPr>
          <p:txBody>
            <a:bodyPr>
              <a:spAutoFit/>
            </a:bodyPr>
            <a:lstStyle/>
            <a:p>
              <a:pPr algn="ctr">
                <a:lnSpc>
                  <a:spcPct val="75000"/>
                </a:lnSpc>
              </a:pPr>
              <a:r>
                <a:rPr lang="en-US" sz="1600"/>
                <a:t>[0]</a:t>
              </a:r>
            </a:p>
          </p:txBody>
        </p:sp>
        <p:sp>
          <p:nvSpPr>
            <p:cNvPr id="10" name="Oval 8"/>
            <p:cNvSpPr>
              <a:spLocks noChangeArrowheads="1"/>
            </p:cNvSpPr>
            <p:nvPr/>
          </p:nvSpPr>
          <p:spPr bwMode="auto">
            <a:xfrm>
              <a:off x="1679575" y="2125663"/>
              <a:ext cx="1614488" cy="1544637"/>
            </a:xfrm>
            <a:prstGeom prst="ellipse">
              <a:avLst/>
            </a:prstGeom>
            <a:noFill/>
            <a:ln w="9525">
              <a:solidFill>
                <a:schemeClr val="tx1"/>
              </a:solidFill>
              <a:round/>
              <a:headEnd/>
              <a:tailEnd/>
            </a:ln>
            <a:effectLst/>
          </p:spPr>
          <p:txBody>
            <a:bodyPr wrap="none" anchor="ctr"/>
            <a:lstStyle/>
            <a:p>
              <a:endParaRPr lang="en-US"/>
            </a:p>
          </p:txBody>
        </p:sp>
        <p:sp>
          <p:nvSpPr>
            <p:cNvPr id="11" name="Text Box 10"/>
            <p:cNvSpPr txBox="1">
              <a:spLocks noChangeArrowheads="1"/>
            </p:cNvSpPr>
            <p:nvPr/>
          </p:nvSpPr>
          <p:spPr bwMode="auto">
            <a:xfrm>
              <a:off x="4794250" y="2266950"/>
              <a:ext cx="1022350" cy="703263"/>
            </a:xfrm>
            <a:prstGeom prst="rect">
              <a:avLst/>
            </a:prstGeom>
            <a:noFill/>
            <a:ln w="9525">
              <a:noFill/>
              <a:miter lim="800000"/>
              <a:headEnd/>
              <a:tailEnd/>
            </a:ln>
            <a:effectLst/>
          </p:spPr>
          <p:txBody>
            <a:bodyPr>
              <a:spAutoFit/>
            </a:bodyPr>
            <a:lstStyle/>
            <a:p>
              <a:pPr algn="ctr">
                <a:spcBef>
                  <a:spcPct val="50000"/>
                </a:spcBef>
              </a:pPr>
              <a:r>
                <a:rPr lang="en-US" sz="1600"/>
                <a:t>Sensed 1</a:t>
              </a:r>
            </a:p>
            <a:p>
              <a:pPr algn="ctr">
                <a:spcBef>
                  <a:spcPct val="50000"/>
                </a:spcBef>
              </a:pPr>
              <a:r>
                <a:rPr lang="en-US" sz="1600"/>
                <a:t>001</a:t>
              </a:r>
            </a:p>
          </p:txBody>
        </p:sp>
        <p:sp>
          <p:nvSpPr>
            <p:cNvPr id="12" name="Text Box 11"/>
            <p:cNvSpPr txBox="1">
              <a:spLocks noChangeArrowheads="1"/>
            </p:cNvSpPr>
            <p:nvPr/>
          </p:nvSpPr>
          <p:spPr bwMode="auto">
            <a:xfrm>
              <a:off x="4591050" y="3017838"/>
              <a:ext cx="1460500" cy="276225"/>
            </a:xfrm>
            <a:prstGeom prst="rect">
              <a:avLst/>
            </a:prstGeom>
            <a:noFill/>
            <a:ln w="9525">
              <a:noFill/>
              <a:miter lim="800000"/>
              <a:headEnd/>
              <a:tailEnd/>
            </a:ln>
            <a:effectLst/>
          </p:spPr>
          <p:txBody>
            <a:bodyPr>
              <a:spAutoFit/>
            </a:bodyPr>
            <a:lstStyle/>
            <a:p>
              <a:pPr algn="ctr">
                <a:lnSpc>
                  <a:spcPct val="75000"/>
                </a:lnSpc>
              </a:pPr>
              <a:r>
                <a:rPr lang="en-US" sz="1600"/>
                <a:t>[0]</a:t>
              </a:r>
            </a:p>
          </p:txBody>
        </p:sp>
        <p:sp>
          <p:nvSpPr>
            <p:cNvPr id="13" name="Oval 12"/>
            <p:cNvSpPr>
              <a:spLocks noChangeArrowheads="1"/>
            </p:cNvSpPr>
            <p:nvPr/>
          </p:nvSpPr>
          <p:spPr bwMode="auto">
            <a:xfrm>
              <a:off x="4503738" y="2125663"/>
              <a:ext cx="1614487" cy="1544637"/>
            </a:xfrm>
            <a:prstGeom prst="ellipse">
              <a:avLst/>
            </a:prstGeom>
            <a:noFill/>
            <a:ln w="9525">
              <a:solidFill>
                <a:schemeClr val="tx1"/>
              </a:solidFill>
              <a:round/>
              <a:headEnd/>
              <a:tailEnd/>
            </a:ln>
            <a:effectLst/>
          </p:spPr>
          <p:txBody>
            <a:bodyPr wrap="none" anchor="ctr"/>
            <a:lstStyle/>
            <a:p>
              <a:endParaRPr lang="en-US"/>
            </a:p>
          </p:txBody>
        </p:sp>
        <p:sp>
          <p:nvSpPr>
            <p:cNvPr id="14" name="Text Box 14"/>
            <p:cNvSpPr txBox="1">
              <a:spLocks noChangeArrowheads="1"/>
            </p:cNvSpPr>
            <p:nvPr/>
          </p:nvSpPr>
          <p:spPr bwMode="auto">
            <a:xfrm>
              <a:off x="7316788" y="4086225"/>
              <a:ext cx="1133475" cy="703263"/>
            </a:xfrm>
            <a:prstGeom prst="rect">
              <a:avLst/>
            </a:prstGeom>
            <a:noFill/>
            <a:ln w="9525">
              <a:noFill/>
              <a:miter lim="800000"/>
              <a:headEnd/>
              <a:tailEnd/>
            </a:ln>
            <a:effectLst/>
          </p:spPr>
          <p:txBody>
            <a:bodyPr>
              <a:spAutoFit/>
            </a:bodyPr>
            <a:lstStyle/>
            <a:p>
              <a:pPr algn="ctr">
                <a:spcBef>
                  <a:spcPct val="50000"/>
                </a:spcBef>
              </a:pPr>
              <a:r>
                <a:rPr lang="en-US" sz="1600"/>
                <a:t>Sensed 3</a:t>
              </a:r>
            </a:p>
            <a:p>
              <a:pPr algn="ctr">
                <a:spcBef>
                  <a:spcPct val="50000"/>
                </a:spcBef>
              </a:pPr>
              <a:r>
                <a:rPr lang="en-US" sz="1600"/>
                <a:t>011</a:t>
              </a:r>
            </a:p>
          </p:txBody>
        </p:sp>
        <p:sp>
          <p:nvSpPr>
            <p:cNvPr id="15" name="Text Box 15"/>
            <p:cNvSpPr txBox="1">
              <a:spLocks noChangeArrowheads="1"/>
            </p:cNvSpPr>
            <p:nvPr/>
          </p:nvSpPr>
          <p:spPr bwMode="auto">
            <a:xfrm>
              <a:off x="7143750" y="4837113"/>
              <a:ext cx="1460500" cy="276225"/>
            </a:xfrm>
            <a:prstGeom prst="rect">
              <a:avLst/>
            </a:prstGeom>
            <a:noFill/>
            <a:ln w="9525">
              <a:noFill/>
              <a:miter lim="800000"/>
              <a:headEnd/>
              <a:tailEnd/>
            </a:ln>
            <a:effectLst/>
          </p:spPr>
          <p:txBody>
            <a:bodyPr>
              <a:spAutoFit/>
            </a:bodyPr>
            <a:lstStyle/>
            <a:p>
              <a:pPr algn="ctr">
                <a:lnSpc>
                  <a:spcPct val="75000"/>
                </a:lnSpc>
              </a:pPr>
              <a:r>
                <a:rPr lang="en-US" sz="1600"/>
                <a:t>[0]</a:t>
              </a:r>
            </a:p>
          </p:txBody>
        </p:sp>
        <p:sp>
          <p:nvSpPr>
            <p:cNvPr id="16" name="Oval 16"/>
            <p:cNvSpPr>
              <a:spLocks noChangeArrowheads="1"/>
            </p:cNvSpPr>
            <p:nvPr/>
          </p:nvSpPr>
          <p:spPr bwMode="auto">
            <a:xfrm>
              <a:off x="7056438" y="3944938"/>
              <a:ext cx="1614487" cy="1544637"/>
            </a:xfrm>
            <a:prstGeom prst="ellipse">
              <a:avLst/>
            </a:prstGeom>
            <a:noFill/>
            <a:ln w="9525">
              <a:solidFill>
                <a:schemeClr val="tx1"/>
              </a:solidFill>
              <a:round/>
              <a:headEnd/>
              <a:tailEnd/>
            </a:ln>
            <a:effectLst/>
          </p:spPr>
          <p:txBody>
            <a:bodyPr wrap="none" anchor="ctr"/>
            <a:lstStyle/>
            <a:p>
              <a:endParaRPr lang="en-US"/>
            </a:p>
          </p:txBody>
        </p:sp>
        <p:grpSp>
          <p:nvGrpSpPr>
            <p:cNvPr id="17" name="Group 17"/>
            <p:cNvGrpSpPr>
              <a:grpSpLocks/>
            </p:cNvGrpSpPr>
            <p:nvPr/>
          </p:nvGrpSpPr>
          <p:grpSpPr bwMode="auto">
            <a:xfrm>
              <a:off x="1679575" y="3935413"/>
              <a:ext cx="1614488" cy="1544637"/>
              <a:chOff x="1005" y="2157"/>
              <a:chExt cx="1017" cy="973"/>
            </a:xfrm>
          </p:grpSpPr>
          <p:sp>
            <p:nvSpPr>
              <p:cNvPr id="18" name="Text Box 18"/>
              <p:cNvSpPr txBox="1">
                <a:spLocks noChangeArrowheads="1"/>
              </p:cNvSpPr>
              <p:nvPr/>
            </p:nvSpPr>
            <p:spPr bwMode="auto">
              <a:xfrm>
                <a:off x="1277" y="2246"/>
                <a:ext cx="454" cy="443"/>
              </a:xfrm>
              <a:prstGeom prst="rect">
                <a:avLst/>
              </a:prstGeom>
              <a:noFill/>
              <a:ln w="9525">
                <a:noFill/>
                <a:miter lim="800000"/>
                <a:headEnd/>
                <a:tailEnd/>
              </a:ln>
              <a:effectLst/>
            </p:spPr>
            <p:txBody>
              <a:bodyPr>
                <a:spAutoFit/>
              </a:bodyPr>
              <a:lstStyle/>
              <a:p>
                <a:pPr algn="ctr">
                  <a:spcBef>
                    <a:spcPct val="50000"/>
                  </a:spcBef>
                </a:pPr>
                <a:r>
                  <a:rPr lang="en-US" sz="1600"/>
                  <a:t>Three</a:t>
                </a:r>
              </a:p>
              <a:p>
                <a:pPr algn="ctr">
                  <a:spcBef>
                    <a:spcPct val="50000"/>
                  </a:spcBef>
                </a:pPr>
                <a:r>
                  <a:rPr lang="en-US" sz="1600"/>
                  <a:t>101</a:t>
                </a:r>
              </a:p>
            </p:txBody>
          </p:sp>
          <p:sp>
            <p:nvSpPr>
              <p:cNvPr id="19" name="Text Box 19"/>
              <p:cNvSpPr txBox="1">
                <a:spLocks noChangeArrowheads="1"/>
              </p:cNvSpPr>
              <p:nvPr/>
            </p:nvSpPr>
            <p:spPr bwMode="auto">
              <a:xfrm>
                <a:off x="1060" y="2719"/>
                <a:ext cx="920" cy="174"/>
              </a:xfrm>
              <a:prstGeom prst="rect">
                <a:avLst/>
              </a:prstGeom>
              <a:noFill/>
              <a:ln w="9525">
                <a:noFill/>
                <a:miter lim="800000"/>
                <a:headEnd/>
                <a:tailEnd/>
              </a:ln>
              <a:effectLst/>
            </p:spPr>
            <p:txBody>
              <a:bodyPr>
                <a:spAutoFit/>
              </a:bodyPr>
              <a:lstStyle/>
              <a:p>
                <a:pPr algn="ctr">
                  <a:lnSpc>
                    <a:spcPct val="75000"/>
                  </a:lnSpc>
                </a:pPr>
                <a:r>
                  <a:rPr lang="en-US" sz="1600"/>
                  <a:t>[1]</a:t>
                </a:r>
              </a:p>
            </p:txBody>
          </p:sp>
          <p:sp>
            <p:nvSpPr>
              <p:cNvPr id="20" name="Oval 20"/>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sp>
          <p:nvSpPr>
            <p:cNvPr id="21" name="Freeform 21"/>
            <p:cNvSpPr>
              <a:spLocks/>
            </p:cNvSpPr>
            <p:nvPr/>
          </p:nvSpPr>
          <p:spPr bwMode="auto">
            <a:xfrm>
              <a:off x="3113088" y="1984375"/>
              <a:ext cx="1614487" cy="425450"/>
            </a:xfrm>
            <a:custGeom>
              <a:avLst/>
              <a:gdLst/>
              <a:ahLst/>
              <a:cxnLst>
                <a:cxn ang="0">
                  <a:pos x="0" y="268"/>
                </a:cxn>
                <a:cxn ang="0">
                  <a:pos x="230" y="83"/>
                </a:cxn>
                <a:cxn ang="0">
                  <a:pos x="588" y="25"/>
                </a:cxn>
                <a:cxn ang="0">
                  <a:pos x="1017" y="236"/>
                </a:cxn>
              </a:cxnLst>
              <a:rect l="0" t="0" r="r" b="b"/>
              <a:pathLst>
                <a:path w="1017" h="268">
                  <a:moveTo>
                    <a:pt x="0" y="268"/>
                  </a:moveTo>
                  <a:cubicBezTo>
                    <a:pt x="66" y="196"/>
                    <a:pt x="132" y="124"/>
                    <a:pt x="230" y="83"/>
                  </a:cubicBezTo>
                  <a:cubicBezTo>
                    <a:pt x="328" y="42"/>
                    <a:pt x="457" y="0"/>
                    <a:pt x="588" y="25"/>
                  </a:cubicBezTo>
                  <a:cubicBezTo>
                    <a:pt x="719" y="50"/>
                    <a:pt x="948" y="201"/>
                    <a:pt x="1017" y="236"/>
                  </a:cubicBezTo>
                </a:path>
              </a:pathLst>
            </a:custGeom>
            <a:noFill/>
            <a:ln w="9525">
              <a:solidFill>
                <a:schemeClr val="tx1"/>
              </a:solidFill>
              <a:round/>
              <a:headEnd type="none" w="med" len="med"/>
              <a:tailEnd type="triangle" w="med" len="med"/>
            </a:ln>
            <a:effectLst/>
          </p:spPr>
          <p:txBody>
            <a:bodyPr/>
            <a:lstStyle/>
            <a:p>
              <a:endParaRPr lang="en-US"/>
            </a:p>
          </p:txBody>
        </p:sp>
        <p:sp>
          <p:nvSpPr>
            <p:cNvPr id="22" name="Freeform 22"/>
            <p:cNvSpPr>
              <a:spLocks/>
            </p:cNvSpPr>
            <p:nvPr/>
          </p:nvSpPr>
          <p:spPr bwMode="auto">
            <a:xfrm>
              <a:off x="8531225" y="3173413"/>
              <a:ext cx="319088" cy="1076325"/>
            </a:xfrm>
            <a:custGeom>
              <a:avLst/>
              <a:gdLst/>
              <a:ahLst/>
              <a:cxnLst>
                <a:cxn ang="0">
                  <a:pos x="19" y="0"/>
                </a:cxn>
                <a:cxn ang="0">
                  <a:pos x="198" y="288"/>
                </a:cxn>
                <a:cxn ang="0">
                  <a:pos x="0" y="678"/>
                </a:cxn>
              </a:cxnLst>
              <a:rect l="0" t="0" r="r" b="b"/>
              <a:pathLst>
                <a:path w="201" h="678">
                  <a:moveTo>
                    <a:pt x="19" y="0"/>
                  </a:moveTo>
                  <a:cubicBezTo>
                    <a:pt x="110" y="87"/>
                    <a:pt x="201" y="175"/>
                    <a:pt x="198" y="288"/>
                  </a:cubicBezTo>
                  <a:cubicBezTo>
                    <a:pt x="195" y="401"/>
                    <a:pt x="34" y="615"/>
                    <a:pt x="0" y="678"/>
                  </a:cubicBezTo>
                </a:path>
              </a:pathLst>
            </a:custGeom>
            <a:noFill/>
            <a:ln w="9525">
              <a:solidFill>
                <a:schemeClr val="tx1"/>
              </a:solidFill>
              <a:round/>
              <a:headEnd type="none" w="med" len="med"/>
              <a:tailEnd type="triangle" w="med" len="med"/>
            </a:ln>
            <a:effectLst/>
          </p:spPr>
          <p:txBody>
            <a:bodyPr/>
            <a:lstStyle/>
            <a:p>
              <a:endParaRPr lang="en-US"/>
            </a:p>
          </p:txBody>
        </p:sp>
        <p:sp>
          <p:nvSpPr>
            <p:cNvPr id="23" name="Freeform 23"/>
            <p:cNvSpPr>
              <a:spLocks/>
            </p:cNvSpPr>
            <p:nvPr/>
          </p:nvSpPr>
          <p:spPr bwMode="auto">
            <a:xfrm rot="387489">
              <a:off x="5981638" y="5212754"/>
              <a:ext cx="1320800" cy="433387"/>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24" name="Freeform 24"/>
            <p:cNvSpPr>
              <a:spLocks/>
            </p:cNvSpPr>
            <p:nvPr/>
          </p:nvSpPr>
          <p:spPr bwMode="auto">
            <a:xfrm>
              <a:off x="1473200" y="3263900"/>
              <a:ext cx="328613" cy="1036638"/>
            </a:xfrm>
            <a:custGeom>
              <a:avLst/>
              <a:gdLst/>
              <a:ahLst/>
              <a:cxnLst>
                <a:cxn ang="0">
                  <a:pos x="207" y="653"/>
                </a:cxn>
                <a:cxn ang="0">
                  <a:pos x="2" y="320"/>
                </a:cxn>
                <a:cxn ang="0">
                  <a:pos x="194" y="0"/>
                </a:cxn>
              </a:cxnLst>
              <a:rect l="0" t="0" r="r" b="b"/>
              <a:pathLst>
                <a:path w="207" h="653">
                  <a:moveTo>
                    <a:pt x="207" y="653"/>
                  </a:moveTo>
                  <a:cubicBezTo>
                    <a:pt x="105" y="541"/>
                    <a:pt x="4" y="429"/>
                    <a:pt x="2" y="320"/>
                  </a:cubicBezTo>
                  <a:cubicBezTo>
                    <a:pt x="0" y="211"/>
                    <a:pt x="163" y="53"/>
                    <a:pt x="194" y="0"/>
                  </a:cubicBezTo>
                </a:path>
              </a:pathLst>
            </a:custGeom>
            <a:noFill/>
            <a:ln w="9525">
              <a:solidFill>
                <a:schemeClr val="tx1"/>
              </a:solidFill>
              <a:round/>
              <a:headEnd type="none" w="med" len="med"/>
              <a:tailEnd type="triangle" w="med" len="med"/>
            </a:ln>
            <a:effectLst/>
          </p:spPr>
          <p:txBody>
            <a:bodyPr/>
            <a:lstStyle/>
            <a:p>
              <a:endParaRPr lang="en-US"/>
            </a:p>
          </p:txBody>
        </p:sp>
        <p:sp>
          <p:nvSpPr>
            <p:cNvPr id="25" name="Text Box 30"/>
            <p:cNvSpPr txBox="1">
              <a:spLocks noChangeArrowheads="1"/>
            </p:cNvSpPr>
            <p:nvPr/>
          </p:nvSpPr>
          <p:spPr bwMode="auto">
            <a:xfrm>
              <a:off x="1549400" y="1500188"/>
              <a:ext cx="417513" cy="366712"/>
            </a:xfrm>
            <a:prstGeom prst="rect">
              <a:avLst/>
            </a:prstGeom>
            <a:noFill/>
            <a:ln w="9525">
              <a:noFill/>
              <a:miter lim="800000"/>
              <a:headEnd/>
              <a:tailEnd/>
            </a:ln>
            <a:effectLst/>
          </p:spPr>
          <p:txBody>
            <a:bodyPr>
              <a:spAutoFit/>
            </a:bodyPr>
            <a:lstStyle/>
            <a:p>
              <a:pPr>
                <a:spcBef>
                  <a:spcPct val="50000"/>
                </a:spcBef>
              </a:pPr>
              <a:r>
                <a:rPr lang="en-US" sz="1800"/>
                <a:t>0</a:t>
              </a:r>
            </a:p>
          </p:txBody>
        </p:sp>
        <p:sp>
          <p:nvSpPr>
            <p:cNvPr id="26" name="Text Box 32"/>
            <p:cNvSpPr txBox="1">
              <a:spLocks noChangeArrowheads="1"/>
            </p:cNvSpPr>
            <p:nvPr/>
          </p:nvSpPr>
          <p:spPr bwMode="auto">
            <a:xfrm>
              <a:off x="6479928" y="5233349"/>
              <a:ext cx="569913" cy="366713"/>
            </a:xfrm>
            <a:prstGeom prst="rect">
              <a:avLst/>
            </a:prstGeom>
            <a:noFill/>
            <a:ln w="9525">
              <a:noFill/>
              <a:miter lim="800000"/>
              <a:headEnd/>
              <a:tailEnd/>
            </a:ln>
            <a:effectLst/>
          </p:spPr>
          <p:txBody>
            <a:bodyPr>
              <a:spAutoFit/>
            </a:bodyPr>
            <a:lstStyle/>
            <a:p>
              <a:pPr>
                <a:spcBef>
                  <a:spcPct val="50000"/>
                </a:spcBef>
              </a:pPr>
              <a:r>
                <a:rPr lang="en-US" sz="1800" dirty="0" smtClean="0"/>
                <a:t>X</a:t>
              </a:r>
              <a:endParaRPr lang="en-US" sz="1800" dirty="0"/>
            </a:p>
          </p:txBody>
        </p:sp>
        <p:sp>
          <p:nvSpPr>
            <p:cNvPr id="27" name="Text Box 33"/>
            <p:cNvSpPr txBox="1">
              <a:spLocks noChangeArrowheads="1"/>
            </p:cNvSpPr>
            <p:nvPr/>
          </p:nvSpPr>
          <p:spPr bwMode="auto">
            <a:xfrm>
              <a:off x="8275638" y="3576638"/>
              <a:ext cx="549275" cy="366712"/>
            </a:xfrm>
            <a:prstGeom prst="rect">
              <a:avLst/>
            </a:prstGeom>
            <a:noFill/>
            <a:ln w="9525">
              <a:noFill/>
              <a:miter lim="800000"/>
              <a:headEnd/>
              <a:tailEnd/>
            </a:ln>
            <a:effectLst/>
          </p:spPr>
          <p:txBody>
            <a:bodyPr>
              <a:spAutoFit/>
            </a:bodyPr>
            <a:lstStyle/>
            <a:p>
              <a:pPr>
                <a:spcBef>
                  <a:spcPct val="50000"/>
                </a:spcBef>
              </a:pPr>
              <a:r>
                <a:rPr lang="en-US" sz="1800" dirty="0" smtClean="0"/>
                <a:t>0</a:t>
              </a:r>
              <a:endParaRPr lang="en-US" sz="1800" dirty="0"/>
            </a:p>
          </p:txBody>
        </p:sp>
        <p:sp>
          <p:nvSpPr>
            <p:cNvPr id="28" name="Text Box 34"/>
            <p:cNvSpPr txBox="1">
              <a:spLocks noChangeArrowheads="1"/>
            </p:cNvSpPr>
            <p:nvPr/>
          </p:nvSpPr>
          <p:spPr bwMode="auto">
            <a:xfrm>
              <a:off x="3732213" y="1982788"/>
              <a:ext cx="427037" cy="366712"/>
            </a:xfrm>
            <a:prstGeom prst="rect">
              <a:avLst/>
            </a:prstGeom>
            <a:noFill/>
            <a:ln w="9525">
              <a:noFill/>
              <a:miter lim="800000"/>
              <a:headEnd/>
              <a:tailEnd/>
            </a:ln>
            <a:effectLst/>
          </p:spPr>
          <p:txBody>
            <a:bodyPr>
              <a:spAutoFit/>
            </a:bodyPr>
            <a:lstStyle/>
            <a:p>
              <a:pPr>
                <a:spcBef>
                  <a:spcPct val="50000"/>
                </a:spcBef>
              </a:pPr>
              <a:r>
                <a:rPr lang="en-US" sz="1800"/>
                <a:t>1</a:t>
              </a:r>
            </a:p>
          </p:txBody>
        </p:sp>
        <p:sp>
          <p:nvSpPr>
            <p:cNvPr id="29" name="Text Box 35"/>
            <p:cNvSpPr txBox="1">
              <a:spLocks noChangeArrowheads="1"/>
            </p:cNvSpPr>
            <p:nvPr/>
          </p:nvSpPr>
          <p:spPr bwMode="auto">
            <a:xfrm>
              <a:off x="1455738" y="3598863"/>
              <a:ext cx="600075" cy="366712"/>
            </a:xfrm>
            <a:prstGeom prst="rect">
              <a:avLst/>
            </a:prstGeom>
            <a:noFill/>
            <a:ln w="9525">
              <a:noFill/>
              <a:miter lim="800000"/>
              <a:headEnd/>
              <a:tailEnd/>
            </a:ln>
            <a:effectLst/>
          </p:spPr>
          <p:txBody>
            <a:bodyPr>
              <a:spAutoFit/>
            </a:bodyPr>
            <a:lstStyle/>
            <a:p>
              <a:pPr>
                <a:spcBef>
                  <a:spcPct val="50000"/>
                </a:spcBef>
              </a:pPr>
              <a:r>
                <a:rPr lang="en-US" sz="1800"/>
                <a:t>0</a:t>
              </a:r>
            </a:p>
          </p:txBody>
        </p:sp>
        <p:sp>
          <p:nvSpPr>
            <p:cNvPr id="30" name="Text Box 36"/>
            <p:cNvSpPr txBox="1">
              <a:spLocks noChangeArrowheads="1"/>
            </p:cNvSpPr>
            <p:nvPr/>
          </p:nvSpPr>
          <p:spPr bwMode="auto">
            <a:xfrm>
              <a:off x="1062429" y="5240338"/>
              <a:ext cx="600075" cy="366712"/>
            </a:xfrm>
            <a:prstGeom prst="rect">
              <a:avLst/>
            </a:prstGeom>
            <a:noFill/>
            <a:ln w="9525">
              <a:noFill/>
              <a:miter lim="800000"/>
              <a:headEnd/>
              <a:tailEnd/>
            </a:ln>
            <a:effectLst/>
          </p:spPr>
          <p:txBody>
            <a:bodyPr>
              <a:spAutoFit/>
            </a:bodyPr>
            <a:lstStyle/>
            <a:p>
              <a:pPr>
                <a:spcBef>
                  <a:spcPct val="50000"/>
                </a:spcBef>
              </a:pPr>
              <a:r>
                <a:rPr lang="en-US" sz="1800" dirty="0"/>
                <a:t>1</a:t>
              </a:r>
            </a:p>
          </p:txBody>
        </p:sp>
        <p:sp>
          <p:nvSpPr>
            <p:cNvPr id="31" name="Freeform 40"/>
            <p:cNvSpPr>
              <a:spLocks/>
            </p:cNvSpPr>
            <p:nvPr/>
          </p:nvSpPr>
          <p:spPr bwMode="auto">
            <a:xfrm>
              <a:off x="1536700" y="1716088"/>
              <a:ext cx="693738" cy="655637"/>
            </a:xfrm>
            <a:custGeom>
              <a:avLst/>
              <a:gdLst/>
              <a:ahLst/>
              <a:cxnLst>
                <a:cxn ang="0">
                  <a:pos x="203" y="413"/>
                </a:cxn>
                <a:cxn ang="0">
                  <a:pos x="19" y="191"/>
                </a:cxn>
                <a:cxn ang="0">
                  <a:pos x="317" y="14"/>
                </a:cxn>
                <a:cxn ang="0">
                  <a:pos x="437" y="274"/>
                </a:cxn>
              </a:cxnLst>
              <a:rect l="0" t="0" r="r" b="b"/>
              <a:pathLst>
                <a:path w="437" h="413">
                  <a:moveTo>
                    <a:pt x="203" y="413"/>
                  </a:moveTo>
                  <a:cubicBezTo>
                    <a:pt x="101" y="335"/>
                    <a:pt x="0" y="257"/>
                    <a:pt x="19" y="191"/>
                  </a:cubicBezTo>
                  <a:cubicBezTo>
                    <a:pt x="38" y="125"/>
                    <a:pt x="247" y="0"/>
                    <a:pt x="317" y="14"/>
                  </a:cubicBezTo>
                  <a:cubicBezTo>
                    <a:pt x="387" y="28"/>
                    <a:pt x="412" y="151"/>
                    <a:pt x="437" y="274"/>
                  </a:cubicBezTo>
                </a:path>
              </a:pathLst>
            </a:custGeom>
            <a:noFill/>
            <a:ln w="9525">
              <a:solidFill>
                <a:schemeClr val="tx1"/>
              </a:solidFill>
              <a:round/>
              <a:headEnd type="none" w="med" len="med"/>
              <a:tailEnd type="triangle" w="med" len="med"/>
            </a:ln>
            <a:effectLst/>
          </p:spPr>
          <p:txBody>
            <a:bodyPr/>
            <a:lstStyle/>
            <a:p>
              <a:endParaRPr lang="en-US"/>
            </a:p>
          </p:txBody>
        </p:sp>
        <p:sp>
          <p:nvSpPr>
            <p:cNvPr id="32" name="Text Box 42"/>
            <p:cNvSpPr txBox="1">
              <a:spLocks noChangeArrowheads="1"/>
            </p:cNvSpPr>
            <p:nvPr/>
          </p:nvSpPr>
          <p:spPr bwMode="auto">
            <a:xfrm>
              <a:off x="7408863" y="2068513"/>
              <a:ext cx="1011237" cy="703262"/>
            </a:xfrm>
            <a:prstGeom prst="rect">
              <a:avLst/>
            </a:prstGeom>
            <a:noFill/>
            <a:ln w="9525">
              <a:noFill/>
              <a:miter lim="800000"/>
              <a:headEnd/>
              <a:tailEnd/>
            </a:ln>
            <a:effectLst/>
          </p:spPr>
          <p:txBody>
            <a:bodyPr>
              <a:spAutoFit/>
            </a:bodyPr>
            <a:lstStyle/>
            <a:p>
              <a:pPr algn="ctr">
                <a:spcBef>
                  <a:spcPct val="50000"/>
                </a:spcBef>
              </a:pPr>
              <a:r>
                <a:rPr lang="en-US" sz="1600"/>
                <a:t>Sensed 2</a:t>
              </a:r>
            </a:p>
            <a:p>
              <a:pPr algn="ctr">
                <a:spcBef>
                  <a:spcPct val="50000"/>
                </a:spcBef>
              </a:pPr>
              <a:r>
                <a:rPr lang="en-US" sz="1600"/>
                <a:t>010</a:t>
              </a:r>
            </a:p>
          </p:txBody>
        </p:sp>
        <p:sp>
          <p:nvSpPr>
            <p:cNvPr id="33" name="Text Box 43"/>
            <p:cNvSpPr txBox="1">
              <a:spLocks noChangeArrowheads="1"/>
            </p:cNvSpPr>
            <p:nvPr/>
          </p:nvSpPr>
          <p:spPr bwMode="auto">
            <a:xfrm>
              <a:off x="7185025" y="2819400"/>
              <a:ext cx="1460500" cy="276225"/>
            </a:xfrm>
            <a:prstGeom prst="rect">
              <a:avLst/>
            </a:prstGeom>
            <a:noFill/>
            <a:ln w="9525">
              <a:noFill/>
              <a:miter lim="800000"/>
              <a:headEnd/>
              <a:tailEnd/>
            </a:ln>
            <a:effectLst/>
          </p:spPr>
          <p:txBody>
            <a:bodyPr>
              <a:spAutoFit/>
            </a:bodyPr>
            <a:lstStyle/>
            <a:p>
              <a:pPr algn="ctr">
                <a:lnSpc>
                  <a:spcPct val="75000"/>
                </a:lnSpc>
              </a:pPr>
              <a:r>
                <a:rPr lang="en-US" sz="1600"/>
                <a:t>[0]</a:t>
              </a:r>
            </a:p>
          </p:txBody>
        </p:sp>
        <p:sp>
          <p:nvSpPr>
            <p:cNvPr id="34" name="Oval 44"/>
            <p:cNvSpPr>
              <a:spLocks noChangeArrowheads="1"/>
            </p:cNvSpPr>
            <p:nvPr/>
          </p:nvSpPr>
          <p:spPr bwMode="auto">
            <a:xfrm>
              <a:off x="7097713" y="1927225"/>
              <a:ext cx="1614487" cy="1544638"/>
            </a:xfrm>
            <a:prstGeom prst="ellipse">
              <a:avLst/>
            </a:prstGeom>
            <a:noFill/>
            <a:ln w="9525">
              <a:solidFill>
                <a:schemeClr val="tx1"/>
              </a:solidFill>
              <a:round/>
              <a:headEnd/>
              <a:tailEnd/>
            </a:ln>
            <a:effectLst/>
          </p:spPr>
          <p:txBody>
            <a:bodyPr wrap="none" anchor="ctr"/>
            <a:lstStyle/>
            <a:p>
              <a:endParaRPr lang="en-US"/>
            </a:p>
          </p:txBody>
        </p:sp>
        <p:sp>
          <p:nvSpPr>
            <p:cNvPr id="35" name="Freeform 45"/>
            <p:cNvSpPr>
              <a:spLocks/>
            </p:cNvSpPr>
            <p:nvPr/>
          </p:nvSpPr>
          <p:spPr bwMode="auto">
            <a:xfrm>
              <a:off x="5707063" y="1785938"/>
              <a:ext cx="1614487" cy="425450"/>
            </a:xfrm>
            <a:custGeom>
              <a:avLst/>
              <a:gdLst/>
              <a:ahLst/>
              <a:cxnLst>
                <a:cxn ang="0">
                  <a:pos x="0" y="268"/>
                </a:cxn>
                <a:cxn ang="0">
                  <a:pos x="230" y="83"/>
                </a:cxn>
                <a:cxn ang="0">
                  <a:pos x="588" y="25"/>
                </a:cxn>
                <a:cxn ang="0">
                  <a:pos x="1017" y="236"/>
                </a:cxn>
              </a:cxnLst>
              <a:rect l="0" t="0" r="r" b="b"/>
              <a:pathLst>
                <a:path w="1017" h="268">
                  <a:moveTo>
                    <a:pt x="0" y="268"/>
                  </a:moveTo>
                  <a:cubicBezTo>
                    <a:pt x="66" y="196"/>
                    <a:pt x="132" y="124"/>
                    <a:pt x="230" y="83"/>
                  </a:cubicBezTo>
                  <a:cubicBezTo>
                    <a:pt x="328" y="42"/>
                    <a:pt x="457" y="0"/>
                    <a:pt x="588" y="25"/>
                  </a:cubicBezTo>
                  <a:cubicBezTo>
                    <a:pt x="719" y="50"/>
                    <a:pt x="948" y="201"/>
                    <a:pt x="1017" y="236"/>
                  </a:cubicBezTo>
                </a:path>
              </a:pathLst>
            </a:custGeom>
            <a:noFill/>
            <a:ln w="9525">
              <a:solidFill>
                <a:schemeClr val="tx1"/>
              </a:solidFill>
              <a:round/>
              <a:headEnd type="none" w="med" len="med"/>
              <a:tailEnd type="triangle" w="med" len="med"/>
            </a:ln>
            <a:effectLst/>
          </p:spPr>
          <p:txBody>
            <a:bodyPr/>
            <a:lstStyle/>
            <a:p>
              <a:endParaRPr lang="en-US"/>
            </a:p>
          </p:txBody>
        </p:sp>
        <p:sp>
          <p:nvSpPr>
            <p:cNvPr id="36" name="Text Box 46"/>
            <p:cNvSpPr txBox="1">
              <a:spLocks noChangeArrowheads="1"/>
            </p:cNvSpPr>
            <p:nvPr/>
          </p:nvSpPr>
          <p:spPr bwMode="auto">
            <a:xfrm>
              <a:off x="6326188" y="1784350"/>
              <a:ext cx="427037" cy="366713"/>
            </a:xfrm>
            <a:prstGeom prst="rect">
              <a:avLst/>
            </a:prstGeom>
            <a:noFill/>
            <a:ln w="9525">
              <a:noFill/>
              <a:miter lim="800000"/>
              <a:headEnd/>
              <a:tailEnd/>
            </a:ln>
            <a:effectLst/>
          </p:spPr>
          <p:txBody>
            <a:bodyPr>
              <a:spAutoFit/>
            </a:bodyPr>
            <a:lstStyle/>
            <a:p>
              <a:pPr>
                <a:spcBef>
                  <a:spcPct val="50000"/>
                </a:spcBef>
              </a:pPr>
              <a:r>
                <a:rPr lang="en-US" sz="1800" dirty="0" smtClean="0"/>
                <a:t>1</a:t>
              </a:r>
              <a:endParaRPr lang="en-US" sz="1800" dirty="0"/>
            </a:p>
          </p:txBody>
        </p:sp>
        <p:sp>
          <p:nvSpPr>
            <p:cNvPr id="37" name="Text Box 48"/>
            <p:cNvSpPr txBox="1">
              <a:spLocks noChangeArrowheads="1"/>
            </p:cNvSpPr>
            <p:nvPr/>
          </p:nvSpPr>
          <p:spPr bwMode="auto">
            <a:xfrm>
              <a:off x="4956175" y="4057650"/>
              <a:ext cx="1122363" cy="703263"/>
            </a:xfrm>
            <a:prstGeom prst="rect">
              <a:avLst/>
            </a:prstGeom>
            <a:noFill/>
            <a:ln w="9525">
              <a:noFill/>
              <a:miter lim="800000"/>
              <a:headEnd/>
              <a:tailEnd/>
            </a:ln>
            <a:effectLst/>
          </p:spPr>
          <p:txBody>
            <a:bodyPr>
              <a:spAutoFit/>
            </a:bodyPr>
            <a:lstStyle/>
            <a:p>
              <a:pPr algn="ctr">
                <a:spcBef>
                  <a:spcPct val="50000"/>
                </a:spcBef>
              </a:pPr>
              <a:r>
                <a:rPr lang="en-US" sz="1600"/>
                <a:t>Sensed 4</a:t>
              </a:r>
            </a:p>
            <a:p>
              <a:pPr algn="ctr">
                <a:spcBef>
                  <a:spcPct val="50000"/>
                </a:spcBef>
              </a:pPr>
              <a:r>
                <a:rPr lang="en-US" sz="1600"/>
                <a:t>100</a:t>
              </a:r>
            </a:p>
          </p:txBody>
        </p:sp>
        <p:sp>
          <p:nvSpPr>
            <p:cNvPr id="38" name="Text Box 49"/>
            <p:cNvSpPr txBox="1">
              <a:spLocks noChangeArrowheads="1"/>
            </p:cNvSpPr>
            <p:nvPr/>
          </p:nvSpPr>
          <p:spPr bwMode="auto">
            <a:xfrm>
              <a:off x="4783138" y="4808538"/>
              <a:ext cx="1460500" cy="276225"/>
            </a:xfrm>
            <a:prstGeom prst="rect">
              <a:avLst/>
            </a:prstGeom>
            <a:noFill/>
            <a:ln w="9525">
              <a:noFill/>
              <a:miter lim="800000"/>
              <a:headEnd/>
              <a:tailEnd/>
            </a:ln>
            <a:effectLst/>
          </p:spPr>
          <p:txBody>
            <a:bodyPr>
              <a:spAutoFit/>
            </a:bodyPr>
            <a:lstStyle/>
            <a:p>
              <a:pPr algn="ctr">
                <a:lnSpc>
                  <a:spcPct val="75000"/>
                </a:lnSpc>
              </a:pPr>
              <a:r>
                <a:rPr lang="en-US" sz="1600"/>
                <a:t>[0]</a:t>
              </a:r>
            </a:p>
          </p:txBody>
        </p:sp>
        <p:sp>
          <p:nvSpPr>
            <p:cNvPr id="39" name="Oval 50"/>
            <p:cNvSpPr>
              <a:spLocks noChangeArrowheads="1"/>
            </p:cNvSpPr>
            <p:nvPr/>
          </p:nvSpPr>
          <p:spPr bwMode="auto">
            <a:xfrm>
              <a:off x="4695825" y="3916363"/>
              <a:ext cx="1614488" cy="1544637"/>
            </a:xfrm>
            <a:prstGeom prst="ellipse">
              <a:avLst/>
            </a:prstGeom>
            <a:noFill/>
            <a:ln w="9525">
              <a:solidFill>
                <a:schemeClr val="tx1"/>
              </a:solidFill>
              <a:round/>
              <a:headEnd/>
              <a:tailEnd/>
            </a:ln>
            <a:effectLst/>
          </p:spPr>
          <p:txBody>
            <a:bodyPr wrap="none" anchor="ctr"/>
            <a:lstStyle/>
            <a:p>
              <a:endParaRPr lang="en-US"/>
            </a:p>
          </p:txBody>
        </p:sp>
        <p:sp>
          <p:nvSpPr>
            <p:cNvPr id="40" name="Freeform 51"/>
            <p:cNvSpPr>
              <a:spLocks/>
            </p:cNvSpPr>
            <p:nvPr/>
          </p:nvSpPr>
          <p:spPr bwMode="auto">
            <a:xfrm rot="-5400000">
              <a:off x="1246188" y="4933950"/>
              <a:ext cx="693738" cy="655637"/>
            </a:xfrm>
            <a:custGeom>
              <a:avLst/>
              <a:gdLst/>
              <a:ahLst/>
              <a:cxnLst>
                <a:cxn ang="0">
                  <a:pos x="203" y="413"/>
                </a:cxn>
                <a:cxn ang="0">
                  <a:pos x="19" y="191"/>
                </a:cxn>
                <a:cxn ang="0">
                  <a:pos x="317" y="14"/>
                </a:cxn>
                <a:cxn ang="0">
                  <a:pos x="437" y="274"/>
                </a:cxn>
              </a:cxnLst>
              <a:rect l="0" t="0" r="r" b="b"/>
              <a:pathLst>
                <a:path w="437" h="413">
                  <a:moveTo>
                    <a:pt x="203" y="413"/>
                  </a:moveTo>
                  <a:cubicBezTo>
                    <a:pt x="101" y="335"/>
                    <a:pt x="0" y="257"/>
                    <a:pt x="19" y="191"/>
                  </a:cubicBezTo>
                  <a:cubicBezTo>
                    <a:pt x="38" y="125"/>
                    <a:pt x="247" y="0"/>
                    <a:pt x="317" y="14"/>
                  </a:cubicBezTo>
                  <a:cubicBezTo>
                    <a:pt x="387" y="28"/>
                    <a:pt x="412" y="151"/>
                    <a:pt x="437" y="274"/>
                  </a:cubicBezTo>
                </a:path>
              </a:pathLst>
            </a:custGeom>
            <a:noFill/>
            <a:ln w="9525">
              <a:solidFill>
                <a:schemeClr val="tx1"/>
              </a:solidFill>
              <a:round/>
              <a:headEnd type="none" w="med" len="med"/>
              <a:tailEnd type="triangle" w="med" len="med"/>
            </a:ln>
            <a:effectLst/>
          </p:spPr>
          <p:txBody>
            <a:bodyPr/>
            <a:lstStyle/>
            <a:p>
              <a:endParaRPr lang="en-US"/>
            </a:p>
          </p:txBody>
        </p:sp>
        <p:sp>
          <p:nvSpPr>
            <p:cNvPr id="41" name="Freeform 52"/>
            <p:cNvSpPr>
              <a:spLocks/>
            </p:cNvSpPr>
            <p:nvPr/>
          </p:nvSpPr>
          <p:spPr bwMode="auto">
            <a:xfrm>
              <a:off x="3051959" y="5097895"/>
              <a:ext cx="1758743" cy="447881"/>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42" name="Text Box 53"/>
            <p:cNvSpPr txBox="1">
              <a:spLocks noChangeArrowheads="1"/>
            </p:cNvSpPr>
            <p:nvPr/>
          </p:nvSpPr>
          <p:spPr bwMode="auto">
            <a:xfrm>
              <a:off x="3755262" y="5195311"/>
              <a:ext cx="569912" cy="366712"/>
            </a:xfrm>
            <a:prstGeom prst="rect">
              <a:avLst/>
            </a:prstGeom>
            <a:noFill/>
            <a:ln w="9525">
              <a:noFill/>
              <a:miter lim="800000"/>
              <a:headEnd/>
              <a:tailEnd/>
            </a:ln>
            <a:effectLst/>
          </p:spPr>
          <p:txBody>
            <a:bodyPr>
              <a:spAutoFit/>
            </a:bodyPr>
            <a:lstStyle/>
            <a:p>
              <a:pPr>
                <a:spcBef>
                  <a:spcPct val="50000"/>
                </a:spcBef>
              </a:pPr>
              <a:r>
                <a:rPr lang="en-US" sz="1800" dirty="0"/>
                <a:t>1</a:t>
              </a:r>
            </a:p>
          </p:txBody>
        </p:sp>
        <p:sp>
          <p:nvSpPr>
            <p:cNvPr id="43" name="Freeform 54"/>
            <p:cNvSpPr>
              <a:spLocks/>
            </p:cNvSpPr>
            <p:nvPr/>
          </p:nvSpPr>
          <p:spPr bwMode="auto">
            <a:xfrm rot="430051">
              <a:off x="3079812" y="3477636"/>
              <a:ext cx="2039937" cy="247650"/>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44" name="Text Box 55"/>
            <p:cNvSpPr txBox="1">
              <a:spLocks noChangeArrowheads="1"/>
            </p:cNvSpPr>
            <p:nvPr/>
          </p:nvSpPr>
          <p:spPr bwMode="auto">
            <a:xfrm>
              <a:off x="3832555" y="3364675"/>
              <a:ext cx="569913" cy="366713"/>
            </a:xfrm>
            <a:prstGeom prst="rect">
              <a:avLst/>
            </a:prstGeom>
            <a:noFill/>
            <a:ln w="9525">
              <a:noFill/>
              <a:miter lim="800000"/>
              <a:headEnd/>
              <a:tailEnd/>
            </a:ln>
            <a:effectLst/>
          </p:spPr>
          <p:txBody>
            <a:bodyPr>
              <a:spAutoFit/>
            </a:bodyPr>
            <a:lstStyle/>
            <a:p>
              <a:pPr>
                <a:spcBef>
                  <a:spcPct val="50000"/>
                </a:spcBef>
              </a:pPr>
              <a:r>
                <a:rPr lang="en-US" sz="1800" dirty="0"/>
                <a:t>0</a:t>
              </a:r>
            </a:p>
          </p:txBody>
        </p:sp>
      </p:grpSp>
      <p:sp>
        <p:nvSpPr>
          <p:cNvPr id="46" name="Freeform 40"/>
          <p:cNvSpPr>
            <a:spLocks/>
          </p:cNvSpPr>
          <p:nvPr/>
        </p:nvSpPr>
        <p:spPr bwMode="auto">
          <a:xfrm rot="6551039">
            <a:off x="5762337" y="2402878"/>
            <a:ext cx="693738" cy="655637"/>
          </a:xfrm>
          <a:custGeom>
            <a:avLst/>
            <a:gdLst/>
            <a:ahLst/>
            <a:cxnLst>
              <a:cxn ang="0">
                <a:pos x="203" y="413"/>
              </a:cxn>
              <a:cxn ang="0">
                <a:pos x="19" y="191"/>
              </a:cxn>
              <a:cxn ang="0">
                <a:pos x="317" y="14"/>
              </a:cxn>
              <a:cxn ang="0">
                <a:pos x="437" y="274"/>
              </a:cxn>
            </a:cxnLst>
            <a:rect l="0" t="0" r="r" b="b"/>
            <a:pathLst>
              <a:path w="437" h="413">
                <a:moveTo>
                  <a:pt x="203" y="413"/>
                </a:moveTo>
                <a:cubicBezTo>
                  <a:pt x="101" y="335"/>
                  <a:pt x="0" y="257"/>
                  <a:pt x="19" y="191"/>
                </a:cubicBezTo>
                <a:cubicBezTo>
                  <a:pt x="38" y="125"/>
                  <a:pt x="247" y="0"/>
                  <a:pt x="317" y="14"/>
                </a:cubicBezTo>
                <a:cubicBezTo>
                  <a:pt x="387" y="28"/>
                  <a:pt x="412" y="151"/>
                  <a:pt x="437" y="274"/>
                </a:cubicBezTo>
              </a:path>
            </a:pathLst>
          </a:custGeom>
          <a:noFill/>
          <a:ln w="9525">
            <a:solidFill>
              <a:schemeClr val="tx1"/>
            </a:solidFill>
            <a:round/>
            <a:headEnd type="none" w="med" len="med"/>
            <a:tailEnd type="triangle" w="med" len="med"/>
          </a:ln>
          <a:effectLst/>
        </p:spPr>
        <p:txBody>
          <a:bodyPr/>
          <a:lstStyle/>
          <a:p>
            <a:endParaRPr lang="en-US"/>
          </a:p>
        </p:txBody>
      </p:sp>
      <p:sp>
        <p:nvSpPr>
          <p:cNvPr id="47" name="Text Box 55"/>
          <p:cNvSpPr txBox="1">
            <a:spLocks noChangeArrowheads="1"/>
          </p:cNvSpPr>
          <p:nvPr/>
        </p:nvSpPr>
        <p:spPr bwMode="auto">
          <a:xfrm>
            <a:off x="6134388" y="2970810"/>
            <a:ext cx="569913" cy="366713"/>
          </a:xfrm>
          <a:prstGeom prst="rect">
            <a:avLst/>
          </a:prstGeom>
          <a:noFill/>
          <a:ln w="9525">
            <a:noFill/>
            <a:miter lim="800000"/>
            <a:headEnd/>
            <a:tailEnd/>
          </a:ln>
          <a:effectLst/>
        </p:spPr>
        <p:txBody>
          <a:bodyPr>
            <a:spAutoFit/>
          </a:bodyPr>
          <a:lstStyle/>
          <a:p>
            <a:pPr>
              <a:spcBef>
                <a:spcPct val="50000"/>
              </a:spcBef>
            </a:pPr>
            <a:r>
              <a:rPr lang="en-US" sz="1800" dirty="0"/>
              <a:t>0</a:t>
            </a:r>
          </a:p>
        </p:txBody>
      </p:sp>
      <p:sp>
        <p:nvSpPr>
          <p:cNvPr id="48" name="Freeform 23"/>
          <p:cNvSpPr>
            <a:spLocks/>
          </p:cNvSpPr>
          <p:nvPr/>
        </p:nvSpPr>
        <p:spPr bwMode="auto">
          <a:xfrm rot="19796973">
            <a:off x="5780536" y="3713495"/>
            <a:ext cx="1586648" cy="201659"/>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49" name="Text Box 32"/>
          <p:cNvSpPr txBox="1">
            <a:spLocks noChangeArrowheads="1"/>
          </p:cNvSpPr>
          <p:nvPr/>
        </p:nvSpPr>
        <p:spPr bwMode="auto">
          <a:xfrm>
            <a:off x="6382946" y="3545073"/>
            <a:ext cx="569913" cy="366713"/>
          </a:xfrm>
          <a:prstGeom prst="rect">
            <a:avLst/>
          </a:prstGeom>
          <a:noFill/>
          <a:ln w="9525">
            <a:noFill/>
            <a:miter lim="800000"/>
            <a:headEnd/>
            <a:tailEnd/>
          </a:ln>
          <a:effectLst/>
        </p:spPr>
        <p:txBody>
          <a:bodyPr>
            <a:spAutoFit/>
          </a:bodyPr>
          <a:lstStyle/>
          <a:p>
            <a:pPr>
              <a:spcBef>
                <a:spcPct val="50000"/>
              </a:spcBef>
            </a:pPr>
            <a:r>
              <a:rPr lang="en-US" sz="1800" dirty="0" smtClean="0"/>
              <a:t>1</a:t>
            </a:r>
            <a:endParaRPr lang="en-US" sz="1800" dirty="0"/>
          </a:p>
        </p:txBody>
      </p:sp>
      <p:pic>
        <p:nvPicPr>
          <p:cNvPr id="347138" name="Picture 2" descr="C:\Users\tinas\AppData\Local\Microsoft\Windows\Temporary Internet Files\Content.IE5\9J2F11YL\MC900338672[1].wmf"/>
          <p:cNvPicPr>
            <a:picLocks noChangeAspect="1" noChangeArrowheads="1"/>
          </p:cNvPicPr>
          <p:nvPr/>
        </p:nvPicPr>
        <p:blipFill>
          <a:blip r:embed="rId2" cstate="print"/>
          <a:srcRect/>
          <a:stretch>
            <a:fillRect/>
          </a:stretch>
        </p:blipFill>
        <p:spPr bwMode="auto">
          <a:xfrm>
            <a:off x="3417053" y="3625856"/>
            <a:ext cx="599846" cy="912571"/>
          </a:xfrm>
          <a:prstGeom prst="rect">
            <a:avLst/>
          </a:prstGeom>
          <a:noFill/>
        </p:spPr>
      </p:pic>
      <p:pic>
        <p:nvPicPr>
          <p:cNvPr id="50" name="Picture 2" descr="C:\Users\tinas\AppData\Local\Microsoft\Windows\Temporary Internet Files\Content.IE5\9J2F11YL\MC900338672[1].wmf"/>
          <p:cNvPicPr>
            <a:picLocks noChangeAspect="1" noChangeArrowheads="1"/>
          </p:cNvPicPr>
          <p:nvPr/>
        </p:nvPicPr>
        <p:blipFill>
          <a:blip r:embed="rId2" cstate="print"/>
          <a:srcRect/>
          <a:stretch>
            <a:fillRect/>
          </a:stretch>
        </p:blipFill>
        <p:spPr bwMode="auto">
          <a:xfrm>
            <a:off x="3510076" y="2020708"/>
            <a:ext cx="599846" cy="912571"/>
          </a:xfrm>
          <a:prstGeom prst="rect">
            <a:avLst/>
          </a:prstGeom>
          <a:noFill/>
        </p:spPr>
      </p:pic>
      <p:pic>
        <p:nvPicPr>
          <p:cNvPr id="51" name="Picture 2" descr="C:\Users\tinas\AppData\Local\Microsoft\Windows\Temporary Internet Files\Content.IE5\9J2F11YL\MC900338672[1].wmf"/>
          <p:cNvPicPr>
            <a:picLocks noChangeAspect="1" noChangeArrowheads="1"/>
          </p:cNvPicPr>
          <p:nvPr/>
        </p:nvPicPr>
        <p:blipFill>
          <a:blip r:embed="rId2" cstate="print"/>
          <a:srcRect/>
          <a:stretch>
            <a:fillRect/>
          </a:stretch>
        </p:blipFill>
        <p:spPr bwMode="auto">
          <a:xfrm>
            <a:off x="6431406" y="5488303"/>
            <a:ext cx="599846" cy="912571"/>
          </a:xfrm>
          <a:prstGeom prst="rect">
            <a:avLst/>
          </a:prstGeom>
          <a:noFill/>
        </p:spPr>
      </p:pic>
      <p:pic>
        <p:nvPicPr>
          <p:cNvPr id="52" name="Picture 2" descr="C:\Users\tinas\AppData\Local\Microsoft\Windows\Temporary Internet Files\Content.IE5\9J2F11YL\MC900338672[1].wmf"/>
          <p:cNvPicPr>
            <a:picLocks noChangeAspect="1" noChangeArrowheads="1"/>
          </p:cNvPicPr>
          <p:nvPr/>
        </p:nvPicPr>
        <p:blipFill>
          <a:blip r:embed="rId2" cstate="print"/>
          <a:srcRect/>
          <a:stretch>
            <a:fillRect/>
          </a:stretch>
        </p:blipFill>
        <p:spPr bwMode="auto">
          <a:xfrm>
            <a:off x="6108793" y="3930656"/>
            <a:ext cx="599846" cy="912571"/>
          </a:xfrm>
          <a:prstGeom prst="rect">
            <a:avLst/>
          </a:prstGeom>
          <a:noFill/>
        </p:spPr>
      </p:pic>
      <p:sp>
        <p:nvSpPr>
          <p:cNvPr id="53" name="Freeform 52"/>
          <p:cNvSpPr/>
          <p:nvPr/>
        </p:nvSpPr>
        <p:spPr bwMode="auto">
          <a:xfrm>
            <a:off x="4158978" y="1436454"/>
            <a:ext cx="4961271" cy="4584336"/>
          </a:xfrm>
          <a:custGeom>
            <a:avLst/>
            <a:gdLst>
              <a:gd name="connsiteX0" fmla="*/ 1244295 w 4961271"/>
              <a:gd name="connsiteY0" fmla="*/ 154840 h 4584336"/>
              <a:gd name="connsiteX1" fmla="*/ 971162 w 4961271"/>
              <a:gd name="connsiteY1" fmla="*/ 178590 h 4584336"/>
              <a:gd name="connsiteX2" fmla="*/ 686154 w 4961271"/>
              <a:gd name="connsiteY2" fmla="*/ 202341 h 4584336"/>
              <a:gd name="connsiteX3" fmla="*/ 591152 w 4961271"/>
              <a:gd name="connsiteY3" fmla="*/ 226091 h 4584336"/>
              <a:gd name="connsiteX4" fmla="*/ 543651 w 4961271"/>
              <a:gd name="connsiteY4" fmla="*/ 237967 h 4584336"/>
              <a:gd name="connsiteX5" fmla="*/ 508025 w 4961271"/>
              <a:gd name="connsiteY5" fmla="*/ 249842 h 4584336"/>
              <a:gd name="connsiteX6" fmla="*/ 436773 w 4961271"/>
              <a:gd name="connsiteY6" fmla="*/ 297343 h 4584336"/>
              <a:gd name="connsiteX7" fmla="*/ 365521 w 4961271"/>
              <a:gd name="connsiteY7" fmla="*/ 356720 h 4584336"/>
              <a:gd name="connsiteX8" fmla="*/ 318019 w 4961271"/>
              <a:gd name="connsiteY8" fmla="*/ 427972 h 4584336"/>
              <a:gd name="connsiteX9" fmla="*/ 294269 w 4961271"/>
              <a:gd name="connsiteY9" fmla="*/ 463598 h 4584336"/>
              <a:gd name="connsiteX10" fmla="*/ 258643 w 4961271"/>
              <a:gd name="connsiteY10" fmla="*/ 487349 h 4584336"/>
              <a:gd name="connsiteX11" fmla="*/ 234892 w 4961271"/>
              <a:gd name="connsiteY11" fmla="*/ 522975 h 4584336"/>
              <a:gd name="connsiteX12" fmla="*/ 199266 w 4961271"/>
              <a:gd name="connsiteY12" fmla="*/ 546725 h 4584336"/>
              <a:gd name="connsiteX13" fmla="*/ 151765 w 4961271"/>
              <a:gd name="connsiteY13" fmla="*/ 617977 h 4584336"/>
              <a:gd name="connsiteX14" fmla="*/ 104264 w 4961271"/>
              <a:gd name="connsiteY14" fmla="*/ 689229 h 4584336"/>
              <a:gd name="connsiteX15" fmla="*/ 80513 w 4961271"/>
              <a:gd name="connsiteY15" fmla="*/ 760481 h 4584336"/>
              <a:gd name="connsiteX16" fmla="*/ 56762 w 4961271"/>
              <a:gd name="connsiteY16" fmla="*/ 843608 h 4584336"/>
              <a:gd name="connsiteX17" fmla="*/ 33012 w 4961271"/>
              <a:gd name="connsiteY17" fmla="*/ 914860 h 4584336"/>
              <a:gd name="connsiteX18" fmla="*/ 33012 w 4961271"/>
              <a:gd name="connsiteY18" fmla="*/ 1710507 h 4584336"/>
              <a:gd name="connsiteX19" fmla="*/ 68638 w 4961271"/>
              <a:gd name="connsiteY19" fmla="*/ 1888637 h 4584336"/>
              <a:gd name="connsiteX20" fmla="*/ 92388 w 4961271"/>
              <a:gd name="connsiteY20" fmla="*/ 1959889 h 4584336"/>
              <a:gd name="connsiteX21" fmla="*/ 139890 w 4961271"/>
              <a:gd name="connsiteY21" fmla="*/ 2043016 h 4584336"/>
              <a:gd name="connsiteX22" fmla="*/ 151765 w 4961271"/>
              <a:gd name="connsiteY22" fmla="*/ 2090517 h 4584336"/>
              <a:gd name="connsiteX23" fmla="*/ 187391 w 4961271"/>
              <a:gd name="connsiteY23" fmla="*/ 2126143 h 4584336"/>
              <a:gd name="connsiteX24" fmla="*/ 282393 w 4961271"/>
              <a:gd name="connsiteY24" fmla="*/ 2209271 h 4584336"/>
              <a:gd name="connsiteX25" fmla="*/ 318019 w 4961271"/>
              <a:gd name="connsiteY25" fmla="*/ 2233021 h 4584336"/>
              <a:gd name="connsiteX26" fmla="*/ 353645 w 4961271"/>
              <a:gd name="connsiteY26" fmla="*/ 2256772 h 4584336"/>
              <a:gd name="connsiteX27" fmla="*/ 389271 w 4961271"/>
              <a:gd name="connsiteY27" fmla="*/ 2268647 h 4584336"/>
              <a:gd name="connsiteX28" fmla="*/ 460523 w 4961271"/>
              <a:gd name="connsiteY28" fmla="*/ 2316149 h 4584336"/>
              <a:gd name="connsiteX29" fmla="*/ 555526 w 4961271"/>
              <a:gd name="connsiteY29" fmla="*/ 2339899 h 4584336"/>
              <a:gd name="connsiteX30" fmla="*/ 686154 w 4961271"/>
              <a:gd name="connsiteY30" fmla="*/ 2375525 h 4584336"/>
              <a:gd name="connsiteX31" fmla="*/ 935536 w 4961271"/>
              <a:gd name="connsiteY31" fmla="*/ 2399276 h 4584336"/>
              <a:gd name="connsiteX32" fmla="*/ 1588679 w 4961271"/>
              <a:gd name="connsiteY32" fmla="*/ 2411151 h 4584336"/>
              <a:gd name="connsiteX33" fmla="*/ 1838061 w 4961271"/>
              <a:gd name="connsiteY33" fmla="*/ 2434902 h 4584336"/>
              <a:gd name="connsiteX34" fmla="*/ 1873687 w 4961271"/>
              <a:gd name="connsiteY34" fmla="*/ 2446777 h 4584336"/>
              <a:gd name="connsiteX35" fmla="*/ 1956814 w 4961271"/>
              <a:gd name="connsiteY35" fmla="*/ 2470528 h 4584336"/>
              <a:gd name="connsiteX36" fmla="*/ 2075567 w 4961271"/>
              <a:gd name="connsiteY36" fmla="*/ 2529904 h 4584336"/>
              <a:gd name="connsiteX37" fmla="*/ 2182445 w 4961271"/>
              <a:gd name="connsiteY37" fmla="*/ 2589281 h 4584336"/>
              <a:gd name="connsiteX38" fmla="*/ 2324949 w 4961271"/>
              <a:gd name="connsiteY38" fmla="*/ 2708034 h 4584336"/>
              <a:gd name="connsiteX39" fmla="*/ 2348700 w 4961271"/>
              <a:gd name="connsiteY39" fmla="*/ 2743660 h 4584336"/>
              <a:gd name="connsiteX40" fmla="*/ 2384326 w 4961271"/>
              <a:gd name="connsiteY40" fmla="*/ 2814912 h 4584336"/>
              <a:gd name="connsiteX41" fmla="*/ 2431827 w 4961271"/>
              <a:gd name="connsiteY41" fmla="*/ 2898040 h 4584336"/>
              <a:gd name="connsiteX42" fmla="*/ 2443703 w 4961271"/>
              <a:gd name="connsiteY42" fmla="*/ 2945541 h 4584336"/>
              <a:gd name="connsiteX43" fmla="*/ 2491204 w 4961271"/>
              <a:gd name="connsiteY43" fmla="*/ 3040543 h 4584336"/>
              <a:gd name="connsiteX44" fmla="*/ 2526830 w 4961271"/>
              <a:gd name="connsiteY44" fmla="*/ 3135546 h 4584336"/>
              <a:gd name="connsiteX45" fmla="*/ 2562456 w 4961271"/>
              <a:gd name="connsiteY45" fmla="*/ 3218673 h 4584336"/>
              <a:gd name="connsiteX46" fmla="*/ 2574331 w 4961271"/>
              <a:gd name="connsiteY46" fmla="*/ 3278050 h 4584336"/>
              <a:gd name="connsiteX47" fmla="*/ 2609957 w 4961271"/>
              <a:gd name="connsiteY47" fmla="*/ 3361177 h 4584336"/>
              <a:gd name="connsiteX48" fmla="*/ 2621832 w 4961271"/>
              <a:gd name="connsiteY48" fmla="*/ 3420554 h 4584336"/>
              <a:gd name="connsiteX49" fmla="*/ 2669334 w 4961271"/>
              <a:gd name="connsiteY49" fmla="*/ 3515556 h 4584336"/>
              <a:gd name="connsiteX50" fmla="*/ 2693084 w 4961271"/>
              <a:gd name="connsiteY50" fmla="*/ 3563058 h 4584336"/>
              <a:gd name="connsiteX51" fmla="*/ 2704960 w 4961271"/>
              <a:gd name="connsiteY51" fmla="*/ 3622434 h 4584336"/>
              <a:gd name="connsiteX52" fmla="*/ 2728710 w 4961271"/>
              <a:gd name="connsiteY52" fmla="*/ 3658060 h 4584336"/>
              <a:gd name="connsiteX53" fmla="*/ 2752461 w 4961271"/>
              <a:gd name="connsiteY53" fmla="*/ 3729312 h 4584336"/>
              <a:gd name="connsiteX54" fmla="*/ 2752461 w 4961271"/>
              <a:gd name="connsiteY54" fmla="*/ 3729312 h 4584336"/>
              <a:gd name="connsiteX55" fmla="*/ 2776212 w 4961271"/>
              <a:gd name="connsiteY55" fmla="*/ 3812440 h 4584336"/>
              <a:gd name="connsiteX56" fmla="*/ 2799962 w 4961271"/>
              <a:gd name="connsiteY56" fmla="*/ 3895567 h 4584336"/>
              <a:gd name="connsiteX57" fmla="*/ 2823713 w 4961271"/>
              <a:gd name="connsiteY57" fmla="*/ 3931193 h 4584336"/>
              <a:gd name="connsiteX58" fmla="*/ 2847464 w 4961271"/>
              <a:gd name="connsiteY58" fmla="*/ 4026195 h 4584336"/>
              <a:gd name="connsiteX59" fmla="*/ 2859339 w 4961271"/>
              <a:gd name="connsiteY59" fmla="*/ 4061821 h 4584336"/>
              <a:gd name="connsiteX60" fmla="*/ 2906840 w 4961271"/>
              <a:gd name="connsiteY60" fmla="*/ 4144949 h 4584336"/>
              <a:gd name="connsiteX61" fmla="*/ 2918716 w 4961271"/>
              <a:gd name="connsiteY61" fmla="*/ 4180575 h 4584336"/>
              <a:gd name="connsiteX62" fmla="*/ 2966217 w 4961271"/>
              <a:gd name="connsiteY62" fmla="*/ 4251827 h 4584336"/>
              <a:gd name="connsiteX63" fmla="*/ 3001843 w 4961271"/>
              <a:gd name="connsiteY63" fmla="*/ 4323078 h 4584336"/>
              <a:gd name="connsiteX64" fmla="*/ 3037469 w 4961271"/>
              <a:gd name="connsiteY64" fmla="*/ 4358704 h 4584336"/>
              <a:gd name="connsiteX65" fmla="*/ 3061219 w 4961271"/>
              <a:gd name="connsiteY65" fmla="*/ 4394330 h 4584336"/>
              <a:gd name="connsiteX66" fmla="*/ 3096845 w 4961271"/>
              <a:gd name="connsiteY66" fmla="*/ 4418081 h 4584336"/>
              <a:gd name="connsiteX67" fmla="*/ 3132471 w 4961271"/>
              <a:gd name="connsiteY67" fmla="*/ 4453707 h 4584336"/>
              <a:gd name="connsiteX68" fmla="*/ 3215599 w 4961271"/>
              <a:gd name="connsiteY68" fmla="*/ 4513084 h 4584336"/>
              <a:gd name="connsiteX69" fmla="*/ 3298726 w 4961271"/>
              <a:gd name="connsiteY69" fmla="*/ 4536834 h 4584336"/>
              <a:gd name="connsiteX70" fmla="*/ 3369978 w 4961271"/>
              <a:gd name="connsiteY70" fmla="*/ 4560585 h 4584336"/>
              <a:gd name="connsiteX71" fmla="*/ 3536232 w 4961271"/>
              <a:gd name="connsiteY71" fmla="*/ 4584336 h 4584336"/>
              <a:gd name="connsiteX72" fmla="*/ 3951869 w 4961271"/>
              <a:gd name="connsiteY72" fmla="*/ 4572460 h 4584336"/>
              <a:gd name="connsiteX73" fmla="*/ 3987495 w 4961271"/>
              <a:gd name="connsiteY73" fmla="*/ 4560585 h 4584336"/>
              <a:gd name="connsiteX74" fmla="*/ 4082497 w 4961271"/>
              <a:gd name="connsiteY74" fmla="*/ 4513084 h 4584336"/>
              <a:gd name="connsiteX75" fmla="*/ 4153749 w 4961271"/>
              <a:gd name="connsiteY75" fmla="*/ 4477458 h 4584336"/>
              <a:gd name="connsiteX76" fmla="*/ 4236877 w 4961271"/>
              <a:gd name="connsiteY76" fmla="*/ 4418081 h 4584336"/>
              <a:gd name="connsiteX77" fmla="*/ 4331879 w 4961271"/>
              <a:gd name="connsiteY77" fmla="*/ 4334954 h 4584336"/>
              <a:gd name="connsiteX78" fmla="*/ 4367505 w 4961271"/>
              <a:gd name="connsiteY78" fmla="*/ 4311203 h 4584336"/>
              <a:gd name="connsiteX79" fmla="*/ 4403131 w 4961271"/>
              <a:gd name="connsiteY79" fmla="*/ 4263702 h 4584336"/>
              <a:gd name="connsiteX80" fmla="*/ 4438757 w 4961271"/>
              <a:gd name="connsiteY80" fmla="*/ 4228076 h 4584336"/>
              <a:gd name="connsiteX81" fmla="*/ 4474383 w 4961271"/>
              <a:gd name="connsiteY81" fmla="*/ 4180575 h 4584336"/>
              <a:gd name="connsiteX82" fmla="*/ 4510009 w 4961271"/>
              <a:gd name="connsiteY82" fmla="*/ 4144949 h 4584336"/>
              <a:gd name="connsiteX83" fmla="*/ 4593136 w 4961271"/>
              <a:gd name="connsiteY83" fmla="*/ 4026195 h 4584336"/>
              <a:gd name="connsiteX84" fmla="*/ 4676264 w 4961271"/>
              <a:gd name="connsiteY84" fmla="*/ 3919317 h 4584336"/>
              <a:gd name="connsiteX85" fmla="*/ 4700014 w 4961271"/>
              <a:gd name="connsiteY85" fmla="*/ 3871816 h 4584336"/>
              <a:gd name="connsiteX86" fmla="*/ 4723765 w 4961271"/>
              <a:gd name="connsiteY86" fmla="*/ 3836190 h 4584336"/>
              <a:gd name="connsiteX87" fmla="*/ 4759391 w 4961271"/>
              <a:gd name="connsiteY87" fmla="*/ 3776814 h 4584336"/>
              <a:gd name="connsiteX88" fmla="*/ 4806892 w 4961271"/>
              <a:gd name="connsiteY88" fmla="*/ 3669936 h 4584336"/>
              <a:gd name="connsiteX89" fmla="*/ 4830643 w 4961271"/>
              <a:gd name="connsiteY89" fmla="*/ 3622434 h 4584336"/>
              <a:gd name="connsiteX90" fmla="*/ 4854393 w 4961271"/>
              <a:gd name="connsiteY90" fmla="*/ 3551182 h 4584336"/>
              <a:gd name="connsiteX91" fmla="*/ 4890019 w 4961271"/>
              <a:gd name="connsiteY91" fmla="*/ 3456180 h 4584336"/>
              <a:gd name="connsiteX92" fmla="*/ 4901895 w 4961271"/>
              <a:gd name="connsiteY92" fmla="*/ 3373052 h 4584336"/>
              <a:gd name="connsiteX93" fmla="*/ 4913770 w 4961271"/>
              <a:gd name="connsiteY93" fmla="*/ 3278050 h 4584336"/>
              <a:gd name="connsiteX94" fmla="*/ 4925645 w 4961271"/>
              <a:gd name="connsiteY94" fmla="*/ 3230549 h 4584336"/>
              <a:gd name="connsiteX95" fmla="*/ 4937521 w 4961271"/>
              <a:gd name="connsiteY95" fmla="*/ 3135546 h 4584336"/>
              <a:gd name="connsiteX96" fmla="*/ 4949396 w 4961271"/>
              <a:gd name="connsiteY96" fmla="*/ 2886164 h 4584336"/>
              <a:gd name="connsiteX97" fmla="*/ 4961271 w 4961271"/>
              <a:gd name="connsiteY97" fmla="*/ 2791162 h 4584336"/>
              <a:gd name="connsiteX98" fmla="*/ 4949396 w 4961271"/>
              <a:gd name="connsiteY98" fmla="*/ 1924263 h 4584336"/>
              <a:gd name="connsiteX99" fmla="*/ 4937521 w 4961271"/>
              <a:gd name="connsiteY99" fmla="*/ 1639255 h 4584336"/>
              <a:gd name="connsiteX100" fmla="*/ 4913770 w 4961271"/>
              <a:gd name="connsiteY100" fmla="*/ 1413624 h 4584336"/>
              <a:gd name="connsiteX101" fmla="*/ 4890019 w 4961271"/>
              <a:gd name="connsiteY101" fmla="*/ 1223619 h 4584336"/>
              <a:gd name="connsiteX102" fmla="*/ 4830643 w 4961271"/>
              <a:gd name="connsiteY102" fmla="*/ 1081115 h 4584336"/>
              <a:gd name="connsiteX103" fmla="*/ 4783141 w 4961271"/>
              <a:gd name="connsiteY103" fmla="*/ 962362 h 4584336"/>
              <a:gd name="connsiteX104" fmla="*/ 4771266 w 4961271"/>
              <a:gd name="connsiteY104" fmla="*/ 914860 h 4584336"/>
              <a:gd name="connsiteX105" fmla="*/ 4735640 w 4961271"/>
              <a:gd name="connsiteY105" fmla="*/ 867359 h 4584336"/>
              <a:gd name="connsiteX106" fmla="*/ 4711890 w 4961271"/>
              <a:gd name="connsiteY106" fmla="*/ 831733 h 4584336"/>
              <a:gd name="connsiteX107" fmla="*/ 4640638 w 4961271"/>
              <a:gd name="connsiteY107" fmla="*/ 712980 h 4584336"/>
              <a:gd name="connsiteX108" fmla="*/ 4616887 w 4961271"/>
              <a:gd name="connsiteY108" fmla="*/ 677354 h 4584336"/>
              <a:gd name="connsiteX109" fmla="*/ 4593136 w 4961271"/>
              <a:gd name="connsiteY109" fmla="*/ 641728 h 4584336"/>
              <a:gd name="connsiteX110" fmla="*/ 4569386 w 4961271"/>
              <a:gd name="connsiteY110" fmla="*/ 594227 h 4584336"/>
              <a:gd name="connsiteX111" fmla="*/ 4510009 w 4961271"/>
              <a:gd name="connsiteY111" fmla="*/ 511099 h 4584336"/>
              <a:gd name="connsiteX112" fmla="*/ 4426882 w 4961271"/>
              <a:gd name="connsiteY112" fmla="*/ 392346 h 4584336"/>
              <a:gd name="connsiteX113" fmla="*/ 4391256 w 4961271"/>
              <a:gd name="connsiteY113" fmla="*/ 368595 h 4584336"/>
              <a:gd name="connsiteX114" fmla="*/ 4355630 w 4961271"/>
              <a:gd name="connsiteY114" fmla="*/ 332969 h 4584336"/>
              <a:gd name="connsiteX115" fmla="*/ 4272503 w 4961271"/>
              <a:gd name="connsiteY115" fmla="*/ 297343 h 4584336"/>
              <a:gd name="connsiteX116" fmla="*/ 4225001 w 4961271"/>
              <a:gd name="connsiteY116" fmla="*/ 273593 h 4584336"/>
              <a:gd name="connsiteX117" fmla="*/ 4165625 w 4961271"/>
              <a:gd name="connsiteY117" fmla="*/ 261717 h 4584336"/>
              <a:gd name="connsiteX118" fmla="*/ 4129999 w 4961271"/>
              <a:gd name="connsiteY118" fmla="*/ 249842 h 4584336"/>
              <a:gd name="connsiteX119" fmla="*/ 3797490 w 4961271"/>
              <a:gd name="connsiteY119" fmla="*/ 214216 h 4584336"/>
              <a:gd name="connsiteX120" fmla="*/ 3595609 w 4961271"/>
              <a:gd name="connsiteY120" fmla="*/ 190465 h 4584336"/>
              <a:gd name="connsiteX121" fmla="*/ 3393728 w 4961271"/>
              <a:gd name="connsiteY121" fmla="*/ 178590 h 4584336"/>
              <a:gd name="connsiteX122" fmla="*/ 3120596 w 4961271"/>
              <a:gd name="connsiteY122" fmla="*/ 142964 h 4584336"/>
              <a:gd name="connsiteX123" fmla="*/ 2942466 w 4961271"/>
              <a:gd name="connsiteY123" fmla="*/ 119214 h 4584336"/>
              <a:gd name="connsiteX124" fmla="*/ 2835588 w 4961271"/>
              <a:gd name="connsiteY124" fmla="*/ 95463 h 4584336"/>
              <a:gd name="connsiteX125" fmla="*/ 2716835 w 4961271"/>
              <a:gd name="connsiteY125" fmla="*/ 71712 h 4584336"/>
              <a:gd name="connsiteX126" fmla="*/ 2657458 w 4961271"/>
              <a:gd name="connsiteY126" fmla="*/ 59837 h 4584336"/>
              <a:gd name="connsiteX127" fmla="*/ 2574331 w 4961271"/>
              <a:gd name="connsiteY127" fmla="*/ 47962 h 4584336"/>
              <a:gd name="connsiteX128" fmla="*/ 2479328 w 4961271"/>
              <a:gd name="connsiteY128" fmla="*/ 36086 h 4584336"/>
              <a:gd name="connsiteX129" fmla="*/ 2419952 w 4961271"/>
              <a:gd name="connsiteY129" fmla="*/ 24211 h 4584336"/>
              <a:gd name="connsiteX130" fmla="*/ 1861812 w 4961271"/>
              <a:gd name="connsiteY130" fmla="*/ 460 h 4584336"/>
              <a:gd name="connsiteX131" fmla="*/ 1481801 w 4961271"/>
              <a:gd name="connsiteY131" fmla="*/ 12336 h 4584336"/>
              <a:gd name="connsiteX132" fmla="*/ 1351173 w 4961271"/>
              <a:gd name="connsiteY132" fmla="*/ 47962 h 4584336"/>
              <a:gd name="connsiteX133" fmla="*/ 1268045 w 4961271"/>
              <a:gd name="connsiteY133" fmla="*/ 71712 h 4584336"/>
              <a:gd name="connsiteX134" fmla="*/ 1161167 w 4961271"/>
              <a:gd name="connsiteY134" fmla="*/ 119214 h 4584336"/>
              <a:gd name="connsiteX135" fmla="*/ 1125541 w 4961271"/>
              <a:gd name="connsiteY135" fmla="*/ 131089 h 4584336"/>
              <a:gd name="connsiteX136" fmla="*/ 1042414 w 4961271"/>
              <a:gd name="connsiteY136" fmla="*/ 178590 h 45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4961271" h="4584336">
                <a:moveTo>
                  <a:pt x="1244295" y="154840"/>
                </a:moveTo>
                <a:cubicBezTo>
                  <a:pt x="959126" y="183356"/>
                  <a:pt x="1314480" y="148737"/>
                  <a:pt x="971162" y="178590"/>
                </a:cubicBezTo>
                <a:cubicBezTo>
                  <a:pt x="650880" y="206440"/>
                  <a:pt x="1096337" y="173041"/>
                  <a:pt x="686154" y="202341"/>
                </a:cubicBezTo>
                <a:lnTo>
                  <a:pt x="591152" y="226091"/>
                </a:lnTo>
                <a:cubicBezTo>
                  <a:pt x="575318" y="230049"/>
                  <a:pt x="559135" y="232806"/>
                  <a:pt x="543651" y="237967"/>
                </a:cubicBezTo>
                <a:lnTo>
                  <a:pt x="508025" y="249842"/>
                </a:lnTo>
                <a:cubicBezTo>
                  <a:pt x="484274" y="265676"/>
                  <a:pt x="456957" y="277159"/>
                  <a:pt x="436773" y="297343"/>
                </a:cubicBezTo>
                <a:cubicBezTo>
                  <a:pt x="391055" y="343061"/>
                  <a:pt x="415121" y="323653"/>
                  <a:pt x="365521" y="356720"/>
                </a:cubicBezTo>
                <a:lnTo>
                  <a:pt x="318019" y="427972"/>
                </a:lnTo>
                <a:cubicBezTo>
                  <a:pt x="310102" y="439847"/>
                  <a:pt x="306144" y="455681"/>
                  <a:pt x="294269" y="463598"/>
                </a:cubicBezTo>
                <a:lnTo>
                  <a:pt x="258643" y="487349"/>
                </a:lnTo>
                <a:cubicBezTo>
                  <a:pt x="250726" y="499224"/>
                  <a:pt x="244984" y="512883"/>
                  <a:pt x="234892" y="522975"/>
                </a:cubicBezTo>
                <a:cubicBezTo>
                  <a:pt x="224800" y="533067"/>
                  <a:pt x="208664" y="535984"/>
                  <a:pt x="199266" y="546725"/>
                </a:cubicBezTo>
                <a:cubicBezTo>
                  <a:pt x="180469" y="568207"/>
                  <a:pt x="167599" y="594226"/>
                  <a:pt x="151765" y="617977"/>
                </a:cubicBezTo>
                <a:lnTo>
                  <a:pt x="104264" y="689229"/>
                </a:lnTo>
                <a:lnTo>
                  <a:pt x="80513" y="760481"/>
                </a:lnTo>
                <a:cubicBezTo>
                  <a:pt x="40615" y="880176"/>
                  <a:pt x="101483" y="694539"/>
                  <a:pt x="56762" y="843608"/>
                </a:cubicBezTo>
                <a:cubicBezTo>
                  <a:pt x="49568" y="867587"/>
                  <a:pt x="33012" y="914860"/>
                  <a:pt x="33012" y="914860"/>
                </a:cubicBezTo>
                <a:cubicBezTo>
                  <a:pt x="0" y="1244967"/>
                  <a:pt x="12954" y="1068672"/>
                  <a:pt x="33012" y="1710507"/>
                </a:cubicBezTo>
                <a:cubicBezTo>
                  <a:pt x="34384" y="1754405"/>
                  <a:pt x="55731" y="1849913"/>
                  <a:pt x="68638" y="1888637"/>
                </a:cubicBezTo>
                <a:cubicBezTo>
                  <a:pt x="76555" y="1912388"/>
                  <a:pt x="78501" y="1939058"/>
                  <a:pt x="92388" y="1959889"/>
                </a:cubicBezTo>
                <a:cubicBezTo>
                  <a:pt x="125959" y="2010244"/>
                  <a:pt x="109756" y="1982749"/>
                  <a:pt x="139890" y="2043016"/>
                </a:cubicBezTo>
                <a:cubicBezTo>
                  <a:pt x="143848" y="2058850"/>
                  <a:pt x="143668" y="2076346"/>
                  <a:pt x="151765" y="2090517"/>
                </a:cubicBezTo>
                <a:cubicBezTo>
                  <a:pt x="160097" y="2105099"/>
                  <a:pt x="176640" y="2113241"/>
                  <a:pt x="187391" y="2126143"/>
                </a:cubicBezTo>
                <a:cubicBezTo>
                  <a:pt x="249241" y="2200364"/>
                  <a:pt x="154732" y="2124164"/>
                  <a:pt x="282393" y="2209271"/>
                </a:cubicBezTo>
                <a:lnTo>
                  <a:pt x="318019" y="2233021"/>
                </a:lnTo>
                <a:cubicBezTo>
                  <a:pt x="329894" y="2240938"/>
                  <a:pt x="340105" y="2252259"/>
                  <a:pt x="353645" y="2256772"/>
                </a:cubicBezTo>
                <a:lnTo>
                  <a:pt x="389271" y="2268647"/>
                </a:lnTo>
                <a:cubicBezTo>
                  <a:pt x="413022" y="2284481"/>
                  <a:pt x="432830" y="2309226"/>
                  <a:pt x="460523" y="2316149"/>
                </a:cubicBezTo>
                <a:cubicBezTo>
                  <a:pt x="492191" y="2324066"/>
                  <a:pt x="524559" y="2329576"/>
                  <a:pt x="555526" y="2339899"/>
                </a:cubicBezTo>
                <a:cubicBezTo>
                  <a:pt x="601579" y="2355251"/>
                  <a:pt x="632569" y="2366594"/>
                  <a:pt x="686154" y="2375525"/>
                </a:cubicBezTo>
                <a:cubicBezTo>
                  <a:pt x="793543" y="2393424"/>
                  <a:pt x="789142" y="2395093"/>
                  <a:pt x="935536" y="2399276"/>
                </a:cubicBezTo>
                <a:cubicBezTo>
                  <a:pt x="1153197" y="2405495"/>
                  <a:pt x="1370965" y="2407193"/>
                  <a:pt x="1588679" y="2411151"/>
                </a:cubicBezTo>
                <a:cubicBezTo>
                  <a:pt x="1671806" y="2419068"/>
                  <a:pt x="1758842" y="2408497"/>
                  <a:pt x="1838061" y="2434902"/>
                </a:cubicBezTo>
                <a:cubicBezTo>
                  <a:pt x="1849936" y="2438860"/>
                  <a:pt x="1861651" y="2443338"/>
                  <a:pt x="1873687" y="2446777"/>
                </a:cubicBezTo>
                <a:cubicBezTo>
                  <a:pt x="1891450" y="2451852"/>
                  <a:pt x="1937827" y="2461035"/>
                  <a:pt x="1956814" y="2470528"/>
                </a:cubicBezTo>
                <a:cubicBezTo>
                  <a:pt x="2091086" y="2537665"/>
                  <a:pt x="1993867" y="2502671"/>
                  <a:pt x="2075567" y="2529904"/>
                </a:cubicBezTo>
                <a:cubicBezTo>
                  <a:pt x="2178438" y="2598486"/>
                  <a:pt x="2014424" y="2491269"/>
                  <a:pt x="2182445" y="2589281"/>
                </a:cubicBezTo>
                <a:cubicBezTo>
                  <a:pt x="2230242" y="2617163"/>
                  <a:pt x="2293998" y="2661608"/>
                  <a:pt x="2324949" y="2708034"/>
                </a:cubicBezTo>
                <a:lnTo>
                  <a:pt x="2348700" y="2743660"/>
                </a:lnTo>
                <a:cubicBezTo>
                  <a:pt x="2370472" y="2808978"/>
                  <a:pt x="2347493" y="2750454"/>
                  <a:pt x="2384326" y="2814912"/>
                </a:cubicBezTo>
                <a:cubicBezTo>
                  <a:pt x="2444601" y="2920393"/>
                  <a:pt x="2373957" y="2811233"/>
                  <a:pt x="2431827" y="2898040"/>
                </a:cubicBezTo>
                <a:cubicBezTo>
                  <a:pt x="2435786" y="2913874"/>
                  <a:pt x="2437426" y="2930475"/>
                  <a:pt x="2443703" y="2945541"/>
                </a:cubicBezTo>
                <a:cubicBezTo>
                  <a:pt x="2457321" y="2978223"/>
                  <a:pt x="2491204" y="3040543"/>
                  <a:pt x="2491204" y="3040543"/>
                </a:cubicBezTo>
                <a:cubicBezTo>
                  <a:pt x="2513098" y="3128122"/>
                  <a:pt x="2489570" y="3048606"/>
                  <a:pt x="2526830" y="3135546"/>
                </a:cubicBezTo>
                <a:cubicBezTo>
                  <a:pt x="2579250" y="3257859"/>
                  <a:pt x="2483684" y="3061132"/>
                  <a:pt x="2562456" y="3218673"/>
                </a:cubicBezTo>
                <a:cubicBezTo>
                  <a:pt x="2566414" y="3238465"/>
                  <a:pt x="2567948" y="3258902"/>
                  <a:pt x="2574331" y="3278050"/>
                </a:cubicBezTo>
                <a:cubicBezTo>
                  <a:pt x="2608318" y="3380012"/>
                  <a:pt x="2589204" y="3278164"/>
                  <a:pt x="2609957" y="3361177"/>
                </a:cubicBezTo>
                <a:cubicBezTo>
                  <a:pt x="2614852" y="3380759"/>
                  <a:pt x="2614586" y="3401715"/>
                  <a:pt x="2621832" y="3420554"/>
                </a:cubicBezTo>
                <a:cubicBezTo>
                  <a:pt x="2634542" y="3453599"/>
                  <a:pt x="2653500" y="3483889"/>
                  <a:pt x="2669334" y="3515556"/>
                </a:cubicBezTo>
                <a:lnTo>
                  <a:pt x="2693084" y="3563058"/>
                </a:lnTo>
                <a:cubicBezTo>
                  <a:pt x="2697043" y="3582850"/>
                  <a:pt x="2697873" y="3603535"/>
                  <a:pt x="2704960" y="3622434"/>
                </a:cubicBezTo>
                <a:cubicBezTo>
                  <a:pt x="2709971" y="3635798"/>
                  <a:pt x="2722914" y="3645018"/>
                  <a:pt x="2728710" y="3658060"/>
                </a:cubicBezTo>
                <a:cubicBezTo>
                  <a:pt x="2738878" y="3680938"/>
                  <a:pt x="2744544" y="3705561"/>
                  <a:pt x="2752461" y="3729312"/>
                </a:cubicBezTo>
                <a:lnTo>
                  <a:pt x="2752461" y="3729312"/>
                </a:lnTo>
                <a:cubicBezTo>
                  <a:pt x="2789581" y="3877797"/>
                  <a:pt x="2742141" y="3693195"/>
                  <a:pt x="2776212" y="3812440"/>
                </a:cubicBezTo>
                <a:cubicBezTo>
                  <a:pt x="2781285" y="3830195"/>
                  <a:pt x="2790471" y="3876586"/>
                  <a:pt x="2799962" y="3895567"/>
                </a:cubicBezTo>
                <a:cubicBezTo>
                  <a:pt x="2806345" y="3908333"/>
                  <a:pt x="2815796" y="3919318"/>
                  <a:pt x="2823713" y="3931193"/>
                </a:cubicBezTo>
                <a:cubicBezTo>
                  <a:pt x="2831630" y="3962860"/>
                  <a:pt x="2837142" y="3995228"/>
                  <a:pt x="2847464" y="4026195"/>
                </a:cubicBezTo>
                <a:cubicBezTo>
                  <a:pt x="2851422" y="4038070"/>
                  <a:pt x="2853741" y="4050625"/>
                  <a:pt x="2859339" y="4061821"/>
                </a:cubicBezTo>
                <a:cubicBezTo>
                  <a:pt x="2918978" y="4181099"/>
                  <a:pt x="2844374" y="3999194"/>
                  <a:pt x="2906840" y="4144949"/>
                </a:cubicBezTo>
                <a:cubicBezTo>
                  <a:pt x="2911771" y="4156455"/>
                  <a:pt x="2912637" y="4169633"/>
                  <a:pt x="2918716" y="4180575"/>
                </a:cubicBezTo>
                <a:cubicBezTo>
                  <a:pt x="2932579" y="4205528"/>
                  <a:pt x="2966217" y="4251827"/>
                  <a:pt x="2966217" y="4251827"/>
                </a:cubicBezTo>
                <a:cubicBezTo>
                  <a:pt x="2978119" y="4287533"/>
                  <a:pt x="2976264" y="4292383"/>
                  <a:pt x="3001843" y="4323078"/>
                </a:cubicBezTo>
                <a:cubicBezTo>
                  <a:pt x="3012594" y="4335980"/>
                  <a:pt x="3026718" y="4345802"/>
                  <a:pt x="3037469" y="4358704"/>
                </a:cubicBezTo>
                <a:cubicBezTo>
                  <a:pt x="3046606" y="4369668"/>
                  <a:pt x="3051127" y="4384238"/>
                  <a:pt x="3061219" y="4394330"/>
                </a:cubicBezTo>
                <a:cubicBezTo>
                  <a:pt x="3071311" y="4404422"/>
                  <a:pt x="3085881" y="4408944"/>
                  <a:pt x="3096845" y="4418081"/>
                </a:cubicBezTo>
                <a:cubicBezTo>
                  <a:pt x="3109747" y="4428832"/>
                  <a:pt x="3119720" y="4442777"/>
                  <a:pt x="3132471" y="4453707"/>
                </a:cubicBezTo>
                <a:cubicBezTo>
                  <a:pt x="3139999" y="4460159"/>
                  <a:pt x="3200564" y="4505567"/>
                  <a:pt x="3215599" y="4513084"/>
                </a:cubicBezTo>
                <a:cubicBezTo>
                  <a:pt x="3235553" y="4523061"/>
                  <a:pt x="3279703" y="4531127"/>
                  <a:pt x="3298726" y="4536834"/>
                </a:cubicBezTo>
                <a:cubicBezTo>
                  <a:pt x="3322706" y="4544028"/>
                  <a:pt x="3345096" y="4557820"/>
                  <a:pt x="3369978" y="4560585"/>
                </a:cubicBezTo>
                <a:cubicBezTo>
                  <a:pt x="3496917" y="4574689"/>
                  <a:pt x="3441707" y="4565430"/>
                  <a:pt x="3536232" y="4584336"/>
                </a:cubicBezTo>
                <a:cubicBezTo>
                  <a:pt x="3674778" y="4580377"/>
                  <a:pt x="3813458" y="4579745"/>
                  <a:pt x="3951869" y="4572460"/>
                </a:cubicBezTo>
                <a:cubicBezTo>
                  <a:pt x="3964369" y="4571802"/>
                  <a:pt x="3976099" y="4565765"/>
                  <a:pt x="3987495" y="4560585"/>
                </a:cubicBezTo>
                <a:cubicBezTo>
                  <a:pt x="4019727" y="4545934"/>
                  <a:pt x="4053038" y="4532723"/>
                  <a:pt x="4082497" y="4513084"/>
                </a:cubicBezTo>
                <a:cubicBezTo>
                  <a:pt x="4128538" y="4482389"/>
                  <a:pt x="4104583" y="4493846"/>
                  <a:pt x="4153749" y="4477458"/>
                </a:cubicBezTo>
                <a:cubicBezTo>
                  <a:pt x="4221664" y="4409543"/>
                  <a:pt x="4153512" y="4470184"/>
                  <a:pt x="4236877" y="4418081"/>
                </a:cubicBezTo>
                <a:cubicBezTo>
                  <a:pt x="4300516" y="4378306"/>
                  <a:pt x="4272392" y="4385943"/>
                  <a:pt x="4331879" y="4334954"/>
                </a:cubicBezTo>
                <a:cubicBezTo>
                  <a:pt x="4342715" y="4325666"/>
                  <a:pt x="4357413" y="4321295"/>
                  <a:pt x="4367505" y="4311203"/>
                </a:cubicBezTo>
                <a:cubicBezTo>
                  <a:pt x="4381500" y="4297208"/>
                  <a:pt x="4390250" y="4278729"/>
                  <a:pt x="4403131" y="4263702"/>
                </a:cubicBezTo>
                <a:cubicBezTo>
                  <a:pt x="4414061" y="4250951"/>
                  <a:pt x="4427827" y="4240827"/>
                  <a:pt x="4438757" y="4228076"/>
                </a:cubicBezTo>
                <a:cubicBezTo>
                  <a:pt x="4451638" y="4213049"/>
                  <a:pt x="4461502" y="4195602"/>
                  <a:pt x="4474383" y="4180575"/>
                </a:cubicBezTo>
                <a:cubicBezTo>
                  <a:pt x="4485313" y="4167824"/>
                  <a:pt x="4498950" y="4157588"/>
                  <a:pt x="4510009" y="4144949"/>
                </a:cubicBezTo>
                <a:cubicBezTo>
                  <a:pt x="4601553" y="4040327"/>
                  <a:pt x="4517492" y="4132096"/>
                  <a:pt x="4593136" y="4026195"/>
                </a:cubicBezTo>
                <a:cubicBezTo>
                  <a:pt x="4619369" y="3989469"/>
                  <a:pt x="4656080" y="3959686"/>
                  <a:pt x="4676264" y="3919317"/>
                </a:cubicBezTo>
                <a:cubicBezTo>
                  <a:pt x="4684181" y="3903483"/>
                  <a:pt x="4691231" y="3887186"/>
                  <a:pt x="4700014" y="3871816"/>
                </a:cubicBezTo>
                <a:cubicBezTo>
                  <a:pt x="4707095" y="3859424"/>
                  <a:pt x="4716201" y="3848293"/>
                  <a:pt x="4723765" y="3836190"/>
                </a:cubicBezTo>
                <a:cubicBezTo>
                  <a:pt x="4735998" y="3816617"/>
                  <a:pt x="4748182" y="3796991"/>
                  <a:pt x="4759391" y="3776814"/>
                </a:cubicBezTo>
                <a:cubicBezTo>
                  <a:pt x="4791866" y="3718358"/>
                  <a:pt x="4777539" y="3735980"/>
                  <a:pt x="4806892" y="3669936"/>
                </a:cubicBezTo>
                <a:cubicBezTo>
                  <a:pt x="4814082" y="3653759"/>
                  <a:pt x="4824068" y="3638871"/>
                  <a:pt x="4830643" y="3622434"/>
                </a:cubicBezTo>
                <a:cubicBezTo>
                  <a:pt x="4839941" y="3599189"/>
                  <a:pt x="4845095" y="3574427"/>
                  <a:pt x="4854393" y="3551182"/>
                </a:cubicBezTo>
                <a:cubicBezTo>
                  <a:pt x="4882793" y="3480184"/>
                  <a:pt x="4871403" y="3512029"/>
                  <a:pt x="4890019" y="3456180"/>
                </a:cubicBezTo>
                <a:cubicBezTo>
                  <a:pt x="4893978" y="3428471"/>
                  <a:pt x="4898196" y="3400797"/>
                  <a:pt x="4901895" y="3373052"/>
                </a:cubicBezTo>
                <a:cubicBezTo>
                  <a:pt x="4906113" y="3341418"/>
                  <a:pt x="4908524" y="3309530"/>
                  <a:pt x="4913770" y="3278050"/>
                </a:cubicBezTo>
                <a:cubicBezTo>
                  <a:pt x="4916453" y="3261951"/>
                  <a:pt x="4922962" y="3246648"/>
                  <a:pt x="4925645" y="3230549"/>
                </a:cubicBezTo>
                <a:cubicBezTo>
                  <a:pt x="4930892" y="3199069"/>
                  <a:pt x="4933562" y="3167214"/>
                  <a:pt x="4937521" y="3135546"/>
                </a:cubicBezTo>
                <a:cubicBezTo>
                  <a:pt x="4941479" y="3052419"/>
                  <a:pt x="4943670" y="2969188"/>
                  <a:pt x="4949396" y="2886164"/>
                </a:cubicBezTo>
                <a:cubicBezTo>
                  <a:pt x="4951592" y="2854326"/>
                  <a:pt x="4961271" y="2823076"/>
                  <a:pt x="4961271" y="2791162"/>
                </a:cubicBezTo>
                <a:cubicBezTo>
                  <a:pt x="4961271" y="2502169"/>
                  <a:pt x="4955353" y="2213195"/>
                  <a:pt x="4949396" y="1924263"/>
                </a:cubicBezTo>
                <a:cubicBezTo>
                  <a:pt x="4947436" y="1829198"/>
                  <a:pt x="4942946" y="1734185"/>
                  <a:pt x="4937521" y="1639255"/>
                </a:cubicBezTo>
                <a:cubicBezTo>
                  <a:pt x="4931260" y="1529689"/>
                  <a:pt x="4924860" y="1513439"/>
                  <a:pt x="4913770" y="1413624"/>
                </a:cubicBezTo>
                <a:cubicBezTo>
                  <a:pt x="4906468" y="1347904"/>
                  <a:pt x="4904217" y="1287511"/>
                  <a:pt x="4890019" y="1223619"/>
                </a:cubicBezTo>
                <a:cubicBezTo>
                  <a:pt x="4881950" y="1187310"/>
                  <a:pt x="4832977" y="1086367"/>
                  <a:pt x="4830643" y="1081115"/>
                </a:cubicBezTo>
                <a:cubicBezTo>
                  <a:pt x="4805704" y="956426"/>
                  <a:pt x="4838913" y="1087850"/>
                  <a:pt x="4783141" y="962362"/>
                </a:cubicBezTo>
                <a:cubicBezTo>
                  <a:pt x="4776512" y="947447"/>
                  <a:pt x="4778565" y="929458"/>
                  <a:pt x="4771266" y="914860"/>
                </a:cubicBezTo>
                <a:cubicBezTo>
                  <a:pt x="4762415" y="897157"/>
                  <a:pt x="4747144" y="883465"/>
                  <a:pt x="4735640" y="867359"/>
                </a:cubicBezTo>
                <a:cubicBezTo>
                  <a:pt x="4727344" y="855745"/>
                  <a:pt x="4718971" y="844125"/>
                  <a:pt x="4711890" y="831733"/>
                </a:cubicBezTo>
                <a:cubicBezTo>
                  <a:pt x="4638866" y="703940"/>
                  <a:pt x="4756825" y="887261"/>
                  <a:pt x="4640638" y="712980"/>
                </a:cubicBezTo>
                <a:lnTo>
                  <a:pt x="4616887" y="677354"/>
                </a:lnTo>
                <a:cubicBezTo>
                  <a:pt x="4608970" y="665479"/>
                  <a:pt x="4599519" y="654494"/>
                  <a:pt x="4593136" y="641728"/>
                </a:cubicBezTo>
                <a:cubicBezTo>
                  <a:pt x="4585219" y="625894"/>
                  <a:pt x="4578169" y="609597"/>
                  <a:pt x="4569386" y="594227"/>
                </a:cubicBezTo>
                <a:cubicBezTo>
                  <a:pt x="4552230" y="564205"/>
                  <a:pt x="4529827" y="539411"/>
                  <a:pt x="4510009" y="511099"/>
                </a:cubicBezTo>
                <a:cubicBezTo>
                  <a:pt x="4500954" y="498164"/>
                  <a:pt x="4445365" y="410829"/>
                  <a:pt x="4426882" y="392346"/>
                </a:cubicBezTo>
                <a:cubicBezTo>
                  <a:pt x="4416790" y="382254"/>
                  <a:pt x="4402220" y="377732"/>
                  <a:pt x="4391256" y="368595"/>
                </a:cubicBezTo>
                <a:cubicBezTo>
                  <a:pt x="4378354" y="357844"/>
                  <a:pt x="4369296" y="342730"/>
                  <a:pt x="4355630" y="332969"/>
                </a:cubicBezTo>
                <a:cubicBezTo>
                  <a:pt x="4316254" y="304844"/>
                  <a:pt x="4311260" y="313953"/>
                  <a:pt x="4272503" y="297343"/>
                </a:cubicBezTo>
                <a:cubicBezTo>
                  <a:pt x="4256232" y="290370"/>
                  <a:pt x="4241795" y="279191"/>
                  <a:pt x="4225001" y="273593"/>
                </a:cubicBezTo>
                <a:cubicBezTo>
                  <a:pt x="4205853" y="267210"/>
                  <a:pt x="4185206" y="266612"/>
                  <a:pt x="4165625" y="261717"/>
                </a:cubicBezTo>
                <a:cubicBezTo>
                  <a:pt x="4153481" y="258681"/>
                  <a:pt x="4142274" y="252297"/>
                  <a:pt x="4129999" y="249842"/>
                </a:cubicBezTo>
                <a:cubicBezTo>
                  <a:pt x="4053653" y="234573"/>
                  <a:pt x="3807895" y="215517"/>
                  <a:pt x="3797490" y="214216"/>
                </a:cubicBezTo>
                <a:cubicBezTo>
                  <a:pt x="3754690" y="208866"/>
                  <a:pt x="3635623" y="193543"/>
                  <a:pt x="3595609" y="190465"/>
                </a:cubicBezTo>
                <a:cubicBezTo>
                  <a:pt x="3528398" y="185295"/>
                  <a:pt x="3461022" y="182548"/>
                  <a:pt x="3393728" y="178590"/>
                </a:cubicBezTo>
                <a:cubicBezTo>
                  <a:pt x="3277904" y="139982"/>
                  <a:pt x="3400547" y="177957"/>
                  <a:pt x="3120596" y="142964"/>
                </a:cubicBezTo>
                <a:cubicBezTo>
                  <a:pt x="3072571" y="136961"/>
                  <a:pt x="2991624" y="127407"/>
                  <a:pt x="2942466" y="119214"/>
                </a:cubicBezTo>
                <a:cubicBezTo>
                  <a:pt x="2857665" y="105080"/>
                  <a:pt x="2910290" y="111470"/>
                  <a:pt x="2835588" y="95463"/>
                </a:cubicBezTo>
                <a:cubicBezTo>
                  <a:pt x="2796116" y="87005"/>
                  <a:pt x="2756419" y="79629"/>
                  <a:pt x="2716835" y="71712"/>
                </a:cubicBezTo>
                <a:cubicBezTo>
                  <a:pt x="2697043" y="67754"/>
                  <a:pt x="2677439" y="62691"/>
                  <a:pt x="2657458" y="59837"/>
                </a:cubicBezTo>
                <a:lnTo>
                  <a:pt x="2574331" y="47962"/>
                </a:lnTo>
                <a:cubicBezTo>
                  <a:pt x="2542697" y="43744"/>
                  <a:pt x="2510871" y="40939"/>
                  <a:pt x="2479328" y="36086"/>
                </a:cubicBezTo>
                <a:cubicBezTo>
                  <a:pt x="2459379" y="33017"/>
                  <a:pt x="2439959" y="26879"/>
                  <a:pt x="2419952" y="24211"/>
                </a:cubicBezTo>
                <a:cubicBezTo>
                  <a:pt x="2238362" y="0"/>
                  <a:pt x="2035455" y="5153"/>
                  <a:pt x="1861812" y="460"/>
                </a:cubicBezTo>
                <a:cubicBezTo>
                  <a:pt x="1735142" y="4419"/>
                  <a:pt x="1608348" y="5495"/>
                  <a:pt x="1481801" y="12336"/>
                </a:cubicBezTo>
                <a:cubicBezTo>
                  <a:pt x="1429384" y="15169"/>
                  <a:pt x="1402491" y="35133"/>
                  <a:pt x="1351173" y="47962"/>
                </a:cubicBezTo>
                <a:cubicBezTo>
                  <a:pt x="1291527" y="62873"/>
                  <a:pt x="1319155" y="54676"/>
                  <a:pt x="1268045" y="71712"/>
                </a:cubicBezTo>
                <a:cubicBezTo>
                  <a:pt x="1211589" y="109350"/>
                  <a:pt x="1245958" y="90950"/>
                  <a:pt x="1161167" y="119214"/>
                </a:cubicBezTo>
                <a:lnTo>
                  <a:pt x="1125541" y="131089"/>
                </a:lnTo>
                <a:cubicBezTo>
                  <a:pt x="1050996" y="180786"/>
                  <a:pt x="1082834" y="178590"/>
                  <a:pt x="1042414" y="178590"/>
                </a:cubicBezTo>
              </a:path>
            </a:pathLst>
          </a:cu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4" name="Freeform 53"/>
          <p:cNvSpPr/>
          <p:nvPr/>
        </p:nvSpPr>
        <p:spPr bwMode="auto">
          <a:xfrm rot="10342248">
            <a:off x="825824" y="1393267"/>
            <a:ext cx="5172027" cy="4735205"/>
          </a:xfrm>
          <a:custGeom>
            <a:avLst/>
            <a:gdLst>
              <a:gd name="connsiteX0" fmla="*/ 1244295 w 4961271"/>
              <a:gd name="connsiteY0" fmla="*/ 154840 h 4584336"/>
              <a:gd name="connsiteX1" fmla="*/ 971162 w 4961271"/>
              <a:gd name="connsiteY1" fmla="*/ 178590 h 4584336"/>
              <a:gd name="connsiteX2" fmla="*/ 686154 w 4961271"/>
              <a:gd name="connsiteY2" fmla="*/ 202341 h 4584336"/>
              <a:gd name="connsiteX3" fmla="*/ 591152 w 4961271"/>
              <a:gd name="connsiteY3" fmla="*/ 226091 h 4584336"/>
              <a:gd name="connsiteX4" fmla="*/ 543651 w 4961271"/>
              <a:gd name="connsiteY4" fmla="*/ 237967 h 4584336"/>
              <a:gd name="connsiteX5" fmla="*/ 508025 w 4961271"/>
              <a:gd name="connsiteY5" fmla="*/ 249842 h 4584336"/>
              <a:gd name="connsiteX6" fmla="*/ 436773 w 4961271"/>
              <a:gd name="connsiteY6" fmla="*/ 297343 h 4584336"/>
              <a:gd name="connsiteX7" fmla="*/ 365521 w 4961271"/>
              <a:gd name="connsiteY7" fmla="*/ 356720 h 4584336"/>
              <a:gd name="connsiteX8" fmla="*/ 318019 w 4961271"/>
              <a:gd name="connsiteY8" fmla="*/ 427972 h 4584336"/>
              <a:gd name="connsiteX9" fmla="*/ 294269 w 4961271"/>
              <a:gd name="connsiteY9" fmla="*/ 463598 h 4584336"/>
              <a:gd name="connsiteX10" fmla="*/ 258643 w 4961271"/>
              <a:gd name="connsiteY10" fmla="*/ 487349 h 4584336"/>
              <a:gd name="connsiteX11" fmla="*/ 234892 w 4961271"/>
              <a:gd name="connsiteY11" fmla="*/ 522975 h 4584336"/>
              <a:gd name="connsiteX12" fmla="*/ 199266 w 4961271"/>
              <a:gd name="connsiteY12" fmla="*/ 546725 h 4584336"/>
              <a:gd name="connsiteX13" fmla="*/ 151765 w 4961271"/>
              <a:gd name="connsiteY13" fmla="*/ 617977 h 4584336"/>
              <a:gd name="connsiteX14" fmla="*/ 104264 w 4961271"/>
              <a:gd name="connsiteY14" fmla="*/ 689229 h 4584336"/>
              <a:gd name="connsiteX15" fmla="*/ 80513 w 4961271"/>
              <a:gd name="connsiteY15" fmla="*/ 760481 h 4584336"/>
              <a:gd name="connsiteX16" fmla="*/ 56762 w 4961271"/>
              <a:gd name="connsiteY16" fmla="*/ 843608 h 4584336"/>
              <a:gd name="connsiteX17" fmla="*/ 33012 w 4961271"/>
              <a:gd name="connsiteY17" fmla="*/ 914860 h 4584336"/>
              <a:gd name="connsiteX18" fmla="*/ 33012 w 4961271"/>
              <a:gd name="connsiteY18" fmla="*/ 1710507 h 4584336"/>
              <a:gd name="connsiteX19" fmla="*/ 68638 w 4961271"/>
              <a:gd name="connsiteY19" fmla="*/ 1888637 h 4584336"/>
              <a:gd name="connsiteX20" fmla="*/ 92388 w 4961271"/>
              <a:gd name="connsiteY20" fmla="*/ 1959889 h 4584336"/>
              <a:gd name="connsiteX21" fmla="*/ 139890 w 4961271"/>
              <a:gd name="connsiteY21" fmla="*/ 2043016 h 4584336"/>
              <a:gd name="connsiteX22" fmla="*/ 151765 w 4961271"/>
              <a:gd name="connsiteY22" fmla="*/ 2090517 h 4584336"/>
              <a:gd name="connsiteX23" fmla="*/ 187391 w 4961271"/>
              <a:gd name="connsiteY23" fmla="*/ 2126143 h 4584336"/>
              <a:gd name="connsiteX24" fmla="*/ 282393 w 4961271"/>
              <a:gd name="connsiteY24" fmla="*/ 2209271 h 4584336"/>
              <a:gd name="connsiteX25" fmla="*/ 318019 w 4961271"/>
              <a:gd name="connsiteY25" fmla="*/ 2233021 h 4584336"/>
              <a:gd name="connsiteX26" fmla="*/ 353645 w 4961271"/>
              <a:gd name="connsiteY26" fmla="*/ 2256772 h 4584336"/>
              <a:gd name="connsiteX27" fmla="*/ 389271 w 4961271"/>
              <a:gd name="connsiteY27" fmla="*/ 2268647 h 4584336"/>
              <a:gd name="connsiteX28" fmla="*/ 460523 w 4961271"/>
              <a:gd name="connsiteY28" fmla="*/ 2316149 h 4584336"/>
              <a:gd name="connsiteX29" fmla="*/ 555526 w 4961271"/>
              <a:gd name="connsiteY29" fmla="*/ 2339899 h 4584336"/>
              <a:gd name="connsiteX30" fmla="*/ 686154 w 4961271"/>
              <a:gd name="connsiteY30" fmla="*/ 2375525 h 4584336"/>
              <a:gd name="connsiteX31" fmla="*/ 935536 w 4961271"/>
              <a:gd name="connsiteY31" fmla="*/ 2399276 h 4584336"/>
              <a:gd name="connsiteX32" fmla="*/ 1588679 w 4961271"/>
              <a:gd name="connsiteY32" fmla="*/ 2411151 h 4584336"/>
              <a:gd name="connsiteX33" fmla="*/ 1838061 w 4961271"/>
              <a:gd name="connsiteY33" fmla="*/ 2434902 h 4584336"/>
              <a:gd name="connsiteX34" fmla="*/ 1873687 w 4961271"/>
              <a:gd name="connsiteY34" fmla="*/ 2446777 h 4584336"/>
              <a:gd name="connsiteX35" fmla="*/ 1956814 w 4961271"/>
              <a:gd name="connsiteY35" fmla="*/ 2470528 h 4584336"/>
              <a:gd name="connsiteX36" fmla="*/ 2075567 w 4961271"/>
              <a:gd name="connsiteY36" fmla="*/ 2529904 h 4584336"/>
              <a:gd name="connsiteX37" fmla="*/ 2182445 w 4961271"/>
              <a:gd name="connsiteY37" fmla="*/ 2589281 h 4584336"/>
              <a:gd name="connsiteX38" fmla="*/ 2324949 w 4961271"/>
              <a:gd name="connsiteY38" fmla="*/ 2708034 h 4584336"/>
              <a:gd name="connsiteX39" fmla="*/ 2348700 w 4961271"/>
              <a:gd name="connsiteY39" fmla="*/ 2743660 h 4584336"/>
              <a:gd name="connsiteX40" fmla="*/ 2384326 w 4961271"/>
              <a:gd name="connsiteY40" fmla="*/ 2814912 h 4584336"/>
              <a:gd name="connsiteX41" fmla="*/ 2431827 w 4961271"/>
              <a:gd name="connsiteY41" fmla="*/ 2898040 h 4584336"/>
              <a:gd name="connsiteX42" fmla="*/ 2443703 w 4961271"/>
              <a:gd name="connsiteY42" fmla="*/ 2945541 h 4584336"/>
              <a:gd name="connsiteX43" fmla="*/ 2491204 w 4961271"/>
              <a:gd name="connsiteY43" fmla="*/ 3040543 h 4584336"/>
              <a:gd name="connsiteX44" fmla="*/ 2526830 w 4961271"/>
              <a:gd name="connsiteY44" fmla="*/ 3135546 h 4584336"/>
              <a:gd name="connsiteX45" fmla="*/ 2562456 w 4961271"/>
              <a:gd name="connsiteY45" fmla="*/ 3218673 h 4584336"/>
              <a:gd name="connsiteX46" fmla="*/ 2574331 w 4961271"/>
              <a:gd name="connsiteY46" fmla="*/ 3278050 h 4584336"/>
              <a:gd name="connsiteX47" fmla="*/ 2609957 w 4961271"/>
              <a:gd name="connsiteY47" fmla="*/ 3361177 h 4584336"/>
              <a:gd name="connsiteX48" fmla="*/ 2621832 w 4961271"/>
              <a:gd name="connsiteY48" fmla="*/ 3420554 h 4584336"/>
              <a:gd name="connsiteX49" fmla="*/ 2669334 w 4961271"/>
              <a:gd name="connsiteY49" fmla="*/ 3515556 h 4584336"/>
              <a:gd name="connsiteX50" fmla="*/ 2693084 w 4961271"/>
              <a:gd name="connsiteY50" fmla="*/ 3563058 h 4584336"/>
              <a:gd name="connsiteX51" fmla="*/ 2704960 w 4961271"/>
              <a:gd name="connsiteY51" fmla="*/ 3622434 h 4584336"/>
              <a:gd name="connsiteX52" fmla="*/ 2728710 w 4961271"/>
              <a:gd name="connsiteY52" fmla="*/ 3658060 h 4584336"/>
              <a:gd name="connsiteX53" fmla="*/ 2752461 w 4961271"/>
              <a:gd name="connsiteY53" fmla="*/ 3729312 h 4584336"/>
              <a:gd name="connsiteX54" fmla="*/ 2752461 w 4961271"/>
              <a:gd name="connsiteY54" fmla="*/ 3729312 h 4584336"/>
              <a:gd name="connsiteX55" fmla="*/ 2776212 w 4961271"/>
              <a:gd name="connsiteY55" fmla="*/ 3812440 h 4584336"/>
              <a:gd name="connsiteX56" fmla="*/ 2799962 w 4961271"/>
              <a:gd name="connsiteY56" fmla="*/ 3895567 h 4584336"/>
              <a:gd name="connsiteX57" fmla="*/ 2823713 w 4961271"/>
              <a:gd name="connsiteY57" fmla="*/ 3931193 h 4584336"/>
              <a:gd name="connsiteX58" fmla="*/ 2847464 w 4961271"/>
              <a:gd name="connsiteY58" fmla="*/ 4026195 h 4584336"/>
              <a:gd name="connsiteX59" fmla="*/ 2859339 w 4961271"/>
              <a:gd name="connsiteY59" fmla="*/ 4061821 h 4584336"/>
              <a:gd name="connsiteX60" fmla="*/ 2906840 w 4961271"/>
              <a:gd name="connsiteY60" fmla="*/ 4144949 h 4584336"/>
              <a:gd name="connsiteX61" fmla="*/ 2918716 w 4961271"/>
              <a:gd name="connsiteY61" fmla="*/ 4180575 h 4584336"/>
              <a:gd name="connsiteX62" fmla="*/ 2966217 w 4961271"/>
              <a:gd name="connsiteY62" fmla="*/ 4251827 h 4584336"/>
              <a:gd name="connsiteX63" fmla="*/ 3001843 w 4961271"/>
              <a:gd name="connsiteY63" fmla="*/ 4323078 h 4584336"/>
              <a:gd name="connsiteX64" fmla="*/ 3037469 w 4961271"/>
              <a:gd name="connsiteY64" fmla="*/ 4358704 h 4584336"/>
              <a:gd name="connsiteX65" fmla="*/ 3061219 w 4961271"/>
              <a:gd name="connsiteY65" fmla="*/ 4394330 h 4584336"/>
              <a:gd name="connsiteX66" fmla="*/ 3096845 w 4961271"/>
              <a:gd name="connsiteY66" fmla="*/ 4418081 h 4584336"/>
              <a:gd name="connsiteX67" fmla="*/ 3132471 w 4961271"/>
              <a:gd name="connsiteY67" fmla="*/ 4453707 h 4584336"/>
              <a:gd name="connsiteX68" fmla="*/ 3215599 w 4961271"/>
              <a:gd name="connsiteY68" fmla="*/ 4513084 h 4584336"/>
              <a:gd name="connsiteX69" fmla="*/ 3298726 w 4961271"/>
              <a:gd name="connsiteY69" fmla="*/ 4536834 h 4584336"/>
              <a:gd name="connsiteX70" fmla="*/ 3369978 w 4961271"/>
              <a:gd name="connsiteY70" fmla="*/ 4560585 h 4584336"/>
              <a:gd name="connsiteX71" fmla="*/ 3536232 w 4961271"/>
              <a:gd name="connsiteY71" fmla="*/ 4584336 h 4584336"/>
              <a:gd name="connsiteX72" fmla="*/ 3951869 w 4961271"/>
              <a:gd name="connsiteY72" fmla="*/ 4572460 h 4584336"/>
              <a:gd name="connsiteX73" fmla="*/ 3987495 w 4961271"/>
              <a:gd name="connsiteY73" fmla="*/ 4560585 h 4584336"/>
              <a:gd name="connsiteX74" fmla="*/ 4082497 w 4961271"/>
              <a:gd name="connsiteY74" fmla="*/ 4513084 h 4584336"/>
              <a:gd name="connsiteX75" fmla="*/ 4153749 w 4961271"/>
              <a:gd name="connsiteY75" fmla="*/ 4477458 h 4584336"/>
              <a:gd name="connsiteX76" fmla="*/ 4236877 w 4961271"/>
              <a:gd name="connsiteY76" fmla="*/ 4418081 h 4584336"/>
              <a:gd name="connsiteX77" fmla="*/ 4331879 w 4961271"/>
              <a:gd name="connsiteY77" fmla="*/ 4334954 h 4584336"/>
              <a:gd name="connsiteX78" fmla="*/ 4367505 w 4961271"/>
              <a:gd name="connsiteY78" fmla="*/ 4311203 h 4584336"/>
              <a:gd name="connsiteX79" fmla="*/ 4403131 w 4961271"/>
              <a:gd name="connsiteY79" fmla="*/ 4263702 h 4584336"/>
              <a:gd name="connsiteX80" fmla="*/ 4438757 w 4961271"/>
              <a:gd name="connsiteY80" fmla="*/ 4228076 h 4584336"/>
              <a:gd name="connsiteX81" fmla="*/ 4474383 w 4961271"/>
              <a:gd name="connsiteY81" fmla="*/ 4180575 h 4584336"/>
              <a:gd name="connsiteX82" fmla="*/ 4510009 w 4961271"/>
              <a:gd name="connsiteY82" fmla="*/ 4144949 h 4584336"/>
              <a:gd name="connsiteX83" fmla="*/ 4593136 w 4961271"/>
              <a:gd name="connsiteY83" fmla="*/ 4026195 h 4584336"/>
              <a:gd name="connsiteX84" fmla="*/ 4676264 w 4961271"/>
              <a:gd name="connsiteY84" fmla="*/ 3919317 h 4584336"/>
              <a:gd name="connsiteX85" fmla="*/ 4700014 w 4961271"/>
              <a:gd name="connsiteY85" fmla="*/ 3871816 h 4584336"/>
              <a:gd name="connsiteX86" fmla="*/ 4723765 w 4961271"/>
              <a:gd name="connsiteY86" fmla="*/ 3836190 h 4584336"/>
              <a:gd name="connsiteX87" fmla="*/ 4759391 w 4961271"/>
              <a:gd name="connsiteY87" fmla="*/ 3776814 h 4584336"/>
              <a:gd name="connsiteX88" fmla="*/ 4806892 w 4961271"/>
              <a:gd name="connsiteY88" fmla="*/ 3669936 h 4584336"/>
              <a:gd name="connsiteX89" fmla="*/ 4830643 w 4961271"/>
              <a:gd name="connsiteY89" fmla="*/ 3622434 h 4584336"/>
              <a:gd name="connsiteX90" fmla="*/ 4854393 w 4961271"/>
              <a:gd name="connsiteY90" fmla="*/ 3551182 h 4584336"/>
              <a:gd name="connsiteX91" fmla="*/ 4890019 w 4961271"/>
              <a:gd name="connsiteY91" fmla="*/ 3456180 h 4584336"/>
              <a:gd name="connsiteX92" fmla="*/ 4901895 w 4961271"/>
              <a:gd name="connsiteY92" fmla="*/ 3373052 h 4584336"/>
              <a:gd name="connsiteX93" fmla="*/ 4913770 w 4961271"/>
              <a:gd name="connsiteY93" fmla="*/ 3278050 h 4584336"/>
              <a:gd name="connsiteX94" fmla="*/ 4925645 w 4961271"/>
              <a:gd name="connsiteY94" fmla="*/ 3230549 h 4584336"/>
              <a:gd name="connsiteX95" fmla="*/ 4937521 w 4961271"/>
              <a:gd name="connsiteY95" fmla="*/ 3135546 h 4584336"/>
              <a:gd name="connsiteX96" fmla="*/ 4949396 w 4961271"/>
              <a:gd name="connsiteY96" fmla="*/ 2886164 h 4584336"/>
              <a:gd name="connsiteX97" fmla="*/ 4961271 w 4961271"/>
              <a:gd name="connsiteY97" fmla="*/ 2791162 h 4584336"/>
              <a:gd name="connsiteX98" fmla="*/ 4949396 w 4961271"/>
              <a:gd name="connsiteY98" fmla="*/ 1924263 h 4584336"/>
              <a:gd name="connsiteX99" fmla="*/ 4937521 w 4961271"/>
              <a:gd name="connsiteY99" fmla="*/ 1639255 h 4584336"/>
              <a:gd name="connsiteX100" fmla="*/ 4913770 w 4961271"/>
              <a:gd name="connsiteY100" fmla="*/ 1413624 h 4584336"/>
              <a:gd name="connsiteX101" fmla="*/ 4890019 w 4961271"/>
              <a:gd name="connsiteY101" fmla="*/ 1223619 h 4584336"/>
              <a:gd name="connsiteX102" fmla="*/ 4830643 w 4961271"/>
              <a:gd name="connsiteY102" fmla="*/ 1081115 h 4584336"/>
              <a:gd name="connsiteX103" fmla="*/ 4783141 w 4961271"/>
              <a:gd name="connsiteY103" fmla="*/ 962362 h 4584336"/>
              <a:gd name="connsiteX104" fmla="*/ 4771266 w 4961271"/>
              <a:gd name="connsiteY104" fmla="*/ 914860 h 4584336"/>
              <a:gd name="connsiteX105" fmla="*/ 4735640 w 4961271"/>
              <a:gd name="connsiteY105" fmla="*/ 867359 h 4584336"/>
              <a:gd name="connsiteX106" fmla="*/ 4711890 w 4961271"/>
              <a:gd name="connsiteY106" fmla="*/ 831733 h 4584336"/>
              <a:gd name="connsiteX107" fmla="*/ 4640638 w 4961271"/>
              <a:gd name="connsiteY107" fmla="*/ 712980 h 4584336"/>
              <a:gd name="connsiteX108" fmla="*/ 4616887 w 4961271"/>
              <a:gd name="connsiteY108" fmla="*/ 677354 h 4584336"/>
              <a:gd name="connsiteX109" fmla="*/ 4593136 w 4961271"/>
              <a:gd name="connsiteY109" fmla="*/ 641728 h 4584336"/>
              <a:gd name="connsiteX110" fmla="*/ 4569386 w 4961271"/>
              <a:gd name="connsiteY110" fmla="*/ 594227 h 4584336"/>
              <a:gd name="connsiteX111" fmla="*/ 4510009 w 4961271"/>
              <a:gd name="connsiteY111" fmla="*/ 511099 h 4584336"/>
              <a:gd name="connsiteX112" fmla="*/ 4426882 w 4961271"/>
              <a:gd name="connsiteY112" fmla="*/ 392346 h 4584336"/>
              <a:gd name="connsiteX113" fmla="*/ 4391256 w 4961271"/>
              <a:gd name="connsiteY113" fmla="*/ 368595 h 4584336"/>
              <a:gd name="connsiteX114" fmla="*/ 4355630 w 4961271"/>
              <a:gd name="connsiteY114" fmla="*/ 332969 h 4584336"/>
              <a:gd name="connsiteX115" fmla="*/ 4272503 w 4961271"/>
              <a:gd name="connsiteY115" fmla="*/ 297343 h 4584336"/>
              <a:gd name="connsiteX116" fmla="*/ 4225001 w 4961271"/>
              <a:gd name="connsiteY116" fmla="*/ 273593 h 4584336"/>
              <a:gd name="connsiteX117" fmla="*/ 4165625 w 4961271"/>
              <a:gd name="connsiteY117" fmla="*/ 261717 h 4584336"/>
              <a:gd name="connsiteX118" fmla="*/ 4129999 w 4961271"/>
              <a:gd name="connsiteY118" fmla="*/ 249842 h 4584336"/>
              <a:gd name="connsiteX119" fmla="*/ 3797490 w 4961271"/>
              <a:gd name="connsiteY119" fmla="*/ 214216 h 4584336"/>
              <a:gd name="connsiteX120" fmla="*/ 3595609 w 4961271"/>
              <a:gd name="connsiteY120" fmla="*/ 190465 h 4584336"/>
              <a:gd name="connsiteX121" fmla="*/ 3393728 w 4961271"/>
              <a:gd name="connsiteY121" fmla="*/ 178590 h 4584336"/>
              <a:gd name="connsiteX122" fmla="*/ 3120596 w 4961271"/>
              <a:gd name="connsiteY122" fmla="*/ 142964 h 4584336"/>
              <a:gd name="connsiteX123" fmla="*/ 2942466 w 4961271"/>
              <a:gd name="connsiteY123" fmla="*/ 119214 h 4584336"/>
              <a:gd name="connsiteX124" fmla="*/ 2835588 w 4961271"/>
              <a:gd name="connsiteY124" fmla="*/ 95463 h 4584336"/>
              <a:gd name="connsiteX125" fmla="*/ 2716835 w 4961271"/>
              <a:gd name="connsiteY125" fmla="*/ 71712 h 4584336"/>
              <a:gd name="connsiteX126" fmla="*/ 2657458 w 4961271"/>
              <a:gd name="connsiteY126" fmla="*/ 59837 h 4584336"/>
              <a:gd name="connsiteX127" fmla="*/ 2574331 w 4961271"/>
              <a:gd name="connsiteY127" fmla="*/ 47962 h 4584336"/>
              <a:gd name="connsiteX128" fmla="*/ 2479328 w 4961271"/>
              <a:gd name="connsiteY128" fmla="*/ 36086 h 4584336"/>
              <a:gd name="connsiteX129" fmla="*/ 2419952 w 4961271"/>
              <a:gd name="connsiteY129" fmla="*/ 24211 h 4584336"/>
              <a:gd name="connsiteX130" fmla="*/ 1861812 w 4961271"/>
              <a:gd name="connsiteY130" fmla="*/ 460 h 4584336"/>
              <a:gd name="connsiteX131" fmla="*/ 1481801 w 4961271"/>
              <a:gd name="connsiteY131" fmla="*/ 12336 h 4584336"/>
              <a:gd name="connsiteX132" fmla="*/ 1351173 w 4961271"/>
              <a:gd name="connsiteY132" fmla="*/ 47962 h 4584336"/>
              <a:gd name="connsiteX133" fmla="*/ 1268045 w 4961271"/>
              <a:gd name="connsiteY133" fmla="*/ 71712 h 4584336"/>
              <a:gd name="connsiteX134" fmla="*/ 1161167 w 4961271"/>
              <a:gd name="connsiteY134" fmla="*/ 119214 h 4584336"/>
              <a:gd name="connsiteX135" fmla="*/ 1125541 w 4961271"/>
              <a:gd name="connsiteY135" fmla="*/ 131089 h 4584336"/>
              <a:gd name="connsiteX136" fmla="*/ 1042414 w 4961271"/>
              <a:gd name="connsiteY136" fmla="*/ 178590 h 45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4961271" h="4584336">
                <a:moveTo>
                  <a:pt x="1244295" y="154840"/>
                </a:moveTo>
                <a:cubicBezTo>
                  <a:pt x="959126" y="183356"/>
                  <a:pt x="1314480" y="148737"/>
                  <a:pt x="971162" y="178590"/>
                </a:cubicBezTo>
                <a:cubicBezTo>
                  <a:pt x="650880" y="206440"/>
                  <a:pt x="1096337" y="173041"/>
                  <a:pt x="686154" y="202341"/>
                </a:cubicBezTo>
                <a:lnTo>
                  <a:pt x="591152" y="226091"/>
                </a:lnTo>
                <a:cubicBezTo>
                  <a:pt x="575318" y="230049"/>
                  <a:pt x="559135" y="232806"/>
                  <a:pt x="543651" y="237967"/>
                </a:cubicBezTo>
                <a:lnTo>
                  <a:pt x="508025" y="249842"/>
                </a:lnTo>
                <a:cubicBezTo>
                  <a:pt x="484274" y="265676"/>
                  <a:pt x="456957" y="277159"/>
                  <a:pt x="436773" y="297343"/>
                </a:cubicBezTo>
                <a:cubicBezTo>
                  <a:pt x="391055" y="343061"/>
                  <a:pt x="415121" y="323653"/>
                  <a:pt x="365521" y="356720"/>
                </a:cubicBezTo>
                <a:lnTo>
                  <a:pt x="318019" y="427972"/>
                </a:lnTo>
                <a:cubicBezTo>
                  <a:pt x="310102" y="439847"/>
                  <a:pt x="306144" y="455681"/>
                  <a:pt x="294269" y="463598"/>
                </a:cubicBezTo>
                <a:lnTo>
                  <a:pt x="258643" y="487349"/>
                </a:lnTo>
                <a:cubicBezTo>
                  <a:pt x="250726" y="499224"/>
                  <a:pt x="244984" y="512883"/>
                  <a:pt x="234892" y="522975"/>
                </a:cubicBezTo>
                <a:cubicBezTo>
                  <a:pt x="224800" y="533067"/>
                  <a:pt x="208664" y="535984"/>
                  <a:pt x="199266" y="546725"/>
                </a:cubicBezTo>
                <a:cubicBezTo>
                  <a:pt x="180469" y="568207"/>
                  <a:pt x="167599" y="594226"/>
                  <a:pt x="151765" y="617977"/>
                </a:cubicBezTo>
                <a:lnTo>
                  <a:pt x="104264" y="689229"/>
                </a:lnTo>
                <a:lnTo>
                  <a:pt x="80513" y="760481"/>
                </a:lnTo>
                <a:cubicBezTo>
                  <a:pt x="40615" y="880176"/>
                  <a:pt x="101483" y="694539"/>
                  <a:pt x="56762" y="843608"/>
                </a:cubicBezTo>
                <a:cubicBezTo>
                  <a:pt x="49568" y="867587"/>
                  <a:pt x="33012" y="914860"/>
                  <a:pt x="33012" y="914860"/>
                </a:cubicBezTo>
                <a:cubicBezTo>
                  <a:pt x="0" y="1244967"/>
                  <a:pt x="12954" y="1068672"/>
                  <a:pt x="33012" y="1710507"/>
                </a:cubicBezTo>
                <a:cubicBezTo>
                  <a:pt x="34384" y="1754405"/>
                  <a:pt x="55731" y="1849913"/>
                  <a:pt x="68638" y="1888637"/>
                </a:cubicBezTo>
                <a:cubicBezTo>
                  <a:pt x="76555" y="1912388"/>
                  <a:pt x="78501" y="1939058"/>
                  <a:pt x="92388" y="1959889"/>
                </a:cubicBezTo>
                <a:cubicBezTo>
                  <a:pt x="125959" y="2010244"/>
                  <a:pt x="109756" y="1982749"/>
                  <a:pt x="139890" y="2043016"/>
                </a:cubicBezTo>
                <a:cubicBezTo>
                  <a:pt x="143848" y="2058850"/>
                  <a:pt x="143668" y="2076346"/>
                  <a:pt x="151765" y="2090517"/>
                </a:cubicBezTo>
                <a:cubicBezTo>
                  <a:pt x="160097" y="2105099"/>
                  <a:pt x="176640" y="2113241"/>
                  <a:pt x="187391" y="2126143"/>
                </a:cubicBezTo>
                <a:cubicBezTo>
                  <a:pt x="249241" y="2200364"/>
                  <a:pt x="154732" y="2124164"/>
                  <a:pt x="282393" y="2209271"/>
                </a:cubicBezTo>
                <a:lnTo>
                  <a:pt x="318019" y="2233021"/>
                </a:lnTo>
                <a:cubicBezTo>
                  <a:pt x="329894" y="2240938"/>
                  <a:pt x="340105" y="2252259"/>
                  <a:pt x="353645" y="2256772"/>
                </a:cubicBezTo>
                <a:lnTo>
                  <a:pt x="389271" y="2268647"/>
                </a:lnTo>
                <a:cubicBezTo>
                  <a:pt x="413022" y="2284481"/>
                  <a:pt x="432830" y="2309226"/>
                  <a:pt x="460523" y="2316149"/>
                </a:cubicBezTo>
                <a:cubicBezTo>
                  <a:pt x="492191" y="2324066"/>
                  <a:pt x="524559" y="2329576"/>
                  <a:pt x="555526" y="2339899"/>
                </a:cubicBezTo>
                <a:cubicBezTo>
                  <a:pt x="601579" y="2355251"/>
                  <a:pt x="632569" y="2366594"/>
                  <a:pt x="686154" y="2375525"/>
                </a:cubicBezTo>
                <a:cubicBezTo>
                  <a:pt x="793543" y="2393424"/>
                  <a:pt x="789142" y="2395093"/>
                  <a:pt x="935536" y="2399276"/>
                </a:cubicBezTo>
                <a:cubicBezTo>
                  <a:pt x="1153197" y="2405495"/>
                  <a:pt x="1370965" y="2407193"/>
                  <a:pt x="1588679" y="2411151"/>
                </a:cubicBezTo>
                <a:cubicBezTo>
                  <a:pt x="1671806" y="2419068"/>
                  <a:pt x="1758842" y="2408497"/>
                  <a:pt x="1838061" y="2434902"/>
                </a:cubicBezTo>
                <a:cubicBezTo>
                  <a:pt x="1849936" y="2438860"/>
                  <a:pt x="1861651" y="2443338"/>
                  <a:pt x="1873687" y="2446777"/>
                </a:cubicBezTo>
                <a:cubicBezTo>
                  <a:pt x="1891450" y="2451852"/>
                  <a:pt x="1937827" y="2461035"/>
                  <a:pt x="1956814" y="2470528"/>
                </a:cubicBezTo>
                <a:cubicBezTo>
                  <a:pt x="2091086" y="2537665"/>
                  <a:pt x="1993867" y="2502671"/>
                  <a:pt x="2075567" y="2529904"/>
                </a:cubicBezTo>
                <a:cubicBezTo>
                  <a:pt x="2178438" y="2598486"/>
                  <a:pt x="2014424" y="2491269"/>
                  <a:pt x="2182445" y="2589281"/>
                </a:cubicBezTo>
                <a:cubicBezTo>
                  <a:pt x="2230242" y="2617163"/>
                  <a:pt x="2293998" y="2661608"/>
                  <a:pt x="2324949" y="2708034"/>
                </a:cubicBezTo>
                <a:lnTo>
                  <a:pt x="2348700" y="2743660"/>
                </a:lnTo>
                <a:cubicBezTo>
                  <a:pt x="2370472" y="2808978"/>
                  <a:pt x="2347493" y="2750454"/>
                  <a:pt x="2384326" y="2814912"/>
                </a:cubicBezTo>
                <a:cubicBezTo>
                  <a:pt x="2444601" y="2920393"/>
                  <a:pt x="2373957" y="2811233"/>
                  <a:pt x="2431827" y="2898040"/>
                </a:cubicBezTo>
                <a:cubicBezTo>
                  <a:pt x="2435786" y="2913874"/>
                  <a:pt x="2437426" y="2930475"/>
                  <a:pt x="2443703" y="2945541"/>
                </a:cubicBezTo>
                <a:cubicBezTo>
                  <a:pt x="2457321" y="2978223"/>
                  <a:pt x="2491204" y="3040543"/>
                  <a:pt x="2491204" y="3040543"/>
                </a:cubicBezTo>
                <a:cubicBezTo>
                  <a:pt x="2513098" y="3128122"/>
                  <a:pt x="2489570" y="3048606"/>
                  <a:pt x="2526830" y="3135546"/>
                </a:cubicBezTo>
                <a:cubicBezTo>
                  <a:pt x="2579250" y="3257859"/>
                  <a:pt x="2483684" y="3061132"/>
                  <a:pt x="2562456" y="3218673"/>
                </a:cubicBezTo>
                <a:cubicBezTo>
                  <a:pt x="2566414" y="3238465"/>
                  <a:pt x="2567948" y="3258902"/>
                  <a:pt x="2574331" y="3278050"/>
                </a:cubicBezTo>
                <a:cubicBezTo>
                  <a:pt x="2608318" y="3380012"/>
                  <a:pt x="2589204" y="3278164"/>
                  <a:pt x="2609957" y="3361177"/>
                </a:cubicBezTo>
                <a:cubicBezTo>
                  <a:pt x="2614852" y="3380759"/>
                  <a:pt x="2614586" y="3401715"/>
                  <a:pt x="2621832" y="3420554"/>
                </a:cubicBezTo>
                <a:cubicBezTo>
                  <a:pt x="2634542" y="3453599"/>
                  <a:pt x="2653500" y="3483889"/>
                  <a:pt x="2669334" y="3515556"/>
                </a:cubicBezTo>
                <a:lnTo>
                  <a:pt x="2693084" y="3563058"/>
                </a:lnTo>
                <a:cubicBezTo>
                  <a:pt x="2697043" y="3582850"/>
                  <a:pt x="2697873" y="3603535"/>
                  <a:pt x="2704960" y="3622434"/>
                </a:cubicBezTo>
                <a:cubicBezTo>
                  <a:pt x="2709971" y="3635798"/>
                  <a:pt x="2722914" y="3645018"/>
                  <a:pt x="2728710" y="3658060"/>
                </a:cubicBezTo>
                <a:cubicBezTo>
                  <a:pt x="2738878" y="3680938"/>
                  <a:pt x="2744544" y="3705561"/>
                  <a:pt x="2752461" y="3729312"/>
                </a:cubicBezTo>
                <a:lnTo>
                  <a:pt x="2752461" y="3729312"/>
                </a:lnTo>
                <a:cubicBezTo>
                  <a:pt x="2789581" y="3877797"/>
                  <a:pt x="2742141" y="3693195"/>
                  <a:pt x="2776212" y="3812440"/>
                </a:cubicBezTo>
                <a:cubicBezTo>
                  <a:pt x="2781285" y="3830195"/>
                  <a:pt x="2790471" y="3876586"/>
                  <a:pt x="2799962" y="3895567"/>
                </a:cubicBezTo>
                <a:cubicBezTo>
                  <a:pt x="2806345" y="3908333"/>
                  <a:pt x="2815796" y="3919318"/>
                  <a:pt x="2823713" y="3931193"/>
                </a:cubicBezTo>
                <a:cubicBezTo>
                  <a:pt x="2831630" y="3962860"/>
                  <a:pt x="2837142" y="3995228"/>
                  <a:pt x="2847464" y="4026195"/>
                </a:cubicBezTo>
                <a:cubicBezTo>
                  <a:pt x="2851422" y="4038070"/>
                  <a:pt x="2853741" y="4050625"/>
                  <a:pt x="2859339" y="4061821"/>
                </a:cubicBezTo>
                <a:cubicBezTo>
                  <a:pt x="2918978" y="4181099"/>
                  <a:pt x="2844374" y="3999194"/>
                  <a:pt x="2906840" y="4144949"/>
                </a:cubicBezTo>
                <a:cubicBezTo>
                  <a:pt x="2911771" y="4156455"/>
                  <a:pt x="2912637" y="4169633"/>
                  <a:pt x="2918716" y="4180575"/>
                </a:cubicBezTo>
                <a:cubicBezTo>
                  <a:pt x="2932579" y="4205528"/>
                  <a:pt x="2966217" y="4251827"/>
                  <a:pt x="2966217" y="4251827"/>
                </a:cubicBezTo>
                <a:cubicBezTo>
                  <a:pt x="2978119" y="4287533"/>
                  <a:pt x="2976264" y="4292383"/>
                  <a:pt x="3001843" y="4323078"/>
                </a:cubicBezTo>
                <a:cubicBezTo>
                  <a:pt x="3012594" y="4335980"/>
                  <a:pt x="3026718" y="4345802"/>
                  <a:pt x="3037469" y="4358704"/>
                </a:cubicBezTo>
                <a:cubicBezTo>
                  <a:pt x="3046606" y="4369668"/>
                  <a:pt x="3051127" y="4384238"/>
                  <a:pt x="3061219" y="4394330"/>
                </a:cubicBezTo>
                <a:cubicBezTo>
                  <a:pt x="3071311" y="4404422"/>
                  <a:pt x="3085881" y="4408944"/>
                  <a:pt x="3096845" y="4418081"/>
                </a:cubicBezTo>
                <a:cubicBezTo>
                  <a:pt x="3109747" y="4428832"/>
                  <a:pt x="3119720" y="4442777"/>
                  <a:pt x="3132471" y="4453707"/>
                </a:cubicBezTo>
                <a:cubicBezTo>
                  <a:pt x="3139999" y="4460159"/>
                  <a:pt x="3200564" y="4505567"/>
                  <a:pt x="3215599" y="4513084"/>
                </a:cubicBezTo>
                <a:cubicBezTo>
                  <a:pt x="3235553" y="4523061"/>
                  <a:pt x="3279703" y="4531127"/>
                  <a:pt x="3298726" y="4536834"/>
                </a:cubicBezTo>
                <a:cubicBezTo>
                  <a:pt x="3322706" y="4544028"/>
                  <a:pt x="3345096" y="4557820"/>
                  <a:pt x="3369978" y="4560585"/>
                </a:cubicBezTo>
                <a:cubicBezTo>
                  <a:pt x="3496917" y="4574689"/>
                  <a:pt x="3441707" y="4565430"/>
                  <a:pt x="3536232" y="4584336"/>
                </a:cubicBezTo>
                <a:cubicBezTo>
                  <a:pt x="3674778" y="4580377"/>
                  <a:pt x="3813458" y="4579745"/>
                  <a:pt x="3951869" y="4572460"/>
                </a:cubicBezTo>
                <a:cubicBezTo>
                  <a:pt x="3964369" y="4571802"/>
                  <a:pt x="3976099" y="4565765"/>
                  <a:pt x="3987495" y="4560585"/>
                </a:cubicBezTo>
                <a:cubicBezTo>
                  <a:pt x="4019727" y="4545934"/>
                  <a:pt x="4053038" y="4532723"/>
                  <a:pt x="4082497" y="4513084"/>
                </a:cubicBezTo>
                <a:cubicBezTo>
                  <a:pt x="4128538" y="4482389"/>
                  <a:pt x="4104583" y="4493846"/>
                  <a:pt x="4153749" y="4477458"/>
                </a:cubicBezTo>
                <a:cubicBezTo>
                  <a:pt x="4221664" y="4409543"/>
                  <a:pt x="4153512" y="4470184"/>
                  <a:pt x="4236877" y="4418081"/>
                </a:cubicBezTo>
                <a:cubicBezTo>
                  <a:pt x="4300516" y="4378306"/>
                  <a:pt x="4272392" y="4385943"/>
                  <a:pt x="4331879" y="4334954"/>
                </a:cubicBezTo>
                <a:cubicBezTo>
                  <a:pt x="4342715" y="4325666"/>
                  <a:pt x="4357413" y="4321295"/>
                  <a:pt x="4367505" y="4311203"/>
                </a:cubicBezTo>
                <a:cubicBezTo>
                  <a:pt x="4381500" y="4297208"/>
                  <a:pt x="4390250" y="4278729"/>
                  <a:pt x="4403131" y="4263702"/>
                </a:cubicBezTo>
                <a:cubicBezTo>
                  <a:pt x="4414061" y="4250951"/>
                  <a:pt x="4427827" y="4240827"/>
                  <a:pt x="4438757" y="4228076"/>
                </a:cubicBezTo>
                <a:cubicBezTo>
                  <a:pt x="4451638" y="4213049"/>
                  <a:pt x="4461502" y="4195602"/>
                  <a:pt x="4474383" y="4180575"/>
                </a:cubicBezTo>
                <a:cubicBezTo>
                  <a:pt x="4485313" y="4167824"/>
                  <a:pt x="4498950" y="4157588"/>
                  <a:pt x="4510009" y="4144949"/>
                </a:cubicBezTo>
                <a:cubicBezTo>
                  <a:pt x="4601553" y="4040327"/>
                  <a:pt x="4517492" y="4132096"/>
                  <a:pt x="4593136" y="4026195"/>
                </a:cubicBezTo>
                <a:cubicBezTo>
                  <a:pt x="4619369" y="3989469"/>
                  <a:pt x="4656080" y="3959686"/>
                  <a:pt x="4676264" y="3919317"/>
                </a:cubicBezTo>
                <a:cubicBezTo>
                  <a:pt x="4684181" y="3903483"/>
                  <a:pt x="4691231" y="3887186"/>
                  <a:pt x="4700014" y="3871816"/>
                </a:cubicBezTo>
                <a:cubicBezTo>
                  <a:pt x="4707095" y="3859424"/>
                  <a:pt x="4716201" y="3848293"/>
                  <a:pt x="4723765" y="3836190"/>
                </a:cubicBezTo>
                <a:cubicBezTo>
                  <a:pt x="4735998" y="3816617"/>
                  <a:pt x="4748182" y="3796991"/>
                  <a:pt x="4759391" y="3776814"/>
                </a:cubicBezTo>
                <a:cubicBezTo>
                  <a:pt x="4791866" y="3718358"/>
                  <a:pt x="4777539" y="3735980"/>
                  <a:pt x="4806892" y="3669936"/>
                </a:cubicBezTo>
                <a:cubicBezTo>
                  <a:pt x="4814082" y="3653759"/>
                  <a:pt x="4824068" y="3638871"/>
                  <a:pt x="4830643" y="3622434"/>
                </a:cubicBezTo>
                <a:cubicBezTo>
                  <a:pt x="4839941" y="3599189"/>
                  <a:pt x="4845095" y="3574427"/>
                  <a:pt x="4854393" y="3551182"/>
                </a:cubicBezTo>
                <a:cubicBezTo>
                  <a:pt x="4882793" y="3480184"/>
                  <a:pt x="4871403" y="3512029"/>
                  <a:pt x="4890019" y="3456180"/>
                </a:cubicBezTo>
                <a:cubicBezTo>
                  <a:pt x="4893978" y="3428471"/>
                  <a:pt x="4898196" y="3400797"/>
                  <a:pt x="4901895" y="3373052"/>
                </a:cubicBezTo>
                <a:cubicBezTo>
                  <a:pt x="4906113" y="3341418"/>
                  <a:pt x="4908524" y="3309530"/>
                  <a:pt x="4913770" y="3278050"/>
                </a:cubicBezTo>
                <a:cubicBezTo>
                  <a:pt x="4916453" y="3261951"/>
                  <a:pt x="4922962" y="3246648"/>
                  <a:pt x="4925645" y="3230549"/>
                </a:cubicBezTo>
                <a:cubicBezTo>
                  <a:pt x="4930892" y="3199069"/>
                  <a:pt x="4933562" y="3167214"/>
                  <a:pt x="4937521" y="3135546"/>
                </a:cubicBezTo>
                <a:cubicBezTo>
                  <a:pt x="4941479" y="3052419"/>
                  <a:pt x="4943670" y="2969188"/>
                  <a:pt x="4949396" y="2886164"/>
                </a:cubicBezTo>
                <a:cubicBezTo>
                  <a:pt x="4951592" y="2854326"/>
                  <a:pt x="4961271" y="2823076"/>
                  <a:pt x="4961271" y="2791162"/>
                </a:cubicBezTo>
                <a:cubicBezTo>
                  <a:pt x="4961271" y="2502169"/>
                  <a:pt x="4955353" y="2213195"/>
                  <a:pt x="4949396" y="1924263"/>
                </a:cubicBezTo>
                <a:cubicBezTo>
                  <a:pt x="4947436" y="1829198"/>
                  <a:pt x="4942946" y="1734185"/>
                  <a:pt x="4937521" y="1639255"/>
                </a:cubicBezTo>
                <a:cubicBezTo>
                  <a:pt x="4931260" y="1529689"/>
                  <a:pt x="4924860" y="1513439"/>
                  <a:pt x="4913770" y="1413624"/>
                </a:cubicBezTo>
                <a:cubicBezTo>
                  <a:pt x="4906468" y="1347904"/>
                  <a:pt x="4904217" y="1287511"/>
                  <a:pt x="4890019" y="1223619"/>
                </a:cubicBezTo>
                <a:cubicBezTo>
                  <a:pt x="4881950" y="1187310"/>
                  <a:pt x="4832977" y="1086367"/>
                  <a:pt x="4830643" y="1081115"/>
                </a:cubicBezTo>
                <a:cubicBezTo>
                  <a:pt x="4805704" y="956426"/>
                  <a:pt x="4838913" y="1087850"/>
                  <a:pt x="4783141" y="962362"/>
                </a:cubicBezTo>
                <a:cubicBezTo>
                  <a:pt x="4776512" y="947447"/>
                  <a:pt x="4778565" y="929458"/>
                  <a:pt x="4771266" y="914860"/>
                </a:cubicBezTo>
                <a:cubicBezTo>
                  <a:pt x="4762415" y="897157"/>
                  <a:pt x="4747144" y="883465"/>
                  <a:pt x="4735640" y="867359"/>
                </a:cubicBezTo>
                <a:cubicBezTo>
                  <a:pt x="4727344" y="855745"/>
                  <a:pt x="4718971" y="844125"/>
                  <a:pt x="4711890" y="831733"/>
                </a:cubicBezTo>
                <a:cubicBezTo>
                  <a:pt x="4638866" y="703940"/>
                  <a:pt x="4756825" y="887261"/>
                  <a:pt x="4640638" y="712980"/>
                </a:cubicBezTo>
                <a:lnTo>
                  <a:pt x="4616887" y="677354"/>
                </a:lnTo>
                <a:cubicBezTo>
                  <a:pt x="4608970" y="665479"/>
                  <a:pt x="4599519" y="654494"/>
                  <a:pt x="4593136" y="641728"/>
                </a:cubicBezTo>
                <a:cubicBezTo>
                  <a:pt x="4585219" y="625894"/>
                  <a:pt x="4578169" y="609597"/>
                  <a:pt x="4569386" y="594227"/>
                </a:cubicBezTo>
                <a:cubicBezTo>
                  <a:pt x="4552230" y="564205"/>
                  <a:pt x="4529827" y="539411"/>
                  <a:pt x="4510009" y="511099"/>
                </a:cubicBezTo>
                <a:cubicBezTo>
                  <a:pt x="4500954" y="498164"/>
                  <a:pt x="4445365" y="410829"/>
                  <a:pt x="4426882" y="392346"/>
                </a:cubicBezTo>
                <a:cubicBezTo>
                  <a:pt x="4416790" y="382254"/>
                  <a:pt x="4402220" y="377732"/>
                  <a:pt x="4391256" y="368595"/>
                </a:cubicBezTo>
                <a:cubicBezTo>
                  <a:pt x="4378354" y="357844"/>
                  <a:pt x="4369296" y="342730"/>
                  <a:pt x="4355630" y="332969"/>
                </a:cubicBezTo>
                <a:cubicBezTo>
                  <a:pt x="4316254" y="304844"/>
                  <a:pt x="4311260" y="313953"/>
                  <a:pt x="4272503" y="297343"/>
                </a:cubicBezTo>
                <a:cubicBezTo>
                  <a:pt x="4256232" y="290370"/>
                  <a:pt x="4241795" y="279191"/>
                  <a:pt x="4225001" y="273593"/>
                </a:cubicBezTo>
                <a:cubicBezTo>
                  <a:pt x="4205853" y="267210"/>
                  <a:pt x="4185206" y="266612"/>
                  <a:pt x="4165625" y="261717"/>
                </a:cubicBezTo>
                <a:cubicBezTo>
                  <a:pt x="4153481" y="258681"/>
                  <a:pt x="4142274" y="252297"/>
                  <a:pt x="4129999" y="249842"/>
                </a:cubicBezTo>
                <a:cubicBezTo>
                  <a:pt x="4053653" y="234573"/>
                  <a:pt x="3807895" y="215517"/>
                  <a:pt x="3797490" y="214216"/>
                </a:cubicBezTo>
                <a:cubicBezTo>
                  <a:pt x="3754690" y="208866"/>
                  <a:pt x="3635623" y="193543"/>
                  <a:pt x="3595609" y="190465"/>
                </a:cubicBezTo>
                <a:cubicBezTo>
                  <a:pt x="3528398" y="185295"/>
                  <a:pt x="3461022" y="182548"/>
                  <a:pt x="3393728" y="178590"/>
                </a:cubicBezTo>
                <a:cubicBezTo>
                  <a:pt x="3277904" y="139982"/>
                  <a:pt x="3400547" y="177957"/>
                  <a:pt x="3120596" y="142964"/>
                </a:cubicBezTo>
                <a:cubicBezTo>
                  <a:pt x="3072571" y="136961"/>
                  <a:pt x="2991624" y="127407"/>
                  <a:pt x="2942466" y="119214"/>
                </a:cubicBezTo>
                <a:cubicBezTo>
                  <a:pt x="2857665" y="105080"/>
                  <a:pt x="2910290" y="111470"/>
                  <a:pt x="2835588" y="95463"/>
                </a:cubicBezTo>
                <a:cubicBezTo>
                  <a:pt x="2796116" y="87005"/>
                  <a:pt x="2756419" y="79629"/>
                  <a:pt x="2716835" y="71712"/>
                </a:cubicBezTo>
                <a:cubicBezTo>
                  <a:pt x="2697043" y="67754"/>
                  <a:pt x="2677439" y="62691"/>
                  <a:pt x="2657458" y="59837"/>
                </a:cubicBezTo>
                <a:lnTo>
                  <a:pt x="2574331" y="47962"/>
                </a:lnTo>
                <a:cubicBezTo>
                  <a:pt x="2542697" y="43744"/>
                  <a:pt x="2510871" y="40939"/>
                  <a:pt x="2479328" y="36086"/>
                </a:cubicBezTo>
                <a:cubicBezTo>
                  <a:pt x="2459379" y="33017"/>
                  <a:pt x="2439959" y="26879"/>
                  <a:pt x="2419952" y="24211"/>
                </a:cubicBezTo>
                <a:cubicBezTo>
                  <a:pt x="2238362" y="0"/>
                  <a:pt x="2035455" y="5153"/>
                  <a:pt x="1861812" y="460"/>
                </a:cubicBezTo>
                <a:cubicBezTo>
                  <a:pt x="1735142" y="4419"/>
                  <a:pt x="1608348" y="5495"/>
                  <a:pt x="1481801" y="12336"/>
                </a:cubicBezTo>
                <a:cubicBezTo>
                  <a:pt x="1429384" y="15169"/>
                  <a:pt x="1402491" y="35133"/>
                  <a:pt x="1351173" y="47962"/>
                </a:cubicBezTo>
                <a:cubicBezTo>
                  <a:pt x="1291527" y="62873"/>
                  <a:pt x="1319155" y="54676"/>
                  <a:pt x="1268045" y="71712"/>
                </a:cubicBezTo>
                <a:cubicBezTo>
                  <a:pt x="1211589" y="109350"/>
                  <a:pt x="1245958" y="90950"/>
                  <a:pt x="1161167" y="119214"/>
                </a:cubicBezTo>
                <a:lnTo>
                  <a:pt x="1125541" y="131089"/>
                </a:lnTo>
                <a:cubicBezTo>
                  <a:pt x="1050996" y="180786"/>
                  <a:pt x="1082834" y="178590"/>
                  <a:pt x="1042414" y="178590"/>
                </a:cubicBezTo>
              </a:path>
            </a:pathLst>
          </a:custGeom>
          <a:noFill/>
          <a:ln w="476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5" name="Text Box 36"/>
          <p:cNvSpPr txBox="1">
            <a:spLocks noChangeArrowheads="1"/>
          </p:cNvSpPr>
          <p:nvPr/>
        </p:nvSpPr>
        <p:spPr bwMode="auto">
          <a:xfrm>
            <a:off x="4088658" y="5606496"/>
            <a:ext cx="600075" cy="366712"/>
          </a:xfrm>
          <a:prstGeom prst="rect">
            <a:avLst/>
          </a:prstGeom>
          <a:noFill/>
          <a:ln w="9525">
            <a:noFill/>
            <a:miter lim="800000"/>
            <a:headEnd/>
            <a:tailEnd/>
          </a:ln>
          <a:effectLst/>
        </p:spPr>
        <p:txBody>
          <a:bodyPr>
            <a:spAutoFit/>
          </a:bodyPr>
          <a:lstStyle/>
          <a:p>
            <a:pPr>
              <a:spcBef>
                <a:spcPct val="50000"/>
              </a:spcBef>
            </a:pPr>
            <a:r>
              <a:rPr lang="en-US" sz="1800" dirty="0" smtClean="0"/>
              <a:t>0</a:t>
            </a:r>
            <a:endParaRPr lang="en-US" sz="1800" dirty="0"/>
          </a:p>
        </p:txBody>
      </p:sp>
      <p:sp>
        <p:nvSpPr>
          <p:cNvPr id="56" name="Freeform 51"/>
          <p:cNvSpPr>
            <a:spLocks/>
          </p:cNvSpPr>
          <p:nvPr/>
        </p:nvSpPr>
        <p:spPr bwMode="auto">
          <a:xfrm rot="14993445">
            <a:off x="4308042" y="5205105"/>
            <a:ext cx="693738" cy="655637"/>
          </a:xfrm>
          <a:custGeom>
            <a:avLst/>
            <a:gdLst/>
            <a:ahLst/>
            <a:cxnLst>
              <a:cxn ang="0">
                <a:pos x="203" y="413"/>
              </a:cxn>
              <a:cxn ang="0">
                <a:pos x="19" y="191"/>
              </a:cxn>
              <a:cxn ang="0">
                <a:pos x="317" y="14"/>
              </a:cxn>
              <a:cxn ang="0">
                <a:pos x="437" y="274"/>
              </a:cxn>
            </a:cxnLst>
            <a:rect l="0" t="0" r="r" b="b"/>
            <a:pathLst>
              <a:path w="437" h="413">
                <a:moveTo>
                  <a:pt x="203" y="413"/>
                </a:moveTo>
                <a:cubicBezTo>
                  <a:pt x="101" y="335"/>
                  <a:pt x="0" y="257"/>
                  <a:pt x="19" y="191"/>
                </a:cubicBezTo>
                <a:cubicBezTo>
                  <a:pt x="38" y="125"/>
                  <a:pt x="247" y="0"/>
                  <a:pt x="317" y="14"/>
                </a:cubicBezTo>
                <a:cubicBezTo>
                  <a:pt x="387" y="28"/>
                  <a:pt x="412" y="151"/>
                  <a:pt x="437" y="274"/>
                </a:cubicBezTo>
              </a:path>
            </a:pathLst>
          </a:custGeom>
          <a:noFill/>
          <a:ln w="9525">
            <a:solidFill>
              <a:schemeClr val="tx1"/>
            </a:solidFill>
            <a:round/>
            <a:headEnd type="none" w="med" len="me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71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bwMode="auto">
          <a:xfrm>
            <a:off x="1" y="1508166"/>
            <a:ext cx="914400" cy="46907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a:xfrm>
            <a:off x="762000" y="304800"/>
            <a:ext cx="8382000" cy="762000"/>
          </a:xfrm>
        </p:spPr>
        <p:txBody>
          <a:bodyPr/>
          <a:lstStyle/>
          <a:p>
            <a:r>
              <a:rPr lang="en-US" sz="3200" dirty="0" smtClean="0"/>
              <a:t>Cooperating FSM from one large FSM</a:t>
            </a:r>
            <a:endParaRPr lang="en-US" sz="3200" dirty="0"/>
          </a:p>
        </p:txBody>
      </p:sp>
      <p:sp>
        <p:nvSpPr>
          <p:cNvPr id="5" name="Footer Placeholder 4"/>
          <p:cNvSpPr>
            <a:spLocks noGrp="1"/>
          </p:cNvSpPr>
          <p:nvPr>
            <p:ph type="ftr" sz="quarter" idx="11"/>
          </p:nvPr>
        </p:nvSpPr>
        <p:spPr/>
        <p:txBody>
          <a:bodyPr/>
          <a:lstStyle/>
          <a:p>
            <a:r>
              <a:rPr lang="es-ES" smtClean="0"/>
              <a:t>W2018: EE307</a:t>
            </a:r>
            <a:endParaRPr lang="en-US" dirty="0"/>
          </a:p>
        </p:txBody>
      </p:sp>
      <p:sp>
        <p:nvSpPr>
          <p:cNvPr id="6" name="Slide Number Placeholder 5"/>
          <p:cNvSpPr>
            <a:spLocks noGrp="1"/>
          </p:cNvSpPr>
          <p:nvPr>
            <p:ph type="sldNum" sz="quarter" idx="12"/>
          </p:nvPr>
        </p:nvSpPr>
        <p:spPr/>
        <p:txBody>
          <a:bodyPr/>
          <a:lstStyle/>
          <a:p>
            <a:fld id="{1E9AE433-2354-447F-AC9C-E3BA53A2ED55}" type="slidenum">
              <a:rPr lang="en-US" smtClean="0"/>
              <a:pPr/>
              <a:t>113</a:t>
            </a:fld>
            <a:endParaRPr lang="en-US"/>
          </a:p>
        </p:txBody>
      </p:sp>
      <p:grpSp>
        <p:nvGrpSpPr>
          <p:cNvPr id="59" name="Group 58"/>
          <p:cNvGrpSpPr/>
          <p:nvPr/>
        </p:nvGrpSpPr>
        <p:grpSpPr>
          <a:xfrm>
            <a:off x="3506216" y="2033733"/>
            <a:ext cx="4523055" cy="3861791"/>
            <a:chOff x="4432485" y="1986231"/>
            <a:chExt cx="4523055" cy="3861791"/>
          </a:xfrm>
        </p:grpSpPr>
        <p:sp>
          <p:nvSpPr>
            <p:cNvPr id="22" name="Freeform 22"/>
            <p:cNvSpPr>
              <a:spLocks/>
            </p:cNvSpPr>
            <p:nvPr/>
          </p:nvSpPr>
          <p:spPr bwMode="auto">
            <a:xfrm>
              <a:off x="8448096" y="3375294"/>
              <a:ext cx="319088" cy="1076325"/>
            </a:xfrm>
            <a:custGeom>
              <a:avLst/>
              <a:gdLst/>
              <a:ahLst/>
              <a:cxnLst>
                <a:cxn ang="0">
                  <a:pos x="19" y="0"/>
                </a:cxn>
                <a:cxn ang="0">
                  <a:pos x="198" y="288"/>
                </a:cxn>
                <a:cxn ang="0">
                  <a:pos x="0" y="678"/>
                </a:cxn>
              </a:cxnLst>
              <a:rect l="0" t="0" r="r" b="b"/>
              <a:pathLst>
                <a:path w="201" h="678">
                  <a:moveTo>
                    <a:pt x="19" y="0"/>
                  </a:moveTo>
                  <a:cubicBezTo>
                    <a:pt x="110" y="87"/>
                    <a:pt x="201" y="175"/>
                    <a:pt x="198" y="288"/>
                  </a:cubicBezTo>
                  <a:cubicBezTo>
                    <a:pt x="195" y="401"/>
                    <a:pt x="34" y="615"/>
                    <a:pt x="0" y="678"/>
                  </a:cubicBezTo>
                </a:path>
              </a:pathLst>
            </a:custGeom>
            <a:noFill/>
            <a:ln w="9525">
              <a:solidFill>
                <a:schemeClr val="tx1"/>
              </a:solidFill>
              <a:round/>
              <a:headEnd type="none" w="med" len="med"/>
              <a:tailEnd type="triangle" w="med" len="med"/>
            </a:ln>
            <a:effectLst/>
          </p:spPr>
          <p:txBody>
            <a:bodyPr/>
            <a:lstStyle/>
            <a:p>
              <a:endParaRPr lang="en-US"/>
            </a:p>
          </p:txBody>
        </p:sp>
        <p:grpSp>
          <p:nvGrpSpPr>
            <p:cNvPr id="54" name="Group 53"/>
            <p:cNvGrpSpPr/>
            <p:nvPr/>
          </p:nvGrpSpPr>
          <p:grpSpPr>
            <a:xfrm>
              <a:off x="4432485" y="1986231"/>
              <a:ext cx="4523055" cy="3861791"/>
              <a:chOff x="3624963" y="2021857"/>
              <a:chExt cx="4523055" cy="3861791"/>
            </a:xfrm>
          </p:grpSpPr>
          <p:sp>
            <p:nvSpPr>
              <p:cNvPr id="14" name="Text Box 14"/>
              <p:cNvSpPr txBox="1">
                <a:spLocks noChangeArrowheads="1"/>
              </p:cNvSpPr>
              <p:nvPr/>
            </p:nvSpPr>
            <p:spPr bwMode="auto">
              <a:xfrm>
                <a:off x="6438013" y="4323732"/>
                <a:ext cx="1133475" cy="703263"/>
              </a:xfrm>
              <a:prstGeom prst="rect">
                <a:avLst/>
              </a:prstGeom>
              <a:noFill/>
              <a:ln w="9525">
                <a:noFill/>
                <a:miter lim="800000"/>
                <a:headEnd/>
                <a:tailEnd/>
              </a:ln>
              <a:effectLst/>
            </p:spPr>
            <p:txBody>
              <a:bodyPr>
                <a:spAutoFit/>
              </a:bodyPr>
              <a:lstStyle/>
              <a:p>
                <a:pPr algn="ctr">
                  <a:spcBef>
                    <a:spcPct val="50000"/>
                  </a:spcBef>
                </a:pPr>
                <a:r>
                  <a:rPr lang="en-US" sz="1600" dirty="0"/>
                  <a:t>Sensed 3</a:t>
                </a:r>
              </a:p>
              <a:p>
                <a:pPr algn="ctr">
                  <a:spcBef>
                    <a:spcPct val="50000"/>
                  </a:spcBef>
                </a:pPr>
                <a:r>
                  <a:rPr lang="en-US" sz="1600" dirty="0"/>
                  <a:t>011</a:t>
                </a:r>
              </a:p>
            </p:txBody>
          </p:sp>
          <p:sp>
            <p:nvSpPr>
              <p:cNvPr id="15" name="Text Box 15"/>
              <p:cNvSpPr txBox="1">
                <a:spLocks noChangeArrowheads="1"/>
              </p:cNvSpPr>
              <p:nvPr/>
            </p:nvSpPr>
            <p:spPr bwMode="auto">
              <a:xfrm>
                <a:off x="6264975" y="5074620"/>
                <a:ext cx="1460500" cy="276225"/>
              </a:xfrm>
              <a:prstGeom prst="rect">
                <a:avLst/>
              </a:prstGeom>
              <a:noFill/>
              <a:ln w="9525">
                <a:noFill/>
                <a:miter lim="800000"/>
                <a:headEnd/>
                <a:tailEnd/>
              </a:ln>
              <a:effectLst/>
            </p:spPr>
            <p:txBody>
              <a:bodyPr>
                <a:spAutoFit/>
              </a:bodyPr>
              <a:lstStyle/>
              <a:p>
                <a:pPr algn="ctr">
                  <a:lnSpc>
                    <a:spcPct val="75000"/>
                  </a:lnSpc>
                </a:pPr>
                <a:r>
                  <a:rPr lang="en-US" sz="1600"/>
                  <a:t>[0]</a:t>
                </a:r>
              </a:p>
            </p:txBody>
          </p:sp>
          <p:grpSp>
            <p:nvGrpSpPr>
              <p:cNvPr id="53" name="Group 52"/>
              <p:cNvGrpSpPr/>
              <p:nvPr/>
            </p:nvGrpSpPr>
            <p:grpSpPr>
              <a:xfrm>
                <a:off x="3624963" y="2021857"/>
                <a:ext cx="4523055" cy="3861791"/>
                <a:chOff x="3624963" y="2021857"/>
                <a:chExt cx="4523055" cy="3861791"/>
              </a:xfrm>
            </p:grpSpPr>
            <p:sp>
              <p:nvSpPr>
                <p:cNvPr id="7" name="Text Box 4"/>
                <p:cNvSpPr txBox="1">
                  <a:spLocks noChangeArrowheads="1"/>
                </p:cNvSpPr>
                <p:nvPr/>
              </p:nvSpPr>
              <p:spPr bwMode="auto">
                <a:xfrm>
                  <a:off x="4506025" y="3339482"/>
                  <a:ext cx="904875"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 name="Text Box 10"/>
                <p:cNvSpPr txBox="1">
                  <a:spLocks noChangeArrowheads="1"/>
                </p:cNvSpPr>
                <p:nvPr/>
              </p:nvSpPr>
              <p:spPr bwMode="auto">
                <a:xfrm>
                  <a:off x="3915475" y="2504457"/>
                  <a:ext cx="1022350" cy="703263"/>
                </a:xfrm>
                <a:prstGeom prst="rect">
                  <a:avLst/>
                </a:prstGeom>
                <a:noFill/>
                <a:ln w="9525">
                  <a:noFill/>
                  <a:miter lim="800000"/>
                  <a:headEnd/>
                  <a:tailEnd/>
                </a:ln>
                <a:effectLst/>
              </p:spPr>
              <p:txBody>
                <a:bodyPr>
                  <a:spAutoFit/>
                </a:bodyPr>
                <a:lstStyle/>
                <a:p>
                  <a:pPr algn="ctr">
                    <a:spcBef>
                      <a:spcPct val="50000"/>
                    </a:spcBef>
                  </a:pPr>
                  <a:r>
                    <a:rPr lang="en-US" sz="1600"/>
                    <a:t>Sensed 1</a:t>
                  </a:r>
                </a:p>
                <a:p>
                  <a:pPr algn="ctr">
                    <a:spcBef>
                      <a:spcPct val="50000"/>
                    </a:spcBef>
                  </a:pPr>
                  <a:r>
                    <a:rPr lang="en-US" sz="1600"/>
                    <a:t>001</a:t>
                  </a:r>
                </a:p>
              </p:txBody>
            </p:sp>
            <p:sp>
              <p:nvSpPr>
                <p:cNvPr id="12" name="Text Box 11"/>
                <p:cNvSpPr txBox="1">
                  <a:spLocks noChangeArrowheads="1"/>
                </p:cNvSpPr>
                <p:nvPr/>
              </p:nvSpPr>
              <p:spPr bwMode="auto">
                <a:xfrm>
                  <a:off x="3712275" y="3255345"/>
                  <a:ext cx="1460500" cy="276225"/>
                </a:xfrm>
                <a:prstGeom prst="rect">
                  <a:avLst/>
                </a:prstGeom>
                <a:noFill/>
                <a:ln w="9525">
                  <a:noFill/>
                  <a:miter lim="800000"/>
                  <a:headEnd/>
                  <a:tailEnd/>
                </a:ln>
                <a:effectLst/>
              </p:spPr>
              <p:txBody>
                <a:bodyPr>
                  <a:spAutoFit/>
                </a:bodyPr>
                <a:lstStyle/>
                <a:p>
                  <a:pPr algn="ctr">
                    <a:lnSpc>
                      <a:spcPct val="75000"/>
                    </a:lnSpc>
                  </a:pPr>
                  <a:r>
                    <a:rPr lang="en-US" sz="1600"/>
                    <a:t>[0]</a:t>
                  </a:r>
                </a:p>
              </p:txBody>
            </p:sp>
            <p:sp>
              <p:nvSpPr>
                <p:cNvPr id="13" name="Oval 12"/>
                <p:cNvSpPr>
                  <a:spLocks noChangeArrowheads="1"/>
                </p:cNvSpPr>
                <p:nvPr/>
              </p:nvSpPr>
              <p:spPr bwMode="auto">
                <a:xfrm>
                  <a:off x="3624963" y="2363170"/>
                  <a:ext cx="1614487" cy="1544637"/>
                </a:xfrm>
                <a:prstGeom prst="ellipse">
                  <a:avLst/>
                </a:prstGeom>
                <a:noFill/>
                <a:ln w="9525">
                  <a:solidFill>
                    <a:schemeClr val="tx1"/>
                  </a:solidFill>
                  <a:round/>
                  <a:headEnd/>
                  <a:tailEnd/>
                </a:ln>
                <a:effectLst/>
              </p:spPr>
              <p:txBody>
                <a:bodyPr wrap="none" anchor="ctr"/>
                <a:lstStyle/>
                <a:p>
                  <a:endParaRPr lang="en-US"/>
                </a:p>
              </p:txBody>
            </p:sp>
            <p:sp>
              <p:nvSpPr>
                <p:cNvPr id="16" name="Oval 16"/>
                <p:cNvSpPr>
                  <a:spLocks noChangeArrowheads="1"/>
                </p:cNvSpPr>
                <p:nvPr/>
              </p:nvSpPr>
              <p:spPr bwMode="auto">
                <a:xfrm>
                  <a:off x="6177663" y="4182445"/>
                  <a:ext cx="1614487" cy="1544637"/>
                </a:xfrm>
                <a:prstGeom prst="ellipse">
                  <a:avLst/>
                </a:prstGeom>
                <a:noFill/>
                <a:ln w="9525">
                  <a:solidFill>
                    <a:schemeClr val="tx1"/>
                  </a:solidFill>
                  <a:round/>
                  <a:headEnd/>
                  <a:tailEnd/>
                </a:ln>
                <a:effectLst/>
              </p:spPr>
              <p:txBody>
                <a:bodyPr wrap="none" anchor="ctr"/>
                <a:lstStyle/>
                <a:p>
                  <a:endParaRPr lang="en-US"/>
                </a:p>
              </p:txBody>
            </p:sp>
            <p:sp>
              <p:nvSpPr>
                <p:cNvPr id="23" name="Freeform 23"/>
                <p:cNvSpPr>
                  <a:spLocks/>
                </p:cNvSpPr>
                <p:nvPr/>
              </p:nvSpPr>
              <p:spPr bwMode="auto">
                <a:xfrm rot="387489">
                  <a:off x="5102863" y="5450261"/>
                  <a:ext cx="1320800" cy="433387"/>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26" name="Text Box 32"/>
                <p:cNvSpPr txBox="1">
                  <a:spLocks noChangeArrowheads="1"/>
                </p:cNvSpPr>
                <p:nvPr/>
              </p:nvSpPr>
              <p:spPr bwMode="auto">
                <a:xfrm>
                  <a:off x="5601153" y="5470856"/>
                  <a:ext cx="569913" cy="366713"/>
                </a:xfrm>
                <a:prstGeom prst="rect">
                  <a:avLst/>
                </a:prstGeom>
                <a:noFill/>
                <a:ln w="9525">
                  <a:noFill/>
                  <a:miter lim="800000"/>
                  <a:headEnd/>
                  <a:tailEnd/>
                </a:ln>
                <a:effectLst/>
              </p:spPr>
              <p:txBody>
                <a:bodyPr>
                  <a:spAutoFit/>
                </a:bodyPr>
                <a:lstStyle/>
                <a:p>
                  <a:pPr>
                    <a:spcBef>
                      <a:spcPct val="50000"/>
                    </a:spcBef>
                  </a:pPr>
                  <a:r>
                    <a:rPr lang="en-US" sz="1800" dirty="0" smtClean="0"/>
                    <a:t>X</a:t>
                  </a:r>
                  <a:endParaRPr lang="en-US" sz="1800" dirty="0"/>
                </a:p>
              </p:txBody>
            </p:sp>
            <p:sp>
              <p:nvSpPr>
                <p:cNvPr id="27" name="Text Box 33"/>
                <p:cNvSpPr txBox="1">
                  <a:spLocks noChangeArrowheads="1"/>
                </p:cNvSpPr>
                <p:nvPr/>
              </p:nvSpPr>
              <p:spPr bwMode="auto">
                <a:xfrm>
                  <a:off x="7598743" y="3754768"/>
                  <a:ext cx="549275" cy="366712"/>
                </a:xfrm>
                <a:prstGeom prst="rect">
                  <a:avLst/>
                </a:prstGeom>
                <a:noFill/>
                <a:ln w="9525">
                  <a:noFill/>
                  <a:miter lim="800000"/>
                  <a:headEnd/>
                  <a:tailEnd/>
                </a:ln>
                <a:effectLst/>
              </p:spPr>
              <p:txBody>
                <a:bodyPr>
                  <a:spAutoFit/>
                </a:bodyPr>
                <a:lstStyle/>
                <a:p>
                  <a:pPr>
                    <a:spcBef>
                      <a:spcPct val="50000"/>
                    </a:spcBef>
                  </a:pPr>
                  <a:r>
                    <a:rPr lang="en-US" sz="1800" dirty="0" smtClean="0"/>
                    <a:t>0</a:t>
                  </a:r>
                  <a:endParaRPr lang="en-US" sz="1800" dirty="0"/>
                </a:p>
              </p:txBody>
            </p:sp>
            <p:sp>
              <p:nvSpPr>
                <p:cNvPr id="32" name="Text Box 42"/>
                <p:cNvSpPr txBox="1">
                  <a:spLocks noChangeArrowheads="1"/>
                </p:cNvSpPr>
                <p:nvPr/>
              </p:nvSpPr>
              <p:spPr bwMode="auto">
                <a:xfrm>
                  <a:off x="6530088" y="2306020"/>
                  <a:ext cx="1011237" cy="703262"/>
                </a:xfrm>
                <a:prstGeom prst="rect">
                  <a:avLst/>
                </a:prstGeom>
                <a:noFill/>
                <a:ln w="9525">
                  <a:noFill/>
                  <a:miter lim="800000"/>
                  <a:headEnd/>
                  <a:tailEnd/>
                </a:ln>
                <a:effectLst/>
              </p:spPr>
              <p:txBody>
                <a:bodyPr>
                  <a:spAutoFit/>
                </a:bodyPr>
                <a:lstStyle/>
                <a:p>
                  <a:pPr algn="ctr">
                    <a:spcBef>
                      <a:spcPct val="50000"/>
                    </a:spcBef>
                  </a:pPr>
                  <a:r>
                    <a:rPr lang="en-US" sz="1600"/>
                    <a:t>Sensed 2</a:t>
                  </a:r>
                </a:p>
                <a:p>
                  <a:pPr algn="ctr">
                    <a:spcBef>
                      <a:spcPct val="50000"/>
                    </a:spcBef>
                  </a:pPr>
                  <a:r>
                    <a:rPr lang="en-US" sz="1600"/>
                    <a:t>010</a:t>
                  </a:r>
                </a:p>
              </p:txBody>
            </p:sp>
            <p:sp>
              <p:nvSpPr>
                <p:cNvPr id="33" name="Text Box 43"/>
                <p:cNvSpPr txBox="1">
                  <a:spLocks noChangeArrowheads="1"/>
                </p:cNvSpPr>
                <p:nvPr/>
              </p:nvSpPr>
              <p:spPr bwMode="auto">
                <a:xfrm>
                  <a:off x="6306250" y="3056907"/>
                  <a:ext cx="1460500" cy="276225"/>
                </a:xfrm>
                <a:prstGeom prst="rect">
                  <a:avLst/>
                </a:prstGeom>
                <a:noFill/>
                <a:ln w="9525">
                  <a:noFill/>
                  <a:miter lim="800000"/>
                  <a:headEnd/>
                  <a:tailEnd/>
                </a:ln>
                <a:effectLst/>
              </p:spPr>
              <p:txBody>
                <a:bodyPr>
                  <a:spAutoFit/>
                </a:bodyPr>
                <a:lstStyle/>
                <a:p>
                  <a:pPr algn="ctr">
                    <a:lnSpc>
                      <a:spcPct val="75000"/>
                    </a:lnSpc>
                  </a:pPr>
                  <a:r>
                    <a:rPr lang="en-US" sz="1600"/>
                    <a:t>[0]</a:t>
                  </a:r>
                </a:p>
              </p:txBody>
            </p:sp>
            <p:sp>
              <p:nvSpPr>
                <p:cNvPr id="34" name="Oval 44"/>
                <p:cNvSpPr>
                  <a:spLocks noChangeArrowheads="1"/>
                </p:cNvSpPr>
                <p:nvPr/>
              </p:nvSpPr>
              <p:spPr bwMode="auto">
                <a:xfrm>
                  <a:off x="6218938" y="2164732"/>
                  <a:ext cx="1614487" cy="1544638"/>
                </a:xfrm>
                <a:prstGeom prst="ellipse">
                  <a:avLst/>
                </a:prstGeom>
                <a:noFill/>
                <a:ln w="9525">
                  <a:solidFill>
                    <a:schemeClr val="tx1"/>
                  </a:solidFill>
                  <a:round/>
                  <a:headEnd/>
                  <a:tailEnd/>
                </a:ln>
                <a:effectLst/>
              </p:spPr>
              <p:txBody>
                <a:bodyPr wrap="none" anchor="ctr"/>
                <a:lstStyle/>
                <a:p>
                  <a:endParaRPr lang="en-US"/>
                </a:p>
              </p:txBody>
            </p:sp>
            <p:sp>
              <p:nvSpPr>
                <p:cNvPr id="35" name="Freeform 45"/>
                <p:cNvSpPr>
                  <a:spLocks/>
                </p:cNvSpPr>
                <p:nvPr/>
              </p:nvSpPr>
              <p:spPr bwMode="auto">
                <a:xfrm>
                  <a:off x="4828288" y="2023445"/>
                  <a:ext cx="1614487" cy="425450"/>
                </a:xfrm>
                <a:custGeom>
                  <a:avLst/>
                  <a:gdLst/>
                  <a:ahLst/>
                  <a:cxnLst>
                    <a:cxn ang="0">
                      <a:pos x="0" y="268"/>
                    </a:cxn>
                    <a:cxn ang="0">
                      <a:pos x="230" y="83"/>
                    </a:cxn>
                    <a:cxn ang="0">
                      <a:pos x="588" y="25"/>
                    </a:cxn>
                    <a:cxn ang="0">
                      <a:pos x="1017" y="236"/>
                    </a:cxn>
                  </a:cxnLst>
                  <a:rect l="0" t="0" r="r" b="b"/>
                  <a:pathLst>
                    <a:path w="1017" h="268">
                      <a:moveTo>
                        <a:pt x="0" y="268"/>
                      </a:moveTo>
                      <a:cubicBezTo>
                        <a:pt x="66" y="196"/>
                        <a:pt x="132" y="124"/>
                        <a:pt x="230" y="83"/>
                      </a:cubicBezTo>
                      <a:cubicBezTo>
                        <a:pt x="328" y="42"/>
                        <a:pt x="457" y="0"/>
                        <a:pt x="588" y="25"/>
                      </a:cubicBezTo>
                      <a:cubicBezTo>
                        <a:pt x="719" y="50"/>
                        <a:pt x="948" y="201"/>
                        <a:pt x="1017" y="236"/>
                      </a:cubicBezTo>
                    </a:path>
                  </a:pathLst>
                </a:custGeom>
                <a:noFill/>
                <a:ln w="9525">
                  <a:solidFill>
                    <a:schemeClr val="tx1"/>
                  </a:solidFill>
                  <a:round/>
                  <a:headEnd type="none" w="med" len="med"/>
                  <a:tailEnd type="triangle" w="med" len="med"/>
                </a:ln>
                <a:effectLst/>
              </p:spPr>
              <p:txBody>
                <a:bodyPr/>
                <a:lstStyle/>
                <a:p>
                  <a:endParaRPr lang="en-US"/>
                </a:p>
              </p:txBody>
            </p:sp>
            <p:sp>
              <p:nvSpPr>
                <p:cNvPr id="36" name="Text Box 46"/>
                <p:cNvSpPr txBox="1">
                  <a:spLocks noChangeArrowheads="1"/>
                </p:cNvSpPr>
                <p:nvPr/>
              </p:nvSpPr>
              <p:spPr bwMode="auto">
                <a:xfrm>
                  <a:off x="5447413" y="2021857"/>
                  <a:ext cx="427037" cy="366713"/>
                </a:xfrm>
                <a:prstGeom prst="rect">
                  <a:avLst/>
                </a:prstGeom>
                <a:noFill/>
                <a:ln w="9525">
                  <a:noFill/>
                  <a:miter lim="800000"/>
                  <a:headEnd/>
                  <a:tailEnd/>
                </a:ln>
                <a:effectLst/>
              </p:spPr>
              <p:txBody>
                <a:bodyPr>
                  <a:spAutoFit/>
                </a:bodyPr>
                <a:lstStyle/>
                <a:p>
                  <a:pPr>
                    <a:spcBef>
                      <a:spcPct val="50000"/>
                    </a:spcBef>
                  </a:pPr>
                  <a:r>
                    <a:rPr lang="en-US" sz="1800" dirty="0" smtClean="0"/>
                    <a:t>1</a:t>
                  </a:r>
                  <a:endParaRPr lang="en-US" sz="1800" dirty="0"/>
                </a:p>
              </p:txBody>
            </p:sp>
            <p:sp>
              <p:nvSpPr>
                <p:cNvPr id="46" name="Freeform 40"/>
                <p:cNvSpPr>
                  <a:spLocks/>
                </p:cNvSpPr>
                <p:nvPr/>
              </p:nvSpPr>
              <p:spPr bwMode="auto">
                <a:xfrm rot="6551039">
                  <a:off x="5121069" y="2640385"/>
                  <a:ext cx="693738" cy="655637"/>
                </a:xfrm>
                <a:custGeom>
                  <a:avLst/>
                  <a:gdLst/>
                  <a:ahLst/>
                  <a:cxnLst>
                    <a:cxn ang="0">
                      <a:pos x="203" y="413"/>
                    </a:cxn>
                    <a:cxn ang="0">
                      <a:pos x="19" y="191"/>
                    </a:cxn>
                    <a:cxn ang="0">
                      <a:pos x="317" y="14"/>
                    </a:cxn>
                    <a:cxn ang="0">
                      <a:pos x="437" y="274"/>
                    </a:cxn>
                  </a:cxnLst>
                  <a:rect l="0" t="0" r="r" b="b"/>
                  <a:pathLst>
                    <a:path w="437" h="413">
                      <a:moveTo>
                        <a:pt x="203" y="413"/>
                      </a:moveTo>
                      <a:cubicBezTo>
                        <a:pt x="101" y="335"/>
                        <a:pt x="0" y="257"/>
                        <a:pt x="19" y="191"/>
                      </a:cubicBezTo>
                      <a:cubicBezTo>
                        <a:pt x="38" y="125"/>
                        <a:pt x="247" y="0"/>
                        <a:pt x="317" y="14"/>
                      </a:cubicBezTo>
                      <a:cubicBezTo>
                        <a:pt x="387" y="28"/>
                        <a:pt x="412" y="151"/>
                        <a:pt x="437" y="274"/>
                      </a:cubicBezTo>
                    </a:path>
                  </a:pathLst>
                </a:custGeom>
                <a:noFill/>
                <a:ln w="9525">
                  <a:solidFill>
                    <a:schemeClr val="tx1"/>
                  </a:solidFill>
                  <a:round/>
                  <a:headEnd type="none" w="med" len="med"/>
                  <a:tailEnd type="triangle" w="med" len="med"/>
                </a:ln>
                <a:effectLst/>
              </p:spPr>
              <p:txBody>
                <a:bodyPr/>
                <a:lstStyle/>
                <a:p>
                  <a:endParaRPr lang="en-US"/>
                </a:p>
              </p:txBody>
            </p:sp>
            <p:sp>
              <p:nvSpPr>
                <p:cNvPr id="47" name="Text Box 55"/>
                <p:cNvSpPr txBox="1">
                  <a:spLocks noChangeArrowheads="1"/>
                </p:cNvSpPr>
                <p:nvPr/>
              </p:nvSpPr>
              <p:spPr bwMode="auto">
                <a:xfrm>
                  <a:off x="5493120" y="3208317"/>
                  <a:ext cx="569913" cy="366713"/>
                </a:xfrm>
                <a:prstGeom prst="rect">
                  <a:avLst/>
                </a:prstGeom>
                <a:noFill/>
                <a:ln w="9525">
                  <a:noFill/>
                  <a:miter lim="800000"/>
                  <a:headEnd/>
                  <a:tailEnd/>
                </a:ln>
                <a:effectLst/>
              </p:spPr>
              <p:txBody>
                <a:bodyPr>
                  <a:spAutoFit/>
                </a:bodyPr>
                <a:lstStyle/>
                <a:p>
                  <a:pPr>
                    <a:spcBef>
                      <a:spcPct val="50000"/>
                    </a:spcBef>
                  </a:pPr>
                  <a:r>
                    <a:rPr lang="en-US" sz="1800" dirty="0"/>
                    <a:t>0</a:t>
                  </a:r>
                </a:p>
              </p:txBody>
            </p:sp>
            <p:sp>
              <p:nvSpPr>
                <p:cNvPr id="48" name="Freeform 23"/>
                <p:cNvSpPr>
                  <a:spLocks/>
                </p:cNvSpPr>
                <p:nvPr/>
              </p:nvSpPr>
              <p:spPr bwMode="auto">
                <a:xfrm rot="19796973">
                  <a:off x="5139268" y="3951002"/>
                  <a:ext cx="1586648" cy="201659"/>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49" name="Text Box 32"/>
                <p:cNvSpPr txBox="1">
                  <a:spLocks noChangeArrowheads="1"/>
                </p:cNvSpPr>
                <p:nvPr/>
              </p:nvSpPr>
              <p:spPr bwMode="auto">
                <a:xfrm>
                  <a:off x="5741678" y="3782580"/>
                  <a:ext cx="569913" cy="366713"/>
                </a:xfrm>
                <a:prstGeom prst="rect">
                  <a:avLst/>
                </a:prstGeom>
                <a:noFill/>
                <a:ln w="9525">
                  <a:noFill/>
                  <a:miter lim="800000"/>
                  <a:headEnd/>
                  <a:tailEnd/>
                </a:ln>
                <a:effectLst/>
              </p:spPr>
              <p:txBody>
                <a:bodyPr>
                  <a:spAutoFit/>
                </a:bodyPr>
                <a:lstStyle/>
                <a:p>
                  <a:pPr>
                    <a:spcBef>
                      <a:spcPct val="50000"/>
                    </a:spcBef>
                  </a:pPr>
                  <a:r>
                    <a:rPr lang="en-US" sz="1800" dirty="0" smtClean="0"/>
                    <a:t>1</a:t>
                  </a:r>
                  <a:endParaRPr lang="en-US" sz="1800" dirty="0"/>
                </a:p>
              </p:txBody>
            </p:sp>
          </p:grpSp>
        </p:grpSp>
      </p:grpSp>
      <p:grpSp>
        <p:nvGrpSpPr>
          <p:cNvPr id="58" name="Group 57"/>
          <p:cNvGrpSpPr/>
          <p:nvPr/>
        </p:nvGrpSpPr>
        <p:grpSpPr>
          <a:xfrm>
            <a:off x="-18221" y="1737695"/>
            <a:ext cx="5247884" cy="4108450"/>
            <a:chOff x="183654" y="1737695"/>
            <a:chExt cx="5247884" cy="4108450"/>
          </a:xfrm>
        </p:grpSpPr>
        <p:grpSp>
          <p:nvGrpSpPr>
            <p:cNvPr id="55" name="Group 54"/>
            <p:cNvGrpSpPr/>
            <p:nvPr/>
          </p:nvGrpSpPr>
          <p:grpSpPr>
            <a:xfrm>
              <a:off x="183654" y="1737695"/>
              <a:ext cx="5247884" cy="4108450"/>
              <a:chOff x="183654" y="1737695"/>
              <a:chExt cx="5247884" cy="4108450"/>
            </a:xfrm>
          </p:grpSpPr>
          <p:sp>
            <p:nvSpPr>
              <p:cNvPr id="8" name="Text Box 6"/>
              <p:cNvSpPr txBox="1">
                <a:spLocks noChangeArrowheads="1"/>
              </p:cNvSpPr>
              <p:nvPr/>
            </p:nvSpPr>
            <p:spPr bwMode="auto">
              <a:xfrm>
                <a:off x="1232600" y="2504457"/>
                <a:ext cx="720725" cy="947738"/>
              </a:xfrm>
              <a:prstGeom prst="rect">
                <a:avLst/>
              </a:prstGeom>
              <a:noFill/>
              <a:ln w="9525">
                <a:noFill/>
                <a:miter lim="800000"/>
                <a:headEnd/>
                <a:tailEnd/>
              </a:ln>
              <a:effectLst/>
            </p:spPr>
            <p:txBody>
              <a:bodyPr>
                <a:spAutoFit/>
              </a:bodyPr>
              <a:lstStyle/>
              <a:p>
                <a:pPr algn="ctr">
                  <a:spcBef>
                    <a:spcPct val="50000"/>
                  </a:spcBef>
                </a:pPr>
                <a:r>
                  <a:rPr lang="en-US" sz="1600"/>
                  <a:t>Wait/Low</a:t>
                </a:r>
              </a:p>
              <a:p>
                <a:pPr algn="ctr">
                  <a:spcBef>
                    <a:spcPct val="50000"/>
                  </a:spcBef>
                </a:pPr>
                <a:r>
                  <a:rPr lang="en-US" sz="1600"/>
                  <a:t>000</a:t>
                </a:r>
              </a:p>
            </p:txBody>
          </p:sp>
          <p:sp>
            <p:nvSpPr>
              <p:cNvPr id="9" name="Text Box 7"/>
              <p:cNvSpPr txBox="1">
                <a:spLocks noChangeArrowheads="1"/>
              </p:cNvSpPr>
              <p:nvPr/>
            </p:nvSpPr>
            <p:spPr bwMode="auto">
              <a:xfrm>
                <a:off x="867475" y="3426795"/>
                <a:ext cx="1460500" cy="276225"/>
              </a:xfrm>
              <a:prstGeom prst="rect">
                <a:avLst/>
              </a:prstGeom>
              <a:noFill/>
              <a:ln w="9525">
                <a:noFill/>
                <a:miter lim="800000"/>
                <a:headEnd/>
                <a:tailEnd/>
              </a:ln>
              <a:effectLst/>
            </p:spPr>
            <p:txBody>
              <a:bodyPr>
                <a:spAutoFit/>
              </a:bodyPr>
              <a:lstStyle/>
              <a:p>
                <a:pPr algn="ctr">
                  <a:lnSpc>
                    <a:spcPct val="75000"/>
                  </a:lnSpc>
                </a:pPr>
                <a:r>
                  <a:rPr lang="en-US" sz="1600"/>
                  <a:t>[0]</a:t>
                </a:r>
              </a:p>
            </p:txBody>
          </p:sp>
          <p:sp>
            <p:nvSpPr>
              <p:cNvPr id="10" name="Oval 8"/>
              <p:cNvSpPr>
                <a:spLocks noChangeArrowheads="1"/>
              </p:cNvSpPr>
              <p:nvPr/>
            </p:nvSpPr>
            <p:spPr bwMode="auto">
              <a:xfrm>
                <a:off x="800800" y="2363170"/>
                <a:ext cx="1614488" cy="1544637"/>
              </a:xfrm>
              <a:prstGeom prst="ellipse">
                <a:avLst/>
              </a:prstGeom>
              <a:noFill/>
              <a:ln w="9525">
                <a:solidFill>
                  <a:schemeClr val="tx1"/>
                </a:solidFill>
                <a:round/>
                <a:headEnd/>
                <a:tailEnd/>
              </a:ln>
              <a:effectLst/>
            </p:spPr>
            <p:txBody>
              <a:bodyPr wrap="none" anchor="ctr"/>
              <a:lstStyle/>
              <a:p>
                <a:endParaRPr lang="en-US"/>
              </a:p>
            </p:txBody>
          </p:sp>
          <p:grpSp>
            <p:nvGrpSpPr>
              <p:cNvPr id="17" name="Group 17"/>
              <p:cNvGrpSpPr>
                <a:grpSpLocks/>
              </p:cNvGrpSpPr>
              <p:nvPr/>
            </p:nvGrpSpPr>
            <p:grpSpPr bwMode="auto">
              <a:xfrm>
                <a:off x="800800" y="4172920"/>
                <a:ext cx="1614488" cy="1544637"/>
                <a:chOff x="1005" y="2157"/>
                <a:chExt cx="1017" cy="973"/>
              </a:xfrm>
            </p:grpSpPr>
            <p:sp>
              <p:nvSpPr>
                <p:cNvPr id="18" name="Text Box 18"/>
                <p:cNvSpPr txBox="1">
                  <a:spLocks noChangeArrowheads="1"/>
                </p:cNvSpPr>
                <p:nvPr/>
              </p:nvSpPr>
              <p:spPr bwMode="auto">
                <a:xfrm>
                  <a:off x="1277" y="2246"/>
                  <a:ext cx="454" cy="443"/>
                </a:xfrm>
                <a:prstGeom prst="rect">
                  <a:avLst/>
                </a:prstGeom>
                <a:noFill/>
                <a:ln w="9525">
                  <a:noFill/>
                  <a:miter lim="800000"/>
                  <a:headEnd/>
                  <a:tailEnd/>
                </a:ln>
                <a:effectLst/>
              </p:spPr>
              <p:txBody>
                <a:bodyPr>
                  <a:spAutoFit/>
                </a:bodyPr>
                <a:lstStyle/>
                <a:p>
                  <a:pPr algn="ctr">
                    <a:spcBef>
                      <a:spcPct val="50000"/>
                    </a:spcBef>
                  </a:pPr>
                  <a:r>
                    <a:rPr lang="en-US" sz="1600"/>
                    <a:t>Three</a:t>
                  </a:r>
                </a:p>
                <a:p>
                  <a:pPr algn="ctr">
                    <a:spcBef>
                      <a:spcPct val="50000"/>
                    </a:spcBef>
                  </a:pPr>
                  <a:r>
                    <a:rPr lang="en-US" sz="1600"/>
                    <a:t>101</a:t>
                  </a:r>
                </a:p>
              </p:txBody>
            </p:sp>
            <p:sp>
              <p:nvSpPr>
                <p:cNvPr id="19" name="Text Box 19"/>
                <p:cNvSpPr txBox="1">
                  <a:spLocks noChangeArrowheads="1"/>
                </p:cNvSpPr>
                <p:nvPr/>
              </p:nvSpPr>
              <p:spPr bwMode="auto">
                <a:xfrm>
                  <a:off x="1060" y="2719"/>
                  <a:ext cx="920" cy="174"/>
                </a:xfrm>
                <a:prstGeom prst="rect">
                  <a:avLst/>
                </a:prstGeom>
                <a:noFill/>
                <a:ln w="9525">
                  <a:noFill/>
                  <a:miter lim="800000"/>
                  <a:headEnd/>
                  <a:tailEnd/>
                </a:ln>
                <a:effectLst/>
              </p:spPr>
              <p:txBody>
                <a:bodyPr>
                  <a:spAutoFit/>
                </a:bodyPr>
                <a:lstStyle/>
                <a:p>
                  <a:pPr algn="ctr">
                    <a:lnSpc>
                      <a:spcPct val="75000"/>
                    </a:lnSpc>
                  </a:pPr>
                  <a:r>
                    <a:rPr lang="en-US" sz="1600"/>
                    <a:t>[1]</a:t>
                  </a:r>
                </a:p>
              </p:txBody>
            </p:sp>
            <p:sp>
              <p:nvSpPr>
                <p:cNvPr id="20" name="Oval 20"/>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sp>
            <p:nvSpPr>
              <p:cNvPr id="21" name="Freeform 21"/>
              <p:cNvSpPr>
                <a:spLocks/>
              </p:cNvSpPr>
              <p:nvPr/>
            </p:nvSpPr>
            <p:spPr bwMode="auto">
              <a:xfrm>
                <a:off x="2234313" y="2221882"/>
                <a:ext cx="1614487" cy="425450"/>
              </a:xfrm>
              <a:custGeom>
                <a:avLst/>
                <a:gdLst/>
                <a:ahLst/>
                <a:cxnLst>
                  <a:cxn ang="0">
                    <a:pos x="0" y="268"/>
                  </a:cxn>
                  <a:cxn ang="0">
                    <a:pos x="230" y="83"/>
                  </a:cxn>
                  <a:cxn ang="0">
                    <a:pos x="588" y="25"/>
                  </a:cxn>
                  <a:cxn ang="0">
                    <a:pos x="1017" y="236"/>
                  </a:cxn>
                </a:cxnLst>
                <a:rect l="0" t="0" r="r" b="b"/>
                <a:pathLst>
                  <a:path w="1017" h="268">
                    <a:moveTo>
                      <a:pt x="0" y="268"/>
                    </a:moveTo>
                    <a:cubicBezTo>
                      <a:pt x="66" y="196"/>
                      <a:pt x="132" y="124"/>
                      <a:pt x="230" y="83"/>
                    </a:cubicBezTo>
                    <a:cubicBezTo>
                      <a:pt x="328" y="42"/>
                      <a:pt x="457" y="0"/>
                      <a:pt x="588" y="25"/>
                    </a:cubicBezTo>
                    <a:cubicBezTo>
                      <a:pt x="719" y="50"/>
                      <a:pt x="948" y="201"/>
                      <a:pt x="1017" y="236"/>
                    </a:cubicBezTo>
                  </a:path>
                </a:pathLst>
              </a:custGeom>
              <a:noFill/>
              <a:ln w="9525">
                <a:solidFill>
                  <a:schemeClr val="tx1"/>
                </a:solidFill>
                <a:round/>
                <a:headEnd type="none" w="med" len="med"/>
                <a:tailEnd type="triangle" w="med" len="med"/>
              </a:ln>
              <a:effectLst/>
            </p:spPr>
            <p:txBody>
              <a:bodyPr/>
              <a:lstStyle/>
              <a:p>
                <a:endParaRPr lang="en-US"/>
              </a:p>
            </p:txBody>
          </p:sp>
          <p:sp>
            <p:nvSpPr>
              <p:cNvPr id="24" name="Freeform 24"/>
              <p:cNvSpPr>
                <a:spLocks/>
              </p:cNvSpPr>
              <p:nvPr/>
            </p:nvSpPr>
            <p:spPr bwMode="auto">
              <a:xfrm>
                <a:off x="594425" y="3501407"/>
                <a:ext cx="328613" cy="1036638"/>
              </a:xfrm>
              <a:custGeom>
                <a:avLst/>
                <a:gdLst/>
                <a:ahLst/>
                <a:cxnLst>
                  <a:cxn ang="0">
                    <a:pos x="207" y="653"/>
                  </a:cxn>
                  <a:cxn ang="0">
                    <a:pos x="2" y="320"/>
                  </a:cxn>
                  <a:cxn ang="0">
                    <a:pos x="194" y="0"/>
                  </a:cxn>
                </a:cxnLst>
                <a:rect l="0" t="0" r="r" b="b"/>
                <a:pathLst>
                  <a:path w="207" h="653">
                    <a:moveTo>
                      <a:pt x="207" y="653"/>
                    </a:moveTo>
                    <a:cubicBezTo>
                      <a:pt x="105" y="541"/>
                      <a:pt x="4" y="429"/>
                      <a:pt x="2" y="320"/>
                    </a:cubicBezTo>
                    <a:cubicBezTo>
                      <a:pt x="0" y="211"/>
                      <a:pt x="163" y="53"/>
                      <a:pt x="194" y="0"/>
                    </a:cubicBezTo>
                  </a:path>
                </a:pathLst>
              </a:custGeom>
              <a:noFill/>
              <a:ln w="9525">
                <a:solidFill>
                  <a:schemeClr val="tx1"/>
                </a:solidFill>
                <a:round/>
                <a:headEnd type="none" w="med" len="med"/>
                <a:tailEnd type="triangle" w="med" len="med"/>
              </a:ln>
              <a:effectLst/>
            </p:spPr>
            <p:txBody>
              <a:bodyPr/>
              <a:lstStyle/>
              <a:p>
                <a:endParaRPr lang="en-US"/>
              </a:p>
            </p:txBody>
          </p:sp>
          <p:sp>
            <p:nvSpPr>
              <p:cNvPr id="25" name="Text Box 30"/>
              <p:cNvSpPr txBox="1">
                <a:spLocks noChangeArrowheads="1"/>
              </p:cNvSpPr>
              <p:nvPr/>
            </p:nvSpPr>
            <p:spPr bwMode="auto">
              <a:xfrm>
                <a:off x="670625" y="1737695"/>
                <a:ext cx="417513" cy="366712"/>
              </a:xfrm>
              <a:prstGeom prst="rect">
                <a:avLst/>
              </a:prstGeom>
              <a:noFill/>
              <a:ln w="9525">
                <a:noFill/>
                <a:miter lim="800000"/>
                <a:headEnd/>
                <a:tailEnd/>
              </a:ln>
              <a:effectLst/>
            </p:spPr>
            <p:txBody>
              <a:bodyPr>
                <a:spAutoFit/>
              </a:bodyPr>
              <a:lstStyle/>
              <a:p>
                <a:pPr>
                  <a:spcBef>
                    <a:spcPct val="50000"/>
                  </a:spcBef>
                </a:pPr>
                <a:r>
                  <a:rPr lang="en-US" sz="1800"/>
                  <a:t>0</a:t>
                </a:r>
              </a:p>
            </p:txBody>
          </p:sp>
          <p:sp>
            <p:nvSpPr>
              <p:cNvPr id="28" name="Text Box 34"/>
              <p:cNvSpPr txBox="1">
                <a:spLocks noChangeArrowheads="1"/>
              </p:cNvSpPr>
              <p:nvPr/>
            </p:nvSpPr>
            <p:spPr bwMode="auto">
              <a:xfrm>
                <a:off x="2853438" y="2220295"/>
                <a:ext cx="427037" cy="366712"/>
              </a:xfrm>
              <a:prstGeom prst="rect">
                <a:avLst/>
              </a:prstGeom>
              <a:noFill/>
              <a:ln w="9525">
                <a:noFill/>
                <a:miter lim="800000"/>
                <a:headEnd/>
                <a:tailEnd/>
              </a:ln>
              <a:effectLst/>
            </p:spPr>
            <p:txBody>
              <a:bodyPr>
                <a:spAutoFit/>
              </a:bodyPr>
              <a:lstStyle/>
              <a:p>
                <a:pPr>
                  <a:spcBef>
                    <a:spcPct val="50000"/>
                  </a:spcBef>
                </a:pPr>
                <a:r>
                  <a:rPr lang="en-US" sz="1800"/>
                  <a:t>1</a:t>
                </a:r>
              </a:p>
            </p:txBody>
          </p:sp>
          <p:sp>
            <p:nvSpPr>
              <p:cNvPr id="29" name="Text Box 35"/>
              <p:cNvSpPr txBox="1">
                <a:spLocks noChangeArrowheads="1"/>
              </p:cNvSpPr>
              <p:nvPr/>
            </p:nvSpPr>
            <p:spPr bwMode="auto">
              <a:xfrm>
                <a:off x="576963" y="3836370"/>
                <a:ext cx="600075" cy="366712"/>
              </a:xfrm>
              <a:prstGeom prst="rect">
                <a:avLst/>
              </a:prstGeom>
              <a:noFill/>
              <a:ln w="9525">
                <a:noFill/>
                <a:miter lim="800000"/>
                <a:headEnd/>
                <a:tailEnd/>
              </a:ln>
              <a:effectLst/>
            </p:spPr>
            <p:txBody>
              <a:bodyPr>
                <a:spAutoFit/>
              </a:bodyPr>
              <a:lstStyle/>
              <a:p>
                <a:pPr>
                  <a:spcBef>
                    <a:spcPct val="50000"/>
                  </a:spcBef>
                </a:pPr>
                <a:r>
                  <a:rPr lang="en-US" sz="1800"/>
                  <a:t>0</a:t>
                </a:r>
              </a:p>
            </p:txBody>
          </p:sp>
          <p:sp>
            <p:nvSpPr>
              <p:cNvPr id="30" name="Text Box 36"/>
              <p:cNvSpPr txBox="1">
                <a:spLocks noChangeArrowheads="1"/>
              </p:cNvSpPr>
              <p:nvPr/>
            </p:nvSpPr>
            <p:spPr bwMode="auto">
              <a:xfrm>
                <a:off x="183654" y="5477845"/>
                <a:ext cx="600075" cy="366712"/>
              </a:xfrm>
              <a:prstGeom prst="rect">
                <a:avLst/>
              </a:prstGeom>
              <a:noFill/>
              <a:ln w="9525">
                <a:noFill/>
                <a:miter lim="800000"/>
                <a:headEnd/>
                <a:tailEnd/>
              </a:ln>
              <a:effectLst/>
            </p:spPr>
            <p:txBody>
              <a:bodyPr>
                <a:spAutoFit/>
              </a:bodyPr>
              <a:lstStyle/>
              <a:p>
                <a:pPr>
                  <a:spcBef>
                    <a:spcPct val="50000"/>
                  </a:spcBef>
                </a:pPr>
                <a:r>
                  <a:rPr lang="en-US" sz="1800" dirty="0"/>
                  <a:t>1</a:t>
                </a:r>
              </a:p>
            </p:txBody>
          </p:sp>
          <p:sp>
            <p:nvSpPr>
              <p:cNvPr id="31" name="Freeform 40"/>
              <p:cNvSpPr>
                <a:spLocks/>
              </p:cNvSpPr>
              <p:nvPr/>
            </p:nvSpPr>
            <p:spPr bwMode="auto">
              <a:xfrm>
                <a:off x="657925" y="1953595"/>
                <a:ext cx="693738" cy="655637"/>
              </a:xfrm>
              <a:custGeom>
                <a:avLst/>
                <a:gdLst/>
                <a:ahLst/>
                <a:cxnLst>
                  <a:cxn ang="0">
                    <a:pos x="203" y="413"/>
                  </a:cxn>
                  <a:cxn ang="0">
                    <a:pos x="19" y="191"/>
                  </a:cxn>
                  <a:cxn ang="0">
                    <a:pos x="317" y="14"/>
                  </a:cxn>
                  <a:cxn ang="0">
                    <a:pos x="437" y="274"/>
                  </a:cxn>
                </a:cxnLst>
                <a:rect l="0" t="0" r="r" b="b"/>
                <a:pathLst>
                  <a:path w="437" h="413">
                    <a:moveTo>
                      <a:pt x="203" y="413"/>
                    </a:moveTo>
                    <a:cubicBezTo>
                      <a:pt x="101" y="335"/>
                      <a:pt x="0" y="257"/>
                      <a:pt x="19" y="191"/>
                    </a:cubicBezTo>
                    <a:cubicBezTo>
                      <a:pt x="38" y="125"/>
                      <a:pt x="247" y="0"/>
                      <a:pt x="317" y="14"/>
                    </a:cubicBezTo>
                    <a:cubicBezTo>
                      <a:pt x="387" y="28"/>
                      <a:pt x="412" y="151"/>
                      <a:pt x="437" y="274"/>
                    </a:cubicBezTo>
                  </a:path>
                </a:pathLst>
              </a:custGeom>
              <a:noFill/>
              <a:ln w="9525">
                <a:solidFill>
                  <a:schemeClr val="tx1"/>
                </a:solidFill>
                <a:round/>
                <a:headEnd type="none" w="med" len="med"/>
                <a:tailEnd type="triangle" w="med" len="med"/>
              </a:ln>
              <a:effectLst/>
            </p:spPr>
            <p:txBody>
              <a:bodyPr/>
              <a:lstStyle/>
              <a:p>
                <a:endParaRPr lang="en-US"/>
              </a:p>
            </p:txBody>
          </p:sp>
          <p:sp>
            <p:nvSpPr>
              <p:cNvPr id="37" name="Text Box 48"/>
              <p:cNvSpPr txBox="1">
                <a:spLocks noChangeArrowheads="1"/>
              </p:cNvSpPr>
              <p:nvPr/>
            </p:nvSpPr>
            <p:spPr bwMode="auto">
              <a:xfrm>
                <a:off x="4077400" y="4295157"/>
                <a:ext cx="1122363" cy="703263"/>
              </a:xfrm>
              <a:prstGeom prst="rect">
                <a:avLst/>
              </a:prstGeom>
              <a:noFill/>
              <a:ln w="9525">
                <a:noFill/>
                <a:miter lim="800000"/>
                <a:headEnd/>
                <a:tailEnd/>
              </a:ln>
              <a:effectLst/>
            </p:spPr>
            <p:txBody>
              <a:bodyPr>
                <a:spAutoFit/>
              </a:bodyPr>
              <a:lstStyle/>
              <a:p>
                <a:pPr algn="ctr">
                  <a:spcBef>
                    <a:spcPct val="50000"/>
                  </a:spcBef>
                </a:pPr>
                <a:r>
                  <a:rPr lang="en-US" sz="1600"/>
                  <a:t>Sensed 4</a:t>
                </a:r>
              </a:p>
              <a:p>
                <a:pPr algn="ctr">
                  <a:spcBef>
                    <a:spcPct val="50000"/>
                  </a:spcBef>
                </a:pPr>
                <a:r>
                  <a:rPr lang="en-US" sz="1600"/>
                  <a:t>100</a:t>
                </a:r>
              </a:p>
            </p:txBody>
          </p:sp>
          <p:sp>
            <p:nvSpPr>
              <p:cNvPr id="38" name="Text Box 49"/>
              <p:cNvSpPr txBox="1">
                <a:spLocks noChangeArrowheads="1"/>
              </p:cNvSpPr>
              <p:nvPr/>
            </p:nvSpPr>
            <p:spPr bwMode="auto">
              <a:xfrm>
                <a:off x="3904363" y="5046045"/>
                <a:ext cx="1460500" cy="276225"/>
              </a:xfrm>
              <a:prstGeom prst="rect">
                <a:avLst/>
              </a:prstGeom>
              <a:noFill/>
              <a:ln w="9525">
                <a:noFill/>
                <a:miter lim="800000"/>
                <a:headEnd/>
                <a:tailEnd/>
              </a:ln>
              <a:effectLst/>
            </p:spPr>
            <p:txBody>
              <a:bodyPr>
                <a:spAutoFit/>
              </a:bodyPr>
              <a:lstStyle/>
              <a:p>
                <a:pPr algn="ctr">
                  <a:lnSpc>
                    <a:spcPct val="75000"/>
                  </a:lnSpc>
                </a:pPr>
                <a:r>
                  <a:rPr lang="en-US" sz="1600"/>
                  <a:t>[0]</a:t>
                </a:r>
              </a:p>
            </p:txBody>
          </p:sp>
          <p:sp>
            <p:nvSpPr>
              <p:cNvPr id="39" name="Oval 50"/>
              <p:cNvSpPr>
                <a:spLocks noChangeArrowheads="1"/>
              </p:cNvSpPr>
              <p:nvPr/>
            </p:nvSpPr>
            <p:spPr bwMode="auto">
              <a:xfrm>
                <a:off x="3817050" y="4153870"/>
                <a:ext cx="1614488" cy="1544637"/>
              </a:xfrm>
              <a:prstGeom prst="ellipse">
                <a:avLst/>
              </a:prstGeom>
              <a:noFill/>
              <a:ln w="9525">
                <a:solidFill>
                  <a:schemeClr val="tx1"/>
                </a:solidFill>
                <a:round/>
                <a:headEnd/>
                <a:tailEnd/>
              </a:ln>
              <a:effectLst/>
            </p:spPr>
            <p:txBody>
              <a:bodyPr wrap="none" anchor="ctr"/>
              <a:lstStyle/>
              <a:p>
                <a:endParaRPr lang="en-US"/>
              </a:p>
            </p:txBody>
          </p:sp>
          <p:sp>
            <p:nvSpPr>
              <p:cNvPr id="40" name="Freeform 51"/>
              <p:cNvSpPr>
                <a:spLocks/>
              </p:cNvSpPr>
              <p:nvPr/>
            </p:nvSpPr>
            <p:spPr bwMode="auto">
              <a:xfrm rot="16200000">
                <a:off x="367413" y="5171457"/>
                <a:ext cx="693738" cy="655637"/>
              </a:xfrm>
              <a:custGeom>
                <a:avLst/>
                <a:gdLst/>
                <a:ahLst/>
                <a:cxnLst>
                  <a:cxn ang="0">
                    <a:pos x="203" y="413"/>
                  </a:cxn>
                  <a:cxn ang="0">
                    <a:pos x="19" y="191"/>
                  </a:cxn>
                  <a:cxn ang="0">
                    <a:pos x="317" y="14"/>
                  </a:cxn>
                  <a:cxn ang="0">
                    <a:pos x="437" y="274"/>
                  </a:cxn>
                </a:cxnLst>
                <a:rect l="0" t="0" r="r" b="b"/>
                <a:pathLst>
                  <a:path w="437" h="413">
                    <a:moveTo>
                      <a:pt x="203" y="413"/>
                    </a:moveTo>
                    <a:cubicBezTo>
                      <a:pt x="101" y="335"/>
                      <a:pt x="0" y="257"/>
                      <a:pt x="19" y="191"/>
                    </a:cubicBezTo>
                    <a:cubicBezTo>
                      <a:pt x="38" y="125"/>
                      <a:pt x="247" y="0"/>
                      <a:pt x="317" y="14"/>
                    </a:cubicBezTo>
                    <a:cubicBezTo>
                      <a:pt x="387" y="28"/>
                      <a:pt x="412" y="151"/>
                      <a:pt x="437" y="274"/>
                    </a:cubicBezTo>
                  </a:path>
                </a:pathLst>
              </a:custGeom>
              <a:noFill/>
              <a:ln w="9525">
                <a:solidFill>
                  <a:schemeClr val="tx1"/>
                </a:solidFill>
                <a:round/>
                <a:headEnd type="none" w="med" len="med"/>
                <a:tailEnd type="triangle" w="med" len="med"/>
              </a:ln>
              <a:effectLst/>
            </p:spPr>
            <p:txBody>
              <a:bodyPr/>
              <a:lstStyle/>
              <a:p>
                <a:endParaRPr lang="en-US"/>
              </a:p>
            </p:txBody>
          </p:sp>
          <p:sp>
            <p:nvSpPr>
              <p:cNvPr id="41" name="Freeform 52"/>
              <p:cNvSpPr>
                <a:spLocks/>
              </p:cNvSpPr>
              <p:nvPr/>
            </p:nvSpPr>
            <p:spPr bwMode="auto">
              <a:xfrm flipV="1">
                <a:off x="2216850" y="4153870"/>
                <a:ext cx="1631950" cy="433387"/>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42" name="Text Box 53"/>
              <p:cNvSpPr txBox="1">
                <a:spLocks noChangeArrowheads="1"/>
              </p:cNvSpPr>
              <p:nvPr/>
            </p:nvSpPr>
            <p:spPr bwMode="auto">
              <a:xfrm>
                <a:off x="2888363" y="4601545"/>
                <a:ext cx="569912" cy="366712"/>
              </a:xfrm>
              <a:prstGeom prst="rect">
                <a:avLst/>
              </a:prstGeom>
              <a:noFill/>
              <a:ln w="9525">
                <a:noFill/>
                <a:miter lim="800000"/>
                <a:headEnd/>
                <a:tailEnd/>
              </a:ln>
              <a:effectLst/>
            </p:spPr>
            <p:txBody>
              <a:bodyPr>
                <a:spAutoFit/>
              </a:bodyPr>
              <a:lstStyle/>
              <a:p>
                <a:pPr>
                  <a:spcBef>
                    <a:spcPct val="50000"/>
                  </a:spcBef>
                </a:pPr>
                <a:r>
                  <a:rPr lang="en-US" sz="1800"/>
                  <a:t>1</a:t>
                </a:r>
              </a:p>
            </p:txBody>
          </p:sp>
          <p:sp>
            <p:nvSpPr>
              <p:cNvPr id="43" name="Freeform 54"/>
              <p:cNvSpPr>
                <a:spLocks/>
              </p:cNvSpPr>
              <p:nvPr/>
            </p:nvSpPr>
            <p:spPr bwMode="auto">
              <a:xfrm rot="430051">
                <a:off x="2201037" y="3715143"/>
                <a:ext cx="2039937" cy="247650"/>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44" name="Text Box 55"/>
              <p:cNvSpPr txBox="1">
                <a:spLocks noChangeArrowheads="1"/>
              </p:cNvSpPr>
              <p:nvPr/>
            </p:nvSpPr>
            <p:spPr bwMode="auto">
              <a:xfrm>
                <a:off x="2953780" y="3602182"/>
                <a:ext cx="569913" cy="366713"/>
              </a:xfrm>
              <a:prstGeom prst="rect">
                <a:avLst/>
              </a:prstGeom>
              <a:noFill/>
              <a:ln w="9525">
                <a:noFill/>
                <a:miter lim="800000"/>
                <a:headEnd/>
                <a:tailEnd/>
              </a:ln>
              <a:effectLst/>
            </p:spPr>
            <p:txBody>
              <a:bodyPr>
                <a:spAutoFit/>
              </a:bodyPr>
              <a:lstStyle/>
              <a:p>
                <a:pPr>
                  <a:spcBef>
                    <a:spcPct val="50000"/>
                  </a:spcBef>
                </a:pPr>
                <a:r>
                  <a:rPr lang="en-US" sz="1800" dirty="0"/>
                  <a:t>0</a:t>
                </a:r>
              </a:p>
            </p:txBody>
          </p:sp>
        </p:grpSp>
        <p:sp>
          <p:nvSpPr>
            <p:cNvPr id="56" name="Text Box 36"/>
            <p:cNvSpPr txBox="1">
              <a:spLocks noChangeArrowheads="1"/>
            </p:cNvSpPr>
            <p:nvPr/>
          </p:nvSpPr>
          <p:spPr bwMode="auto">
            <a:xfrm>
              <a:off x="3186132" y="5404615"/>
              <a:ext cx="600075" cy="366712"/>
            </a:xfrm>
            <a:prstGeom prst="rect">
              <a:avLst/>
            </a:prstGeom>
            <a:noFill/>
            <a:ln w="9525">
              <a:noFill/>
              <a:miter lim="800000"/>
              <a:headEnd/>
              <a:tailEnd/>
            </a:ln>
            <a:effectLst/>
          </p:spPr>
          <p:txBody>
            <a:bodyPr>
              <a:spAutoFit/>
            </a:bodyPr>
            <a:lstStyle/>
            <a:p>
              <a:pPr>
                <a:spcBef>
                  <a:spcPct val="50000"/>
                </a:spcBef>
              </a:pPr>
              <a:r>
                <a:rPr lang="en-US" sz="1800" dirty="0" smtClean="0"/>
                <a:t>0</a:t>
              </a:r>
              <a:endParaRPr lang="en-US" sz="1800" dirty="0"/>
            </a:p>
          </p:txBody>
        </p:sp>
        <p:sp>
          <p:nvSpPr>
            <p:cNvPr id="57" name="Freeform 51"/>
            <p:cNvSpPr>
              <a:spLocks/>
            </p:cNvSpPr>
            <p:nvPr/>
          </p:nvSpPr>
          <p:spPr bwMode="auto">
            <a:xfrm rot="16200000">
              <a:off x="3369891" y="5098227"/>
              <a:ext cx="693738" cy="655637"/>
            </a:xfrm>
            <a:custGeom>
              <a:avLst/>
              <a:gdLst/>
              <a:ahLst/>
              <a:cxnLst>
                <a:cxn ang="0">
                  <a:pos x="203" y="413"/>
                </a:cxn>
                <a:cxn ang="0">
                  <a:pos x="19" y="191"/>
                </a:cxn>
                <a:cxn ang="0">
                  <a:pos x="317" y="14"/>
                </a:cxn>
                <a:cxn ang="0">
                  <a:pos x="437" y="274"/>
                </a:cxn>
              </a:cxnLst>
              <a:rect l="0" t="0" r="r" b="b"/>
              <a:pathLst>
                <a:path w="437" h="413">
                  <a:moveTo>
                    <a:pt x="203" y="413"/>
                  </a:moveTo>
                  <a:cubicBezTo>
                    <a:pt x="101" y="335"/>
                    <a:pt x="0" y="257"/>
                    <a:pt x="19" y="191"/>
                  </a:cubicBezTo>
                  <a:cubicBezTo>
                    <a:pt x="38" y="125"/>
                    <a:pt x="247" y="0"/>
                    <a:pt x="317" y="14"/>
                  </a:cubicBezTo>
                  <a:cubicBezTo>
                    <a:pt x="387" y="28"/>
                    <a:pt x="412" y="151"/>
                    <a:pt x="437" y="274"/>
                  </a:cubicBezTo>
                </a:path>
              </a:pathLst>
            </a:custGeom>
            <a:noFill/>
            <a:ln w="9525">
              <a:solidFill>
                <a:schemeClr val="tx1"/>
              </a:solidFill>
              <a:round/>
              <a:headEnd type="none" w="med" len="med"/>
              <a:tailEnd type="triangle" w="med" len="me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16667E-6 3.321E-6 L 0.14618 3.321E-6 " pathEditMode="relative" rAng="0" ptsTypes="AA">
                                      <p:cBhvr>
                                        <p:cTn id="6" dur="2000" fill="hold"/>
                                        <p:tgtEl>
                                          <p:spTgt spid="59"/>
                                        </p:tgtEl>
                                        <p:attrNameLst>
                                          <p:attrName>ppt_x</p:attrName>
                                          <p:attrName>ppt_y</p:attrName>
                                        </p:attrNameLst>
                                      </p:cBhvr>
                                      <p:rCtr x="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bwMode="auto">
          <a:xfrm>
            <a:off x="1" y="1508166"/>
            <a:ext cx="914400" cy="46907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a:xfrm>
            <a:off x="762000" y="304800"/>
            <a:ext cx="8382000" cy="762000"/>
          </a:xfrm>
        </p:spPr>
        <p:txBody>
          <a:bodyPr/>
          <a:lstStyle/>
          <a:p>
            <a:r>
              <a:rPr lang="en-US" sz="3200" dirty="0" smtClean="0"/>
              <a:t>Cooperating FSM from one large FSM</a:t>
            </a:r>
            <a:endParaRPr lang="en-US" sz="3200" dirty="0"/>
          </a:p>
        </p:txBody>
      </p:sp>
      <p:sp>
        <p:nvSpPr>
          <p:cNvPr id="5" name="Footer Placeholder 4"/>
          <p:cNvSpPr>
            <a:spLocks noGrp="1"/>
          </p:cNvSpPr>
          <p:nvPr>
            <p:ph type="ftr" sz="quarter" idx="11"/>
          </p:nvPr>
        </p:nvSpPr>
        <p:spPr/>
        <p:txBody>
          <a:bodyPr/>
          <a:lstStyle/>
          <a:p>
            <a:r>
              <a:rPr lang="es-ES" smtClean="0"/>
              <a:t>W2018: EE307</a:t>
            </a:r>
            <a:endParaRPr lang="en-US" dirty="0"/>
          </a:p>
        </p:txBody>
      </p:sp>
      <p:sp>
        <p:nvSpPr>
          <p:cNvPr id="6" name="Slide Number Placeholder 5"/>
          <p:cNvSpPr>
            <a:spLocks noGrp="1"/>
          </p:cNvSpPr>
          <p:nvPr>
            <p:ph type="sldNum" sz="quarter" idx="12"/>
          </p:nvPr>
        </p:nvSpPr>
        <p:spPr/>
        <p:txBody>
          <a:bodyPr/>
          <a:lstStyle/>
          <a:p>
            <a:fld id="{1E9AE433-2354-447F-AC9C-E3BA53A2ED55}" type="slidenum">
              <a:rPr lang="en-US" smtClean="0"/>
              <a:pPr/>
              <a:t>114</a:t>
            </a:fld>
            <a:endParaRPr lang="en-US"/>
          </a:p>
        </p:txBody>
      </p:sp>
      <p:grpSp>
        <p:nvGrpSpPr>
          <p:cNvPr id="50" name="Group 57"/>
          <p:cNvGrpSpPr/>
          <p:nvPr/>
        </p:nvGrpSpPr>
        <p:grpSpPr>
          <a:xfrm>
            <a:off x="0" y="2117704"/>
            <a:ext cx="4227617" cy="4061982"/>
            <a:chOff x="183653" y="2058328"/>
            <a:chExt cx="4361814" cy="4061982"/>
          </a:xfrm>
        </p:grpSpPr>
        <p:grpSp>
          <p:nvGrpSpPr>
            <p:cNvPr id="52" name="Group 54"/>
            <p:cNvGrpSpPr/>
            <p:nvPr/>
          </p:nvGrpSpPr>
          <p:grpSpPr>
            <a:xfrm>
              <a:off x="183653" y="2058328"/>
              <a:ext cx="4361814" cy="4061982"/>
              <a:chOff x="183653" y="2058328"/>
              <a:chExt cx="4361814" cy="4061982"/>
            </a:xfrm>
          </p:grpSpPr>
          <p:sp>
            <p:nvSpPr>
              <p:cNvPr id="8" name="Text Box 6"/>
              <p:cNvSpPr txBox="1">
                <a:spLocks noChangeArrowheads="1"/>
              </p:cNvSpPr>
              <p:nvPr/>
            </p:nvSpPr>
            <p:spPr bwMode="auto">
              <a:xfrm>
                <a:off x="1090096" y="2575709"/>
                <a:ext cx="720725" cy="947738"/>
              </a:xfrm>
              <a:prstGeom prst="rect">
                <a:avLst/>
              </a:prstGeom>
              <a:noFill/>
              <a:ln w="9525">
                <a:noFill/>
                <a:miter lim="800000"/>
                <a:headEnd/>
                <a:tailEnd/>
              </a:ln>
              <a:effectLst/>
            </p:spPr>
            <p:txBody>
              <a:bodyPr>
                <a:spAutoFit/>
              </a:bodyPr>
              <a:lstStyle/>
              <a:p>
                <a:pPr algn="ctr">
                  <a:spcBef>
                    <a:spcPct val="50000"/>
                  </a:spcBef>
                </a:pPr>
                <a:r>
                  <a:rPr lang="en-US" sz="1600" dirty="0"/>
                  <a:t>Wait/Low</a:t>
                </a:r>
              </a:p>
              <a:p>
                <a:pPr algn="ctr">
                  <a:spcBef>
                    <a:spcPct val="50000"/>
                  </a:spcBef>
                </a:pPr>
                <a:r>
                  <a:rPr lang="en-US" sz="1600" dirty="0"/>
                  <a:t>000</a:t>
                </a:r>
              </a:p>
            </p:txBody>
          </p:sp>
          <p:sp>
            <p:nvSpPr>
              <p:cNvPr id="9" name="Text Box 7"/>
              <p:cNvSpPr txBox="1">
                <a:spLocks noChangeArrowheads="1"/>
              </p:cNvSpPr>
              <p:nvPr/>
            </p:nvSpPr>
            <p:spPr bwMode="auto">
              <a:xfrm>
                <a:off x="736846" y="3509922"/>
                <a:ext cx="1460500" cy="276225"/>
              </a:xfrm>
              <a:prstGeom prst="rect">
                <a:avLst/>
              </a:prstGeom>
              <a:noFill/>
              <a:ln w="9525">
                <a:noFill/>
                <a:miter lim="800000"/>
                <a:headEnd/>
                <a:tailEnd/>
              </a:ln>
              <a:effectLst/>
            </p:spPr>
            <p:txBody>
              <a:bodyPr>
                <a:spAutoFit/>
              </a:bodyPr>
              <a:lstStyle/>
              <a:p>
                <a:pPr algn="ctr">
                  <a:lnSpc>
                    <a:spcPct val="75000"/>
                  </a:lnSpc>
                </a:pPr>
                <a:r>
                  <a:rPr lang="en-US" sz="1600" dirty="0"/>
                  <a:t>[</a:t>
                </a:r>
                <a:r>
                  <a:rPr lang="en-US" sz="1600" dirty="0" smtClean="0"/>
                  <a:t>0</a:t>
                </a:r>
                <a:r>
                  <a:rPr lang="en-US" sz="1600" b="1" dirty="0" smtClean="0">
                    <a:solidFill>
                      <a:srgbClr val="FF0000"/>
                    </a:solidFill>
                  </a:rPr>
                  <a:t>1</a:t>
                </a:r>
                <a:r>
                  <a:rPr lang="en-US" sz="1600" dirty="0" smtClean="0"/>
                  <a:t>]</a:t>
                </a:r>
                <a:endParaRPr lang="en-US" sz="1600" dirty="0"/>
              </a:p>
            </p:txBody>
          </p:sp>
          <p:sp>
            <p:nvSpPr>
              <p:cNvPr id="10" name="Oval 8"/>
              <p:cNvSpPr>
                <a:spLocks noChangeArrowheads="1"/>
              </p:cNvSpPr>
              <p:nvPr/>
            </p:nvSpPr>
            <p:spPr bwMode="auto">
              <a:xfrm>
                <a:off x="800800" y="2612572"/>
                <a:ext cx="1282906" cy="1295235"/>
              </a:xfrm>
              <a:prstGeom prst="ellipse">
                <a:avLst/>
              </a:prstGeom>
              <a:noFill/>
              <a:ln w="9525">
                <a:solidFill>
                  <a:schemeClr val="tx1"/>
                </a:solidFill>
                <a:round/>
                <a:headEnd/>
                <a:tailEnd/>
              </a:ln>
              <a:effectLst/>
            </p:spPr>
            <p:txBody>
              <a:bodyPr wrap="none" anchor="ctr"/>
              <a:lstStyle/>
              <a:p>
                <a:endParaRPr lang="en-US"/>
              </a:p>
            </p:txBody>
          </p:sp>
          <p:grpSp>
            <p:nvGrpSpPr>
              <p:cNvPr id="53" name="Group 17"/>
              <p:cNvGrpSpPr>
                <a:grpSpLocks/>
              </p:cNvGrpSpPr>
              <p:nvPr/>
            </p:nvGrpSpPr>
            <p:grpSpPr bwMode="auto">
              <a:xfrm>
                <a:off x="769049" y="4441209"/>
                <a:ext cx="1460500" cy="1276350"/>
                <a:chOff x="985" y="2326"/>
                <a:chExt cx="920" cy="804"/>
              </a:xfrm>
            </p:grpSpPr>
            <p:sp>
              <p:nvSpPr>
                <p:cNvPr id="18" name="Text Box 18"/>
                <p:cNvSpPr txBox="1">
                  <a:spLocks noChangeArrowheads="1"/>
                </p:cNvSpPr>
                <p:nvPr/>
              </p:nvSpPr>
              <p:spPr bwMode="auto">
                <a:xfrm>
                  <a:off x="1217" y="2403"/>
                  <a:ext cx="454" cy="443"/>
                </a:xfrm>
                <a:prstGeom prst="rect">
                  <a:avLst/>
                </a:prstGeom>
                <a:noFill/>
                <a:ln w="9525">
                  <a:noFill/>
                  <a:miter lim="800000"/>
                  <a:headEnd/>
                  <a:tailEnd/>
                </a:ln>
                <a:effectLst/>
              </p:spPr>
              <p:txBody>
                <a:bodyPr>
                  <a:spAutoFit/>
                </a:bodyPr>
                <a:lstStyle/>
                <a:p>
                  <a:pPr algn="ctr">
                    <a:spcBef>
                      <a:spcPct val="50000"/>
                    </a:spcBef>
                  </a:pPr>
                  <a:r>
                    <a:rPr lang="en-US" sz="1600" dirty="0"/>
                    <a:t>Three</a:t>
                  </a:r>
                </a:p>
                <a:p>
                  <a:pPr algn="ctr">
                    <a:spcBef>
                      <a:spcPct val="50000"/>
                    </a:spcBef>
                  </a:pPr>
                  <a:r>
                    <a:rPr lang="en-US" sz="1600" dirty="0"/>
                    <a:t>101</a:t>
                  </a:r>
                </a:p>
              </p:txBody>
            </p:sp>
            <p:sp>
              <p:nvSpPr>
                <p:cNvPr id="19" name="Text Box 19"/>
                <p:cNvSpPr txBox="1">
                  <a:spLocks noChangeArrowheads="1"/>
                </p:cNvSpPr>
                <p:nvPr/>
              </p:nvSpPr>
              <p:spPr bwMode="auto">
                <a:xfrm>
                  <a:off x="985" y="2861"/>
                  <a:ext cx="920" cy="174"/>
                </a:xfrm>
                <a:prstGeom prst="rect">
                  <a:avLst/>
                </a:prstGeom>
                <a:noFill/>
                <a:ln w="9525">
                  <a:noFill/>
                  <a:miter lim="800000"/>
                  <a:headEnd/>
                  <a:tailEnd/>
                </a:ln>
                <a:effectLst/>
              </p:spPr>
              <p:txBody>
                <a:bodyPr>
                  <a:spAutoFit/>
                </a:bodyPr>
                <a:lstStyle/>
                <a:p>
                  <a:pPr algn="ctr">
                    <a:lnSpc>
                      <a:spcPct val="75000"/>
                    </a:lnSpc>
                  </a:pPr>
                  <a:r>
                    <a:rPr lang="en-US" sz="1600" dirty="0"/>
                    <a:t>[</a:t>
                  </a:r>
                  <a:r>
                    <a:rPr lang="en-US" sz="1600" dirty="0" smtClean="0"/>
                    <a:t>1</a:t>
                  </a:r>
                  <a:r>
                    <a:rPr lang="en-US" sz="1600" b="1" dirty="0" smtClean="0">
                      <a:solidFill>
                        <a:srgbClr val="FF0000"/>
                      </a:solidFill>
                    </a:rPr>
                    <a:t>0</a:t>
                  </a:r>
                  <a:r>
                    <a:rPr lang="en-US" sz="1600" dirty="0" smtClean="0"/>
                    <a:t>]</a:t>
                  </a:r>
                  <a:endParaRPr lang="en-US" sz="1600" dirty="0"/>
                </a:p>
              </p:txBody>
            </p:sp>
            <p:sp>
              <p:nvSpPr>
                <p:cNvPr id="20" name="Oval 20"/>
                <p:cNvSpPr>
                  <a:spLocks noChangeArrowheads="1"/>
                </p:cNvSpPr>
                <p:nvPr/>
              </p:nvSpPr>
              <p:spPr bwMode="auto">
                <a:xfrm>
                  <a:off x="1005" y="2326"/>
                  <a:ext cx="838" cy="804"/>
                </a:xfrm>
                <a:prstGeom prst="ellipse">
                  <a:avLst/>
                </a:prstGeom>
                <a:noFill/>
                <a:ln w="9525">
                  <a:solidFill>
                    <a:schemeClr val="tx1"/>
                  </a:solidFill>
                  <a:round/>
                  <a:headEnd/>
                  <a:tailEnd/>
                </a:ln>
                <a:effectLst/>
              </p:spPr>
              <p:txBody>
                <a:bodyPr wrap="none" anchor="ctr"/>
                <a:lstStyle/>
                <a:p>
                  <a:endParaRPr lang="en-US"/>
                </a:p>
              </p:txBody>
            </p:sp>
          </p:grpSp>
          <p:sp>
            <p:nvSpPr>
              <p:cNvPr id="21" name="Freeform 21"/>
              <p:cNvSpPr>
                <a:spLocks/>
              </p:cNvSpPr>
              <p:nvPr/>
            </p:nvSpPr>
            <p:spPr bwMode="auto">
              <a:xfrm>
                <a:off x="1854303" y="2505695"/>
                <a:ext cx="1001299" cy="260390"/>
              </a:xfrm>
              <a:custGeom>
                <a:avLst/>
                <a:gdLst/>
                <a:ahLst/>
                <a:cxnLst>
                  <a:cxn ang="0">
                    <a:pos x="0" y="268"/>
                  </a:cxn>
                  <a:cxn ang="0">
                    <a:pos x="230" y="83"/>
                  </a:cxn>
                  <a:cxn ang="0">
                    <a:pos x="588" y="25"/>
                  </a:cxn>
                  <a:cxn ang="0">
                    <a:pos x="1017" y="236"/>
                  </a:cxn>
                </a:cxnLst>
                <a:rect l="0" t="0" r="r" b="b"/>
                <a:pathLst>
                  <a:path w="1017" h="268">
                    <a:moveTo>
                      <a:pt x="0" y="268"/>
                    </a:moveTo>
                    <a:cubicBezTo>
                      <a:pt x="66" y="196"/>
                      <a:pt x="132" y="124"/>
                      <a:pt x="230" y="83"/>
                    </a:cubicBezTo>
                    <a:cubicBezTo>
                      <a:pt x="328" y="42"/>
                      <a:pt x="457" y="0"/>
                      <a:pt x="588" y="25"/>
                    </a:cubicBezTo>
                    <a:cubicBezTo>
                      <a:pt x="719" y="50"/>
                      <a:pt x="948" y="201"/>
                      <a:pt x="1017" y="236"/>
                    </a:cubicBezTo>
                  </a:path>
                </a:pathLst>
              </a:custGeom>
              <a:noFill/>
              <a:ln w="9525">
                <a:solidFill>
                  <a:schemeClr val="tx1"/>
                </a:solidFill>
                <a:round/>
                <a:headEnd type="none" w="med" len="med"/>
                <a:tailEnd type="triangle" w="med" len="med"/>
              </a:ln>
              <a:effectLst/>
            </p:spPr>
            <p:txBody>
              <a:bodyPr/>
              <a:lstStyle/>
              <a:p>
                <a:endParaRPr lang="en-US"/>
              </a:p>
            </p:txBody>
          </p:sp>
          <p:sp>
            <p:nvSpPr>
              <p:cNvPr id="24" name="Freeform 24"/>
              <p:cNvSpPr>
                <a:spLocks/>
              </p:cNvSpPr>
              <p:nvPr/>
            </p:nvSpPr>
            <p:spPr bwMode="auto">
              <a:xfrm>
                <a:off x="606301" y="3572659"/>
                <a:ext cx="328613" cy="1036638"/>
              </a:xfrm>
              <a:custGeom>
                <a:avLst/>
                <a:gdLst/>
                <a:ahLst/>
                <a:cxnLst>
                  <a:cxn ang="0">
                    <a:pos x="207" y="653"/>
                  </a:cxn>
                  <a:cxn ang="0">
                    <a:pos x="2" y="320"/>
                  </a:cxn>
                  <a:cxn ang="0">
                    <a:pos x="194" y="0"/>
                  </a:cxn>
                </a:cxnLst>
                <a:rect l="0" t="0" r="r" b="b"/>
                <a:pathLst>
                  <a:path w="207" h="653">
                    <a:moveTo>
                      <a:pt x="207" y="653"/>
                    </a:moveTo>
                    <a:cubicBezTo>
                      <a:pt x="105" y="541"/>
                      <a:pt x="4" y="429"/>
                      <a:pt x="2" y="320"/>
                    </a:cubicBezTo>
                    <a:cubicBezTo>
                      <a:pt x="0" y="211"/>
                      <a:pt x="163" y="53"/>
                      <a:pt x="194" y="0"/>
                    </a:cubicBezTo>
                  </a:path>
                </a:pathLst>
              </a:custGeom>
              <a:noFill/>
              <a:ln w="9525">
                <a:solidFill>
                  <a:schemeClr val="tx1"/>
                </a:solidFill>
                <a:round/>
                <a:headEnd type="none" w="med" len="med"/>
                <a:tailEnd type="triangle" w="med" len="med"/>
              </a:ln>
              <a:effectLst/>
            </p:spPr>
            <p:txBody>
              <a:bodyPr/>
              <a:lstStyle/>
              <a:p>
                <a:endParaRPr lang="en-US"/>
              </a:p>
            </p:txBody>
          </p:sp>
          <p:sp>
            <p:nvSpPr>
              <p:cNvPr id="25" name="Text Box 30"/>
              <p:cNvSpPr txBox="1">
                <a:spLocks noChangeArrowheads="1"/>
              </p:cNvSpPr>
              <p:nvPr/>
            </p:nvSpPr>
            <p:spPr bwMode="auto">
              <a:xfrm>
                <a:off x="183653" y="2058328"/>
                <a:ext cx="1006676" cy="369332"/>
              </a:xfrm>
              <a:prstGeom prst="rect">
                <a:avLst/>
              </a:prstGeom>
              <a:noFill/>
              <a:ln w="9525">
                <a:noFill/>
                <a:miter lim="800000"/>
                <a:headEnd/>
                <a:tailEnd/>
              </a:ln>
              <a:effectLst/>
            </p:spPr>
            <p:txBody>
              <a:bodyPr wrap="square">
                <a:spAutoFit/>
              </a:bodyPr>
              <a:lstStyle/>
              <a:p>
                <a:pPr>
                  <a:spcBef>
                    <a:spcPct val="50000"/>
                  </a:spcBef>
                </a:pPr>
                <a:r>
                  <a:rPr lang="en-US" sz="1800" dirty="0" smtClean="0"/>
                  <a:t>0</a:t>
                </a:r>
                <a:r>
                  <a:rPr lang="en-US" sz="1800" b="1" dirty="0" smtClean="0">
                    <a:solidFill>
                      <a:srgbClr val="FF0000"/>
                    </a:solidFill>
                  </a:rPr>
                  <a:t>XXX</a:t>
                </a:r>
                <a:endParaRPr lang="en-US" sz="1800" dirty="0"/>
              </a:p>
            </p:txBody>
          </p:sp>
          <p:sp>
            <p:nvSpPr>
              <p:cNvPr id="28" name="Text Box 34"/>
              <p:cNvSpPr txBox="1">
                <a:spLocks noChangeArrowheads="1"/>
              </p:cNvSpPr>
              <p:nvPr/>
            </p:nvSpPr>
            <p:spPr bwMode="auto">
              <a:xfrm>
                <a:off x="2018020" y="2540930"/>
                <a:ext cx="824378" cy="369332"/>
              </a:xfrm>
              <a:prstGeom prst="rect">
                <a:avLst/>
              </a:prstGeom>
              <a:noFill/>
              <a:ln w="9525">
                <a:noFill/>
                <a:miter lim="800000"/>
                <a:headEnd/>
                <a:tailEnd/>
              </a:ln>
              <a:effectLst/>
            </p:spPr>
            <p:txBody>
              <a:bodyPr wrap="square">
                <a:spAutoFit/>
              </a:bodyPr>
              <a:lstStyle/>
              <a:p>
                <a:pPr>
                  <a:spcBef>
                    <a:spcPct val="50000"/>
                  </a:spcBef>
                </a:pPr>
                <a:r>
                  <a:rPr lang="en-US" sz="1800" dirty="0" smtClean="0"/>
                  <a:t>1</a:t>
                </a:r>
                <a:r>
                  <a:rPr lang="en-US" sz="1800" b="1" dirty="0" smtClean="0">
                    <a:solidFill>
                      <a:srgbClr val="FF0000"/>
                    </a:solidFill>
                  </a:rPr>
                  <a:t>XXX</a:t>
                </a:r>
                <a:endParaRPr lang="en-US" sz="1800" dirty="0"/>
              </a:p>
            </p:txBody>
          </p:sp>
          <p:sp>
            <p:nvSpPr>
              <p:cNvPr id="29" name="Text Box 35"/>
              <p:cNvSpPr txBox="1">
                <a:spLocks noChangeArrowheads="1"/>
              </p:cNvSpPr>
              <p:nvPr/>
            </p:nvSpPr>
            <p:spPr bwMode="auto">
              <a:xfrm>
                <a:off x="624465" y="3907622"/>
                <a:ext cx="919191" cy="369332"/>
              </a:xfrm>
              <a:prstGeom prst="rect">
                <a:avLst/>
              </a:prstGeom>
              <a:noFill/>
              <a:ln w="9525">
                <a:noFill/>
                <a:miter lim="800000"/>
                <a:headEnd/>
                <a:tailEnd/>
              </a:ln>
              <a:effectLst/>
            </p:spPr>
            <p:txBody>
              <a:bodyPr wrap="square">
                <a:spAutoFit/>
              </a:bodyPr>
              <a:lstStyle/>
              <a:p>
                <a:pPr>
                  <a:spcBef>
                    <a:spcPct val="50000"/>
                  </a:spcBef>
                </a:pPr>
                <a:r>
                  <a:rPr lang="en-US" sz="1800" dirty="0" smtClean="0"/>
                  <a:t>0</a:t>
                </a:r>
                <a:r>
                  <a:rPr lang="en-US" sz="1800" b="1" dirty="0" smtClean="0">
                    <a:solidFill>
                      <a:srgbClr val="FF0000"/>
                    </a:solidFill>
                  </a:rPr>
                  <a:t>XXX</a:t>
                </a:r>
                <a:endParaRPr lang="en-US" sz="1800" dirty="0"/>
              </a:p>
            </p:txBody>
          </p:sp>
          <p:sp>
            <p:nvSpPr>
              <p:cNvPr id="30" name="Text Box 36"/>
              <p:cNvSpPr txBox="1">
                <a:spLocks noChangeArrowheads="1"/>
              </p:cNvSpPr>
              <p:nvPr/>
            </p:nvSpPr>
            <p:spPr bwMode="auto">
              <a:xfrm>
                <a:off x="183653" y="5750978"/>
                <a:ext cx="955677" cy="369332"/>
              </a:xfrm>
              <a:prstGeom prst="rect">
                <a:avLst/>
              </a:prstGeom>
              <a:noFill/>
              <a:ln w="9525">
                <a:noFill/>
                <a:miter lim="800000"/>
                <a:headEnd/>
                <a:tailEnd/>
              </a:ln>
              <a:effectLst/>
            </p:spPr>
            <p:txBody>
              <a:bodyPr wrap="square">
                <a:spAutoFit/>
              </a:bodyPr>
              <a:lstStyle/>
              <a:p>
                <a:pPr>
                  <a:spcBef>
                    <a:spcPct val="50000"/>
                  </a:spcBef>
                </a:pPr>
                <a:r>
                  <a:rPr lang="en-US" sz="1800" dirty="0" smtClean="0"/>
                  <a:t>1</a:t>
                </a:r>
                <a:r>
                  <a:rPr lang="en-US" sz="1800" b="1" dirty="0" smtClean="0">
                    <a:solidFill>
                      <a:srgbClr val="FF0000"/>
                    </a:solidFill>
                  </a:rPr>
                  <a:t>XXX</a:t>
                </a:r>
                <a:endParaRPr lang="en-US" sz="1800" dirty="0"/>
              </a:p>
            </p:txBody>
          </p:sp>
          <p:sp>
            <p:nvSpPr>
              <p:cNvPr id="31" name="Freeform 40"/>
              <p:cNvSpPr>
                <a:spLocks/>
              </p:cNvSpPr>
              <p:nvPr/>
            </p:nvSpPr>
            <p:spPr bwMode="auto">
              <a:xfrm>
                <a:off x="598548" y="2167351"/>
                <a:ext cx="693738" cy="655637"/>
              </a:xfrm>
              <a:custGeom>
                <a:avLst/>
                <a:gdLst/>
                <a:ahLst/>
                <a:cxnLst>
                  <a:cxn ang="0">
                    <a:pos x="203" y="413"/>
                  </a:cxn>
                  <a:cxn ang="0">
                    <a:pos x="19" y="191"/>
                  </a:cxn>
                  <a:cxn ang="0">
                    <a:pos x="317" y="14"/>
                  </a:cxn>
                  <a:cxn ang="0">
                    <a:pos x="437" y="274"/>
                  </a:cxn>
                </a:cxnLst>
                <a:rect l="0" t="0" r="r" b="b"/>
                <a:pathLst>
                  <a:path w="437" h="413">
                    <a:moveTo>
                      <a:pt x="203" y="413"/>
                    </a:moveTo>
                    <a:cubicBezTo>
                      <a:pt x="101" y="335"/>
                      <a:pt x="0" y="257"/>
                      <a:pt x="19" y="191"/>
                    </a:cubicBezTo>
                    <a:cubicBezTo>
                      <a:pt x="38" y="125"/>
                      <a:pt x="247" y="0"/>
                      <a:pt x="317" y="14"/>
                    </a:cubicBezTo>
                    <a:cubicBezTo>
                      <a:pt x="387" y="28"/>
                      <a:pt x="412" y="151"/>
                      <a:pt x="437" y="274"/>
                    </a:cubicBezTo>
                  </a:path>
                </a:pathLst>
              </a:custGeom>
              <a:noFill/>
              <a:ln w="9525">
                <a:solidFill>
                  <a:schemeClr val="tx1"/>
                </a:solidFill>
                <a:round/>
                <a:headEnd type="none" w="med" len="med"/>
                <a:tailEnd type="triangle" w="med" len="med"/>
              </a:ln>
              <a:effectLst/>
            </p:spPr>
            <p:txBody>
              <a:bodyPr/>
              <a:lstStyle/>
              <a:p>
                <a:endParaRPr lang="en-US"/>
              </a:p>
            </p:txBody>
          </p:sp>
          <p:sp>
            <p:nvSpPr>
              <p:cNvPr id="37" name="Text Box 48"/>
              <p:cNvSpPr txBox="1">
                <a:spLocks noChangeArrowheads="1"/>
              </p:cNvSpPr>
              <p:nvPr/>
            </p:nvSpPr>
            <p:spPr bwMode="auto">
              <a:xfrm>
                <a:off x="3222378" y="4520788"/>
                <a:ext cx="1122363" cy="703263"/>
              </a:xfrm>
              <a:prstGeom prst="rect">
                <a:avLst/>
              </a:prstGeom>
              <a:noFill/>
              <a:ln w="9525">
                <a:noFill/>
                <a:miter lim="800000"/>
                <a:headEnd/>
                <a:tailEnd/>
              </a:ln>
              <a:effectLst/>
            </p:spPr>
            <p:txBody>
              <a:bodyPr>
                <a:spAutoFit/>
              </a:bodyPr>
              <a:lstStyle/>
              <a:p>
                <a:pPr algn="ctr">
                  <a:spcBef>
                    <a:spcPct val="50000"/>
                  </a:spcBef>
                </a:pPr>
                <a:r>
                  <a:rPr lang="en-US" sz="1600" dirty="0"/>
                  <a:t>Sensed 4</a:t>
                </a:r>
              </a:p>
              <a:p>
                <a:pPr algn="ctr">
                  <a:spcBef>
                    <a:spcPct val="50000"/>
                  </a:spcBef>
                </a:pPr>
                <a:r>
                  <a:rPr lang="en-US" sz="1600" dirty="0"/>
                  <a:t>100</a:t>
                </a:r>
              </a:p>
            </p:txBody>
          </p:sp>
          <p:sp>
            <p:nvSpPr>
              <p:cNvPr id="38" name="Text Box 49"/>
              <p:cNvSpPr txBox="1">
                <a:spLocks noChangeArrowheads="1"/>
              </p:cNvSpPr>
              <p:nvPr/>
            </p:nvSpPr>
            <p:spPr bwMode="auto">
              <a:xfrm>
                <a:off x="3084967" y="5283552"/>
                <a:ext cx="1460500" cy="276225"/>
              </a:xfrm>
              <a:prstGeom prst="rect">
                <a:avLst/>
              </a:prstGeom>
              <a:noFill/>
              <a:ln w="9525">
                <a:noFill/>
                <a:miter lim="800000"/>
                <a:headEnd/>
                <a:tailEnd/>
              </a:ln>
              <a:effectLst/>
            </p:spPr>
            <p:txBody>
              <a:bodyPr>
                <a:spAutoFit/>
              </a:bodyPr>
              <a:lstStyle/>
              <a:p>
                <a:pPr algn="ctr">
                  <a:lnSpc>
                    <a:spcPct val="75000"/>
                  </a:lnSpc>
                </a:pPr>
                <a:r>
                  <a:rPr lang="en-US" sz="1600" dirty="0"/>
                  <a:t>[</a:t>
                </a:r>
                <a:r>
                  <a:rPr lang="en-US" sz="1600" dirty="0" smtClean="0"/>
                  <a:t>0</a:t>
                </a:r>
                <a:r>
                  <a:rPr lang="en-US" sz="1600" b="1" dirty="0" smtClean="0">
                    <a:solidFill>
                      <a:srgbClr val="FF0000"/>
                    </a:solidFill>
                  </a:rPr>
                  <a:t>0</a:t>
                </a:r>
                <a:r>
                  <a:rPr lang="en-US" sz="1600" dirty="0" smtClean="0"/>
                  <a:t>]</a:t>
                </a:r>
                <a:endParaRPr lang="en-US" sz="1600" dirty="0"/>
              </a:p>
            </p:txBody>
          </p:sp>
          <p:sp>
            <p:nvSpPr>
              <p:cNvPr id="39" name="Oval 50"/>
              <p:cNvSpPr>
                <a:spLocks noChangeArrowheads="1"/>
              </p:cNvSpPr>
              <p:nvPr/>
            </p:nvSpPr>
            <p:spPr bwMode="auto">
              <a:xfrm>
                <a:off x="3068905" y="4393871"/>
                <a:ext cx="1389866" cy="1292761"/>
              </a:xfrm>
              <a:prstGeom prst="ellipse">
                <a:avLst/>
              </a:prstGeom>
              <a:noFill/>
              <a:ln w="9525">
                <a:solidFill>
                  <a:schemeClr val="tx1"/>
                </a:solidFill>
                <a:round/>
                <a:headEnd/>
                <a:tailEnd/>
              </a:ln>
              <a:effectLst/>
            </p:spPr>
            <p:txBody>
              <a:bodyPr wrap="none" anchor="ctr"/>
              <a:lstStyle/>
              <a:p>
                <a:endParaRPr lang="en-US"/>
              </a:p>
            </p:txBody>
          </p:sp>
          <p:sp>
            <p:nvSpPr>
              <p:cNvPr id="40" name="Freeform 51"/>
              <p:cNvSpPr>
                <a:spLocks/>
              </p:cNvSpPr>
              <p:nvPr/>
            </p:nvSpPr>
            <p:spPr bwMode="auto">
              <a:xfrm rot="16200000">
                <a:off x="367414" y="5207083"/>
                <a:ext cx="693738" cy="655637"/>
              </a:xfrm>
              <a:custGeom>
                <a:avLst/>
                <a:gdLst/>
                <a:ahLst/>
                <a:cxnLst>
                  <a:cxn ang="0">
                    <a:pos x="203" y="413"/>
                  </a:cxn>
                  <a:cxn ang="0">
                    <a:pos x="19" y="191"/>
                  </a:cxn>
                  <a:cxn ang="0">
                    <a:pos x="317" y="14"/>
                  </a:cxn>
                  <a:cxn ang="0">
                    <a:pos x="437" y="274"/>
                  </a:cxn>
                </a:cxnLst>
                <a:rect l="0" t="0" r="r" b="b"/>
                <a:pathLst>
                  <a:path w="437" h="413">
                    <a:moveTo>
                      <a:pt x="203" y="413"/>
                    </a:moveTo>
                    <a:cubicBezTo>
                      <a:pt x="101" y="335"/>
                      <a:pt x="0" y="257"/>
                      <a:pt x="19" y="191"/>
                    </a:cubicBezTo>
                    <a:cubicBezTo>
                      <a:pt x="38" y="125"/>
                      <a:pt x="247" y="0"/>
                      <a:pt x="317" y="14"/>
                    </a:cubicBezTo>
                    <a:cubicBezTo>
                      <a:pt x="387" y="28"/>
                      <a:pt x="412" y="151"/>
                      <a:pt x="437" y="274"/>
                    </a:cubicBezTo>
                  </a:path>
                </a:pathLst>
              </a:custGeom>
              <a:noFill/>
              <a:ln w="9525">
                <a:solidFill>
                  <a:schemeClr val="tx1"/>
                </a:solidFill>
                <a:round/>
                <a:headEnd type="none" w="med" len="med"/>
                <a:tailEnd type="triangle" w="med" len="med"/>
              </a:ln>
              <a:effectLst/>
            </p:spPr>
            <p:txBody>
              <a:bodyPr/>
              <a:lstStyle/>
              <a:p>
                <a:endParaRPr lang="en-US"/>
              </a:p>
            </p:txBody>
          </p:sp>
          <p:sp>
            <p:nvSpPr>
              <p:cNvPr id="41" name="Freeform 52"/>
              <p:cNvSpPr>
                <a:spLocks/>
              </p:cNvSpPr>
              <p:nvPr/>
            </p:nvSpPr>
            <p:spPr bwMode="auto">
              <a:xfrm flipV="1">
                <a:off x="1908090" y="4429495"/>
                <a:ext cx="1244395" cy="296884"/>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42" name="Text Box 53"/>
              <p:cNvSpPr txBox="1">
                <a:spLocks noChangeArrowheads="1"/>
              </p:cNvSpPr>
              <p:nvPr/>
            </p:nvSpPr>
            <p:spPr bwMode="auto">
              <a:xfrm>
                <a:off x="2144019" y="4542168"/>
                <a:ext cx="894416" cy="369332"/>
              </a:xfrm>
              <a:prstGeom prst="rect">
                <a:avLst/>
              </a:prstGeom>
              <a:noFill/>
              <a:ln w="9525">
                <a:noFill/>
                <a:miter lim="800000"/>
                <a:headEnd/>
                <a:tailEnd/>
              </a:ln>
              <a:effectLst/>
            </p:spPr>
            <p:txBody>
              <a:bodyPr wrap="square">
                <a:spAutoFit/>
              </a:bodyPr>
              <a:lstStyle/>
              <a:p>
                <a:pPr>
                  <a:spcBef>
                    <a:spcPct val="50000"/>
                  </a:spcBef>
                </a:pPr>
                <a:r>
                  <a:rPr lang="en-US" sz="1800" dirty="0" smtClean="0"/>
                  <a:t>1</a:t>
                </a:r>
                <a:r>
                  <a:rPr lang="en-US" sz="1800" b="1" dirty="0" smtClean="0">
                    <a:solidFill>
                      <a:srgbClr val="FF0000"/>
                    </a:solidFill>
                  </a:rPr>
                  <a:t>XXX</a:t>
                </a:r>
                <a:endParaRPr lang="en-US" sz="1800" dirty="0"/>
              </a:p>
            </p:txBody>
          </p:sp>
          <p:sp>
            <p:nvSpPr>
              <p:cNvPr id="43" name="Freeform 54"/>
              <p:cNvSpPr>
                <a:spLocks/>
              </p:cNvSpPr>
              <p:nvPr/>
            </p:nvSpPr>
            <p:spPr bwMode="auto">
              <a:xfrm rot="430051">
                <a:off x="1912706" y="3694125"/>
                <a:ext cx="1126976" cy="167757"/>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44" name="Text Box 55"/>
              <p:cNvSpPr txBox="1">
                <a:spLocks noChangeArrowheads="1"/>
              </p:cNvSpPr>
              <p:nvPr/>
            </p:nvSpPr>
            <p:spPr bwMode="auto">
              <a:xfrm>
                <a:off x="2189612" y="3519055"/>
                <a:ext cx="836571" cy="369332"/>
              </a:xfrm>
              <a:prstGeom prst="rect">
                <a:avLst/>
              </a:prstGeom>
              <a:noFill/>
              <a:ln w="9525">
                <a:noFill/>
                <a:miter lim="800000"/>
                <a:headEnd/>
                <a:tailEnd/>
              </a:ln>
              <a:effectLst/>
            </p:spPr>
            <p:txBody>
              <a:bodyPr wrap="square">
                <a:spAutoFit/>
              </a:bodyPr>
              <a:lstStyle/>
              <a:p>
                <a:pPr>
                  <a:spcBef>
                    <a:spcPct val="50000"/>
                  </a:spcBef>
                </a:pPr>
                <a:r>
                  <a:rPr lang="en-US" sz="1800" dirty="0" smtClean="0"/>
                  <a:t>0</a:t>
                </a:r>
                <a:r>
                  <a:rPr lang="en-US" sz="1800" b="1" dirty="0" smtClean="0">
                    <a:solidFill>
                      <a:srgbClr val="FF0000"/>
                    </a:solidFill>
                  </a:rPr>
                  <a:t>XXX</a:t>
                </a:r>
                <a:endParaRPr lang="en-US" sz="1800" dirty="0"/>
              </a:p>
            </p:txBody>
          </p:sp>
        </p:grpSp>
        <p:sp>
          <p:nvSpPr>
            <p:cNvPr id="56" name="Text Box 36"/>
            <p:cNvSpPr txBox="1">
              <a:spLocks noChangeArrowheads="1"/>
            </p:cNvSpPr>
            <p:nvPr/>
          </p:nvSpPr>
          <p:spPr bwMode="auto">
            <a:xfrm>
              <a:off x="2046001" y="5523368"/>
              <a:ext cx="1261985" cy="369332"/>
            </a:xfrm>
            <a:prstGeom prst="rect">
              <a:avLst/>
            </a:prstGeom>
            <a:noFill/>
            <a:ln w="9525">
              <a:noFill/>
              <a:miter lim="800000"/>
              <a:headEnd/>
              <a:tailEnd/>
            </a:ln>
            <a:effectLst/>
          </p:spPr>
          <p:txBody>
            <a:bodyPr wrap="square">
              <a:spAutoFit/>
            </a:bodyPr>
            <a:lstStyle/>
            <a:p>
              <a:pPr>
                <a:spcBef>
                  <a:spcPct val="50000"/>
                </a:spcBef>
              </a:pPr>
              <a:r>
                <a:rPr lang="en-US" sz="1800" dirty="0" smtClean="0"/>
                <a:t>0</a:t>
              </a:r>
              <a:r>
                <a:rPr lang="en-US" sz="1800" b="1" dirty="0" smtClean="0">
                  <a:solidFill>
                    <a:srgbClr val="FF0000"/>
                  </a:solidFill>
                </a:rPr>
                <a:t>XXX</a:t>
              </a:r>
              <a:endParaRPr lang="en-US" sz="1800" dirty="0"/>
            </a:p>
          </p:txBody>
        </p:sp>
        <p:sp>
          <p:nvSpPr>
            <p:cNvPr id="57" name="Freeform 51"/>
            <p:cNvSpPr>
              <a:spLocks/>
            </p:cNvSpPr>
            <p:nvPr/>
          </p:nvSpPr>
          <p:spPr bwMode="auto">
            <a:xfrm rot="16200000">
              <a:off x="2633622" y="5145729"/>
              <a:ext cx="693738" cy="655637"/>
            </a:xfrm>
            <a:custGeom>
              <a:avLst/>
              <a:gdLst/>
              <a:ahLst/>
              <a:cxnLst>
                <a:cxn ang="0">
                  <a:pos x="203" y="413"/>
                </a:cxn>
                <a:cxn ang="0">
                  <a:pos x="19" y="191"/>
                </a:cxn>
                <a:cxn ang="0">
                  <a:pos x="317" y="14"/>
                </a:cxn>
                <a:cxn ang="0">
                  <a:pos x="437" y="274"/>
                </a:cxn>
              </a:cxnLst>
              <a:rect l="0" t="0" r="r" b="b"/>
              <a:pathLst>
                <a:path w="437" h="413">
                  <a:moveTo>
                    <a:pt x="203" y="413"/>
                  </a:moveTo>
                  <a:cubicBezTo>
                    <a:pt x="101" y="335"/>
                    <a:pt x="0" y="257"/>
                    <a:pt x="19" y="191"/>
                  </a:cubicBezTo>
                  <a:cubicBezTo>
                    <a:pt x="38" y="125"/>
                    <a:pt x="247" y="0"/>
                    <a:pt x="317" y="14"/>
                  </a:cubicBezTo>
                  <a:cubicBezTo>
                    <a:pt x="387" y="28"/>
                    <a:pt x="412" y="151"/>
                    <a:pt x="437" y="274"/>
                  </a:cubicBezTo>
                </a:path>
              </a:pathLst>
            </a:custGeom>
            <a:noFill/>
            <a:ln w="9525">
              <a:solidFill>
                <a:schemeClr val="tx1"/>
              </a:solidFill>
              <a:round/>
              <a:headEnd type="none" w="med" len="med"/>
              <a:tailEnd type="triangle" w="med" len="med"/>
            </a:ln>
            <a:effectLst/>
          </p:spPr>
          <p:txBody>
            <a:bodyPr/>
            <a:lstStyle/>
            <a:p>
              <a:endParaRPr lang="en-US"/>
            </a:p>
          </p:txBody>
        </p:sp>
      </p:grpSp>
      <p:sp>
        <p:nvSpPr>
          <p:cNvPr id="58" name="TextBox 57"/>
          <p:cNvSpPr txBox="1"/>
          <p:nvPr/>
        </p:nvSpPr>
        <p:spPr>
          <a:xfrm>
            <a:off x="0" y="1460665"/>
            <a:ext cx="6274795" cy="707886"/>
          </a:xfrm>
          <a:prstGeom prst="rect">
            <a:avLst/>
          </a:prstGeom>
          <a:noFill/>
        </p:spPr>
        <p:txBody>
          <a:bodyPr wrap="none" rtlCol="0">
            <a:spAutoFit/>
          </a:bodyPr>
          <a:lstStyle/>
          <a:p>
            <a:r>
              <a:rPr lang="en-US" sz="2000" dirty="0" err="1" smtClean="0"/>
              <a:t>KeyA</a:t>
            </a:r>
            <a:r>
              <a:rPr lang="en-US" sz="2000" dirty="0" smtClean="0"/>
              <a:t>: 	Input: IN, </a:t>
            </a:r>
            <a:r>
              <a:rPr lang="en-US" sz="2000" b="1" dirty="0" smtClean="0">
                <a:solidFill>
                  <a:srgbClr val="FF0000"/>
                </a:solidFill>
              </a:rPr>
              <a:t>To_FSMA1, To_FSMA2, To_FSMA3</a:t>
            </a:r>
          </a:p>
          <a:p>
            <a:r>
              <a:rPr lang="en-US" sz="2000" dirty="0" smtClean="0"/>
              <a:t>	Output: OUT, </a:t>
            </a:r>
            <a:r>
              <a:rPr lang="en-US" sz="2000" b="1" dirty="0" err="1" smtClean="0">
                <a:solidFill>
                  <a:srgbClr val="FF0000"/>
                </a:solidFill>
              </a:rPr>
              <a:t>To_FSMB</a:t>
            </a:r>
            <a:endParaRPr lang="en-US" sz="2000" b="1" dirty="0">
              <a:solidFill>
                <a:srgbClr val="FF0000"/>
              </a:solidFill>
            </a:endParaRPr>
          </a:p>
        </p:txBody>
      </p:sp>
      <p:sp>
        <p:nvSpPr>
          <p:cNvPr id="59" name="TextBox 58"/>
          <p:cNvSpPr txBox="1"/>
          <p:nvPr/>
        </p:nvSpPr>
        <p:spPr>
          <a:xfrm>
            <a:off x="3857168" y="1767445"/>
            <a:ext cx="5301259" cy="1015663"/>
          </a:xfrm>
          <a:prstGeom prst="rect">
            <a:avLst/>
          </a:prstGeom>
          <a:noFill/>
        </p:spPr>
        <p:txBody>
          <a:bodyPr wrap="none" rtlCol="0">
            <a:spAutoFit/>
          </a:bodyPr>
          <a:lstStyle/>
          <a:p>
            <a:r>
              <a:rPr lang="en-US" sz="2000" dirty="0" err="1" smtClean="0"/>
              <a:t>KeyB</a:t>
            </a:r>
            <a:r>
              <a:rPr lang="en-US" sz="2000" dirty="0" smtClean="0"/>
              <a:t>: 	Input: IN, </a:t>
            </a:r>
            <a:r>
              <a:rPr lang="en-US" sz="2000" b="1" dirty="0" err="1" smtClean="0">
                <a:solidFill>
                  <a:srgbClr val="FF0000"/>
                </a:solidFill>
              </a:rPr>
              <a:t>To_FSMB</a:t>
            </a:r>
            <a:endParaRPr lang="en-US" sz="2000" b="1" dirty="0" smtClean="0">
              <a:solidFill>
                <a:srgbClr val="FF0000"/>
              </a:solidFill>
            </a:endParaRPr>
          </a:p>
          <a:p>
            <a:r>
              <a:rPr lang="en-US" sz="2000" dirty="0" smtClean="0"/>
              <a:t>	Output: OUT, </a:t>
            </a:r>
            <a:r>
              <a:rPr lang="en-US" sz="2000" b="1" dirty="0" smtClean="0">
                <a:solidFill>
                  <a:srgbClr val="FF0000"/>
                </a:solidFill>
              </a:rPr>
              <a:t>To_FSMA1 , To_FSMA2</a:t>
            </a:r>
          </a:p>
          <a:p>
            <a:r>
              <a:rPr lang="en-US" sz="2000" b="1" dirty="0" smtClean="0">
                <a:solidFill>
                  <a:srgbClr val="FF0000"/>
                </a:solidFill>
              </a:rPr>
              <a:t>				To_FSMA3</a:t>
            </a:r>
            <a:endParaRPr lang="en-US" sz="2000" b="1" dirty="0">
              <a:solidFill>
                <a:srgbClr val="FF0000"/>
              </a:solidFill>
            </a:endParaRPr>
          </a:p>
        </p:txBody>
      </p:sp>
      <p:sp>
        <p:nvSpPr>
          <p:cNvPr id="60" name="TextBox 59"/>
          <p:cNvSpPr txBox="1"/>
          <p:nvPr/>
        </p:nvSpPr>
        <p:spPr>
          <a:xfrm>
            <a:off x="1589315" y="5971310"/>
            <a:ext cx="1024639" cy="461665"/>
          </a:xfrm>
          <a:prstGeom prst="rect">
            <a:avLst/>
          </a:prstGeom>
          <a:noFill/>
        </p:spPr>
        <p:txBody>
          <a:bodyPr wrap="none" rtlCol="0">
            <a:spAutoFit/>
          </a:bodyPr>
          <a:lstStyle/>
          <a:p>
            <a:r>
              <a:rPr lang="en-US" dirty="0" smtClean="0"/>
              <a:t>FSMA</a:t>
            </a:r>
            <a:endParaRPr lang="en-US" dirty="0"/>
          </a:p>
        </p:txBody>
      </p:sp>
      <p:sp>
        <p:nvSpPr>
          <p:cNvPr id="61" name="TextBox 60"/>
          <p:cNvSpPr txBox="1"/>
          <p:nvPr/>
        </p:nvSpPr>
        <p:spPr>
          <a:xfrm>
            <a:off x="7453746" y="6052458"/>
            <a:ext cx="1024639" cy="461665"/>
          </a:xfrm>
          <a:prstGeom prst="rect">
            <a:avLst/>
          </a:prstGeom>
          <a:noFill/>
        </p:spPr>
        <p:txBody>
          <a:bodyPr wrap="none" rtlCol="0">
            <a:spAutoFit/>
          </a:bodyPr>
          <a:lstStyle/>
          <a:p>
            <a:r>
              <a:rPr lang="en-US" dirty="0" smtClean="0"/>
              <a:t>FSMB</a:t>
            </a:r>
            <a:endParaRPr lang="en-US" dirty="0"/>
          </a:p>
        </p:txBody>
      </p:sp>
      <p:grpSp>
        <p:nvGrpSpPr>
          <p:cNvPr id="68" name="Group 67"/>
          <p:cNvGrpSpPr/>
          <p:nvPr/>
        </p:nvGrpSpPr>
        <p:grpSpPr>
          <a:xfrm>
            <a:off x="2436196" y="2586841"/>
            <a:ext cx="1460500" cy="1292761"/>
            <a:chOff x="2982461" y="2943101"/>
            <a:chExt cx="1460500" cy="1292761"/>
          </a:xfrm>
        </p:grpSpPr>
        <p:sp>
          <p:nvSpPr>
            <p:cNvPr id="62" name="Oval 50"/>
            <p:cNvSpPr>
              <a:spLocks noChangeArrowheads="1"/>
            </p:cNvSpPr>
            <p:nvPr/>
          </p:nvSpPr>
          <p:spPr bwMode="auto">
            <a:xfrm>
              <a:off x="3002025" y="2943101"/>
              <a:ext cx="1389866" cy="1292761"/>
            </a:xfrm>
            <a:prstGeom prst="ellipse">
              <a:avLst/>
            </a:prstGeom>
            <a:noFill/>
            <a:ln w="9525">
              <a:solidFill>
                <a:schemeClr val="tx1"/>
              </a:solidFill>
              <a:round/>
              <a:headEnd/>
              <a:tailEnd/>
            </a:ln>
            <a:effectLst/>
          </p:spPr>
          <p:txBody>
            <a:bodyPr wrap="none" anchor="ctr"/>
            <a:lstStyle/>
            <a:p>
              <a:endParaRPr lang="en-US"/>
            </a:p>
          </p:txBody>
        </p:sp>
        <p:sp>
          <p:nvSpPr>
            <p:cNvPr id="63" name="Text Box 48"/>
            <p:cNvSpPr txBox="1">
              <a:spLocks noChangeArrowheads="1"/>
            </p:cNvSpPr>
            <p:nvPr/>
          </p:nvSpPr>
          <p:spPr bwMode="auto">
            <a:xfrm>
              <a:off x="3119872" y="3093769"/>
              <a:ext cx="1122363" cy="703263"/>
            </a:xfrm>
            <a:prstGeom prst="rect">
              <a:avLst/>
            </a:prstGeom>
            <a:noFill/>
            <a:ln w="9525">
              <a:noFill/>
              <a:miter lim="800000"/>
              <a:headEnd/>
              <a:tailEnd/>
            </a:ln>
            <a:effectLst/>
          </p:spPr>
          <p:txBody>
            <a:bodyPr>
              <a:spAutoFit/>
            </a:bodyPr>
            <a:lstStyle/>
            <a:p>
              <a:pPr algn="ctr">
                <a:spcBef>
                  <a:spcPct val="50000"/>
                </a:spcBef>
              </a:pPr>
              <a:r>
                <a:rPr lang="en-US" sz="1600" dirty="0" smtClean="0"/>
                <a:t>WAIT_A</a:t>
              </a:r>
              <a:endParaRPr lang="en-US" sz="1600" dirty="0"/>
            </a:p>
            <a:p>
              <a:pPr algn="ctr">
                <a:spcBef>
                  <a:spcPct val="50000"/>
                </a:spcBef>
              </a:pPr>
              <a:r>
                <a:rPr lang="en-US" sz="1600" dirty="0" smtClean="0"/>
                <a:t>110</a:t>
              </a:r>
              <a:endParaRPr lang="en-US" sz="1600" dirty="0"/>
            </a:p>
          </p:txBody>
        </p:sp>
        <p:sp>
          <p:nvSpPr>
            <p:cNvPr id="64" name="Text Box 49"/>
            <p:cNvSpPr txBox="1">
              <a:spLocks noChangeArrowheads="1"/>
            </p:cNvSpPr>
            <p:nvPr/>
          </p:nvSpPr>
          <p:spPr bwMode="auto">
            <a:xfrm>
              <a:off x="2982461" y="3856533"/>
              <a:ext cx="1460500" cy="276225"/>
            </a:xfrm>
            <a:prstGeom prst="rect">
              <a:avLst/>
            </a:prstGeom>
            <a:noFill/>
            <a:ln w="9525">
              <a:noFill/>
              <a:miter lim="800000"/>
              <a:headEnd/>
              <a:tailEnd/>
            </a:ln>
            <a:effectLst/>
          </p:spPr>
          <p:txBody>
            <a:bodyPr>
              <a:spAutoFit/>
            </a:bodyPr>
            <a:lstStyle/>
            <a:p>
              <a:pPr algn="ctr">
                <a:lnSpc>
                  <a:spcPct val="75000"/>
                </a:lnSpc>
              </a:pPr>
              <a:r>
                <a:rPr lang="en-US" sz="1600" dirty="0"/>
                <a:t>[</a:t>
              </a:r>
              <a:r>
                <a:rPr lang="en-US" sz="1600" dirty="0" smtClean="0"/>
                <a:t>0</a:t>
              </a:r>
              <a:r>
                <a:rPr lang="en-US" sz="1600" b="1" dirty="0" smtClean="0">
                  <a:solidFill>
                    <a:srgbClr val="FF0000"/>
                  </a:solidFill>
                </a:rPr>
                <a:t>0</a:t>
              </a:r>
              <a:r>
                <a:rPr lang="en-US" sz="1600" dirty="0" smtClean="0"/>
                <a:t>]</a:t>
              </a:r>
              <a:endParaRPr lang="en-US" sz="1600" dirty="0"/>
            </a:p>
          </p:txBody>
        </p:sp>
      </p:grpSp>
      <p:sp>
        <p:nvSpPr>
          <p:cNvPr id="73" name="Freeform 23"/>
          <p:cNvSpPr>
            <a:spLocks/>
          </p:cNvSpPr>
          <p:nvPr/>
        </p:nvSpPr>
        <p:spPr bwMode="auto">
          <a:xfrm rot="15871785">
            <a:off x="3362454" y="3975291"/>
            <a:ext cx="1233347" cy="193856"/>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74" name="Text Box 32"/>
          <p:cNvSpPr txBox="1">
            <a:spLocks noChangeArrowheads="1"/>
          </p:cNvSpPr>
          <p:nvPr/>
        </p:nvSpPr>
        <p:spPr bwMode="auto">
          <a:xfrm>
            <a:off x="3325091" y="3901337"/>
            <a:ext cx="1092530" cy="369332"/>
          </a:xfrm>
          <a:prstGeom prst="rect">
            <a:avLst/>
          </a:prstGeom>
          <a:noFill/>
          <a:ln w="9525">
            <a:noFill/>
            <a:miter lim="800000"/>
            <a:headEnd/>
            <a:tailEnd/>
          </a:ln>
          <a:effectLst/>
        </p:spPr>
        <p:txBody>
          <a:bodyPr wrap="square">
            <a:spAutoFit/>
          </a:bodyPr>
          <a:lstStyle/>
          <a:p>
            <a:pPr>
              <a:spcBef>
                <a:spcPct val="50000"/>
              </a:spcBef>
            </a:pPr>
            <a:r>
              <a:rPr lang="en-US" sz="1800" dirty="0" smtClean="0"/>
              <a:t>1</a:t>
            </a:r>
            <a:r>
              <a:rPr lang="en-US" sz="1800" b="1" dirty="0" smtClean="0">
                <a:solidFill>
                  <a:srgbClr val="FF0000"/>
                </a:solidFill>
              </a:rPr>
              <a:t>1XX</a:t>
            </a:r>
            <a:endParaRPr lang="en-US" sz="1800" b="1" dirty="0">
              <a:solidFill>
                <a:srgbClr val="FF0000"/>
              </a:solidFill>
            </a:endParaRPr>
          </a:p>
        </p:txBody>
      </p:sp>
      <p:grpSp>
        <p:nvGrpSpPr>
          <p:cNvPr id="79" name="Group 78"/>
          <p:cNvGrpSpPr/>
          <p:nvPr/>
        </p:nvGrpSpPr>
        <p:grpSpPr>
          <a:xfrm>
            <a:off x="4892634" y="2660069"/>
            <a:ext cx="4025733" cy="3845544"/>
            <a:chOff x="4627418" y="2327564"/>
            <a:chExt cx="4287856" cy="3845544"/>
          </a:xfrm>
        </p:grpSpPr>
        <p:grpSp>
          <p:nvGrpSpPr>
            <p:cNvPr id="3" name="Group 58"/>
            <p:cNvGrpSpPr/>
            <p:nvPr/>
          </p:nvGrpSpPr>
          <p:grpSpPr>
            <a:xfrm>
              <a:off x="4945763" y="2327564"/>
              <a:ext cx="3969511" cy="3484198"/>
              <a:chOff x="4745428" y="2113807"/>
              <a:chExt cx="3969511" cy="3484198"/>
            </a:xfrm>
          </p:grpSpPr>
          <p:sp>
            <p:nvSpPr>
              <p:cNvPr id="22" name="Freeform 22"/>
              <p:cNvSpPr>
                <a:spLocks/>
              </p:cNvSpPr>
              <p:nvPr/>
            </p:nvSpPr>
            <p:spPr bwMode="auto">
              <a:xfrm>
                <a:off x="8293717" y="3173413"/>
                <a:ext cx="319088" cy="1076325"/>
              </a:xfrm>
              <a:custGeom>
                <a:avLst/>
                <a:gdLst/>
                <a:ahLst/>
                <a:cxnLst>
                  <a:cxn ang="0">
                    <a:pos x="19" y="0"/>
                  </a:cxn>
                  <a:cxn ang="0">
                    <a:pos x="198" y="288"/>
                  </a:cxn>
                  <a:cxn ang="0">
                    <a:pos x="0" y="678"/>
                  </a:cxn>
                </a:cxnLst>
                <a:rect l="0" t="0" r="r" b="b"/>
                <a:pathLst>
                  <a:path w="201" h="678">
                    <a:moveTo>
                      <a:pt x="19" y="0"/>
                    </a:moveTo>
                    <a:cubicBezTo>
                      <a:pt x="110" y="87"/>
                      <a:pt x="201" y="175"/>
                      <a:pt x="198" y="288"/>
                    </a:cubicBezTo>
                    <a:cubicBezTo>
                      <a:pt x="195" y="401"/>
                      <a:pt x="34" y="615"/>
                      <a:pt x="0" y="678"/>
                    </a:cubicBezTo>
                  </a:path>
                </a:pathLst>
              </a:custGeom>
              <a:noFill/>
              <a:ln w="9525">
                <a:solidFill>
                  <a:schemeClr val="tx1"/>
                </a:solidFill>
                <a:round/>
                <a:headEnd type="none" w="med" len="med"/>
                <a:tailEnd type="triangle" w="med" len="med"/>
              </a:ln>
              <a:effectLst/>
            </p:spPr>
            <p:txBody>
              <a:bodyPr/>
              <a:lstStyle/>
              <a:p>
                <a:endParaRPr lang="en-US"/>
              </a:p>
            </p:txBody>
          </p:sp>
          <p:grpSp>
            <p:nvGrpSpPr>
              <p:cNvPr id="17" name="Group 53"/>
              <p:cNvGrpSpPr/>
              <p:nvPr/>
            </p:nvGrpSpPr>
            <p:grpSpPr>
              <a:xfrm>
                <a:off x="4745428" y="2113807"/>
                <a:ext cx="3969511" cy="3484198"/>
                <a:chOff x="3937906" y="2149433"/>
                <a:chExt cx="3969511" cy="3484198"/>
              </a:xfrm>
            </p:grpSpPr>
            <p:sp>
              <p:nvSpPr>
                <p:cNvPr id="14" name="Text Box 14"/>
                <p:cNvSpPr txBox="1">
                  <a:spLocks noChangeArrowheads="1"/>
                </p:cNvSpPr>
                <p:nvPr/>
              </p:nvSpPr>
              <p:spPr bwMode="auto">
                <a:xfrm>
                  <a:off x="6604263" y="4323732"/>
                  <a:ext cx="1133475" cy="703263"/>
                </a:xfrm>
                <a:prstGeom prst="rect">
                  <a:avLst/>
                </a:prstGeom>
                <a:noFill/>
                <a:ln w="9525">
                  <a:noFill/>
                  <a:miter lim="800000"/>
                  <a:headEnd/>
                  <a:tailEnd/>
                </a:ln>
                <a:effectLst/>
              </p:spPr>
              <p:txBody>
                <a:bodyPr>
                  <a:spAutoFit/>
                </a:bodyPr>
                <a:lstStyle/>
                <a:p>
                  <a:pPr algn="ctr">
                    <a:spcBef>
                      <a:spcPct val="50000"/>
                    </a:spcBef>
                  </a:pPr>
                  <a:r>
                    <a:rPr lang="en-US" sz="1600" dirty="0"/>
                    <a:t>Sensed 3</a:t>
                  </a:r>
                </a:p>
                <a:p>
                  <a:pPr algn="ctr">
                    <a:spcBef>
                      <a:spcPct val="50000"/>
                    </a:spcBef>
                  </a:pPr>
                  <a:r>
                    <a:rPr lang="en-US" sz="1600" dirty="0"/>
                    <a:t>011</a:t>
                  </a:r>
                </a:p>
              </p:txBody>
            </p:sp>
            <p:sp>
              <p:nvSpPr>
                <p:cNvPr id="15" name="Text Box 15"/>
                <p:cNvSpPr txBox="1">
                  <a:spLocks noChangeArrowheads="1"/>
                </p:cNvSpPr>
                <p:nvPr/>
              </p:nvSpPr>
              <p:spPr bwMode="auto">
                <a:xfrm>
                  <a:off x="6431225" y="5074620"/>
                  <a:ext cx="1460500" cy="276225"/>
                </a:xfrm>
                <a:prstGeom prst="rect">
                  <a:avLst/>
                </a:prstGeom>
                <a:noFill/>
                <a:ln w="9525">
                  <a:noFill/>
                  <a:miter lim="800000"/>
                  <a:headEnd/>
                  <a:tailEnd/>
                </a:ln>
                <a:effectLst/>
              </p:spPr>
              <p:txBody>
                <a:bodyPr>
                  <a:spAutoFit/>
                </a:bodyPr>
                <a:lstStyle/>
                <a:p>
                  <a:pPr algn="ctr">
                    <a:lnSpc>
                      <a:spcPct val="75000"/>
                    </a:lnSpc>
                  </a:pPr>
                  <a:r>
                    <a:rPr lang="en-US" sz="1600" dirty="0"/>
                    <a:t>[</a:t>
                  </a:r>
                  <a:r>
                    <a:rPr lang="en-US" sz="1600" dirty="0" smtClean="0"/>
                    <a:t>0</a:t>
                  </a:r>
                  <a:r>
                    <a:rPr lang="en-US" sz="1600" b="1" dirty="0" smtClean="0">
                      <a:solidFill>
                        <a:srgbClr val="FF0000"/>
                      </a:solidFill>
                    </a:rPr>
                    <a:t>010</a:t>
                  </a:r>
                  <a:r>
                    <a:rPr lang="en-US" sz="1600" dirty="0" smtClean="0"/>
                    <a:t>]</a:t>
                  </a:r>
                  <a:endParaRPr lang="en-US" sz="1600" dirty="0"/>
                </a:p>
              </p:txBody>
            </p:sp>
            <p:grpSp>
              <p:nvGrpSpPr>
                <p:cNvPr id="45" name="Group 52"/>
                <p:cNvGrpSpPr/>
                <p:nvPr/>
              </p:nvGrpSpPr>
              <p:grpSpPr>
                <a:xfrm>
                  <a:off x="3937906" y="2149433"/>
                  <a:ext cx="3969511" cy="3484198"/>
                  <a:chOff x="3937906" y="2149433"/>
                  <a:chExt cx="3969511" cy="3484198"/>
                </a:xfrm>
              </p:grpSpPr>
              <p:sp>
                <p:nvSpPr>
                  <p:cNvPr id="7" name="Text Box 4"/>
                  <p:cNvSpPr txBox="1">
                    <a:spLocks noChangeArrowheads="1"/>
                  </p:cNvSpPr>
                  <p:nvPr/>
                </p:nvSpPr>
                <p:spPr bwMode="auto">
                  <a:xfrm>
                    <a:off x="4506025" y="3339482"/>
                    <a:ext cx="904875"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 name="Text Box 10"/>
                  <p:cNvSpPr txBox="1">
                    <a:spLocks noChangeArrowheads="1"/>
                  </p:cNvSpPr>
                  <p:nvPr/>
                </p:nvSpPr>
                <p:spPr bwMode="auto">
                  <a:xfrm>
                    <a:off x="4141106" y="2468831"/>
                    <a:ext cx="1022350" cy="703263"/>
                  </a:xfrm>
                  <a:prstGeom prst="rect">
                    <a:avLst/>
                  </a:prstGeom>
                  <a:noFill/>
                  <a:ln w="9525">
                    <a:noFill/>
                    <a:miter lim="800000"/>
                    <a:headEnd/>
                    <a:tailEnd/>
                  </a:ln>
                  <a:effectLst/>
                </p:spPr>
                <p:txBody>
                  <a:bodyPr>
                    <a:spAutoFit/>
                  </a:bodyPr>
                  <a:lstStyle/>
                  <a:p>
                    <a:pPr algn="ctr">
                      <a:spcBef>
                        <a:spcPct val="50000"/>
                      </a:spcBef>
                    </a:pPr>
                    <a:r>
                      <a:rPr lang="en-US" sz="1600"/>
                      <a:t>Sensed 1</a:t>
                    </a:r>
                  </a:p>
                  <a:p>
                    <a:pPr algn="ctr">
                      <a:spcBef>
                        <a:spcPct val="50000"/>
                      </a:spcBef>
                    </a:pPr>
                    <a:r>
                      <a:rPr lang="en-US" sz="1600"/>
                      <a:t>001</a:t>
                    </a:r>
                  </a:p>
                </p:txBody>
              </p:sp>
              <p:sp>
                <p:nvSpPr>
                  <p:cNvPr id="12" name="Text Box 11"/>
                  <p:cNvSpPr txBox="1">
                    <a:spLocks noChangeArrowheads="1"/>
                  </p:cNvSpPr>
                  <p:nvPr/>
                </p:nvSpPr>
                <p:spPr bwMode="auto">
                  <a:xfrm>
                    <a:off x="3937906" y="3219719"/>
                    <a:ext cx="1460500" cy="276225"/>
                  </a:xfrm>
                  <a:prstGeom prst="rect">
                    <a:avLst/>
                  </a:prstGeom>
                  <a:noFill/>
                  <a:ln w="9525">
                    <a:noFill/>
                    <a:miter lim="800000"/>
                    <a:headEnd/>
                    <a:tailEnd/>
                  </a:ln>
                  <a:effectLst/>
                </p:spPr>
                <p:txBody>
                  <a:bodyPr>
                    <a:spAutoFit/>
                  </a:bodyPr>
                  <a:lstStyle/>
                  <a:p>
                    <a:pPr algn="ctr">
                      <a:lnSpc>
                        <a:spcPct val="75000"/>
                      </a:lnSpc>
                    </a:pPr>
                    <a:r>
                      <a:rPr lang="en-US" sz="1600" dirty="0"/>
                      <a:t>[</a:t>
                    </a:r>
                    <a:r>
                      <a:rPr lang="en-US" sz="1600" dirty="0" smtClean="0"/>
                      <a:t>0</a:t>
                    </a:r>
                    <a:r>
                      <a:rPr lang="en-US" sz="1600" b="1" dirty="0" smtClean="0">
                        <a:solidFill>
                          <a:srgbClr val="FF0000"/>
                        </a:solidFill>
                      </a:rPr>
                      <a:t>001</a:t>
                    </a:r>
                    <a:r>
                      <a:rPr lang="en-US" sz="1600" dirty="0" smtClean="0"/>
                      <a:t>]</a:t>
                    </a:r>
                    <a:endParaRPr lang="en-US" sz="1600" dirty="0"/>
                  </a:p>
                </p:txBody>
              </p:sp>
              <p:sp>
                <p:nvSpPr>
                  <p:cNvPr id="13" name="Oval 12"/>
                  <p:cNvSpPr>
                    <a:spLocks noChangeArrowheads="1"/>
                  </p:cNvSpPr>
                  <p:nvPr/>
                </p:nvSpPr>
                <p:spPr bwMode="auto">
                  <a:xfrm>
                    <a:off x="4039156" y="2363171"/>
                    <a:ext cx="1200294" cy="1211302"/>
                  </a:xfrm>
                  <a:prstGeom prst="ellipse">
                    <a:avLst/>
                  </a:prstGeom>
                  <a:noFill/>
                  <a:ln w="9525">
                    <a:solidFill>
                      <a:schemeClr val="tx1"/>
                    </a:solidFill>
                    <a:round/>
                    <a:headEnd/>
                    <a:tailEnd/>
                  </a:ln>
                  <a:effectLst/>
                </p:spPr>
                <p:txBody>
                  <a:bodyPr wrap="none" anchor="ctr"/>
                  <a:lstStyle/>
                  <a:p>
                    <a:endParaRPr lang="en-US"/>
                  </a:p>
                </p:txBody>
              </p:sp>
              <p:sp>
                <p:nvSpPr>
                  <p:cNvPr id="16" name="Oval 16"/>
                  <p:cNvSpPr>
                    <a:spLocks noChangeArrowheads="1"/>
                  </p:cNvSpPr>
                  <p:nvPr/>
                </p:nvSpPr>
                <p:spPr bwMode="auto">
                  <a:xfrm>
                    <a:off x="6437971" y="4182446"/>
                    <a:ext cx="1354179" cy="1315830"/>
                  </a:xfrm>
                  <a:prstGeom prst="ellipse">
                    <a:avLst/>
                  </a:prstGeom>
                  <a:noFill/>
                  <a:ln w="9525">
                    <a:solidFill>
                      <a:schemeClr val="tx1"/>
                    </a:solidFill>
                    <a:round/>
                    <a:headEnd/>
                    <a:tailEnd/>
                  </a:ln>
                  <a:effectLst/>
                </p:spPr>
                <p:txBody>
                  <a:bodyPr wrap="none" anchor="ctr"/>
                  <a:lstStyle/>
                  <a:p>
                    <a:endParaRPr lang="en-US"/>
                  </a:p>
                </p:txBody>
              </p:sp>
              <p:sp>
                <p:nvSpPr>
                  <p:cNvPr id="23" name="Freeform 23"/>
                  <p:cNvSpPr>
                    <a:spLocks/>
                  </p:cNvSpPr>
                  <p:nvPr/>
                </p:nvSpPr>
                <p:spPr bwMode="auto">
                  <a:xfrm rot="21344536">
                    <a:off x="5400371" y="5400302"/>
                    <a:ext cx="1320800" cy="233329"/>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26" name="Text Box 32"/>
                  <p:cNvSpPr txBox="1">
                    <a:spLocks noChangeArrowheads="1"/>
                  </p:cNvSpPr>
                  <p:nvPr/>
                </p:nvSpPr>
                <p:spPr bwMode="auto">
                  <a:xfrm>
                    <a:off x="5836340" y="5221474"/>
                    <a:ext cx="569913" cy="366713"/>
                  </a:xfrm>
                  <a:prstGeom prst="rect">
                    <a:avLst/>
                  </a:prstGeom>
                  <a:noFill/>
                  <a:ln w="9525">
                    <a:noFill/>
                    <a:miter lim="800000"/>
                    <a:headEnd/>
                    <a:tailEnd/>
                  </a:ln>
                  <a:effectLst/>
                </p:spPr>
                <p:txBody>
                  <a:bodyPr>
                    <a:spAutoFit/>
                  </a:bodyPr>
                  <a:lstStyle/>
                  <a:p>
                    <a:pPr>
                      <a:spcBef>
                        <a:spcPct val="50000"/>
                      </a:spcBef>
                    </a:pPr>
                    <a:r>
                      <a:rPr lang="en-US" sz="1800" dirty="0" smtClean="0"/>
                      <a:t>X</a:t>
                    </a:r>
                    <a:r>
                      <a:rPr lang="en-US" sz="1800" b="1" dirty="0" smtClean="0">
                        <a:solidFill>
                          <a:srgbClr val="FF0000"/>
                        </a:solidFill>
                      </a:rPr>
                      <a:t>X</a:t>
                    </a:r>
                    <a:endParaRPr lang="en-US" sz="1800" dirty="0"/>
                  </a:p>
                </p:txBody>
              </p:sp>
              <p:sp>
                <p:nvSpPr>
                  <p:cNvPr id="27" name="Text Box 33"/>
                  <p:cNvSpPr txBox="1">
                    <a:spLocks noChangeArrowheads="1"/>
                  </p:cNvSpPr>
                  <p:nvPr/>
                </p:nvSpPr>
                <p:spPr bwMode="auto">
                  <a:xfrm>
                    <a:off x="7358142" y="3529136"/>
                    <a:ext cx="549275" cy="366712"/>
                  </a:xfrm>
                  <a:prstGeom prst="rect">
                    <a:avLst/>
                  </a:prstGeom>
                  <a:noFill/>
                  <a:ln w="9525">
                    <a:noFill/>
                    <a:miter lim="800000"/>
                    <a:headEnd/>
                    <a:tailEnd/>
                  </a:ln>
                  <a:effectLst/>
                </p:spPr>
                <p:txBody>
                  <a:bodyPr>
                    <a:spAutoFit/>
                  </a:bodyPr>
                  <a:lstStyle/>
                  <a:p>
                    <a:pPr>
                      <a:spcBef>
                        <a:spcPct val="50000"/>
                      </a:spcBef>
                    </a:pPr>
                    <a:r>
                      <a:rPr lang="en-US" sz="1800" dirty="0" smtClean="0"/>
                      <a:t>0</a:t>
                    </a:r>
                    <a:r>
                      <a:rPr lang="en-US" sz="1800" b="1" dirty="0" smtClean="0">
                        <a:solidFill>
                          <a:srgbClr val="FF0000"/>
                        </a:solidFill>
                      </a:rPr>
                      <a:t>X</a:t>
                    </a:r>
                    <a:endParaRPr lang="en-US" sz="1800" dirty="0"/>
                  </a:p>
                </p:txBody>
              </p:sp>
              <p:sp>
                <p:nvSpPr>
                  <p:cNvPr id="32" name="Text Box 42"/>
                  <p:cNvSpPr txBox="1">
                    <a:spLocks noChangeArrowheads="1"/>
                  </p:cNvSpPr>
                  <p:nvPr/>
                </p:nvSpPr>
                <p:spPr bwMode="auto">
                  <a:xfrm>
                    <a:off x="6387584" y="2412897"/>
                    <a:ext cx="1011237" cy="703262"/>
                  </a:xfrm>
                  <a:prstGeom prst="rect">
                    <a:avLst/>
                  </a:prstGeom>
                  <a:noFill/>
                  <a:ln w="9525">
                    <a:noFill/>
                    <a:miter lim="800000"/>
                    <a:headEnd/>
                    <a:tailEnd/>
                  </a:ln>
                  <a:effectLst/>
                </p:spPr>
                <p:txBody>
                  <a:bodyPr>
                    <a:spAutoFit/>
                  </a:bodyPr>
                  <a:lstStyle/>
                  <a:p>
                    <a:pPr algn="ctr">
                      <a:spcBef>
                        <a:spcPct val="50000"/>
                      </a:spcBef>
                    </a:pPr>
                    <a:r>
                      <a:rPr lang="en-US" sz="1600" dirty="0"/>
                      <a:t>Sensed 2</a:t>
                    </a:r>
                  </a:p>
                  <a:p>
                    <a:pPr algn="ctr">
                      <a:spcBef>
                        <a:spcPct val="50000"/>
                      </a:spcBef>
                    </a:pPr>
                    <a:r>
                      <a:rPr lang="en-US" sz="1600" dirty="0"/>
                      <a:t>010</a:t>
                    </a:r>
                  </a:p>
                </p:txBody>
              </p:sp>
              <p:sp>
                <p:nvSpPr>
                  <p:cNvPr id="33" name="Text Box 43"/>
                  <p:cNvSpPr txBox="1">
                    <a:spLocks noChangeArrowheads="1"/>
                  </p:cNvSpPr>
                  <p:nvPr/>
                </p:nvSpPr>
                <p:spPr bwMode="auto">
                  <a:xfrm>
                    <a:off x="6163746" y="3163784"/>
                    <a:ext cx="1460500" cy="276225"/>
                  </a:xfrm>
                  <a:prstGeom prst="rect">
                    <a:avLst/>
                  </a:prstGeom>
                  <a:noFill/>
                  <a:ln w="9525">
                    <a:noFill/>
                    <a:miter lim="800000"/>
                    <a:headEnd/>
                    <a:tailEnd/>
                  </a:ln>
                  <a:effectLst/>
                </p:spPr>
                <p:txBody>
                  <a:bodyPr>
                    <a:spAutoFit/>
                  </a:bodyPr>
                  <a:lstStyle/>
                  <a:p>
                    <a:pPr algn="ctr">
                      <a:lnSpc>
                        <a:spcPct val="75000"/>
                      </a:lnSpc>
                    </a:pPr>
                    <a:r>
                      <a:rPr lang="en-US" sz="1600" dirty="0"/>
                      <a:t>[</a:t>
                    </a:r>
                    <a:r>
                      <a:rPr lang="en-US" sz="1600" dirty="0" smtClean="0"/>
                      <a:t>0</a:t>
                    </a:r>
                    <a:r>
                      <a:rPr lang="en-US" sz="1600" b="1" dirty="0" smtClean="0">
                        <a:solidFill>
                          <a:srgbClr val="FF0000"/>
                        </a:solidFill>
                      </a:rPr>
                      <a:t>100</a:t>
                    </a:r>
                    <a:r>
                      <a:rPr lang="en-US" sz="1600" dirty="0" smtClean="0"/>
                      <a:t>]</a:t>
                    </a:r>
                    <a:endParaRPr lang="en-US" sz="1600" dirty="0"/>
                  </a:p>
                </p:txBody>
              </p:sp>
              <p:sp>
                <p:nvSpPr>
                  <p:cNvPr id="34" name="Oval 44"/>
                  <p:cNvSpPr>
                    <a:spLocks noChangeArrowheads="1"/>
                  </p:cNvSpPr>
                  <p:nvPr/>
                </p:nvSpPr>
                <p:spPr bwMode="auto">
                  <a:xfrm>
                    <a:off x="6147687" y="2291936"/>
                    <a:ext cx="1394690" cy="1334305"/>
                  </a:xfrm>
                  <a:prstGeom prst="ellipse">
                    <a:avLst/>
                  </a:prstGeom>
                  <a:noFill/>
                  <a:ln w="9525">
                    <a:solidFill>
                      <a:schemeClr val="tx1"/>
                    </a:solidFill>
                    <a:round/>
                    <a:headEnd/>
                    <a:tailEnd/>
                  </a:ln>
                  <a:effectLst/>
                </p:spPr>
                <p:txBody>
                  <a:bodyPr wrap="none" anchor="ctr"/>
                  <a:lstStyle/>
                  <a:p>
                    <a:endParaRPr lang="en-US"/>
                  </a:p>
                </p:txBody>
              </p:sp>
              <p:sp>
                <p:nvSpPr>
                  <p:cNvPr id="35" name="Freeform 45"/>
                  <p:cNvSpPr>
                    <a:spLocks/>
                  </p:cNvSpPr>
                  <p:nvPr/>
                </p:nvSpPr>
                <p:spPr bwMode="auto">
                  <a:xfrm>
                    <a:off x="4917930" y="2149433"/>
                    <a:ext cx="1524845" cy="299462"/>
                  </a:xfrm>
                  <a:custGeom>
                    <a:avLst/>
                    <a:gdLst/>
                    <a:ahLst/>
                    <a:cxnLst>
                      <a:cxn ang="0">
                        <a:pos x="0" y="268"/>
                      </a:cxn>
                      <a:cxn ang="0">
                        <a:pos x="230" y="83"/>
                      </a:cxn>
                      <a:cxn ang="0">
                        <a:pos x="588" y="25"/>
                      </a:cxn>
                      <a:cxn ang="0">
                        <a:pos x="1017" y="236"/>
                      </a:cxn>
                    </a:cxnLst>
                    <a:rect l="0" t="0" r="r" b="b"/>
                    <a:pathLst>
                      <a:path w="1017" h="268">
                        <a:moveTo>
                          <a:pt x="0" y="268"/>
                        </a:moveTo>
                        <a:cubicBezTo>
                          <a:pt x="66" y="196"/>
                          <a:pt x="132" y="124"/>
                          <a:pt x="230" y="83"/>
                        </a:cubicBezTo>
                        <a:cubicBezTo>
                          <a:pt x="328" y="42"/>
                          <a:pt x="457" y="0"/>
                          <a:pt x="588" y="25"/>
                        </a:cubicBezTo>
                        <a:cubicBezTo>
                          <a:pt x="719" y="50"/>
                          <a:pt x="948" y="201"/>
                          <a:pt x="1017" y="236"/>
                        </a:cubicBezTo>
                      </a:path>
                    </a:pathLst>
                  </a:custGeom>
                  <a:noFill/>
                  <a:ln w="9525">
                    <a:solidFill>
                      <a:schemeClr val="tx1"/>
                    </a:solidFill>
                    <a:round/>
                    <a:headEnd type="none" w="med" len="med"/>
                    <a:tailEnd type="triangle" w="med" len="med"/>
                  </a:ln>
                  <a:effectLst/>
                </p:spPr>
                <p:txBody>
                  <a:bodyPr/>
                  <a:lstStyle/>
                  <a:p>
                    <a:endParaRPr lang="en-US"/>
                  </a:p>
                </p:txBody>
              </p:sp>
              <p:sp>
                <p:nvSpPr>
                  <p:cNvPr id="36" name="Text Box 46"/>
                  <p:cNvSpPr txBox="1">
                    <a:spLocks noChangeArrowheads="1"/>
                  </p:cNvSpPr>
                  <p:nvPr/>
                </p:nvSpPr>
                <p:spPr bwMode="auto">
                  <a:xfrm>
                    <a:off x="5447413" y="2176236"/>
                    <a:ext cx="575371" cy="369332"/>
                  </a:xfrm>
                  <a:prstGeom prst="rect">
                    <a:avLst/>
                  </a:prstGeom>
                  <a:noFill/>
                  <a:ln w="9525">
                    <a:noFill/>
                    <a:miter lim="800000"/>
                    <a:headEnd/>
                    <a:tailEnd/>
                  </a:ln>
                  <a:effectLst/>
                </p:spPr>
                <p:txBody>
                  <a:bodyPr wrap="square">
                    <a:spAutoFit/>
                  </a:bodyPr>
                  <a:lstStyle/>
                  <a:p>
                    <a:pPr>
                      <a:spcBef>
                        <a:spcPct val="50000"/>
                      </a:spcBef>
                    </a:pPr>
                    <a:r>
                      <a:rPr lang="en-US" sz="1800" dirty="0" smtClean="0"/>
                      <a:t>1</a:t>
                    </a:r>
                    <a:r>
                      <a:rPr lang="en-US" sz="1800" b="1" dirty="0" smtClean="0">
                        <a:solidFill>
                          <a:srgbClr val="FF0000"/>
                        </a:solidFill>
                      </a:rPr>
                      <a:t>X</a:t>
                    </a:r>
                    <a:endParaRPr lang="en-US" sz="1800" b="1" dirty="0">
                      <a:solidFill>
                        <a:srgbClr val="FF0000"/>
                      </a:solidFill>
                    </a:endParaRPr>
                  </a:p>
                </p:txBody>
              </p:sp>
              <p:sp>
                <p:nvSpPr>
                  <p:cNvPr id="46" name="Freeform 40"/>
                  <p:cNvSpPr>
                    <a:spLocks/>
                  </p:cNvSpPr>
                  <p:nvPr/>
                </p:nvSpPr>
                <p:spPr bwMode="auto">
                  <a:xfrm rot="7473273">
                    <a:off x="5121069" y="2640385"/>
                    <a:ext cx="693738" cy="655637"/>
                  </a:xfrm>
                  <a:custGeom>
                    <a:avLst/>
                    <a:gdLst/>
                    <a:ahLst/>
                    <a:cxnLst>
                      <a:cxn ang="0">
                        <a:pos x="203" y="413"/>
                      </a:cxn>
                      <a:cxn ang="0">
                        <a:pos x="19" y="191"/>
                      </a:cxn>
                      <a:cxn ang="0">
                        <a:pos x="317" y="14"/>
                      </a:cxn>
                      <a:cxn ang="0">
                        <a:pos x="437" y="274"/>
                      </a:cxn>
                    </a:cxnLst>
                    <a:rect l="0" t="0" r="r" b="b"/>
                    <a:pathLst>
                      <a:path w="437" h="413">
                        <a:moveTo>
                          <a:pt x="203" y="413"/>
                        </a:moveTo>
                        <a:cubicBezTo>
                          <a:pt x="101" y="335"/>
                          <a:pt x="0" y="257"/>
                          <a:pt x="19" y="191"/>
                        </a:cubicBezTo>
                        <a:cubicBezTo>
                          <a:pt x="38" y="125"/>
                          <a:pt x="247" y="0"/>
                          <a:pt x="317" y="14"/>
                        </a:cubicBezTo>
                        <a:cubicBezTo>
                          <a:pt x="387" y="28"/>
                          <a:pt x="412" y="151"/>
                          <a:pt x="437" y="274"/>
                        </a:cubicBezTo>
                      </a:path>
                    </a:pathLst>
                  </a:custGeom>
                  <a:noFill/>
                  <a:ln w="9525">
                    <a:solidFill>
                      <a:schemeClr val="tx1"/>
                    </a:solidFill>
                    <a:round/>
                    <a:headEnd type="none" w="med" len="med"/>
                    <a:tailEnd type="triangle" w="med" len="med"/>
                  </a:ln>
                  <a:effectLst/>
                </p:spPr>
                <p:txBody>
                  <a:bodyPr/>
                  <a:lstStyle/>
                  <a:p>
                    <a:endParaRPr lang="en-US"/>
                  </a:p>
                </p:txBody>
              </p:sp>
              <p:sp>
                <p:nvSpPr>
                  <p:cNvPr id="47" name="Text Box 55"/>
                  <p:cNvSpPr txBox="1">
                    <a:spLocks noChangeArrowheads="1"/>
                  </p:cNvSpPr>
                  <p:nvPr/>
                </p:nvSpPr>
                <p:spPr bwMode="auto">
                  <a:xfrm>
                    <a:off x="5493120" y="3208317"/>
                    <a:ext cx="569913" cy="366713"/>
                  </a:xfrm>
                  <a:prstGeom prst="rect">
                    <a:avLst/>
                  </a:prstGeom>
                  <a:noFill/>
                  <a:ln w="9525">
                    <a:noFill/>
                    <a:miter lim="800000"/>
                    <a:headEnd/>
                    <a:tailEnd/>
                  </a:ln>
                  <a:effectLst/>
                </p:spPr>
                <p:txBody>
                  <a:bodyPr>
                    <a:spAutoFit/>
                  </a:bodyPr>
                  <a:lstStyle/>
                  <a:p>
                    <a:pPr>
                      <a:spcBef>
                        <a:spcPct val="50000"/>
                      </a:spcBef>
                    </a:pPr>
                    <a:r>
                      <a:rPr lang="en-US" sz="1800" dirty="0"/>
                      <a:t>0</a:t>
                    </a:r>
                  </a:p>
                </p:txBody>
              </p:sp>
              <p:sp>
                <p:nvSpPr>
                  <p:cNvPr id="48" name="Freeform 23"/>
                  <p:cNvSpPr>
                    <a:spLocks/>
                  </p:cNvSpPr>
                  <p:nvPr/>
                </p:nvSpPr>
                <p:spPr bwMode="auto">
                  <a:xfrm rot="19796973">
                    <a:off x="5139268" y="3951002"/>
                    <a:ext cx="1586648" cy="201659"/>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49" name="Text Box 32"/>
                  <p:cNvSpPr txBox="1">
                    <a:spLocks noChangeArrowheads="1"/>
                  </p:cNvSpPr>
                  <p:nvPr/>
                </p:nvSpPr>
                <p:spPr bwMode="auto">
                  <a:xfrm>
                    <a:off x="5691083" y="3735079"/>
                    <a:ext cx="569913" cy="366713"/>
                  </a:xfrm>
                  <a:prstGeom prst="rect">
                    <a:avLst/>
                  </a:prstGeom>
                  <a:noFill/>
                  <a:ln w="9525">
                    <a:noFill/>
                    <a:miter lim="800000"/>
                    <a:headEnd/>
                    <a:tailEnd/>
                  </a:ln>
                  <a:effectLst/>
                </p:spPr>
                <p:txBody>
                  <a:bodyPr>
                    <a:spAutoFit/>
                  </a:bodyPr>
                  <a:lstStyle/>
                  <a:p>
                    <a:pPr>
                      <a:spcBef>
                        <a:spcPct val="50000"/>
                      </a:spcBef>
                    </a:pPr>
                    <a:r>
                      <a:rPr lang="en-US" sz="1800" dirty="0" smtClean="0"/>
                      <a:t>1</a:t>
                    </a:r>
                    <a:r>
                      <a:rPr lang="en-US" sz="1800" b="1" dirty="0" smtClean="0">
                        <a:solidFill>
                          <a:srgbClr val="FF0000"/>
                        </a:solidFill>
                      </a:rPr>
                      <a:t>X</a:t>
                    </a:r>
                    <a:endParaRPr lang="en-US" sz="1800" dirty="0"/>
                  </a:p>
                </p:txBody>
              </p:sp>
            </p:grpSp>
          </p:grpSp>
        </p:grpSp>
        <p:grpSp>
          <p:nvGrpSpPr>
            <p:cNvPr id="69" name="Group 68"/>
            <p:cNvGrpSpPr/>
            <p:nvPr/>
          </p:nvGrpSpPr>
          <p:grpSpPr>
            <a:xfrm>
              <a:off x="5272420" y="4568041"/>
              <a:ext cx="1460500" cy="1292761"/>
              <a:chOff x="2982461" y="2943101"/>
              <a:chExt cx="1460500" cy="1292761"/>
            </a:xfrm>
          </p:grpSpPr>
          <p:sp>
            <p:nvSpPr>
              <p:cNvPr id="70" name="Oval 50"/>
              <p:cNvSpPr>
                <a:spLocks noChangeArrowheads="1"/>
              </p:cNvSpPr>
              <p:nvPr/>
            </p:nvSpPr>
            <p:spPr bwMode="auto">
              <a:xfrm>
                <a:off x="3002025" y="2943101"/>
                <a:ext cx="1389866" cy="1292761"/>
              </a:xfrm>
              <a:prstGeom prst="ellipse">
                <a:avLst/>
              </a:prstGeom>
              <a:noFill/>
              <a:ln w="9525">
                <a:solidFill>
                  <a:schemeClr val="tx1"/>
                </a:solidFill>
                <a:round/>
                <a:headEnd/>
                <a:tailEnd/>
              </a:ln>
              <a:effectLst/>
            </p:spPr>
            <p:txBody>
              <a:bodyPr wrap="none" anchor="ctr"/>
              <a:lstStyle/>
              <a:p>
                <a:endParaRPr lang="en-US"/>
              </a:p>
            </p:txBody>
          </p:sp>
          <p:sp>
            <p:nvSpPr>
              <p:cNvPr id="71" name="Text Box 48"/>
              <p:cNvSpPr txBox="1">
                <a:spLocks noChangeArrowheads="1"/>
              </p:cNvSpPr>
              <p:nvPr/>
            </p:nvSpPr>
            <p:spPr bwMode="auto">
              <a:xfrm>
                <a:off x="3119872" y="3093769"/>
                <a:ext cx="1122363" cy="703263"/>
              </a:xfrm>
              <a:prstGeom prst="rect">
                <a:avLst/>
              </a:prstGeom>
              <a:noFill/>
              <a:ln w="9525">
                <a:noFill/>
                <a:miter lim="800000"/>
                <a:headEnd/>
                <a:tailEnd/>
              </a:ln>
              <a:effectLst/>
            </p:spPr>
            <p:txBody>
              <a:bodyPr>
                <a:spAutoFit/>
              </a:bodyPr>
              <a:lstStyle/>
              <a:p>
                <a:pPr algn="ctr">
                  <a:spcBef>
                    <a:spcPct val="50000"/>
                  </a:spcBef>
                </a:pPr>
                <a:r>
                  <a:rPr lang="en-US" sz="1600" dirty="0" smtClean="0"/>
                  <a:t>WAIT_A</a:t>
                </a:r>
                <a:endParaRPr lang="en-US" sz="1600" dirty="0"/>
              </a:p>
              <a:p>
                <a:pPr algn="ctr">
                  <a:spcBef>
                    <a:spcPct val="50000"/>
                  </a:spcBef>
                </a:pPr>
                <a:r>
                  <a:rPr lang="en-US" sz="1600" dirty="0" smtClean="0"/>
                  <a:t>110</a:t>
                </a:r>
                <a:endParaRPr lang="en-US" sz="1600" dirty="0"/>
              </a:p>
            </p:txBody>
          </p:sp>
          <p:sp>
            <p:nvSpPr>
              <p:cNvPr id="72" name="Text Box 49"/>
              <p:cNvSpPr txBox="1">
                <a:spLocks noChangeArrowheads="1"/>
              </p:cNvSpPr>
              <p:nvPr/>
            </p:nvSpPr>
            <p:spPr bwMode="auto">
              <a:xfrm>
                <a:off x="2982461" y="3856533"/>
                <a:ext cx="1460500" cy="276225"/>
              </a:xfrm>
              <a:prstGeom prst="rect">
                <a:avLst/>
              </a:prstGeom>
              <a:noFill/>
              <a:ln w="9525">
                <a:noFill/>
                <a:miter lim="800000"/>
                <a:headEnd/>
                <a:tailEnd/>
              </a:ln>
              <a:effectLst/>
            </p:spPr>
            <p:txBody>
              <a:bodyPr>
                <a:spAutoFit/>
              </a:bodyPr>
              <a:lstStyle/>
              <a:p>
                <a:pPr algn="ctr">
                  <a:lnSpc>
                    <a:spcPct val="75000"/>
                  </a:lnSpc>
                </a:pPr>
                <a:r>
                  <a:rPr lang="en-US" sz="1600" dirty="0"/>
                  <a:t>[</a:t>
                </a:r>
                <a:r>
                  <a:rPr lang="en-US" sz="1600" dirty="0" smtClean="0"/>
                  <a:t>0</a:t>
                </a:r>
                <a:r>
                  <a:rPr lang="en-US" sz="1600" b="1" dirty="0" smtClean="0">
                    <a:solidFill>
                      <a:srgbClr val="FF0000"/>
                    </a:solidFill>
                  </a:rPr>
                  <a:t>000</a:t>
                </a:r>
                <a:r>
                  <a:rPr lang="en-US" sz="1600" dirty="0" smtClean="0"/>
                  <a:t>]</a:t>
                </a:r>
                <a:endParaRPr lang="en-US" sz="1600" dirty="0"/>
              </a:p>
            </p:txBody>
          </p:sp>
        </p:grpSp>
        <p:sp>
          <p:nvSpPr>
            <p:cNvPr id="75" name="Freeform 23"/>
            <p:cNvSpPr>
              <a:spLocks/>
            </p:cNvSpPr>
            <p:nvPr/>
          </p:nvSpPr>
          <p:spPr bwMode="auto">
            <a:xfrm rot="5584885">
              <a:off x="4622972" y="4232562"/>
              <a:ext cx="1320800" cy="233329"/>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76" name="Text Box 32"/>
            <p:cNvSpPr txBox="1">
              <a:spLocks noChangeArrowheads="1"/>
            </p:cNvSpPr>
            <p:nvPr/>
          </p:nvSpPr>
          <p:spPr bwMode="auto">
            <a:xfrm>
              <a:off x="5215640" y="4113113"/>
              <a:ext cx="569913" cy="366713"/>
            </a:xfrm>
            <a:prstGeom prst="rect">
              <a:avLst/>
            </a:prstGeom>
            <a:noFill/>
            <a:ln w="9525">
              <a:noFill/>
              <a:miter lim="800000"/>
              <a:headEnd/>
              <a:tailEnd/>
            </a:ln>
            <a:effectLst/>
          </p:spPr>
          <p:txBody>
            <a:bodyPr>
              <a:spAutoFit/>
            </a:bodyPr>
            <a:lstStyle/>
            <a:p>
              <a:pPr>
                <a:spcBef>
                  <a:spcPct val="50000"/>
                </a:spcBef>
              </a:pPr>
              <a:r>
                <a:rPr lang="en-US" sz="1800" dirty="0" smtClean="0"/>
                <a:t>1</a:t>
              </a:r>
              <a:r>
                <a:rPr lang="en-US" sz="1800" b="1" dirty="0" smtClean="0">
                  <a:solidFill>
                    <a:srgbClr val="FF0000"/>
                  </a:solidFill>
                </a:rPr>
                <a:t>1</a:t>
              </a:r>
              <a:endParaRPr lang="en-US" sz="1800" b="1" dirty="0">
                <a:solidFill>
                  <a:srgbClr val="FF0000"/>
                </a:solidFill>
              </a:endParaRPr>
            </a:p>
          </p:txBody>
        </p:sp>
        <p:sp>
          <p:nvSpPr>
            <p:cNvPr id="77" name="Freeform 51"/>
            <p:cNvSpPr>
              <a:spLocks/>
            </p:cNvSpPr>
            <p:nvPr/>
          </p:nvSpPr>
          <p:spPr bwMode="auto">
            <a:xfrm rot="16200000">
              <a:off x="4834930" y="5345630"/>
              <a:ext cx="693738" cy="655637"/>
            </a:xfrm>
            <a:custGeom>
              <a:avLst/>
              <a:gdLst/>
              <a:ahLst/>
              <a:cxnLst>
                <a:cxn ang="0">
                  <a:pos x="203" y="413"/>
                </a:cxn>
                <a:cxn ang="0">
                  <a:pos x="19" y="191"/>
                </a:cxn>
                <a:cxn ang="0">
                  <a:pos x="317" y="14"/>
                </a:cxn>
                <a:cxn ang="0">
                  <a:pos x="437" y="274"/>
                </a:cxn>
              </a:cxnLst>
              <a:rect l="0" t="0" r="r" b="b"/>
              <a:pathLst>
                <a:path w="437" h="413">
                  <a:moveTo>
                    <a:pt x="203" y="413"/>
                  </a:moveTo>
                  <a:cubicBezTo>
                    <a:pt x="101" y="335"/>
                    <a:pt x="0" y="257"/>
                    <a:pt x="19" y="191"/>
                  </a:cubicBezTo>
                  <a:cubicBezTo>
                    <a:pt x="38" y="125"/>
                    <a:pt x="247" y="0"/>
                    <a:pt x="317" y="14"/>
                  </a:cubicBezTo>
                  <a:cubicBezTo>
                    <a:pt x="387" y="28"/>
                    <a:pt x="412" y="151"/>
                    <a:pt x="437" y="274"/>
                  </a:cubicBezTo>
                </a:path>
              </a:pathLst>
            </a:custGeom>
            <a:noFill/>
            <a:ln w="9525">
              <a:solidFill>
                <a:schemeClr val="tx1"/>
              </a:solidFill>
              <a:round/>
              <a:headEnd type="none" w="med" len="med"/>
              <a:tailEnd type="triangle" w="med" len="med"/>
            </a:ln>
            <a:effectLst/>
          </p:spPr>
          <p:txBody>
            <a:bodyPr/>
            <a:lstStyle/>
            <a:p>
              <a:endParaRPr lang="en-US"/>
            </a:p>
          </p:txBody>
        </p:sp>
        <p:sp>
          <p:nvSpPr>
            <p:cNvPr id="78" name="Text Box 36"/>
            <p:cNvSpPr txBox="1">
              <a:spLocks noChangeArrowheads="1"/>
            </p:cNvSpPr>
            <p:nvPr/>
          </p:nvSpPr>
          <p:spPr bwMode="auto">
            <a:xfrm>
              <a:off x="4627418" y="5806396"/>
              <a:ext cx="600075" cy="366712"/>
            </a:xfrm>
            <a:prstGeom prst="rect">
              <a:avLst/>
            </a:prstGeom>
            <a:noFill/>
            <a:ln w="9525">
              <a:noFill/>
              <a:miter lim="800000"/>
              <a:headEnd/>
              <a:tailEnd/>
            </a:ln>
            <a:effectLst/>
          </p:spPr>
          <p:txBody>
            <a:bodyPr>
              <a:spAutoFit/>
            </a:bodyPr>
            <a:lstStyle/>
            <a:p>
              <a:pPr>
                <a:spcBef>
                  <a:spcPct val="50000"/>
                </a:spcBef>
              </a:pPr>
              <a:r>
                <a:rPr lang="en-US" sz="1800" dirty="0" smtClean="0"/>
                <a:t>X</a:t>
              </a:r>
              <a:r>
                <a:rPr lang="en-US" sz="1800" b="1" dirty="0" smtClean="0">
                  <a:solidFill>
                    <a:srgbClr val="FF0000"/>
                  </a:solidFill>
                </a:rPr>
                <a:t>0</a:t>
              </a:r>
              <a:endParaRPr lang="en-US" sz="1800" b="1" dirty="0">
                <a:solidFill>
                  <a:srgbClr val="FF0000"/>
                </a:solidFill>
              </a:endParaRPr>
            </a:p>
          </p:txBody>
        </p:sp>
      </p:grpSp>
      <p:sp>
        <p:nvSpPr>
          <p:cNvPr id="80" name="Freeform 79"/>
          <p:cNvSpPr/>
          <p:nvPr/>
        </p:nvSpPr>
        <p:spPr bwMode="auto">
          <a:xfrm>
            <a:off x="2933205" y="1852551"/>
            <a:ext cx="4358244" cy="451262"/>
          </a:xfrm>
          <a:custGeom>
            <a:avLst/>
            <a:gdLst>
              <a:gd name="connsiteX0" fmla="*/ 0 w 2113808"/>
              <a:gd name="connsiteY0" fmla="*/ 736270 h 736270"/>
              <a:gd name="connsiteX1" fmla="*/ 866899 w 2113808"/>
              <a:gd name="connsiteY1" fmla="*/ 736270 h 736270"/>
              <a:gd name="connsiteX2" fmla="*/ 866899 w 2113808"/>
              <a:gd name="connsiteY2" fmla="*/ 285008 h 736270"/>
              <a:gd name="connsiteX3" fmla="*/ 2113808 w 2113808"/>
              <a:gd name="connsiteY3" fmla="*/ 285008 h 736270"/>
              <a:gd name="connsiteX4" fmla="*/ 2113808 w 2113808"/>
              <a:gd name="connsiteY4" fmla="*/ 0 h 736270"/>
              <a:gd name="connsiteX0" fmla="*/ 0 w 2113808"/>
              <a:gd name="connsiteY0" fmla="*/ 451262 h 451262"/>
              <a:gd name="connsiteX1" fmla="*/ 866899 w 2113808"/>
              <a:gd name="connsiteY1" fmla="*/ 451262 h 451262"/>
              <a:gd name="connsiteX2" fmla="*/ 866899 w 2113808"/>
              <a:gd name="connsiteY2" fmla="*/ 0 h 451262"/>
              <a:gd name="connsiteX3" fmla="*/ 2113808 w 2113808"/>
              <a:gd name="connsiteY3" fmla="*/ 0 h 451262"/>
              <a:gd name="connsiteX0" fmla="*/ 0 w 4358244"/>
              <a:gd name="connsiteY0" fmla="*/ 451262 h 451262"/>
              <a:gd name="connsiteX1" fmla="*/ 866899 w 4358244"/>
              <a:gd name="connsiteY1" fmla="*/ 451262 h 451262"/>
              <a:gd name="connsiteX2" fmla="*/ 866899 w 4358244"/>
              <a:gd name="connsiteY2" fmla="*/ 0 h 451262"/>
              <a:gd name="connsiteX3" fmla="*/ 4358244 w 4358244"/>
              <a:gd name="connsiteY3" fmla="*/ 0 h 451262"/>
            </a:gdLst>
            <a:ahLst/>
            <a:cxnLst>
              <a:cxn ang="0">
                <a:pos x="connsiteX0" y="connsiteY0"/>
              </a:cxn>
              <a:cxn ang="0">
                <a:pos x="connsiteX1" y="connsiteY1"/>
              </a:cxn>
              <a:cxn ang="0">
                <a:pos x="connsiteX2" y="connsiteY2"/>
              </a:cxn>
              <a:cxn ang="0">
                <a:pos x="connsiteX3" y="connsiteY3"/>
              </a:cxn>
            </a:cxnLst>
            <a:rect l="l" t="t" r="r" b="b"/>
            <a:pathLst>
              <a:path w="4358244" h="451262">
                <a:moveTo>
                  <a:pt x="0" y="451262"/>
                </a:moveTo>
                <a:lnTo>
                  <a:pt x="866899" y="451262"/>
                </a:lnTo>
                <a:lnTo>
                  <a:pt x="866899" y="0"/>
                </a:lnTo>
                <a:lnTo>
                  <a:pt x="4358244" y="0"/>
                </a:ln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83" name="Freeform 51"/>
          <p:cNvSpPr>
            <a:spLocks/>
          </p:cNvSpPr>
          <p:nvPr/>
        </p:nvSpPr>
        <p:spPr bwMode="auto">
          <a:xfrm rot="6300856">
            <a:off x="3685988" y="2680090"/>
            <a:ext cx="693738" cy="612799"/>
          </a:xfrm>
          <a:custGeom>
            <a:avLst/>
            <a:gdLst/>
            <a:ahLst/>
            <a:cxnLst>
              <a:cxn ang="0">
                <a:pos x="203" y="413"/>
              </a:cxn>
              <a:cxn ang="0">
                <a:pos x="19" y="191"/>
              </a:cxn>
              <a:cxn ang="0">
                <a:pos x="317" y="14"/>
              </a:cxn>
              <a:cxn ang="0">
                <a:pos x="437" y="274"/>
              </a:cxn>
            </a:cxnLst>
            <a:rect l="0" t="0" r="r" b="b"/>
            <a:pathLst>
              <a:path w="437" h="413">
                <a:moveTo>
                  <a:pt x="203" y="413"/>
                </a:moveTo>
                <a:cubicBezTo>
                  <a:pt x="101" y="335"/>
                  <a:pt x="0" y="257"/>
                  <a:pt x="19" y="191"/>
                </a:cubicBezTo>
                <a:cubicBezTo>
                  <a:pt x="38" y="125"/>
                  <a:pt x="247" y="0"/>
                  <a:pt x="317" y="14"/>
                </a:cubicBezTo>
                <a:cubicBezTo>
                  <a:pt x="387" y="28"/>
                  <a:pt x="412" y="151"/>
                  <a:pt x="437" y="274"/>
                </a:cubicBezTo>
              </a:path>
            </a:pathLst>
          </a:custGeom>
          <a:noFill/>
          <a:ln w="9525">
            <a:solidFill>
              <a:schemeClr val="tx1"/>
            </a:solidFill>
            <a:round/>
            <a:headEnd type="none" w="med" len="med"/>
            <a:tailEnd type="triangle" w="med" len="med"/>
          </a:ln>
          <a:effectLst/>
        </p:spPr>
        <p:txBody>
          <a:bodyPr/>
          <a:lstStyle/>
          <a:p>
            <a:endParaRPr lang="en-US"/>
          </a:p>
        </p:txBody>
      </p:sp>
      <p:sp>
        <p:nvSpPr>
          <p:cNvPr id="86" name="Text Box 32"/>
          <p:cNvSpPr txBox="1">
            <a:spLocks noChangeArrowheads="1"/>
          </p:cNvSpPr>
          <p:nvPr/>
        </p:nvSpPr>
        <p:spPr bwMode="auto">
          <a:xfrm>
            <a:off x="3469966" y="2414944"/>
            <a:ext cx="720044" cy="369332"/>
          </a:xfrm>
          <a:prstGeom prst="rect">
            <a:avLst/>
          </a:prstGeom>
          <a:noFill/>
          <a:ln w="9525">
            <a:noFill/>
            <a:miter lim="800000"/>
            <a:headEnd/>
            <a:tailEnd/>
          </a:ln>
          <a:effectLst/>
        </p:spPr>
        <p:txBody>
          <a:bodyPr wrap="square">
            <a:spAutoFit/>
          </a:bodyPr>
          <a:lstStyle/>
          <a:p>
            <a:pPr>
              <a:spcBef>
                <a:spcPct val="50000"/>
              </a:spcBef>
            </a:pPr>
            <a:r>
              <a:rPr lang="en-US" sz="1800" dirty="0" smtClean="0"/>
              <a:t>X</a:t>
            </a:r>
            <a:r>
              <a:rPr lang="en-US" sz="1800" b="1" dirty="0" smtClean="0">
                <a:solidFill>
                  <a:srgbClr val="FF0000"/>
                </a:solidFill>
              </a:rPr>
              <a:t>000</a:t>
            </a:r>
            <a:endParaRPr lang="en-US" sz="1800" b="1" dirty="0">
              <a:solidFill>
                <a:srgbClr val="FF0000"/>
              </a:solidFill>
            </a:endParaRPr>
          </a:p>
        </p:txBody>
      </p:sp>
      <p:sp>
        <p:nvSpPr>
          <p:cNvPr id="87" name="Freeform 23"/>
          <p:cNvSpPr>
            <a:spLocks/>
          </p:cNvSpPr>
          <p:nvPr/>
        </p:nvSpPr>
        <p:spPr bwMode="auto">
          <a:xfrm rot="16200000">
            <a:off x="3406420" y="3799235"/>
            <a:ext cx="1495795" cy="620121"/>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88" name="Text Box 32"/>
          <p:cNvSpPr txBox="1">
            <a:spLocks noChangeArrowheads="1"/>
          </p:cNvSpPr>
          <p:nvPr/>
        </p:nvSpPr>
        <p:spPr bwMode="auto">
          <a:xfrm>
            <a:off x="4229986" y="4409997"/>
            <a:ext cx="876403" cy="369332"/>
          </a:xfrm>
          <a:prstGeom prst="rect">
            <a:avLst/>
          </a:prstGeom>
          <a:noFill/>
          <a:ln w="9525">
            <a:noFill/>
            <a:miter lim="800000"/>
            <a:headEnd/>
            <a:tailEnd/>
          </a:ln>
          <a:effectLst/>
        </p:spPr>
        <p:txBody>
          <a:bodyPr wrap="square">
            <a:spAutoFit/>
          </a:bodyPr>
          <a:lstStyle/>
          <a:p>
            <a:pPr>
              <a:spcBef>
                <a:spcPct val="50000"/>
              </a:spcBef>
            </a:pPr>
            <a:r>
              <a:rPr lang="en-US" sz="1800" dirty="0" smtClean="0"/>
              <a:t>X</a:t>
            </a:r>
            <a:r>
              <a:rPr lang="en-US" sz="1800" b="1" dirty="0" smtClean="0">
                <a:solidFill>
                  <a:srgbClr val="FF0000"/>
                </a:solidFill>
              </a:rPr>
              <a:t>X1X</a:t>
            </a:r>
            <a:endParaRPr lang="en-US" sz="1800" b="1" dirty="0">
              <a:solidFill>
                <a:srgbClr val="FF0000"/>
              </a:solidFill>
            </a:endParaRPr>
          </a:p>
        </p:txBody>
      </p:sp>
      <p:sp>
        <p:nvSpPr>
          <p:cNvPr id="89" name="Freeform 88"/>
          <p:cNvSpPr/>
          <p:nvPr/>
        </p:nvSpPr>
        <p:spPr bwMode="auto">
          <a:xfrm>
            <a:off x="3301340" y="2291938"/>
            <a:ext cx="1769424" cy="4358244"/>
          </a:xfrm>
          <a:custGeom>
            <a:avLst/>
            <a:gdLst>
              <a:gd name="connsiteX0" fmla="*/ 486889 w 1769424"/>
              <a:gd name="connsiteY0" fmla="*/ 0 h 4358244"/>
              <a:gd name="connsiteX1" fmla="*/ 1484416 w 1769424"/>
              <a:gd name="connsiteY1" fmla="*/ 415636 h 4358244"/>
              <a:gd name="connsiteX2" fmla="*/ 1769424 w 1769424"/>
              <a:gd name="connsiteY2" fmla="*/ 2826327 h 4358244"/>
              <a:gd name="connsiteX3" fmla="*/ 700644 w 1769424"/>
              <a:gd name="connsiteY3" fmla="*/ 3942607 h 4358244"/>
              <a:gd name="connsiteX4" fmla="*/ 0 w 1769424"/>
              <a:gd name="connsiteY4" fmla="*/ 4358244 h 4358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9424" h="4358244">
                <a:moveTo>
                  <a:pt x="486889" y="0"/>
                </a:moveTo>
                <a:lnTo>
                  <a:pt x="1484416" y="415636"/>
                </a:lnTo>
                <a:lnTo>
                  <a:pt x="1769424" y="2826327"/>
                </a:lnTo>
                <a:lnTo>
                  <a:pt x="700644" y="3942607"/>
                </a:lnTo>
                <a:lnTo>
                  <a:pt x="0" y="4358244"/>
                </a:ln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90" name="Freeform 23"/>
          <p:cNvSpPr>
            <a:spLocks/>
          </p:cNvSpPr>
          <p:nvPr/>
        </p:nvSpPr>
        <p:spPr bwMode="auto">
          <a:xfrm rot="21053453" flipV="1">
            <a:off x="1490409" y="2391972"/>
            <a:ext cx="1233347" cy="387494"/>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91" name="Text Box 32"/>
          <p:cNvSpPr txBox="1">
            <a:spLocks noChangeArrowheads="1"/>
          </p:cNvSpPr>
          <p:nvPr/>
        </p:nvSpPr>
        <p:spPr bwMode="auto">
          <a:xfrm>
            <a:off x="1401680" y="2127957"/>
            <a:ext cx="854632" cy="369332"/>
          </a:xfrm>
          <a:prstGeom prst="rect">
            <a:avLst/>
          </a:prstGeom>
          <a:noFill/>
          <a:ln w="9525">
            <a:noFill/>
            <a:miter lim="800000"/>
            <a:headEnd/>
            <a:tailEnd/>
          </a:ln>
          <a:effectLst/>
        </p:spPr>
        <p:txBody>
          <a:bodyPr wrap="square">
            <a:spAutoFit/>
          </a:bodyPr>
          <a:lstStyle/>
          <a:p>
            <a:pPr>
              <a:spcBef>
                <a:spcPct val="50000"/>
              </a:spcBef>
            </a:pPr>
            <a:r>
              <a:rPr lang="en-US" sz="1800" dirty="0" smtClean="0"/>
              <a:t>0</a:t>
            </a:r>
            <a:r>
              <a:rPr lang="en-US" sz="1800" b="1" dirty="0" smtClean="0">
                <a:solidFill>
                  <a:srgbClr val="FF0000"/>
                </a:solidFill>
              </a:rPr>
              <a:t>XX1</a:t>
            </a:r>
            <a:endParaRPr lang="en-US" sz="1800" b="1" dirty="0">
              <a:solidFill>
                <a:srgbClr val="FF0000"/>
              </a:solidFill>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Cooperating FSMs practice</a:t>
            </a:r>
            <a:endParaRPr lang="en-US" dirty="0"/>
          </a:p>
        </p:txBody>
      </p:sp>
      <p:sp>
        <p:nvSpPr>
          <p:cNvPr id="3" name="Content Placeholder 2"/>
          <p:cNvSpPr>
            <a:spLocks noGrp="1"/>
          </p:cNvSpPr>
          <p:nvPr>
            <p:ph idx="1"/>
          </p:nvPr>
        </p:nvSpPr>
        <p:spPr/>
        <p:txBody>
          <a:bodyPr/>
          <a:lstStyle/>
          <a:p>
            <a:r>
              <a:rPr lang="en-US" dirty="0" smtClean="0"/>
              <a:t>A doorbell that has two FSMs</a:t>
            </a:r>
          </a:p>
          <a:p>
            <a:pPr lvl="1"/>
            <a:r>
              <a:rPr lang="en-US" dirty="0" smtClean="0"/>
              <a:t>The edge detector to detect when the doorbell was pushed</a:t>
            </a:r>
          </a:p>
          <a:p>
            <a:pPr lvl="1"/>
            <a:r>
              <a:rPr lang="en-US" dirty="0" smtClean="0"/>
              <a:t>An FSM that plays a song when the doorbell is pushed</a:t>
            </a:r>
          </a:p>
          <a:p>
            <a:pPr lvl="1"/>
            <a:endParaRPr lang="en-US" dirty="0" smtClean="0"/>
          </a:p>
          <a:p>
            <a:pPr lvl="1"/>
            <a:r>
              <a:rPr lang="en-US" dirty="0" smtClean="0"/>
              <a:t>The song is not interrupted when the doorbell is pushed while song is playing – button is ignored</a:t>
            </a:r>
          </a:p>
          <a:p>
            <a:pPr lvl="1"/>
            <a:endParaRPr lang="en-US" dirty="0" smtClean="0"/>
          </a:p>
          <a:p>
            <a:pPr lvl="1"/>
            <a:r>
              <a:rPr lang="en-US" dirty="0" smtClean="0"/>
              <a:t>Details on next slides. This could be a description that your boss brings you.</a:t>
            </a:r>
            <a:endParaRPr lang="en-US" dirty="0"/>
          </a:p>
        </p:txBody>
      </p:sp>
      <p:sp>
        <p:nvSpPr>
          <p:cNvPr id="5" name="Footer Placeholder 4"/>
          <p:cNvSpPr>
            <a:spLocks noGrp="1"/>
          </p:cNvSpPr>
          <p:nvPr>
            <p:ph type="ftr" sz="quarter" idx="11"/>
          </p:nvPr>
        </p:nvSpPr>
        <p:spPr/>
        <p:txBody>
          <a:bodyPr/>
          <a:lstStyle/>
          <a:p>
            <a:r>
              <a:rPr lang="es-ES" smtClean="0"/>
              <a:t>W2018: EE307</a:t>
            </a:r>
            <a:endParaRPr lang="en-US" dirty="0"/>
          </a:p>
        </p:txBody>
      </p:sp>
      <p:sp>
        <p:nvSpPr>
          <p:cNvPr id="6" name="Slide Number Placeholder 5"/>
          <p:cNvSpPr>
            <a:spLocks noGrp="1"/>
          </p:cNvSpPr>
          <p:nvPr>
            <p:ph type="sldNum" sz="quarter" idx="12"/>
          </p:nvPr>
        </p:nvSpPr>
        <p:spPr/>
        <p:txBody>
          <a:bodyPr/>
          <a:lstStyle/>
          <a:p>
            <a:fld id="{1E9AE433-2354-447F-AC9C-E3BA53A2ED55}" type="slidenum">
              <a:rPr lang="en-US" smtClean="0"/>
              <a:pPr/>
              <a:t>115</a:t>
            </a:fld>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solidFill>
            <a:schemeClr val="bg1"/>
          </a:solidFill>
        </p:spPr>
        <p:txBody>
          <a:bodyPr/>
          <a:lstStyle/>
          <a:p>
            <a:pPr>
              <a:buNone/>
            </a:pPr>
            <a:r>
              <a:rPr lang="en-US" sz="3200" dirty="0" smtClean="0"/>
              <a:t>Rules:</a:t>
            </a:r>
          </a:p>
          <a:p>
            <a:r>
              <a:rPr lang="en-US" sz="3200" dirty="0" smtClean="0"/>
              <a:t>In this system, a low voltage means a logic 0 and a high voltage means a logic 1.</a:t>
            </a:r>
          </a:p>
          <a:p>
            <a:r>
              <a:rPr lang="en-US" sz="3200" dirty="0" smtClean="0"/>
              <a:t>Before the doorbell is pushed there is a high signal on the wire to your FSM.</a:t>
            </a:r>
          </a:p>
          <a:p>
            <a:r>
              <a:rPr lang="en-US" sz="3200" dirty="0" smtClean="0"/>
              <a:t>While the doorbell is pushed the signal to your FSM is low.</a:t>
            </a:r>
          </a:p>
          <a:p>
            <a:r>
              <a:rPr lang="en-US" sz="3200" dirty="0" smtClean="0"/>
              <a:t>Your FSM watches the signal from the doorbell and when the doorbell is pushed (when the signal from the doorbell goes from high to low) sends a signal to a music player – a single high pulse. Let’s call this the START signal.</a:t>
            </a:r>
            <a:endParaRPr lang="en-US" sz="4000" dirty="0" smtClean="0"/>
          </a:p>
          <a:p>
            <a:endParaRPr lang="en-US" sz="4000" dirty="0"/>
          </a:p>
        </p:txBody>
      </p:sp>
      <p:sp>
        <p:nvSpPr>
          <p:cNvPr id="5" name="Footer Placeholder 4"/>
          <p:cNvSpPr>
            <a:spLocks noGrp="1"/>
          </p:cNvSpPr>
          <p:nvPr>
            <p:ph type="ftr" sz="quarter" idx="11"/>
          </p:nvPr>
        </p:nvSpPr>
        <p:spPr/>
        <p:txBody>
          <a:bodyPr/>
          <a:lstStyle/>
          <a:p>
            <a:r>
              <a:rPr lang="es-ES" smtClean="0"/>
              <a:t>W2018: EE307</a:t>
            </a:r>
            <a:endParaRPr lang="en-US" dirty="0"/>
          </a:p>
        </p:txBody>
      </p:sp>
      <p:sp>
        <p:nvSpPr>
          <p:cNvPr id="6" name="Slide Number Placeholder 5"/>
          <p:cNvSpPr>
            <a:spLocks noGrp="1"/>
          </p:cNvSpPr>
          <p:nvPr>
            <p:ph type="sldNum" sz="quarter" idx="12"/>
          </p:nvPr>
        </p:nvSpPr>
        <p:spPr/>
        <p:txBody>
          <a:bodyPr/>
          <a:lstStyle/>
          <a:p>
            <a:fld id="{1E9AE433-2354-447F-AC9C-E3BA53A2ED55}" type="slidenum">
              <a:rPr lang="en-US" smtClean="0"/>
              <a:pPr/>
              <a:t>116</a:t>
            </a:fld>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solidFill>
            <a:schemeClr val="bg1"/>
          </a:solidFill>
        </p:spPr>
        <p:txBody>
          <a:bodyPr/>
          <a:lstStyle/>
          <a:p>
            <a:pPr>
              <a:buNone/>
            </a:pPr>
            <a:r>
              <a:rPr lang="en-US" dirty="0" smtClean="0"/>
              <a:t>Rules:</a:t>
            </a:r>
          </a:p>
          <a:p>
            <a:r>
              <a:rPr lang="en-US" dirty="0" smtClean="0"/>
              <a:t>The music player plays and when it has finished its song sends a DONE signal (asserted high – it’s low and then goes high when it is done) back to your sequential circuit – again a single high pulse. </a:t>
            </a:r>
          </a:p>
          <a:p>
            <a:r>
              <a:rPr lang="en-US" dirty="0" smtClean="0"/>
              <a:t>Your FSM is not allowed to send another START signal until it receives a DONE signal from the music player.</a:t>
            </a:r>
          </a:p>
          <a:p>
            <a:r>
              <a:rPr lang="en-US" dirty="0" smtClean="0"/>
              <a:t>After receiving a done signal it should go back to waiting for another doorbell push.</a:t>
            </a:r>
          </a:p>
          <a:p>
            <a:r>
              <a:rPr lang="en-US" dirty="0" smtClean="0"/>
              <a:t>A detail: Note that if the person at the doorbell pushes it and holds it until the song finishes, the song should not start again. As described in RULE iv), the must go from the released state to the pushed state for the song to be started.</a:t>
            </a:r>
          </a:p>
          <a:p>
            <a:endParaRPr lang="en-US" sz="3600" dirty="0" smtClean="0"/>
          </a:p>
          <a:p>
            <a:endParaRPr lang="en-US" sz="3600" dirty="0"/>
          </a:p>
        </p:txBody>
      </p:sp>
      <p:sp>
        <p:nvSpPr>
          <p:cNvPr id="5" name="Footer Placeholder 4"/>
          <p:cNvSpPr>
            <a:spLocks noGrp="1"/>
          </p:cNvSpPr>
          <p:nvPr>
            <p:ph type="ftr" sz="quarter" idx="11"/>
          </p:nvPr>
        </p:nvSpPr>
        <p:spPr/>
        <p:txBody>
          <a:bodyPr/>
          <a:lstStyle/>
          <a:p>
            <a:r>
              <a:rPr lang="es-ES" smtClean="0"/>
              <a:t>W2018: EE307</a:t>
            </a:r>
            <a:endParaRPr lang="en-US" dirty="0"/>
          </a:p>
        </p:txBody>
      </p:sp>
      <p:sp>
        <p:nvSpPr>
          <p:cNvPr id="6" name="Slide Number Placeholder 5"/>
          <p:cNvSpPr>
            <a:spLocks noGrp="1"/>
          </p:cNvSpPr>
          <p:nvPr>
            <p:ph type="sldNum" sz="quarter" idx="12"/>
          </p:nvPr>
        </p:nvSpPr>
        <p:spPr/>
        <p:txBody>
          <a:bodyPr/>
          <a:lstStyle/>
          <a:p>
            <a:fld id="{1E9AE433-2354-447F-AC9C-E3BA53A2ED55}" type="slidenum">
              <a:rPr lang="en-US" smtClean="0"/>
              <a:pPr/>
              <a:t>117</a:t>
            </a:fld>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 diagram</a:t>
            </a:r>
            <a:endParaRPr lang="en-US" dirty="0"/>
          </a:p>
        </p:txBody>
      </p:sp>
      <p:sp>
        <p:nvSpPr>
          <p:cNvPr id="5" name="Footer Placeholder 4"/>
          <p:cNvSpPr>
            <a:spLocks noGrp="1"/>
          </p:cNvSpPr>
          <p:nvPr>
            <p:ph type="ftr" sz="quarter" idx="11"/>
          </p:nvPr>
        </p:nvSpPr>
        <p:spPr/>
        <p:txBody>
          <a:bodyPr/>
          <a:lstStyle/>
          <a:p>
            <a:r>
              <a:rPr lang="es-ES" smtClean="0"/>
              <a:t>W2018: EE307</a:t>
            </a:r>
            <a:endParaRPr lang="en-US" dirty="0"/>
          </a:p>
        </p:txBody>
      </p:sp>
      <p:sp>
        <p:nvSpPr>
          <p:cNvPr id="6" name="Slide Number Placeholder 5"/>
          <p:cNvSpPr>
            <a:spLocks noGrp="1"/>
          </p:cNvSpPr>
          <p:nvPr>
            <p:ph type="sldNum" sz="quarter" idx="12"/>
          </p:nvPr>
        </p:nvSpPr>
        <p:spPr/>
        <p:txBody>
          <a:bodyPr/>
          <a:lstStyle/>
          <a:p>
            <a:fld id="{1E9AE433-2354-447F-AC9C-E3BA53A2ED55}" type="slidenum">
              <a:rPr lang="en-US" smtClean="0"/>
              <a:pPr/>
              <a:t>118</a:t>
            </a:fld>
            <a:endParaRPr lang="en-US"/>
          </a:p>
        </p:txBody>
      </p:sp>
      <p:graphicFrame>
        <p:nvGraphicFramePr>
          <p:cNvPr id="7" name="Table 6"/>
          <p:cNvGraphicFramePr>
            <a:graphicFrameLocks noGrp="1"/>
          </p:cNvGraphicFramePr>
          <p:nvPr/>
        </p:nvGraphicFramePr>
        <p:xfrm>
          <a:off x="247650" y="1779271"/>
          <a:ext cx="8648704" cy="1875501"/>
        </p:xfrm>
        <a:graphic>
          <a:graphicData uri="http://schemas.openxmlformats.org/drawingml/2006/table">
            <a:tbl>
              <a:tblPr/>
              <a:tblGrid>
                <a:gridCol w="289783">
                  <a:extLst>
                    <a:ext uri="{9D8B030D-6E8A-4147-A177-3AD203B41FA5}">
                      <a16:colId xmlns:a16="http://schemas.microsoft.com/office/drawing/2014/main" val="20000"/>
                    </a:ext>
                  </a:extLst>
                </a:gridCol>
                <a:gridCol w="357917">
                  <a:extLst>
                    <a:ext uri="{9D8B030D-6E8A-4147-A177-3AD203B41FA5}">
                      <a16:colId xmlns:a16="http://schemas.microsoft.com/office/drawing/2014/main" val="20001"/>
                    </a:ext>
                  </a:extLst>
                </a:gridCol>
                <a:gridCol w="221649">
                  <a:extLst>
                    <a:ext uri="{9D8B030D-6E8A-4147-A177-3AD203B41FA5}">
                      <a16:colId xmlns:a16="http://schemas.microsoft.com/office/drawing/2014/main" val="20002"/>
                    </a:ext>
                  </a:extLst>
                </a:gridCol>
                <a:gridCol w="289783">
                  <a:extLst>
                    <a:ext uri="{9D8B030D-6E8A-4147-A177-3AD203B41FA5}">
                      <a16:colId xmlns:a16="http://schemas.microsoft.com/office/drawing/2014/main" val="20003"/>
                    </a:ext>
                  </a:extLst>
                </a:gridCol>
                <a:gridCol w="289783">
                  <a:extLst>
                    <a:ext uri="{9D8B030D-6E8A-4147-A177-3AD203B41FA5}">
                      <a16:colId xmlns:a16="http://schemas.microsoft.com/office/drawing/2014/main" val="20004"/>
                    </a:ext>
                  </a:extLst>
                </a:gridCol>
                <a:gridCol w="288869">
                  <a:extLst>
                    <a:ext uri="{9D8B030D-6E8A-4147-A177-3AD203B41FA5}">
                      <a16:colId xmlns:a16="http://schemas.microsoft.com/office/drawing/2014/main" val="20005"/>
                    </a:ext>
                  </a:extLst>
                </a:gridCol>
                <a:gridCol w="287955">
                  <a:extLst>
                    <a:ext uri="{9D8B030D-6E8A-4147-A177-3AD203B41FA5}">
                      <a16:colId xmlns:a16="http://schemas.microsoft.com/office/drawing/2014/main" val="20006"/>
                    </a:ext>
                  </a:extLst>
                </a:gridCol>
                <a:gridCol w="287955">
                  <a:extLst>
                    <a:ext uri="{9D8B030D-6E8A-4147-A177-3AD203B41FA5}">
                      <a16:colId xmlns:a16="http://schemas.microsoft.com/office/drawing/2014/main" val="20007"/>
                    </a:ext>
                  </a:extLst>
                </a:gridCol>
                <a:gridCol w="287955">
                  <a:extLst>
                    <a:ext uri="{9D8B030D-6E8A-4147-A177-3AD203B41FA5}">
                      <a16:colId xmlns:a16="http://schemas.microsoft.com/office/drawing/2014/main" val="20008"/>
                    </a:ext>
                  </a:extLst>
                </a:gridCol>
                <a:gridCol w="287955">
                  <a:extLst>
                    <a:ext uri="{9D8B030D-6E8A-4147-A177-3AD203B41FA5}">
                      <a16:colId xmlns:a16="http://schemas.microsoft.com/office/drawing/2014/main" val="20009"/>
                    </a:ext>
                  </a:extLst>
                </a:gridCol>
                <a:gridCol w="287955">
                  <a:extLst>
                    <a:ext uri="{9D8B030D-6E8A-4147-A177-3AD203B41FA5}">
                      <a16:colId xmlns:a16="http://schemas.microsoft.com/office/drawing/2014/main" val="20010"/>
                    </a:ext>
                  </a:extLst>
                </a:gridCol>
                <a:gridCol w="287955">
                  <a:extLst>
                    <a:ext uri="{9D8B030D-6E8A-4147-A177-3AD203B41FA5}">
                      <a16:colId xmlns:a16="http://schemas.microsoft.com/office/drawing/2014/main" val="20011"/>
                    </a:ext>
                  </a:extLst>
                </a:gridCol>
                <a:gridCol w="287955">
                  <a:extLst>
                    <a:ext uri="{9D8B030D-6E8A-4147-A177-3AD203B41FA5}">
                      <a16:colId xmlns:a16="http://schemas.microsoft.com/office/drawing/2014/main" val="20012"/>
                    </a:ext>
                  </a:extLst>
                </a:gridCol>
                <a:gridCol w="287955">
                  <a:extLst>
                    <a:ext uri="{9D8B030D-6E8A-4147-A177-3AD203B41FA5}">
                      <a16:colId xmlns:a16="http://schemas.microsoft.com/office/drawing/2014/main" val="20013"/>
                    </a:ext>
                  </a:extLst>
                </a:gridCol>
                <a:gridCol w="287955">
                  <a:extLst>
                    <a:ext uri="{9D8B030D-6E8A-4147-A177-3AD203B41FA5}">
                      <a16:colId xmlns:a16="http://schemas.microsoft.com/office/drawing/2014/main" val="20014"/>
                    </a:ext>
                  </a:extLst>
                </a:gridCol>
                <a:gridCol w="287955">
                  <a:extLst>
                    <a:ext uri="{9D8B030D-6E8A-4147-A177-3AD203B41FA5}">
                      <a16:colId xmlns:a16="http://schemas.microsoft.com/office/drawing/2014/main" val="20015"/>
                    </a:ext>
                  </a:extLst>
                </a:gridCol>
                <a:gridCol w="287955">
                  <a:extLst>
                    <a:ext uri="{9D8B030D-6E8A-4147-A177-3AD203B41FA5}">
                      <a16:colId xmlns:a16="http://schemas.microsoft.com/office/drawing/2014/main" val="20016"/>
                    </a:ext>
                  </a:extLst>
                </a:gridCol>
                <a:gridCol w="287955">
                  <a:extLst>
                    <a:ext uri="{9D8B030D-6E8A-4147-A177-3AD203B41FA5}">
                      <a16:colId xmlns:a16="http://schemas.microsoft.com/office/drawing/2014/main" val="20017"/>
                    </a:ext>
                  </a:extLst>
                </a:gridCol>
                <a:gridCol w="287955">
                  <a:extLst>
                    <a:ext uri="{9D8B030D-6E8A-4147-A177-3AD203B41FA5}">
                      <a16:colId xmlns:a16="http://schemas.microsoft.com/office/drawing/2014/main" val="20018"/>
                    </a:ext>
                  </a:extLst>
                </a:gridCol>
                <a:gridCol w="287955">
                  <a:extLst>
                    <a:ext uri="{9D8B030D-6E8A-4147-A177-3AD203B41FA5}">
                      <a16:colId xmlns:a16="http://schemas.microsoft.com/office/drawing/2014/main" val="20019"/>
                    </a:ext>
                  </a:extLst>
                </a:gridCol>
                <a:gridCol w="287955">
                  <a:extLst>
                    <a:ext uri="{9D8B030D-6E8A-4147-A177-3AD203B41FA5}">
                      <a16:colId xmlns:a16="http://schemas.microsoft.com/office/drawing/2014/main" val="20020"/>
                    </a:ext>
                  </a:extLst>
                </a:gridCol>
                <a:gridCol w="287955">
                  <a:extLst>
                    <a:ext uri="{9D8B030D-6E8A-4147-A177-3AD203B41FA5}">
                      <a16:colId xmlns:a16="http://schemas.microsoft.com/office/drawing/2014/main" val="20021"/>
                    </a:ext>
                  </a:extLst>
                </a:gridCol>
                <a:gridCol w="287955">
                  <a:extLst>
                    <a:ext uri="{9D8B030D-6E8A-4147-A177-3AD203B41FA5}">
                      <a16:colId xmlns:a16="http://schemas.microsoft.com/office/drawing/2014/main" val="20022"/>
                    </a:ext>
                  </a:extLst>
                </a:gridCol>
                <a:gridCol w="287955">
                  <a:extLst>
                    <a:ext uri="{9D8B030D-6E8A-4147-A177-3AD203B41FA5}">
                      <a16:colId xmlns:a16="http://schemas.microsoft.com/office/drawing/2014/main" val="20023"/>
                    </a:ext>
                  </a:extLst>
                </a:gridCol>
                <a:gridCol w="287955">
                  <a:extLst>
                    <a:ext uri="{9D8B030D-6E8A-4147-A177-3AD203B41FA5}">
                      <a16:colId xmlns:a16="http://schemas.microsoft.com/office/drawing/2014/main" val="20024"/>
                    </a:ext>
                  </a:extLst>
                </a:gridCol>
                <a:gridCol w="287955">
                  <a:extLst>
                    <a:ext uri="{9D8B030D-6E8A-4147-A177-3AD203B41FA5}">
                      <a16:colId xmlns:a16="http://schemas.microsoft.com/office/drawing/2014/main" val="20025"/>
                    </a:ext>
                  </a:extLst>
                </a:gridCol>
                <a:gridCol w="287955">
                  <a:extLst>
                    <a:ext uri="{9D8B030D-6E8A-4147-A177-3AD203B41FA5}">
                      <a16:colId xmlns:a16="http://schemas.microsoft.com/office/drawing/2014/main" val="20026"/>
                    </a:ext>
                  </a:extLst>
                </a:gridCol>
                <a:gridCol w="287955">
                  <a:extLst>
                    <a:ext uri="{9D8B030D-6E8A-4147-A177-3AD203B41FA5}">
                      <a16:colId xmlns:a16="http://schemas.microsoft.com/office/drawing/2014/main" val="20027"/>
                    </a:ext>
                  </a:extLst>
                </a:gridCol>
                <a:gridCol w="287955">
                  <a:extLst>
                    <a:ext uri="{9D8B030D-6E8A-4147-A177-3AD203B41FA5}">
                      <a16:colId xmlns:a16="http://schemas.microsoft.com/office/drawing/2014/main" val="20028"/>
                    </a:ext>
                  </a:extLst>
                </a:gridCol>
                <a:gridCol w="287955">
                  <a:extLst>
                    <a:ext uri="{9D8B030D-6E8A-4147-A177-3AD203B41FA5}">
                      <a16:colId xmlns:a16="http://schemas.microsoft.com/office/drawing/2014/main" val="20029"/>
                    </a:ext>
                  </a:extLst>
                </a:gridCol>
              </a:tblGrid>
              <a:tr h="284328">
                <a:tc gridSpan="2">
                  <a:txBody>
                    <a:bodyPr/>
                    <a:lstStyle/>
                    <a:p>
                      <a:pPr marL="0" marR="0">
                        <a:spcBef>
                          <a:spcPts val="0"/>
                        </a:spcBef>
                        <a:spcAft>
                          <a:spcPts val="0"/>
                        </a:spcAft>
                      </a:pPr>
                      <a:r>
                        <a:rPr lang="en-US" sz="1200" dirty="0">
                          <a:latin typeface="Times New Roman"/>
                          <a:ea typeface="Times New Roman"/>
                        </a:rPr>
                        <a:t>CLK</a:t>
                      </a:r>
                    </a:p>
                  </a:txBody>
                  <a:tcPr marL="68580" marR="68580" marT="0" marB="0">
                    <a:lnL w="19050" cap="flat" cmpd="sng" algn="ctr">
                      <a:solidFill>
                        <a:srgbClr val="BFBFB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hMerge="1">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58423">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89551">
                <a:tc gridSpan="2">
                  <a:txBody>
                    <a:bodyPr/>
                    <a:lstStyle/>
                    <a:p>
                      <a:pPr marL="0" marR="0">
                        <a:spcBef>
                          <a:spcPts val="0"/>
                        </a:spcBef>
                        <a:spcAft>
                          <a:spcPts val="0"/>
                        </a:spcAft>
                      </a:pPr>
                      <a:r>
                        <a:rPr lang="en-US" sz="1200" dirty="0">
                          <a:latin typeface="Times New Roman"/>
                          <a:ea typeface="Times New Roman"/>
                        </a:rPr>
                        <a:t>IN</a:t>
                      </a: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hMerge="1">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8423">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9103">
                <a:tc gridSpan="2">
                  <a:txBody>
                    <a:bodyPr/>
                    <a:lstStyle/>
                    <a:p>
                      <a:pPr marL="0" marR="0">
                        <a:spcBef>
                          <a:spcPts val="0"/>
                        </a:spcBef>
                        <a:spcAft>
                          <a:spcPts val="0"/>
                        </a:spcAft>
                      </a:pPr>
                      <a:r>
                        <a:rPr lang="en-US" sz="1200" dirty="0">
                          <a:latin typeface="Times New Roman"/>
                          <a:ea typeface="Times New Roman"/>
                        </a:rPr>
                        <a:t>DONE</a:t>
                      </a: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hMerge="1">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8423">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73879">
                <a:tc gridSpan="2">
                  <a:txBody>
                    <a:bodyPr/>
                    <a:lstStyle/>
                    <a:p>
                      <a:pPr marL="0" marR="0">
                        <a:spcBef>
                          <a:spcPts val="0"/>
                        </a:spcBef>
                        <a:spcAft>
                          <a:spcPts val="0"/>
                        </a:spcAft>
                      </a:pPr>
                      <a:r>
                        <a:rPr lang="en-US" sz="1200" dirty="0">
                          <a:latin typeface="Times New Roman"/>
                          <a:ea typeface="Times New Roman"/>
                        </a:rPr>
                        <a:t>START</a:t>
                      </a: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hMerge="1">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graphicFrame>
        <p:nvGraphicFramePr>
          <p:cNvPr id="8" name="Table 7"/>
          <p:cNvGraphicFramePr>
            <a:graphicFrameLocks noGrp="1"/>
          </p:cNvGraphicFramePr>
          <p:nvPr/>
        </p:nvGraphicFramePr>
        <p:xfrm>
          <a:off x="259080" y="4248149"/>
          <a:ext cx="8446753" cy="1878331"/>
        </p:xfrm>
        <a:graphic>
          <a:graphicData uri="http://schemas.openxmlformats.org/drawingml/2006/table">
            <a:tbl>
              <a:tblPr/>
              <a:tblGrid>
                <a:gridCol w="283017">
                  <a:extLst>
                    <a:ext uri="{9D8B030D-6E8A-4147-A177-3AD203B41FA5}">
                      <a16:colId xmlns:a16="http://schemas.microsoft.com/office/drawing/2014/main" val="20000"/>
                    </a:ext>
                  </a:extLst>
                </a:gridCol>
                <a:gridCol w="353253">
                  <a:extLst>
                    <a:ext uri="{9D8B030D-6E8A-4147-A177-3AD203B41FA5}">
                      <a16:colId xmlns:a16="http://schemas.microsoft.com/office/drawing/2014/main" val="20001"/>
                    </a:ext>
                  </a:extLst>
                </a:gridCol>
                <a:gridCol w="212781">
                  <a:extLst>
                    <a:ext uri="{9D8B030D-6E8A-4147-A177-3AD203B41FA5}">
                      <a16:colId xmlns:a16="http://schemas.microsoft.com/office/drawing/2014/main" val="20002"/>
                    </a:ext>
                  </a:extLst>
                </a:gridCol>
                <a:gridCol w="283017">
                  <a:extLst>
                    <a:ext uri="{9D8B030D-6E8A-4147-A177-3AD203B41FA5}">
                      <a16:colId xmlns:a16="http://schemas.microsoft.com/office/drawing/2014/main" val="20003"/>
                    </a:ext>
                  </a:extLst>
                </a:gridCol>
                <a:gridCol w="283017">
                  <a:extLst>
                    <a:ext uri="{9D8B030D-6E8A-4147-A177-3AD203B41FA5}">
                      <a16:colId xmlns:a16="http://schemas.microsoft.com/office/drawing/2014/main" val="20004"/>
                    </a:ext>
                  </a:extLst>
                </a:gridCol>
                <a:gridCol w="282124">
                  <a:extLst>
                    <a:ext uri="{9D8B030D-6E8A-4147-A177-3AD203B41FA5}">
                      <a16:colId xmlns:a16="http://schemas.microsoft.com/office/drawing/2014/main" val="20005"/>
                    </a:ext>
                  </a:extLst>
                </a:gridCol>
                <a:gridCol w="281231">
                  <a:extLst>
                    <a:ext uri="{9D8B030D-6E8A-4147-A177-3AD203B41FA5}">
                      <a16:colId xmlns:a16="http://schemas.microsoft.com/office/drawing/2014/main" val="20006"/>
                    </a:ext>
                  </a:extLst>
                </a:gridCol>
                <a:gridCol w="281231">
                  <a:extLst>
                    <a:ext uri="{9D8B030D-6E8A-4147-A177-3AD203B41FA5}">
                      <a16:colId xmlns:a16="http://schemas.microsoft.com/office/drawing/2014/main" val="20007"/>
                    </a:ext>
                  </a:extLst>
                </a:gridCol>
                <a:gridCol w="281231">
                  <a:extLst>
                    <a:ext uri="{9D8B030D-6E8A-4147-A177-3AD203B41FA5}">
                      <a16:colId xmlns:a16="http://schemas.microsoft.com/office/drawing/2014/main" val="20008"/>
                    </a:ext>
                  </a:extLst>
                </a:gridCol>
                <a:gridCol w="281231">
                  <a:extLst>
                    <a:ext uri="{9D8B030D-6E8A-4147-A177-3AD203B41FA5}">
                      <a16:colId xmlns:a16="http://schemas.microsoft.com/office/drawing/2014/main" val="20009"/>
                    </a:ext>
                  </a:extLst>
                </a:gridCol>
                <a:gridCol w="281231">
                  <a:extLst>
                    <a:ext uri="{9D8B030D-6E8A-4147-A177-3AD203B41FA5}">
                      <a16:colId xmlns:a16="http://schemas.microsoft.com/office/drawing/2014/main" val="20010"/>
                    </a:ext>
                  </a:extLst>
                </a:gridCol>
                <a:gridCol w="281231">
                  <a:extLst>
                    <a:ext uri="{9D8B030D-6E8A-4147-A177-3AD203B41FA5}">
                      <a16:colId xmlns:a16="http://schemas.microsoft.com/office/drawing/2014/main" val="20011"/>
                    </a:ext>
                  </a:extLst>
                </a:gridCol>
                <a:gridCol w="281231">
                  <a:extLst>
                    <a:ext uri="{9D8B030D-6E8A-4147-A177-3AD203B41FA5}">
                      <a16:colId xmlns:a16="http://schemas.microsoft.com/office/drawing/2014/main" val="20012"/>
                    </a:ext>
                  </a:extLst>
                </a:gridCol>
                <a:gridCol w="281231">
                  <a:extLst>
                    <a:ext uri="{9D8B030D-6E8A-4147-A177-3AD203B41FA5}">
                      <a16:colId xmlns:a16="http://schemas.microsoft.com/office/drawing/2014/main" val="20013"/>
                    </a:ext>
                  </a:extLst>
                </a:gridCol>
                <a:gridCol w="281231">
                  <a:extLst>
                    <a:ext uri="{9D8B030D-6E8A-4147-A177-3AD203B41FA5}">
                      <a16:colId xmlns:a16="http://schemas.microsoft.com/office/drawing/2014/main" val="20014"/>
                    </a:ext>
                  </a:extLst>
                </a:gridCol>
                <a:gridCol w="281231">
                  <a:extLst>
                    <a:ext uri="{9D8B030D-6E8A-4147-A177-3AD203B41FA5}">
                      <a16:colId xmlns:a16="http://schemas.microsoft.com/office/drawing/2014/main" val="20015"/>
                    </a:ext>
                  </a:extLst>
                </a:gridCol>
                <a:gridCol w="281231">
                  <a:extLst>
                    <a:ext uri="{9D8B030D-6E8A-4147-A177-3AD203B41FA5}">
                      <a16:colId xmlns:a16="http://schemas.microsoft.com/office/drawing/2014/main" val="20016"/>
                    </a:ext>
                  </a:extLst>
                </a:gridCol>
                <a:gridCol w="281231">
                  <a:extLst>
                    <a:ext uri="{9D8B030D-6E8A-4147-A177-3AD203B41FA5}">
                      <a16:colId xmlns:a16="http://schemas.microsoft.com/office/drawing/2014/main" val="20017"/>
                    </a:ext>
                  </a:extLst>
                </a:gridCol>
                <a:gridCol w="281231">
                  <a:extLst>
                    <a:ext uri="{9D8B030D-6E8A-4147-A177-3AD203B41FA5}">
                      <a16:colId xmlns:a16="http://schemas.microsoft.com/office/drawing/2014/main" val="20018"/>
                    </a:ext>
                  </a:extLst>
                </a:gridCol>
                <a:gridCol w="281231">
                  <a:extLst>
                    <a:ext uri="{9D8B030D-6E8A-4147-A177-3AD203B41FA5}">
                      <a16:colId xmlns:a16="http://schemas.microsoft.com/office/drawing/2014/main" val="20019"/>
                    </a:ext>
                  </a:extLst>
                </a:gridCol>
                <a:gridCol w="281231">
                  <a:extLst>
                    <a:ext uri="{9D8B030D-6E8A-4147-A177-3AD203B41FA5}">
                      <a16:colId xmlns:a16="http://schemas.microsoft.com/office/drawing/2014/main" val="20020"/>
                    </a:ext>
                  </a:extLst>
                </a:gridCol>
                <a:gridCol w="281231">
                  <a:extLst>
                    <a:ext uri="{9D8B030D-6E8A-4147-A177-3AD203B41FA5}">
                      <a16:colId xmlns:a16="http://schemas.microsoft.com/office/drawing/2014/main" val="20021"/>
                    </a:ext>
                  </a:extLst>
                </a:gridCol>
                <a:gridCol w="281231">
                  <a:extLst>
                    <a:ext uri="{9D8B030D-6E8A-4147-A177-3AD203B41FA5}">
                      <a16:colId xmlns:a16="http://schemas.microsoft.com/office/drawing/2014/main" val="20022"/>
                    </a:ext>
                  </a:extLst>
                </a:gridCol>
                <a:gridCol w="281231">
                  <a:extLst>
                    <a:ext uri="{9D8B030D-6E8A-4147-A177-3AD203B41FA5}">
                      <a16:colId xmlns:a16="http://schemas.microsoft.com/office/drawing/2014/main" val="20023"/>
                    </a:ext>
                  </a:extLst>
                </a:gridCol>
                <a:gridCol w="281231">
                  <a:extLst>
                    <a:ext uri="{9D8B030D-6E8A-4147-A177-3AD203B41FA5}">
                      <a16:colId xmlns:a16="http://schemas.microsoft.com/office/drawing/2014/main" val="20024"/>
                    </a:ext>
                  </a:extLst>
                </a:gridCol>
                <a:gridCol w="281231">
                  <a:extLst>
                    <a:ext uri="{9D8B030D-6E8A-4147-A177-3AD203B41FA5}">
                      <a16:colId xmlns:a16="http://schemas.microsoft.com/office/drawing/2014/main" val="20025"/>
                    </a:ext>
                  </a:extLst>
                </a:gridCol>
                <a:gridCol w="281231">
                  <a:extLst>
                    <a:ext uri="{9D8B030D-6E8A-4147-A177-3AD203B41FA5}">
                      <a16:colId xmlns:a16="http://schemas.microsoft.com/office/drawing/2014/main" val="20026"/>
                    </a:ext>
                  </a:extLst>
                </a:gridCol>
                <a:gridCol w="281231">
                  <a:extLst>
                    <a:ext uri="{9D8B030D-6E8A-4147-A177-3AD203B41FA5}">
                      <a16:colId xmlns:a16="http://schemas.microsoft.com/office/drawing/2014/main" val="20027"/>
                    </a:ext>
                  </a:extLst>
                </a:gridCol>
                <a:gridCol w="281231">
                  <a:extLst>
                    <a:ext uri="{9D8B030D-6E8A-4147-A177-3AD203B41FA5}">
                      <a16:colId xmlns:a16="http://schemas.microsoft.com/office/drawing/2014/main" val="20028"/>
                    </a:ext>
                  </a:extLst>
                </a:gridCol>
                <a:gridCol w="281231">
                  <a:extLst>
                    <a:ext uri="{9D8B030D-6E8A-4147-A177-3AD203B41FA5}">
                      <a16:colId xmlns:a16="http://schemas.microsoft.com/office/drawing/2014/main" val="20029"/>
                    </a:ext>
                  </a:extLst>
                </a:gridCol>
              </a:tblGrid>
              <a:tr h="268333">
                <a:tc gridSpan="2">
                  <a:txBody>
                    <a:bodyPr/>
                    <a:lstStyle/>
                    <a:p>
                      <a:pPr marL="0" marR="0">
                        <a:spcBef>
                          <a:spcPts val="0"/>
                        </a:spcBef>
                        <a:spcAft>
                          <a:spcPts val="0"/>
                        </a:spcAft>
                      </a:pPr>
                      <a:r>
                        <a:rPr lang="en-US" sz="1200" dirty="0">
                          <a:latin typeface="Times New Roman"/>
                          <a:ea typeface="Times New Roman"/>
                        </a:rPr>
                        <a:t>CLK</a:t>
                      </a:r>
                    </a:p>
                  </a:txBody>
                  <a:tcPr marL="68580" marR="68580" marT="0" marB="0">
                    <a:lnL w="19050" cap="flat" cmpd="sng" algn="ctr">
                      <a:solidFill>
                        <a:srgbClr val="BFBFB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hMerge="1">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68333">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68333">
                <a:tc gridSpan="2">
                  <a:txBody>
                    <a:bodyPr/>
                    <a:lstStyle/>
                    <a:p>
                      <a:pPr marL="0" marR="0">
                        <a:spcBef>
                          <a:spcPts val="0"/>
                        </a:spcBef>
                        <a:spcAft>
                          <a:spcPts val="0"/>
                        </a:spcAft>
                      </a:pPr>
                      <a:r>
                        <a:rPr lang="en-US" sz="1200" dirty="0">
                          <a:latin typeface="Times New Roman"/>
                          <a:ea typeface="Times New Roman"/>
                        </a:rPr>
                        <a:t>IN</a:t>
                      </a: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hMerge="1">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68333">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68333">
                <a:tc gridSpan="2">
                  <a:txBody>
                    <a:bodyPr/>
                    <a:lstStyle/>
                    <a:p>
                      <a:pPr marL="0" marR="0">
                        <a:spcBef>
                          <a:spcPts val="0"/>
                        </a:spcBef>
                        <a:spcAft>
                          <a:spcPts val="0"/>
                        </a:spcAft>
                      </a:pPr>
                      <a:r>
                        <a:rPr lang="en-US" sz="1200" dirty="0">
                          <a:latin typeface="Times New Roman"/>
                          <a:ea typeface="Times New Roman"/>
                        </a:rPr>
                        <a:t>DONE</a:t>
                      </a: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hMerge="1">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68333">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68333">
                <a:tc gridSpan="2">
                  <a:txBody>
                    <a:bodyPr/>
                    <a:lstStyle/>
                    <a:p>
                      <a:pPr marL="0" marR="0">
                        <a:spcBef>
                          <a:spcPts val="0"/>
                        </a:spcBef>
                        <a:spcAft>
                          <a:spcPts val="0"/>
                        </a:spcAft>
                      </a:pPr>
                      <a:r>
                        <a:rPr lang="en-US" sz="1200" dirty="0">
                          <a:latin typeface="Times New Roman"/>
                          <a:ea typeface="Times New Roman"/>
                        </a:rPr>
                        <a:t>START</a:t>
                      </a: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hMerge="1">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9050" cap="flat" cmpd="sng" algn="ctr">
                      <a:solidFill>
                        <a:srgbClr val="BFBFB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sz="quarter"/>
          </p:nvPr>
        </p:nvSpPr>
        <p:spPr/>
        <p:txBody>
          <a:bodyPr/>
          <a:lstStyle/>
          <a:p>
            <a:r>
              <a:rPr lang="en-US" dirty="0" smtClean="0"/>
              <a:t>Sequential Logic: One-hot encoding</a:t>
            </a:r>
            <a:endParaRPr lang="en-US" dirty="0"/>
          </a:p>
        </p:txBody>
      </p:sp>
      <p:sp>
        <p:nvSpPr>
          <p:cNvPr id="4" name="Footer Placeholder 3"/>
          <p:cNvSpPr>
            <a:spLocks noGrp="1"/>
          </p:cNvSpPr>
          <p:nvPr>
            <p:ph type="ftr" sz="quarter" idx="4294967295"/>
          </p:nvPr>
        </p:nvSpPr>
        <p:spPr>
          <a:xfrm>
            <a:off x="3579813" y="6553200"/>
            <a:ext cx="5564187" cy="474663"/>
          </a:xfrm>
        </p:spPr>
        <p:txBody>
          <a:bodyPr/>
          <a:lstStyle/>
          <a:p>
            <a:r>
              <a:rPr lang="es-ES" smtClean="0"/>
              <a:t>W2018: EE307</a:t>
            </a:r>
            <a:endParaRPr lang="en-US" dirty="0"/>
          </a:p>
        </p:txBody>
      </p:sp>
      <p:sp>
        <p:nvSpPr>
          <p:cNvPr id="5" name="Slide Number Placeholder 4"/>
          <p:cNvSpPr>
            <a:spLocks noGrp="1"/>
          </p:cNvSpPr>
          <p:nvPr>
            <p:ph type="sldNum" sz="quarter" idx="4294967295"/>
          </p:nvPr>
        </p:nvSpPr>
        <p:spPr>
          <a:xfrm>
            <a:off x="0" y="6242050"/>
            <a:ext cx="827088" cy="488950"/>
          </a:xfrm>
        </p:spPr>
        <p:txBody>
          <a:bodyPr/>
          <a:lstStyle/>
          <a:p>
            <a:fld id="{65876461-077E-41AC-BF9A-19ECFE564D14}" type="slidenum">
              <a:rPr lang="en-US" smtClean="0"/>
              <a:pPr/>
              <a:t>119</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762000" y="435428"/>
            <a:ext cx="7924800" cy="762000"/>
          </a:xfrm>
        </p:spPr>
        <p:txBody>
          <a:bodyPr/>
          <a:lstStyle/>
          <a:p>
            <a:r>
              <a:rPr lang="en-US" sz="3200" dirty="0"/>
              <a:t>Sequential Logic Components</a:t>
            </a:r>
            <a:br>
              <a:rPr lang="en-US" sz="3200" dirty="0"/>
            </a:br>
            <a:r>
              <a:rPr lang="en-US" sz="3200" dirty="0"/>
              <a:t>D Flip-Flop behavior</a:t>
            </a:r>
          </a:p>
        </p:txBody>
      </p:sp>
      <p:sp>
        <p:nvSpPr>
          <p:cNvPr id="106499" name="Text Box 3"/>
          <p:cNvSpPr txBox="1">
            <a:spLocks noChangeArrowheads="1"/>
          </p:cNvSpPr>
          <p:nvPr/>
        </p:nvSpPr>
        <p:spPr bwMode="auto">
          <a:xfrm>
            <a:off x="835025" y="4389438"/>
            <a:ext cx="923925" cy="366712"/>
          </a:xfrm>
          <a:prstGeom prst="rect">
            <a:avLst/>
          </a:prstGeom>
          <a:noFill/>
          <a:ln w="9525">
            <a:noFill/>
            <a:miter lim="800000"/>
            <a:headEnd/>
            <a:tailEnd/>
          </a:ln>
          <a:effectLst/>
        </p:spPr>
        <p:txBody>
          <a:bodyPr>
            <a:spAutoFit/>
          </a:bodyPr>
          <a:lstStyle/>
          <a:p>
            <a:pPr>
              <a:spcBef>
                <a:spcPct val="50000"/>
              </a:spcBef>
            </a:pPr>
            <a:r>
              <a:rPr lang="en-US" sz="1800"/>
              <a:t>CLK</a:t>
            </a:r>
          </a:p>
        </p:txBody>
      </p:sp>
      <p:sp>
        <p:nvSpPr>
          <p:cNvPr id="106500" name="Text Box 4"/>
          <p:cNvSpPr txBox="1">
            <a:spLocks noChangeArrowheads="1"/>
          </p:cNvSpPr>
          <p:nvPr/>
        </p:nvSpPr>
        <p:spPr bwMode="auto">
          <a:xfrm>
            <a:off x="912813" y="4814888"/>
            <a:ext cx="923925" cy="366712"/>
          </a:xfrm>
          <a:prstGeom prst="rect">
            <a:avLst/>
          </a:prstGeom>
          <a:noFill/>
          <a:ln w="9525">
            <a:noFill/>
            <a:miter lim="800000"/>
            <a:headEnd/>
            <a:tailEnd/>
          </a:ln>
          <a:effectLst/>
        </p:spPr>
        <p:txBody>
          <a:bodyPr>
            <a:spAutoFit/>
          </a:bodyPr>
          <a:lstStyle/>
          <a:p>
            <a:pPr>
              <a:spcBef>
                <a:spcPct val="50000"/>
              </a:spcBef>
            </a:pPr>
            <a:r>
              <a:rPr lang="en-US" sz="1800"/>
              <a:t>D</a:t>
            </a:r>
          </a:p>
        </p:txBody>
      </p:sp>
      <p:sp>
        <p:nvSpPr>
          <p:cNvPr id="106501" name="Text Box 5"/>
          <p:cNvSpPr txBox="1">
            <a:spLocks noChangeArrowheads="1"/>
          </p:cNvSpPr>
          <p:nvPr/>
        </p:nvSpPr>
        <p:spPr bwMode="auto">
          <a:xfrm>
            <a:off x="912813" y="5332413"/>
            <a:ext cx="923925" cy="366712"/>
          </a:xfrm>
          <a:prstGeom prst="rect">
            <a:avLst/>
          </a:prstGeom>
          <a:noFill/>
          <a:ln w="9525">
            <a:noFill/>
            <a:miter lim="800000"/>
            <a:headEnd/>
            <a:tailEnd/>
          </a:ln>
          <a:effectLst/>
        </p:spPr>
        <p:txBody>
          <a:bodyPr>
            <a:spAutoFit/>
          </a:bodyPr>
          <a:lstStyle/>
          <a:p>
            <a:pPr>
              <a:spcBef>
                <a:spcPct val="50000"/>
              </a:spcBef>
            </a:pPr>
            <a:r>
              <a:rPr lang="en-US" sz="1800"/>
              <a:t>Q</a:t>
            </a:r>
          </a:p>
        </p:txBody>
      </p:sp>
      <p:grpSp>
        <p:nvGrpSpPr>
          <p:cNvPr id="106568" name="Group 72"/>
          <p:cNvGrpSpPr>
            <a:grpSpLocks/>
          </p:cNvGrpSpPr>
          <p:nvPr/>
        </p:nvGrpSpPr>
        <p:grpSpPr bwMode="auto">
          <a:xfrm>
            <a:off x="1822450" y="4135438"/>
            <a:ext cx="5464175" cy="1735137"/>
            <a:chOff x="1148" y="2460"/>
            <a:chExt cx="2637" cy="1350"/>
          </a:xfrm>
        </p:grpSpPr>
        <p:sp>
          <p:nvSpPr>
            <p:cNvPr id="106521" name="Line 25"/>
            <p:cNvSpPr>
              <a:spLocks noChangeShapeType="1"/>
            </p:cNvSpPr>
            <p:nvPr/>
          </p:nvSpPr>
          <p:spPr bwMode="auto">
            <a:xfrm>
              <a:off x="1148" y="2460"/>
              <a:ext cx="0" cy="1350"/>
            </a:xfrm>
            <a:prstGeom prst="line">
              <a:avLst/>
            </a:prstGeom>
            <a:noFill/>
            <a:ln w="9525" cap="rnd">
              <a:solidFill>
                <a:schemeClr val="tx1"/>
              </a:solidFill>
              <a:prstDash val="sysDot"/>
              <a:round/>
              <a:headEnd/>
              <a:tailEnd/>
            </a:ln>
            <a:effectLst/>
          </p:spPr>
          <p:txBody>
            <a:bodyPr/>
            <a:lstStyle/>
            <a:p>
              <a:endParaRPr lang="en-US"/>
            </a:p>
          </p:txBody>
        </p:sp>
        <p:sp>
          <p:nvSpPr>
            <p:cNvPr id="106522" name="Line 26"/>
            <p:cNvSpPr>
              <a:spLocks noChangeShapeType="1"/>
            </p:cNvSpPr>
            <p:nvPr/>
          </p:nvSpPr>
          <p:spPr bwMode="auto">
            <a:xfrm>
              <a:off x="1806" y="2460"/>
              <a:ext cx="0" cy="1350"/>
            </a:xfrm>
            <a:prstGeom prst="line">
              <a:avLst/>
            </a:prstGeom>
            <a:noFill/>
            <a:ln w="9525" cap="rnd">
              <a:solidFill>
                <a:schemeClr val="tx1"/>
              </a:solidFill>
              <a:prstDash val="sysDot"/>
              <a:round/>
              <a:headEnd/>
              <a:tailEnd/>
            </a:ln>
            <a:effectLst/>
          </p:spPr>
          <p:txBody>
            <a:bodyPr/>
            <a:lstStyle/>
            <a:p>
              <a:endParaRPr lang="en-US"/>
            </a:p>
          </p:txBody>
        </p:sp>
        <p:sp>
          <p:nvSpPr>
            <p:cNvPr id="106523" name="Line 27"/>
            <p:cNvSpPr>
              <a:spLocks noChangeShapeType="1"/>
            </p:cNvSpPr>
            <p:nvPr/>
          </p:nvSpPr>
          <p:spPr bwMode="auto">
            <a:xfrm>
              <a:off x="2466" y="2460"/>
              <a:ext cx="0" cy="1350"/>
            </a:xfrm>
            <a:prstGeom prst="line">
              <a:avLst/>
            </a:prstGeom>
            <a:noFill/>
            <a:ln w="9525" cap="rnd">
              <a:solidFill>
                <a:schemeClr val="tx1"/>
              </a:solidFill>
              <a:prstDash val="sysDot"/>
              <a:round/>
              <a:headEnd/>
              <a:tailEnd/>
            </a:ln>
            <a:effectLst/>
          </p:spPr>
          <p:txBody>
            <a:bodyPr/>
            <a:lstStyle/>
            <a:p>
              <a:endParaRPr lang="en-US"/>
            </a:p>
          </p:txBody>
        </p:sp>
        <p:sp>
          <p:nvSpPr>
            <p:cNvPr id="106524" name="Line 28"/>
            <p:cNvSpPr>
              <a:spLocks noChangeShapeType="1"/>
            </p:cNvSpPr>
            <p:nvPr/>
          </p:nvSpPr>
          <p:spPr bwMode="auto">
            <a:xfrm>
              <a:off x="3126" y="2460"/>
              <a:ext cx="0" cy="1350"/>
            </a:xfrm>
            <a:prstGeom prst="line">
              <a:avLst/>
            </a:prstGeom>
            <a:noFill/>
            <a:ln w="9525" cap="rnd">
              <a:solidFill>
                <a:schemeClr val="tx1"/>
              </a:solidFill>
              <a:prstDash val="sysDot"/>
              <a:round/>
              <a:headEnd/>
              <a:tailEnd/>
            </a:ln>
            <a:effectLst/>
          </p:spPr>
          <p:txBody>
            <a:bodyPr/>
            <a:lstStyle/>
            <a:p>
              <a:endParaRPr lang="en-US"/>
            </a:p>
          </p:txBody>
        </p:sp>
        <p:sp>
          <p:nvSpPr>
            <p:cNvPr id="106525" name="Line 29"/>
            <p:cNvSpPr>
              <a:spLocks noChangeShapeType="1"/>
            </p:cNvSpPr>
            <p:nvPr/>
          </p:nvSpPr>
          <p:spPr bwMode="auto">
            <a:xfrm>
              <a:off x="3785" y="2460"/>
              <a:ext cx="0" cy="1350"/>
            </a:xfrm>
            <a:prstGeom prst="line">
              <a:avLst/>
            </a:prstGeom>
            <a:noFill/>
            <a:ln w="9525" cap="rnd">
              <a:solidFill>
                <a:schemeClr val="tx1"/>
              </a:solidFill>
              <a:prstDash val="sysDot"/>
              <a:round/>
              <a:headEnd/>
              <a:tailEnd/>
            </a:ln>
            <a:effectLst/>
          </p:spPr>
          <p:txBody>
            <a:bodyPr/>
            <a:lstStyle/>
            <a:p>
              <a:endParaRPr lang="en-US"/>
            </a:p>
          </p:txBody>
        </p:sp>
      </p:grpSp>
      <p:grpSp>
        <p:nvGrpSpPr>
          <p:cNvPr id="106572" name="Group 76"/>
          <p:cNvGrpSpPr>
            <a:grpSpLocks/>
          </p:cNvGrpSpPr>
          <p:nvPr/>
        </p:nvGrpSpPr>
        <p:grpSpPr bwMode="auto">
          <a:xfrm>
            <a:off x="1579563" y="4887913"/>
            <a:ext cx="6640512" cy="228600"/>
            <a:chOff x="995" y="3079"/>
            <a:chExt cx="4183" cy="144"/>
          </a:xfrm>
        </p:grpSpPr>
        <p:sp>
          <p:nvSpPr>
            <p:cNvPr id="106545" name="Freeform 49"/>
            <p:cNvSpPr>
              <a:spLocks/>
            </p:cNvSpPr>
            <p:nvPr/>
          </p:nvSpPr>
          <p:spPr bwMode="auto">
            <a:xfrm>
              <a:off x="995" y="3079"/>
              <a:ext cx="638" cy="142"/>
            </a:xfrm>
            <a:custGeom>
              <a:avLst/>
              <a:gdLst/>
              <a:ahLst/>
              <a:cxnLst>
                <a:cxn ang="0">
                  <a:pos x="0" y="142"/>
                </a:cxn>
                <a:cxn ang="0">
                  <a:pos x="196" y="142"/>
                </a:cxn>
                <a:cxn ang="0">
                  <a:pos x="200" y="142"/>
                </a:cxn>
                <a:cxn ang="0">
                  <a:pos x="924" y="141"/>
                </a:cxn>
                <a:cxn ang="0">
                  <a:pos x="924" y="0"/>
                </a:cxn>
              </a:cxnLst>
              <a:rect l="0" t="0" r="r" b="b"/>
              <a:pathLst>
                <a:path w="924" h="142">
                  <a:moveTo>
                    <a:pt x="0" y="142"/>
                  </a:moveTo>
                  <a:lnTo>
                    <a:pt x="196" y="142"/>
                  </a:lnTo>
                  <a:lnTo>
                    <a:pt x="200" y="142"/>
                  </a:lnTo>
                  <a:lnTo>
                    <a:pt x="924" y="141"/>
                  </a:lnTo>
                  <a:lnTo>
                    <a:pt x="924" y="0"/>
                  </a:lnTo>
                </a:path>
              </a:pathLst>
            </a:custGeom>
            <a:noFill/>
            <a:ln w="9525">
              <a:solidFill>
                <a:schemeClr val="tx1"/>
              </a:solidFill>
              <a:round/>
              <a:headEnd/>
              <a:tailEnd/>
            </a:ln>
            <a:effectLst/>
          </p:spPr>
          <p:txBody>
            <a:bodyPr/>
            <a:lstStyle/>
            <a:p>
              <a:endParaRPr lang="en-US"/>
            </a:p>
          </p:txBody>
        </p:sp>
        <p:sp>
          <p:nvSpPr>
            <p:cNvPr id="106546" name="Freeform 50"/>
            <p:cNvSpPr>
              <a:spLocks/>
            </p:cNvSpPr>
            <p:nvPr/>
          </p:nvSpPr>
          <p:spPr bwMode="auto">
            <a:xfrm>
              <a:off x="1632" y="3080"/>
              <a:ext cx="1769" cy="143"/>
            </a:xfrm>
            <a:custGeom>
              <a:avLst/>
              <a:gdLst/>
              <a:ahLst/>
              <a:cxnLst>
                <a:cxn ang="0">
                  <a:pos x="0" y="0"/>
                </a:cxn>
                <a:cxn ang="0">
                  <a:pos x="748" y="1"/>
                </a:cxn>
                <a:cxn ang="0">
                  <a:pos x="748" y="141"/>
                </a:cxn>
                <a:cxn ang="0">
                  <a:pos x="1484" y="141"/>
                </a:cxn>
                <a:cxn ang="0">
                  <a:pos x="1480" y="143"/>
                </a:cxn>
              </a:cxnLst>
              <a:rect l="0" t="0" r="r" b="b"/>
              <a:pathLst>
                <a:path w="1484" h="143">
                  <a:moveTo>
                    <a:pt x="0" y="0"/>
                  </a:moveTo>
                  <a:lnTo>
                    <a:pt x="748" y="1"/>
                  </a:lnTo>
                  <a:lnTo>
                    <a:pt x="748" y="141"/>
                  </a:lnTo>
                  <a:lnTo>
                    <a:pt x="1484" y="141"/>
                  </a:lnTo>
                  <a:lnTo>
                    <a:pt x="1480" y="143"/>
                  </a:lnTo>
                </a:path>
              </a:pathLst>
            </a:custGeom>
            <a:noFill/>
            <a:ln w="9525">
              <a:solidFill>
                <a:schemeClr val="tx1"/>
              </a:solidFill>
              <a:round/>
              <a:headEnd/>
              <a:tailEnd/>
            </a:ln>
            <a:effectLst/>
          </p:spPr>
          <p:txBody>
            <a:bodyPr/>
            <a:lstStyle/>
            <a:p>
              <a:endParaRPr lang="en-US"/>
            </a:p>
          </p:txBody>
        </p:sp>
        <p:sp>
          <p:nvSpPr>
            <p:cNvPr id="106547" name="Freeform 51"/>
            <p:cNvSpPr>
              <a:spLocks/>
            </p:cNvSpPr>
            <p:nvPr/>
          </p:nvSpPr>
          <p:spPr bwMode="auto">
            <a:xfrm>
              <a:off x="2883" y="3093"/>
              <a:ext cx="2295" cy="130"/>
            </a:xfrm>
            <a:custGeom>
              <a:avLst/>
              <a:gdLst/>
              <a:ahLst/>
              <a:cxnLst>
                <a:cxn ang="0">
                  <a:pos x="0" y="130"/>
                </a:cxn>
                <a:cxn ang="0">
                  <a:pos x="585" y="130"/>
                </a:cxn>
                <a:cxn ang="0">
                  <a:pos x="585" y="2"/>
                </a:cxn>
                <a:cxn ang="0">
                  <a:pos x="1715" y="2"/>
                </a:cxn>
                <a:cxn ang="0">
                  <a:pos x="2295" y="0"/>
                </a:cxn>
              </a:cxnLst>
              <a:rect l="0" t="0" r="r" b="b"/>
              <a:pathLst>
                <a:path w="2295" h="130">
                  <a:moveTo>
                    <a:pt x="0" y="130"/>
                  </a:moveTo>
                  <a:lnTo>
                    <a:pt x="585" y="130"/>
                  </a:lnTo>
                  <a:lnTo>
                    <a:pt x="585" y="2"/>
                  </a:lnTo>
                  <a:lnTo>
                    <a:pt x="1715" y="2"/>
                  </a:lnTo>
                  <a:lnTo>
                    <a:pt x="2295" y="0"/>
                  </a:lnTo>
                </a:path>
              </a:pathLst>
            </a:custGeom>
            <a:noFill/>
            <a:ln w="9525">
              <a:solidFill>
                <a:schemeClr val="tx1"/>
              </a:solidFill>
              <a:round/>
              <a:headEnd/>
              <a:tailEnd/>
            </a:ln>
            <a:effectLst/>
          </p:spPr>
          <p:txBody>
            <a:bodyPr/>
            <a:lstStyle/>
            <a:p>
              <a:endParaRPr lang="en-US"/>
            </a:p>
          </p:txBody>
        </p:sp>
      </p:grpSp>
      <p:grpSp>
        <p:nvGrpSpPr>
          <p:cNvPr id="106579" name="Group 83"/>
          <p:cNvGrpSpPr>
            <a:grpSpLocks/>
          </p:cNvGrpSpPr>
          <p:nvPr/>
        </p:nvGrpSpPr>
        <p:grpSpPr bwMode="auto">
          <a:xfrm>
            <a:off x="2674938" y="1970088"/>
            <a:ext cx="3254375" cy="1492250"/>
            <a:chOff x="1685" y="1241"/>
            <a:chExt cx="2050" cy="940"/>
          </a:xfrm>
        </p:grpSpPr>
        <p:sp>
          <p:nvSpPr>
            <p:cNvPr id="106560" name="Rectangle 64"/>
            <p:cNvSpPr>
              <a:spLocks noChangeArrowheads="1"/>
            </p:cNvSpPr>
            <p:nvPr/>
          </p:nvSpPr>
          <p:spPr bwMode="auto">
            <a:xfrm>
              <a:off x="2385" y="1241"/>
              <a:ext cx="876" cy="940"/>
            </a:xfrm>
            <a:prstGeom prst="rect">
              <a:avLst/>
            </a:prstGeom>
            <a:noFill/>
            <a:ln w="12700">
              <a:solidFill>
                <a:schemeClr val="tx1"/>
              </a:solidFill>
              <a:miter lim="800000"/>
              <a:headEnd/>
              <a:tailEnd/>
            </a:ln>
            <a:effectLst/>
          </p:spPr>
          <p:txBody>
            <a:bodyPr wrap="none" anchor="ctr"/>
            <a:lstStyle/>
            <a:p>
              <a:endParaRPr lang="en-US"/>
            </a:p>
          </p:txBody>
        </p:sp>
        <p:sp>
          <p:nvSpPr>
            <p:cNvPr id="106561" name="Text Box 65"/>
            <p:cNvSpPr txBox="1">
              <a:spLocks noChangeArrowheads="1"/>
            </p:cNvSpPr>
            <p:nvPr/>
          </p:nvSpPr>
          <p:spPr bwMode="auto">
            <a:xfrm>
              <a:off x="1931" y="1387"/>
              <a:ext cx="1804" cy="250"/>
            </a:xfrm>
            <a:prstGeom prst="rect">
              <a:avLst/>
            </a:prstGeom>
            <a:noFill/>
            <a:ln w="9525">
              <a:noFill/>
              <a:miter lim="800000"/>
              <a:headEnd/>
              <a:tailEnd/>
            </a:ln>
            <a:effectLst/>
          </p:spPr>
          <p:txBody>
            <a:bodyPr>
              <a:spAutoFit/>
            </a:bodyPr>
            <a:lstStyle/>
            <a:p>
              <a:pPr>
                <a:spcBef>
                  <a:spcPct val="50000"/>
                </a:spcBef>
              </a:pPr>
              <a:r>
                <a:rPr lang="en-US" sz="2000"/>
                <a:t>D                                   Q</a:t>
              </a:r>
            </a:p>
          </p:txBody>
        </p:sp>
        <p:sp>
          <p:nvSpPr>
            <p:cNvPr id="106562" name="Line 66"/>
            <p:cNvSpPr>
              <a:spLocks noChangeShapeType="1"/>
            </p:cNvSpPr>
            <p:nvPr/>
          </p:nvSpPr>
          <p:spPr bwMode="auto">
            <a:xfrm>
              <a:off x="2385" y="1928"/>
              <a:ext cx="88" cy="72"/>
            </a:xfrm>
            <a:prstGeom prst="line">
              <a:avLst/>
            </a:prstGeom>
            <a:noFill/>
            <a:ln w="9525">
              <a:solidFill>
                <a:schemeClr val="tx1"/>
              </a:solidFill>
              <a:round/>
              <a:headEnd/>
              <a:tailEnd/>
            </a:ln>
            <a:effectLst/>
          </p:spPr>
          <p:txBody>
            <a:bodyPr/>
            <a:lstStyle/>
            <a:p>
              <a:endParaRPr lang="en-US"/>
            </a:p>
          </p:txBody>
        </p:sp>
        <p:sp>
          <p:nvSpPr>
            <p:cNvPr id="106563" name="Line 67"/>
            <p:cNvSpPr>
              <a:spLocks noChangeShapeType="1"/>
            </p:cNvSpPr>
            <p:nvPr/>
          </p:nvSpPr>
          <p:spPr bwMode="auto">
            <a:xfrm flipH="1">
              <a:off x="2385" y="2000"/>
              <a:ext cx="88" cy="73"/>
            </a:xfrm>
            <a:prstGeom prst="line">
              <a:avLst/>
            </a:prstGeom>
            <a:noFill/>
            <a:ln w="9525">
              <a:solidFill>
                <a:schemeClr val="tx1"/>
              </a:solidFill>
              <a:round/>
              <a:headEnd/>
              <a:tailEnd/>
            </a:ln>
            <a:effectLst/>
          </p:spPr>
          <p:txBody>
            <a:bodyPr/>
            <a:lstStyle/>
            <a:p>
              <a:endParaRPr lang="en-US"/>
            </a:p>
          </p:txBody>
        </p:sp>
        <p:sp>
          <p:nvSpPr>
            <p:cNvPr id="106564" name="Line 68"/>
            <p:cNvSpPr>
              <a:spLocks noChangeShapeType="1"/>
            </p:cNvSpPr>
            <p:nvPr/>
          </p:nvSpPr>
          <p:spPr bwMode="auto">
            <a:xfrm flipH="1">
              <a:off x="1991" y="1603"/>
              <a:ext cx="394" cy="0"/>
            </a:xfrm>
            <a:prstGeom prst="line">
              <a:avLst/>
            </a:prstGeom>
            <a:noFill/>
            <a:ln w="9525">
              <a:solidFill>
                <a:schemeClr val="tx1"/>
              </a:solidFill>
              <a:round/>
              <a:headEnd/>
              <a:tailEnd/>
            </a:ln>
            <a:effectLst/>
          </p:spPr>
          <p:txBody>
            <a:bodyPr/>
            <a:lstStyle/>
            <a:p>
              <a:endParaRPr lang="en-US"/>
            </a:p>
          </p:txBody>
        </p:sp>
        <p:sp>
          <p:nvSpPr>
            <p:cNvPr id="106565" name="Line 69"/>
            <p:cNvSpPr>
              <a:spLocks noChangeShapeType="1"/>
            </p:cNvSpPr>
            <p:nvPr/>
          </p:nvSpPr>
          <p:spPr bwMode="auto">
            <a:xfrm flipH="1">
              <a:off x="3261" y="1603"/>
              <a:ext cx="394" cy="0"/>
            </a:xfrm>
            <a:prstGeom prst="line">
              <a:avLst/>
            </a:prstGeom>
            <a:noFill/>
            <a:ln w="9525">
              <a:solidFill>
                <a:schemeClr val="tx1"/>
              </a:solidFill>
              <a:round/>
              <a:headEnd/>
              <a:tailEnd/>
            </a:ln>
            <a:effectLst/>
          </p:spPr>
          <p:txBody>
            <a:bodyPr/>
            <a:lstStyle/>
            <a:p>
              <a:endParaRPr lang="en-US"/>
            </a:p>
          </p:txBody>
        </p:sp>
        <p:sp>
          <p:nvSpPr>
            <p:cNvPr id="106566" name="Line 70"/>
            <p:cNvSpPr>
              <a:spLocks noChangeShapeType="1"/>
            </p:cNvSpPr>
            <p:nvPr/>
          </p:nvSpPr>
          <p:spPr bwMode="auto">
            <a:xfrm flipH="1">
              <a:off x="1991" y="2000"/>
              <a:ext cx="394" cy="0"/>
            </a:xfrm>
            <a:prstGeom prst="line">
              <a:avLst/>
            </a:prstGeom>
            <a:noFill/>
            <a:ln w="9525">
              <a:solidFill>
                <a:schemeClr val="tx1"/>
              </a:solidFill>
              <a:round/>
              <a:headEnd/>
              <a:tailEnd/>
            </a:ln>
            <a:effectLst/>
          </p:spPr>
          <p:txBody>
            <a:bodyPr/>
            <a:lstStyle/>
            <a:p>
              <a:endParaRPr lang="en-US"/>
            </a:p>
          </p:txBody>
        </p:sp>
        <p:sp>
          <p:nvSpPr>
            <p:cNvPr id="106567" name="Text Box 71"/>
            <p:cNvSpPr txBox="1">
              <a:spLocks noChangeArrowheads="1"/>
            </p:cNvSpPr>
            <p:nvPr/>
          </p:nvSpPr>
          <p:spPr bwMode="auto">
            <a:xfrm>
              <a:off x="1685" y="1819"/>
              <a:ext cx="525" cy="231"/>
            </a:xfrm>
            <a:prstGeom prst="rect">
              <a:avLst/>
            </a:prstGeom>
            <a:noFill/>
            <a:ln w="9525">
              <a:noFill/>
              <a:miter lim="800000"/>
              <a:headEnd/>
              <a:tailEnd/>
            </a:ln>
            <a:effectLst/>
          </p:spPr>
          <p:txBody>
            <a:bodyPr>
              <a:spAutoFit/>
            </a:bodyPr>
            <a:lstStyle/>
            <a:p>
              <a:pPr>
                <a:spcBef>
                  <a:spcPct val="50000"/>
                </a:spcBef>
              </a:pPr>
              <a:r>
                <a:rPr lang="en-US" sz="1800"/>
                <a:t>CLK</a:t>
              </a:r>
            </a:p>
          </p:txBody>
        </p:sp>
      </p:grpSp>
      <p:grpSp>
        <p:nvGrpSpPr>
          <p:cNvPr id="106573" name="Group 77"/>
          <p:cNvGrpSpPr>
            <a:grpSpLocks/>
          </p:cNvGrpSpPr>
          <p:nvPr/>
        </p:nvGrpSpPr>
        <p:grpSpPr bwMode="auto">
          <a:xfrm>
            <a:off x="1527175" y="4424363"/>
            <a:ext cx="6691313" cy="238125"/>
            <a:chOff x="962" y="2787"/>
            <a:chExt cx="4215" cy="150"/>
          </a:xfrm>
        </p:grpSpPr>
        <p:sp>
          <p:nvSpPr>
            <p:cNvPr id="106553" name="Freeform 57"/>
            <p:cNvSpPr>
              <a:spLocks/>
            </p:cNvSpPr>
            <p:nvPr/>
          </p:nvSpPr>
          <p:spPr bwMode="auto">
            <a:xfrm>
              <a:off x="2572" y="2787"/>
              <a:ext cx="763" cy="143"/>
            </a:xfrm>
            <a:custGeom>
              <a:avLst/>
              <a:gdLst/>
              <a:ahLst/>
              <a:cxnLst>
                <a:cxn ang="0">
                  <a:pos x="0" y="143"/>
                </a:cxn>
                <a:cxn ang="0">
                  <a:pos x="309" y="141"/>
                </a:cxn>
                <a:cxn ang="0">
                  <a:pos x="309" y="0"/>
                </a:cxn>
                <a:cxn ang="0">
                  <a:pos x="763" y="0"/>
                </a:cxn>
                <a:cxn ang="0">
                  <a:pos x="763" y="141"/>
                </a:cxn>
              </a:cxnLst>
              <a:rect l="0" t="0" r="r" b="b"/>
              <a:pathLst>
                <a:path w="763" h="143">
                  <a:moveTo>
                    <a:pt x="0" y="143"/>
                  </a:moveTo>
                  <a:lnTo>
                    <a:pt x="309" y="141"/>
                  </a:lnTo>
                  <a:lnTo>
                    <a:pt x="309" y="0"/>
                  </a:lnTo>
                  <a:lnTo>
                    <a:pt x="763" y="0"/>
                  </a:lnTo>
                  <a:lnTo>
                    <a:pt x="763" y="141"/>
                  </a:lnTo>
                </a:path>
              </a:pathLst>
            </a:custGeom>
            <a:noFill/>
            <a:ln w="9525">
              <a:solidFill>
                <a:schemeClr val="tx1"/>
              </a:solidFill>
              <a:round/>
              <a:headEnd/>
              <a:tailEnd/>
            </a:ln>
            <a:effectLst/>
          </p:spPr>
          <p:txBody>
            <a:bodyPr/>
            <a:lstStyle/>
            <a:p>
              <a:endParaRPr lang="en-US"/>
            </a:p>
          </p:txBody>
        </p:sp>
        <p:sp>
          <p:nvSpPr>
            <p:cNvPr id="106554" name="Freeform 58"/>
            <p:cNvSpPr>
              <a:spLocks/>
            </p:cNvSpPr>
            <p:nvPr/>
          </p:nvSpPr>
          <p:spPr bwMode="auto">
            <a:xfrm>
              <a:off x="3337" y="2787"/>
              <a:ext cx="861"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106556" name="Freeform 60"/>
            <p:cNvSpPr>
              <a:spLocks/>
            </p:cNvSpPr>
            <p:nvPr/>
          </p:nvSpPr>
          <p:spPr bwMode="auto">
            <a:xfrm>
              <a:off x="962" y="2788"/>
              <a:ext cx="531" cy="142"/>
            </a:xfrm>
            <a:custGeom>
              <a:avLst/>
              <a:gdLst/>
              <a:ahLst/>
              <a:cxnLst>
                <a:cxn ang="0">
                  <a:pos x="0" y="142"/>
                </a:cxn>
                <a:cxn ang="0">
                  <a:pos x="184" y="141"/>
                </a:cxn>
                <a:cxn ang="0">
                  <a:pos x="184" y="0"/>
                </a:cxn>
                <a:cxn ang="0">
                  <a:pos x="531" y="0"/>
                </a:cxn>
                <a:cxn ang="0">
                  <a:pos x="531" y="141"/>
                </a:cxn>
              </a:cxnLst>
              <a:rect l="0" t="0" r="r" b="b"/>
              <a:pathLst>
                <a:path w="531" h="142">
                  <a:moveTo>
                    <a:pt x="0" y="142"/>
                  </a:moveTo>
                  <a:lnTo>
                    <a:pt x="184" y="141"/>
                  </a:lnTo>
                  <a:lnTo>
                    <a:pt x="184" y="0"/>
                  </a:lnTo>
                  <a:lnTo>
                    <a:pt x="531" y="0"/>
                  </a:lnTo>
                  <a:lnTo>
                    <a:pt x="531" y="141"/>
                  </a:lnTo>
                </a:path>
              </a:pathLst>
            </a:custGeom>
            <a:noFill/>
            <a:ln w="9525">
              <a:solidFill>
                <a:schemeClr val="tx1"/>
              </a:solidFill>
              <a:round/>
              <a:headEnd/>
              <a:tailEnd/>
            </a:ln>
            <a:effectLst/>
          </p:spPr>
          <p:txBody>
            <a:bodyPr/>
            <a:lstStyle/>
            <a:p>
              <a:endParaRPr lang="en-US"/>
            </a:p>
          </p:txBody>
        </p:sp>
        <p:sp>
          <p:nvSpPr>
            <p:cNvPr id="106557" name="Freeform 61"/>
            <p:cNvSpPr>
              <a:spLocks/>
            </p:cNvSpPr>
            <p:nvPr/>
          </p:nvSpPr>
          <p:spPr bwMode="auto">
            <a:xfrm>
              <a:off x="1495" y="2788"/>
              <a:ext cx="1082"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106569" name="Freeform 73"/>
            <p:cNvSpPr>
              <a:spLocks/>
            </p:cNvSpPr>
            <p:nvPr/>
          </p:nvSpPr>
          <p:spPr bwMode="auto">
            <a:xfrm>
              <a:off x="4201" y="2794"/>
              <a:ext cx="976" cy="143"/>
            </a:xfrm>
            <a:custGeom>
              <a:avLst/>
              <a:gdLst/>
              <a:ahLst/>
              <a:cxnLst>
                <a:cxn ang="0">
                  <a:pos x="0" y="143"/>
                </a:cxn>
                <a:cxn ang="0">
                  <a:pos x="309" y="141"/>
                </a:cxn>
                <a:cxn ang="0">
                  <a:pos x="309" y="0"/>
                </a:cxn>
                <a:cxn ang="0">
                  <a:pos x="763" y="0"/>
                </a:cxn>
                <a:cxn ang="0">
                  <a:pos x="763" y="141"/>
                </a:cxn>
              </a:cxnLst>
              <a:rect l="0" t="0" r="r" b="b"/>
              <a:pathLst>
                <a:path w="763" h="143">
                  <a:moveTo>
                    <a:pt x="0" y="143"/>
                  </a:moveTo>
                  <a:lnTo>
                    <a:pt x="309" y="141"/>
                  </a:lnTo>
                  <a:lnTo>
                    <a:pt x="309" y="0"/>
                  </a:lnTo>
                  <a:lnTo>
                    <a:pt x="763" y="0"/>
                  </a:lnTo>
                  <a:lnTo>
                    <a:pt x="763" y="141"/>
                  </a:lnTo>
                </a:path>
              </a:pathLst>
            </a:custGeom>
            <a:noFill/>
            <a:ln w="9525">
              <a:solidFill>
                <a:schemeClr val="tx1"/>
              </a:solidFill>
              <a:round/>
              <a:headEnd/>
              <a:tailEnd/>
            </a:ln>
            <a:effectLst/>
          </p:spPr>
          <p:txBody>
            <a:bodyPr/>
            <a:lstStyle/>
            <a:p>
              <a:endParaRPr lang="en-US"/>
            </a:p>
          </p:txBody>
        </p:sp>
      </p:grpSp>
      <p:grpSp>
        <p:nvGrpSpPr>
          <p:cNvPr id="106571" name="Group 75"/>
          <p:cNvGrpSpPr>
            <a:grpSpLocks/>
          </p:cNvGrpSpPr>
          <p:nvPr/>
        </p:nvGrpSpPr>
        <p:grpSpPr bwMode="auto">
          <a:xfrm>
            <a:off x="1538288" y="5308600"/>
            <a:ext cx="6691312" cy="233363"/>
            <a:chOff x="969" y="3344"/>
            <a:chExt cx="4215" cy="147"/>
          </a:xfrm>
        </p:grpSpPr>
        <p:sp>
          <p:nvSpPr>
            <p:cNvPr id="106536" name="Freeform 40"/>
            <p:cNvSpPr>
              <a:spLocks/>
            </p:cNvSpPr>
            <p:nvPr/>
          </p:nvSpPr>
          <p:spPr bwMode="auto">
            <a:xfrm>
              <a:off x="969" y="3344"/>
              <a:ext cx="1933" cy="141"/>
            </a:xfrm>
            <a:custGeom>
              <a:avLst/>
              <a:gdLst/>
              <a:ahLst/>
              <a:cxnLst>
                <a:cxn ang="0">
                  <a:pos x="0" y="140"/>
                </a:cxn>
                <a:cxn ang="0">
                  <a:pos x="1081" y="141"/>
                </a:cxn>
                <a:cxn ang="0">
                  <a:pos x="1081" y="0"/>
                </a:cxn>
                <a:cxn ang="0">
                  <a:pos x="1703" y="0"/>
                </a:cxn>
                <a:cxn ang="0">
                  <a:pos x="1933" y="0"/>
                </a:cxn>
              </a:cxnLst>
              <a:rect l="0" t="0" r="r" b="b"/>
              <a:pathLst>
                <a:path w="1933" h="141">
                  <a:moveTo>
                    <a:pt x="0" y="140"/>
                  </a:moveTo>
                  <a:lnTo>
                    <a:pt x="1081" y="141"/>
                  </a:lnTo>
                  <a:lnTo>
                    <a:pt x="1081" y="0"/>
                  </a:lnTo>
                  <a:lnTo>
                    <a:pt x="1703" y="0"/>
                  </a:lnTo>
                  <a:lnTo>
                    <a:pt x="1933" y="0"/>
                  </a:lnTo>
                </a:path>
              </a:pathLst>
            </a:custGeom>
            <a:noFill/>
            <a:ln w="9525">
              <a:solidFill>
                <a:schemeClr val="tx1"/>
              </a:solidFill>
              <a:round/>
              <a:headEnd/>
              <a:tailEnd/>
            </a:ln>
            <a:effectLst/>
          </p:spPr>
          <p:txBody>
            <a:bodyPr/>
            <a:lstStyle/>
            <a:p>
              <a:endParaRPr lang="en-US"/>
            </a:p>
          </p:txBody>
        </p:sp>
        <p:sp>
          <p:nvSpPr>
            <p:cNvPr id="106538" name="Freeform 42"/>
            <p:cNvSpPr>
              <a:spLocks/>
            </p:cNvSpPr>
            <p:nvPr/>
          </p:nvSpPr>
          <p:spPr bwMode="auto">
            <a:xfrm flipH="1" flipV="1">
              <a:off x="2907" y="3349"/>
              <a:ext cx="1839" cy="142"/>
            </a:xfrm>
            <a:custGeom>
              <a:avLst/>
              <a:gdLst/>
              <a:ahLst/>
              <a:cxnLst>
                <a:cxn ang="0">
                  <a:pos x="0" y="142"/>
                </a:cxn>
                <a:cxn ang="0">
                  <a:pos x="376" y="141"/>
                </a:cxn>
                <a:cxn ang="0">
                  <a:pos x="376" y="0"/>
                </a:cxn>
                <a:cxn ang="0">
                  <a:pos x="709" y="1"/>
                </a:cxn>
                <a:cxn ang="0">
                  <a:pos x="709" y="142"/>
                </a:cxn>
              </a:cxnLst>
              <a:rect l="0" t="0" r="r" b="b"/>
              <a:pathLst>
                <a:path w="709" h="142">
                  <a:moveTo>
                    <a:pt x="0" y="142"/>
                  </a:moveTo>
                  <a:lnTo>
                    <a:pt x="376" y="141"/>
                  </a:lnTo>
                  <a:lnTo>
                    <a:pt x="376" y="0"/>
                  </a:lnTo>
                  <a:lnTo>
                    <a:pt x="709" y="1"/>
                  </a:lnTo>
                  <a:lnTo>
                    <a:pt x="709" y="142"/>
                  </a:lnTo>
                </a:path>
              </a:pathLst>
            </a:custGeom>
            <a:noFill/>
            <a:ln w="9525">
              <a:solidFill>
                <a:schemeClr val="tx1"/>
              </a:solidFill>
              <a:round/>
              <a:headEnd/>
              <a:tailEnd/>
            </a:ln>
            <a:effectLst/>
          </p:spPr>
          <p:txBody>
            <a:bodyPr/>
            <a:lstStyle/>
            <a:p>
              <a:endParaRPr lang="en-US"/>
            </a:p>
          </p:txBody>
        </p:sp>
        <p:sp>
          <p:nvSpPr>
            <p:cNvPr id="106570" name="Line 74"/>
            <p:cNvSpPr>
              <a:spLocks noChangeShapeType="1"/>
            </p:cNvSpPr>
            <p:nvPr/>
          </p:nvSpPr>
          <p:spPr bwMode="auto">
            <a:xfrm>
              <a:off x="4709" y="3350"/>
              <a:ext cx="475" cy="0"/>
            </a:xfrm>
            <a:prstGeom prst="line">
              <a:avLst/>
            </a:prstGeom>
            <a:noFill/>
            <a:ln w="9525">
              <a:solidFill>
                <a:schemeClr val="tx1"/>
              </a:solidFill>
              <a:round/>
              <a:headEnd/>
              <a:tailEnd/>
            </a:ln>
            <a:effectLst/>
          </p:spPr>
          <p:txBody>
            <a:bodyPr/>
            <a:lstStyle/>
            <a:p>
              <a:endParaRPr lang="en-US"/>
            </a:p>
          </p:txBody>
        </p:sp>
      </p:grpSp>
      <p:sp>
        <p:nvSpPr>
          <p:cNvPr id="106574" name="Text Box 78"/>
          <p:cNvSpPr txBox="1">
            <a:spLocks noChangeArrowheads="1"/>
          </p:cNvSpPr>
          <p:nvPr/>
        </p:nvSpPr>
        <p:spPr bwMode="auto">
          <a:xfrm>
            <a:off x="1477963" y="3452813"/>
            <a:ext cx="787400" cy="641350"/>
          </a:xfrm>
          <a:prstGeom prst="rect">
            <a:avLst/>
          </a:prstGeom>
          <a:noFill/>
          <a:ln w="9525">
            <a:noFill/>
            <a:miter lim="800000"/>
            <a:headEnd/>
            <a:tailEnd/>
          </a:ln>
          <a:effectLst/>
        </p:spPr>
        <p:txBody>
          <a:bodyPr wrap="none">
            <a:spAutoFit/>
          </a:bodyPr>
          <a:lstStyle/>
          <a:p>
            <a:pPr algn="ctr"/>
            <a:r>
              <a:rPr lang="en-US" sz="1800"/>
              <a:t>Clock </a:t>
            </a:r>
          </a:p>
          <a:p>
            <a:pPr algn="ctr"/>
            <a:r>
              <a:rPr lang="en-US" sz="1800"/>
              <a:t>edge 1</a:t>
            </a:r>
          </a:p>
        </p:txBody>
      </p:sp>
      <p:sp>
        <p:nvSpPr>
          <p:cNvPr id="106575" name="Text Box 79"/>
          <p:cNvSpPr txBox="1">
            <a:spLocks noChangeArrowheads="1"/>
          </p:cNvSpPr>
          <p:nvPr/>
        </p:nvSpPr>
        <p:spPr bwMode="auto">
          <a:xfrm>
            <a:off x="2832100" y="3452813"/>
            <a:ext cx="787400" cy="641350"/>
          </a:xfrm>
          <a:prstGeom prst="rect">
            <a:avLst/>
          </a:prstGeom>
          <a:noFill/>
          <a:ln w="9525">
            <a:noFill/>
            <a:miter lim="800000"/>
            <a:headEnd/>
            <a:tailEnd/>
          </a:ln>
          <a:effectLst/>
        </p:spPr>
        <p:txBody>
          <a:bodyPr wrap="none">
            <a:spAutoFit/>
          </a:bodyPr>
          <a:lstStyle/>
          <a:p>
            <a:pPr algn="ctr"/>
            <a:r>
              <a:rPr lang="en-US" sz="1800"/>
              <a:t>Clock </a:t>
            </a:r>
          </a:p>
          <a:p>
            <a:pPr algn="ctr"/>
            <a:r>
              <a:rPr lang="en-US" sz="1800"/>
              <a:t>edge 2</a:t>
            </a:r>
          </a:p>
        </p:txBody>
      </p:sp>
      <p:sp>
        <p:nvSpPr>
          <p:cNvPr id="106576" name="Text Box 80"/>
          <p:cNvSpPr txBox="1">
            <a:spLocks noChangeArrowheads="1"/>
          </p:cNvSpPr>
          <p:nvPr/>
        </p:nvSpPr>
        <p:spPr bwMode="auto">
          <a:xfrm>
            <a:off x="5540375" y="3452813"/>
            <a:ext cx="787400" cy="641350"/>
          </a:xfrm>
          <a:prstGeom prst="rect">
            <a:avLst/>
          </a:prstGeom>
          <a:noFill/>
          <a:ln w="9525">
            <a:noFill/>
            <a:miter lim="800000"/>
            <a:headEnd/>
            <a:tailEnd/>
          </a:ln>
          <a:effectLst/>
        </p:spPr>
        <p:txBody>
          <a:bodyPr wrap="none">
            <a:spAutoFit/>
          </a:bodyPr>
          <a:lstStyle/>
          <a:p>
            <a:pPr algn="ctr"/>
            <a:r>
              <a:rPr lang="en-US" sz="1800"/>
              <a:t>Clock </a:t>
            </a:r>
          </a:p>
          <a:p>
            <a:pPr algn="ctr"/>
            <a:r>
              <a:rPr lang="en-US" sz="1800"/>
              <a:t>edge 4</a:t>
            </a:r>
          </a:p>
        </p:txBody>
      </p:sp>
      <p:sp>
        <p:nvSpPr>
          <p:cNvPr id="106577" name="Text Box 81"/>
          <p:cNvSpPr txBox="1">
            <a:spLocks noChangeArrowheads="1"/>
          </p:cNvSpPr>
          <p:nvPr/>
        </p:nvSpPr>
        <p:spPr bwMode="auto">
          <a:xfrm>
            <a:off x="6894513" y="3452813"/>
            <a:ext cx="787400" cy="641350"/>
          </a:xfrm>
          <a:prstGeom prst="rect">
            <a:avLst/>
          </a:prstGeom>
          <a:noFill/>
          <a:ln w="9525">
            <a:noFill/>
            <a:miter lim="800000"/>
            <a:headEnd/>
            <a:tailEnd/>
          </a:ln>
          <a:effectLst/>
        </p:spPr>
        <p:txBody>
          <a:bodyPr wrap="none">
            <a:spAutoFit/>
          </a:bodyPr>
          <a:lstStyle/>
          <a:p>
            <a:pPr algn="ctr"/>
            <a:r>
              <a:rPr lang="en-US" sz="1800"/>
              <a:t>Clock </a:t>
            </a:r>
          </a:p>
          <a:p>
            <a:pPr algn="ctr"/>
            <a:r>
              <a:rPr lang="en-US" sz="1800"/>
              <a:t>edge 5</a:t>
            </a:r>
          </a:p>
        </p:txBody>
      </p:sp>
      <p:sp>
        <p:nvSpPr>
          <p:cNvPr id="106578" name="Text Box 82"/>
          <p:cNvSpPr txBox="1">
            <a:spLocks noChangeArrowheads="1"/>
          </p:cNvSpPr>
          <p:nvPr/>
        </p:nvSpPr>
        <p:spPr bwMode="auto">
          <a:xfrm>
            <a:off x="4186238" y="3452813"/>
            <a:ext cx="787400" cy="641350"/>
          </a:xfrm>
          <a:prstGeom prst="rect">
            <a:avLst/>
          </a:prstGeom>
          <a:noFill/>
          <a:ln w="9525">
            <a:noFill/>
            <a:miter lim="800000"/>
            <a:headEnd/>
            <a:tailEnd/>
          </a:ln>
          <a:effectLst/>
        </p:spPr>
        <p:txBody>
          <a:bodyPr wrap="none">
            <a:spAutoFit/>
          </a:bodyPr>
          <a:lstStyle/>
          <a:p>
            <a:pPr algn="ctr"/>
            <a:r>
              <a:rPr lang="en-US" sz="1800"/>
              <a:t>Clock </a:t>
            </a:r>
          </a:p>
          <a:p>
            <a:pPr algn="ctr"/>
            <a:r>
              <a:rPr lang="en-US" sz="1800"/>
              <a:t>edge 3</a:t>
            </a:r>
          </a:p>
        </p:txBody>
      </p:sp>
      <p:grpSp>
        <p:nvGrpSpPr>
          <p:cNvPr id="42" name="Group 41"/>
          <p:cNvGrpSpPr/>
          <p:nvPr/>
        </p:nvGrpSpPr>
        <p:grpSpPr>
          <a:xfrm>
            <a:off x="3087583" y="4465121"/>
            <a:ext cx="380011" cy="985652"/>
            <a:chOff x="3087583" y="4251366"/>
            <a:chExt cx="380011" cy="985652"/>
          </a:xfrm>
        </p:grpSpPr>
        <p:sp>
          <p:nvSpPr>
            <p:cNvPr id="43" name="Oval 42"/>
            <p:cNvSpPr/>
            <p:nvPr/>
          </p:nvSpPr>
          <p:spPr bwMode="auto">
            <a:xfrm>
              <a:off x="3111335" y="4251366"/>
              <a:ext cx="142504" cy="142504"/>
            </a:xfrm>
            <a:prstGeom prst="ellipse">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4" name="Freeform 43"/>
            <p:cNvSpPr/>
            <p:nvPr/>
          </p:nvSpPr>
          <p:spPr bwMode="auto">
            <a:xfrm>
              <a:off x="3087583" y="4346369"/>
              <a:ext cx="380011" cy="890649"/>
            </a:xfrm>
            <a:custGeom>
              <a:avLst/>
              <a:gdLst>
                <a:gd name="connsiteX0" fmla="*/ 374073 w 851066"/>
                <a:gd name="connsiteY0" fmla="*/ 0 h 1448789"/>
                <a:gd name="connsiteX1" fmla="*/ 801585 w 851066"/>
                <a:gd name="connsiteY1" fmla="*/ 380010 h 1448789"/>
                <a:gd name="connsiteX2" fmla="*/ 77190 w 851066"/>
                <a:gd name="connsiteY2" fmla="*/ 866899 h 1448789"/>
                <a:gd name="connsiteX3" fmla="*/ 338447 w 851066"/>
                <a:gd name="connsiteY3" fmla="*/ 1448789 h 1448789"/>
              </a:gdLst>
              <a:ahLst/>
              <a:cxnLst>
                <a:cxn ang="0">
                  <a:pos x="connsiteX0" y="connsiteY0"/>
                </a:cxn>
                <a:cxn ang="0">
                  <a:pos x="connsiteX1" y="connsiteY1"/>
                </a:cxn>
                <a:cxn ang="0">
                  <a:pos x="connsiteX2" y="connsiteY2"/>
                </a:cxn>
                <a:cxn ang="0">
                  <a:pos x="connsiteX3" y="connsiteY3"/>
                </a:cxn>
              </a:cxnLst>
              <a:rect l="l" t="t" r="r" b="b"/>
              <a:pathLst>
                <a:path w="851066" h="1448789">
                  <a:moveTo>
                    <a:pt x="374073" y="0"/>
                  </a:moveTo>
                  <a:cubicBezTo>
                    <a:pt x="612569" y="117763"/>
                    <a:pt x="851066" y="235527"/>
                    <a:pt x="801585" y="380010"/>
                  </a:cubicBezTo>
                  <a:cubicBezTo>
                    <a:pt x="752105" y="524493"/>
                    <a:pt x="154380" y="688769"/>
                    <a:pt x="77190" y="866899"/>
                  </a:cubicBezTo>
                  <a:cubicBezTo>
                    <a:pt x="0" y="1045029"/>
                    <a:pt x="169223" y="1246909"/>
                    <a:pt x="338447" y="1448789"/>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grpSp>
        <p:nvGrpSpPr>
          <p:cNvPr id="45" name="Group 44"/>
          <p:cNvGrpSpPr/>
          <p:nvPr/>
        </p:nvGrpSpPr>
        <p:grpSpPr>
          <a:xfrm>
            <a:off x="4463142" y="4498768"/>
            <a:ext cx="380011" cy="985652"/>
            <a:chOff x="4463142" y="4285013"/>
            <a:chExt cx="380011" cy="985652"/>
          </a:xfrm>
        </p:grpSpPr>
        <p:sp>
          <p:nvSpPr>
            <p:cNvPr id="46" name="Oval 45"/>
            <p:cNvSpPr/>
            <p:nvPr/>
          </p:nvSpPr>
          <p:spPr bwMode="auto">
            <a:xfrm>
              <a:off x="4486894" y="4285013"/>
              <a:ext cx="142504" cy="142504"/>
            </a:xfrm>
            <a:prstGeom prst="ellipse">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7" name="Freeform 46"/>
            <p:cNvSpPr/>
            <p:nvPr/>
          </p:nvSpPr>
          <p:spPr bwMode="auto">
            <a:xfrm>
              <a:off x="4463142" y="4380016"/>
              <a:ext cx="380011" cy="890649"/>
            </a:xfrm>
            <a:custGeom>
              <a:avLst/>
              <a:gdLst>
                <a:gd name="connsiteX0" fmla="*/ 374073 w 851066"/>
                <a:gd name="connsiteY0" fmla="*/ 0 h 1448789"/>
                <a:gd name="connsiteX1" fmla="*/ 801585 w 851066"/>
                <a:gd name="connsiteY1" fmla="*/ 380010 h 1448789"/>
                <a:gd name="connsiteX2" fmla="*/ 77190 w 851066"/>
                <a:gd name="connsiteY2" fmla="*/ 866899 h 1448789"/>
                <a:gd name="connsiteX3" fmla="*/ 338447 w 851066"/>
                <a:gd name="connsiteY3" fmla="*/ 1448789 h 1448789"/>
              </a:gdLst>
              <a:ahLst/>
              <a:cxnLst>
                <a:cxn ang="0">
                  <a:pos x="connsiteX0" y="connsiteY0"/>
                </a:cxn>
                <a:cxn ang="0">
                  <a:pos x="connsiteX1" y="connsiteY1"/>
                </a:cxn>
                <a:cxn ang="0">
                  <a:pos x="connsiteX2" y="connsiteY2"/>
                </a:cxn>
                <a:cxn ang="0">
                  <a:pos x="connsiteX3" y="connsiteY3"/>
                </a:cxn>
              </a:cxnLst>
              <a:rect l="l" t="t" r="r" b="b"/>
              <a:pathLst>
                <a:path w="851066" h="1448789">
                  <a:moveTo>
                    <a:pt x="374073" y="0"/>
                  </a:moveTo>
                  <a:cubicBezTo>
                    <a:pt x="612569" y="117763"/>
                    <a:pt x="851066" y="235527"/>
                    <a:pt x="801585" y="380010"/>
                  </a:cubicBezTo>
                  <a:cubicBezTo>
                    <a:pt x="752105" y="524493"/>
                    <a:pt x="154380" y="688769"/>
                    <a:pt x="77190" y="866899"/>
                  </a:cubicBezTo>
                  <a:cubicBezTo>
                    <a:pt x="0" y="1045029"/>
                    <a:pt x="169223" y="1246909"/>
                    <a:pt x="338447" y="1448789"/>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
        <p:nvSpPr>
          <p:cNvPr id="48" name="Slide Number Placeholder 47"/>
          <p:cNvSpPr>
            <a:spLocks noGrp="1"/>
          </p:cNvSpPr>
          <p:nvPr>
            <p:ph type="sldNum" sz="quarter" idx="12"/>
          </p:nvPr>
        </p:nvSpPr>
        <p:spPr/>
        <p:txBody>
          <a:bodyPr/>
          <a:lstStyle/>
          <a:p>
            <a:fld id="{1E9AE433-2354-447F-AC9C-E3BA53A2ED55}" type="slidenum">
              <a:rPr lang="en-US" smtClean="0"/>
              <a:pPr/>
              <a:t>12</a:t>
            </a:fld>
            <a:endParaRPr lang="en-US"/>
          </a:p>
        </p:txBody>
      </p:sp>
      <p:sp>
        <p:nvSpPr>
          <p:cNvPr id="49" name="Footer Placeholder 48"/>
          <p:cNvSpPr>
            <a:spLocks noGrp="1"/>
          </p:cNvSpPr>
          <p:nvPr>
            <p:ph type="ftr" sz="quarter" idx="11"/>
          </p:nvPr>
        </p:nvSpPr>
        <p:spPr/>
        <p:txBody>
          <a:bodyPr/>
          <a:lstStyle/>
          <a:p>
            <a:r>
              <a:rPr lang="es-ES" smtClean="0"/>
              <a:t>W2018: EE307</a:t>
            </a:r>
            <a:endParaRPr lang="en-US" dirty="0"/>
          </a:p>
        </p:txBody>
      </p:sp>
    </p:spTree>
    <p:extLst>
      <p:ext uri="{BB962C8B-B14F-4D97-AF65-F5344CB8AC3E}">
        <p14:creationId xmlns:p14="http://schemas.microsoft.com/office/powerpoint/2010/main" val="51359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t>Comment On State Value</a:t>
            </a:r>
          </a:p>
        </p:txBody>
      </p:sp>
      <p:sp>
        <p:nvSpPr>
          <p:cNvPr id="121859" name="Rectangle 3"/>
          <p:cNvSpPr>
            <a:spLocks noGrp="1" noChangeArrowheads="1"/>
          </p:cNvSpPr>
          <p:nvPr>
            <p:ph idx="1"/>
          </p:nvPr>
        </p:nvSpPr>
        <p:spPr/>
        <p:txBody>
          <a:bodyPr/>
          <a:lstStyle/>
          <a:p>
            <a:r>
              <a:rPr lang="en-US" sz="2800"/>
              <a:t>We’ve assigned state values such that we use the minimum number of flip-flops (possibly saving area and power but not guaranteed). </a:t>
            </a:r>
          </a:p>
          <a:p>
            <a:r>
              <a:rPr lang="en-US" sz="2800"/>
              <a:t>There are methods to assign state values such that logic transitions a minimum number of times (saving power) but we’ll leave that to those of you interested in CAD.</a:t>
            </a:r>
          </a:p>
          <a:p>
            <a:r>
              <a:rPr lang="en-US" sz="2800"/>
              <a:t>A method which saves logic at the expense of using many flip-flops is called “one-hot encoding”</a:t>
            </a:r>
          </a:p>
        </p:txBody>
      </p:sp>
      <p:sp>
        <p:nvSpPr>
          <p:cNvPr id="4" name="Slide Number Placeholder 3"/>
          <p:cNvSpPr>
            <a:spLocks noGrp="1"/>
          </p:cNvSpPr>
          <p:nvPr>
            <p:ph type="sldNum" sz="quarter" idx="12"/>
          </p:nvPr>
        </p:nvSpPr>
        <p:spPr/>
        <p:txBody>
          <a:bodyPr/>
          <a:lstStyle/>
          <a:p>
            <a:fld id="{1E9AE433-2354-447F-AC9C-E3BA53A2ED55}" type="slidenum">
              <a:rPr lang="en-US" smtClean="0"/>
              <a:pPr/>
              <a:t>120</a:t>
            </a:fld>
            <a:endParaRPr lang="en-US"/>
          </a:p>
        </p:txBody>
      </p:sp>
      <p:sp>
        <p:nvSpPr>
          <p:cNvPr id="5" name="Footer Placeholder 4"/>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One-hot Encoding</a:t>
            </a:r>
          </a:p>
        </p:txBody>
      </p:sp>
      <p:sp>
        <p:nvSpPr>
          <p:cNvPr id="122883" name="Rectangle 3"/>
          <p:cNvSpPr>
            <a:spLocks noGrp="1" noChangeArrowheads="1"/>
          </p:cNvSpPr>
          <p:nvPr>
            <p:ph idx="1"/>
          </p:nvPr>
        </p:nvSpPr>
        <p:spPr>
          <a:xfrm>
            <a:off x="773723" y="1561514"/>
            <a:ext cx="8232165" cy="4534486"/>
          </a:xfrm>
        </p:spPr>
        <p:txBody>
          <a:bodyPr/>
          <a:lstStyle/>
          <a:p>
            <a:pPr>
              <a:lnSpc>
                <a:spcPct val="90000"/>
              </a:lnSpc>
            </a:pPr>
            <a:r>
              <a:rPr lang="en-US" sz="2800" dirty="0"/>
              <a:t>One-hot encoding assignment rules:</a:t>
            </a:r>
          </a:p>
          <a:p>
            <a:pPr lvl="1">
              <a:lnSpc>
                <a:spcPct val="90000"/>
              </a:lnSpc>
            </a:pPr>
            <a:r>
              <a:rPr lang="en-US" sz="2400" dirty="0"/>
              <a:t>There are at least as many digits as states in state value.</a:t>
            </a:r>
          </a:p>
          <a:p>
            <a:pPr lvl="1">
              <a:lnSpc>
                <a:spcPct val="90000"/>
              </a:lnSpc>
            </a:pPr>
            <a:r>
              <a:rPr lang="en-US" sz="2400" dirty="0"/>
              <a:t>All digits except one are zero.</a:t>
            </a:r>
          </a:p>
          <a:p>
            <a:pPr>
              <a:lnSpc>
                <a:spcPct val="90000"/>
              </a:lnSpc>
              <a:buFontTx/>
              <a:buNone/>
            </a:pPr>
            <a:r>
              <a:rPr lang="en-US" sz="2400" dirty="0"/>
              <a:t>(Ex: 000100, 100000 could be two state values of a six-state machine)</a:t>
            </a:r>
          </a:p>
          <a:p>
            <a:pPr>
              <a:lnSpc>
                <a:spcPct val="90000"/>
              </a:lnSpc>
            </a:pPr>
            <a:r>
              <a:rPr lang="en-US" sz="2800" dirty="0" smtClean="0"/>
              <a:t>Common minimum flip-flop state </a:t>
            </a:r>
            <a:r>
              <a:rPr lang="en-US" sz="2800" dirty="0"/>
              <a:t>value assignment for four state FSM:</a:t>
            </a:r>
          </a:p>
          <a:p>
            <a:pPr lvl="1">
              <a:lnSpc>
                <a:spcPct val="90000"/>
              </a:lnSpc>
            </a:pPr>
            <a:r>
              <a:rPr lang="en-US" sz="2400" dirty="0"/>
              <a:t>00, 01, 10, 11</a:t>
            </a:r>
          </a:p>
          <a:p>
            <a:pPr>
              <a:lnSpc>
                <a:spcPct val="90000"/>
              </a:lnSpc>
            </a:pPr>
            <a:r>
              <a:rPr lang="en-US" sz="2800" dirty="0"/>
              <a:t>Common one-hot encoded state value assignment for four state FSM:</a:t>
            </a:r>
          </a:p>
          <a:p>
            <a:pPr lvl="1">
              <a:lnSpc>
                <a:spcPct val="90000"/>
              </a:lnSpc>
            </a:pPr>
            <a:r>
              <a:rPr lang="en-US" sz="2400" dirty="0"/>
              <a:t>0001, 0010, 0100, 1000</a:t>
            </a:r>
          </a:p>
        </p:txBody>
      </p:sp>
      <p:sp>
        <p:nvSpPr>
          <p:cNvPr id="4" name="Slide Number Placeholder 3"/>
          <p:cNvSpPr>
            <a:spLocks noGrp="1"/>
          </p:cNvSpPr>
          <p:nvPr>
            <p:ph type="sldNum" sz="quarter" idx="12"/>
          </p:nvPr>
        </p:nvSpPr>
        <p:spPr/>
        <p:txBody>
          <a:bodyPr/>
          <a:lstStyle/>
          <a:p>
            <a:fld id="{1E9AE433-2354-447F-AC9C-E3BA53A2ED55}" type="slidenum">
              <a:rPr lang="en-US" smtClean="0"/>
              <a:pPr/>
              <a:t>121</a:t>
            </a:fld>
            <a:endParaRPr lang="en-US"/>
          </a:p>
        </p:txBody>
      </p:sp>
      <p:sp>
        <p:nvSpPr>
          <p:cNvPr id="5" name="Footer Placeholder 4"/>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Why One-hot Encoding?</a:t>
            </a:r>
          </a:p>
        </p:txBody>
      </p:sp>
      <p:sp>
        <p:nvSpPr>
          <p:cNvPr id="130051" name="Rectangle 3"/>
          <p:cNvSpPr>
            <a:spLocks noGrp="1" noChangeArrowheads="1"/>
          </p:cNvSpPr>
          <p:nvPr>
            <p:ph idx="1"/>
          </p:nvPr>
        </p:nvSpPr>
        <p:spPr/>
        <p:txBody>
          <a:bodyPr/>
          <a:lstStyle/>
          <a:p>
            <a:pPr>
              <a:lnSpc>
                <a:spcPct val="90000"/>
              </a:lnSpc>
            </a:pPr>
            <a:r>
              <a:rPr lang="en-US" sz="2800"/>
              <a:t>Typically faster. Highly encoded machines get slower as more states are added. Transitions only depend on transitions into state.</a:t>
            </a:r>
          </a:p>
          <a:p>
            <a:pPr>
              <a:lnSpc>
                <a:spcPct val="90000"/>
              </a:lnSpc>
            </a:pPr>
            <a:r>
              <a:rPr lang="en-US" sz="2800"/>
              <a:t>Easy to design. In gates and HDL.</a:t>
            </a:r>
          </a:p>
          <a:p>
            <a:pPr>
              <a:lnSpc>
                <a:spcPct val="90000"/>
              </a:lnSpc>
            </a:pPr>
            <a:r>
              <a:rPr lang="en-US" sz="2800"/>
              <a:t>Modifications are straight forward.</a:t>
            </a:r>
          </a:p>
          <a:p>
            <a:pPr>
              <a:lnSpc>
                <a:spcPct val="90000"/>
              </a:lnSpc>
            </a:pPr>
            <a:r>
              <a:rPr lang="en-US" sz="2800"/>
              <a:t>Debugging is straight forward.</a:t>
            </a:r>
          </a:p>
          <a:p>
            <a:pPr>
              <a:lnSpc>
                <a:spcPct val="90000"/>
              </a:lnSpc>
            </a:pPr>
            <a:r>
              <a:rPr lang="en-US" sz="2800"/>
              <a:t>Critical path easy to find.</a:t>
            </a:r>
          </a:p>
          <a:p>
            <a:pPr>
              <a:lnSpc>
                <a:spcPct val="90000"/>
              </a:lnSpc>
            </a:pPr>
            <a:r>
              <a:rPr lang="en-US" sz="2800"/>
              <a:t>Usually FF extra resource on FPGAs. Area cost usually acceptable for other implementations.</a:t>
            </a:r>
          </a:p>
        </p:txBody>
      </p:sp>
      <p:sp>
        <p:nvSpPr>
          <p:cNvPr id="4" name="Slide Number Placeholder 3"/>
          <p:cNvSpPr>
            <a:spLocks noGrp="1"/>
          </p:cNvSpPr>
          <p:nvPr>
            <p:ph type="sldNum" sz="quarter" idx="12"/>
          </p:nvPr>
        </p:nvSpPr>
        <p:spPr/>
        <p:txBody>
          <a:bodyPr/>
          <a:lstStyle/>
          <a:p>
            <a:fld id="{1E9AE433-2354-447F-AC9C-E3BA53A2ED55}" type="slidenum">
              <a:rPr lang="en-US" smtClean="0"/>
              <a:pPr/>
              <a:t>122</a:t>
            </a:fld>
            <a:endParaRPr lang="en-US"/>
          </a:p>
        </p:txBody>
      </p:sp>
      <p:sp>
        <p:nvSpPr>
          <p:cNvPr id="5" name="Footer Placeholder 4"/>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AND…</a:t>
            </a:r>
            <a:endParaRPr lang="en-US" dirty="0"/>
          </a:p>
        </p:txBody>
      </p:sp>
      <p:sp>
        <p:nvSpPr>
          <p:cNvPr id="8" name="Content Placeholder 7"/>
          <p:cNvSpPr>
            <a:spLocks noGrp="1"/>
          </p:cNvSpPr>
          <p:nvPr>
            <p:ph idx="1"/>
          </p:nvPr>
        </p:nvSpPr>
        <p:spPr/>
        <p:txBody>
          <a:bodyPr/>
          <a:lstStyle/>
          <a:p>
            <a:r>
              <a:rPr lang="en-US" sz="4800" b="1" dirty="0" smtClean="0"/>
              <a:t>You don’t need to make a truth table to find logic</a:t>
            </a:r>
          </a:p>
          <a:p>
            <a:endParaRPr lang="en-US" dirty="0" smtClean="0"/>
          </a:p>
          <a:p>
            <a:r>
              <a:rPr lang="en-US" dirty="0" smtClean="0"/>
              <a:t>When do you </a:t>
            </a:r>
            <a:r>
              <a:rPr lang="en-US" b="1" dirty="0" smtClean="0"/>
              <a:t>NOT</a:t>
            </a:r>
            <a:r>
              <a:rPr lang="en-US" dirty="0" smtClean="0"/>
              <a:t> want to use a truth table?</a:t>
            </a:r>
            <a:endParaRPr lang="en-US" dirty="0"/>
          </a:p>
        </p:txBody>
      </p:sp>
      <p:sp>
        <p:nvSpPr>
          <p:cNvPr id="5" name="Footer Placeholder 4"/>
          <p:cNvSpPr>
            <a:spLocks noGrp="1"/>
          </p:cNvSpPr>
          <p:nvPr>
            <p:ph type="ftr" sz="quarter" idx="11"/>
          </p:nvPr>
        </p:nvSpPr>
        <p:spPr/>
        <p:txBody>
          <a:bodyPr/>
          <a:lstStyle/>
          <a:p>
            <a:r>
              <a:rPr lang="es-ES" smtClean="0"/>
              <a:t>W2018: EE307</a:t>
            </a:r>
            <a:endParaRPr lang="en-US" dirty="0"/>
          </a:p>
        </p:txBody>
      </p:sp>
      <p:sp>
        <p:nvSpPr>
          <p:cNvPr id="6" name="Slide Number Placeholder 5"/>
          <p:cNvSpPr>
            <a:spLocks noGrp="1"/>
          </p:cNvSpPr>
          <p:nvPr>
            <p:ph type="sldNum" sz="quarter" idx="12"/>
          </p:nvPr>
        </p:nvSpPr>
        <p:spPr/>
        <p:txBody>
          <a:bodyPr/>
          <a:lstStyle/>
          <a:p>
            <a:fld id="{1E9AE433-2354-447F-AC9C-E3BA53A2ED55}" type="slidenum">
              <a:rPr lang="en-US" smtClean="0"/>
              <a:pPr/>
              <a:t>123</a:t>
            </a:fld>
            <a:endParaRPr 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94"/>
          <p:cNvSpPr/>
          <p:nvPr/>
        </p:nvSpPr>
        <p:spPr bwMode="auto">
          <a:xfrm>
            <a:off x="3573194" y="225082"/>
            <a:ext cx="5148775" cy="116761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3906" name="Rectangle 2"/>
          <p:cNvSpPr>
            <a:spLocks noGrp="1" noChangeArrowheads="1"/>
          </p:cNvSpPr>
          <p:nvPr>
            <p:ph type="title"/>
          </p:nvPr>
        </p:nvSpPr>
        <p:spPr/>
        <p:txBody>
          <a:bodyPr/>
          <a:lstStyle/>
          <a:p>
            <a:pPr algn="l"/>
            <a:r>
              <a:rPr lang="en-US"/>
              <a:t>Example</a:t>
            </a:r>
          </a:p>
        </p:txBody>
      </p:sp>
      <p:grpSp>
        <p:nvGrpSpPr>
          <p:cNvPr id="123908" name="Group 4"/>
          <p:cNvGrpSpPr>
            <a:grpSpLocks/>
          </p:cNvGrpSpPr>
          <p:nvPr/>
        </p:nvGrpSpPr>
        <p:grpSpPr bwMode="auto">
          <a:xfrm>
            <a:off x="860425" y="1592263"/>
            <a:ext cx="3032125" cy="2409825"/>
            <a:chOff x="3526" y="2233"/>
            <a:chExt cx="1910" cy="1776"/>
          </a:xfrm>
        </p:grpSpPr>
        <p:sp>
          <p:nvSpPr>
            <p:cNvPr id="123909" name="Text Box 5"/>
            <p:cNvSpPr txBox="1">
              <a:spLocks noChangeArrowheads="1"/>
            </p:cNvSpPr>
            <p:nvPr/>
          </p:nvSpPr>
          <p:spPr bwMode="auto">
            <a:xfrm>
              <a:off x="5066" y="2756"/>
              <a:ext cx="354" cy="337"/>
            </a:xfrm>
            <a:prstGeom prst="rect">
              <a:avLst/>
            </a:prstGeom>
            <a:noFill/>
            <a:ln w="9525">
              <a:noFill/>
              <a:miter lim="800000"/>
              <a:headEnd/>
              <a:tailEnd/>
            </a:ln>
            <a:effectLst/>
          </p:spPr>
          <p:txBody>
            <a:bodyPr>
              <a:spAutoFit/>
            </a:bodyPr>
            <a:lstStyle/>
            <a:p>
              <a:pPr eaLnBrk="0" hangingPunct="0"/>
              <a:endParaRPr lang="en-US"/>
            </a:p>
          </p:txBody>
        </p:sp>
        <p:grpSp>
          <p:nvGrpSpPr>
            <p:cNvPr id="123910" name="Group 6"/>
            <p:cNvGrpSpPr>
              <a:grpSpLocks/>
            </p:cNvGrpSpPr>
            <p:nvPr/>
          </p:nvGrpSpPr>
          <p:grpSpPr bwMode="auto">
            <a:xfrm>
              <a:off x="3614" y="2300"/>
              <a:ext cx="633" cy="723"/>
              <a:chOff x="1005" y="2157"/>
              <a:chExt cx="1017" cy="973"/>
            </a:xfrm>
          </p:grpSpPr>
          <p:sp>
            <p:nvSpPr>
              <p:cNvPr id="123911" name="Text Box 7"/>
              <p:cNvSpPr txBox="1">
                <a:spLocks noChangeArrowheads="1"/>
              </p:cNvSpPr>
              <p:nvPr/>
            </p:nvSpPr>
            <p:spPr bwMode="auto">
              <a:xfrm>
                <a:off x="1277" y="2244"/>
                <a:ext cx="453" cy="395"/>
              </a:xfrm>
              <a:prstGeom prst="rect">
                <a:avLst/>
              </a:prstGeom>
              <a:noFill/>
              <a:ln w="9525">
                <a:noFill/>
                <a:miter lim="800000"/>
                <a:headEnd/>
                <a:tailEnd/>
              </a:ln>
              <a:effectLst/>
            </p:spPr>
            <p:txBody>
              <a:bodyPr>
                <a:spAutoFit/>
              </a:bodyPr>
              <a:lstStyle/>
              <a:p>
                <a:pPr algn="ctr" eaLnBrk="0" hangingPunct="0"/>
                <a:r>
                  <a:rPr lang="en-US" sz="1000"/>
                  <a:t>Zero</a:t>
                </a:r>
              </a:p>
              <a:p>
                <a:pPr algn="ctr" eaLnBrk="0" hangingPunct="0"/>
                <a:r>
                  <a:rPr lang="en-US" sz="1000"/>
                  <a:t>00</a:t>
                </a:r>
              </a:p>
            </p:txBody>
          </p:sp>
          <p:sp>
            <p:nvSpPr>
              <p:cNvPr id="123912" name="Text Box 8"/>
              <p:cNvSpPr txBox="1">
                <a:spLocks noChangeArrowheads="1"/>
              </p:cNvSpPr>
              <p:nvPr/>
            </p:nvSpPr>
            <p:spPr bwMode="auto">
              <a:xfrm>
                <a:off x="1060" y="2721"/>
                <a:ext cx="920" cy="242"/>
              </a:xfrm>
              <a:prstGeom prst="rect">
                <a:avLst/>
              </a:prstGeom>
              <a:noFill/>
              <a:ln w="9525">
                <a:noFill/>
                <a:miter lim="800000"/>
                <a:headEnd/>
                <a:tailEnd/>
              </a:ln>
              <a:effectLst/>
            </p:spPr>
            <p:txBody>
              <a:bodyPr>
                <a:spAutoFit/>
              </a:bodyPr>
              <a:lstStyle/>
              <a:p>
                <a:pPr algn="ctr" eaLnBrk="0" hangingPunct="0"/>
                <a:r>
                  <a:rPr lang="en-US" sz="1000" dirty="0" smtClean="0"/>
                  <a:t>[00</a:t>
                </a:r>
                <a:r>
                  <a:rPr lang="en-US" sz="1000" dirty="0"/>
                  <a:t>]</a:t>
                </a:r>
              </a:p>
            </p:txBody>
          </p:sp>
          <p:sp>
            <p:nvSpPr>
              <p:cNvPr id="123913" name="Oval 9"/>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123914" name="Group 10"/>
            <p:cNvGrpSpPr>
              <a:grpSpLocks/>
            </p:cNvGrpSpPr>
            <p:nvPr/>
          </p:nvGrpSpPr>
          <p:grpSpPr bwMode="auto">
            <a:xfrm>
              <a:off x="4721" y="2300"/>
              <a:ext cx="633" cy="723"/>
              <a:chOff x="1005" y="2157"/>
              <a:chExt cx="1017" cy="973"/>
            </a:xfrm>
          </p:grpSpPr>
          <p:sp>
            <p:nvSpPr>
              <p:cNvPr id="123915" name="Text Box 11"/>
              <p:cNvSpPr txBox="1">
                <a:spLocks noChangeArrowheads="1"/>
              </p:cNvSpPr>
              <p:nvPr/>
            </p:nvSpPr>
            <p:spPr bwMode="auto">
              <a:xfrm>
                <a:off x="1277" y="2244"/>
                <a:ext cx="454" cy="395"/>
              </a:xfrm>
              <a:prstGeom prst="rect">
                <a:avLst/>
              </a:prstGeom>
              <a:noFill/>
              <a:ln w="9525">
                <a:noFill/>
                <a:miter lim="800000"/>
                <a:headEnd/>
                <a:tailEnd/>
              </a:ln>
              <a:effectLst/>
            </p:spPr>
            <p:txBody>
              <a:bodyPr>
                <a:spAutoFit/>
              </a:bodyPr>
              <a:lstStyle/>
              <a:p>
                <a:pPr algn="ctr" eaLnBrk="0" hangingPunct="0"/>
                <a:r>
                  <a:rPr lang="en-US" sz="1000"/>
                  <a:t>One</a:t>
                </a:r>
              </a:p>
              <a:p>
                <a:pPr algn="ctr" eaLnBrk="0" hangingPunct="0"/>
                <a:r>
                  <a:rPr lang="en-US" sz="1000"/>
                  <a:t>01</a:t>
                </a:r>
              </a:p>
            </p:txBody>
          </p:sp>
          <p:sp>
            <p:nvSpPr>
              <p:cNvPr id="123916" name="Text Box 12"/>
              <p:cNvSpPr txBox="1">
                <a:spLocks noChangeArrowheads="1"/>
              </p:cNvSpPr>
              <p:nvPr/>
            </p:nvSpPr>
            <p:spPr bwMode="auto">
              <a:xfrm>
                <a:off x="1060" y="2721"/>
                <a:ext cx="920" cy="242"/>
              </a:xfrm>
              <a:prstGeom prst="rect">
                <a:avLst/>
              </a:prstGeom>
              <a:noFill/>
              <a:ln w="9525">
                <a:noFill/>
                <a:miter lim="800000"/>
                <a:headEnd/>
                <a:tailEnd/>
              </a:ln>
              <a:effectLst/>
            </p:spPr>
            <p:txBody>
              <a:bodyPr>
                <a:spAutoFit/>
              </a:bodyPr>
              <a:lstStyle/>
              <a:p>
                <a:pPr algn="ctr" eaLnBrk="0" hangingPunct="0"/>
                <a:r>
                  <a:rPr lang="en-US" sz="1000" dirty="0" smtClean="0"/>
                  <a:t>[01</a:t>
                </a:r>
                <a:r>
                  <a:rPr lang="en-US" sz="1000" dirty="0"/>
                  <a:t>]</a:t>
                </a:r>
              </a:p>
            </p:txBody>
          </p:sp>
          <p:sp>
            <p:nvSpPr>
              <p:cNvPr id="123917" name="Oval 13"/>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123918" name="Group 14"/>
            <p:cNvGrpSpPr>
              <a:grpSpLocks/>
            </p:cNvGrpSpPr>
            <p:nvPr/>
          </p:nvGrpSpPr>
          <p:grpSpPr bwMode="auto">
            <a:xfrm>
              <a:off x="4721" y="3147"/>
              <a:ext cx="633" cy="723"/>
              <a:chOff x="1005" y="2157"/>
              <a:chExt cx="1017" cy="973"/>
            </a:xfrm>
          </p:grpSpPr>
          <p:sp>
            <p:nvSpPr>
              <p:cNvPr id="123919" name="Text Box 15"/>
              <p:cNvSpPr txBox="1">
                <a:spLocks noChangeArrowheads="1"/>
              </p:cNvSpPr>
              <p:nvPr/>
            </p:nvSpPr>
            <p:spPr bwMode="auto">
              <a:xfrm>
                <a:off x="1277" y="2246"/>
                <a:ext cx="454" cy="394"/>
              </a:xfrm>
              <a:prstGeom prst="rect">
                <a:avLst/>
              </a:prstGeom>
              <a:noFill/>
              <a:ln w="9525">
                <a:noFill/>
                <a:miter lim="800000"/>
                <a:headEnd/>
                <a:tailEnd/>
              </a:ln>
              <a:effectLst/>
            </p:spPr>
            <p:txBody>
              <a:bodyPr>
                <a:spAutoFit/>
              </a:bodyPr>
              <a:lstStyle/>
              <a:p>
                <a:pPr algn="ctr" eaLnBrk="0" hangingPunct="0"/>
                <a:r>
                  <a:rPr lang="en-US" sz="1000"/>
                  <a:t>Two</a:t>
                </a:r>
              </a:p>
              <a:p>
                <a:pPr algn="ctr" eaLnBrk="0" hangingPunct="0"/>
                <a:r>
                  <a:rPr lang="en-US" sz="1000"/>
                  <a:t>11</a:t>
                </a:r>
              </a:p>
            </p:txBody>
          </p:sp>
          <p:sp>
            <p:nvSpPr>
              <p:cNvPr id="123920" name="Text Box 16"/>
              <p:cNvSpPr txBox="1">
                <a:spLocks noChangeArrowheads="1"/>
              </p:cNvSpPr>
              <p:nvPr/>
            </p:nvSpPr>
            <p:spPr bwMode="auto">
              <a:xfrm>
                <a:off x="1060" y="2721"/>
                <a:ext cx="920" cy="242"/>
              </a:xfrm>
              <a:prstGeom prst="rect">
                <a:avLst/>
              </a:prstGeom>
              <a:noFill/>
              <a:ln w="9525">
                <a:noFill/>
                <a:miter lim="800000"/>
                <a:headEnd/>
                <a:tailEnd/>
              </a:ln>
              <a:effectLst/>
            </p:spPr>
            <p:txBody>
              <a:bodyPr>
                <a:spAutoFit/>
              </a:bodyPr>
              <a:lstStyle/>
              <a:p>
                <a:pPr algn="ctr" eaLnBrk="0" hangingPunct="0"/>
                <a:r>
                  <a:rPr lang="en-US" sz="1000" dirty="0" smtClean="0"/>
                  <a:t>[10]</a:t>
                </a:r>
                <a:endParaRPr lang="en-US" sz="1000" dirty="0"/>
              </a:p>
            </p:txBody>
          </p:sp>
          <p:sp>
            <p:nvSpPr>
              <p:cNvPr id="123921" name="Oval 17"/>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sp>
          <p:nvSpPr>
            <p:cNvPr id="123922" name="Text Box 18"/>
            <p:cNvSpPr txBox="1">
              <a:spLocks noChangeArrowheads="1"/>
            </p:cNvSpPr>
            <p:nvPr/>
          </p:nvSpPr>
          <p:spPr bwMode="auto">
            <a:xfrm>
              <a:off x="3738" y="3213"/>
              <a:ext cx="391" cy="293"/>
            </a:xfrm>
            <a:prstGeom prst="rect">
              <a:avLst/>
            </a:prstGeom>
            <a:noFill/>
            <a:ln w="9525">
              <a:noFill/>
              <a:miter lim="800000"/>
              <a:headEnd/>
              <a:tailEnd/>
            </a:ln>
            <a:effectLst/>
          </p:spPr>
          <p:txBody>
            <a:bodyPr>
              <a:spAutoFit/>
            </a:bodyPr>
            <a:lstStyle/>
            <a:p>
              <a:pPr algn="ctr" eaLnBrk="0" hangingPunct="0"/>
              <a:r>
                <a:rPr lang="en-US" sz="1000"/>
                <a:t>Three</a:t>
              </a:r>
            </a:p>
            <a:p>
              <a:pPr algn="ctr" eaLnBrk="0" hangingPunct="0"/>
              <a:r>
                <a:rPr lang="en-US" sz="1000"/>
                <a:t>10</a:t>
              </a:r>
            </a:p>
          </p:txBody>
        </p:sp>
        <p:sp>
          <p:nvSpPr>
            <p:cNvPr id="123923" name="Text Box 19"/>
            <p:cNvSpPr txBox="1">
              <a:spLocks noChangeArrowheads="1"/>
            </p:cNvSpPr>
            <p:nvPr/>
          </p:nvSpPr>
          <p:spPr bwMode="auto">
            <a:xfrm>
              <a:off x="3648" y="3566"/>
              <a:ext cx="573" cy="180"/>
            </a:xfrm>
            <a:prstGeom prst="rect">
              <a:avLst/>
            </a:prstGeom>
            <a:noFill/>
            <a:ln w="9525">
              <a:noFill/>
              <a:miter lim="800000"/>
              <a:headEnd/>
              <a:tailEnd/>
            </a:ln>
            <a:effectLst/>
          </p:spPr>
          <p:txBody>
            <a:bodyPr>
              <a:spAutoFit/>
            </a:bodyPr>
            <a:lstStyle/>
            <a:p>
              <a:pPr algn="ctr" eaLnBrk="0" hangingPunct="0"/>
              <a:r>
                <a:rPr lang="en-US" sz="1000" dirty="0" smtClean="0"/>
                <a:t>[11]</a:t>
              </a:r>
              <a:endParaRPr lang="en-US" sz="1000" dirty="0"/>
            </a:p>
          </p:txBody>
        </p:sp>
        <p:sp>
          <p:nvSpPr>
            <p:cNvPr id="123924" name="Oval 20"/>
            <p:cNvSpPr>
              <a:spLocks noChangeArrowheads="1"/>
            </p:cNvSpPr>
            <p:nvPr/>
          </p:nvSpPr>
          <p:spPr bwMode="auto">
            <a:xfrm>
              <a:off x="3614" y="3147"/>
              <a:ext cx="633" cy="723"/>
            </a:xfrm>
            <a:prstGeom prst="ellipse">
              <a:avLst/>
            </a:prstGeom>
            <a:noFill/>
            <a:ln w="9525">
              <a:solidFill>
                <a:schemeClr val="tx1"/>
              </a:solidFill>
              <a:round/>
              <a:headEnd/>
              <a:tailEnd/>
            </a:ln>
            <a:effectLst/>
          </p:spPr>
          <p:txBody>
            <a:bodyPr wrap="none" anchor="ctr"/>
            <a:lstStyle/>
            <a:p>
              <a:endParaRPr lang="en-US"/>
            </a:p>
          </p:txBody>
        </p:sp>
        <p:sp>
          <p:nvSpPr>
            <p:cNvPr id="123925" name="Freeform 21"/>
            <p:cNvSpPr>
              <a:spLocks/>
            </p:cNvSpPr>
            <p:nvPr/>
          </p:nvSpPr>
          <p:spPr bwMode="auto">
            <a:xfrm>
              <a:off x="4176" y="2234"/>
              <a:ext cx="633" cy="199"/>
            </a:xfrm>
            <a:custGeom>
              <a:avLst/>
              <a:gdLst/>
              <a:ahLst/>
              <a:cxnLst>
                <a:cxn ang="0">
                  <a:pos x="0" y="268"/>
                </a:cxn>
                <a:cxn ang="0">
                  <a:pos x="230" y="83"/>
                </a:cxn>
                <a:cxn ang="0">
                  <a:pos x="588" y="25"/>
                </a:cxn>
                <a:cxn ang="0">
                  <a:pos x="1017" y="236"/>
                </a:cxn>
              </a:cxnLst>
              <a:rect l="0" t="0" r="r" b="b"/>
              <a:pathLst>
                <a:path w="1017" h="268">
                  <a:moveTo>
                    <a:pt x="0" y="268"/>
                  </a:moveTo>
                  <a:cubicBezTo>
                    <a:pt x="66" y="196"/>
                    <a:pt x="132" y="124"/>
                    <a:pt x="230" y="83"/>
                  </a:cubicBezTo>
                  <a:cubicBezTo>
                    <a:pt x="328" y="42"/>
                    <a:pt x="457" y="0"/>
                    <a:pt x="588" y="25"/>
                  </a:cubicBezTo>
                  <a:cubicBezTo>
                    <a:pt x="719" y="50"/>
                    <a:pt x="948" y="201"/>
                    <a:pt x="1017" y="236"/>
                  </a:cubicBezTo>
                </a:path>
              </a:pathLst>
            </a:custGeom>
            <a:noFill/>
            <a:ln w="9525">
              <a:solidFill>
                <a:schemeClr val="tx1"/>
              </a:solidFill>
              <a:round/>
              <a:headEnd type="none" w="med" len="med"/>
              <a:tailEnd type="triangle" w="med" len="med"/>
            </a:ln>
            <a:effectLst/>
          </p:spPr>
          <p:txBody>
            <a:bodyPr/>
            <a:lstStyle/>
            <a:p>
              <a:endParaRPr lang="en-US"/>
            </a:p>
          </p:txBody>
        </p:sp>
        <p:sp>
          <p:nvSpPr>
            <p:cNvPr id="123926" name="Freeform 22"/>
            <p:cNvSpPr>
              <a:spLocks/>
            </p:cNvSpPr>
            <p:nvPr/>
          </p:nvSpPr>
          <p:spPr bwMode="auto">
            <a:xfrm>
              <a:off x="5311" y="2818"/>
              <a:ext cx="125" cy="504"/>
            </a:xfrm>
            <a:custGeom>
              <a:avLst/>
              <a:gdLst/>
              <a:ahLst/>
              <a:cxnLst>
                <a:cxn ang="0">
                  <a:pos x="19" y="0"/>
                </a:cxn>
                <a:cxn ang="0">
                  <a:pos x="198" y="288"/>
                </a:cxn>
                <a:cxn ang="0">
                  <a:pos x="0" y="678"/>
                </a:cxn>
              </a:cxnLst>
              <a:rect l="0" t="0" r="r" b="b"/>
              <a:pathLst>
                <a:path w="201" h="678">
                  <a:moveTo>
                    <a:pt x="19" y="0"/>
                  </a:moveTo>
                  <a:cubicBezTo>
                    <a:pt x="110" y="87"/>
                    <a:pt x="201" y="175"/>
                    <a:pt x="198" y="288"/>
                  </a:cubicBezTo>
                  <a:cubicBezTo>
                    <a:pt x="195" y="401"/>
                    <a:pt x="34" y="615"/>
                    <a:pt x="0" y="678"/>
                  </a:cubicBezTo>
                </a:path>
              </a:pathLst>
            </a:custGeom>
            <a:noFill/>
            <a:ln w="9525">
              <a:solidFill>
                <a:schemeClr val="tx1"/>
              </a:solidFill>
              <a:round/>
              <a:headEnd type="none" w="med" len="med"/>
              <a:tailEnd type="triangle" w="med" len="med"/>
            </a:ln>
            <a:effectLst/>
          </p:spPr>
          <p:txBody>
            <a:bodyPr/>
            <a:lstStyle/>
            <a:p>
              <a:endParaRPr lang="en-US"/>
            </a:p>
          </p:txBody>
        </p:sp>
        <p:sp>
          <p:nvSpPr>
            <p:cNvPr id="123927" name="Freeform 23"/>
            <p:cNvSpPr>
              <a:spLocks/>
            </p:cNvSpPr>
            <p:nvPr/>
          </p:nvSpPr>
          <p:spPr bwMode="auto">
            <a:xfrm>
              <a:off x="4216" y="3593"/>
              <a:ext cx="517" cy="203"/>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123928" name="Freeform 24"/>
            <p:cNvSpPr>
              <a:spLocks/>
            </p:cNvSpPr>
            <p:nvPr/>
          </p:nvSpPr>
          <p:spPr bwMode="auto">
            <a:xfrm>
              <a:off x="3533" y="2833"/>
              <a:ext cx="129" cy="485"/>
            </a:xfrm>
            <a:custGeom>
              <a:avLst/>
              <a:gdLst/>
              <a:ahLst/>
              <a:cxnLst>
                <a:cxn ang="0">
                  <a:pos x="207" y="653"/>
                </a:cxn>
                <a:cxn ang="0">
                  <a:pos x="2" y="320"/>
                </a:cxn>
                <a:cxn ang="0">
                  <a:pos x="194" y="0"/>
                </a:cxn>
              </a:cxnLst>
              <a:rect l="0" t="0" r="r" b="b"/>
              <a:pathLst>
                <a:path w="207" h="653">
                  <a:moveTo>
                    <a:pt x="207" y="653"/>
                  </a:moveTo>
                  <a:cubicBezTo>
                    <a:pt x="105" y="541"/>
                    <a:pt x="4" y="429"/>
                    <a:pt x="2" y="320"/>
                  </a:cubicBezTo>
                  <a:cubicBezTo>
                    <a:pt x="0" y="211"/>
                    <a:pt x="163" y="53"/>
                    <a:pt x="194" y="0"/>
                  </a:cubicBezTo>
                </a:path>
              </a:pathLst>
            </a:custGeom>
            <a:noFill/>
            <a:ln w="9525">
              <a:solidFill>
                <a:schemeClr val="tx1"/>
              </a:solidFill>
              <a:round/>
              <a:headEnd type="none" w="med" len="med"/>
              <a:tailEnd type="triangle" w="med" len="med"/>
            </a:ln>
            <a:effectLst/>
          </p:spPr>
          <p:txBody>
            <a:bodyPr/>
            <a:lstStyle/>
            <a:p>
              <a:endParaRPr lang="en-US"/>
            </a:p>
          </p:txBody>
        </p:sp>
        <p:sp>
          <p:nvSpPr>
            <p:cNvPr id="123929" name="Freeform 25"/>
            <p:cNvSpPr>
              <a:spLocks/>
            </p:cNvSpPr>
            <p:nvPr/>
          </p:nvSpPr>
          <p:spPr bwMode="auto">
            <a:xfrm>
              <a:off x="4235" y="2728"/>
              <a:ext cx="494" cy="128"/>
            </a:xfrm>
            <a:custGeom>
              <a:avLst/>
              <a:gdLst/>
              <a:ahLst/>
              <a:cxnLst>
                <a:cxn ang="0">
                  <a:pos x="793" y="0"/>
                </a:cxn>
                <a:cxn ang="0">
                  <a:pos x="416" y="160"/>
                </a:cxn>
                <a:cxn ang="0">
                  <a:pos x="0" y="71"/>
                </a:cxn>
              </a:cxnLst>
              <a:rect l="0" t="0" r="r" b="b"/>
              <a:pathLst>
                <a:path w="793" h="172">
                  <a:moveTo>
                    <a:pt x="793" y="0"/>
                  </a:moveTo>
                  <a:cubicBezTo>
                    <a:pt x="670" y="74"/>
                    <a:pt x="548" y="148"/>
                    <a:pt x="416" y="160"/>
                  </a:cubicBezTo>
                  <a:cubicBezTo>
                    <a:pt x="284" y="172"/>
                    <a:pt x="142" y="121"/>
                    <a:pt x="0" y="71"/>
                  </a:cubicBezTo>
                </a:path>
              </a:pathLst>
            </a:custGeom>
            <a:noFill/>
            <a:ln w="9525">
              <a:solidFill>
                <a:schemeClr val="tx1"/>
              </a:solidFill>
              <a:round/>
              <a:headEnd type="none" w="med" len="med"/>
              <a:tailEnd type="triangle" w="med" len="med"/>
            </a:ln>
            <a:effectLst/>
          </p:spPr>
          <p:txBody>
            <a:bodyPr/>
            <a:lstStyle/>
            <a:p>
              <a:endParaRPr lang="en-US"/>
            </a:p>
          </p:txBody>
        </p:sp>
        <p:sp>
          <p:nvSpPr>
            <p:cNvPr id="123930" name="Freeform 26"/>
            <p:cNvSpPr>
              <a:spLocks/>
            </p:cNvSpPr>
            <p:nvPr/>
          </p:nvSpPr>
          <p:spPr bwMode="auto">
            <a:xfrm>
              <a:off x="4767" y="2932"/>
              <a:ext cx="70" cy="300"/>
            </a:xfrm>
            <a:custGeom>
              <a:avLst/>
              <a:gdLst/>
              <a:ahLst/>
              <a:cxnLst>
                <a:cxn ang="0">
                  <a:pos x="112" y="404"/>
                </a:cxn>
                <a:cxn ang="0">
                  <a:pos x="3" y="205"/>
                </a:cxn>
                <a:cxn ang="0">
                  <a:pos x="93" y="0"/>
                </a:cxn>
              </a:cxnLst>
              <a:rect l="0" t="0" r="r" b="b"/>
              <a:pathLst>
                <a:path w="112" h="404">
                  <a:moveTo>
                    <a:pt x="112" y="404"/>
                  </a:moveTo>
                  <a:cubicBezTo>
                    <a:pt x="59" y="338"/>
                    <a:pt x="6" y="272"/>
                    <a:pt x="3" y="205"/>
                  </a:cubicBezTo>
                  <a:cubicBezTo>
                    <a:pt x="0" y="138"/>
                    <a:pt x="46" y="69"/>
                    <a:pt x="93" y="0"/>
                  </a:cubicBezTo>
                </a:path>
              </a:pathLst>
            </a:custGeom>
            <a:noFill/>
            <a:ln w="9525">
              <a:solidFill>
                <a:schemeClr val="tx1"/>
              </a:solidFill>
              <a:round/>
              <a:headEnd type="none" w="med" len="med"/>
              <a:tailEnd type="triangle" w="med" len="med"/>
            </a:ln>
            <a:effectLst/>
          </p:spPr>
          <p:txBody>
            <a:bodyPr/>
            <a:lstStyle/>
            <a:p>
              <a:endParaRPr lang="en-US"/>
            </a:p>
          </p:txBody>
        </p:sp>
        <p:sp>
          <p:nvSpPr>
            <p:cNvPr id="123931" name="Freeform 27"/>
            <p:cNvSpPr>
              <a:spLocks/>
            </p:cNvSpPr>
            <p:nvPr/>
          </p:nvSpPr>
          <p:spPr bwMode="auto">
            <a:xfrm>
              <a:off x="4239" y="3310"/>
              <a:ext cx="498" cy="107"/>
            </a:xfrm>
            <a:custGeom>
              <a:avLst/>
              <a:gdLst/>
              <a:ahLst/>
              <a:cxnLst>
                <a:cxn ang="0">
                  <a:pos x="0" y="144"/>
                </a:cxn>
                <a:cxn ang="0">
                  <a:pos x="346" y="3"/>
                </a:cxn>
                <a:cxn ang="0">
                  <a:pos x="800" y="125"/>
                </a:cxn>
              </a:cxnLst>
              <a:rect l="0" t="0" r="r" b="b"/>
              <a:pathLst>
                <a:path w="800" h="144">
                  <a:moveTo>
                    <a:pt x="0" y="144"/>
                  </a:moveTo>
                  <a:cubicBezTo>
                    <a:pt x="106" y="75"/>
                    <a:pt x="213" y="6"/>
                    <a:pt x="346" y="3"/>
                  </a:cubicBezTo>
                  <a:cubicBezTo>
                    <a:pt x="479" y="0"/>
                    <a:pt x="639" y="62"/>
                    <a:pt x="800" y="125"/>
                  </a:cubicBezTo>
                </a:path>
              </a:pathLst>
            </a:custGeom>
            <a:noFill/>
            <a:ln w="9525">
              <a:solidFill>
                <a:schemeClr val="tx1"/>
              </a:solidFill>
              <a:round/>
              <a:headEnd type="none" w="med" len="med"/>
              <a:tailEnd type="triangle" w="med" len="med"/>
            </a:ln>
            <a:effectLst/>
          </p:spPr>
          <p:txBody>
            <a:bodyPr/>
            <a:lstStyle/>
            <a:p>
              <a:endParaRPr lang="en-US"/>
            </a:p>
          </p:txBody>
        </p:sp>
        <p:sp>
          <p:nvSpPr>
            <p:cNvPr id="123932" name="Freeform 28"/>
            <p:cNvSpPr>
              <a:spLocks/>
            </p:cNvSpPr>
            <p:nvPr/>
          </p:nvSpPr>
          <p:spPr bwMode="auto">
            <a:xfrm>
              <a:off x="4151" y="2908"/>
              <a:ext cx="81" cy="343"/>
            </a:xfrm>
            <a:custGeom>
              <a:avLst/>
              <a:gdLst/>
              <a:ahLst/>
              <a:cxnLst>
                <a:cxn ang="0">
                  <a:pos x="13" y="0"/>
                </a:cxn>
                <a:cxn ang="0">
                  <a:pos x="128" y="250"/>
                </a:cxn>
                <a:cxn ang="0">
                  <a:pos x="0" y="461"/>
                </a:cxn>
              </a:cxnLst>
              <a:rect l="0" t="0" r="r" b="b"/>
              <a:pathLst>
                <a:path w="130" h="461">
                  <a:moveTo>
                    <a:pt x="13" y="0"/>
                  </a:moveTo>
                  <a:cubicBezTo>
                    <a:pt x="71" y="86"/>
                    <a:pt x="130" y="173"/>
                    <a:pt x="128" y="250"/>
                  </a:cubicBezTo>
                  <a:cubicBezTo>
                    <a:pt x="126" y="327"/>
                    <a:pt x="22" y="426"/>
                    <a:pt x="0" y="461"/>
                  </a:cubicBezTo>
                </a:path>
              </a:pathLst>
            </a:custGeom>
            <a:noFill/>
            <a:ln w="9525">
              <a:solidFill>
                <a:schemeClr val="tx1"/>
              </a:solidFill>
              <a:round/>
              <a:headEnd type="none" w="med" len="med"/>
              <a:tailEnd type="triangle" w="med" len="med"/>
            </a:ln>
            <a:effectLst/>
          </p:spPr>
          <p:txBody>
            <a:bodyPr/>
            <a:lstStyle/>
            <a:p>
              <a:endParaRPr lang="en-US"/>
            </a:p>
          </p:txBody>
        </p:sp>
        <p:sp>
          <p:nvSpPr>
            <p:cNvPr id="123933" name="Text Box 29"/>
            <p:cNvSpPr txBox="1">
              <a:spLocks noChangeArrowheads="1"/>
            </p:cNvSpPr>
            <p:nvPr/>
          </p:nvSpPr>
          <p:spPr bwMode="auto">
            <a:xfrm>
              <a:off x="4765" y="2989"/>
              <a:ext cx="180" cy="180"/>
            </a:xfrm>
            <a:prstGeom prst="rect">
              <a:avLst/>
            </a:prstGeom>
            <a:noFill/>
            <a:ln w="9525">
              <a:noFill/>
              <a:miter lim="800000"/>
              <a:headEnd/>
              <a:tailEnd/>
            </a:ln>
            <a:effectLst/>
          </p:spPr>
          <p:txBody>
            <a:bodyPr>
              <a:spAutoFit/>
            </a:bodyPr>
            <a:lstStyle/>
            <a:p>
              <a:pPr eaLnBrk="0" hangingPunct="0"/>
              <a:r>
                <a:rPr lang="en-US" sz="1000"/>
                <a:t>0</a:t>
              </a:r>
            </a:p>
          </p:txBody>
        </p:sp>
        <p:sp>
          <p:nvSpPr>
            <p:cNvPr id="123934" name="Text Box 30"/>
            <p:cNvSpPr txBox="1">
              <a:spLocks noChangeArrowheads="1"/>
            </p:cNvSpPr>
            <p:nvPr/>
          </p:nvSpPr>
          <p:spPr bwMode="auto">
            <a:xfrm>
              <a:off x="4426" y="2694"/>
              <a:ext cx="163" cy="180"/>
            </a:xfrm>
            <a:prstGeom prst="rect">
              <a:avLst/>
            </a:prstGeom>
            <a:noFill/>
            <a:ln w="9525">
              <a:noFill/>
              <a:miter lim="800000"/>
              <a:headEnd/>
              <a:tailEnd/>
            </a:ln>
            <a:effectLst/>
          </p:spPr>
          <p:txBody>
            <a:bodyPr>
              <a:spAutoFit/>
            </a:bodyPr>
            <a:lstStyle/>
            <a:p>
              <a:pPr eaLnBrk="0" hangingPunct="0"/>
              <a:r>
                <a:rPr lang="en-US" sz="1000"/>
                <a:t>0</a:t>
              </a:r>
            </a:p>
          </p:txBody>
        </p:sp>
        <p:sp>
          <p:nvSpPr>
            <p:cNvPr id="123935" name="Text Box 31"/>
            <p:cNvSpPr txBox="1">
              <a:spLocks noChangeArrowheads="1"/>
            </p:cNvSpPr>
            <p:nvPr/>
          </p:nvSpPr>
          <p:spPr bwMode="auto">
            <a:xfrm>
              <a:off x="3985" y="2993"/>
              <a:ext cx="243" cy="181"/>
            </a:xfrm>
            <a:prstGeom prst="rect">
              <a:avLst/>
            </a:prstGeom>
            <a:noFill/>
            <a:ln w="9525">
              <a:noFill/>
              <a:miter lim="800000"/>
              <a:headEnd/>
              <a:tailEnd/>
            </a:ln>
            <a:effectLst/>
          </p:spPr>
          <p:txBody>
            <a:bodyPr>
              <a:spAutoFit/>
            </a:bodyPr>
            <a:lstStyle/>
            <a:p>
              <a:pPr eaLnBrk="0" hangingPunct="0"/>
              <a:r>
                <a:rPr lang="en-US" sz="1000"/>
                <a:t>0</a:t>
              </a:r>
            </a:p>
          </p:txBody>
        </p:sp>
        <p:sp>
          <p:nvSpPr>
            <p:cNvPr id="123936" name="Text Box 32"/>
            <p:cNvSpPr txBox="1">
              <a:spLocks noChangeArrowheads="1"/>
            </p:cNvSpPr>
            <p:nvPr/>
          </p:nvSpPr>
          <p:spPr bwMode="auto">
            <a:xfrm>
              <a:off x="4410" y="3293"/>
              <a:ext cx="223" cy="180"/>
            </a:xfrm>
            <a:prstGeom prst="rect">
              <a:avLst/>
            </a:prstGeom>
            <a:noFill/>
            <a:ln w="9525">
              <a:noFill/>
              <a:miter lim="800000"/>
              <a:headEnd/>
              <a:tailEnd/>
            </a:ln>
            <a:effectLst/>
          </p:spPr>
          <p:txBody>
            <a:bodyPr>
              <a:spAutoFit/>
            </a:bodyPr>
            <a:lstStyle/>
            <a:p>
              <a:pPr eaLnBrk="0" hangingPunct="0"/>
              <a:r>
                <a:rPr lang="en-US" sz="1000"/>
                <a:t>0</a:t>
              </a:r>
            </a:p>
          </p:txBody>
        </p:sp>
        <p:sp>
          <p:nvSpPr>
            <p:cNvPr id="123937" name="Text Box 33"/>
            <p:cNvSpPr txBox="1">
              <a:spLocks noChangeArrowheads="1"/>
            </p:cNvSpPr>
            <p:nvPr/>
          </p:nvSpPr>
          <p:spPr bwMode="auto">
            <a:xfrm>
              <a:off x="5219" y="2937"/>
              <a:ext cx="215" cy="383"/>
            </a:xfrm>
            <a:prstGeom prst="rect">
              <a:avLst/>
            </a:prstGeom>
            <a:noFill/>
            <a:ln w="9525">
              <a:noFill/>
              <a:miter lim="800000"/>
              <a:headEnd/>
              <a:tailEnd/>
            </a:ln>
            <a:effectLst/>
          </p:spPr>
          <p:txBody>
            <a:bodyPr>
              <a:spAutoFit/>
            </a:bodyPr>
            <a:lstStyle/>
            <a:p>
              <a:pPr eaLnBrk="0" hangingPunct="0"/>
              <a:r>
                <a:rPr lang="en-US" sz="1000"/>
                <a:t>1</a:t>
              </a:r>
            </a:p>
            <a:p>
              <a:pPr eaLnBrk="0" hangingPunct="0"/>
              <a:endParaRPr lang="en-US" sz="1800"/>
            </a:p>
          </p:txBody>
        </p:sp>
        <p:sp>
          <p:nvSpPr>
            <p:cNvPr id="123938" name="Text Box 34"/>
            <p:cNvSpPr txBox="1">
              <a:spLocks noChangeArrowheads="1"/>
            </p:cNvSpPr>
            <p:nvPr/>
          </p:nvSpPr>
          <p:spPr bwMode="auto">
            <a:xfrm>
              <a:off x="4418" y="2233"/>
              <a:ext cx="168" cy="180"/>
            </a:xfrm>
            <a:prstGeom prst="rect">
              <a:avLst/>
            </a:prstGeom>
            <a:noFill/>
            <a:ln w="9525">
              <a:noFill/>
              <a:miter lim="800000"/>
              <a:headEnd/>
              <a:tailEnd/>
            </a:ln>
            <a:effectLst/>
          </p:spPr>
          <p:txBody>
            <a:bodyPr>
              <a:spAutoFit/>
            </a:bodyPr>
            <a:lstStyle/>
            <a:p>
              <a:pPr eaLnBrk="0" hangingPunct="0"/>
              <a:r>
                <a:rPr lang="en-US" sz="1000"/>
                <a:t>1</a:t>
              </a:r>
            </a:p>
          </p:txBody>
        </p:sp>
        <p:sp>
          <p:nvSpPr>
            <p:cNvPr id="123939" name="Text Box 35"/>
            <p:cNvSpPr txBox="1">
              <a:spLocks noChangeArrowheads="1"/>
            </p:cNvSpPr>
            <p:nvPr/>
          </p:nvSpPr>
          <p:spPr bwMode="auto">
            <a:xfrm>
              <a:off x="3526" y="2989"/>
              <a:ext cx="235" cy="382"/>
            </a:xfrm>
            <a:prstGeom prst="rect">
              <a:avLst/>
            </a:prstGeom>
            <a:noFill/>
            <a:ln w="9525">
              <a:noFill/>
              <a:miter lim="800000"/>
              <a:headEnd/>
              <a:tailEnd/>
            </a:ln>
            <a:effectLst/>
          </p:spPr>
          <p:txBody>
            <a:bodyPr>
              <a:spAutoFit/>
            </a:bodyPr>
            <a:lstStyle/>
            <a:p>
              <a:pPr eaLnBrk="0" hangingPunct="0"/>
              <a:r>
                <a:rPr lang="en-US" sz="1000"/>
                <a:t>1</a:t>
              </a:r>
            </a:p>
            <a:p>
              <a:pPr eaLnBrk="0" hangingPunct="0"/>
              <a:endParaRPr lang="en-US" sz="1800"/>
            </a:p>
          </p:txBody>
        </p:sp>
        <p:sp>
          <p:nvSpPr>
            <p:cNvPr id="123940" name="Text Box 36"/>
            <p:cNvSpPr txBox="1">
              <a:spLocks noChangeArrowheads="1"/>
            </p:cNvSpPr>
            <p:nvPr/>
          </p:nvSpPr>
          <p:spPr bwMode="auto">
            <a:xfrm>
              <a:off x="4446" y="3627"/>
              <a:ext cx="236" cy="382"/>
            </a:xfrm>
            <a:prstGeom prst="rect">
              <a:avLst/>
            </a:prstGeom>
            <a:noFill/>
            <a:ln w="9525">
              <a:noFill/>
              <a:miter lim="800000"/>
              <a:headEnd/>
              <a:tailEnd/>
            </a:ln>
            <a:effectLst/>
          </p:spPr>
          <p:txBody>
            <a:bodyPr>
              <a:spAutoFit/>
            </a:bodyPr>
            <a:lstStyle/>
            <a:p>
              <a:pPr eaLnBrk="0" hangingPunct="0"/>
              <a:r>
                <a:rPr lang="en-US" sz="1000"/>
                <a:t>1</a:t>
              </a:r>
            </a:p>
            <a:p>
              <a:pPr eaLnBrk="0" hangingPunct="0"/>
              <a:endParaRPr lang="en-US" sz="1800"/>
            </a:p>
          </p:txBody>
        </p:sp>
      </p:grpSp>
      <p:grpSp>
        <p:nvGrpSpPr>
          <p:cNvPr id="123941" name="Group 37"/>
          <p:cNvGrpSpPr>
            <a:grpSpLocks/>
          </p:cNvGrpSpPr>
          <p:nvPr/>
        </p:nvGrpSpPr>
        <p:grpSpPr bwMode="auto">
          <a:xfrm>
            <a:off x="984250" y="3840163"/>
            <a:ext cx="3022600" cy="2670175"/>
            <a:chOff x="3039" y="2448"/>
            <a:chExt cx="1904" cy="1682"/>
          </a:xfrm>
        </p:grpSpPr>
        <p:sp>
          <p:nvSpPr>
            <p:cNvPr id="123942" name="Text Box 38"/>
            <p:cNvSpPr txBox="1">
              <a:spLocks noChangeArrowheads="1"/>
            </p:cNvSpPr>
            <p:nvPr/>
          </p:nvSpPr>
          <p:spPr bwMode="auto">
            <a:xfrm>
              <a:off x="3039" y="2456"/>
              <a:ext cx="1773" cy="250"/>
            </a:xfrm>
            <a:prstGeom prst="rect">
              <a:avLst/>
            </a:prstGeom>
            <a:noFill/>
            <a:ln w="9525">
              <a:noFill/>
              <a:miter lim="800000"/>
              <a:headEnd/>
              <a:tailEnd/>
            </a:ln>
            <a:effectLst/>
          </p:spPr>
          <p:txBody>
            <a:bodyPr>
              <a:spAutoFit/>
            </a:bodyPr>
            <a:lstStyle/>
            <a:p>
              <a:pPr>
                <a:spcBef>
                  <a:spcPct val="50000"/>
                </a:spcBef>
              </a:pPr>
              <a:r>
                <a:rPr lang="en-US" sz="2000"/>
                <a:t>rst  P1 P0 dir     N1 N0</a:t>
              </a:r>
            </a:p>
          </p:txBody>
        </p:sp>
        <p:sp>
          <p:nvSpPr>
            <p:cNvPr id="123943" name="Text Box 39"/>
            <p:cNvSpPr txBox="1">
              <a:spLocks noChangeArrowheads="1"/>
            </p:cNvSpPr>
            <p:nvPr/>
          </p:nvSpPr>
          <p:spPr bwMode="auto">
            <a:xfrm>
              <a:off x="3134" y="2686"/>
              <a:ext cx="1809" cy="1444"/>
            </a:xfrm>
            <a:prstGeom prst="rect">
              <a:avLst/>
            </a:prstGeom>
            <a:noFill/>
            <a:ln w="9525">
              <a:noFill/>
              <a:miter lim="800000"/>
              <a:headEnd/>
              <a:tailEnd/>
            </a:ln>
            <a:effectLst/>
          </p:spPr>
          <p:txBody>
            <a:bodyPr>
              <a:spAutoFit/>
            </a:bodyPr>
            <a:lstStyle/>
            <a:p>
              <a:pPr marL="457200" indent="-457200">
                <a:lnSpc>
                  <a:spcPct val="80000"/>
                </a:lnSpc>
              </a:pPr>
              <a:r>
                <a:rPr lang="en-US" sz="2000"/>
                <a:t>0   0   0   0        1   0</a:t>
              </a:r>
            </a:p>
            <a:p>
              <a:pPr marL="457200" indent="-457200">
                <a:lnSpc>
                  <a:spcPct val="80000"/>
                </a:lnSpc>
              </a:pPr>
              <a:r>
                <a:rPr lang="en-US" sz="2000"/>
                <a:t>0   0   0   1        0   1</a:t>
              </a:r>
            </a:p>
            <a:p>
              <a:pPr marL="457200" indent="-457200">
                <a:lnSpc>
                  <a:spcPct val="80000"/>
                </a:lnSpc>
              </a:pPr>
              <a:r>
                <a:rPr lang="en-US" sz="2000"/>
                <a:t>0   0   1   0        0   0</a:t>
              </a:r>
            </a:p>
            <a:p>
              <a:pPr marL="457200" indent="-457200">
                <a:lnSpc>
                  <a:spcPct val="80000"/>
                </a:lnSpc>
              </a:pPr>
              <a:r>
                <a:rPr lang="en-US" sz="2000"/>
                <a:t>0   0   1   1        1   1</a:t>
              </a:r>
            </a:p>
            <a:p>
              <a:pPr marL="457200" indent="-457200">
                <a:lnSpc>
                  <a:spcPct val="80000"/>
                </a:lnSpc>
              </a:pPr>
              <a:r>
                <a:rPr lang="en-US" sz="2000"/>
                <a:t>0   1   0   0        1   1</a:t>
              </a:r>
            </a:p>
            <a:p>
              <a:pPr marL="457200" indent="-457200">
                <a:lnSpc>
                  <a:spcPct val="80000"/>
                </a:lnSpc>
              </a:pPr>
              <a:r>
                <a:rPr lang="en-US" sz="2000"/>
                <a:t>0   1   0   1        0   0</a:t>
              </a:r>
            </a:p>
            <a:p>
              <a:pPr marL="457200" indent="-457200">
                <a:lnSpc>
                  <a:spcPct val="80000"/>
                </a:lnSpc>
              </a:pPr>
              <a:r>
                <a:rPr lang="en-US" sz="2000"/>
                <a:t>0   1   1   0        0   1</a:t>
              </a:r>
            </a:p>
            <a:p>
              <a:pPr marL="457200" indent="-457200">
                <a:lnSpc>
                  <a:spcPct val="80000"/>
                </a:lnSpc>
              </a:pPr>
              <a:r>
                <a:rPr lang="en-US" sz="2000"/>
                <a:t>0   1   1   1        1   0 </a:t>
              </a:r>
            </a:p>
            <a:p>
              <a:pPr marL="457200" indent="-457200">
                <a:lnSpc>
                  <a:spcPct val="80000"/>
                </a:lnSpc>
              </a:pPr>
              <a:r>
                <a:rPr lang="en-US" sz="2000"/>
                <a:t>1  X  X  X        0   0</a:t>
              </a:r>
            </a:p>
          </p:txBody>
        </p:sp>
        <p:sp>
          <p:nvSpPr>
            <p:cNvPr id="123944" name="Line 40"/>
            <p:cNvSpPr>
              <a:spLocks noChangeShapeType="1"/>
            </p:cNvSpPr>
            <p:nvPr/>
          </p:nvSpPr>
          <p:spPr bwMode="auto">
            <a:xfrm>
              <a:off x="3163" y="2666"/>
              <a:ext cx="1429" cy="1"/>
            </a:xfrm>
            <a:prstGeom prst="line">
              <a:avLst/>
            </a:prstGeom>
            <a:noFill/>
            <a:ln w="12700">
              <a:solidFill>
                <a:schemeClr val="tx1"/>
              </a:solidFill>
              <a:round/>
              <a:headEnd/>
              <a:tailEnd/>
            </a:ln>
            <a:effectLst/>
          </p:spPr>
          <p:txBody>
            <a:bodyPr/>
            <a:lstStyle/>
            <a:p>
              <a:endParaRPr lang="en-US"/>
            </a:p>
          </p:txBody>
        </p:sp>
        <p:sp>
          <p:nvSpPr>
            <p:cNvPr id="123945" name="Line 41"/>
            <p:cNvSpPr>
              <a:spLocks noChangeShapeType="1"/>
            </p:cNvSpPr>
            <p:nvPr/>
          </p:nvSpPr>
          <p:spPr bwMode="auto">
            <a:xfrm>
              <a:off x="4075" y="2448"/>
              <a:ext cx="1" cy="1662"/>
            </a:xfrm>
            <a:prstGeom prst="line">
              <a:avLst/>
            </a:prstGeom>
            <a:noFill/>
            <a:ln w="12700">
              <a:solidFill>
                <a:schemeClr val="tx1"/>
              </a:solidFill>
              <a:round/>
              <a:headEnd/>
              <a:tailEnd/>
            </a:ln>
            <a:effectLst/>
          </p:spPr>
          <p:txBody>
            <a:bodyPr/>
            <a:lstStyle/>
            <a:p>
              <a:endParaRPr lang="en-US"/>
            </a:p>
          </p:txBody>
        </p:sp>
      </p:grpSp>
      <p:grpSp>
        <p:nvGrpSpPr>
          <p:cNvPr id="123946" name="Group 42"/>
          <p:cNvGrpSpPr>
            <a:grpSpLocks/>
          </p:cNvGrpSpPr>
          <p:nvPr/>
        </p:nvGrpSpPr>
        <p:grpSpPr bwMode="auto">
          <a:xfrm>
            <a:off x="3618157" y="452120"/>
            <a:ext cx="5278437" cy="781050"/>
            <a:chOff x="1091" y="1891"/>
            <a:chExt cx="3325" cy="492"/>
          </a:xfrm>
        </p:grpSpPr>
        <p:sp>
          <p:nvSpPr>
            <p:cNvPr id="123947" name="Text Box 43"/>
            <p:cNvSpPr txBox="1">
              <a:spLocks noChangeArrowheads="1"/>
            </p:cNvSpPr>
            <p:nvPr/>
          </p:nvSpPr>
          <p:spPr bwMode="auto">
            <a:xfrm>
              <a:off x="2314" y="1951"/>
              <a:ext cx="820" cy="411"/>
            </a:xfrm>
            <a:prstGeom prst="rect">
              <a:avLst/>
            </a:prstGeom>
            <a:noFill/>
            <a:ln w="9525">
              <a:solidFill>
                <a:schemeClr val="tx1"/>
              </a:solidFill>
              <a:miter lim="800000"/>
              <a:headEnd/>
              <a:tailEnd/>
            </a:ln>
            <a:effectLst/>
          </p:spPr>
          <p:txBody>
            <a:bodyPr>
              <a:spAutoFit/>
            </a:bodyPr>
            <a:lstStyle/>
            <a:p>
              <a:pPr algn="ctr">
                <a:lnSpc>
                  <a:spcPct val="75000"/>
                </a:lnSpc>
              </a:pPr>
              <a:r>
                <a:rPr lang="en-US" sz="1600" dirty="0"/>
                <a:t>Next </a:t>
              </a:r>
            </a:p>
            <a:p>
              <a:pPr algn="ctr">
                <a:lnSpc>
                  <a:spcPct val="75000"/>
                </a:lnSpc>
              </a:pPr>
              <a:r>
                <a:rPr lang="en-US" sz="1600" dirty="0"/>
                <a:t>State </a:t>
              </a:r>
            </a:p>
            <a:p>
              <a:pPr algn="ctr">
                <a:lnSpc>
                  <a:spcPct val="75000"/>
                </a:lnSpc>
              </a:pPr>
              <a:r>
                <a:rPr lang="en-US" sz="1600" dirty="0"/>
                <a:t>Logic</a:t>
              </a:r>
            </a:p>
          </p:txBody>
        </p:sp>
        <p:sp>
          <p:nvSpPr>
            <p:cNvPr id="123948" name="Line 44"/>
            <p:cNvSpPr>
              <a:spLocks noChangeShapeType="1"/>
            </p:cNvSpPr>
            <p:nvPr/>
          </p:nvSpPr>
          <p:spPr bwMode="auto">
            <a:xfrm>
              <a:off x="1893" y="2311"/>
              <a:ext cx="416" cy="0"/>
            </a:xfrm>
            <a:prstGeom prst="line">
              <a:avLst/>
            </a:prstGeom>
            <a:noFill/>
            <a:ln w="9525">
              <a:solidFill>
                <a:schemeClr val="tx1"/>
              </a:solidFill>
              <a:round/>
              <a:headEnd/>
              <a:tailEnd type="triangle" w="med" len="med"/>
            </a:ln>
            <a:effectLst/>
          </p:spPr>
          <p:txBody>
            <a:bodyPr/>
            <a:lstStyle/>
            <a:p>
              <a:endParaRPr lang="en-US"/>
            </a:p>
          </p:txBody>
        </p:sp>
        <p:sp>
          <p:nvSpPr>
            <p:cNvPr id="123949" name="Line 45"/>
            <p:cNvSpPr>
              <a:spLocks noChangeShapeType="1"/>
            </p:cNvSpPr>
            <p:nvPr/>
          </p:nvSpPr>
          <p:spPr bwMode="auto">
            <a:xfrm>
              <a:off x="3134" y="2148"/>
              <a:ext cx="415" cy="0"/>
            </a:xfrm>
            <a:prstGeom prst="line">
              <a:avLst/>
            </a:prstGeom>
            <a:noFill/>
            <a:ln w="9525">
              <a:solidFill>
                <a:schemeClr val="tx1"/>
              </a:solidFill>
              <a:round/>
              <a:headEnd/>
              <a:tailEnd type="triangle" w="med" len="med"/>
            </a:ln>
            <a:effectLst/>
          </p:spPr>
          <p:txBody>
            <a:bodyPr/>
            <a:lstStyle/>
            <a:p>
              <a:endParaRPr lang="en-US"/>
            </a:p>
          </p:txBody>
        </p:sp>
        <p:sp>
          <p:nvSpPr>
            <p:cNvPr id="123950" name="Text Box 46"/>
            <p:cNvSpPr txBox="1">
              <a:spLocks noChangeArrowheads="1"/>
            </p:cNvSpPr>
            <p:nvPr/>
          </p:nvSpPr>
          <p:spPr bwMode="auto">
            <a:xfrm>
              <a:off x="1100" y="2171"/>
              <a:ext cx="794" cy="212"/>
            </a:xfrm>
            <a:prstGeom prst="rect">
              <a:avLst/>
            </a:prstGeom>
            <a:noFill/>
            <a:ln w="9525">
              <a:noFill/>
              <a:miter lim="800000"/>
              <a:headEnd/>
              <a:tailEnd/>
            </a:ln>
            <a:effectLst/>
          </p:spPr>
          <p:txBody>
            <a:bodyPr>
              <a:spAutoFit/>
            </a:bodyPr>
            <a:lstStyle/>
            <a:p>
              <a:pPr>
                <a:spcBef>
                  <a:spcPct val="50000"/>
                </a:spcBef>
              </a:pPr>
              <a:r>
                <a:rPr lang="en-US" sz="1600"/>
                <a:t>Present State</a:t>
              </a:r>
            </a:p>
          </p:txBody>
        </p:sp>
        <p:sp>
          <p:nvSpPr>
            <p:cNvPr id="123951" name="Line 47"/>
            <p:cNvSpPr>
              <a:spLocks noChangeShapeType="1"/>
            </p:cNvSpPr>
            <p:nvPr/>
          </p:nvSpPr>
          <p:spPr bwMode="auto">
            <a:xfrm>
              <a:off x="1894" y="2025"/>
              <a:ext cx="415" cy="0"/>
            </a:xfrm>
            <a:prstGeom prst="line">
              <a:avLst/>
            </a:prstGeom>
            <a:noFill/>
            <a:ln w="9525">
              <a:solidFill>
                <a:schemeClr val="tx1"/>
              </a:solidFill>
              <a:round/>
              <a:headEnd/>
              <a:tailEnd type="triangle" w="med" len="med"/>
            </a:ln>
            <a:effectLst/>
          </p:spPr>
          <p:txBody>
            <a:bodyPr/>
            <a:lstStyle/>
            <a:p>
              <a:endParaRPr lang="en-US"/>
            </a:p>
          </p:txBody>
        </p:sp>
        <p:sp>
          <p:nvSpPr>
            <p:cNvPr id="123952" name="Text Box 48"/>
            <p:cNvSpPr txBox="1">
              <a:spLocks noChangeArrowheads="1"/>
            </p:cNvSpPr>
            <p:nvPr/>
          </p:nvSpPr>
          <p:spPr bwMode="auto">
            <a:xfrm>
              <a:off x="1091" y="1891"/>
              <a:ext cx="977" cy="211"/>
            </a:xfrm>
            <a:prstGeom prst="rect">
              <a:avLst/>
            </a:prstGeom>
            <a:noFill/>
            <a:ln w="9525">
              <a:noFill/>
              <a:miter lim="800000"/>
              <a:headEnd/>
              <a:tailEnd/>
            </a:ln>
            <a:effectLst/>
          </p:spPr>
          <p:txBody>
            <a:bodyPr>
              <a:spAutoFit/>
            </a:bodyPr>
            <a:lstStyle/>
            <a:p>
              <a:pPr>
                <a:spcBef>
                  <a:spcPct val="50000"/>
                </a:spcBef>
              </a:pPr>
              <a:r>
                <a:rPr lang="en-US" sz="1600"/>
                <a:t>direction (dir)</a:t>
              </a:r>
            </a:p>
          </p:txBody>
        </p:sp>
        <p:sp>
          <p:nvSpPr>
            <p:cNvPr id="123953" name="Text Box 49"/>
            <p:cNvSpPr txBox="1">
              <a:spLocks noChangeArrowheads="1"/>
            </p:cNvSpPr>
            <p:nvPr/>
          </p:nvSpPr>
          <p:spPr bwMode="auto">
            <a:xfrm>
              <a:off x="3534" y="2024"/>
              <a:ext cx="882" cy="212"/>
            </a:xfrm>
            <a:prstGeom prst="rect">
              <a:avLst/>
            </a:prstGeom>
            <a:noFill/>
            <a:ln w="9525">
              <a:noFill/>
              <a:miter lim="800000"/>
              <a:headEnd/>
              <a:tailEnd/>
            </a:ln>
            <a:effectLst/>
          </p:spPr>
          <p:txBody>
            <a:bodyPr>
              <a:spAutoFit/>
            </a:bodyPr>
            <a:lstStyle/>
            <a:p>
              <a:pPr>
                <a:spcBef>
                  <a:spcPct val="50000"/>
                </a:spcBef>
              </a:pPr>
              <a:r>
                <a:rPr lang="en-US" sz="1600"/>
                <a:t>Next State</a:t>
              </a:r>
            </a:p>
          </p:txBody>
        </p:sp>
        <p:sp>
          <p:nvSpPr>
            <p:cNvPr id="123954" name="Line 50"/>
            <p:cNvSpPr>
              <a:spLocks noChangeShapeType="1"/>
            </p:cNvSpPr>
            <p:nvPr/>
          </p:nvSpPr>
          <p:spPr bwMode="auto">
            <a:xfrm>
              <a:off x="1894" y="2158"/>
              <a:ext cx="415" cy="0"/>
            </a:xfrm>
            <a:prstGeom prst="line">
              <a:avLst/>
            </a:prstGeom>
            <a:noFill/>
            <a:ln w="9525">
              <a:solidFill>
                <a:schemeClr val="tx1"/>
              </a:solidFill>
              <a:round/>
              <a:headEnd/>
              <a:tailEnd type="triangle" w="med" len="med"/>
            </a:ln>
            <a:effectLst/>
          </p:spPr>
          <p:txBody>
            <a:bodyPr/>
            <a:lstStyle/>
            <a:p>
              <a:endParaRPr lang="en-US"/>
            </a:p>
          </p:txBody>
        </p:sp>
        <p:sp>
          <p:nvSpPr>
            <p:cNvPr id="123955" name="Text Box 51"/>
            <p:cNvSpPr txBox="1">
              <a:spLocks noChangeArrowheads="1"/>
            </p:cNvSpPr>
            <p:nvPr/>
          </p:nvSpPr>
          <p:spPr bwMode="auto">
            <a:xfrm>
              <a:off x="1176" y="2034"/>
              <a:ext cx="965" cy="212"/>
            </a:xfrm>
            <a:prstGeom prst="rect">
              <a:avLst/>
            </a:prstGeom>
            <a:noFill/>
            <a:ln w="9525">
              <a:noFill/>
              <a:miter lim="800000"/>
              <a:headEnd/>
              <a:tailEnd/>
            </a:ln>
            <a:effectLst/>
          </p:spPr>
          <p:txBody>
            <a:bodyPr>
              <a:spAutoFit/>
            </a:bodyPr>
            <a:lstStyle/>
            <a:p>
              <a:pPr>
                <a:spcBef>
                  <a:spcPct val="50000"/>
                </a:spcBef>
              </a:pPr>
              <a:r>
                <a:rPr lang="en-US" sz="1600"/>
                <a:t>RESET (rst)</a:t>
              </a:r>
            </a:p>
          </p:txBody>
        </p:sp>
        <p:grpSp>
          <p:nvGrpSpPr>
            <p:cNvPr id="123956" name="Group 52"/>
            <p:cNvGrpSpPr>
              <a:grpSpLocks/>
            </p:cNvGrpSpPr>
            <p:nvPr/>
          </p:nvGrpSpPr>
          <p:grpSpPr bwMode="auto">
            <a:xfrm>
              <a:off x="3299" y="1931"/>
              <a:ext cx="143" cy="279"/>
              <a:chOff x="1952" y="1960"/>
              <a:chExt cx="172" cy="338"/>
            </a:xfrm>
          </p:grpSpPr>
          <p:sp>
            <p:nvSpPr>
              <p:cNvPr id="123957" name="Line 53"/>
              <p:cNvSpPr>
                <a:spLocks noChangeShapeType="1"/>
              </p:cNvSpPr>
              <p:nvPr/>
            </p:nvSpPr>
            <p:spPr bwMode="auto">
              <a:xfrm flipH="1">
                <a:off x="1990" y="2170"/>
                <a:ext cx="84" cy="128"/>
              </a:xfrm>
              <a:prstGeom prst="line">
                <a:avLst/>
              </a:prstGeom>
              <a:noFill/>
              <a:ln w="9525">
                <a:solidFill>
                  <a:schemeClr val="tx1"/>
                </a:solidFill>
                <a:round/>
                <a:headEnd/>
                <a:tailEnd/>
              </a:ln>
              <a:effectLst/>
            </p:spPr>
            <p:txBody>
              <a:bodyPr/>
              <a:lstStyle/>
              <a:p>
                <a:endParaRPr lang="en-US"/>
              </a:p>
            </p:txBody>
          </p:sp>
          <p:sp>
            <p:nvSpPr>
              <p:cNvPr id="123958" name="Text Box 54"/>
              <p:cNvSpPr txBox="1">
                <a:spLocks noChangeArrowheads="1"/>
              </p:cNvSpPr>
              <p:nvPr/>
            </p:nvSpPr>
            <p:spPr bwMode="auto">
              <a:xfrm>
                <a:off x="1952" y="1960"/>
                <a:ext cx="172" cy="257"/>
              </a:xfrm>
              <a:prstGeom prst="rect">
                <a:avLst/>
              </a:prstGeom>
              <a:noFill/>
              <a:ln w="9525">
                <a:noFill/>
                <a:miter lim="800000"/>
                <a:headEnd/>
                <a:tailEnd/>
              </a:ln>
              <a:effectLst/>
            </p:spPr>
            <p:txBody>
              <a:bodyPr>
                <a:spAutoFit/>
              </a:bodyPr>
              <a:lstStyle/>
              <a:p>
                <a:pPr>
                  <a:spcBef>
                    <a:spcPct val="50000"/>
                  </a:spcBef>
                </a:pPr>
                <a:r>
                  <a:rPr lang="en-US" sz="1600"/>
                  <a:t>2</a:t>
                </a:r>
              </a:p>
            </p:txBody>
          </p:sp>
        </p:grpSp>
        <p:sp>
          <p:nvSpPr>
            <p:cNvPr id="123959" name="Line 55"/>
            <p:cNvSpPr>
              <a:spLocks noChangeShapeType="1"/>
            </p:cNvSpPr>
            <p:nvPr/>
          </p:nvSpPr>
          <p:spPr bwMode="auto">
            <a:xfrm flipH="1">
              <a:off x="2045" y="2251"/>
              <a:ext cx="73" cy="105"/>
            </a:xfrm>
            <a:prstGeom prst="line">
              <a:avLst/>
            </a:prstGeom>
            <a:noFill/>
            <a:ln w="9525">
              <a:solidFill>
                <a:schemeClr val="tx1"/>
              </a:solidFill>
              <a:round/>
              <a:headEnd/>
              <a:tailEnd/>
            </a:ln>
            <a:effectLst/>
          </p:spPr>
          <p:txBody>
            <a:bodyPr/>
            <a:lstStyle/>
            <a:p>
              <a:endParaRPr lang="en-US"/>
            </a:p>
          </p:txBody>
        </p:sp>
      </p:grpSp>
      <p:sp>
        <p:nvSpPr>
          <p:cNvPr id="123960" name="Line 56"/>
          <p:cNvSpPr>
            <a:spLocks noChangeShapeType="1"/>
          </p:cNvSpPr>
          <p:nvPr/>
        </p:nvSpPr>
        <p:spPr bwMode="auto">
          <a:xfrm>
            <a:off x="4251325" y="2617788"/>
            <a:ext cx="731838" cy="0"/>
          </a:xfrm>
          <a:prstGeom prst="line">
            <a:avLst/>
          </a:prstGeom>
          <a:noFill/>
          <a:ln w="76200">
            <a:solidFill>
              <a:schemeClr val="tx1"/>
            </a:solidFill>
            <a:round/>
            <a:headEnd/>
            <a:tailEnd type="arrow" w="med" len="med"/>
          </a:ln>
          <a:effectLst/>
        </p:spPr>
        <p:txBody>
          <a:bodyPr/>
          <a:lstStyle/>
          <a:p>
            <a:endParaRPr lang="en-US"/>
          </a:p>
        </p:txBody>
      </p:sp>
      <p:grpSp>
        <p:nvGrpSpPr>
          <p:cNvPr id="123961" name="Group 57"/>
          <p:cNvGrpSpPr>
            <a:grpSpLocks/>
          </p:cNvGrpSpPr>
          <p:nvPr/>
        </p:nvGrpSpPr>
        <p:grpSpPr bwMode="auto">
          <a:xfrm>
            <a:off x="5229225" y="1652588"/>
            <a:ext cx="3032125" cy="2409825"/>
            <a:chOff x="3526" y="2233"/>
            <a:chExt cx="1910" cy="1776"/>
          </a:xfrm>
        </p:grpSpPr>
        <p:sp>
          <p:nvSpPr>
            <p:cNvPr id="123962" name="Text Box 58"/>
            <p:cNvSpPr txBox="1">
              <a:spLocks noChangeArrowheads="1"/>
            </p:cNvSpPr>
            <p:nvPr/>
          </p:nvSpPr>
          <p:spPr bwMode="auto">
            <a:xfrm>
              <a:off x="5066" y="2756"/>
              <a:ext cx="354" cy="337"/>
            </a:xfrm>
            <a:prstGeom prst="rect">
              <a:avLst/>
            </a:prstGeom>
            <a:noFill/>
            <a:ln w="9525">
              <a:noFill/>
              <a:miter lim="800000"/>
              <a:headEnd/>
              <a:tailEnd/>
            </a:ln>
            <a:effectLst/>
          </p:spPr>
          <p:txBody>
            <a:bodyPr>
              <a:spAutoFit/>
            </a:bodyPr>
            <a:lstStyle/>
            <a:p>
              <a:pPr eaLnBrk="0" hangingPunct="0"/>
              <a:endParaRPr lang="en-US"/>
            </a:p>
          </p:txBody>
        </p:sp>
        <p:grpSp>
          <p:nvGrpSpPr>
            <p:cNvPr id="123963" name="Group 59"/>
            <p:cNvGrpSpPr>
              <a:grpSpLocks/>
            </p:cNvGrpSpPr>
            <p:nvPr/>
          </p:nvGrpSpPr>
          <p:grpSpPr bwMode="auto">
            <a:xfrm>
              <a:off x="3614" y="2300"/>
              <a:ext cx="633" cy="723"/>
              <a:chOff x="1005" y="2157"/>
              <a:chExt cx="1017" cy="973"/>
            </a:xfrm>
          </p:grpSpPr>
          <p:sp>
            <p:nvSpPr>
              <p:cNvPr id="123964" name="Text Box 60"/>
              <p:cNvSpPr txBox="1">
                <a:spLocks noChangeArrowheads="1"/>
              </p:cNvSpPr>
              <p:nvPr/>
            </p:nvSpPr>
            <p:spPr bwMode="auto">
              <a:xfrm>
                <a:off x="1277" y="2244"/>
                <a:ext cx="453" cy="395"/>
              </a:xfrm>
              <a:prstGeom prst="rect">
                <a:avLst/>
              </a:prstGeom>
              <a:noFill/>
              <a:ln w="9525">
                <a:noFill/>
                <a:miter lim="800000"/>
                <a:headEnd/>
                <a:tailEnd/>
              </a:ln>
              <a:effectLst/>
            </p:spPr>
            <p:txBody>
              <a:bodyPr>
                <a:spAutoFit/>
              </a:bodyPr>
              <a:lstStyle/>
              <a:p>
                <a:pPr algn="ctr" eaLnBrk="0" hangingPunct="0"/>
                <a:r>
                  <a:rPr lang="en-US" sz="1000"/>
                  <a:t>Zero</a:t>
                </a:r>
              </a:p>
              <a:p>
                <a:pPr algn="ctr" eaLnBrk="0" hangingPunct="0"/>
                <a:r>
                  <a:rPr lang="en-US" sz="1000"/>
                  <a:t>0001</a:t>
                </a:r>
              </a:p>
            </p:txBody>
          </p:sp>
          <p:sp>
            <p:nvSpPr>
              <p:cNvPr id="123965" name="Text Box 61"/>
              <p:cNvSpPr txBox="1">
                <a:spLocks noChangeArrowheads="1"/>
              </p:cNvSpPr>
              <p:nvPr/>
            </p:nvSpPr>
            <p:spPr bwMode="auto">
              <a:xfrm>
                <a:off x="1060" y="2721"/>
                <a:ext cx="920" cy="242"/>
              </a:xfrm>
              <a:prstGeom prst="rect">
                <a:avLst/>
              </a:prstGeom>
              <a:noFill/>
              <a:ln w="9525">
                <a:noFill/>
                <a:miter lim="800000"/>
                <a:headEnd/>
                <a:tailEnd/>
              </a:ln>
              <a:effectLst/>
            </p:spPr>
            <p:txBody>
              <a:bodyPr>
                <a:spAutoFit/>
              </a:bodyPr>
              <a:lstStyle/>
              <a:p>
                <a:pPr algn="ctr" eaLnBrk="0" hangingPunct="0"/>
                <a:r>
                  <a:rPr lang="en-US" sz="1000" dirty="0" smtClean="0"/>
                  <a:t>[10</a:t>
                </a:r>
                <a:r>
                  <a:rPr lang="en-US" sz="1000" dirty="0"/>
                  <a:t>]</a:t>
                </a:r>
              </a:p>
            </p:txBody>
          </p:sp>
          <p:sp>
            <p:nvSpPr>
              <p:cNvPr id="123966" name="Oval 62"/>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123967" name="Group 63"/>
            <p:cNvGrpSpPr>
              <a:grpSpLocks/>
            </p:cNvGrpSpPr>
            <p:nvPr/>
          </p:nvGrpSpPr>
          <p:grpSpPr bwMode="auto">
            <a:xfrm>
              <a:off x="4721" y="2300"/>
              <a:ext cx="633" cy="723"/>
              <a:chOff x="1005" y="2157"/>
              <a:chExt cx="1017" cy="973"/>
            </a:xfrm>
          </p:grpSpPr>
          <p:sp>
            <p:nvSpPr>
              <p:cNvPr id="123968" name="Text Box 64"/>
              <p:cNvSpPr txBox="1">
                <a:spLocks noChangeArrowheads="1"/>
              </p:cNvSpPr>
              <p:nvPr/>
            </p:nvSpPr>
            <p:spPr bwMode="auto">
              <a:xfrm>
                <a:off x="1277" y="2244"/>
                <a:ext cx="454" cy="395"/>
              </a:xfrm>
              <a:prstGeom prst="rect">
                <a:avLst/>
              </a:prstGeom>
              <a:noFill/>
              <a:ln w="9525">
                <a:noFill/>
                <a:miter lim="800000"/>
                <a:headEnd/>
                <a:tailEnd/>
              </a:ln>
              <a:effectLst/>
            </p:spPr>
            <p:txBody>
              <a:bodyPr>
                <a:spAutoFit/>
              </a:bodyPr>
              <a:lstStyle/>
              <a:p>
                <a:pPr algn="ctr" eaLnBrk="0" hangingPunct="0"/>
                <a:r>
                  <a:rPr lang="en-US" sz="1000"/>
                  <a:t>One</a:t>
                </a:r>
              </a:p>
              <a:p>
                <a:pPr algn="ctr" eaLnBrk="0" hangingPunct="0"/>
                <a:r>
                  <a:rPr lang="en-US" sz="1000"/>
                  <a:t>0010</a:t>
                </a:r>
              </a:p>
            </p:txBody>
          </p:sp>
          <p:sp>
            <p:nvSpPr>
              <p:cNvPr id="123969" name="Text Box 65"/>
              <p:cNvSpPr txBox="1">
                <a:spLocks noChangeArrowheads="1"/>
              </p:cNvSpPr>
              <p:nvPr/>
            </p:nvSpPr>
            <p:spPr bwMode="auto">
              <a:xfrm>
                <a:off x="1060" y="2721"/>
                <a:ext cx="920" cy="242"/>
              </a:xfrm>
              <a:prstGeom prst="rect">
                <a:avLst/>
              </a:prstGeom>
              <a:noFill/>
              <a:ln w="9525">
                <a:noFill/>
                <a:miter lim="800000"/>
                <a:headEnd/>
                <a:tailEnd/>
              </a:ln>
              <a:effectLst/>
            </p:spPr>
            <p:txBody>
              <a:bodyPr>
                <a:spAutoFit/>
              </a:bodyPr>
              <a:lstStyle/>
              <a:p>
                <a:pPr algn="ctr" eaLnBrk="0" hangingPunct="0"/>
                <a:r>
                  <a:rPr lang="en-US" sz="1000" dirty="0" smtClean="0"/>
                  <a:t>[11</a:t>
                </a:r>
                <a:r>
                  <a:rPr lang="en-US" sz="1000" dirty="0"/>
                  <a:t>]</a:t>
                </a:r>
              </a:p>
            </p:txBody>
          </p:sp>
          <p:sp>
            <p:nvSpPr>
              <p:cNvPr id="123970" name="Oval 66"/>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123971" name="Group 67"/>
            <p:cNvGrpSpPr>
              <a:grpSpLocks/>
            </p:cNvGrpSpPr>
            <p:nvPr/>
          </p:nvGrpSpPr>
          <p:grpSpPr bwMode="auto">
            <a:xfrm>
              <a:off x="4721" y="3147"/>
              <a:ext cx="633" cy="723"/>
              <a:chOff x="1005" y="2157"/>
              <a:chExt cx="1017" cy="973"/>
            </a:xfrm>
          </p:grpSpPr>
          <p:sp>
            <p:nvSpPr>
              <p:cNvPr id="123972" name="Text Box 68"/>
              <p:cNvSpPr txBox="1">
                <a:spLocks noChangeArrowheads="1"/>
              </p:cNvSpPr>
              <p:nvPr/>
            </p:nvSpPr>
            <p:spPr bwMode="auto">
              <a:xfrm>
                <a:off x="1277" y="2246"/>
                <a:ext cx="454" cy="394"/>
              </a:xfrm>
              <a:prstGeom prst="rect">
                <a:avLst/>
              </a:prstGeom>
              <a:noFill/>
              <a:ln w="9525">
                <a:noFill/>
                <a:miter lim="800000"/>
                <a:headEnd/>
                <a:tailEnd/>
              </a:ln>
              <a:effectLst/>
            </p:spPr>
            <p:txBody>
              <a:bodyPr>
                <a:spAutoFit/>
              </a:bodyPr>
              <a:lstStyle/>
              <a:p>
                <a:pPr algn="ctr" eaLnBrk="0" hangingPunct="0"/>
                <a:r>
                  <a:rPr lang="en-US" sz="1000"/>
                  <a:t>Two</a:t>
                </a:r>
              </a:p>
              <a:p>
                <a:pPr algn="ctr" eaLnBrk="0" hangingPunct="0"/>
                <a:r>
                  <a:rPr lang="en-US" sz="1000"/>
                  <a:t>0100</a:t>
                </a:r>
              </a:p>
            </p:txBody>
          </p:sp>
          <p:sp>
            <p:nvSpPr>
              <p:cNvPr id="123973" name="Text Box 69"/>
              <p:cNvSpPr txBox="1">
                <a:spLocks noChangeArrowheads="1"/>
              </p:cNvSpPr>
              <p:nvPr/>
            </p:nvSpPr>
            <p:spPr bwMode="auto">
              <a:xfrm>
                <a:off x="1060" y="2721"/>
                <a:ext cx="920" cy="242"/>
              </a:xfrm>
              <a:prstGeom prst="rect">
                <a:avLst/>
              </a:prstGeom>
              <a:noFill/>
              <a:ln w="9525">
                <a:noFill/>
                <a:miter lim="800000"/>
                <a:headEnd/>
                <a:tailEnd/>
              </a:ln>
              <a:effectLst/>
            </p:spPr>
            <p:txBody>
              <a:bodyPr>
                <a:spAutoFit/>
              </a:bodyPr>
              <a:lstStyle/>
              <a:p>
                <a:pPr algn="ctr" eaLnBrk="0" hangingPunct="0"/>
                <a:r>
                  <a:rPr lang="en-US" sz="1000" dirty="0" smtClean="0"/>
                  <a:t>[10]</a:t>
                </a:r>
                <a:endParaRPr lang="en-US" sz="1000" dirty="0"/>
              </a:p>
            </p:txBody>
          </p:sp>
          <p:sp>
            <p:nvSpPr>
              <p:cNvPr id="123974" name="Oval 70"/>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sp>
          <p:nvSpPr>
            <p:cNvPr id="123975" name="Text Box 71"/>
            <p:cNvSpPr txBox="1">
              <a:spLocks noChangeArrowheads="1"/>
            </p:cNvSpPr>
            <p:nvPr/>
          </p:nvSpPr>
          <p:spPr bwMode="auto">
            <a:xfrm>
              <a:off x="3738" y="3213"/>
              <a:ext cx="391" cy="293"/>
            </a:xfrm>
            <a:prstGeom prst="rect">
              <a:avLst/>
            </a:prstGeom>
            <a:noFill/>
            <a:ln w="9525">
              <a:noFill/>
              <a:miter lim="800000"/>
              <a:headEnd/>
              <a:tailEnd/>
            </a:ln>
            <a:effectLst/>
          </p:spPr>
          <p:txBody>
            <a:bodyPr>
              <a:spAutoFit/>
            </a:bodyPr>
            <a:lstStyle/>
            <a:p>
              <a:pPr algn="ctr" eaLnBrk="0" hangingPunct="0"/>
              <a:r>
                <a:rPr lang="en-US" sz="1000"/>
                <a:t>Three</a:t>
              </a:r>
            </a:p>
            <a:p>
              <a:pPr algn="ctr" eaLnBrk="0" hangingPunct="0"/>
              <a:r>
                <a:rPr lang="en-US" sz="1000"/>
                <a:t>1000</a:t>
              </a:r>
            </a:p>
          </p:txBody>
        </p:sp>
        <p:sp>
          <p:nvSpPr>
            <p:cNvPr id="123976" name="Text Box 72"/>
            <p:cNvSpPr txBox="1">
              <a:spLocks noChangeArrowheads="1"/>
            </p:cNvSpPr>
            <p:nvPr/>
          </p:nvSpPr>
          <p:spPr bwMode="auto">
            <a:xfrm>
              <a:off x="3648" y="3566"/>
              <a:ext cx="573" cy="180"/>
            </a:xfrm>
            <a:prstGeom prst="rect">
              <a:avLst/>
            </a:prstGeom>
            <a:noFill/>
            <a:ln w="9525">
              <a:noFill/>
              <a:miter lim="800000"/>
              <a:headEnd/>
              <a:tailEnd/>
            </a:ln>
            <a:effectLst/>
          </p:spPr>
          <p:txBody>
            <a:bodyPr>
              <a:spAutoFit/>
            </a:bodyPr>
            <a:lstStyle/>
            <a:p>
              <a:pPr algn="ctr" eaLnBrk="0" hangingPunct="0"/>
              <a:r>
                <a:rPr lang="en-US" sz="1000" dirty="0" smtClean="0"/>
                <a:t>[</a:t>
              </a:r>
              <a:r>
                <a:rPr lang="en-US" sz="1000" dirty="0" smtClean="0">
                  <a:solidFill>
                    <a:srgbClr val="002060"/>
                  </a:solidFill>
                </a:rPr>
                <a:t>11]</a:t>
              </a:r>
              <a:endParaRPr lang="en-US" sz="1000" dirty="0">
                <a:solidFill>
                  <a:srgbClr val="002060"/>
                </a:solidFill>
              </a:endParaRPr>
            </a:p>
          </p:txBody>
        </p:sp>
        <p:sp>
          <p:nvSpPr>
            <p:cNvPr id="123977" name="Oval 73"/>
            <p:cNvSpPr>
              <a:spLocks noChangeArrowheads="1"/>
            </p:cNvSpPr>
            <p:nvPr/>
          </p:nvSpPr>
          <p:spPr bwMode="auto">
            <a:xfrm>
              <a:off x="3614" y="3147"/>
              <a:ext cx="633" cy="723"/>
            </a:xfrm>
            <a:prstGeom prst="ellipse">
              <a:avLst/>
            </a:prstGeom>
            <a:noFill/>
            <a:ln w="9525">
              <a:solidFill>
                <a:schemeClr val="tx1"/>
              </a:solidFill>
              <a:round/>
              <a:headEnd/>
              <a:tailEnd/>
            </a:ln>
            <a:effectLst/>
          </p:spPr>
          <p:txBody>
            <a:bodyPr wrap="none" anchor="ctr"/>
            <a:lstStyle/>
            <a:p>
              <a:endParaRPr lang="en-US"/>
            </a:p>
          </p:txBody>
        </p:sp>
        <p:sp>
          <p:nvSpPr>
            <p:cNvPr id="123978" name="Freeform 74"/>
            <p:cNvSpPr>
              <a:spLocks/>
            </p:cNvSpPr>
            <p:nvPr/>
          </p:nvSpPr>
          <p:spPr bwMode="auto">
            <a:xfrm>
              <a:off x="4176" y="2234"/>
              <a:ext cx="633" cy="199"/>
            </a:xfrm>
            <a:custGeom>
              <a:avLst/>
              <a:gdLst/>
              <a:ahLst/>
              <a:cxnLst>
                <a:cxn ang="0">
                  <a:pos x="0" y="268"/>
                </a:cxn>
                <a:cxn ang="0">
                  <a:pos x="230" y="83"/>
                </a:cxn>
                <a:cxn ang="0">
                  <a:pos x="588" y="25"/>
                </a:cxn>
                <a:cxn ang="0">
                  <a:pos x="1017" y="236"/>
                </a:cxn>
              </a:cxnLst>
              <a:rect l="0" t="0" r="r" b="b"/>
              <a:pathLst>
                <a:path w="1017" h="268">
                  <a:moveTo>
                    <a:pt x="0" y="268"/>
                  </a:moveTo>
                  <a:cubicBezTo>
                    <a:pt x="66" y="196"/>
                    <a:pt x="132" y="124"/>
                    <a:pt x="230" y="83"/>
                  </a:cubicBezTo>
                  <a:cubicBezTo>
                    <a:pt x="328" y="42"/>
                    <a:pt x="457" y="0"/>
                    <a:pt x="588" y="25"/>
                  </a:cubicBezTo>
                  <a:cubicBezTo>
                    <a:pt x="719" y="50"/>
                    <a:pt x="948" y="201"/>
                    <a:pt x="1017" y="236"/>
                  </a:cubicBezTo>
                </a:path>
              </a:pathLst>
            </a:custGeom>
            <a:noFill/>
            <a:ln w="9525">
              <a:solidFill>
                <a:schemeClr val="tx1"/>
              </a:solidFill>
              <a:round/>
              <a:headEnd type="none" w="med" len="med"/>
              <a:tailEnd type="triangle" w="med" len="med"/>
            </a:ln>
            <a:effectLst/>
          </p:spPr>
          <p:txBody>
            <a:bodyPr/>
            <a:lstStyle/>
            <a:p>
              <a:endParaRPr lang="en-US"/>
            </a:p>
          </p:txBody>
        </p:sp>
        <p:sp>
          <p:nvSpPr>
            <p:cNvPr id="123979" name="Freeform 75"/>
            <p:cNvSpPr>
              <a:spLocks/>
            </p:cNvSpPr>
            <p:nvPr/>
          </p:nvSpPr>
          <p:spPr bwMode="auto">
            <a:xfrm>
              <a:off x="5311" y="2818"/>
              <a:ext cx="125" cy="504"/>
            </a:xfrm>
            <a:custGeom>
              <a:avLst/>
              <a:gdLst/>
              <a:ahLst/>
              <a:cxnLst>
                <a:cxn ang="0">
                  <a:pos x="19" y="0"/>
                </a:cxn>
                <a:cxn ang="0">
                  <a:pos x="198" y="288"/>
                </a:cxn>
                <a:cxn ang="0">
                  <a:pos x="0" y="678"/>
                </a:cxn>
              </a:cxnLst>
              <a:rect l="0" t="0" r="r" b="b"/>
              <a:pathLst>
                <a:path w="201" h="678">
                  <a:moveTo>
                    <a:pt x="19" y="0"/>
                  </a:moveTo>
                  <a:cubicBezTo>
                    <a:pt x="110" y="87"/>
                    <a:pt x="201" y="175"/>
                    <a:pt x="198" y="288"/>
                  </a:cubicBezTo>
                  <a:cubicBezTo>
                    <a:pt x="195" y="401"/>
                    <a:pt x="34" y="615"/>
                    <a:pt x="0" y="678"/>
                  </a:cubicBezTo>
                </a:path>
              </a:pathLst>
            </a:custGeom>
            <a:noFill/>
            <a:ln w="9525">
              <a:solidFill>
                <a:schemeClr val="tx1"/>
              </a:solidFill>
              <a:round/>
              <a:headEnd type="none" w="med" len="med"/>
              <a:tailEnd type="triangle" w="med" len="med"/>
            </a:ln>
            <a:effectLst/>
          </p:spPr>
          <p:txBody>
            <a:bodyPr/>
            <a:lstStyle/>
            <a:p>
              <a:endParaRPr lang="en-US"/>
            </a:p>
          </p:txBody>
        </p:sp>
        <p:sp>
          <p:nvSpPr>
            <p:cNvPr id="123980" name="Freeform 76"/>
            <p:cNvSpPr>
              <a:spLocks/>
            </p:cNvSpPr>
            <p:nvPr/>
          </p:nvSpPr>
          <p:spPr bwMode="auto">
            <a:xfrm>
              <a:off x="4216" y="3593"/>
              <a:ext cx="517" cy="203"/>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123981" name="Freeform 77"/>
            <p:cNvSpPr>
              <a:spLocks/>
            </p:cNvSpPr>
            <p:nvPr/>
          </p:nvSpPr>
          <p:spPr bwMode="auto">
            <a:xfrm>
              <a:off x="3533" y="2833"/>
              <a:ext cx="129" cy="485"/>
            </a:xfrm>
            <a:custGeom>
              <a:avLst/>
              <a:gdLst/>
              <a:ahLst/>
              <a:cxnLst>
                <a:cxn ang="0">
                  <a:pos x="207" y="653"/>
                </a:cxn>
                <a:cxn ang="0">
                  <a:pos x="2" y="320"/>
                </a:cxn>
                <a:cxn ang="0">
                  <a:pos x="194" y="0"/>
                </a:cxn>
              </a:cxnLst>
              <a:rect l="0" t="0" r="r" b="b"/>
              <a:pathLst>
                <a:path w="207" h="653">
                  <a:moveTo>
                    <a:pt x="207" y="653"/>
                  </a:moveTo>
                  <a:cubicBezTo>
                    <a:pt x="105" y="541"/>
                    <a:pt x="4" y="429"/>
                    <a:pt x="2" y="320"/>
                  </a:cubicBezTo>
                  <a:cubicBezTo>
                    <a:pt x="0" y="211"/>
                    <a:pt x="163" y="53"/>
                    <a:pt x="194" y="0"/>
                  </a:cubicBezTo>
                </a:path>
              </a:pathLst>
            </a:custGeom>
            <a:noFill/>
            <a:ln w="9525">
              <a:solidFill>
                <a:schemeClr val="tx1"/>
              </a:solidFill>
              <a:round/>
              <a:headEnd type="none" w="med" len="med"/>
              <a:tailEnd type="triangle" w="med" len="med"/>
            </a:ln>
            <a:effectLst/>
          </p:spPr>
          <p:txBody>
            <a:bodyPr/>
            <a:lstStyle/>
            <a:p>
              <a:endParaRPr lang="en-US"/>
            </a:p>
          </p:txBody>
        </p:sp>
        <p:sp>
          <p:nvSpPr>
            <p:cNvPr id="123982" name="Freeform 78"/>
            <p:cNvSpPr>
              <a:spLocks/>
            </p:cNvSpPr>
            <p:nvPr/>
          </p:nvSpPr>
          <p:spPr bwMode="auto">
            <a:xfrm>
              <a:off x="4235" y="2728"/>
              <a:ext cx="494" cy="128"/>
            </a:xfrm>
            <a:custGeom>
              <a:avLst/>
              <a:gdLst/>
              <a:ahLst/>
              <a:cxnLst>
                <a:cxn ang="0">
                  <a:pos x="793" y="0"/>
                </a:cxn>
                <a:cxn ang="0">
                  <a:pos x="416" y="160"/>
                </a:cxn>
                <a:cxn ang="0">
                  <a:pos x="0" y="71"/>
                </a:cxn>
              </a:cxnLst>
              <a:rect l="0" t="0" r="r" b="b"/>
              <a:pathLst>
                <a:path w="793" h="172">
                  <a:moveTo>
                    <a:pt x="793" y="0"/>
                  </a:moveTo>
                  <a:cubicBezTo>
                    <a:pt x="670" y="74"/>
                    <a:pt x="548" y="148"/>
                    <a:pt x="416" y="160"/>
                  </a:cubicBezTo>
                  <a:cubicBezTo>
                    <a:pt x="284" y="172"/>
                    <a:pt x="142" y="121"/>
                    <a:pt x="0" y="71"/>
                  </a:cubicBezTo>
                </a:path>
              </a:pathLst>
            </a:custGeom>
            <a:noFill/>
            <a:ln w="9525">
              <a:solidFill>
                <a:schemeClr val="tx1"/>
              </a:solidFill>
              <a:round/>
              <a:headEnd type="none" w="med" len="med"/>
              <a:tailEnd type="triangle" w="med" len="med"/>
            </a:ln>
            <a:effectLst/>
          </p:spPr>
          <p:txBody>
            <a:bodyPr/>
            <a:lstStyle/>
            <a:p>
              <a:endParaRPr lang="en-US"/>
            </a:p>
          </p:txBody>
        </p:sp>
        <p:sp>
          <p:nvSpPr>
            <p:cNvPr id="123983" name="Freeform 79"/>
            <p:cNvSpPr>
              <a:spLocks/>
            </p:cNvSpPr>
            <p:nvPr/>
          </p:nvSpPr>
          <p:spPr bwMode="auto">
            <a:xfrm>
              <a:off x="4767" y="2932"/>
              <a:ext cx="70" cy="300"/>
            </a:xfrm>
            <a:custGeom>
              <a:avLst/>
              <a:gdLst/>
              <a:ahLst/>
              <a:cxnLst>
                <a:cxn ang="0">
                  <a:pos x="112" y="404"/>
                </a:cxn>
                <a:cxn ang="0">
                  <a:pos x="3" y="205"/>
                </a:cxn>
                <a:cxn ang="0">
                  <a:pos x="93" y="0"/>
                </a:cxn>
              </a:cxnLst>
              <a:rect l="0" t="0" r="r" b="b"/>
              <a:pathLst>
                <a:path w="112" h="404">
                  <a:moveTo>
                    <a:pt x="112" y="404"/>
                  </a:moveTo>
                  <a:cubicBezTo>
                    <a:pt x="59" y="338"/>
                    <a:pt x="6" y="272"/>
                    <a:pt x="3" y="205"/>
                  </a:cubicBezTo>
                  <a:cubicBezTo>
                    <a:pt x="0" y="138"/>
                    <a:pt x="46" y="69"/>
                    <a:pt x="93" y="0"/>
                  </a:cubicBezTo>
                </a:path>
              </a:pathLst>
            </a:custGeom>
            <a:noFill/>
            <a:ln w="9525">
              <a:solidFill>
                <a:schemeClr val="tx1"/>
              </a:solidFill>
              <a:round/>
              <a:headEnd type="none" w="med" len="med"/>
              <a:tailEnd type="triangle" w="med" len="med"/>
            </a:ln>
            <a:effectLst/>
          </p:spPr>
          <p:txBody>
            <a:bodyPr/>
            <a:lstStyle/>
            <a:p>
              <a:endParaRPr lang="en-US"/>
            </a:p>
          </p:txBody>
        </p:sp>
        <p:sp>
          <p:nvSpPr>
            <p:cNvPr id="123984" name="Freeform 80"/>
            <p:cNvSpPr>
              <a:spLocks/>
            </p:cNvSpPr>
            <p:nvPr/>
          </p:nvSpPr>
          <p:spPr bwMode="auto">
            <a:xfrm>
              <a:off x="4239" y="3310"/>
              <a:ext cx="498" cy="107"/>
            </a:xfrm>
            <a:custGeom>
              <a:avLst/>
              <a:gdLst/>
              <a:ahLst/>
              <a:cxnLst>
                <a:cxn ang="0">
                  <a:pos x="0" y="144"/>
                </a:cxn>
                <a:cxn ang="0">
                  <a:pos x="346" y="3"/>
                </a:cxn>
                <a:cxn ang="0">
                  <a:pos x="800" y="125"/>
                </a:cxn>
              </a:cxnLst>
              <a:rect l="0" t="0" r="r" b="b"/>
              <a:pathLst>
                <a:path w="800" h="144">
                  <a:moveTo>
                    <a:pt x="0" y="144"/>
                  </a:moveTo>
                  <a:cubicBezTo>
                    <a:pt x="106" y="75"/>
                    <a:pt x="213" y="6"/>
                    <a:pt x="346" y="3"/>
                  </a:cubicBezTo>
                  <a:cubicBezTo>
                    <a:pt x="479" y="0"/>
                    <a:pt x="639" y="62"/>
                    <a:pt x="800" y="125"/>
                  </a:cubicBezTo>
                </a:path>
              </a:pathLst>
            </a:custGeom>
            <a:noFill/>
            <a:ln w="9525">
              <a:solidFill>
                <a:schemeClr val="tx1"/>
              </a:solidFill>
              <a:round/>
              <a:headEnd type="none" w="med" len="med"/>
              <a:tailEnd type="triangle" w="med" len="med"/>
            </a:ln>
            <a:effectLst/>
          </p:spPr>
          <p:txBody>
            <a:bodyPr/>
            <a:lstStyle/>
            <a:p>
              <a:endParaRPr lang="en-US"/>
            </a:p>
          </p:txBody>
        </p:sp>
        <p:sp>
          <p:nvSpPr>
            <p:cNvPr id="123985" name="Freeform 81"/>
            <p:cNvSpPr>
              <a:spLocks/>
            </p:cNvSpPr>
            <p:nvPr/>
          </p:nvSpPr>
          <p:spPr bwMode="auto">
            <a:xfrm>
              <a:off x="4151" y="2908"/>
              <a:ext cx="81" cy="343"/>
            </a:xfrm>
            <a:custGeom>
              <a:avLst/>
              <a:gdLst/>
              <a:ahLst/>
              <a:cxnLst>
                <a:cxn ang="0">
                  <a:pos x="13" y="0"/>
                </a:cxn>
                <a:cxn ang="0">
                  <a:pos x="128" y="250"/>
                </a:cxn>
                <a:cxn ang="0">
                  <a:pos x="0" y="461"/>
                </a:cxn>
              </a:cxnLst>
              <a:rect l="0" t="0" r="r" b="b"/>
              <a:pathLst>
                <a:path w="130" h="461">
                  <a:moveTo>
                    <a:pt x="13" y="0"/>
                  </a:moveTo>
                  <a:cubicBezTo>
                    <a:pt x="71" y="86"/>
                    <a:pt x="130" y="173"/>
                    <a:pt x="128" y="250"/>
                  </a:cubicBezTo>
                  <a:cubicBezTo>
                    <a:pt x="126" y="327"/>
                    <a:pt x="22" y="426"/>
                    <a:pt x="0" y="461"/>
                  </a:cubicBezTo>
                </a:path>
              </a:pathLst>
            </a:custGeom>
            <a:noFill/>
            <a:ln w="9525">
              <a:solidFill>
                <a:schemeClr val="tx1"/>
              </a:solidFill>
              <a:round/>
              <a:headEnd type="none" w="med" len="med"/>
              <a:tailEnd type="triangle" w="med" len="med"/>
            </a:ln>
            <a:effectLst/>
          </p:spPr>
          <p:txBody>
            <a:bodyPr/>
            <a:lstStyle/>
            <a:p>
              <a:endParaRPr lang="en-US"/>
            </a:p>
          </p:txBody>
        </p:sp>
        <p:sp>
          <p:nvSpPr>
            <p:cNvPr id="123986" name="Text Box 82"/>
            <p:cNvSpPr txBox="1">
              <a:spLocks noChangeArrowheads="1"/>
            </p:cNvSpPr>
            <p:nvPr/>
          </p:nvSpPr>
          <p:spPr bwMode="auto">
            <a:xfrm>
              <a:off x="4765" y="2989"/>
              <a:ext cx="180" cy="180"/>
            </a:xfrm>
            <a:prstGeom prst="rect">
              <a:avLst/>
            </a:prstGeom>
            <a:noFill/>
            <a:ln w="9525">
              <a:noFill/>
              <a:miter lim="800000"/>
              <a:headEnd/>
              <a:tailEnd/>
            </a:ln>
            <a:effectLst/>
          </p:spPr>
          <p:txBody>
            <a:bodyPr>
              <a:spAutoFit/>
            </a:bodyPr>
            <a:lstStyle/>
            <a:p>
              <a:pPr eaLnBrk="0" hangingPunct="0"/>
              <a:r>
                <a:rPr lang="en-US" sz="1000"/>
                <a:t>0</a:t>
              </a:r>
            </a:p>
          </p:txBody>
        </p:sp>
        <p:sp>
          <p:nvSpPr>
            <p:cNvPr id="123987" name="Text Box 83"/>
            <p:cNvSpPr txBox="1">
              <a:spLocks noChangeArrowheads="1"/>
            </p:cNvSpPr>
            <p:nvPr/>
          </p:nvSpPr>
          <p:spPr bwMode="auto">
            <a:xfrm>
              <a:off x="4426" y="2694"/>
              <a:ext cx="163" cy="180"/>
            </a:xfrm>
            <a:prstGeom prst="rect">
              <a:avLst/>
            </a:prstGeom>
            <a:noFill/>
            <a:ln w="9525">
              <a:noFill/>
              <a:miter lim="800000"/>
              <a:headEnd/>
              <a:tailEnd/>
            </a:ln>
            <a:effectLst/>
          </p:spPr>
          <p:txBody>
            <a:bodyPr>
              <a:spAutoFit/>
            </a:bodyPr>
            <a:lstStyle/>
            <a:p>
              <a:pPr eaLnBrk="0" hangingPunct="0"/>
              <a:r>
                <a:rPr lang="en-US" sz="1000"/>
                <a:t>0</a:t>
              </a:r>
            </a:p>
          </p:txBody>
        </p:sp>
        <p:sp>
          <p:nvSpPr>
            <p:cNvPr id="123988" name="Text Box 84"/>
            <p:cNvSpPr txBox="1">
              <a:spLocks noChangeArrowheads="1"/>
            </p:cNvSpPr>
            <p:nvPr/>
          </p:nvSpPr>
          <p:spPr bwMode="auto">
            <a:xfrm>
              <a:off x="3985" y="2993"/>
              <a:ext cx="243" cy="181"/>
            </a:xfrm>
            <a:prstGeom prst="rect">
              <a:avLst/>
            </a:prstGeom>
            <a:noFill/>
            <a:ln w="9525">
              <a:noFill/>
              <a:miter lim="800000"/>
              <a:headEnd/>
              <a:tailEnd/>
            </a:ln>
            <a:effectLst/>
          </p:spPr>
          <p:txBody>
            <a:bodyPr>
              <a:spAutoFit/>
            </a:bodyPr>
            <a:lstStyle/>
            <a:p>
              <a:pPr eaLnBrk="0" hangingPunct="0"/>
              <a:r>
                <a:rPr lang="en-US" sz="1000"/>
                <a:t>0</a:t>
              </a:r>
            </a:p>
          </p:txBody>
        </p:sp>
        <p:sp>
          <p:nvSpPr>
            <p:cNvPr id="123989" name="Text Box 85"/>
            <p:cNvSpPr txBox="1">
              <a:spLocks noChangeArrowheads="1"/>
            </p:cNvSpPr>
            <p:nvPr/>
          </p:nvSpPr>
          <p:spPr bwMode="auto">
            <a:xfrm>
              <a:off x="4410" y="3293"/>
              <a:ext cx="223" cy="180"/>
            </a:xfrm>
            <a:prstGeom prst="rect">
              <a:avLst/>
            </a:prstGeom>
            <a:noFill/>
            <a:ln w="9525">
              <a:noFill/>
              <a:miter lim="800000"/>
              <a:headEnd/>
              <a:tailEnd/>
            </a:ln>
            <a:effectLst/>
          </p:spPr>
          <p:txBody>
            <a:bodyPr>
              <a:spAutoFit/>
            </a:bodyPr>
            <a:lstStyle/>
            <a:p>
              <a:pPr eaLnBrk="0" hangingPunct="0"/>
              <a:r>
                <a:rPr lang="en-US" sz="1000"/>
                <a:t>0</a:t>
              </a:r>
            </a:p>
          </p:txBody>
        </p:sp>
        <p:sp>
          <p:nvSpPr>
            <p:cNvPr id="123990" name="Text Box 86"/>
            <p:cNvSpPr txBox="1">
              <a:spLocks noChangeArrowheads="1"/>
            </p:cNvSpPr>
            <p:nvPr/>
          </p:nvSpPr>
          <p:spPr bwMode="auto">
            <a:xfrm>
              <a:off x="5219" y="2937"/>
              <a:ext cx="215" cy="383"/>
            </a:xfrm>
            <a:prstGeom prst="rect">
              <a:avLst/>
            </a:prstGeom>
            <a:noFill/>
            <a:ln w="9525">
              <a:noFill/>
              <a:miter lim="800000"/>
              <a:headEnd/>
              <a:tailEnd/>
            </a:ln>
            <a:effectLst/>
          </p:spPr>
          <p:txBody>
            <a:bodyPr>
              <a:spAutoFit/>
            </a:bodyPr>
            <a:lstStyle/>
            <a:p>
              <a:pPr eaLnBrk="0" hangingPunct="0"/>
              <a:r>
                <a:rPr lang="en-US" sz="1000"/>
                <a:t>1</a:t>
              </a:r>
            </a:p>
            <a:p>
              <a:pPr eaLnBrk="0" hangingPunct="0"/>
              <a:endParaRPr lang="en-US" sz="1800"/>
            </a:p>
          </p:txBody>
        </p:sp>
        <p:sp>
          <p:nvSpPr>
            <p:cNvPr id="123991" name="Text Box 87"/>
            <p:cNvSpPr txBox="1">
              <a:spLocks noChangeArrowheads="1"/>
            </p:cNvSpPr>
            <p:nvPr/>
          </p:nvSpPr>
          <p:spPr bwMode="auto">
            <a:xfrm>
              <a:off x="4418" y="2233"/>
              <a:ext cx="168" cy="180"/>
            </a:xfrm>
            <a:prstGeom prst="rect">
              <a:avLst/>
            </a:prstGeom>
            <a:noFill/>
            <a:ln w="9525">
              <a:noFill/>
              <a:miter lim="800000"/>
              <a:headEnd/>
              <a:tailEnd/>
            </a:ln>
            <a:effectLst/>
          </p:spPr>
          <p:txBody>
            <a:bodyPr>
              <a:spAutoFit/>
            </a:bodyPr>
            <a:lstStyle/>
            <a:p>
              <a:pPr eaLnBrk="0" hangingPunct="0"/>
              <a:r>
                <a:rPr lang="en-US" sz="1000"/>
                <a:t>1</a:t>
              </a:r>
            </a:p>
          </p:txBody>
        </p:sp>
        <p:sp>
          <p:nvSpPr>
            <p:cNvPr id="123992" name="Text Box 88"/>
            <p:cNvSpPr txBox="1">
              <a:spLocks noChangeArrowheads="1"/>
            </p:cNvSpPr>
            <p:nvPr/>
          </p:nvSpPr>
          <p:spPr bwMode="auto">
            <a:xfrm>
              <a:off x="3526" y="2989"/>
              <a:ext cx="235" cy="382"/>
            </a:xfrm>
            <a:prstGeom prst="rect">
              <a:avLst/>
            </a:prstGeom>
            <a:noFill/>
            <a:ln w="9525">
              <a:noFill/>
              <a:miter lim="800000"/>
              <a:headEnd/>
              <a:tailEnd/>
            </a:ln>
            <a:effectLst/>
          </p:spPr>
          <p:txBody>
            <a:bodyPr>
              <a:spAutoFit/>
            </a:bodyPr>
            <a:lstStyle/>
            <a:p>
              <a:pPr eaLnBrk="0" hangingPunct="0"/>
              <a:r>
                <a:rPr lang="en-US" sz="1000"/>
                <a:t>1</a:t>
              </a:r>
            </a:p>
            <a:p>
              <a:pPr eaLnBrk="0" hangingPunct="0"/>
              <a:endParaRPr lang="en-US" sz="1800"/>
            </a:p>
          </p:txBody>
        </p:sp>
        <p:sp>
          <p:nvSpPr>
            <p:cNvPr id="123993" name="Text Box 89"/>
            <p:cNvSpPr txBox="1">
              <a:spLocks noChangeArrowheads="1"/>
            </p:cNvSpPr>
            <p:nvPr/>
          </p:nvSpPr>
          <p:spPr bwMode="auto">
            <a:xfrm>
              <a:off x="4446" y="3627"/>
              <a:ext cx="236" cy="382"/>
            </a:xfrm>
            <a:prstGeom prst="rect">
              <a:avLst/>
            </a:prstGeom>
            <a:noFill/>
            <a:ln w="9525">
              <a:noFill/>
              <a:miter lim="800000"/>
              <a:headEnd/>
              <a:tailEnd/>
            </a:ln>
            <a:effectLst/>
          </p:spPr>
          <p:txBody>
            <a:bodyPr>
              <a:spAutoFit/>
            </a:bodyPr>
            <a:lstStyle/>
            <a:p>
              <a:pPr eaLnBrk="0" hangingPunct="0"/>
              <a:r>
                <a:rPr lang="en-US" sz="1000"/>
                <a:t>1</a:t>
              </a:r>
            </a:p>
            <a:p>
              <a:pPr eaLnBrk="0" hangingPunct="0"/>
              <a:endParaRPr lang="en-US" sz="1800"/>
            </a:p>
          </p:txBody>
        </p:sp>
      </p:grpSp>
      <p:sp>
        <p:nvSpPr>
          <p:cNvPr id="123994" name="Line 90"/>
          <p:cNvSpPr>
            <a:spLocks noChangeShapeType="1"/>
          </p:cNvSpPr>
          <p:nvPr/>
        </p:nvSpPr>
        <p:spPr bwMode="auto">
          <a:xfrm>
            <a:off x="3797300" y="4930775"/>
            <a:ext cx="731838" cy="0"/>
          </a:xfrm>
          <a:prstGeom prst="line">
            <a:avLst/>
          </a:prstGeom>
          <a:noFill/>
          <a:ln w="76200">
            <a:solidFill>
              <a:schemeClr val="tx1"/>
            </a:solidFill>
            <a:round/>
            <a:headEnd/>
            <a:tailEnd type="arrow" w="med" len="med"/>
          </a:ln>
          <a:effectLst/>
        </p:spPr>
        <p:txBody>
          <a:bodyPr/>
          <a:lstStyle/>
          <a:p>
            <a:endParaRPr lang="en-US"/>
          </a:p>
        </p:txBody>
      </p:sp>
      <p:sp>
        <p:nvSpPr>
          <p:cNvPr id="123996" name="Text Box 92"/>
          <p:cNvSpPr txBox="1">
            <a:spLocks noChangeArrowheads="1"/>
          </p:cNvSpPr>
          <p:nvPr/>
        </p:nvSpPr>
        <p:spPr bwMode="auto">
          <a:xfrm>
            <a:off x="4895850" y="3867150"/>
            <a:ext cx="4248150" cy="396875"/>
          </a:xfrm>
          <a:prstGeom prst="rect">
            <a:avLst/>
          </a:prstGeom>
          <a:noFill/>
          <a:ln w="9525">
            <a:noFill/>
            <a:miter lim="800000"/>
            <a:headEnd/>
            <a:tailEnd/>
          </a:ln>
          <a:effectLst/>
        </p:spPr>
        <p:txBody>
          <a:bodyPr>
            <a:spAutoFit/>
          </a:bodyPr>
          <a:lstStyle/>
          <a:p>
            <a:pPr>
              <a:spcBef>
                <a:spcPct val="50000"/>
              </a:spcBef>
            </a:pPr>
            <a:r>
              <a:rPr lang="en-US" sz="2000" dirty="0" err="1"/>
              <a:t>rst</a:t>
            </a:r>
            <a:r>
              <a:rPr lang="en-US" sz="2000" dirty="0"/>
              <a:t> </a:t>
            </a:r>
            <a:r>
              <a:rPr lang="en-US" sz="2000" dirty="0">
                <a:solidFill>
                  <a:srgbClr val="002060"/>
                </a:solidFill>
              </a:rPr>
              <a:t>P3P2P1P0</a:t>
            </a:r>
            <a:r>
              <a:rPr lang="en-US" sz="2000" dirty="0"/>
              <a:t> dir  N3N2N1N0 O1O0</a:t>
            </a:r>
          </a:p>
        </p:txBody>
      </p:sp>
      <p:sp>
        <p:nvSpPr>
          <p:cNvPr id="123997" name="Text Box 93"/>
          <p:cNvSpPr txBox="1">
            <a:spLocks noChangeArrowheads="1"/>
          </p:cNvSpPr>
          <p:nvPr/>
        </p:nvSpPr>
        <p:spPr bwMode="auto">
          <a:xfrm>
            <a:off x="5008563" y="4232275"/>
            <a:ext cx="4135437" cy="2511425"/>
          </a:xfrm>
          <a:prstGeom prst="rect">
            <a:avLst/>
          </a:prstGeom>
          <a:noFill/>
          <a:ln w="9525">
            <a:noFill/>
            <a:miter lim="800000"/>
            <a:headEnd/>
            <a:tailEnd/>
          </a:ln>
          <a:effectLst/>
        </p:spPr>
        <p:txBody>
          <a:bodyPr>
            <a:spAutoFit/>
          </a:bodyPr>
          <a:lstStyle/>
          <a:p>
            <a:pPr marL="457200" indent="-457200">
              <a:lnSpc>
                <a:spcPct val="80000"/>
              </a:lnSpc>
            </a:pPr>
            <a:r>
              <a:rPr lang="en-US" sz="2000"/>
              <a:t>0  0  0  0  1    0     1   0   0   0   0   0</a:t>
            </a:r>
          </a:p>
          <a:p>
            <a:pPr marL="457200" indent="-457200">
              <a:lnSpc>
                <a:spcPct val="80000"/>
              </a:lnSpc>
            </a:pPr>
            <a:r>
              <a:rPr lang="en-US" sz="2000"/>
              <a:t>0  0  0  1  0    0     0   0   0   1   0   1</a:t>
            </a:r>
          </a:p>
          <a:p>
            <a:pPr marL="457200" indent="-457200">
              <a:lnSpc>
                <a:spcPct val="80000"/>
              </a:lnSpc>
            </a:pPr>
            <a:r>
              <a:rPr lang="en-US" sz="2000"/>
              <a:t>0  0  1  0  0    0     0   0   1   0   1   0</a:t>
            </a:r>
          </a:p>
          <a:p>
            <a:pPr marL="457200" indent="-457200">
              <a:lnSpc>
                <a:spcPct val="80000"/>
              </a:lnSpc>
            </a:pPr>
            <a:r>
              <a:rPr lang="en-US" sz="2000"/>
              <a:t>0  1  0  0  0    0     0   1   0   0   1   1</a:t>
            </a:r>
          </a:p>
          <a:p>
            <a:pPr marL="457200" indent="-457200">
              <a:lnSpc>
                <a:spcPct val="80000"/>
              </a:lnSpc>
            </a:pPr>
            <a:r>
              <a:rPr lang="en-US" sz="2000"/>
              <a:t>0  0  0  0  1    1     0   0   1   0   0   0</a:t>
            </a:r>
          </a:p>
          <a:p>
            <a:pPr marL="457200" indent="-457200">
              <a:lnSpc>
                <a:spcPct val="80000"/>
              </a:lnSpc>
            </a:pPr>
            <a:r>
              <a:rPr lang="en-US" sz="2000"/>
              <a:t>0  0  0  1  0    1     0   1   0   0   0   1</a:t>
            </a:r>
          </a:p>
          <a:p>
            <a:pPr marL="457200" indent="-457200">
              <a:lnSpc>
                <a:spcPct val="80000"/>
              </a:lnSpc>
            </a:pPr>
            <a:r>
              <a:rPr lang="en-US" sz="2000"/>
              <a:t>0  0  1  0  0    1     1   0   0   0   1   0</a:t>
            </a:r>
          </a:p>
          <a:p>
            <a:pPr marL="457200" indent="-457200">
              <a:lnSpc>
                <a:spcPct val="80000"/>
              </a:lnSpc>
            </a:pPr>
            <a:r>
              <a:rPr lang="en-US" sz="2000"/>
              <a:t>0  1  0  0  0    1     0   0   0   1   1   1</a:t>
            </a:r>
          </a:p>
          <a:p>
            <a:pPr marL="457200" indent="-457200">
              <a:lnSpc>
                <a:spcPct val="80000"/>
              </a:lnSpc>
            </a:pPr>
            <a:r>
              <a:rPr lang="en-US" sz="2000"/>
              <a:t>1  X X X X   0   	0   0   0   1    </a:t>
            </a:r>
            <a:r>
              <a:rPr lang="en-US" sz="1800"/>
              <a:t>State</a:t>
            </a:r>
          </a:p>
          <a:p>
            <a:pPr marL="457200" indent="-457200">
              <a:lnSpc>
                <a:spcPct val="80000"/>
              </a:lnSpc>
            </a:pPr>
            <a:r>
              <a:rPr lang="en-US" sz="1800"/>
              <a:t>                                                   OP Value</a:t>
            </a:r>
          </a:p>
        </p:txBody>
      </p:sp>
      <p:sp>
        <p:nvSpPr>
          <p:cNvPr id="123998" name="Line 94"/>
          <p:cNvSpPr>
            <a:spLocks noChangeShapeType="1"/>
          </p:cNvSpPr>
          <p:nvPr/>
        </p:nvSpPr>
        <p:spPr bwMode="auto">
          <a:xfrm>
            <a:off x="4979988" y="4200525"/>
            <a:ext cx="3970337" cy="3175"/>
          </a:xfrm>
          <a:prstGeom prst="line">
            <a:avLst/>
          </a:prstGeom>
          <a:noFill/>
          <a:ln w="12700">
            <a:solidFill>
              <a:schemeClr val="tx1"/>
            </a:solidFill>
            <a:round/>
            <a:headEnd/>
            <a:tailEnd/>
          </a:ln>
          <a:effectLst/>
        </p:spPr>
        <p:txBody>
          <a:bodyPr/>
          <a:lstStyle/>
          <a:p>
            <a:endParaRPr lang="en-US"/>
          </a:p>
        </p:txBody>
      </p:sp>
      <p:sp>
        <p:nvSpPr>
          <p:cNvPr id="123999" name="Line 95"/>
          <p:cNvSpPr>
            <a:spLocks noChangeShapeType="1"/>
          </p:cNvSpPr>
          <p:nvPr/>
        </p:nvSpPr>
        <p:spPr bwMode="auto">
          <a:xfrm>
            <a:off x="6769100" y="3865563"/>
            <a:ext cx="1588" cy="2638425"/>
          </a:xfrm>
          <a:prstGeom prst="line">
            <a:avLst/>
          </a:prstGeom>
          <a:noFill/>
          <a:ln w="12700">
            <a:solidFill>
              <a:schemeClr val="tx1"/>
            </a:solidFill>
            <a:round/>
            <a:headEnd/>
            <a:tailEnd/>
          </a:ln>
          <a:effectLst/>
        </p:spPr>
        <p:txBody>
          <a:bodyPr/>
          <a:lstStyle/>
          <a:p>
            <a:endParaRPr lang="en-US"/>
          </a:p>
        </p:txBody>
      </p:sp>
      <p:sp>
        <p:nvSpPr>
          <p:cNvPr id="124000" name="Line 96"/>
          <p:cNvSpPr>
            <a:spLocks noChangeShapeType="1"/>
          </p:cNvSpPr>
          <p:nvPr/>
        </p:nvSpPr>
        <p:spPr bwMode="auto">
          <a:xfrm>
            <a:off x="8110538" y="3846513"/>
            <a:ext cx="1587" cy="2638425"/>
          </a:xfrm>
          <a:prstGeom prst="line">
            <a:avLst/>
          </a:prstGeom>
          <a:noFill/>
          <a:ln w="12700">
            <a:solidFill>
              <a:schemeClr val="tx1"/>
            </a:solidFill>
            <a:round/>
            <a:headEnd/>
            <a:tailEnd/>
          </a:ln>
          <a:effectLst/>
        </p:spPr>
        <p:txBody>
          <a:bodyPr/>
          <a:lstStyle/>
          <a:p>
            <a:endParaRPr lang="en-US"/>
          </a:p>
        </p:txBody>
      </p:sp>
      <p:sp>
        <p:nvSpPr>
          <p:cNvPr id="96" name="Slide Number Placeholder 95"/>
          <p:cNvSpPr>
            <a:spLocks noGrp="1"/>
          </p:cNvSpPr>
          <p:nvPr>
            <p:ph type="sldNum" sz="quarter" idx="12"/>
          </p:nvPr>
        </p:nvSpPr>
        <p:spPr/>
        <p:txBody>
          <a:bodyPr/>
          <a:lstStyle/>
          <a:p>
            <a:fld id="{1E9AE433-2354-447F-AC9C-E3BA53A2ED55}" type="slidenum">
              <a:rPr lang="en-US" smtClean="0"/>
              <a:pPr/>
              <a:t>124</a:t>
            </a:fld>
            <a:endParaRPr lang="en-US"/>
          </a:p>
        </p:txBody>
      </p:sp>
      <p:sp>
        <p:nvSpPr>
          <p:cNvPr id="97" name="Footer Placeholder 96"/>
          <p:cNvSpPr>
            <a:spLocks noGrp="1"/>
          </p:cNvSpPr>
          <p:nvPr>
            <p:ph type="ftr" sz="quarter" idx="11"/>
          </p:nvPr>
        </p:nvSpPr>
        <p:spPr/>
        <p:txBody>
          <a:bodyPr/>
          <a:lstStyle/>
          <a:p>
            <a:r>
              <a:rPr lang="es-ES" smtClean="0"/>
              <a:t>W2018: EE307</a:t>
            </a:r>
            <a:endParaRPr lang="en-US" dirty="0"/>
          </a:p>
        </p:txBody>
      </p:sp>
      <p:grpSp>
        <p:nvGrpSpPr>
          <p:cNvPr id="98" name="Group 97"/>
          <p:cNvGrpSpPr/>
          <p:nvPr/>
        </p:nvGrpSpPr>
        <p:grpSpPr>
          <a:xfrm>
            <a:off x="5109210" y="3977639"/>
            <a:ext cx="3415665" cy="2661285"/>
            <a:chOff x="400050" y="300038"/>
            <a:chExt cx="8124825" cy="6338887"/>
          </a:xfrm>
        </p:grpSpPr>
        <p:cxnSp>
          <p:nvCxnSpPr>
            <p:cNvPr id="99" name="Straight Connector 98"/>
            <p:cNvCxnSpPr/>
            <p:nvPr/>
          </p:nvCxnSpPr>
          <p:spPr bwMode="auto">
            <a:xfrm>
              <a:off x="400050" y="300038"/>
              <a:ext cx="7972425" cy="6186487"/>
            </a:xfrm>
            <a:prstGeom prst="line">
              <a:avLst/>
            </a:prstGeom>
            <a:solidFill>
              <a:schemeClr val="accent1"/>
            </a:solidFill>
            <a:ln w="95250" cap="flat" cmpd="sng" algn="ctr">
              <a:solidFill>
                <a:srgbClr val="FF0000"/>
              </a:solidFill>
              <a:prstDash val="solid"/>
              <a:round/>
              <a:headEnd type="none" w="med" len="med"/>
              <a:tailEnd type="none" w="med" len="med"/>
            </a:ln>
            <a:effectLst/>
          </p:spPr>
        </p:cxnSp>
        <p:cxnSp>
          <p:nvCxnSpPr>
            <p:cNvPr id="100" name="Straight Connector 99"/>
            <p:cNvCxnSpPr/>
            <p:nvPr/>
          </p:nvCxnSpPr>
          <p:spPr bwMode="auto">
            <a:xfrm flipH="1">
              <a:off x="552450" y="452438"/>
              <a:ext cx="7972425" cy="6186487"/>
            </a:xfrm>
            <a:prstGeom prst="line">
              <a:avLst/>
            </a:prstGeom>
            <a:solidFill>
              <a:schemeClr val="accent1"/>
            </a:solidFill>
            <a:ln w="95250" cap="flat" cmpd="sng" algn="ctr">
              <a:solidFill>
                <a:srgbClr val="FF0000"/>
              </a:solidFill>
              <a:prstDash val="solid"/>
              <a:round/>
              <a:headEnd type="none" w="med" len="med"/>
              <a:tailEnd type="none" w="med" len="med"/>
            </a:ln>
            <a:effectLst/>
          </p:spPr>
        </p:cxnSp>
      </p:grpSp>
      <p:grpSp>
        <p:nvGrpSpPr>
          <p:cNvPr id="101" name="Group 100"/>
          <p:cNvGrpSpPr/>
          <p:nvPr/>
        </p:nvGrpSpPr>
        <p:grpSpPr>
          <a:xfrm>
            <a:off x="1119672" y="6139543"/>
            <a:ext cx="1735299" cy="409186"/>
            <a:chOff x="400050" y="300038"/>
            <a:chExt cx="8124825" cy="6338887"/>
          </a:xfrm>
        </p:grpSpPr>
        <p:cxnSp>
          <p:nvCxnSpPr>
            <p:cNvPr id="102" name="Straight Connector 101"/>
            <p:cNvCxnSpPr/>
            <p:nvPr/>
          </p:nvCxnSpPr>
          <p:spPr bwMode="auto">
            <a:xfrm>
              <a:off x="400050" y="300038"/>
              <a:ext cx="7972425" cy="6186487"/>
            </a:xfrm>
            <a:prstGeom prst="line">
              <a:avLst/>
            </a:prstGeom>
            <a:solidFill>
              <a:schemeClr val="accent1"/>
            </a:solidFill>
            <a:ln w="95250" cap="flat" cmpd="sng" algn="ctr">
              <a:solidFill>
                <a:srgbClr val="FF0000"/>
              </a:solidFill>
              <a:prstDash val="solid"/>
              <a:round/>
              <a:headEnd type="none" w="med" len="med"/>
              <a:tailEnd type="none" w="med" len="med"/>
            </a:ln>
            <a:effectLst/>
          </p:spPr>
        </p:cxnSp>
        <p:cxnSp>
          <p:nvCxnSpPr>
            <p:cNvPr id="103" name="Straight Connector 102"/>
            <p:cNvCxnSpPr/>
            <p:nvPr/>
          </p:nvCxnSpPr>
          <p:spPr bwMode="auto">
            <a:xfrm flipH="1">
              <a:off x="552450" y="452438"/>
              <a:ext cx="7972425" cy="6186487"/>
            </a:xfrm>
            <a:prstGeom prst="line">
              <a:avLst/>
            </a:prstGeom>
            <a:solidFill>
              <a:schemeClr val="accent1"/>
            </a:solidFill>
            <a:ln w="95250" cap="flat" cmpd="sng" algn="ctr">
              <a:solidFill>
                <a:srgbClr val="FF0000"/>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5683348" y="0"/>
            <a:ext cx="3460652" cy="25743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5954" name="Rectangle 2"/>
          <p:cNvSpPr>
            <a:spLocks noGrp="1" noChangeArrowheads="1"/>
          </p:cNvSpPr>
          <p:nvPr>
            <p:ph type="title"/>
          </p:nvPr>
        </p:nvSpPr>
        <p:spPr>
          <a:xfrm>
            <a:off x="685800" y="131295"/>
            <a:ext cx="4828735" cy="1143000"/>
          </a:xfrm>
        </p:spPr>
        <p:txBody>
          <a:bodyPr/>
          <a:lstStyle/>
          <a:p>
            <a:r>
              <a:rPr lang="en-US" sz="3200" dirty="0"/>
              <a:t>One-Hot Encoding Logic</a:t>
            </a:r>
          </a:p>
        </p:txBody>
      </p:sp>
      <p:sp>
        <p:nvSpPr>
          <p:cNvPr id="125955" name="Rectangle 3"/>
          <p:cNvSpPr>
            <a:spLocks noGrp="1" noChangeArrowheads="1"/>
          </p:cNvSpPr>
          <p:nvPr>
            <p:ph idx="1"/>
          </p:nvPr>
        </p:nvSpPr>
        <p:spPr>
          <a:xfrm>
            <a:off x="838200" y="2504059"/>
            <a:ext cx="7693025" cy="4046660"/>
          </a:xfrm>
        </p:spPr>
        <p:txBody>
          <a:bodyPr/>
          <a:lstStyle/>
          <a:p>
            <a:r>
              <a:rPr lang="en-US" dirty="0"/>
              <a:t>Resulting logic (By examination)</a:t>
            </a:r>
          </a:p>
          <a:p>
            <a:r>
              <a:rPr lang="en-US" dirty="0"/>
              <a:t>NS3 = (P0</a:t>
            </a:r>
            <a:r>
              <a:rPr lang="en-US" dirty="0">
                <a:cs typeface="Times New Roman" pitchFamily="18" charset="0"/>
              </a:rPr>
              <a:t>•</a:t>
            </a:r>
            <a:r>
              <a:rPr lang="en-US" dirty="0"/>
              <a:t>Dir + P2</a:t>
            </a:r>
            <a:r>
              <a:rPr lang="en-US" dirty="0">
                <a:cs typeface="Times New Roman" pitchFamily="18" charset="0"/>
              </a:rPr>
              <a:t>•</a:t>
            </a:r>
            <a:r>
              <a:rPr lang="en-US" dirty="0"/>
              <a:t>Dir) </a:t>
            </a:r>
            <a:r>
              <a:rPr lang="en-US" dirty="0">
                <a:cs typeface="Times New Roman" pitchFamily="18" charset="0"/>
              </a:rPr>
              <a:t>•</a:t>
            </a:r>
            <a:r>
              <a:rPr lang="en-US" dirty="0"/>
              <a:t>Reset</a:t>
            </a:r>
          </a:p>
          <a:p>
            <a:r>
              <a:rPr lang="en-US" dirty="0"/>
              <a:t>NS2 = (P3</a:t>
            </a:r>
            <a:r>
              <a:rPr lang="en-US" dirty="0">
                <a:cs typeface="Times New Roman" pitchFamily="18" charset="0"/>
              </a:rPr>
              <a:t>•</a:t>
            </a:r>
            <a:r>
              <a:rPr lang="en-US" dirty="0"/>
              <a:t>Dir + P1</a:t>
            </a:r>
            <a:r>
              <a:rPr lang="en-US" dirty="0">
                <a:cs typeface="Times New Roman" pitchFamily="18" charset="0"/>
              </a:rPr>
              <a:t>•</a:t>
            </a:r>
            <a:r>
              <a:rPr lang="en-US" dirty="0"/>
              <a:t>Dir) </a:t>
            </a:r>
            <a:r>
              <a:rPr lang="en-US" dirty="0">
                <a:cs typeface="Times New Roman" pitchFamily="18" charset="0"/>
              </a:rPr>
              <a:t>•</a:t>
            </a:r>
            <a:r>
              <a:rPr lang="en-US" dirty="0"/>
              <a:t>Reset</a:t>
            </a:r>
          </a:p>
          <a:p>
            <a:r>
              <a:rPr lang="en-US" dirty="0"/>
              <a:t>NS1 = (P2</a:t>
            </a:r>
            <a:r>
              <a:rPr lang="en-US" dirty="0">
                <a:cs typeface="Times New Roman" pitchFamily="18" charset="0"/>
              </a:rPr>
              <a:t>•</a:t>
            </a:r>
            <a:r>
              <a:rPr lang="en-US" dirty="0"/>
              <a:t>Dir + P0</a:t>
            </a:r>
            <a:r>
              <a:rPr lang="en-US" dirty="0">
                <a:cs typeface="Times New Roman" pitchFamily="18" charset="0"/>
              </a:rPr>
              <a:t>•</a:t>
            </a:r>
            <a:r>
              <a:rPr lang="en-US" dirty="0"/>
              <a:t>Dir) </a:t>
            </a:r>
            <a:r>
              <a:rPr lang="en-US" dirty="0">
                <a:cs typeface="Times New Roman" pitchFamily="18" charset="0"/>
              </a:rPr>
              <a:t>•</a:t>
            </a:r>
            <a:r>
              <a:rPr lang="en-US" dirty="0"/>
              <a:t>Reset</a:t>
            </a:r>
          </a:p>
          <a:p>
            <a:r>
              <a:rPr lang="en-US" dirty="0"/>
              <a:t>NS0 = (P1</a:t>
            </a:r>
            <a:r>
              <a:rPr lang="en-US" dirty="0">
                <a:cs typeface="Times New Roman" pitchFamily="18" charset="0"/>
              </a:rPr>
              <a:t>•</a:t>
            </a:r>
            <a:r>
              <a:rPr lang="en-US" dirty="0"/>
              <a:t>Dir + P3</a:t>
            </a:r>
            <a:r>
              <a:rPr lang="en-US" dirty="0">
                <a:cs typeface="Times New Roman" pitchFamily="18" charset="0"/>
              </a:rPr>
              <a:t>•</a:t>
            </a:r>
            <a:r>
              <a:rPr lang="en-US" dirty="0"/>
              <a:t>Dir) </a:t>
            </a:r>
            <a:r>
              <a:rPr lang="en-US" dirty="0">
                <a:cs typeface="Times New Roman" pitchFamily="18" charset="0"/>
              </a:rPr>
              <a:t>+ </a:t>
            </a:r>
            <a:r>
              <a:rPr lang="en-US" dirty="0"/>
              <a:t>Reset</a:t>
            </a:r>
          </a:p>
          <a:p>
            <a:r>
              <a:rPr lang="en-US" dirty="0"/>
              <a:t>O1 = P2 + P3</a:t>
            </a:r>
          </a:p>
          <a:p>
            <a:r>
              <a:rPr lang="en-US" dirty="0" smtClean="0"/>
              <a:t>O0 </a:t>
            </a:r>
            <a:r>
              <a:rPr lang="en-US" dirty="0"/>
              <a:t>= P1 + P3</a:t>
            </a:r>
          </a:p>
        </p:txBody>
      </p:sp>
      <p:grpSp>
        <p:nvGrpSpPr>
          <p:cNvPr id="46" name="Group 45"/>
          <p:cNvGrpSpPr/>
          <p:nvPr/>
        </p:nvGrpSpPr>
        <p:grpSpPr>
          <a:xfrm>
            <a:off x="2973388" y="3085865"/>
            <a:ext cx="3117923" cy="1514280"/>
            <a:chOff x="2973388" y="2635689"/>
            <a:chExt cx="3403600" cy="1747838"/>
          </a:xfrm>
        </p:grpSpPr>
        <p:sp>
          <p:nvSpPr>
            <p:cNvPr id="125956" name="Line 4"/>
            <p:cNvSpPr>
              <a:spLocks noChangeShapeType="1"/>
            </p:cNvSpPr>
            <p:nvPr/>
          </p:nvSpPr>
          <p:spPr bwMode="auto">
            <a:xfrm>
              <a:off x="2990850" y="2635689"/>
              <a:ext cx="503238" cy="0"/>
            </a:xfrm>
            <a:prstGeom prst="line">
              <a:avLst/>
            </a:prstGeom>
            <a:noFill/>
            <a:ln w="19050">
              <a:solidFill>
                <a:schemeClr val="tx1"/>
              </a:solidFill>
              <a:round/>
              <a:headEnd/>
              <a:tailEnd/>
            </a:ln>
            <a:effectLst/>
          </p:spPr>
          <p:txBody>
            <a:bodyPr/>
            <a:lstStyle/>
            <a:p>
              <a:endParaRPr lang="en-US"/>
            </a:p>
          </p:txBody>
        </p:sp>
        <p:sp>
          <p:nvSpPr>
            <p:cNvPr id="125959" name="Line 7"/>
            <p:cNvSpPr>
              <a:spLocks noChangeShapeType="1"/>
            </p:cNvSpPr>
            <p:nvPr/>
          </p:nvSpPr>
          <p:spPr bwMode="auto">
            <a:xfrm>
              <a:off x="2982913" y="3791389"/>
              <a:ext cx="503237" cy="0"/>
            </a:xfrm>
            <a:prstGeom prst="line">
              <a:avLst/>
            </a:prstGeom>
            <a:noFill/>
            <a:ln w="19050">
              <a:solidFill>
                <a:schemeClr val="tx1"/>
              </a:solidFill>
              <a:round/>
              <a:headEnd/>
              <a:tailEnd/>
            </a:ln>
            <a:effectLst/>
          </p:spPr>
          <p:txBody>
            <a:bodyPr/>
            <a:lstStyle/>
            <a:p>
              <a:endParaRPr lang="en-US"/>
            </a:p>
          </p:txBody>
        </p:sp>
        <p:sp>
          <p:nvSpPr>
            <p:cNvPr id="125960" name="Line 8"/>
            <p:cNvSpPr>
              <a:spLocks noChangeShapeType="1"/>
            </p:cNvSpPr>
            <p:nvPr/>
          </p:nvSpPr>
          <p:spPr bwMode="auto">
            <a:xfrm>
              <a:off x="2973388" y="3234177"/>
              <a:ext cx="503237" cy="0"/>
            </a:xfrm>
            <a:prstGeom prst="line">
              <a:avLst/>
            </a:prstGeom>
            <a:noFill/>
            <a:ln w="19050">
              <a:solidFill>
                <a:schemeClr val="tx1"/>
              </a:solidFill>
              <a:round/>
              <a:headEnd/>
              <a:tailEnd/>
            </a:ln>
            <a:effectLst/>
          </p:spPr>
          <p:txBody>
            <a:bodyPr/>
            <a:lstStyle/>
            <a:p>
              <a:endParaRPr lang="en-US"/>
            </a:p>
          </p:txBody>
        </p:sp>
        <p:sp>
          <p:nvSpPr>
            <p:cNvPr id="125962" name="Line 10"/>
            <p:cNvSpPr>
              <a:spLocks noChangeShapeType="1"/>
            </p:cNvSpPr>
            <p:nvPr/>
          </p:nvSpPr>
          <p:spPr bwMode="auto">
            <a:xfrm>
              <a:off x="2982913" y="4383527"/>
              <a:ext cx="503237" cy="0"/>
            </a:xfrm>
            <a:prstGeom prst="line">
              <a:avLst/>
            </a:prstGeom>
            <a:noFill/>
            <a:ln w="19050">
              <a:solidFill>
                <a:schemeClr val="tx1"/>
              </a:solidFill>
              <a:round/>
              <a:headEnd/>
              <a:tailEnd/>
            </a:ln>
            <a:effectLst/>
          </p:spPr>
          <p:txBody>
            <a:bodyPr/>
            <a:lstStyle/>
            <a:p>
              <a:endParaRPr lang="en-US"/>
            </a:p>
          </p:txBody>
        </p:sp>
        <p:sp>
          <p:nvSpPr>
            <p:cNvPr id="125963" name="Line 11"/>
            <p:cNvSpPr>
              <a:spLocks noChangeShapeType="1"/>
            </p:cNvSpPr>
            <p:nvPr/>
          </p:nvSpPr>
          <p:spPr bwMode="auto">
            <a:xfrm>
              <a:off x="5454650" y="2640452"/>
              <a:ext cx="914400" cy="0"/>
            </a:xfrm>
            <a:prstGeom prst="line">
              <a:avLst/>
            </a:prstGeom>
            <a:noFill/>
            <a:ln w="19050">
              <a:solidFill>
                <a:schemeClr val="tx1"/>
              </a:solidFill>
              <a:round/>
              <a:headEnd/>
              <a:tailEnd/>
            </a:ln>
            <a:effectLst/>
          </p:spPr>
          <p:txBody>
            <a:bodyPr/>
            <a:lstStyle/>
            <a:p>
              <a:endParaRPr lang="en-US"/>
            </a:p>
          </p:txBody>
        </p:sp>
        <p:sp>
          <p:nvSpPr>
            <p:cNvPr id="125964" name="Line 12"/>
            <p:cNvSpPr>
              <a:spLocks noChangeShapeType="1"/>
            </p:cNvSpPr>
            <p:nvPr/>
          </p:nvSpPr>
          <p:spPr bwMode="auto">
            <a:xfrm>
              <a:off x="5448300" y="3216714"/>
              <a:ext cx="914400" cy="0"/>
            </a:xfrm>
            <a:prstGeom prst="line">
              <a:avLst/>
            </a:prstGeom>
            <a:noFill/>
            <a:ln w="19050">
              <a:solidFill>
                <a:schemeClr val="tx1"/>
              </a:solidFill>
              <a:round/>
              <a:headEnd/>
              <a:tailEnd/>
            </a:ln>
            <a:effectLst/>
          </p:spPr>
          <p:txBody>
            <a:bodyPr/>
            <a:lstStyle/>
            <a:p>
              <a:endParaRPr lang="en-US"/>
            </a:p>
          </p:txBody>
        </p:sp>
        <p:sp>
          <p:nvSpPr>
            <p:cNvPr id="125965" name="Line 13"/>
            <p:cNvSpPr>
              <a:spLocks noChangeShapeType="1"/>
            </p:cNvSpPr>
            <p:nvPr/>
          </p:nvSpPr>
          <p:spPr bwMode="auto">
            <a:xfrm>
              <a:off x="5462588" y="3804089"/>
              <a:ext cx="914400" cy="0"/>
            </a:xfrm>
            <a:prstGeom prst="line">
              <a:avLst/>
            </a:prstGeom>
            <a:noFill/>
            <a:ln w="19050">
              <a:solidFill>
                <a:schemeClr val="tx1"/>
              </a:solidFill>
              <a:round/>
              <a:headEnd/>
              <a:tailEnd/>
            </a:ln>
            <a:effectLst/>
          </p:spPr>
          <p:txBody>
            <a:bodyPr/>
            <a:lstStyle/>
            <a:p>
              <a:endParaRPr lang="en-US"/>
            </a:p>
          </p:txBody>
        </p:sp>
      </p:grpSp>
      <p:sp>
        <p:nvSpPr>
          <p:cNvPr id="125966" name="Text Box 14"/>
          <p:cNvSpPr txBox="1">
            <a:spLocks noChangeArrowheads="1"/>
          </p:cNvSpPr>
          <p:nvPr/>
        </p:nvSpPr>
        <p:spPr bwMode="auto">
          <a:xfrm>
            <a:off x="4279900" y="5348288"/>
            <a:ext cx="4221163" cy="860425"/>
          </a:xfrm>
          <a:prstGeom prst="rect">
            <a:avLst/>
          </a:prstGeom>
          <a:noFill/>
          <a:ln w="38100">
            <a:solidFill>
              <a:schemeClr val="tx1"/>
            </a:solidFill>
            <a:miter lim="800000"/>
            <a:headEnd/>
            <a:tailEnd/>
          </a:ln>
          <a:effectLst/>
        </p:spPr>
        <p:txBody>
          <a:bodyPr wrap="none">
            <a:spAutoFit/>
          </a:bodyPr>
          <a:lstStyle/>
          <a:p>
            <a:pPr algn="ctr"/>
            <a:r>
              <a:rPr lang="en-US" b="1"/>
              <a:t>You don’t need truth tables!!!!</a:t>
            </a:r>
          </a:p>
          <a:p>
            <a:pPr algn="ctr"/>
            <a:r>
              <a:rPr lang="en-US" b="1"/>
              <a:t>STD to logic</a:t>
            </a:r>
          </a:p>
        </p:txBody>
      </p:sp>
      <p:grpSp>
        <p:nvGrpSpPr>
          <p:cNvPr id="125968" name="Group 16"/>
          <p:cNvGrpSpPr>
            <a:grpSpLocks/>
          </p:cNvGrpSpPr>
          <p:nvPr/>
        </p:nvGrpSpPr>
        <p:grpSpPr bwMode="auto">
          <a:xfrm>
            <a:off x="5827713" y="188913"/>
            <a:ext cx="3032125" cy="2409825"/>
            <a:chOff x="3526" y="2233"/>
            <a:chExt cx="1910" cy="1776"/>
          </a:xfrm>
        </p:grpSpPr>
        <p:sp>
          <p:nvSpPr>
            <p:cNvPr id="125969" name="Text Box 17"/>
            <p:cNvSpPr txBox="1">
              <a:spLocks noChangeArrowheads="1"/>
            </p:cNvSpPr>
            <p:nvPr/>
          </p:nvSpPr>
          <p:spPr bwMode="auto">
            <a:xfrm>
              <a:off x="5066" y="2756"/>
              <a:ext cx="354" cy="337"/>
            </a:xfrm>
            <a:prstGeom prst="rect">
              <a:avLst/>
            </a:prstGeom>
            <a:noFill/>
            <a:ln w="9525">
              <a:noFill/>
              <a:miter lim="800000"/>
              <a:headEnd/>
              <a:tailEnd/>
            </a:ln>
            <a:effectLst/>
          </p:spPr>
          <p:txBody>
            <a:bodyPr>
              <a:spAutoFit/>
            </a:bodyPr>
            <a:lstStyle/>
            <a:p>
              <a:pPr eaLnBrk="0" hangingPunct="0"/>
              <a:endParaRPr lang="en-US"/>
            </a:p>
          </p:txBody>
        </p:sp>
        <p:grpSp>
          <p:nvGrpSpPr>
            <p:cNvPr id="125970" name="Group 18"/>
            <p:cNvGrpSpPr>
              <a:grpSpLocks/>
            </p:cNvGrpSpPr>
            <p:nvPr/>
          </p:nvGrpSpPr>
          <p:grpSpPr bwMode="auto">
            <a:xfrm>
              <a:off x="3614" y="2300"/>
              <a:ext cx="633" cy="723"/>
              <a:chOff x="1005" y="2157"/>
              <a:chExt cx="1017" cy="973"/>
            </a:xfrm>
          </p:grpSpPr>
          <p:sp>
            <p:nvSpPr>
              <p:cNvPr id="125971" name="Text Box 19"/>
              <p:cNvSpPr txBox="1">
                <a:spLocks noChangeArrowheads="1"/>
              </p:cNvSpPr>
              <p:nvPr/>
            </p:nvSpPr>
            <p:spPr bwMode="auto">
              <a:xfrm>
                <a:off x="1277" y="2244"/>
                <a:ext cx="453" cy="395"/>
              </a:xfrm>
              <a:prstGeom prst="rect">
                <a:avLst/>
              </a:prstGeom>
              <a:noFill/>
              <a:ln w="9525">
                <a:noFill/>
                <a:miter lim="800000"/>
                <a:headEnd/>
                <a:tailEnd/>
              </a:ln>
              <a:effectLst/>
            </p:spPr>
            <p:txBody>
              <a:bodyPr>
                <a:spAutoFit/>
              </a:bodyPr>
              <a:lstStyle/>
              <a:p>
                <a:pPr algn="ctr" eaLnBrk="0" hangingPunct="0"/>
                <a:r>
                  <a:rPr lang="en-US" sz="1000"/>
                  <a:t>Zero</a:t>
                </a:r>
              </a:p>
              <a:p>
                <a:pPr algn="ctr" eaLnBrk="0" hangingPunct="0"/>
                <a:r>
                  <a:rPr lang="en-US" sz="1000"/>
                  <a:t>0001</a:t>
                </a:r>
              </a:p>
            </p:txBody>
          </p:sp>
          <p:sp>
            <p:nvSpPr>
              <p:cNvPr id="125972" name="Text Box 20"/>
              <p:cNvSpPr txBox="1">
                <a:spLocks noChangeArrowheads="1"/>
              </p:cNvSpPr>
              <p:nvPr/>
            </p:nvSpPr>
            <p:spPr bwMode="auto">
              <a:xfrm>
                <a:off x="1060" y="2721"/>
                <a:ext cx="920" cy="242"/>
              </a:xfrm>
              <a:prstGeom prst="rect">
                <a:avLst/>
              </a:prstGeom>
              <a:noFill/>
              <a:ln w="9525">
                <a:noFill/>
                <a:miter lim="800000"/>
                <a:headEnd/>
                <a:tailEnd/>
              </a:ln>
              <a:effectLst/>
            </p:spPr>
            <p:txBody>
              <a:bodyPr>
                <a:spAutoFit/>
              </a:bodyPr>
              <a:lstStyle/>
              <a:p>
                <a:pPr algn="ctr" eaLnBrk="0" hangingPunct="0"/>
                <a:r>
                  <a:rPr lang="en-US" sz="1000" dirty="0" smtClean="0"/>
                  <a:t>[00</a:t>
                </a:r>
                <a:r>
                  <a:rPr lang="en-US" sz="1000" dirty="0"/>
                  <a:t>]</a:t>
                </a:r>
              </a:p>
            </p:txBody>
          </p:sp>
          <p:sp>
            <p:nvSpPr>
              <p:cNvPr id="125973" name="Oval 21"/>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125974" name="Group 22"/>
            <p:cNvGrpSpPr>
              <a:grpSpLocks/>
            </p:cNvGrpSpPr>
            <p:nvPr/>
          </p:nvGrpSpPr>
          <p:grpSpPr bwMode="auto">
            <a:xfrm>
              <a:off x="4721" y="2300"/>
              <a:ext cx="633" cy="723"/>
              <a:chOff x="1005" y="2157"/>
              <a:chExt cx="1017" cy="973"/>
            </a:xfrm>
          </p:grpSpPr>
          <p:sp>
            <p:nvSpPr>
              <p:cNvPr id="125975" name="Text Box 23"/>
              <p:cNvSpPr txBox="1">
                <a:spLocks noChangeArrowheads="1"/>
              </p:cNvSpPr>
              <p:nvPr/>
            </p:nvSpPr>
            <p:spPr bwMode="auto">
              <a:xfrm>
                <a:off x="1277" y="2244"/>
                <a:ext cx="454" cy="395"/>
              </a:xfrm>
              <a:prstGeom prst="rect">
                <a:avLst/>
              </a:prstGeom>
              <a:noFill/>
              <a:ln w="9525">
                <a:noFill/>
                <a:miter lim="800000"/>
                <a:headEnd/>
                <a:tailEnd/>
              </a:ln>
              <a:effectLst/>
            </p:spPr>
            <p:txBody>
              <a:bodyPr>
                <a:spAutoFit/>
              </a:bodyPr>
              <a:lstStyle/>
              <a:p>
                <a:pPr algn="ctr" eaLnBrk="0" hangingPunct="0"/>
                <a:r>
                  <a:rPr lang="en-US" sz="1000"/>
                  <a:t>One</a:t>
                </a:r>
              </a:p>
              <a:p>
                <a:pPr algn="ctr" eaLnBrk="0" hangingPunct="0"/>
                <a:r>
                  <a:rPr lang="en-US" sz="1000"/>
                  <a:t>0010</a:t>
                </a:r>
              </a:p>
            </p:txBody>
          </p:sp>
          <p:sp>
            <p:nvSpPr>
              <p:cNvPr id="125976" name="Text Box 24"/>
              <p:cNvSpPr txBox="1">
                <a:spLocks noChangeArrowheads="1"/>
              </p:cNvSpPr>
              <p:nvPr/>
            </p:nvSpPr>
            <p:spPr bwMode="auto">
              <a:xfrm>
                <a:off x="1060" y="2721"/>
                <a:ext cx="920" cy="242"/>
              </a:xfrm>
              <a:prstGeom prst="rect">
                <a:avLst/>
              </a:prstGeom>
              <a:noFill/>
              <a:ln w="9525">
                <a:noFill/>
                <a:miter lim="800000"/>
                <a:headEnd/>
                <a:tailEnd/>
              </a:ln>
              <a:effectLst/>
            </p:spPr>
            <p:txBody>
              <a:bodyPr>
                <a:spAutoFit/>
              </a:bodyPr>
              <a:lstStyle/>
              <a:p>
                <a:pPr algn="ctr" eaLnBrk="0" hangingPunct="0"/>
                <a:r>
                  <a:rPr lang="en-US" sz="1000" dirty="0" smtClean="0"/>
                  <a:t>[01</a:t>
                </a:r>
                <a:r>
                  <a:rPr lang="en-US" sz="1000" dirty="0"/>
                  <a:t>]</a:t>
                </a:r>
              </a:p>
            </p:txBody>
          </p:sp>
          <p:sp>
            <p:nvSpPr>
              <p:cNvPr id="125977" name="Oval 25"/>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125978" name="Group 26"/>
            <p:cNvGrpSpPr>
              <a:grpSpLocks/>
            </p:cNvGrpSpPr>
            <p:nvPr/>
          </p:nvGrpSpPr>
          <p:grpSpPr bwMode="auto">
            <a:xfrm>
              <a:off x="4721" y="3147"/>
              <a:ext cx="633" cy="723"/>
              <a:chOff x="1005" y="2157"/>
              <a:chExt cx="1017" cy="973"/>
            </a:xfrm>
          </p:grpSpPr>
          <p:sp>
            <p:nvSpPr>
              <p:cNvPr id="125979" name="Text Box 27"/>
              <p:cNvSpPr txBox="1">
                <a:spLocks noChangeArrowheads="1"/>
              </p:cNvSpPr>
              <p:nvPr/>
            </p:nvSpPr>
            <p:spPr bwMode="auto">
              <a:xfrm>
                <a:off x="1277" y="2246"/>
                <a:ext cx="454" cy="394"/>
              </a:xfrm>
              <a:prstGeom prst="rect">
                <a:avLst/>
              </a:prstGeom>
              <a:noFill/>
              <a:ln w="9525">
                <a:noFill/>
                <a:miter lim="800000"/>
                <a:headEnd/>
                <a:tailEnd/>
              </a:ln>
              <a:effectLst/>
            </p:spPr>
            <p:txBody>
              <a:bodyPr>
                <a:spAutoFit/>
              </a:bodyPr>
              <a:lstStyle/>
              <a:p>
                <a:pPr algn="ctr" eaLnBrk="0" hangingPunct="0"/>
                <a:r>
                  <a:rPr lang="en-US" sz="1000" dirty="0"/>
                  <a:t>Two</a:t>
                </a:r>
              </a:p>
              <a:p>
                <a:pPr algn="ctr" eaLnBrk="0" hangingPunct="0"/>
                <a:r>
                  <a:rPr lang="en-US" sz="1000" dirty="0"/>
                  <a:t>0100</a:t>
                </a:r>
              </a:p>
            </p:txBody>
          </p:sp>
          <p:sp>
            <p:nvSpPr>
              <p:cNvPr id="125980" name="Text Box 28"/>
              <p:cNvSpPr txBox="1">
                <a:spLocks noChangeArrowheads="1"/>
              </p:cNvSpPr>
              <p:nvPr/>
            </p:nvSpPr>
            <p:spPr bwMode="auto">
              <a:xfrm>
                <a:off x="1060" y="2721"/>
                <a:ext cx="920" cy="242"/>
              </a:xfrm>
              <a:prstGeom prst="rect">
                <a:avLst/>
              </a:prstGeom>
              <a:noFill/>
              <a:ln w="9525">
                <a:noFill/>
                <a:miter lim="800000"/>
                <a:headEnd/>
                <a:tailEnd/>
              </a:ln>
              <a:effectLst/>
            </p:spPr>
            <p:txBody>
              <a:bodyPr>
                <a:spAutoFit/>
              </a:bodyPr>
              <a:lstStyle/>
              <a:p>
                <a:pPr algn="ctr" eaLnBrk="0" hangingPunct="0"/>
                <a:r>
                  <a:rPr lang="en-US" sz="1000" dirty="0" smtClean="0"/>
                  <a:t>[10]</a:t>
                </a:r>
                <a:endParaRPr lang="en-US" sz="1000" dirty="0"/>
              </a:p>
            </p:txBody>
          </p:sp>
          <p:sp>
            <p:nvSpPr>
              <p:cNvPr id="125981" name="Oval 29"/>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sp>
          <p:nvSpPr>
            <p:cNvPr id="125982" name="Text Box 30"/>
            <p:cNvSpPr txBox="1">
              <a:spLocks noChangeArrowheads="1"/>
            </p:cNvSpPr>
            <p:nvPr/>
          </p:nvSpPr>
          <p:spPr bwMode="auto">
            <a:xfrm>
              <a:off x="3738" y="3213"/>
              <a:ext cx="391" cy="293"/>
            </a:xfrm>
            <a:prstGeom prst="rect">
              <a:avLst/>
            </a:prstGeom>
            <a:noFill/>
            <a:ln w="9525">
              <a:noFill/>
              <a:miter lim="800000"/>
              <a:headEnd/>
              <a:tailEnd/>
            </a:ln>
            <a:effectLst/>
          </p:spPr>
          <p:txBody>
            <a:bodyPr>
              <a:spAutoFit/>
            </a:bodyPr>
            <a:lstStyle/>
            <a:p>
              <a:pPr algn="ctr" eaLnBrk="0" hangingPunct="0"/>
              <a:r>
                <a:rPr lang="en-US" sz="1000" dirty="0"/>
                <a:t>Three</a:t>
              </a:r>
            </a:p>
            <a:p>
              <a:pPr algn="ctr" eaLnBrk="0" hangingPunct="0"/>
              <a:r>
                <a:rPr lang="en-US" sz="1000" dirty="0"/>
                <a:t>1000</a:t>
              </a:r>
            </a:p>
          </p:txBody>
        </p:sp>
        <p:sp>
          <p:nvSpPr>
            <p:cNvPr id="125983" name="Text Box 31"/>
            <p:cNvSpPr txBox="1">
              <a:spLocks noChangeArrowheads="1"/>
            </p:cNvSpPr>
            <p:nvPr/>
          </p:nvSpPr>
          <p:spPr bwMode="auto">
            <a:xfrm>
              <a:off x="3648" y="3566"/>
              <a:ext cx="573" cy="180"/>
            </a:xfrm>
            <a:prstGeom prst="rect">
              <a:avLst/>
            </a:prstGeom>
            <a:noFill/>
            <a:ln w="9525">
              <a:noFill/>
              <a:miter lim="800000"/>
              <a:headEnd/>
              <a:tailEnd/>
            </a:ln>
            <a:effectLst/>
          </p:spPr>
          <p:txBody>
            <a:bodyPr>
              <a:spAutoFit/>
            </a:bodyPr>
            <a:lstStyle/>
            <a:p>
              <a:pPr algn="ctr" eaLnBrk="0" hangingPunct="0"/>
              <a:r>
                <a:rPr lang="en-US" sz="1000" dirty="0" smtClean="0"/>
                <a:t>[</a:t>
              </a:r>
              <a:r>
                <a:rPr lang="en-US" sz="1000" dirty="0" smtClean="0">
                  <a:solidFill>
                    <a:srgbClr val="FF0066"/>
                  </a:solidFill>
                </a:rPr>
                <a:t>11</a:t>
              </a:r>
              <a:r>
                <a:rPr lang="en-US" sz="1000" dirty="0" smtClean="0"/>
                <a:t>]</a:t>
              </a:r>
              <a:endParaRPr lang="en-US" sz="1000" dirty="0"/>
            </a:p>
          </p:txBody>
        </p:sp>
        <p:sp>
          <p:nvSpPr>
            <p:cNvPr id="125984" name="Oval 32"/>
            <p:cNvSpPr>
              <a:spLocks noChangeArrowheads="1"/>
            </p:cNvSpPr>
            <p:nvPr/>
          </p:nvSpPr>
          <p:spPr bwMode="auto">
            <a:xfrm>
              <a:off x="3614" y="3147"/>
              <a:ext cx="633" cy="723"/>
            </a:xfrm>
            <a:prstGeom prst="ellipse">
              <a:avLst/>
            </a:prstGeom>
            <a:noFill/>
            <a:ln w="9525">
              <a:solidFill>
                <a:schemeClr val="tx1"/>
              </a:solidFill>
              <a:round/>
              <a:headEnd/>
              <a:tailEnd/>
            </a:ln>
            <a:effectLst/>
          </p:spPr>
          <p:txBody>
            <a:bodyPr wrap="none" anchor="ctr"/>
            <a:lstStyle/>
            <a:p>
              <a:endParaRPr lang="en-US"/>
            </a:p>
          </p:txBody>
        </p:sp>
        <p:sp>
          <p:nvSpPr>
            <p:cNvPr id="125985" name="Freeform 33"/>
            <p:cNvSpPr>
              <a:spLocks/>
            </p:cNvSpPr>
            <p:nvPr/>
          </p:nvSpPr>
          <p:spPr bwMode="auto">
            <a:xfrm>
              <a:off x="4176" y="2234"/>
              <a:ext cx="633" cy="199"/>
            </a:xfrm>
            <a:custGeom>
              <a:avLst/>
              <a:gdLst/>
              <a:ahLst/>
              <a:cxnLst>
                <a:cxn ang="0">
                  <a:pos x="0" y="268"/>
                </a:cxn>
                <a:cxn ang="0">
                  <a:pos x="230" y="83"/>
                </a:cxn>
                <a:cxn ang="0">
                  <a:pos x="588" y="25"/>
                </a:cxn>
                <a:cxn ang="0">
                  <a:pos x="1017" y="236"/>
                </a:cxn>
              </a:cxnLst>
              <a:rect l="0" t="0" r="r" b="b"/>
              <a:pathLst>
                <a:path w="1017" h="268">
                  <a:moveTo>
                    <a:pt x="0" y="268"/>
                  </a:moveTo>
                  <a:cubicBezTo>
                    <a:pt x="66" y="196"/>
                    <a:pt x="132" y="124"/>
                    <a:pt x="230" y="83"/>
                  </a:cubicBezTo>
                  <a:cubicBezTo>
                    <a:pt x="328" y="42"/>
                    <a:pt x="457" y="0"/>
                    <a:pt x="588" y="25"/>
                  </a:cubicBezTo>
                  <a:cubicBezTo>
                    <a:pt x="719" y="50"/>
                    <a:pt x="948" y="201"/>
                    <a:pt x="1017" y="236"/>
                  </a:cubicBezTo>
                </a:path>
              </a:pathLst>
            </a:custGeom>
            <a:noFill/>
            <a:ln w="9525">
              <a:solidFill>
                <a:schemeClr val="tx1"/>
              </a:solidFill>
              <a:round/>
              <a:headEnd type="none" w="med" len="med"/>
              <a:tailEnd type="triangle" w="med" len="med"/>
            </a:ln>
            <a:effectLst/>
          </p:spPr>
          <p:txBody>
            <a:bodyPr/>
            <a:lstStyle/>
            <a:p>
              <a:endParaRPr lang="en-US"/>
            </a:p>
          </p:txBody>
        </p:sp>
        <p:sp>
          <p:nvSpPr>
            <p:cNvPr id="125986" name="Freeform 34"/>
            <p:cNvSpPr>
              <a:spLocks/>
            </p:cNvSpPr>
            <p:nvPr/>
          </p:nvSpPr>
          <p:spPr bwMode="auto">
            <a:xfrm>
              <a:off x="5311" y="2818"/>
              <a:ext cx="125" cy="504"/>
            </a:xfrm>
            <a:custGeom>
              <a:avLst/>
              <a:gdLst/>
              <a:ahLst/>
              <a:cxnLst>
                <a:cxn ang="0">
                  <a:pos x="19" y="0"/>
                </a:cxn>
                <a:cxn ang="0">
                  <a:pos x="198" y="288"/>
                </a:cxn>
                <a:cxn ang="0">
                  <a:pos x="0" y="678"/>
                </a:cxn>
              </a:cxnLst>
              <a:rect l="0" t="0" r="r" b="b"/>
              <a:pathLst>
                <a:path w="201" h="678">
                  <a:moveTo>
                    <a:pt x="19" y="0"/>
                  </a:moveTo>
                  <a:cubicBezTo>
                    <a:pt x="110" y="87"/>
                    <a:pt x="201" y="175"/>
                    <a:pt x="198" y="288"/>
                  </a:cubicBezTo>
                  <a:cubicBezTo>
                    <a:pt x="195" y="401"/>
                    <a:pt x="34" y="615"/>
                    <a:pt x="0" y="678"/>
                  </a:cubicBezTo>
                </a:path>
              </a:pathLst>
            </a:custGeom>
            <a:noFill/>
            <a:ln w="9525">
              <a:solidFill>
                <a:schemeClr val="tx1"/>
              </a:solidFill>
              <a:round/>
              <a:headEnd type="none" w="med" len="med"/>
              <a:tailEnd type="triangle" w="med" len="med"/>
            </a:ln>
            <a:effectLst/>
          </p:spPr>
          <p:txBody>
            <a:bodyPr/>
            <a:lstStyle/>
            <a:p>
              <a:endParaRPr lang="en-US"/>
            </a:p>
          </p:txBody>
        </p:sp>
        <p:sp>
          <p:nvSpPr>
            <p:cNvPr id="125987" name="Freeform 35"/>
            <p:cNvSpPr>
              <a:spLocks/>
            </p:cNvSpPr>
            <p:nvPr/>
          </p:nvSpPr>
          <p:spPr bwMode="auto">
            <a:xfrm>
              <a:off x="4216" y="3593"/>
              <a:ext cx="517" cy="203"/>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125988" name="Freeform 36"/>
            <p:cNvSpPr>
              <a:spLocks/>
            </p:cNvSpPr>
            <p:nvPr/>
          </p:nvSpPr>
          <p:spPr bwMode="auto">
            <a:xfrm>
              <a:off x="3533" y="2833"/>
              <a:ext cx="129" cy="485"/>
            </a:xfrm>
            <a:custGeom>
              <a:avLst/>
              <a:gdLst/>
              <a:ahLst/>
              <a:cxnLst>
                <a:cxn ang="0">
                  <a:pos x="207" y="653"/>
                </a:cxn>
                <a:cxn ang="0">
                  <a:pos x="2" y="320"/>
                </a:cxn>
                <a:cxn ang="0">
                  <a:pos x="194" y="0"/>
                </a:cxn>
              </a:cxnLst>
              <a:rect l="0" t="0" r="r" b="b"/>
              <a:pathLst>
                <a:path w="207" h="653">
                  <a:moveTo>
                    <a:pt x="207" y="653"/>
                  </a:moveTo>
                  <a:cubicBezTo>
                    <a:pt x="105" y="541"/>
                    <a:pt x="4" y="429"/>
                    <a:pt x="2" y="320"/>
                  </a:cubicBezTo>
                  <a:cubicBezTo>
                    <a:pt x="0" y="211"/>
                    <a:pt x="163" y="53"/>
                    <a:pt x="194" y="0"/>
                  </a:cubicBezTo>
                </a:path>
              </a:pathLst>
            </a:custGeom>
            <a:noFill/>
            <a:ln w="9525">
              <a:solidFill>
                <a:schemeClr val="tx1"/>
              </a:solidFill>
              <a:round/>
              <a:headEnd type="none" w="med" len="med"/>
              <a:tailEnd type="triangle" w="med" len="med"/>
            </a:ln>
            <a:effectLst/>
          </p:spPr>
          <p:txBody>
            <a:bodyPr/>
            <a:lstStyle/>
            <a:p>
              <a:endParaRPr lang="en-US"/>
            </a:p>
          </p:txBody>
        </p:sp>
        <p:sp>
          <p:nvSpPr>
            <p:cNvPr id="125989" name="Freeform 37"/>
            <p:cNvSpPr>
              <a:spLocks/>
            </p:cNvSpPr>
            <p:nvPr/>
          </p:nvSpPr>
          <p:spPr bwMode="auto">
            <a:xfrm>
              <a:off x="4235" y="2728"/>
              <a:ext cx="494" cy="128"/>
            </a:xfrm>
            <a:custGeom>
              <a:avLst/>
              <a:gdLst/>
              <a:ahLst/>
              <a:cxnLst>
                <a:cxn ang="0">
                  <a:pos x="793" y="0"/>
                </a:cxn>
                <a:cxn ang="0">
                  <a:pos x="416" y="160"/>
                </a:cxn>
                <a:cxn ang="0">
                  <a:pos x="0" y="71"/>
                </a:cxn>
              </a:cxnLst>
              <a:rect l="0" t="0" r="r" b="b"/>
              <a:pathLst>
                <a:path w="793" h="172">
                  <a:moveTo>
                    <a:pt x="793" y="0"/>
                  </a:moveTo>
                  <a:cubicBezTo>
                    <a:pt x="670" y="74"/>
                    <a:pt x="548" y="148"/>
                    <a:pt x="416" y="160"/>
                  </a:cubicBezTo>
                  <a:cubicBezTo>
                    <a:pt x="284" y="172"/>
                    <a:pt x="142" y="121"/>
                    <a:pt x="0" y="71"/>
                  </a:cubicBezTo>
                </a:path>
              </a:pathLst>
            </a:custGeom>
            <a:noFill/>
            <a:ln w="9525">
              <a:solidFill>
                <a:schemeClr val="tx1"/>
              </a:solidFill>
              <a:round/>
              <a:headEnd type="none" w="med" len="med"/>
              <a:tailEnd type="triangle" w="med" len="med"/>
            </a:ln>
            <a:effectLst/>
          </p:spPr>
          <p:txBody>
            <a:bodyPr/>
            <a:lstStyle/>
            <a:p>
              <a:endParaRPr lang="en-US"/>
            </a:p>
          </p:txBody>
        </p:sp>
        <p:sp>
          <p:nvSpPr>
            <p:cNvPr id="125990" name="Freeform 38"/>
            <p:cNvSpPr>
              <a:spLocks/>
            </p:cNvSpPr>
            <p:nvPr/>
          </p:nvSpPr>
          <p:spPr bwMode="auto">
            <a:xfrm>
              <a:off x="4767" y="2932"/>
              <a:ext cx="70" cy="300"/>
            </a:xfrm>
            <a:custGeom>
              <a:avLst/>
              <a:gdLst/>
              <a:ahLst/>
              <a:cxnLst>
                <a:cxn ang="0">
                  <a:pos x="112" y="404"/>
                </a:cxn>
                <a:cxn ang="0">
                  <a:pos x="3" y="205"/>
                </a:cxn>
                <a:cxn ang="0">
                  <a:pos x="93" y="0"/>
                </a:cxn>
              </a:cxnLst>
              <a:rect l="0" t="0" r="r" b="b"/>
              <a:pathLst>
                <a:path w="112" h="404">
                  <a:moveTo>
                    <a:pt x="112" y="404"/>
                  </a:moveTo>
                  <a:cubicBezTo>
                    <a:pt x="59" y="338"/>
                    <a:pt x="6" y="272"/>
                    <a:pt x="3" y="205"/>
                  </a:cubicBezTo>
                  <a:cubicBezTo>
                    <a:pt x="0" y="138"/>
                    <a:pt x="46" y="69"/>
                    <a:pt x="93" y="0"/>
                  </a:cubicBezTo>
                </a:path>
              </a:pathLst>
            </a:custGeom>
            <a:noFill/>
            <a:ln w="9525">
              <a:solidFill>
                <a:schemeClr val="tx1"/>
              </a:solidFill>
              <a:round/>
              <a:headEnd type="none" w="med" len="med"/>
              <a:tailEnd type="triangle" w="med" len="med"/>
            </a:ln>
            <a:effectLst/>
          </p:spPr>
          <p:txBody>
            <a:bodyPr/>
            <a:lstStyle/>
            <a:p>
              <a:endParaRPr lang="en-US"/>
            </a:p>
          </p:txBody>
        </p:sp>
        <p:sp>
          <p:nvSpPr>
            <p:cNvPr id="125991" name="Freeform 39"/>
            <p:cNvSpPr>
              <a:spLocks/>
            </p:cNvSpPr>
            <p:nvPr/>
          </p:nvSpPr>
          <p:spPr bwMode="auto">
            <a:xfrm>
              <a:off x="4239" y="3310"/>
              <a:ext cx="498" cy="107"/>
            </a:xfrm>
            <a:custGeom>
              <a:avLst/>
              <a:gdLst/>
              <a:ahLst/>
              <a:cxnLst>
                <a:cxn ang="0">
                  <a:pos x="0" y="144"/>
                </a:cxn>
                <a:cxn ang="0">
                  <a:pos x="346" y="3"/>
                </a:cxn>
                <a:cxn ang="0">
                  <a:pos x="800" y="125"/>
                </a:cxn>
              </a:cxnLst>
              <a:rect l="0" t="0" r="r" b="b"/>
              <a:pathLst>
                <a:path w="800" h="144">
                  <a:moveTo>
                    <a:pt x="0" y="144"/>
                  </a:moveTo>
                  <a:cubicBezTo>
                    <a:pt x="106" y="75"/>
                    <a:pt x="213" y="6"/>
                    <a:pt x="346" y="3"/>
                  </a:cubicBezTo>
                  <a:cubicBezTo>
                    <a:pt x="479" y="0"/>
                    <a:pt x="639" y="62"/>
                    <a:pt x="800" y="125"/>
                  </a:cubicBezTo>
                </a:path>
              </a:pathLst>
            </a:custGeom>
            <a:noFill/>
            <a:ln w="9525">
              <a:solidFill>
                <a:schemeClr val="tx1"/>
              </a:solidFill>
              <a:round/>
              <a:headEnd type="none" w="med" len="med"/>
              <a:tailEnd type="triangle" w="med" len="med"/>
            </a:ln>
            <a:effectLst/>
          </p:spPr>
          <p:txBody>
            <a:bodyPr/>
            <a:lstStyle/>
            <a:p>
              <a:endParaRPr lang="en-US"/>
            </a:p>
          </p:txBody>
        </p:sp>
        <p:sp>
          <p:nvSpPr>
            <p:cNvPr id="125992" name="Freeform 40"/>
            <p:cNvSpPr>
              <a:spLocks/>
            </p:cNvSpPr>
            <p:nvPr/>
          </p:nvSpPr>
          <p:spPr bwMode="auto">
            <a:xfrm>
              <a:off x="4151" y="2908"/>
              <a:ext cx="81" cy="343"/>
            </a:xfrm>
            <a:custGeom>
              <a:avLst/>
              <a:gdLst/>
              <a:ahLst/>
              <a:cxnLst>
                <a:cxn ang="0">
                  <a:pos x="13" y="0"/>
                </a:cxn>
                <a:cxn ang="0">
                  <a:pos x="128" y="250"/>
                </a:cxn>
                <a:cxn ang="0">
                  <a:pos x="0" y="461"/>
                </a:cxn>
              </a:cxnLst>
              <a:rect l="0" t="0" r="r" b="b"/>
              <a:pathLst>
                <a:path w="130" h="461">
                  <a:moveTo>
                    <a:pt x="13" y="0"/>
                  </a:moveTo>
                  <a:cubicBezTo>
                    <a:pt x="71" y="86"/>
                    <a:pt x="130" y="173"/>
                    <a:pt x="128" y="250"/>
                  </a:cubicBezTo>
                  <a:cubicBezTo>
                    <a:pt x="126" y="327"/>
                    <a:pt x="22" y="426"/>
                    <a:pt x="0" y="461"/>
                  </a:cubicBezTo>
                </a:path>
              </a:pathLst>
            </a:custGeom>
            <a:noFill/>
            <a:ln w="9525">
              <a:solidFill>
                <a:schemeClr val="tx1"/>
              </a:solidFill>
              <a:round/>
              <a:headEnd type="none" w="med" len="med"/>
              <a:tailEnd type="triangle" w="med" len="med"/>
            </a:ln>
            <a:effectLst/>
          </p:spPr>
          <p:txBody>
            <a:bodyPr/>
            <a:lstStyle/>
            <a:p>
              <a:endParaRPr lang="en-US"/>
            </a:p>
          </p:txBody>
        </p:sp>
        <p:sp>
          <p:nvSpPr>
            <p:cNvPr id="125993" name="Text Box 41"/>
            <p:cNvSpPr txBox="1">
              <a:spLocks noChangeArrowheads="1"/>
            </p:cNvSpPr>
            <p:nvPr/>
          </p:nvSpPr>
          <p:spPr bwMode="auto">
            <a:xfrm>
              <a:off x="4765" y="2989"/>
              <a:ext cx="180" cy="180"/>
            </a:xfrm>
            <a:prstGeom prst="rect">
              <a:avLst/>
            </a:prstGeom>
            <a:noFill/>
            <a:ln w="9525">
              <a:noFill/>
              <a:miter lim="800000"/>
              <a:headEnd/>
              <a:tailEnd/>
            </a:ln>
            <a:effectLst/>
          </p:spPr>
          <p:txBody>
            <a:bodyPr>
              <a:spAutoFit/>
            </a:bodyPr>
            <a:lstStyle/>
            <a:p>
              <a:pPr eaLnBrk="0" hangingPunct="0"/>
              <a:r>
                <a:rPr lang="en-US" sz="1000"/>
                <a:t>0</a:t>
              </a:r>
            </a:p>
          </p:txBody>
        </p:sp>
        <p:sp>
          <p:nvSpPr>
            <p:cNvPr id="125994" name="Text Box 42"/>
            <p:cNvSpPr txBox="1">
              <a:spLocks noChangeArrowheads="1"/>
            </p:cNvSpPr>
            <p:nvPr/>
          </p:nvSpPr>
          <p:spPr bwMode="auto">
            <a:xfrm>
              <a:off x="4426" y="2694"/>
              <a:ext cx="163" cy="180"/>
            </a:xfrm>
            <a:prstGeom prst="rect">
              <a:avLst/>
            </a:prstGeom>
            <a:noFill/>
            <a:ln w="9525">
              <a:noFill/>
              <a:miter lim="800000"/>
              <a:headEnd/>
              <a:tailEnd/>
            </a:ln>
            <a:effectLst/>
          </p:spPr>
          <p:txBody>
            <a:bodyPr>
              <a:spAutoFit/>
            </a:bodyPr>
            <a:lstStyle/>
            <a:p>
              <a:pPr eaLnBrk="0" hangingPunct="0"/>
              <a:r>
                <a:rPr lang="en-US" sz="1000"/>
                <a:t>0</a:t>
              </a:r>
            </a:p>
          </p:txBody>
        </p:sp>
        <p:sp>
          <p:nvSpPr>
            <p:cNvPr id="125995" name="Text Box 43"/>
            <p:cNvSpPr txBox="1">
              <a:spLocks noChangeArrowheads="1"/>
            </p:cNvSpPr>
            <p:nvPr/>
          </p:nvSpPr>
          <p:spPr bwMode="auto">
            <a:xfrm>
              <a:off x="3985" y="2993"/>
              <a:ext cx="243" cy="181"/>
            </a:xfrm>
            <a:prstGeom prst="rect">
              <a:avLst/>
            </a:prstGeom>
            <a:noFill/>
            <a:ln w="9525">
              <a:noFill/>
              <a:miter lim="800000"/>
              <a:headEnd/>
              <a:tailEnd/>
            </a:ln>
            <a:effectLst/>
          </p:spPr>
          <p:txBody>
            <a:bodyPr>
              <a:spAutoFit/>
            </a:bodyPr>
            <a:lstStyle/>
            <a:p>
              <a:pPr eaLnBrk="0" hangingPunct="0"/>
              <a:r>
                <a:rPr lang="en-US" sz="1000"/>
                <a:t>0</a:t>
              </a:r>
            </a:p>
          </p:txBody>
        </p:sp>
        <p:sp>
          <p:nvSpPr>
            <p:cNvPr id="125996" name="Text Box 44"/>
            <p:cNvSpPr txBox="1">
              <a:spLocks noChangeArrowheads="1"/>
            </p:cNvSpPr>
            <p:nvPr/>
          </p:nvSpPr>
          <p:spPr bwMode="auto">
            <a:xfrm>
              <a:off x="4410" y="3293"/>
              <a:ext cx="223" cy="180"/>
            </a:xfrm>
            <a:prstGeom prst="rect">
              <a:avLst/>
            </a:prstGeom>
            <a:noFill/>
            <a:ln w="9525">
              <a:noFill/>
              <a:miter lim="800000"/>
              <a:headEnd/>
              <a:tailEnd/>
            </a:ln>
            <a:effectLst/>
          </p:spPr>
          <p:txBody>
            <a:bodyPr>
              <a:spAutoFit/>
            </a:bodyPr>
            <a:lstStyle/>
            <a:p>
              <a:pPr eaLnBrk="0" hangingPunct="0"/>
              <a:r>
                <a:rPr lang="en-US" sz="1000"/>
                <a:t>0</a:t>
              </a:r>
            </a:p>
          </p:txBody>
        </p:sp>
        <p:sp>
          <p:nvSpPr>
            <p:cNvPr id="125997" name="Text Box 45"/>
            <p:cNvSpPr txBox="1">
              <a:spLocks noChangeArrowheads="1"/>
            </p:cNvSpPr>
            <p:nvPr/>
          </p:nvSpPr>
          <p:spPr bwMode="auto">
            <a:xfrm>
              <a:off x="5219" y="2937"/>
              <a:ext cx="215" cy="383"/>
            </a:xfrm>
            <a:prstGeom prst="rect">
              <a:avLst/>
            </a:prstGeom>
            <a:noFill/>
            <a:ln w="9525">
              <a:noFill/>
              <a:miter lim="800000"/>
              <a:headEnd/>
              <a:tailEnd/>
            </a:ln>
            <a:effectLst/>
          </p:spPr>
          <p:txBody>
            <a:bodyPr>
              <a:spAutoFit/>
            </a:bodyPr>
            <a:lstStyle/>
            <a:p>
              <a:pPr eaLnBrk="0" hangingPunct="0"/>
              <a:r>
                <a:rPr lang="en-US" sz="1000"/>
                <a:t>1</a:t>
              </a:r>
            </a:p>
            <a:p>
              <a:pPr eaLnBrk="0" hangingPunct="0"/>
              <a:endParaRPr lang="en-US" sz="1800"/>
            </a:p>
          </p:txBody>
        </p:sp>
        <p:sp>
          <p:nvSpPr>
            <p:cNvPr id="125998" name="Text Box 46"/>
            <p:cNvSpPr txBox="1">
              <a:spLocks noChangeArrowheads="1"/>
            </p:cNvSpPr>
            <p:nvPr/>
          </p:nvSpPr>
          <p:spPr bwMode="auto">
            <a:xfrm>
              <a:off x="4418" y="2233"/>
              <a:ext cx="168" cy="180"/>
            </a:xfrm>
            <a:prstGeom prst="rect">
              <a:avLst/>
            </a:prstGeom>
            <a:noFill/>
            <a:ln w="9525">
              <a:noFill/>
              <a:miter lim="800000"/>
              <a:headEnd/>
              <a:tailEnd/>
            </a:ln>
            <a:effectLst/>
          </p:spPr>
          <p:txBody>
            <a:bodyPr>
              <a:spAutoFit/>
            </a:bodyPr>
            <a:lstStyle/>
            <a:p>
              <a:pPr eaLnBrk="0" hangingPunct="0"/>
              <a:r>
                <a:rPr lang="en-US" sz="1000"/>
                <a:t>1</a:t>
              </a:r>
            </a:p>
          </p:txBody>
        </p:sp>
        <p:sp>
          <p:nvSpPr>
            <p:cNvPr id="125999" name="Text Box 47"/>
            <p:cNvSpPr txBox="1">
              <a:spLocks noChangeArrowheads="1"/>
            </p:cNvSpPr>
            <p:nvPr/>
          </p:nvSpPr>
          <p:spPr bwMode="auto">
            <a:xfrm>
              <a:off x="3526" y="2989"/>
              <a:ext cx="235" cy="382"/>
            </a:xfrm>
            <a:prstGeom prst="rect">
              <a:avLst/>
            </a:prstGeom>
            <a:noFill/>
            <a:ln w="9525">
              <a:noFill/>
              <a:miter lim="800000"/>
              <a:headEnd/>
              <a:tailEnd/>
            </a:ln>
            <a:effectLst/>
          </p:spPr>
          <p:txBody>
            <a:bodyPr>
              <a:spAutoFit/>
            </a:bodyPr>
            <a:lstStyle/>
            <a:p>
              <a:pPr eaLnBrk="0" hangingPunct="0"/>
              <a:r>
                <a:rPr lang="en-US" sz="1000"/>
                <a:t>1</a:t>
              </a:r>
            </a:p>
            <a:p>
              <a:pPr eaLnBrk="0" hangingPunct="0"/>
              <a:endParaRPr lang="en-US" sz="1800"/>
            </a:p>
          </p:txBody>
        </p:sp>
        <p:sp>
          <p:nvSpPr>
            <p:cNvPr id="126000" name="Text Box 48"/>
            <p:cNvSpPr txBox="1">
              <a:spLocks noChangeArrowheads="1"/>
            </p:cNvSpPr>
            <p:nvPr/>
          </p:nvSpPr>
          <p:spPr bwMode="auto">
            <a:xfrm>
              <a:off x="4446" y="3627"/>
              <a:ext cx="236" cy="382"/>
            </a:xfrm>
            <a:prstGeom prst="rect">
              <a:avLst/>
            </a:prstGeom>
            <a:noFill/>
            <a:ln w="9525">
              <a:noFill/>
              <a:miter lim="800000"/>
              <a:headEnd/>
              <a:tailEnd/>
            </a:ln>
            <a:effectLst/>
          </p:spPr>
          <p:txBody>
            <a:bodyPr>
              <a:spAutoFit/>
            </a:bodyPr>
            <a:lstStyle/>
            <a:p>
              <a:pPr eaLnBrk="0" hangingPunct="0"/>
              <a:r>
                <a:rPr lang="en-US" sz="1000"/>
                <a:t>1</a:t>
              </a:r>
            </a:p>
            <a:p>
              <a:pPr eaLnBrk="0" hangingPunct="0"/>
              <a:endParaRPr lang="en-US" sz="1800"/>
            </a:p>
          </p:txBody>
        </p:sp>
      </p:grpSp>
      <p:sp>
        <p:nvSpPr>
          <p:cNvPr id="47" name="Rectangle 46"/>
          <p:cNvSpPr/>
          <p:nvPr/>
        </p:nvSpPr>
        <p:spPr bwMode="auto">
          <a:xfrm>
            <a:off x="2305318" y="3052293"/>
            <a:ext cx="4172755" cy="4765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8" name="Rectangle 47"/>
          <p:cNvSpPr/>
          <p:nvPr/>
        </p:nvSpPr>
        <p:spPr bwMode="auto">
          <a:xfrm>
            <a:off x="2316050" y="3565301"/>
            <a:ext cx="4172755" cy="4765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9" name="Rectangle 48"/>
          <p:cNvSpPr/>
          <p:nvPr/>
        </p:nvSpPr>
        <p:spPr bwMode="auto">
          <a:xfrm>
            <a:off x="2365419" y="4026794"/>
            <a:ext cx="4172755" cy="4765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0" name="Rectangle 49"/>
          <p:cNvSpPr/>
          <p:nvPr/>
        </p:nvSpPr>
        <p:spPr bwMode="auto">
          <a:xfrm>
            <a:off x="2350393" y="4552682"/>
            <a:ext cx="4172755" cy="4765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1" name="Rectangle 50"/>
          <p:cNvSpPr/>
          <p:nvPr/>
        </p:nvSpPr>
        <p:spPr bwMode="auto">
          <a:xfrm>
            <a:off x="2090670" y="5052811"/>
            <a:ext cx="1850266" cy="4765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2" name="Rectangle 51"/>
          <p:cNvSpPr/>
          <p:nvPr/>
        </p:nvSpPr>
        <p:spPr bwMode="auto">
          <a:xfrm>
            <a:off x="2037008" y="5630214"/>
            <a:ext cx="1850266" cy="4765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3" name="Slide Number Placeholder 52"/>
          <p:cNvSpPr>
            <a:spLocks noGrp="1"/>
          </p:cNvSpPr>
          <p:nvPr>
            <p:ph type="sldNum" sz="quarter" idx="12"/>
          </p:nvPr>
        </p:nvSpPr>
        <p:spPr/>
        <p:txBody>
          <a:bodyPr/>
          <a:lstStyle/>
          <a:p>
            <a:fld id="{1E9AE433-2354-447F-AC9C-E3BA53A2ED55}" type="slidenum">
              <a:rPr lang="en-US" smtClean="0"/>
              <a:pPr/>
              <a:t>125</a:t>
            </a:fld>
            <a:endParaRPr lang="en-US"/>
          </a:p>
        </p:txBody>
      </p:sp>
      <p:sp>
        <p:nvSpPr>
          <p:cNvPr id="54" name="Footer Placeholder 53"/>
          <p:cNvSpPr>
            <a:spLocks noGrp="1"/>
          </p:cNvSpPr>
          <p:nvPr>
            <p:ph type="ftr" sz="quarter" idx="11"/>
          </p:nvPr>
        </p:nvSpPr>
        <p:spPr/>
        <p:txBody>
          <a:bodyPr/>
          <a:lstStyle/>
          <a:p>
            <a:r>
              <a:rPr lang="es-ES" smtClean="0"/>
              <a:t>W2018: EE307</a:t>
            </a:r>
            <a:endParaRPr lang="en-US" dirty="0"/>
          </a:p>
        </p:txBody>
      </p:sp>
      <p:grpSp>
        <p:nvGrpSpPr>
          <p:cNvPr id="55" name="Group 54"/>
          <p:cNvGrpSpPr/>
          <p:nvPr/>
        </p:nvGrpSpPr>
        <p:grpSpPr>
          <a:xfrm>
            <a:off x="4639989" y="436245"/>
            <a:ext cx="1372191" cy="512445"/>
            <a:chOff x="4639989" y="436245"/>
            <a:chExt cx="1372191" cy="512445"/>
          </a:xfrm>
        </p:grpSpPr>
        <p:sp>
          <p:nvSpPr>
            <p:cNvPr id="56" name="Rectangle 55"/>
            <p:cNvSpPr/>
            <p:nvPr/>
          </p:nvSpPr>
          <p:spPr bwMode="auto">
            <a:xfrm>
              <a:off x="4639989" y="632084"/>
              <a:ext cx="1246461" cy="31660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RESET</a:t>
              </a:r>
            </a:p>
          </p:txBody>
        </p:sp>
        <p:sp>
          <p:nvSpPr>
            <p:cNvPr id="57" name="Freeform 56"/>
            <p:cNvSpPr/>
            <p:nvPr/>
          </p:nvSpPr>
          <p:spPr bwMode="auto">
            <a:xfrm>
              <a:off x="5143500" y="436245"/>
              <a:ext cx="868680" cy="238125"/>
            </a:xfrm>
            <a:custGeom>
              <a:avLst/>
              <a:gdLst>
                <a:gd name="connsiteX0" fmla="*/ 0 w 868680"/>
                <a:gd name="connsiteY0" fmla="*/ 238125 h 238125"/>
                <a:gd name="connsiteX1" fmla="*/ 400050 w 868680"/>
                <a:gd name="connsiteY1" fmla="*/ 20955 h 238125"/>
                <a:gd name="connsiteX2" fmla="*/ 868680 w 868680"/>
                <a:gd name="connsiteY2" fmla="*/ 112395 h 238125"/>
              </a:gdLst>
              <a:ahLst/>
              <a:cxnLst>
                <a:cxn ang="0">
                  <a:pos x="connsiteX0" y="connsiteY0"/>
                </a:cxn>
                <a:cxn ang="0">
                  <a:pos x="connsiteX1" y="connsiteY1"/>
                </a:cxn>
                <a:cxn ang="0">
                  <a:pos x="connsiteX2" y="connsiteY2"/>
                </a:cxn>
              </a:cxnLst>
              <a:rect l="l" t="t" r="r" b="b"/>
              <a:pathLst>
                <a:path w="868680" h="238125">
                  <a:moveTo>
                    <a:pt x="0" y="238125"/>
                  </a:moveTo>
                  <a:cubicBezTo>
                    <a:pt x="127635" y="140017"/>
                    <a:pt x="255270" y="41910"/>
                    <a:pt x="400050" y="20955"/>
                  </a:cubicBezTo>
                  <a:cubicBezTo>
                    <a:pt x="544830" y="0"/>
                    <a:pt x="706755" y="56197"/>
                    <a:pt x="868680" y="112395"/>
                  </a:cubicBezTo>
                </a:path>
              </a:pathLst>
            </a:custGeom>
            <a:noFill/>
            <a:ln w="22225" cap="flat" cmpd="sng" algn="ctr">
              <a:solidFill>
                <a:schemeClr val="tx1"/>
              </a:solidFill>
              <a:prstDash val="solid"/>
              <a:round/>
              <a:headEnd type="none" w="med" len="med"/>
              <a:tailEnd type="arrow"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9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6" grpId="0" animBg="1"/>
      <p:bldP spid="47" grpId="0" animBg="1"/>
      <p:bldP spid="48" grpId="0" animBg="1"/>
      <p:bldP spid="49" grpId="0" animBg="1"/>
      <p:bldP spid="50" grpId="0" animBg="1"/>
      <p:bldP spid="51" grpId="0" animBg="1"/>
      <p:bldP spid="52"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5683348" y="0"/>
            <a:ext cx="3460652" cy="25743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5954" name="Rectangle 2"/>
          <p:cNvSpPr>
            <a:spLocks noGrp="1" noChangeArrowheads="1"/>
          </p:cNvSpPr>
          <p:nvPr>
            <p:ph type="title"/>
          </p:nvPr>
        </p:nvSpPr>
        <p:spPr>
          <a:xfrm>
            <a:off x="685800" y="131295"/>
            <a:ext cx="4828735" cy="1143000"/>
          </a:xfrm>
        </p:spPr>
        <p:txBody>
          <a:bodyPr/>
          <a:lstStyle/>
          <a:p>
            <a:r>
              <a:rPr lang="en-US" sz="3200" dirty="0"/>
              <a:t>One-Hot Encoding Logic</a:t>
            </a:r>
          </a:p>
        </p:txBody>
      </p:sp>
      <p:sp>
        <p:nvSpPr>
          <p:cNvPr id="125955" name="Rectangle 3"/>
          <p:cNvSpPr>
            <a:spLocks noGrp="1" noChangeArrowheads="1"/>
          </p:cNvSpPr>
          <p:nvPr>
            <p:ph idx="1"/>
          </p:nvPr>
        </p:nvSpPr>
        <p:spPr>
          <a:xfrm>
            <a:off x="838200" y="2504059"/>
            <a:ext cx="7693025" cy="4046660"/>
          </a:xfrm>
        </p:spPr>
        <p:txBody>
          <a:bodyPr/>
          <a:lstStyle/>
          <a:p>
            <a:r>
              <a:rPr lang="en-US" dirty="0"/>
              <a:t>Resulting logic (By examination)</a:t>
            </a:r>
          </a:p>
          <a:p>
            <a:r>
              <a:rPr lang="en-US" dirty="0"/>
              <a:t>NS3 = (P0</a:t>
            </a:r>
            <a:r>
              <a:rPr lang="en-US" dirty="0">
                <a:cs typeface="Times New Roman" pitchFamily="18" charset="0"/>
              </a:rPr>
              <a:t>•</a:t>
            </a:r>
            <a:r>
              <a:rPr lang="en-US" dirty="0"/>
              <a:t>Dir + P2</a:t>
            </a:r>
            <a:r>
              <a:rPr lang="en-US" dirty="0">
                <a:cs typeface="Times New Roman" pitchFamily="18" charset="0"/>
              </a:rPr>
              <a:t>•</a:t>
            </a:r>
            <a:r>
              <a:rPr lang="en-US" dirty="0"/>
              <a:t>Dir</a:t>
            </a:r>
            <a:r>
              <a:rPr lang="en-US" dirty="0" smtClean="0"/>
              <a:t>)</a:t>
            </a:r>
            <a:endParaRPr lang="en-US" dirty="0"/>
          </a:p>
          <a:p>
            <a:r>
              <a:rPr lang="en-US" dirty="0"/>
              <a:t>NS2 = (P3</a:t>
            </a:r>
            <a:r>
              <a:rPr lang="en-US" dirty="0">
                <a:cs typeface="Times New Roman" pitchFamily="18" charset="0"/>
              </a:rPr>
              <a:t>•</a:t>
            </a:r>
            <a:r>
              <a:rPr lang="en-US" dirty="0"/>
              <a:t>Dir + P1</a:t>
            </a:r>
            <a:r>
              <a:rPr lang="en-US" dirty="0">
                <a:cs typeface="Times New Roman" pitchFamily="18" charset="0"/>
              </a:rPr>
              <a:t>•</a:t>
            </a:r>
            <a:r>
              <a:rPr lang="en-US" dirty="0"/>
              <a:t>Dir</a:t>
            </a:r>
            <a:r>
              <a:rPr lang="en-US" dirty="0" smtClean="0"/>
              <a:t>)</a:t>
            </a:r>
            <a:endParaRPr lang="en-US" dirty="0"/>
          </a:p>
          <a:p>
            <a:r>
              <a:rPr lang="en-US" dirty="0"/>
              <a:t>NS1 = (P2</a:t>
            </a:r>
            <a:r>
              <a:rPr lang="en-US" dirty="0">
                <a:cs typeface="Times New Roman" pitchFamily="18" charset="0"/>
              </a:rPr>
              <a:t>•</a:t>
            </a:r>
            <a:r>
              <a:rPr lang="en-US" dirty="0"/>
              <a:t>Dir + P0</a:t>
            </a:r>
            <a:r>
              <a:rPr lang="en-US" dirty="0">
                <a:cs typeface="Times New Roman" pitchFamily="18" charset="0"/>
              </a:rPr>
              <a:t>•</a:t>
            </a:r>
            <a:r>
              <a:rPr lang="en-US" dirty="0"/>
              <a:t>Dir</a:t>
            </a:r>
            <a:r>
              <a:rPr lang="en-US" dirty="0" smtClean="0"/>
              <a:t>)</a:t>
            </a:r>
            <a:endParaRPr lang="en-US" dirty="0"/>
          </a:p>
          <a:p>
            <a:r>
              <a:rPr lang="en-US" dirty="0"/>
              <a:t>NS0 = (P1</a:t>
            </a:r>
            <a:r>
              <a:rPr lang="en-US" dirty="0">
                <a:cs typeface="Times New Roman" pitchFamily="18" charset="0"/>
              </a:rPr>
              <a:t>•</a:t>
            </a:r>
            <a:r>
              <a:rPr lang="en-US" dirty="0"/>
              <a:t>Dir + P3</a:t>
            </a:r>
            <a:r>
              <a:rPr lang="en-US" dirty="0">
                <a:cs typeface="Times New Roman" pitchFamily="18" charset="0"/>
              </a:rPr>
              <a:t>•</a:t>
            </a:r>
            <a:r>
              <a:rPr lang="en-US" dirty="0"/>
              <a:t>Dir</a:t>
            </a:r>
            <a:r>
              <a:rPr lang="en-US" dirty="0" smtClean="0"/>
              <a:t>)</a:t>
            </a:r>
            <a:endParaRPr lang="en-US" dirty="0"/>
          </a:p>
          <a:p>
            <a:r>
              <a:rPr lang="en-US" dirty="0"/>
              <a:t>O1 = P2 + P3</a:t>
            </a:r>
          </a:p>
          <a:p>
            <a:r>
              <a:rPr lang="en-US" dirty="0" smtClean="0"/>
              <a:t>O0 </a:t>
            </a:r>
            <a:r>
              <a:rPr lang="en-US" dirty="0"/>
              <a:t>= P1 + P3</a:t>
            </a:r>
          </a:p>
        </p:txBody>
      </p:sp>
      <p:grpSp>
        <p:nvGrpSpPr>
          <p:cNvPr id="2" name="Group 45"/>
          <p:cNvGrpSpPr/>
          <p:nvPr/>
        </p:nvGrpSpPr>
        <p:grpSpPr>
          <a:xfrm>
            <a:off x="2973390" y="3085865"/>
            <a:ext cx="476996" cy="1514280"/>
            <a:chOff x="2973388" y="2635689"/>
            <a:chExt cx="520700" cy="1747838"/>
          </a:xfrm>
        </p:grpSpPr>
        <p:sp>
          <p:nvSpPr>
            <p:cNvPr id="125956" name="Line 4"/>
            <p:cNvSpPr>
              <a:spLocks noChangeShapeType="1"/>
            </p:cNvSpPr>
            <p:nvPr/>
          </p:nvSpPr>
          <p:spPr bwMode="auto">
            <a:xfrm>
              <a:off x="2990850" y="2635689"/>
              <a:ext cx="503238" cy="0"/>
            </a:xfrm>
            <a:prstGeom prst="line">
              <a:avLst/>
            </a:prstGeom>
            <a:noFill/>
            <a:ln w="19050">
              <a:solidFill>
                <a:schemeClr val="tx1"/>
              </a:solidFill>
              <a:round/>
              <a:headEnd/>
              <a:tailEnd/>
            </a:ln>
            <a:effectLst/>
          </p:spPr>
          <p:txBody>
            <a:bodyPr/>
            <a:lstStyle/>
            <a:p>
              <a:endParaRPr lang="en-US"/>
            </a:p>
          </p:txBody>
        </p:sp>
        <p:sp>
          <p:nvSpPr>
            <p:cNvPr id="125959" name="Line 7"/>
            <p:cNvSpPr>
              <a:spLocks noChangeShapeType="1"/>
            </p:cNvSpPr>
            <p:nvPr/>
          </p:nvSpPr>
          <p:spPr bwMode="auto">
            <a:xfrm>
              <a:off x="2982913" y="3791389"/>
              <a:ext cx="503237" cy="0"/>
            </a:xfrm>
            <a:prstGeom prst="line">
              <a:avLst/>
            </a:prstGeom>
            <a:noFill/>
            <a:ln w="19050">
              <a:solidFill>
                <a:schemeClr val="tx1"/>
              </a:solidFill>
              <a:round/>
              <a:headEnd/>
              <a:tailEnd/>
            </a:ln>
            <a:effectLst/>
          </p:spPr>
          <p:txBody>
            <a:bodyPr/>
            <a:lstStyle/>
            <a:p>
              <a:endParaRPr lang="en-US"/>
            </a:p>
          </p:txBody>
        </p:sp>
        <p:sp>
          <p:nvSpPr>
            <p:cNvPr id="125960" name="Line 8"/>
            <p:cNvSpPr>
              <a:spLocks noChangeShapeType="1"/>
            </p:cNvSpPr>
            <p:nvPr/>
          </p:nvSpPr>
          <p:spPr bwMode="auto">
            <a:xfrm>
              <a:off x="2973388" y="3234177"/>
              <a:ext cx="503237" cy="0"/>
            </a:xfrm>
            <a:prstGeom prst="line">
              <a:avLst/>
            </a:prstGeom>
            <a:noFill/>
            <a:ln w="19050">
              <a:solidFill>
                <a:schemeClr val="tx1"/>
              </a:solidFill>
              <a:round/>
              <a:headEnd/>
              <a:tailEnd/>
            </a:ln>
            <a:effectLst/>
          </p:spPr>
          <p:txBody>
            <a:bodyPr/>
            <a:lstStyle/>
            <a:p>
              <a:endParaRPr lang="en-US"/>
            </a:p>
          </p:txBody>
        </p:sp>
        <p:sp>
          <p:nvSpPr>
            <p:cNvPr id="125962" name="Line 10"/>
            <p:cNvSpPr>
              <a:spLocks noChangeShapeType="1"/>
            </p:cNvSpPr>
            <p:nvPr/>
          </p:nvSpPr>
          <p:spPr bwMode="auto">
            <a:xfrm>
              <a:off x="2982913" y="4383527"/>
              <a:ext cx="503237" cy="0"/>
            </a:xfrm>
            <a:prstGeom prst="line">
              <a:avLst/>
            </a:prstGeom>
            <a:noFill/>
            <a:ln w="19050">
              <a:solidFill>
                <a:schemeClr val="tx1"/>
              </a:solidFill>
              <a:round/>
              <a:headEnd/>
              <a:tailEnd/>
            </a:ln>
            <a:effectLst/>
          </p:spPr>
          <p:txBody>
            <a:bodyPr/>
            <a:lstStyle/>
            <a:p>
              <a:endParaRPr lang="en-US"/>
            </a:p>
          </p:txBody>
        </p:sp>
      </p:grpSp>
      <p:sp>
        <p:nvSpPr>
          <p:cNvPr id="125966" name="Text Box 14"/>
          <p:cNvSpPr txBox="1">
            <a:spLocks noChangeArrowheads="1"/>
          </p:cNvSpPr>
          <p:nvPr/>
        </p:nvSpPr>
        <p:spPr bwMode="auto">
          <a:xfrm>
            <a:off x="4279900" y="5348288"/>
            <a:ext cx="4221163" cy="860425"/>
          </a:xfrm>
          <a:prstGeom prst="rect">
            <a:avLst/>
          </a:prstGeom>
          <a:noFill/>
          <a:ln w="38100">
            <a:solidFill>
              <a:schemeClr val="tx1"/>
            </a:solidFill>
            <a:miter lim="800000"/>
            <a:headEnd/>
            <a:tailEnd/>
          </a:ln>
          <a:effectLst/>
        </p:spPr>
        <p:txBody>
          <a:bodyPr wrap="none">
            <a:spAutoFit/>
          </a:bodyPr>
          <a:lstStyle/>
          <a:p>
            <a:pPr algn="ctr"/>
            <a:r>
              <a:rPr lang="en-US" b="1"/>
              <a:t>You don’t need truth tables!!!!</a:t>
            </a:r>
          </a:p>
          <a:p>
            <a:pPr algn="ctr"/>
            <a:r>
              <a:rPr lang="en-US" b="1"/>
              <a:t>STD to logic</a:t>
            </a:r>
          </a:p>
        </p:txBody>
      </p:sp>
      <p:grpSp>
        <p:nvGrpSpPr>
          <p:cNvPr id="3" name="Group 16"/>
          <p:cNvGrpSpPr>
            <a:grpSpLocks/>
          </p:cNvGrpSpPr>
          <p:nvPr/>
        </p:nvGrpSpPr>
        <p:grpSpPr bwMode="auto">
          <a:xfrm>
            <a:off x="5827713" y="188913"/>
            <a:ext cx="3032125" cy="2409825"/>
            <a:chOff x="3526" y="2233"/>
            <a:chExt cx="1910" cy="1776"/>
          </a:xfrm>
        </p:grpSpPr>
        <p:sp>
          <p:nvSpPr>
            <p:cNvPr id="125969" name="Text Box 17"/>
            <p:cNvSpPr txBox="1">
              <a:spLocks noChangeArrowheads="1"/>
            </p:cNvSpPr>
            <p:nvPr/>
          </p:nvSpPr>
          <p:spPr bwMode="auto">
            <a:xfrm>
              <a:off x="5066" y="2756"/>
              <a:ext cx="354" cy="337"/>
            </a:xfrm>
            <a:prstGeom prst="rect">
              <a:avLst/>
            </a:prstGeom>
            <a:noFill/>
            <a:ln w="9525">
              <a:noFill/>
              <a:miter lim="800000"/>
              <a:headEnd/>
              <a:tailEnd/>
            </a:ln>
            <a:effectLst/>
          </p:spPr>
          <p:txBody>
            <a:bodyPr>
              <a:spAutoFit/>
            </a:bodyPr>
            <a:lstStyle/>
            <a:p>
              <a:pPr eaLnBrk="0" hangingPunct="0"/>
              <a:endParaRPr lang="en-US"/>
            </a:p>
          </p:txBody>
        </p:sp>
        <p:grpSp>
          <p:nvGrpSpPr>
            <p:cNvPr id="4" name="Group 18"/>
            <p:cNvGrpSpPr>
              <a:grpSpLocks/>
            </p:cNvGrpSpPr>
            <p:nvPr/>
          </p:nvGrpSpPr>
          <p:grpSpPr bwMode="auto">
            <a:xfrm>
              <a:off x="3614" y="2300"/>
              <a:ext cx="633" cy="723"/>
              <a:chOff x="1005" y="2157"/>
              <a:chExt cx="1017" cy="973"/>
            </a:xfrm>
          </p:grpSpPr>
          <p:sp>
            <p:nvSpPr>
              <p:cNvPr id="125971" name="Text Box 19"/>
              <p:cNvSpPr txBox="1">
                <a:spLocks noChangeArrowheads="1"/>
              </p:cNvSpPr>
              <p:nvPr/>
            </p:nvSpPr>
            <p:spPr bwMode="auto">
              <a:xfrm>
                <a:off x="1277" y="2244"/>
                <a:ext cx="453" cy="395"/>
              </a:xfrm>
              <a:prstGeom prst="rect">
                <a:avLst/>
              </a:prstGeom>
              <a:noFill/>
              <a:ln w="9525">
                <a:noFill/>
                <a:miter lim="800000"/>
                <a:headEnd/>
                <a:tailEnd/>
              </a:ln>
              <a:effectLst/>
            </p:spPr>
            <p:txBody>
              <a:bodyPr>
                <a:spAutoFit/>
              </a:bodyPr>
              <a:lstStyle/>
              <a:p>
                <a:pPr algn="ctr" eaLnBrk="0" hangingPunct="0"/>
                <a:r>
                  <a:rPr lang="en-US" sz="1000" dirty="0"/>
                  <a:t>Zero</a:t>
                </a:r>
              </a:p>
              <a:p>
                <a:pPr algn="ctr" eaLnBrk="0" hangingPunct="0"/>
                <a:r>
                  <a:rPr lang="en-US" sz="1000" dirty="0"/>
                  <a:t>0001</a:t>
                </a:r>
              </a:p>
            </p:txBody>
          </p:sp>
          <p:sp>
            <p:nvSpPr>
              <p:cNvPr id="125972" name="Text Box 20"/>
              <p:cNvSpPr txBox="1">
                <a:spLocks noChangeArrowheads="1"/>
              </p:cNvSpPr>
              <p:nvPr/>
            </p:nvSpPr>
            <p:spPr bwMode="auto">
              <a:xfrm>
                <a:off x="1060" y="2721"/>
                <a:ext cx="920" cy="242"/>
              </a:xfrm>
              <a:prstGeom prst="rect">
                <a:avLst/>
              </a:prstGeom>
              <a:noFill/>
              <a:ln w="9525">
                <a:noFill/>
                <a:miter lim="800000"/>
                <a:headEnd/>
                <a:tailEnd/>
              </a:ln>
              <a:effectLst/>
            </p:spPr>
            <p:txBody>
              <a:bodyPr>
                <a:spAutoFit/>
              </a:bodyPr>
              <a:lstStyle/>
              <a:p>
                <a:pPr algn="ctr" eaLnBrk="0" hangingPunct="0"/>
                <a:r>
                  <a:rPr lang="en-US" sz="1000" dirty="0" smtClean="0"/>
                  <a:t>[00</a:t>
                </a:r>
                <a:r>
                  <a:rPr lang="en-US" sz="1000" dirty="0"/>
                  <a:t>]</a:t>
                </a:r>
              </a:p>
            </p:txBody>
          </p:sp>
          <p:sp>
            <p:nvSpPr>
              <p:cNvPr id="125973" name="Oval 21"/>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5" name="Group 22"/>
            <p:cNvGrpSpPr>
              <a:grpSpLocks/>
            </p:cNvGrpSpPr>
            <p:nvPr/>
          </p:nvGrpSpPr>
          <p:grpSpPr bwMode="auto">
            <a:xfrm>
              <a:off x="4721" y="2300"/>
              <a:ext cx="633" cy="723"/>
              <a:chOff x="1005" y="2157"/>
              <a:chExt cx="1017" cy="973"/>
            </a:xfrm>
          </p:grpSpPr>
          <p:sp>
            <p:nvSpPr>
              <p:cNvPr id="125975" name="Text Box 23"/>
              <p:cNvSpPr txBox="1">
                <a:spLocks noChangeArrowheads="1"/>
              </p:cNvSpPr>
              <p:nvPr/>
            </p:nvSpPr>
            <p:spPr bwMode="auto">
              <a:xfrm>
                <a:off x="1277" y="2244"/>
                <a:ext cx="454" cy="395"/>
              </a:xfrm>
              <a:prstGeom prst="rect">
                <a:avLst/>
              </a:prstGeom>
              <a:noFill/>
              <a:ln w="9525">
                <a:noFill/>
                <a:miter lim="800000"/>
                <a:headEnd/>
                <a:tailEnd/>
              </a:ln>
              <a:effectLst/>
            </p:spPr>
            <p:txBody>
              <a:bodyPr>
                <a:spAutoFit/>
              </a:bodyPr>
              <a:lstStyle/>
              <a:p>
                <a:pPr algn="ctr" eaLnBrk="0" hangingPunct="0"/>
                <a:r>
                  <a:rPr lang="en-US" sz="1000" dirty="0"/>
                  <a:t>One</a:t>
                </a:r>
              </a:p>
              <a:p>
                <a:pPr algn="ctr" eaLnBrk="0" hangingPunct="0"/>
                <a:r>
                  <a:rPr lang="en-US" sz="1000" dirty="0"/>
                  <a:t>0010</a:t>
                </a:r>
              </a:p>
            </p:txBody>
          </p:sp>
          <p:sp>
            <p:nvSpPr>
              <p:cNvPr id="125976" name="Text Box 24"/>
              <p:cNvSpPr txBox="1">
                <a:spLocks noChangeArrowheads="1"/>
              </p:cNvSpPr>
              <p:nvPr/>
            </p:nvSpPr>
            <p:spPr bwMode="auto">
              <a:xfrm>
                <a:off x="1060" y="2721"/>
                <a:ext cx="920" cy="242"/>
              </a:xfrm>
              <a:prstGeom prst="rect">
                <a:avLst/>
              </a:prstGeom>
              <a:noFill/>
              <a:ln w="9525">
                <a:noFill/>
                <a:miter lim="800000"/>
                <a:headEnd/>
                <a:tailEnd/>
              </a:ln>
              <a:effectLst/>
            </p:spPr>
            <p:txBody>
              <a:bodyPr>
                <a:spAutoFit/>
              </a:bodyPr>
              <a:lstStyle/>
              <a:p>
                <a:pPr algn="ctr" eaLnBrk="0" hangingPunct="0"/>
                <a:r>
                  <a:rPr lang="en-US" sz="1000" dirty="0" smtClean="0"/>
                  <a:t>[01</a:t>
                </a:r>
                <a:r>
                  <a:rPr lang="en-US" sz="1000" dirty="0"/>
                  <a:t>]</a:t>
                </a:r>
              </a:p>
            </p:txBody>
          </p:sp>
          <p:sp>
            <p:nvSpPr>
              <p:cNvPr id="125977" name="Oval 25"/>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6" name="Group 26"/>
            <p:cNvGrpSpPr>
              <a:grpSpLocks/>
            </p:cNvGrpSpPr>
            <p:nvPr/>
          </p:nvGrpSpPr>
          <p:grpSpPr bwMode="auto">
            <a:xfrm>
              <a:off x="4721" y="3147"/>
              <a:ext cx="633" cy="723"/>
              <a:chOff x="1005" y="2157"/>
              <a:chExt cx="1017" cy="973"/>
            </a:xfrm>
          </p:grpSpPr>
          <p:sp>
            <p:nvSpPr>
              <p:cNvPr id="125979" name="Text Box 27"/>
              <p:cNvSpPr txBox="1">
                <a:spLocks noChangeArrowheads="1"/>
              </p:cNvSpPr>
              <p:nvPr/>
            </p:nvSpPr>
            <p:spPr bwMode="auto">
              <a:xfrm>
                <a:off x="1277" y="2246"/>
                <a:ext cx="454" cy="394"/>
              </a:xfrm>
              <a:prstGeom prst="rect">
                <a:avLst/>
              </a:prstGeom>
              <a:noFill/>
              <a:ln w="9525">
                <a:noFill/>
                <a:miter lim="800000"/>
                <a:headEnd/>
                <a:tailEnd/>
              </a:ln>
              <a:effectLst/>
            </p:spPr>
            <p:txBody>
              <a:bodyPr>
                <a:spAutoFit/>
              </a:bodyPr>
              <a:lstStyle/>
              <a:p>
                <a:pPr algn="ctr" eaLnBrk="0" hangingPunct="0"/>
                <a:r>
                  <a:rPr lang="en-US" sz="1000" dirty="0"/>
                  <a:t>Two</a:t>
                </a:r>
              </a:p>
              <a:p>
                <a:pPr algn="ctr" eaLnBrk="0" hangingPunct="0"/>
                <a:r>
                  <a:rPr lang="en-US" sz="1000" dirty="0"/>
                  <a:t>0100</a:t>
                </a:r>
              </a:p>
            </p:txBody>
          </p:sp>
          <p:sp>
            <p:nvSpPr>
              <p:cNvPr id="125980" name="Text Box 28"/>
              <p:cNvSpPr txBox="1">
                <a:spLocks noChangeArrowheads="1"/>
              </p:cNvSpPr>
              <p:nvPr/>
            </p:nvSpPr>
            <p:spPr bwMode="auto">
              <a:xfrm>
                <a:off x="1060" y="2721"/>
                <a:ext cx="920" cy="242"/>
              </a:xfrm>
              <a:prstGeom prst="rect">
                <a:avLst/>
              </a:prstGeom>
              <a:noFill/>
              <a:ln w="9525">
                <a:noFill/>
                <a:miter lim="800000"/>
                <a:headEnd/>
                <a:tailEnd/>
              </a:ln>
              <a:effectLst/>
            </p:spPr>
            <p:txBody>
              <a:bodyPr>
                <a:spAutoFit/>
              </a:bodyPr>
              <a:lstStyle/>
              <a:p>
                <a:pPr algn="ctr" eaLnBrk="0" hangingPunct="0"/>
                <a:r>
                  <a:rPr lang="en-US" sz="1000" dirty="0" smtClean="0"/>
                  <a:t>[10]</a:t>
                </a:r>
                <a:endParaRPr lang="en-US" sz="1000" dirty="0"/>
              </a:p>
            </p:txBody>
          </p:sp>
          <p:sp>
            <p:nvSpPr>
              <p:cNvPr id="125981" name="Oval 29"/>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sp>
          <p:nvSpPr>
            <p:cNvPr id="125982" name="Text Box 30"/>
            <p:cNvSpPr txBox="1">
              <a:spLocks noChangeArrowheads="1"/>
            </p:cNvSpPr>
            <p:nvPr/>
          </p:nvSpPr>
          <p:spPr bwMode="auto">
            <a:xfrm>
              <a:off x="3738" y="3213"/>
              <a:ext cx="391" cy="293"/>
            </a:xfrm>
            <a:prstGeom prst="rect">
              <a:avLst/>
            </a:prstGeom>
            <a:noFill/>
            <a:ln w="9525">
              <a:noFill/>
              <a:miter lim="800000"/>
              <a:headEnd/>
              <a:tailEnd/>
            </a:ln>
            <a:effectLst/>
          </p:spPr>
          <p:txBody>
            <a:bodyPr>
              <a:spAutoFit/>
            </a:bodyPr>
            <a:lstStyle/>
            <a:p>
              <a:pPr algn="ctr" eaLnBrk="0" hangingPunct="0"/>
              <a:r>
                <a:rPr lang="en-US" sz="1000" dirty="0"/>
                <a:t>Three</a:t>
              </a:r>
            </a:p>
            <a:p>
              <a:pPr algn="ctr" eaLnBrk="0" hangingPunct="0"/>
              <a:r>
                <a:rPr lang="en-US" sz="1000" dirty="0"/>
                <a:t>1000</a:t>
              </a:r>
            </a:p>
          </p:txBody>
        </p:sp>
        <p:sp>
          <p:nvSpPr>
            <p:cNvPr id="125983" name="Text Box 31"/>
            <p:cNvSpPr txBox="1">
              <a:spLocks noChangeArrowheads="1"/>
            </p:cNvSpPr>
            <p:nvPr/>
          </p:nvSpPr>
          <p:spPr bwMode="auto">
            <a:xfrm>
              <a:off x="3648" y="3566"/>
              <a:ext cx="573" cy="180"/>
            </a:xfrm>
            <a:prstGeom prst="rect">
              <a:avLst/>
            </a:prstGeom>
            <a:noFill/>
            <a:ln w="9525">
              <a:noFill/>
              <a:miter lim="800000"/>
              <a:headEnd/>
              <a:tailEnd/>
            </a:ln>
            <a:effectLst/>
          </p:spPr>
          <p:txBody>
            <a:bodyPr>
              <a:spAutoFit/>
            </a:bodyPr>
            <a:lstStyle/>
            <a:p>
              <a:pPr algn="ctr" eaLnBrk="0" hangingPunct="0"/>
              <a:r>
                <a:rPr lang="en-US" sz="1000" dirty="0" smtClean="0"/>
                <a:t>[</a:t>
              </a:r>
              <a:r>
                <a:rPr lang="en-US" sz="1000" dirty="0" smtClean="0">
                  <a:solidFill>
                    <a:srgbClr val="FF0066"/>
                  </a:solidFill>
                </a:rPr>
                <a:t>11</a:t>
              </a:r>
              <a:r>
                <a:rPr lang="en-US" sz="1000" dirty="0" smtClean="0"/>
                <a:t>]</a:t>
              </a:r>
              <a:endParaRPr lang="en-US" sz="1000" dirty="0"/>
            </a:p>
          </p:txBody>
        </p:sp>
        <p:sp>
          <p:nvSpPr>
            <p:cNvPr id="125984" name="Oval 32"/>
            <p:cNvSpPr>
              <a:spLocks noChangeArrowheads="1"/>
            </p:cNvSpPr>
            <p:nvPr/>
          </p:nvSpPr>
          <p:spPr bwMode="auto">
            <a:xfrm>
              <a:off x="3614" y="3147"/>
              <a:ext cx="633" cy="723"/>
            </a:xfrm>
            <a:prstGeom prst="ellipse">
              <a:avLst/>
            </a:prstGeom>
            <a:noFill/>
            <a:ln w="9525">
              <a:solidFill>
                <a:schemeClr val="tx1"/>
              </a:solidFill>
              <a:round/>
              <a:headEnd/>
              <a:tailEnd/>
            </a:ln>
            <a:effectLst/>
          </p:spPr>
          <p:txBody>
            <a:bodyPr wrap="none" anchor="ctr"/>
            <a:lstStyle/>
            <a:p>
              <a:endParaRPr lang="en-US"/>
            </a:p>
          </p:txBody>
        </p:sp>
        <p:sp>
          <p:nvSpPr>
            <p:cNvPr id="125985" name="Freeform 33"/>
            <p:cNvSpPr>
              <a:spLocks/>
            </p:cNvSpPr>
            <p:nvPr/>
          </p:nvSpPr>
          <p:spPr bwMode="auto">
            <a:xfrm>
              <a:off x="4176" y="2234"/>
              <a:ext cx="633" cy="199"/>
            </a:xfrm>
            <a:custGeom>
              <a:avLst/>
              <a:gdLst/>
              <a:ahLst/>
              <a:cxnLst>
                <a:cxn ang="0">
                  <a:pos x="0" y="268"/>
                </a:cxn>
                <a:cxn ang="0">
                  <a:pos x="230" y="83"/>
                </a:cxn>
                <a:cxn ang="0">
                  <a:pos x="588" y="25"/>
                </a:cxn>
                <a:cxn ang="0">
                  <a:pos x="1017" y="236"/>
                </a:cxn>
              </a:cxnLst>
              <a:rect l="0" t="0" r="r" b="b"/>
              <a:pathLst>
                <a:path w="1017" h="268">
                  <a:moveTo>
                    <a:pt x="0" y="268"/>
                  </a:moveTo>
                  <a:cubicBezTo>
                    <a:pt x="66" y="196"/>
                    <a:pt x="132" y="124"/>
                    <a:pt x="230" y="83"/>
                  </a:cubicBezTo>
                  <a:cubicBezTo>
                    <a:pt x="328" y="42"/>
                    <a:pt x="457" y="0"/>
                    <a:pt x="588" y="25"/>
                  </a:cubicBezTo>
                  <a:cubicBezTo>
                    <a:pt x="719" y="50"/>
                    <a:pt x="948" y="201"/>
                    <a:pt x="1017" y="236"/>
                  </a:cubicBezTo>
                </a:path>
              </a:pathLst>
            </a:custGeom>
            <a:noFill/>
            <a:ln w="9525">
              <a:solidFill>
                <a:schemeClr val="tx1"/>
              </a:solidFill>
              <a:round/>
              <a:headEnd type="none" w="med" len="med"/>
              <a:tailEnd type="triangle" w="med" len="med"/>
            </a:ln>
            <a:effectLst/>
          </p:spPr>
          <p:txBody>
            <a:bodyPr/>
            <a:lstStyle/>
            <a:p>
              <a:endParaRPr lang="en-US"/>
            </a:p>
          </p:txBody>
        </p:sp>
        <p:sp>
          <p:nvSpPr>
            <p:cNvPr id="125986" name="Freeform 34"/>
            <p:cNvSpPr>
              <a:spLocks/>
            </p:cNvSpPr>
            <p:nvPr/>
          </p:nvSpPr>
          <p:spPr bwMode="auto">
            <a:xfrm>
              <a:off x="5311" y="2818"/>
              <a:ext cx="125" cy="504"/>
            </a:xfrm>
            <a:custGeom>
              <a:avLst/>
              <a:gdLst/>
              <a:ahLst/>
              <a:cxnLst>
                <a:cxn ang="0">
                  <a:pos x="19" y="0"/>
                </a:cxn>
                <a:cxn ang="0">
                  <a:pos x="198" y="288"/>
                </a:cxn>
                <a:cxn ang="0">
                  <a:pos x="0" y="678"/>
                </a:cxn>
              </a:cxnLst>
              <a:rect l="0" t="0" r="r" b="b"/>
              <a:pathLst>
                <a:path w="201" h="678">
                  <a:moveTo>
                    <a:pt x="19" y="0"/>
                  </a:moveTo>
                  <a:cubicBezTo>
                    <a:pt x="110" y="87"/>
                    <a:pt x="201" y="175"/>
                    <a:pt x="198" y="288"/>
                  </a:cubicBezTo>
                  <a:cubicBezTo>
                    <a:pt x="195" y="401"/>
                    <a:pt x="34" y="615"/>
                    <a:pt x="0" y="678"/>
                  </a:cubicBezTo>
                </a:path>
              </a:pathLst>
            </a:custGeom>
            <a:noFill/>
            <a:ln w="9525">
              <a:solidFill>
                <a:schemeClr val="tx1"/>
              </a:solidFill>
              <a:round/>
              <a:headEnd type="none" w="med" len="med"/>
              <a:tailEnd type="triangle" w="med" len="med"/>
            </a:ln>
            <a:effectLst/>
          </p:spPr>
          <p:txBody>
            <a:bodyPr/>
            <a:lstStyle/>
            <a:p>
              <a:endParaRPr lang="en-US"/>
            </a:p>
          </p:txBody>
        </p:sp>
        <p:sp>
          <p:nvSpPr>
            <p:cNvPr id="125987" name="Freeform 35"/>
            <p:cNvSpPr>
              <a:spLocks/>
            </p:cNvSpPr>
            <p:nvPr/>
          </p:nvSpPr>
          <p:spPr bwMode="auto">
            <a:xfrm>
              <a:off x="4216" y="3593"/>
              <a:ext cx="517" cy="203"/>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125988" name="Freeform 36"/>
            <p:cNvSpPr>
              <a:spLocks/>
            </p:cNvSpPr>
            <p:nvPr/>
          </p:nvSpPr>
          <p:spPr bwMode="auto">
            <a:xfrm>
              <a:off x="3533" y="2833"/>
              <a:ext cx="129" cy="485"/>
            </a:xfrm>
            <a:custGeom>
              <a:avLst/>
              <a:gdLst/>
              <a:ahLst/>
              <a:cxnLst>
                <a:cxn ang="0">
                  <a:pos x="207" y="653"/>
                </a:cxn>
                <a:cxn ang="0">
                  <a:pos x="2" y="320"/>
                </a:cxn>
                <a:cxn ang="0">
                  <a:pos x="194" y="0"/>
                </a:cxn>
              </a:cxnLst>
              <a:rect l="0" t="0" r="r" b="b"/>
              <a:pathLst>
                <a:path w="207" h="653">
                  <a:moveTo>
                    <a:pt x="207" y="653"/>
                  </a:moveTo>
                  <a:cubicBezTo>
                    <a:pt x="105" y="541"/>
                    <a:pt x="4" y="429"/>
                    <a:pt x="2" y="320"/>
                  </a:cubicBezTo>
                  <a:cubicBezTo>
                    <a:pt x="0" y="211"/>
                    <a:pt x="163" y="53"/>
                    <a:pt x="194" y="0"/>
                  </a:cubicBezTo>
                </a:path>
              </a:pathLst>
            </a:custGeom>
            <a:noFill/>
            <a:ln w="9525">
              <a:solidFill>
                <a:schemeClr val="tx1"/>
              </a:solidFill>
              <a:round/>
              <a:headEnd type="none" w="med" len="med"/>
              <a:tailEnd type="triangle" w="med" len="med"/>
            </a:ln>
            <a:effectLst/>
          </p:spPr>
          <p:txBody>
            <a:bodyPr/>
            <a:lstStyle/>
            <a:p>
              <a:endParaRPr lang="en-US"/>
            </a:p>
          </p:txBody>
        </p:sp>
        <p:sp>
          <p:nvSpPr>
            <p:cNvPr id="125989" name="Freeform 37"/>
            <p:cNvSpPr>
              <a:spLocks/>
            </p:cNvSpPr>
            <p:nvPr/>
          </p:nvSpPr>
          <p:spPr bwMode="auto">
            <a:xfrm>
              <a:off x="4235" y="2728"/>
              <a:ext cx="494" cy="128"/>
            </a:xfrm>
            <a:custGeom>
              <a:avLst/>
              <a:gdLst/>
              <a:ahLst/>
              <a:cxnLst>
                <a:cxn ang="0">
                  <a:pos x="793" y="0"/>
                </a:cxn>
                <a:cxn ang="0">
                  <a:pos x="416" y="160"/>
                </a:cxn>
                <a:cxn ang="0">
                  <a:pos x="0" y="71"/>
                </a:cxn>
              </a:cxnLst>
              <a:rect l="0" t="0" r="r" b="b"/>
              <a:pathLst>
                <a:path w="793" h="172">
                  <a:moveTo>
                    <a:pt x="793" y="0"/>
                  </a:moveTo>
                  <a:cubicBezTo>
                    <a:pt x="670" y="74"/>
                    <a:pt x="548" y="148"/>
                    <a:pt x="416" y="160"/>
                  </a:cubicBezTo>
                  <a:cubicBezTo>
                    <a:pt x="284" y="172"/>
                    <a:pt x="142" y="121"/>
                    <a:pt x="0" y="71"/>
                  </a:cubicBezTo>
                </a:path>
              </a:pathLst>
            </a:custGeom>
            <a:noFill/>
            <a:ln w="9525">
              <a:solidFill>
                <a:schemeClr val="tx1"/>
              </a:solidFill>
              <a:round/>
              <a:headEnd type="none" w="med" len="med"/>
              <a:tailEnd type="triangle" w="med" len="med"/>
            </a:ln>
            <a:effectLst/>
          </p:spPr>
          <p:txBody>
            <a:bodyPr/>
            <a:lstStyle/>
            <a:p>
              <a:endParaRPr lang="en-US"/>
            </a:p>
          </p:txBody>
        </p:sp>
        <p:sp>
          <p:nvSpPr>
            <p:cNvPr id="125990" name="Freeform 38"/>
            <p:cNvSpPr>
              <a:spLocks/>
            </p:cNvSpPr>
            <p:nvPr/>
          </p:nvSpPr>
          <p:spPr bwMode="auto">
            <a:xfrm>
              <a:off x="4767" y="2932"/>
              <a:ext cx="70" cy="300"/>
            </a:xfrm>
            <a:custGeom>
              <a:avLst/>
              <a:gdLst/>
              <a:ahLst/>
              <a:cxnLst>
                <a:cxn ang="0">
                  <a:pos x="112" y="404"/>
                </a:cxn>
                <a:cxn ang="0">
                  <a:pos x="3" y="205"/>
                </a:cxn>
                <a:cxn ang="0">
                  <a:pos x="93" y="0"/>
                </a:cxn>
              </a:cxnLst>
              <a:rect l="0" t="0" r="r" b="b"/>
              <a:pathLst>
                <a:path w="112" h="404">
                  <a:moveTo>
                    <a:pt x="112" y="404"/>
                  </a:moveTo>
                  <a:cubicBezTo>
                    <a:pt x="59" y="338"/>
                    <a:pt x="6" y="272"/>
                    <a:pt x="3" y="205"/>
                  </a:cubicBezTo>
                  <a:cubicBezTo>
                    <a:pt x="0" y="138"/>
                    <a:pt x="46" y="69"/>
                    <a:pt x="93" y="0"/>
                  </a:cubicBezTo>
                </a:path>
              </a:pathLst>
            </a:custGeom>
            <a:noFill/>
            <a:ln w="9525">
              <a:solidFill>
                <a:schemeClr val="tx1"/>
              </a:solidFill>
              <a:round/>
              <a:headEnd type="none" w="med" len="med"/>
              <a:tailEnd type="triangle" w="med" len="med"/>
            </a:ln>
            <a:effectLst/>
          </p:spPr>
          <p:txBody>
            <a:bodyPr/>
            <a:lstStyle/>
            <a:p>
              <a:endParaRPr lang="en-US"/>
            </a:p>
          </p:txBody>
        </p:sp>
        <p:sp>
          <p:nvSpPr>
            <p:cNvPr id="125991" name="Freeform 39"/>
            <p:cNvSpPr>
              <a:spLocks/>
            </p:cNvSpPr>
            <p:nvPr/>
          </p:nvSpPr>
          <p:spPr bwMode="auto">
            <a:xfrm>
              <a:off x="4239" y="3310"/>
              <a:ext cx="498" cy="107"/>
            </a:xfrm>
            <a:custGeom>
              <a:avLst/>
              <a:gdLst/>
              <a:ahLst/>
              <a:cxnLst>
                <a:cxn ang="0">
                  <a:pos x="0" y="144"/>
                </a:cxn>
                <a:cxn ang="0">
                  <a:pos x="346" y="3"/>
                </a:cxn>
                <a:cxn ang="0">
                  <a:pos x="800" y="125"/>
                </a:cxn>
              </a:cxnLst>
              <a:rect l="0" t="0" r="r" b="b"/>
              <a:pathLst>
                <a:path w="800" h="144">
                  <a:moveTo>
                    <a:pt x="0" y="144"/>
                  </a:moveTo>
                  <a:cubicBezTo>
                    <a:pt x="106" y="75"/>
                    <a:pt x="213" y="6"/>
                    <a:pt x="346" y="3"/>
                  </a:cubicBezTo>
                  <a:cubicBezTo>
                    <a:pt x="479" y="0"/>
                    <a:pt x="639" y="62"/>
                    <a:pt x="800" y="125"/>
                  </a:cubicBezTo>
                </a:path>
              </a:pathLst>
            </a:custGeom>
            <a:noFill/>
            <a:ln w="9525">
              <a:solidFill>
                <a:schemeClr val="tx1"/>
              </a:solidFill>
              <a:round/>
              <a:headEnd type="none" w="med" len="med"/>
              <a:tailEnd type="triangle" w="med" len="med"/>
            </a:ln>
            <a:effectLst/>
          </p:spPr>
          <p:txBody>
            <a:bodyPr/>
            <a:lstStyle/>
            <a:p>
              <a:endParaRPr lang="en-US"/>
            </a:p>
          </p:txBody>
        </p:sp>
        <p:sp>
          <p:nvSpPr>
            <p:cNvPr id="125992" name="Freeform 40"/>
            <p:cNvSpPr>
              <a:spLocks/>
            </p:cNvSpPr>
            <p:nvPr/>
          </p:nvSpPr>
          <p:spPr bwMode="auto">
            <a:xfrm>
              <a:off x="4151" y="2908"/>
              <a:ext cx="81" cy="343"/>
            </a:xfrm>
            <a:custGeom>
              <a:avLst/>
              <a:gdLst/>
              <a:ahLst/>
              <a:cxnLst>
                <a:cxn ang="0">
                  <a:pos x="13" y="0"/>
                </a:cxn>
                <a:cxn ang="0">
                  <a:pos x="128" y="250"/>
                </a:cxn>
                <a:cxn ang="0">
                  <a:pos x="0" y="461"/>
                </a:cxn>
              </a:cxnLst>
              <a:rect l="0" t="0" r="r" b="b"/>
              <a:pathLst>
                <a:path w="130" h="461">
                  <a:moveTo>
                    <a:pt x="13" y="0"/>
                  </a:moveTo>
                  <a:cubicBezTo>
                    <a:pt x="71" y="86"/>
                    <a:pt x="130" y="173"/>
                    <a:pt x="128" y="250"/>
                  </a:cubicBezTo>
                  <a:cubicBezTo>
                    <a:pt x="126" y="327"/>
                    <a:pt x="22" y="426"/>
                    <a:pt x="0" y="461"/>
                  </a:cubicBezTo>
                </a:path>
              </a:pathLst>
            </a:custGeom>
            <a:noFill/>
            <a:ln w="9525">
              <a:solidFill>
                <a:schemeClr val="tx1"/>
              </a:solidFill>
              <a:round/>
              <a:headEnd type="none" w="med" len="med"/>
              <a:tailEnd type="triangle" w="med" len="med"/>
            </a:ln>
            <a:effectLst/>
          </p:spPr>
          <p:txBody>
            <a:bodyPr/>
            <a:lstStyle/>
            <a:p>
              <a:endParaRPr lang="en-US"/>
            </a:p>
          </p:txBody>
        </p:sp>
        <p:sp>
          <p:nvSpPr>
            <p:cNvPr id="125993" name="Text Box 41"/>
            <p:cNvSpPr txBox="1">
              <a:spLocks noChangeArrowheads="1"/>
            </p:cNvSpPr>
            <p:nvPr/>
          </p:nvSpPr>
          <p:spPr bwMode="auto">
            <a:xfrm>
              <a:off x="4765" y="2989"/>
              <a:ext cx="180" cy="180"/>
            </a:xfrm>
            <a:prstGeom prst="rect">
              <a:avLst/>
            </a:prstGeom>
            <a:noFill/>
            <a:ln w="9525">
              <a:noFill/>
              <a:miter lim="800000"/>
              <a:headEnd/>
              <a:tailEnd/>
            </a:ln>
            <a:effectLst/>
          </p:spPr>
          <p:txBody>
            <a:bodyPr>
              <a:spAutoFit/>
            </a:bodyPr>
            <a:lstStyle/>
            <a:p>
              <a:pPr eaLnBrk="0" hangingPunct="0"/>
              <a:r>
                <a:rPr lang="en-US" sz="1000"/>
                <a:t>0</a:t>
              </a:r>
            </a:p>
          </p:txBody>
        </p:sp>
        <p:sp>
          <p:nvSpPr>
            <p:cNvPr id="125994" name="Text Box 42"/>
            <p:cNvSpPr txBox="1">
              <a:spLocks noChangeArrowheads="1"/>
            </p:cNvSpPr>
            <p:nvPr/>
          </p:nvSpPr>
          <p:spPr bwMode="auto">
            <a:xfrm>
              <a:off x="4426" y="2694"/>
              <a:ext cx="163" cy="180"/>
            </a:xfrm>
            <a:prstGeom prst="rect">
              <a:avLst/>
            </a:prstGeom>
            <a:noFill/>
            <a:ln w="9525">
              <a:noFill/>
              <a:miter lim="800000"/>
              <a:headEnd/>
              <a:tailEnd/>
            </a:ln>
            <a:effectLst/>
          </p:spPr>
          <p:txBody>
            <a:bodyPr>
              <a:spAutoFit/>
            </a:bodyPr>
            <a:lstStyle/>
            <a:p>
              <a:pPr eaLnBrk="0" hangingPunct="0"/>
              <a:r>
                <a:rPr lang="en-US" sz="1000" dirty="0"/>
                <a:t>0</a:t>
              </a:r>
            </a:p>
          </p:txBody>
        </p:sp>
        <p:sp>
          <p:nvSpPr>
            <p:cNvPr id="125995" name="Text Box 43"/>
            <p:cNvSpPr txBox="1">
              <a:spLocks noChangeArrowheads="1"/>
            </p:cNvSpPr>
            <p:nvPr/>
          </p:nvSpPr>
          <p:spPr bwMode="auto">
            <a:xfrm>
              <a:off x="3985" y="2993"/>
              <a:ext cx="243" cy="181"/>
            </a:xfrm>
            <a:prstGeom prst="rect">
              <a:avLst/>
            </a:prstGeom>
            <a:noFill/>
            <a:ln w="9525">
              <a:noFill/>
              <a:miter lim="800000"/>
              <a:headEnd/>
              <a:tailEnd/>
            </a:ln>
            <a:effectLst/>
          </p:spPr>
          <p:txBody>
            <a:bodyPr>
              <a:spAutoFit/>
            </a:bodyPr>
            <a:lstStyle/>
            <a:p>
              <a:pPr eaLnBrk="0" hangingPunct="0"/>
              <a:r>
                <a:rPr lang="en-US" sz="1000"/>
                <a:t>0</a:t>
              </a:r>
            </a:p>
          </p:txBody>
        </p:sp>
        <p:sp>
          <p:nvSpPr>
            <p:cNvPr id="125996" name="Text Box 44"/>
            <p:cNvSpPr txBox="1">
              <a:spLocks noChangeArrowheads="1"/>
            </p:cNvSpPr>
            <p:nvPr/>
          </p:nvSpPr>
          <p:spPr bwMode="auto">
            <a:xfrm>
              <a:off x="4410" y="3293"/>
              <a:ext cx="223" cy="180"/>
            </a:xfrm>
            <a:prstGeom prst="rect">
              <a:avLst/>
            </a:prstGeom>
            <a:noFill/>
            <a:ln w="9525">
              <a:noFill/>
              <a:miter lim="800000"/>
              <a:headEnd/>
              <a:tailEnd/>
            </a:ln>
            <a:effectLst/>
          </p:spPr>
          <p:txBody>
            <a:bodyPr>
              <a:spAutoFit/>
            </a:bodyPr>
            <a:lstStyle/>
            <a:p>
              <a:pPr eaLnBrk="0" hangingPunct="0"/>
              <a:r>
                <a:rPr lang="en-US" sz="1000"/>
                <a:t>0</a:t>
              </a:r>
            </a:p>
          </p:txBody>
        </p:sp>
        <p:sp>
          <p:nvSpPr>
            <p:cNvPr id="125997" name="Text Box 45"/>
            <p:cNvSpPr txBox="1">
              <a:spLocks noChangeArrowheads="1"/>
            </p:cNvSpPr>
            <p:nvPr/>
          </p:nvSpPr>
          <p:spPr bwMode="auto">
            <a:xfrm>
              <a:off x="5219" y="2937"/>
              <a:ext cx="215" cy="383"/>
            </a:xfrm>
            <a:prstGeom prst="rect">
              <a:avLst/>
            </a:prstGeom>
            <a:noFill/>
            <a:ln w="9525">
              <a:noFill/>
              <a:miter lim="800000"/>
              <a:headEnd/>
              <a:tailEnd/>
            </a:ln>
            <a:effectLst/>
          </p:spPr>
          <p:txBody>
            <a:bodyPr>
              <a:spAutoFit/>
            </a:bodyPr>
            <a:lstStyle/>
            <a:p>
              <a:pPr eaLnBrk="0" hangingPunct="0"/>
              <a:r>
                <a:rPr lang="en-US" sz="1000"/>
                <a:t>1</a:t>
              </a:r>
            </a:p>
            <a:p>
              <a:pPr eaLnBrk="0" hangingPunct="0"/>
              <a:endParaRPr lang="en-US" sz="1800"/>
            </a:p>
          </p:txBody>
        </p:sp>
        <p:sp>
          <p:nvSpPr>
            <p:cNvPr id="125998" name="Text Box 46"/>
            <p:cNvSpPr txBox="1">
              <a:spLocks noChangeArrowheads="1"/>
            </p:cNvSpPr>
            <p:nvPr/>
          </p:nvSpPr>
          <p:spPr bwMode="auto">
            <a:xfrm>
              <a:off x="4418" y="2233"/>
              <a:ext cx="168" cy="180"/>
            </a:xfrm>
            <a:prstGeom prst="rect">
              <a:avLst/>
            </a:prstGeom>
            <a:noFill/>
            <a:ln w="9525">
              <a:noFill/>
              <a:miter lim="800000"/>
              <a:headEnd/>
              <a:tailEnd/>
            </a:ln>
            <a:effectLst/>
          </p:spPr>
          <p:txBody>
            <a:bodyPr>
              <a:spAutoFit/>
            </a:bodyPr>
            <a:lstStyle/>
            <a:p>
              <a:pPr eaLnBrk="0" hangingPunct="0"/>
              <a:r>
                <a:rPr lang="en-US" sz="1000"/>
                <a:t>1</a:t>
              </a:r>
            </a:p>
          </p:txBody>
        </p:sp>
        <p:sp>
          <p:nvSpPr>
            <p:cNvPr id="125999" name="Text Box 47"/>
            <p:cNvSpPr txBox="1">
              <a:spLocks noChangeArrowheads="1"/>
            </p:cNvSpPr>
            <p:nvPr/>
          </p:nvSpPr>
          <p:spPr bwMode="auto">
            <a:xfrm>
              <a:off x="3526" y="2989"/>
              <a:ext cx="235" cy="382"/>
            </a:xfrm>
            <a:prstGeom prst="rect">
              <a:avLst/>
            </a:prstGeom>
            <a:noFill/>
            <a:ln w="9525">
              <a:noFill/>
              <a:miter lim="800000"/>
              <a:headEnd/>
              <a:tailEnd/>
            </a:ln>
            <a:effectLst/>
          </p:spPr>
          <p:txBody>
            <a:bodyPr>
              <a:spAutoFit/>
            </a:bodyPr>
            <a:lstStyle/>
            <a:p>
              <a:pPr eaLnBrk="0" hangingPunct="0"/>
              <a:r>
                <a:rPr lang="en-US" sz="1000"/>
                <a:t>1</a:t>
              </a:r>
            </a:p>
            <a:p>
              <a:pPr eaLnBrk="0" hangingPunct="0"/>
              <a:endParaRPr lang="en-US" sz="1800"/>
            </a:p>
          </p:txBody>
        </p:sp>
        <p:sp>
          <p:nvSpPr>
            <p:cNvPr id="126000" name="Text Box 48"/>
            <p:cNvSpPr txBox="1">
              <a:spLocks noChangeArrowheads="1"/>
            </p:cNvSpPr>
            <p:nvPr/>
          </p:nvSpPr>
          <p:spPr bwMode="auto">
            <a:xfrm>
              <a:off x="4446" y="3627"/>
              <a:ext cx="236" cy="382"/>
            </a:xfrm>
            <a:prstGeom prst="rect">
              <a:avLst/>
            </a:prstGeom>
            <a:noFill/>
            <a:ln w="9525">
              <a:noFill/>
              <a:miter lim="800000"/>
              <a:headEnd/>
              <a:tailEnd/>
            </a:ln>
            <a:effectLst/>
          </p:spPr>
          <p:txBody>
            <a:bodyPr>
              <a:spAutoFit/>
            </a:bodyPr>
            <a:lstStyle/>
            <a:p>
              <a:pPr eaLnBrk="0" hangingPunct="0"/>
              <a:r>
                <a:rPr lang="en-US" sz="1000"/>
                <a:t>1</a:t>
              </a:r>
            </a:p>
            <a:p>
              <a:pPr eaLnBrk="0" hangingPunct="0"/>
              <a:endParaRPr lang="en-US" sz="1800"/>
            </a:p>
          </p:txBody>
        </p:sp>
      </p:grpSp>
      <p:sp>
        <p:nvSpPr>
          <p:cNvPr id="51" name="Rectangle 50"/>
          <p:cNvSpPr/>
          <p:nvPr/>
        </p:nvSpPr>
        <p:spPr bwMode="auto">
          <a:xfrm>
            <a:off x="2305318" y="3052293"/>
            <a:ext cx="4172755" cy="4765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2" name="Rectangle 51"/>
          <p:cNvSpPr/>
          <p:nvPr/>
        </p:nvSpPr>
        <p:spPr bwMode="auto">
          <a:xfrm>
            <a:off x="2316050" y="3565301"/>
            <a:ext cx="4172755" cy="4765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4" name="Rectangle 53"/>
          <p:cNvSpPr/>
          <p:nvPr/>
        </p:nvSpPr>
        <p:spPr bwMode="auto">
          <a:xfrm>
            <a:off x="2350393" y="4552682"/>
            <a:ext cx="4172755" cy="4765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5" name="Rectangle 54"/>
          <p:cNvSpPr/>
          <p:nvPr/>
        </p:nvSpPr>
        <p:spPr bwMode="auto">
          <a:xfrm>
            <a:off x="2090670" y="5052811"/>
            <a:ext cx="1850266" cy="4765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6" name="Rectangle 55"/>
          <p:cNvSpPr/>
          <p:nvPr/>
        </p:nvSpPr>
        <p:spPr bwMode="auto">
          <a:xfrm>
            <a:off x="2037008" y="5630214"/>
            <a:ext cx="1850266" cy="4765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0" name="Slide Number Placeholder 49"/>
          <p:cNvSpPr>
            <a:spLocks noGrp="1"/>
          </p:cNvSpPr>
          <p:nvPr>
            <p:ph type="sldNum" sz="quarter" idx="12"/>
          </p:nvPr>
        </p:nvSpPr>
        <p:spPr/>
        <p:txBody>
          <a:bodyPr/>
          <a:lstStyle/>
          <a:p>
            <a:fld id="{1E9AE433-2354-447F-AC9C-E3BA53A2ED55}" type="slidenum">
              <a:rPr lang="en-US" smtClean="0"/>
              <a:pPr/>
              <a:t>126</a:t>
            </a:fld>
            <a:endParaRPr lang="en-US"/>
          </a:p>
        </p:txBody>
      </p:sp>
      <p:sp>
        <p:nvSpPr>
          <p:cNvPr id="57" name="Footer Placeholder 56"/>
          <p:cNvSpPr>
            <a:spLocks noGrp="1"/>
          </p:cNvSpPr>
          <p:nvPr>
            <p:ph type="ftr" sz="quarter" idx="11"/>
          </p:nvPr>
        </p:nvSpPr>
        <p:spPr/>
        <p:txBody>
          <a:bodyPr/>
          <a:lstStyle/>
          <a:p>
            <a:r>
              <a:rPr lang="es-ES" smtClean="0"/>
              <a:t>W2018: EE307</a:t>
            </a:r>
            <a:endParaRPr lang="en-US" dirty="0"/>
          </a:p>
        </p:txBody>
      </p:sp>
      <p:grpSp>
        <p:nvGrpSpPr>
          <p:cNvPr id="59" name="Group 58"/>
          <p:cNvGrpSpPr/>
          <p:nvPr/>
        </p:nvGrpSpPr>
        <p:grpSpPr>
          <a:xfrm>
            <a:off x="4639989" y="436245"/>
            <a:ext cx="1372191" cy="512445"/>
            <a:chOff x="4639989" y="436245"/>
            <a:chExt cx="1372191" cy="512445"/>
          </a:xfrm>
        </p:grpSpPr>
        <p:sp>
          <p:nvSpPr>
            <p:cNvPr id="53" name="Rectangle 52"/>
            <p:cNvSpPr/>
            <p:nvPr/>
          </p:nvSpPr>
          <p:spPr bwMode="auto">
            <a:xfrm>
              <a:off x="4639989" y="632084"/>
              <a:ext cx="1246461" cy="31660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RESET</a:t>
              </a:r>
            </a:p>
          </p:txBody>
        </p:sp>
        <p:sp>
          <p:nvSpPr>
            <p:cNvPr id="58" name="Freeform 57"/>
            <p:cNvSpPr/>
            <p:nvPr/>
          </p:nvSpPr>
          <p:spPr bwMode="auto">
            <a:xfrm>
              <a:off x="5143500" y="436245"/>
              <a:ext cx="868680" cy="238125"/>
            </a:xfrm>
            <a:custGeom>
              <a:avLst/>
              <a:gdLst>
                <a:gd name="connsiteX0" fmla="*/ 0 w 868680"/>
                <a:gd name="connsiteY0" fmla="*/ 238125 h 238125"/>
                <a:gd name="connsiteX1" fmla="*/ 400050 w 868680"/>
                <a:gd name="connsiteY1" fmla="*/ 20955 h 238125"/>
                <a:gd name="connsiteX2" fmla="*/ 868680 w 868680"/>
                <a:gd name="connsiteY2" fmla="*/ 112395 h 238125"/>
              </a:gdLst>
              <a:ahLst/>
              <a:cxnLst>
                <a:cxn ang="0">
                  <a:pos x="connsiteX0" y="connsiteY0"/>
                </a:cxn>
                <a:cxn ang="0">
                  <a:pos x="connsiteX1" y="connsiteY1"/>
                </a:cxn>
                <a:cxn ang="0">
                  <a:pos x="connsiteX2" y="connsiteY2"/>
                </a:cxn>
              </a:cxnLst>
              <a:rect l="l" t="t" r="r" b="b"/>
              <a:pathLst>
                <a:path w="868680" h="238125">
                  <a:moveTo>
                    <a:pt x="0" y="238125"/>
                  </a:moveTo>
                  <a:cubicBezTo>
                    <a:pt x="127635" y="140017"/>
                    <a:pt x="255270" y="41910"/>
                    <a:pt x="400050" y="20955"/>
                  </a:cubicBezTo>
                  <a:cubicBezTo>
                    <a:pt x="544830" y="0"/>
                    <a:pt x="706755" y="56197"/>
                    <a:pt x="868680" y="112395"/>
                  </a:cubicBezTo>
                </a:path>
              </a:pathLst>
            </a:custGeom>
            <a:noFill/>
            <a:ln w="22225" cap="flat" cmpd="sng" algn="ctr">
              <a:solidFill>
                <a:schemeClr val="tx1"/>
              </a:solidFill>
              <a:prstDash val="solid"/>
              <a:round/>
              <a:headEnd type="none" w="med" len="med"/>
              <a:tailEnd type="arrow"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9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5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5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6" grpId="0" animBg="1"/>
      <p:bldP spid="51" grpId="0" animBg="1"/>
      <p:bldP spid="52" grpId="0" animBg="1"/>
      <p:bldP spid="54" grpId="0" animBg="1"/>
      <p:bldP spid="55" grpId="0" animBg="1"/>
      <p:bldP spid="56"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dirty="0"/>
              <a:t>Class </a:t>
            </a:r>
            <a:r>
              <a:rPr lang="en-US" dirty="0" smtClean="0"/>
              <a:t>Question: One-Hot </a:t>
            </a:r>
            <a:r>
              <a:rPr lang="en-US" dirty="0"/>
              <a:t>Encoding</a:t>
            </a:r>
          </a:p>
        </p:txBody>
      </p:sp>
      <p:sp>
        <p:nvSpPr>
          <p:cNvPr id="127071" name="Rectangle 95"/>
          <p:cNvSpPr>
            <a:spLocks noGrp="1" noChangeArrowheads="1"/>
          </p:cNvSpPr>
          <p:nvPr>
            <p:ph idx="1"/>
          </p:nvPr>
        </p:nvSpPr>
        <p:spPr>
          <a:noFill/>
          <a:ln/>
        </p:spPr>
        <p:txBody>
          <a:bodyPr/>
          <a:lstStyle/>
          <a:p>
            <a:r>
              <a:rPr lang="en-US" dirty="0"/>
              <a:t>Find the logic equations for output and next state by inspection. Input = </a:t>
            </a:r>
            <a:r>
              <a:rPr lang="en-US" dirty="0" smtClean="0"/>
              <a:t>IN, output=X, Y</a:t>
            </a:r>
            <a:endParaRPr lang="en-US" dirty="0"/>
          </a:p>
        </p:txBody>
      </p:sp>
      <p:grpSp>
        <p:nvGrpSpPr>
          <p:cNvPr id="127074" name="Group 98"/>
          <p:cNvGrpSpPr>
            <a:grpSpLocks/>
          </p:cNvGrpSpPr>
          <p:nvPr/>
        </p:nvGrpSpPr>
        <p:grpSpPr bwMode="auto">
          <a:xfrm>
            <a:off x="2830513" y="3330575"/>
            <a:ext cx="3032125" cy="2409825"/>
            <a:chOff x="1783" y="2098"/>
            <a:chExt cx="1910" cy="1518"/>
          </a:xfrm>
        </p:grpSpPr>
        <p:sp>
          <p:nvSpPr>
            <p:cNvPr id="127033" name="Text Box 57"/>
            <p:cNvSpPr txBox="1">
              <a:spLocks noChangeArrowheads="1"/>
            </p:cNvSpPr>
            <p:nvPr/>
          </p:nvSpPr>
          <p:spPr bwMode="auto">
            <a:xfrm>
              <a:off x="3323" y="2545"/>
              <a:ext cx="354" cy="288"/>
            </a:xfrm>
            <a:prstGeom prst="rect">
              <a:avLst/>
            </a:prstGeom>
            <a:noFill/>
            <a:ln w="9525">
              <a:noFill/>
              <a:miter lim="800000"/>
              <a:headEnd/>
              <a:tailEnd/>
            </a:ln>
            <a:effectLst/>
          </p:spPr>
          <p:txBody>
            <a:bodyPr>
              <a:spAutoFit/>
            </a:bodyPr>
            <a:lstStyle/>
            <a:p>
              <a:pPr eaLnBrk="0" hangingPunct="0"/>
              <a:endParaRPr lang="en-US"/>
            </a:p>
          </p:txBody>
        </p:sp>
        <p:grpSp>
          <p:nvGrpSpPr>
            <p:cNvPr id="127034" name="Group 58"/>
            <p:cNvGrpSpPr>
              <a:grpSpLocks/>
            </p:cNvGrpSpPr>
            <p:nvPr/>
          </p:nvGrpSpPr>
          <p:grpSpPr bwMode="auto">
            <a:xfrm>
              <a:off x="1871" y="2155"/>
              <a:ext cx="633" cy="618"/>
              <a:chOff x="1005" y="2157"/>
              <a:chExt cx="1017" cy="973"/>
            </a:xfrm>
          </p:grpSpPr>
          <p:sp>
            <p:nvSpPr>
              <p:cNvPr id="127035" name="Text Box 59"/>
              <p:cNvSpPr txBox="1">
                <a:spLocks noChangeArrowheads="1"/>
              </p:cNvSpPr>
              <p:nvPr/>
            </p:nvSpPr>
            <p:spPr bwMode="auto">
              <a:xfrm>
                <a:off x="1277" y="2244"/>
                <a:ext cx="453" cy="395"/>
              </a:xfrm>
              <a:prstGeom prst="rect">
                <a:avLst/>
              </a:prstGeom>
              <a:noFill/>
              <a:ln w="9525">
                <a:noFill/>
                <a:miter lim="800000"/>
                <a:headEnd/>
                <a:tailEnd/>
              </a:ln>
              <a:effectLst/>
            </p:spPr>
            <p:txBody>
              <a:bodyPr>
                <a:spAutoFit/>
              </a:bodyPr>
              <a:lstStyle/>
              <a:p>
                <a:pPr algn="ctr" eaLnBrk="0" hangingPunct="0"/>
                <a:r>
                  <a:rPr lang="en-US" sz="1000"/>
                  <a:t>Zero</a:t>
                </a:r>
              </a:p>
              <a:p>
                <a:pPr algn="ctr" eaLnBrk="0" hangingPunct="0"/>
                <a:r>
                  <a:rPr lang="en-US" sz="1000"/>
                  <a:t>0001</a:t>
                </a:r>
              </a:p>
            </p:txBody>
          </p:sp>
          <p:sp>
            <p:nvSpPr>
              <p:cNvPr id="127036" name="Text Box 60"/>
              <p:cNvSpPr txBox="1">
                <a:spLocks noChangeArrowheads="1"/>
              </p:cNvSpPr>
              <p:nvPr/>
            </p:nvSpPr>
            <p:spPr bwMode="auto">
              <a:xfrm>
                <a:off x="1060" y="2721"/>
                <a:ext cx="920" cy="242"/>
              </a:xfrm>
              <a:prstGeom prst="rect">
                <a:avLst/>
              </a:prstGeom>
              <a:noFill/>
              <a:ln w="9525">
                <a:noFill/>
                <a:miter lim="800000"/>
                <a:headEnd/>
                <a:tailEnd/>
              </a:ln>
              <a:effectLst/>
            </p:spPr>
            <p:txBody>
              <a:bodyPr>
                <a:spAutoFit/>
              </a:bodyPr>
              <a:lstStyle/>
              <a:p>
                <a:pPr algn="ctr" eaLnBrk="0" hangingPunct="0"/>
                <a:r>
                  <a:rPr lang="en-US" sz="1000"/>
                  <a:t>[00]</a:t>
                </a:r>
              </a:p>
            </p:txBody>
          </p:sp>
          <p:sp>
            <p:nvSpPr>
              <p:cNvPr id="127037" name="Oval 61"/>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127038" name="Group 62"/>
            <p:cNvGrpSpPr>
              <a:grpSpLocks/>
            </p:cNvGrpSpPr>
            <p:nvPr/>
          </p:nvGrpSpPr>
          <p:grpSpPr bwMode="auto">
            <a:xfrm>
              <a:off x="2978" y="2155"/>
              <a:ext cx="633" cy="618"/>
              <a:chOff x="1005" y="2157"/>
              <a:chExt cx="1017" cy="973"/>
            </a:xfrm>
          </p:grpSpPr>
          <p:sp>
            <p:nvSpPr>
              <p:cNvPr id="127039" name="Text Box 63"/>
              <p:cNvSpPr txBox="1">
                <a:spLocks noChangeArrowheads="1"/>
              </p:cNvSpPr>
              <p:nvPr/>
            </p:nvSpPr>
            <p:spPr bwMode="auto">
              <a:xfrm>
                <a:off x="1277" y="2244"/>
                <a:ext cx="454" cy="395"/>
              </a:xfrm>
              <a:prstGeom prst="rect">
                <a:avLst/>
              </a:prstGeom>
              <a:noFill/>
              <a:ln w="9525">
                <a:noFill/>
                <a:miter lim="800000"/>
                <a:headEnd/>
                <a:tailEnd/>
              </a:ln>
              <a:effectLst/>
            </p:spPr>
            <p:txBody>
              <a:bodyPr>
                <a:spAutoFit/>
              </a:bodyPr>
              <a:lstStyle/>
              <a:p>
                <a:pPr algn="ctr" eaLnBrk="0" hangingPunct="0"/>
                <a:r>
                  <a:rPr lang="en-US" sz="1000"/>
                  <a:t>One</a:t>
                </a:r>
              </a:p>
              <a:p>
                <a:pPr algn="ctr" eaLnBrk="0" hangingPunct="0"/>
                <a:r>
                  <a:rPr lang="en-US" sz="1000"/>
                  <a:t>0010</a:t>
                </a:r>
              </a:p>
            </p:txBody>
          </p:sp>
          <p:sp>
            <p:nvSpPr>
              <p:cNvPr id="127040" name="Text Box 64"/>
              <p:cNvSpPr txBox="1">
                <a:spLocks noChangeArrowheads="1"/>
              </p:cNvSpPr>
              <p:nvPr/>
            </p:nvSpPr>
            <p:spPr bwMode="auto">
              <a:xfrm>
                <a:off x="1060" y="2721"/>
                <a:ext cx="920" cy="242"/>
              </a:xfrm>
              <a:prstGeom prst="rect">
                <a:avLst/>
              </a:prstGeom>
              <a:noFill/>
              <a:ln w="9525">
                <a:noFill/>
                <a:miter lim="800000"/>
                <a:headEnd/>
                <a:tailEnd/>
              </a:ln>
              <a:effectLst/>
            </p:spPr>
            <p:txBody>
              <a:bodyPr>
                <a:spAutoFit/>
              </a:bodyPr>
              <a:lstStyle/>
              <a:p>
                <a:pPr algn="ctr" eaLnBrk="0" hangingPunct="0"/>
                <a:r>
                  <a:rPr lang="en-US" sz="1000"/>
                  <a:t>[01]</a:t>
                </a:r>
              </a:p>
            </p:txBody>
          </p:sp>
          <p:sp>
            <p:nvSpPr>
              <p:cNvPr id="127041" name="Oval 65"/>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127042" name="Group 66"/>
            <p:cNvGrpSpPr>
              <a:grpSpLocks/>
            </p:cNvGrpSpPr>
            <p:nvPr/>
          </p:nvGrpSpPr>
          <p:grpSpPr bwMode="auto">
            <a:xfrm>
              <a:off x="2978" y="2879"/>
              <a:ext cx="633" cy="618"/>
              <a:chOff x="1005" y="2157"/>
              <a:chExt cx="1017" cy="973"/>
            </a:xfrm>
          </p:grpSpPr>
          <p:sp>
            <p:nvSpPr>
              <p:cNvPr id="127043" name="Text Box 67"/>
              <p:cNvSpPr txBox="1">
                <a:spLocks noChangeArrowheads="1"/>
              </p:cNvSpPr>
              <p:nvPr/>
            </p:nvSpPr>
            <p:spPr bwMode="auto">
              <a:xfrm>
                <a:off x="1277" y="2246"/>
                <a:ext cx="454" cy="394"/>
              </a:xfrm>
              <a:prstGeom prst="rect">
                <a:avLst/>
              </a:prstGeom>
              <a:noFill/>
              <a:ln w="9525">
                <a:noFill/>
                <a:miter lim="800000"/>
                <a:headEnd/>
                <a:tailEnd/>
              </a:ln>
              <a:effectLst/>
            </p:spPr>
            <p:txBody>
              <a:bodyPr>
                <a:spAutoFit/>
              </a:bodyPr>
              <a:lstStyle/>
              <a:p>
                <a:pPr algn="ctr" eaLnBrk="0" hangingPunct="0"/>
                <a:r>
                  <a:rPr lang="en-US" sz="1000"/>
                  <a:t>Two</a:t>
                </a:r>
              </a:p>
              <a:p>
                <a:pPr algn="ctr" eaLnBrk="0" hangingPunct="0"/>
                <a:r>
                  <a:rPr lang="en-US" sz="1000"/>
                  <a:t>0100</a:t>
                </a:r>
              </a:p>
            </p:txBody>
          </p:sp>
          <p:sp>
            <p:nvSpPr>
              <p:cNvPr id="127044" name="Text Box 68"/>
              <p:cNvSpPr txBox="1">
                <a:spLocks noChangeArrowheads="1"/>
              </p:cNvSpPr>
              <p:nvPr/>
            </p:nvSpPr>
            <p:spPr bwMode="auto">
              <a:xfrm>
                <a:off x="1060" y="2721"/>
                <a:ext cx="920" cy="242"/>
              </a:xfrm>
              <a:prstGeom prst="rect">
                <a:avLst/>
              </a:prstGeom>
              <a:noFill/>
              <a:ln w="9525">
                <a:noFill/>
                <a:miter lim="800000"/>
                <a:headEnd/>
                <a:tailEnd/>
              </a:ln>
              <a:effectLst/>
            </p:spPr>
            <p:txBody>
              <a:bodyPr>
                <a:spAutoFit/>
              </a:bodyPr>
              <a:lstStyle/>
              <a:p>
                <a:pPr algn="ctr" eaLnBrk="0" hangingPunct="0"/>
                <a:r>
                  <a:rPr lang="en-US" sz="1000"/>
                  <a:t>[01]</a:t>
                </a:r>
              </a:p>
            </p:txBody>
          </p:sp>
          <p:sp>
            <p:nvSpPr>
              <p:cNvPr id="127045" name="Oval 69"/>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sp>
          <p:nvSpPr>
            <p:cNvPr id="127046" name="Text Box 70"/>
            <p:cNvSpPr txBox="1">
              <a:spLocks noChangeArrowheads="1"/>
            </p:cNvSpPr>
            <p:nvPr/>
          </p:nvSpPr>
          <p:spPr bwMode="auto">
            <a:xfrm>
              <a:off x="1995" y="2936"/>
              <a:ext cx="391" cy="250"/>
            </a:xfrm>
            <a:prstGeom prst="rect">
              <a:avLst/>
            </a:prstGeom>
            <a:noFill/>
            <a:ln w="9525">
              <a:noFill/>
              <a:miter lim="800000"/>
              <a:headEnd/>
              <a:tailEnd/>
            </a:ln>
            <a:effectLst/>
          </p:spPr>
          <p:txBody>
            <a:bodyPr>
              <a:spAutoFit/>
            </a:bodyPr>
            <a:lstStyle/>
            <a:p>
              <a:pPr algn="ctr" eaLnBrk="0" hangingPunct="0"/>
              <a:r>
                <a:rPr lang="en-US" sz="1000"/>
                <a:t>Three</a:t>
              </a:r>
            </a:p>
            <a:p>
              <a:pPr algn="ctr" eaLnBrk="0" hangingPunct="0"/>
              <a:r>
                <a:rPr lang="en-US" sz="1000"/>
                <a:t>1000</a:t>
              </a:r>
            </a:p>
          </p:txBody>
        </p:sp>
        <p:sp>
          <p:nvSpPr>
            <p:cNvPr id="127047" name="Text Box 71"/>
            <p:cNvSpPr txBox="1">
              <a:spLocks noChangeArrowheads="1"/>
            </p:cNvSpPr>
            <p:nvPr/>
          </p:nvSpPr>
          <p:spPr bwMode="auto">
            <a:xfrm>
              <a:off x="1905" y="3237"/>
              <a:ext cx="573" cy="154"/>
            </a:xfrm>
            <a:prstGeom prst="rect">
              <a:avLst/>
            </a:prstGeom>
            <a:noFill/>
            <a:ln w="9525">
              <a:noFill/>
              <a:miter lim="800000"/>
              <a:headEnd/>
              <a:tailEnd/>
            </a:ln>
            <a:effectLst/>
          </p:spPr>
          <p:txBody>
            <a:bodyPr>
              <a:spAutoFit/>
            </a:bodyPr>
            <a:lstStyle/>
            <a:p>
              <a:pPr algn="ctr" eaLnBrk="0" hangingPunct="0"/>
              <a:r>
                <a:rPr lang="en-US" sz="1000"/>
                <a:t>[10]</a:t>
              </a:r>
            </a:p>
          </p:txBody>
        </p:sp>
        <p:sp>
          <p:nvSpPr>
            <p:cNvPr id="127048" name="Oval 72"/>
            <p:cNvSpPr>
              <a:spLocks noChangeArrowheads="1"/>
            </p:cNvSpPr>
            <p:nvPr/>
          </p:nvSpPr>
          <p:spPr bwMode="auto">
            <a:xfrm>
              <a:off x="1871" y="2879"/>
              <a:ext cx="633" cy="618"/>
            </a:xfrm>
            <a:prstGeom prst="ellipse">
              <a:avLst/>
            </a:prstGeom>
            <a:noFill/>
            <a:ln w="9525">
              <a:solidFill>
                <a:schemeClr val="tx1"/>
              </a:solidFill>
              <a:round/>
              <a:headEnd/>
              <a:tailEnd/>
            </a:ln>
            <a:effectLst/>
          </p:spPr>
          <p:txBody>
            <a:bodyPr wrap="none" anchor="ctr"/>
            <a:lstStyle/>
            <a:p>
              <a:endParaRPr lang="en-US"/>
            </a:p>
          </p:txBody>
        </p:sp>
        <p:sp>
          <p:nvSpPr>
            <p:cNvPr id="127049" name="Freeform 73"/>
            <p:cNvSpPr>
              <a:spLocks/>
            </p:cNvSpPr>
            <p:nvPr/>
          </p:nvSpPr>
          <p:spPr bwMode="auto">
            <a:xfrm>
              <a:off x="2433" y="2099"/>
              <a:ext cx="633" cy="170"/>
            </a:xfrm>
            <a:custGeom>
              <a:avLst/>
              <a:gdLst/>
              <a:ahLst/>
              <a:cxnLst>
                <a:cxn ang="0">
                  <a:pos x="0" y="268"/>
                </a:cxn>
                <a:cxn ang="0">
                  <a:pos x="230" y="83"/>
                </a:cxn>
                <a:cxn ang="0">
                  <a:pos x="588" y="25"/>
                </a:cxn>
                <a:cxn ang="0">
                  <a:pos x="1017" y="236"/>
                </a:cxn>
              </a:cxnLst>
              <a:rect l="0" t="0" r="r" b="b"/>
              <a:pathLst>
                <a:path w="1017" h="268">
                  <a:moveTo>
                    <a:pt x="0" y="268"/>
                  </a:moveTo>
                  <a:cubicBezTo>
                    <a:pt x="66" y="196"/>
                    <a:pt x="132" y="124"/>
                    <a:pt x="230" y="83"/>
                  </a:cubicBezTo>
                  <a:cubicBezTo>
                    <a:pt x="328" y="42"/>
                    <a:pt x="457" y="0"/>
                    <a:pt x="588" y="25"/>
                  </a:cubicBezTo>
                  <a:cubicBezTo>
                    <a:pt x="719" y="50"/>
                    <a:pt x="948" y="201"/>
                    <a:pt x="1017" y="236"/>
                  </a:cubicBezTo>
                </a:path>
              </a:pathLst>
            </a:custGeom>
            <a:noFill/>
            <a:ln w="9525">
              <a:solidFill>
                <a:schemeClr val="tx1"/>
              </a:solidFill>
              <a:round/>
              <a:headEnd type="triangle" w="med" len="med"/>
              <a:tailEnd type="none" w="med" len="med"/>
            </a:ln>
            <a:effectLst/>
          </p:spPr>
          <p:txBody>
            <a:bodyPr/>
            <a:lstStyle/>
            <a:p>
              <a:endParaRPr lang="en-US"/>
            </a:p>
          </p:txBody>
        </p:sp>
        <p:sp>
          <p:nvSpPr>
            <p:cNvPr id="127050" name="Freeform 74"/>
            <p:cNvSpPr>
              <a:spLocks/>
            </p:cNvSpPr>
            <p:nvPr/>
          </p:nvSpPr>
          <p:spPr bwMode="auto">
            <a:xfrm>
              <a:off x="3568" y="2591"/>
              <a:ext cx="125" cy="431"/>
            </a:xfrm>
            <a:custGeom>
              <a:avLst/>
              <a:gdLst/>
              <a:ahLst/>
              <a:cxnLst>
                <a:cxn ang="0">
                  <a:pos x="19" y="0"/>
                </a:cxn>
                <a:cxn ang="0">
                  <a:pos x="198" y="288"/>
                </a:cxn>
                <a:cxn ang="0">
                  <a:pos x="0" y="678"/>
                </a:cxn>
              </a:cxnLst>
              <a:rect l="0" t="0" r="r" b="b"/>
              <a:pathLst>
                <a:path w="201" h="678">
                  <a:moveTo>
                    <a:pt x="19" y="0"/>
                  </a:moveTo>
                  <a:cubicBezTo>
                    <a:pt x="110" y="87"/>
                    <a:pt x="201" y="175"/>
                    <a:pt x="198" y="288"/>
                  </a:cubicBezTo>
                  <a:cubicBezTo>
                    <a:pt x="195" y="401"/>
                    <a:pt x="34" y="615"/>
                    <a:pt x="0" y="678"/>
                  </a:cubicBezTo>
                </a:path>
              </a:pathLst>
            </a:custGeom>
            <a:noFill/>
            <a:ln w="9525">
              <a:solidFill>
                <a:schemeClr val="tx1"/>
              </a:solidFill>
              <a:round/>
              <a:headEnd type="triangle" w="med" len="med"/>
              <a:tailEnd type="none" w="med" len="med"/>
            </a:ln>
            <a:effectLst/>
          </p:spPr>
          <p:txBody>
            <a:bodyPr/>
            <a:lstStyle/>
            <a:p>
              <a:endParaRPr lang="en-US"/>
            </a:p>
          </p:txBody>
        </p:sp>
        <p:sp>
          <p:nvSpPr>
            <p:cNvPr id="127051" name="Freeform 75"/>
            <p:cNvSpPr>
              <a:spLocks/>
            </p:cNvSpPr>
            <p:nvPr/>
          </p:nvSpPr>
          <p:spPr bwMode="auto">
            <a:xfrm>
              <a:off x="2473" y="3260"/>
              <a:ext cx="517" cy="174"/>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triangle" w="med" len="med"/>
              <a:tailEnd type="none" w="med" len="med"/>
            </a:ln>
            <a:effectLst/>
          </p:spPr>
          <p:txBody>
            <a:bodyPr/>
            <a:lstStyle/>
            <a:p>
              <a:endParaRPr lang="en-US"/>
            </a:p>
          </p:txBody>
        </p:sp>
        <p:sp>
          <p:nvSpPr>
            <p:cNvPr id="127052" name="Freeform 76"/>
            <p:cNvSpPr>
              <a:spLocks/>
            </p:cNvSpPr>
            <p:nvPr/>
          </p:nvSpPr>
          <p:spPr bwMode="auto">
            <a:xfrm>
              <a:off x="1790" y="2611"/>
              <a:ext cx="129" cy="414"/>
            </a:xfrm>
            <a:custGeom>
              <a:avLst/>
              <a:gdLst/>
              <a:ahLst/>
              <a:cxnLst>
                <a:cxn ang="0">
                  <a:pos x="207" y="653"/>
                </a:cxn>
                <a:cxn ang="0">
                  <a:pos x="2" y="320"/>
                </a:cxn>
                <a:cxn ang="0">
                  <a:pos x="194" y="0"/>
                </a:cxn>
              </a:cxnLst>
              <a:rect l="0" t="0" r="r" b="b"/>
              <a:pathLst>
                <a:path w="207" h="653">
                  <a:moveTo>
                    <a:pt x="207" y="653"/>
                  </a:moveTo>
                  <a:cubicBezTo>
                    <a:pt x="105" y="541"/>
                    <a:pt x="4" y="429"/>
                    <a:pt x="2" y="320"/>
                  </a:cubicBezTo>
                  <a:cubicBezTo>
                    <a:pt x="0" y="211"/>
                    <a:pt x="163" y="53"/>
                    <a:pt x="194" y="0"/>
                  </a:cubicBezTo>
                </a:path>
              </a:pathLst>
            </a:custGeom>
            <a:noFill/>
            <a:ln w="9525">
              <a:solidFill>
                <a:schemeClr val="tx1"/>
              </a:solidFill>
              <a:round/>
              <a:headEnd type="triangle" w="med" len="med"/>
              <a:tailEnd type="none" w="med" len="med"/>
            </a:ln>
            <a:effectLst/>
          </p:spPr>
          <p:txBody>
            <a:bodyPr/>
            <a:lstStyle/>
            <a:p>
              <a:endParaRPr lang="en-US"/>
            </a:p>
          </p:txBody>
        </p:sp>
        <p:sp>
          <p:nvSpPr>
            <p:cNvPr id="127053" name="Freeform 77"/>
            <p:cNvSpPr>
              <a:spLocks/>
            </p:cNvSpPr>
            <p:nvPr/>
          </p:nvSpPr>
          <p:spPr bwMode="auto">
            <a:xfrm>
              <a:off x="2492" y="2521"/>
              <a:ext cx="494" cy="109"/>
            </a:xfrm>
            <a:custGeom>
              <a:avLst/>
              <a:gdLst/>
              <a:ahLst/>
              <a:cxnLst>
                <a:cxn ang="0">
                  <a:pos x="793" y="0"/>
                </a:cxn>
                <a:cxn ang="0">
                  <a:pos x="416" y="160"/>
                </a:cxn>
                <a:cxn ang="0">
                  <a:pos x="0" y="71"/>
                </a:cxn>
              </a:cxnLst>
              <a:rect l="0" t="0" r="r" b="b"/>
              <a:pathLst>
                <a:path w="793" h="172">
                  <a:moveTo>
                    <a:pt x="793" y="0"/>
                  </a:moveTo>
                  <a:cubicBezTo>
                    <a:pt x="670" y="74"/>
                    <a:pt x="548" y="148"/>
                    <a:pt x="416" y="160"/>
                  </a:cubicBezTo>
                  <a:cubicBezTo>
                    <a:pt x="284" y="172"/>
                    <a:pt x="142" y="121"/>
                    <a:pt x="0" y="71"/>
                  </a:cubicBezTo>
                </a:path>
              </a:pathLst>
            </a:custGeom>
            <a:noFill/>
            <a:ln w="9525">
              <a:solidFill>
                <a:schemeClr val="tx1"/>
              </a:solidFill>
              <a:round/>
              <a:headEnd type="none" w="med" len="med"/>
              <a:tailEnd type="triangle" w="med" len="med"/>
            </a:ln>
            <a:effectLst/>
          </p:spPr>
          <p:txBody>
            <a:bodyPr/>
            <a:lstStyle/>
            <a:p>
              <a:endParaRPr lang="en-US"/>
            </a:p>
          </p:txBody>
        </p:sp>
        <p:sp>
          <p:nvSpPr>
            <p:cNvPr id="127055" name="Freeform 79"/>
            <p:cNvSpPr>
              <a:spLocks/>
            </p:cNvSpPr>
            <p:nvPr/>
          </p:nvSpPr>
          <p:spPr bwMode="auto">
            <a:xfrm>
              <a:off x="2496" y="3019"/>
              <a:ext cx="498" cy="91"/>
            </a:xfrm>
            <a:custGeom>
              <a:avLst/>
              <a:gdLst/>
              <a:ahLst/>
              <a:cxnLst>
                <a:cxn ang="0">
                  <a:pos x="0" y="144"/>
                </a:cxn>
                <a:cxn ang="0">
                  <a:pos x="346" y="3"/>
                </a:cxn>
                <a:cxn ang="0">
                  <a:pos x="800" y="125"/>
                </a:cxn>
              </a:cxnLst>
              <a:rect l="0" t="0" r="r" b="b"/>
              <a:pathLst>
                <a:path w="800" h="144">
                  <a:moveTo>
                    <a:pt x="0" y="144"/>
                  </a:moveTo>
                  <a:cubicBezTo>
                    <a:pt x="106" y="75"/>
                    <a:pt x="213" y="6"/>
                    <a:pt x="346" y="3"/>
                  </a:cubicBezTo>
                  <a:cubicBezTo>
                    <a:pt x="479" y="0"/>
                    <a:pt x="639" y="62"/>
                    <a:pt x="800" y="125"/>
                  </a:cubicBezTo>
                </a:path>
              </a:pathLst>
            </a:custGeom>
            <a:noFill/>
            <a:ln w="9525">
              <a:solidFill>
                <a:schemeClr val="tx1"/>
              </a:solidFill>
              <a:round/>
              <a:headEnd type="none" w="med" len="med"/>
              <a:tailEnd type="triangle" w="med" len="med"/>
            </a:ln>
            <a:effectLst/>
          </p:spPr>
          <p:txBody>
            <a:bodyPr/>
            <a:lstStyle/>
            <a:p>
              <a:endParaRPr lang="en-US"/>
            </a:p>
          </p:txBody>
        </p:sp>
        <p:sp>
          <p:nvSpPr>
            <p:cNvPr id="127057" name="Text Box 81"/>
            <p:cNvSpPr txBox="1">
              <a:spLocks noChangeArrowheads="1"/>
            </p:cNvSpPr>
            <p:nvPr/>
          </p:nvSpPr>
          <p:spPr bwMode="auto">
            <a:xfrm>
              <a:off x="2540" y="2788"/>
              <a:ext cx="180" cy="154"/>
            </a:xfrm>
            <a:prstGeom prst="rect">
              <a:avLst/>
            </a:prstGeom>
            <a:noFill/>
            <a:ln w="9525">
              <a:noFill/>
              <a:miter lim="800000"/>
              <a:headEnd/>
              <a:tailEnd/>
            </a:ln>
            <a:effectLst/>
          </p:spPr>
          <p:txBody>
            <a:bodyPr>
              <a:spAutoFit/>
            </a:bodyPr>
            <a:lstStyle/>
            <a:p>
              <a:pPr eaLnBrk="0" hangingPunct="0"/>
              <a:r>
                <a:rPr lang="en-US" sz="1000"/>
                <a:t>0</a:t>
              </a:r>
            </a:p>
          </p:txBody>
        </p:sp>
        <p:sp>
          <p:nvSpPr>
            <p:cNvPr id="127058" name="Text Box 82"/>
            <p:cNvSpPr txBox="1">
              <a:spLocks noChangeArrowheads="1"/>
            </p:cNvSpPr>
            <p:nvPr/>
          </p:nvSpPr>
          <p:spPr bwMode="auto">
            <a:xfrm>
              <a:off x="2683" y="2492"/>
              <a:ext cx="163" cy="154"/>
            </a:xfrm>
            <a:prstGeom prst="rect">
              <a:avLst/>
            </a:prstGeom>
            <a:noFill/>
            <a:ln w="9525">
              <a:noFill/>
              <a:miter lim="800000"/>
              <a:headEnd/>
              <a:tailEnd/>
            </a:ln>
            <a:effectLst/>
          </p:spPr>
          <p:txBody>
            <a:bodyPr>
              <a:spAutoFit/>
            </a:bodyPr>
            <a:lstStyle/>
            <a:p>
              <a:pPr eaLnBrk="0" hangingPunct="0"/>
              <a:r>
                <a:rPr lang="en-US" sz="1000"/>
                <a:t>0</a:t>
              </a:r>
            </a:p>
          </p:txBody>
        </p:sp>
        <p:sp>
          <p:nvSpPr>
            <p:cNvPr id="127059" name="Text Box 83"/>
            <p:cNvSpPr txBox="1">
              <a:spLocks noChangeArrowheads="1"/>
            </p:cNvSpPr>
            <p:nvPr/>
          </p:nvSpPr>
          <p:spPr bwMode="auto">
            <a:xfrm>
              <a:off x="2759" y="2669"/>
              <a:ext cx="243" cy="154"/>
            </a:xfrm>
            <a:prstGeom prst="rect">
              <a:avLst/>
            </a:prstGeom>
            <a:noFill/>
            <a:ln w="9525">
              <a:noFill/>
              <a:miter lim="800000"/>
              <a:headEnd/>
              <a:tailEnd/>
            </a:ln>
            <a:effectLst/>
          </p:spPr>
          <p:txBody>
            <a:bodyPr>
              <a:spAutoFit/>
            </a:bodyPr>
            <a:lstStyle/>
            <a:p>
              <a:pPr eaLnBrk="0" hangingPunct="0"/>
              <a:r>
                <a:rPr lang="en-US" sz="1000"/>
                <a:t>0</a:t>
              </a:r>
            </a:p>
          </p:txBody>
        </p:sp>
        <p:sp>
          <p:nvSpPr>
            <p:cNvPr id="127060" name="Text Box 84"/>
            <p:cNvSpPr txBox="1">
              <a:spLocks noChangeArrowheads="1"/>
            </p:cNvSpPr>
            <p:nvPr/>
          </p:nvSpPr>
          <p:spPr bwMode="auto">
            <a:xfrm>
              <a:off x="2667" y="3004"/>
              <a:ext cx="223" cy="154"/>
            </a:xfrm>
            <a:prstGeom prst="rect">
              <a:avLst/>
            </a:prstGeom>
            <a:noFill/>
            <a:ln w="9525">
              <a:noFill/>
              <a:miter lim="800000"/>
              <a:headEnd/>
              <a:tailEnd/>
            </a:ln>
            <a:effectLst/>
          </p:spPr>
          <p:txBody>
            <a:bodyPr>
              <a:spAutoFit/>
            </a:bodyPr>
            <a:lstStyle/>
            <a:p>
              <a:pPr eaLnBrk="0" hangingPunct="0"/>
              <a:r>
                <a:rPr lang="en-US" sz="1000"/>
                <a:t>0</a:t>
              </a:r>
            </a:p>
          </p:txBody>
        </p:sp>
        <p:sp>
          <p:nvSpPr>
            <p:cNvPr id="127061" name="Text Box 85"/>
            <p:cNvSpPr txBox="1">
              <a:spLocks noChangeArrowheads="1"/>
            </p:cNvSpPr>
            <p:nvPr/>
          </p:nvSpPr>
          <p:spPr bwMode="auto">
            <a:xfrm>
              <a:off x="3476" y="2700"/>
              <a:ext cx="215" cy="327"/>
            </a:xfrm>
            <a:prstGeom prst="rect">
              <a:avLst/>
            </a:prstGeom>
            <a:noFill/>
            <a:ln w="9525">
              <a:noFill/>
              <a:miter lim="800000"/>
              <a:headEnd/>
              <a:tailEnd/>
            </a:ln>
            <a:effectLst/>
          </p:spPr>
          <p:txBody>
            <a:bodyPr>
              <a:spAutoFit/>
            </a:bodyPr>
            <a:lstStyle/>
            <a:p>
              <a:pPr eaLnBrk="0" hangingPunct="0"/>
              <a:r>
                <a:rPr lang="en-US" sz="1000"/>
                <a:t>1</a:t>
              </a:r>
            </a:p>
            <a:p>
              <a:pPr eaLnBrk="0" hangingPunct="0"/>
              <a:endParaRPr lang="en-US" sz="1800"/>
            </a:p>
          </p:txBody>
        </p:sp>
        <p:sp>
          <p:nvSpPr>
            <p:cNvPr id="127062" name="Text Box 86"/>
            <p:cNvSpPr txBox="1">
              <a:spLocks noChangeArrowheads="1"/>
            </p:cNvSpPr>
            <p:nvPr/>
          </p:nvSpPr>
          <p:spPr bwMode="auto">
            <a:xfrm>
              <a:off x="2675" y="2098"/>
              <a:ext cx="168" cy="154"/>
            </a:xfrm>
            <a:prstGeom prst="rect">
              <a:avLst/>
            </a:prstGeom>
            <a:noFill/>
            <a:ln w="9525">
              <a:noFill/>
              <a:miter lim="800000"/>
              <a:headEnd/>
              <a:tailEnd/>
            </a:ln>
            <a:effectLst/>
          </p:spPr>
          <p:txBody>
            <a:bodyPr>
              <a:spAutoFit/>
            </a:bodyPr>
            <a:lstStyle/>
            <a:p>
              <a:pPr eaLnBrk="0" hangingPunct="0"/>
              <a:r>
                <a:rPr lang="en-US" sz="1000"/>
                <a:t>1</a:t>
              </a:r>
            </a:p>
          </p:txBody>
        </p:sp>
        <p:sp>
          <p:nvSpPr>
            <p:cNvPr id="127063" name="Text Box 87"/>
            <p:cNvSpPr txBox="1">
              <a:spLocks noChangeArrowheads="1"/>
            </p:cNvSpPr>
            <p:nvPr/>
          </p:nvSpPr>
          <p:spPr bwMode="auto">
            <a:xfrm>
              <a:off x="1783" y="2744"/>
              <a:ext cx="235" cy="327"/>
            </a:xfrm>
            <a:prstGeom prst="rect">
              <a:avLst/>
            </a:prstGeom>
            <a:noFill/>
            <a:ln w="9525">
              <a:noFill/>
              <a:miter lim="800000"/>
              <a:headEnd/>
              <a:tailEnd/>
            </a:ln>
            <a:effectLst/>
          </p:spPr>
          <p:txBody>
            <a:bodyPr>
              <a:spAutoFit/>
            </a:bodyPr>
            <a:lstStyle/>
            <a:p>
              <a:pPr eaLnBrk="0" hangingPunct="0"/>
              <a:r>
                <a:rPr lang="en-US" sz="1000"/>
                <a:t>1</a:t>
              </a:r>
            </a:p>
            <a:p>
              <a:pPr eaLnBrk="0" hangingPunct="0"/>
              <a:endParaRPr lang="en-US" sz="1800"/>
            </a:p>
          </p:txBody>
        </p:sp>
        <p:sp>
          <p:nvSpPr>
            <p:cNvPr id="127064" name="Text Box 88"/>
            <p:cNvSpPr txBox="1">
              <a:spLocks noChangeArrowheads="1"/>
            </p:cNvSpPr>
            <p:nvPr/>
          </p:nvSpPr>
          <p:spPr bwMode="auto">
            <a:xfrm>
              <a:off x="2703" y="3289"/>
              <a:ext cx="236" cy="327"/>
            </a:xfrm>
            <a:prstGeom prst="rect">
              <a:avLst/>
            </a:prstGeom>
            <a:noFill/>
            <a:ln w="9525">
              <a:noFill/>
              <a:miter lim="800000"/>
              <a:headEnd/>
              <a:tailEnd/>
            </a:ln>
            <a:effectLst/>
          </p:spPr>
          <p:txBody>
            <a:bodyPr>
              <a:spAutoFit/>
            </a:bodyPr>
            <a:lstStyle/>
            <a:p>
              <a:pPr eaLnBrk="0" hangingPunct="0"/>
              <a:r>
                <a:rPr lang="en-US" sz="1000"/>
                <a:t>1</a:t>
              </a:r>
            </a:p>
            <a:p>
              <a:pPr eaLnBrk="0" hangingPunct="0"/>
              <a:endParaRPr lang="en-US" sz="1800"/>
            </a:p>
          </p:txBody>
        </p:sp>
        <p:sp>
          <p:nvSpPr>
            <p:cNvPr id="127072" name="Line 96"/>
            <p:cNvSpPr>
              <a:spLocks noChangeShapeType="1"/>
            </p:cNvSpPr>
            <p:nvPr/>
          </p:nvSpPr>
          <p:spPr bwMode="auto">
            <a:xfrm>
              <a:off x="2462" y="2614"/>
              <a:ext cx="648" cy="316"/>
            </a:xfrm>
            <a:prstGeom prst="line">
              <a:avLst/>
            </a:prstGeom>
            <a:noFill/>
            <a:ln w="9525">
              <a:solidFill>
                <a:schemeClr val="tx1"/>
              </a:solidFill>
              <a:round/>
              <a:headEnd/>
              <a:tailEnd type="triangle" w="med" len="med"/>
            </a:ln>
            <a:effectLst/>
          </p:spPr>
          <p:txBody>
            <a:bodyPr/>
            <a:lstStyle/>
            <a:p>
              <a:endParaRPr lang="en-US"/>
            </a:p>
          </p:txBody>
        </p:sp>
        <p:sp>
          <p:nvSpPr>
            <p:cNvPr id="127073" name="Line 97"/>
            <p:cNvSpPr>
              <a:spLocks noChangeShapeType="1"/>
            </p:cNvSpPr>
            <p:nvPr/>
          </p:nvSpPr>
          <p:spPr bwMode="auto">
            <a:xfrm flipH="1" flipV="1">
              <a:off x="2398" y="2700"/>
              <a:ext cx="633" cy="331"/>
            </a:xfrm>
            <a:prstGeom prst="line">
              <a:avLst/>
            </a:prstGeom>
            <a:noFill/>
            <a:ln w="9525">
              <a:solidFill>
                <a:schemeClr val="tx1"/>
              </a:solidFill>
              <a:round/>
              <a:headEnd/>
              <a:tailEnd type="triangle" w="med" len="med"/>
            </a:ln>
            <a:effectLst/>
          </p:spPr>
          <p:txBody>
            <a:bodyPr/>
            <a:lstStyle/>
            <a:p>
              <a:endParaRPr lang="en-US"/>
            </a:p>
          </p:txBody>
        </p:sp>
      </p:grpSp>
      <p:sp>
        <p:nvSpPr>
          <p:cNvPr id="37" name="Slide Number Placeholder 36"/>
          <p:cNvSpPr>
            <a:spLocks noGrp="1"/>
          </p:cNvSpPr>
          <p:nvPr>
            <p:ph type="sldNum" sz="quarter" idx="12"/>
          </p:nvPr>
        </p:nvSpPr>
        <p:spPr/>
        <p:txBody>
          <a:bodyPr/>
          <a:lstStyle/>
          <a:p>
            <a:fld id="{1E9AE433-2354-447F-AC9C-E3BA53A2ED55}" type="slidenum">
              <a:rPr lang="en-US" smtClean="0"/>
              <a:pPr/>
              <a:t>127</a:t>
            </a:fld>
            <a:endParaRPr lang="en-US"/>
          </a:p>
        </p:txBody>
      </p:sp>
      <p:sp>
        <p:nvSpPr>
          <p:cNvPr id="38" name="Footer Placeholder 37"/>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dirty="0"/>
              <a:t>Class </a:t>
            </a:r>
            <a:r>
              <a:rPr lang="en-US" dirty="0" smtClean="0"/>
              <a:t>Question: One-Hot </a:t>
            </a:r>
            <a:r>
              <a:rPr lang="en-US" dirty="0"/>
              <a:t>Encoding</a:t>
            </a:r>
          </a:p>
        </p:txBody>
      </p:sp>
      <p:sp>
        <p:nvSpPr>
          <p:cNvPr id="127071" name="Rectangle 95"/>
          <p:cNvSpPr>
            <a:spLocks noGrp="1" noChangeArrowheads="1"/>
          </p:cNvSpPr>
          <p:nvPr>
            <p:ph idx="1"/>
          </p:nvPr>
        </p:nvSpPr>
        <p:spPr>
          <a:noFill/>
          <a:ln/>
        </p:spPr>
        <p:txBody>
          <a:bodyPr/>
          <a:lstStyle/>
          <a:p>
            <a:r>
              <a:rPr lang="en-US" dirty="0"/>
              <a:t>Find the logic equations for output and next state by inspection. Input = </a:t>
            </a:r>
            <a:r>
              <a:rPr lang="en-US" dirty="0" smtClean="0"/>
              <a:t>IN, output=X, Y</a:t>
            </a:r>
            <a:endParaRPr lang="en-US" dirty="0"/>
          </a:p>
        </p:txBody>
      </p:sp>
      <p:grpSp>
        <p:nvGrpSpPr>
          <p:cNvPr id="2" name="Group 98"/>
          <p:cNvGrpSpPr>
            <a:grpSpLocks/>
          </p:cNvGrpSpPr>
          <p:nvPr/>
        </p:nvGrpSpPr>
        <p:grpSpPr bwMode="auto">
          <a:xfrm>
            <a:off x="2830513" y="3330575"/>
            <a:ext cx="3032125" cy="2409825"/>
            <a:chOff x="1783" y="2098"/>
            <a:chExt cx="1910" cy="1518"/>
          </a:xfrm>
        </p:grpSpPr>
        <p:sp>
          <p:nvSpPr>
            <p:cNvPr id="127033" name="Text Box 57"/>
            <p:cNvSpPr txBox="1">
              <a:spLocks noChangeArrowheads="1"/>
            </p:cNvSpPr>
            <p:nvPr/>
          </p:nvSpPr>
          <p:spPr bwMode="auto">
            <a:xfrm>
              <a:off x="3323" y="2545"/>
              <a:ext cx="354" cy="288"/>
            </a:xfrm>
            <a:prstGeom prst="rect">
              <a:avLst/>
            </a:prstGeom>
            <a:noFill/>
            <a:ln w="9525">
              <a:noFill/>
              <a:miter lim="800000"/>
              <a:headEnd/>
              <a:tailEnd/>
            </a:ln>
            <a:effectLst/>
          </p:spPr>
          <p:txBody>
            <a:bodyPr>
              <a:spAutoFit/>
            </a:bodyPr>
            <a:lstStyle/>
            <a:p>
              <a:pPr eaLnBrk="0" hangingPunct="0"/>
              <a:endParaRPr lang="en-US"/>
            </a:p>
          </p:txBody>
        </p:sp>
        <p:grpSp>
          <p:nvGrpSpPr>
            <p:cNvPr id="3" name="Group 58"/>
            <p:cNvGrpSpPr>
              <a:grpSpLocks/>
            </p:cNvGrpSpPr>
            <p:nvPr/>
          </p:nvGrpSpPr>
          <p:grpSpPr bwMode="auto">
            <a:xfrm>
              <a:off x="1871" y="2155"/>
              <a:ext cx="633" cy="618"/>
              <a:chOff x="1005" y="2157"/>
              <a:chExt cx="1017" cy="973"/>
            </a:xfrm>
          </p:grpSpPr>
          <p:sp>
            <p:nvSpPr>
              <p:cNvPr id="127035" name="Text Box 59"/>
              <p:cNvSpPr txBox="1">
                <a:spLocks noChangeArrowheads="1"/>
              </p:cNvSpPr>
              <p:nvPr/>
            </p:nvSpPr>
            <p:spPr bwMode="auto">
              <a:xfrm>
                <a:off x="1277" y="2244"/>
                <a:ext cx="453" cy="395"/>
              </a:xfrm>
              <a:prstGeom prst="rect">
                <a:avLst/>
              </a:prstGeom>
              <a:noFill/>
              <a:ln w="9525">
                <a:noFill/>
                <a:miter lim="800000"/>
                <a:headEnd/>
                <a:tailEnd/>
              </a:ln>
              <a:effectLst/>
            </p:spPr>
            <p:txBody>
              <a:bodyPr>
                <a:spAutoFit/>
              </a:bodyPr>
              <a:lstStyle/>
              <a:p>
                <a:pPr algn="ctr" eaLnBrk="0" hangingPunct="0"/>
                <a:r>
                  <a:rPr lang="en-US" sz="1000"/>
                  <a:t>Zero</a:t>
                </a:r>
              </a:p>
              <a:p>
                <a:pPr algn="ctr" eaLnBrk="0" hangingPunct="0"/>
                <a:r>
                  <a:rPr lang="en-US" sz="1000"/>
                  <a:t>0001</a:t>
                </a:r>
              </a:p>
            </p:txBody>
          </p:sp>
          <p:sp>
            <p:nvSpPr>
              <p:cNvPr id="127036" name="Text Box 60"/>
              <p:cNvSpPr txBox="1">
                <a:spLocks noChangeArrowheads="1"/>
              </p:cNvSpPr>
              <p:nvPr/>
            </p:nvSpPr>
            <p:spPr bwMode="auto">
              <a:xfrm>
                <a:off x="1060" y="2721"/>
                <a:ext cx="920" cy="242"/>
              </a:xfrm>
              <a:prstGeom prst="rect">
                <a:avLst/>
              </a:prstGeom>
              <a:noFill/>
              <a:ln w="9525">
                <a:noFill/>
                <a:miter lim="800000"/>
                <a:headEnd/>
                <a:tailEnd/>
              </a:ln>
              <a:effectLst/>
            </p:spPr>
            <p:txBody>
              <a:bodyPr>
                <a:spAutoFit/>
              </a:bodyPr>
              <a:lstStyle/>
              <a:p>
                <a:pPr algn="ctr" eaLnBrk="0" hangingPunct="0"/>
                <a:r>
                  <a:rPr lang="en-US" sz="1000"/>
                  <a:t>[00]</a:t>
                </a:r>
              </a:p>
            </p:txBody>
          </p:sp>
          <p:sp>
            <p:nvSpPr>
              <p:cNvPr id="127037" name="Oval 61"/>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4" name="Group 62"/>
            <p:cNvGrpSpPr>
              <a:grpSpLocks/>
            </p:cNvGrpSpPr>
            <p:nvPr/>
          </p:nvGrpSpPr>
          <p:grpSpPr bwMode="auto">
            <a:xfrm>
              <a:off x="2978" y="2155"/>
              <a:ext cx="633" cy="618"/>
              <a:chOff x="1005" y="2157"/>
              <a:chExt cx="1017" cy="973"/>
            </a:xfrm>
          </p:grpSpPr>
          <p:sp>
            <p:nvSpPr>
              <p:cNvPr id="127039" name="Text Box 63"/>
              <p:cNvSpPr txBox="1">
                <a:spLocks noChangeArrowheads="1"/>
              </p:cNvSpPr>
              <p:nvPr/>
            </p:nvSpPr>
            <p:spPr bwMode="auto">
              <a:xfrm>
                <a:off x="1277" y="2244"/>
                <a:ext cx="454" cy="395"/>
              </a:xfrm>
              <a:prstGeom prst="rect">
                <a:avLst/>
              </a:prstGeom>
              <a:noFill/>
              <a:ln w="9525">
                <a:noFill/>
                <a:miter lim="800000"/>
                <a:headEnd/>
                <a:tailEnd/>
              </a:ln>
              <a:effectLst/>
            </p:spPr>
            <p:txBody>
              <a:bodyPr>
                <a:spAutoFit/>
              </a:bodyPr>
              <a:lstStyle/>
              <a:p>
                <a:pPr algn="ctr" eaLnBrk="0" hangingPunct="0"/>
                <a:r>
                  <a:rPr lang="en-US" sz="1000"/>
                  <a:t>One</a:t>
                </a:r>
              </a:p>
              <a:p>
                <a:pPr algn="ctr" eaLnBrk="0" hangingPunct="0"/>
                <a:r>
                  <a:rPr lang="en-US" sz="1000"/>
                  <a:t>0010</a:t>
                </a:r>
              </a:p>
            </p:txBody>
          </p:sp>
          <p:sp>
            <p:nvSpPr>
              <p:cNvPr id="127040" name="Text Box 64"/>
              <p:cNvSpPr txBox="1">
                <a:spLocks noChangeArrowheads="1"/>
              </p:cNvSpPr>
              <p:nvPr/>
            </p:nvSpPr>
            <p:spPr bwMode="auto">
              <a:xfrm>
                <a:off x="1060" y="2721"/>
                <a:ext cx="920" cy="242"/>
              </a:xfrm>
              <a:prstGeom prst="rect">
                <a:avLst/>
              </a:prstGeom>
              <a:noFill/>
              <a:ln w="9525">
                <a:noFill/>
                <a:miter lim="800000"/>
                <a:headEnd/>
                <a:tailEnd/>
              </a:ln>
              <a:effectLst/>
            </p:spPr>
            <p:txBody>
              <a:bodyPr>
                <a:spAutoFit/>
              </a:bodyPr>
              <a:lstStyle/>
              <a:p>
                <a:pPr algn="ctr" eaLnBrk="0" hangingPunct="0"/>
                <a:r>
                  <a:rPr lang="en-US" sz="1000"/>
                  <a:t>[01]</a:t>
                </a:r>
              </a:p>
            </p:txBody>
          </p:sp>
          <p:sp>
            <p:nvSpPr>
              <p:cNvPr id="127041" name="Oval 65"/>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5" name="Group 66"/>
            <p:cNvGrpSpPr>
              <a:grpSpLocks/>
            </p:cNvGrpSpPr>
            <p:nvPr/>
          </p:nvGrpSpPr>
          <p:grpSpPr bwMode="auto">
            <a:xfrm>
              <a:off x="2978" y="2879"/>
              <a:ext cx="633" cy="618"/>
              <a:chOff x="1005" y="2157"/>
              <a:chExt cx="1017" cy="973"/>
            </a:xfrm>
          </p:grpSpPr>
          <p:sp>
            <p:nvSpPr>
              <p:cNvPr id="127043" name="Text Box 67"/>
              <p:cNvSpPr txBox="1">
                <a:spLocks noChangeArrowheads="1"/>
              </p:cNvSpPr>
              <p:nvPr/>
            </p:nvSpPr>
            <p:spPr bwMode="auto">
              <a:xfrm>
                <a:off x="1277" y="2246"/>
                <a:ext cx="454" cy="394"/>
              </a:xfrm>
              <a:prstGeom prst="rect">
                <a:avLst/>
              </a:prstGeom>
              <a:noFill/>
              <a:ln w="9525">
                <a:noFill/>
                <a:miter lim="800000"/>
                <a:headEnd/>
                <a:tailEnd/>
              </a:ln>
              <a:effectLst/>
            </p:spPr>
            <p:txBody>
              <a:bodyPr>
                <a:spAutoFit/>
              </a:bodyPr>
              <a:lstStyle/>
              <a:p>
                <a:pPr algn="ctr" eaLnBrk="0" hangingPunct="0"/>
                <a:r>
                  <a:rPr lang="en-US" sz="1000"/>
                  <a:t>Two</a:t>
                </a:r>
              </a:p>
              <a:p>
                <a:pPr algn="ctr" eaLnBrk="0" hangingPunct="0"/>
                <a:r>
                  <a:rPr lang="en-US" sz="1000"/>
                  <a:t>0100</a:t>
                </a:r>
              </a:p>
            </p:txBody>
          </p:sp>
          <p:sp>
            <p:nvSpPr>
              <p:cNvPr id="127044" name="Text Box 68"/>
              <p:cNvSpPr txBox="1">
                <a:spLocks noChangeArrowheads="1"/>
              </p:cNvSpPr>
              <p:nvPr/>
            </p:nvSpPr>
            <p:spPr bwMode="auto">
              <a:xfrm>
                <a:off x="1060" y="2721"/>
                <a:ext cx="920" cy="242"/>
              </a:xfrm>
              <a:prstGeom prst="rect">
                <a:avLst/>
              </a:prstGeom>
              <a:noFill/>
              <a:ln w="9525">
                <a:noFill/>
                <a:miter lim="800000"/>
                <a:headEnd/>
                <a:tailEnd/>
              </a:ln>
              <a:effectLst/>
            </p:spPr>
            <p:txBody>
              <a:bodyPr>
                <a:spAutoFit/>
              </a:bodyPr>
              <a:lstStyle/>
              <a:p>
                <a:pPr algn="ctr" eaLnBrk="0" hangingPunct="0"/>
                <a:r>
                  <a:rPr lang="en-US" sz="1000"/>
                  <a:t>[01]</a:t>
                </a:r>
              </a:p>
            </p:txBody>
          </p:sp>
          <p:sp>
            <p:nvSpPr>
              <p:cNvPr id="127045" name="Oval 69"/>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sp>
          <p:nvSpPr>
            <p:cNvPr id="127046" name="Text Box 70"/>
            <p:cNvSpPr txBox="1">
              <a:spLocks noChangeArrowheads="1"/>
            </p:cNvSpPr>
            <p:nvPr/>
          </p:nvSpPr>
          <p:spPr bwMode="auto">
            <a:xfrm>
              <a:off x="1995" y="2936"/>
              <a:ext cx="391" cy="250"/>
            </a:xfrm>
            <a:prstGeom prst="rect">
              <a:avLst/>
            </a:prstGeom>
            <a:noFill/>
            <a:ln w="9525">
              <a:noFill/>
              <a:miter lim="800000"/>
              <a:headEnd/>
              <a:tailEnd/>
            </a:ln>
            <a:effectLst/>
          </p:spPr>
          <p:txBody>
            <a:bodyPr>
              <a:spAutoFit/>
            </a:bodyPr>
            <a:lstStyle/>
            <a:p>
              <a:pPr algn="ctr" eaLnBrk="0" hangingPunct="0"/>
              <a:r>
                <a:rPr lang="en-US" sz="1000"/>
                <a:t>Three</a:t>
              </a:r>
            </a:p>
            <a:p>
              <a:pPr algn="ctr" eaLnBrk="0" hangingPunct="0"/>
              <a:r>
                <a:rPr lang="en-US" sz="1000"/>
                <a:t>1000</a:t>
              </a:r>
            </a:p>
          </p:txBody>
        </p:sp>
        <p:sp>
          <p:nvSpPr>
            <p:cNvPr id="127047" name="Text Box 71"/>
            <p:cNvSpPr txBox="1">
              <a:spLocks noChangeArrowheads="1"/>
            </p:cNvSpPr>
            <p:nvPr/>
          </p:nvSpPr>
          <p:spPr bwMode="auto">
            <a:xfrm>
              <a:off x="1905" y="3237"/>
              <a:ext cx="573" cy="154"/>
            </a:xfrm>
            <a:prstGeom prst="rect">
              <a:avLst/>
            </a:prstGeom>
            <a:noFill/>
            <a:ln w="9525">
              <a:noFill/>
              <a:miter lim="800000"/>
              <a:headEnd/>
              <a:tailEnd/>
            </a:ln>
            <a:effectLst/>
          </p:spPr>
          <p:txBody>
            <a:bodyPr>
              <a:spAutoFit/>
            </a:bodyPr>
            <a:lstStyle/>
            <a:p>
              <a:pPr algn="ctr" eaLnBrk="0" hangingPunct="0"/>
              <a:r>
                <a:rPr lang="en-US" sz="1000"/>
                <a:t>[10]</a:t>
              </a:r>
            </a:p>
          </p:txBody>
        </p:sp>
        <p:sp>
          <p:nvSpPr>
            <p:cNvPr id="127048" name="Oval 72"/>
            <p:cNvSpPr>
              <a:spLocks noChangeArrowheads="1"/>
            </p:cNvSpPr>
            <p:nvPr/>
          </p:nvSpPr>
          <p:spPr bwMode="auto">
            <a:xfrm>
              <a:off x="1871" y="2879"/>
              <a:ext cx="633" cy="618"/>
            </a:xfrm>
            <a:prstGeom prst="ellipse">
              <a:avLst/>
            </a:prstGeom>
            <a:noFill/>
            <a:ln w="9525">
              <a:solidFill>
                <a:schemeClr val="tx1"/>
              </a:solidFill>
              <a:round/>
              <a:headEnd/>
              <a:tailEnd/>
            </a:ln>
            <a:effectLst/>
          </p:spPr>
          <p:txBody>
            <a:bodyPr wrap="none" anchor="ctr"/>
            <a:lstStyle/>
            <a:p>
              <a:endParaRPr lang="en-US"/>
            </a:p>
          </p:txBody>
        </p:sp>
        <p:sp>
          <p:nvSpPr>
            <p:cNvPr id="127049" name="Freeform 73"/>
            <p:cNvSpPr>
              <a:spLocks/>
            </p:cNvSpPr>
            <p:nvPr/>
          </p:nvSpPr>
          <p:spPr bwMode="auto">
            <a:xfrm>
              <a:off x="2433" y="2099"/>
              <a:ext cx="633" cy="170"/>
            </a:xfrm>
            <a:custGeom>
              <a:avLst/>
              <a:gdLst/>
              <a:ahLst/>
              <a:cxnLst>
                <a:cxn ang="0">
                  <a:pos x="0" y="268"/>
                </a:cxn>
                <a:cxn ang="0">
                  <a:pos x="230" y="83"/>
                </a:cxn>
                <a:cxn ang="0">
                  <a:pos x="588" y="25"/>
                </a:cxn>
                <a:cxn ang="0">
                  <a:pos x="1017" y="236"/>
                </a:cxn>
              </a:cxnLst>
              <a:rect l="0" t="0" r="r" b="b"/>
              <a:pathLst>
                <a:path w="1017" h="268">
                  <a:moveTo>
                    <a:pt x="0" y="268"/>
                  </a:moveTo>
                  <a:cubicBezTo>
                    <a:pt x="66" y="196"/>
                    <a:pt x="132" y="124"/>
                    <a:pt x="230" y="83"/>
                  </a:cubicBezTo>
                  <a:cubicBezTo>
                    <a:pt x="328" y="42"/>
                    <a:pt x="457" y="0"/>
                    <a:pt x="588" y="25"/>
                  </a:cubicBezTo>
                  <a:cubicBezTo>
                    <a:pt x="719" y="50"/>
                    <a:pt x="948" y="201"/>
                    <a:pt x="1017" y="236"/>
                  </a:cubicBezTo>
                </a:path>
              </a:pathLst>
            </a:custGeom>
            <a:noFill/>
            <a:ln w="9525">
              <a:solidFill>
                <a:schemeClr val="tx1"/>
              </a:solidFill>
              <a:round/>
              <a:headEnd type="triangle" w="med" len="med"/>
              <a:tailEnd type="none" w="med" len="med"/>
            </a:ln>
            <a:effectLst/>
          </p:spPr>
          <p:txBody>
            <a:bodyPr/>
            <a:lstStyle/>
            <a:p>
              <a:endParaRPr lang="en-US"/>
            </a:p>
          </p:txBody>
        </p:sp>
        <p:sp>
          <p:nvSpPr>
            <p:cNvPr id="127050" name="Freeform 74"/>
            <p:cNvSpPr>
              <a:spLocks/>
            </p:cNvSpPr>
            <p:nvPr/>
          </p:nvSpPr>
          <p:spPr bwMode="auto">
            <a:xfrm>
              <a:off x="3568" y="2591"/>
              <a:ext cx="125" cy="431"/>
            </a:xfrm>
            <a:custGeom>
              <a:avLst/>
              <a:gdLst/>
              <a:ahLst/>
              <a:cxnLst>
                <a:cxn ang="0">
                  <a:pos x="19" y="0"/>
                </a:cxn>
                <a:cxn ang="0">
                  <a:pos x="198" y="288"/>
                </a:cxn>
                <a:cxn ang="0">
                  <a:pos x="0" y="678"/>
                </a:cxn>
              </a:cxnLst>
              <a:rect l="0" t="0" r="r" b="b"/>
              <a:pathLst>
                <a:path w="201" h="678">
                  <a:moveTo>
                    <a:pt x="19" y="0"/>
                  </a:moveTo>
                  <a:cubicBezTo>
                    <a:pt x="110" y="87"/>
                    <a:pt x="201" y="175"/>
                    <a:pt x="198" y="288"/>
                  </a:cubicBezTo>
                  <a:cubicBezTo>
                    <a:pt x="195" y="401"/>
                    <a:pt x="34" y="615"/>
                    <a:pt x="0" y="678"/>
                  </a:cubicBezTo>
                </a:path>
              </a:pathLst>
            </a:custGeom>
            <a:noFill/>
            <a:ln w="9525">
              <a:solidFill>
                <a:schemeClr val="tx1"/>
              </a:solidFill>
              <a:round/>
              <a:headEnd type="triangle" w="med" len="med"/>
              <a:tailEnd type="none" w="med" len="med"/>
            </a:ln>
            <a:effectLst/>
          </p:spPr>
          <p:txBody>
            <a:bodyPr/>
            <a:lstStyle/>
            <a:p>
              <a:endParaRPr lang="en-US"/>
            </a:p>
          </p:txBody>
        </p:sp>
        <p:sp>
          <p:nvSpPr>
            <p:cNvPr id="127051" name="Freeform 75"/>
            <p:cNvSpPr>
              <a:spLocks/>
            </p:cNvSpPr>
            <p:nvPr/>
          </p:nvSpPr>
          <p:spPr bwMode="auto">
            <a:xfrm>
              <a:off x="2473" y="3260"/>
              <a:ext cx="517" cy="174"/>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triangle" w="med" len="med"/>
              <a:tailEnd type="none" w="med" len="med"/>
            </a:ln>
            <a:effectLst/>
          </p:spPr>
          <p:txBody>
            <a:bodyPr/>
            <a:lstStyle/>
            <a:p>
              <a:endParaRPr lang="en-US"/>
            </a:p>
          </p:txBody>
        </p:sp>
        <p:sp>
          <p:nvSpPr>
            <p:cNvPr id="127052" name="Freeform 76"/>
            <p:cNvSpPr>
              <a:spLocks/>
            </p:cNvSpPr>
            <p:nvPr/>
          </p:nvSpPr>
          <p:spPr bwMode="auto">
            <a:xfrm>
              <a:off x="1790" y="2611"/>
              <a:ext cx="129" cy="414"/>
            </a:xfrm>
            <a:custGeom>
              <a:avLst/>
              <a:gdLst/>
              <a:ahLst/>
              <a:cxnLst>
                <a:cxn ang="0">
                  <a:pos x="207" y="653"/>
                </a:cxn>
                <a:cxn ang="0">
                  <a:pos x="2" y="320"/>
                </a:cxn>
                <a:cxn ang="0">
                  <a:pos x="194" y="0"/>
                </a:cxn>
              </a:cxnLst>
              <a:rect l="0" t="0" r="r" b="b"/>
              <a:pathLst>
                <a:path w="207" h="653">
                  <a:moveTo>
                    <a:pt x="207" y="653"/>
                  </a:moveTo>
                  <a:cubicBezTo>
                    <a:pt x="105" y="541"/>
                    <a:pt x="4" y="429"/>
                    <a:pt x="2" y="320"/>
                  </a:cubicBezTo>
                  <a:cubicBezTo>
                    <a:pt x="0" y="211"/>
                    <a:pt x="163" y="53"/>
                    <a:pt x="194" y="0"/>
                  </a:cubicBezTo>
                </a:path>
              </a:pathLst>
            </a:custGeom>
            <a:noFill/>
            <a:ln w="9525">
              <a:solidFill>
                <a:schemeClr val="tx1"/>
              </a:solidFill>
              <a:round/>
              <a:headEnd type="triangle" w="med" len="med"/>
              <a:tailEnd type="none" w="med" len="med"/>
            </a:ln>
            <a:effectLst/>
          </p:spPr>
          <p:txBody>
            <a:bodyPr/>
            <a:lstStyle/>
            <a:p>
              <a:endParaRPr lang="en-US"/>
            </a:p>
          </p:txBody>
        </p:sp>
        <p:sp>
          <p:nvSpPr>
            <p:cNvPr id="127053" name="Freeform 77"/>
            <p:cNvSpPr>
              <a:spLocks/>
            </p:cNvSpPr>
            <p:nvPr/>
          </p:nvSpPr>
          <p:spPr bwMode="auto">
            <a:xfrm>
              <a:off x="2492" y="2521"/>
              <a:ext cx="494" cy="109"/>
            </a:xfrm>
            <a:custGeom>
              <a:avLst/>
              <a:gdLst/>
              <a:ahLst/>
              <a:cxnLst>
                <a:cxn ang="0">
                  <a:pos x="793" y="0"/>
                </a:cxn>
                <a:cxn ang="0">
                  <a:pos x="416" y="160"/>
                </a:cxn>
                <a:cxn ang="0">
                  <a:pos x="0" y="71"/>
                </a:cxn>
              </a:cxnLst>
              <a:rect l="0" t="0" r="r" b="b"/>
              <a:pathLst>
                <a:path w="793" h="172">
                  <a:moveTo>
                    <a:pt x="793" y="0"/>
                  </a:moveTo>
                  <a:cubicBezTo>
                    <a:pt x="670" y="74"/>
                    <a:pt x="548" y="148"/>
                    <a:pt x="416" y="160"/>
                  </a:cubicBezTo>
                  <a:cubicBezTo>
                    <a:pt x="284" y="172"/>
                    <a:pt x="142" y="121"/>
                    <a:pt x="0" y="71"/>
                  </a:cubicBezTo>
                </a:path>
              </a:pathLst>
            </a:custGeom>
            <a:noFill/>
            <a:ln w="9525">
              <a:solidFill>
                <a:schemeClr val="tx1"/>
              </a:solidFill>
              <a:round/>
              <a:headEnd type="none" w="med" len="med"/>
              <a:tailEnd type="triangle" w="med" len="med"/>
            </a:ln>
            <a:effectLst/>
          </p:spPr>
          <p:txBody>
            <a:bodyPr/>
            <a:lstStyle/>
            <a:p>
              <a:endParaRPr lang="en-US"/>
            </a:p>
          </p:txBody>
        </p:sp>
        <p:sp>
          <p:nvSpPr>
            <p:cNvPr id="127055" name="Freeform 79"/>
            <p:cNvSpPr>
              <a:spLocks/>
            </p:cNvSpPr>
            <p:nvPr/>
          </p:nvSpPr>
          <p:spPr bwMode="auto">
            <a:xfrm>
              <a:off x="2496" y="3019"/>
              <a:ext cx="498" cy="91"/>
            </a:xfrm>
            <a:custGeom>
              <a:avLst/>
              <a:gdLst/>
              <a:ahLst/>
              <a:cxnLst>
                <a:cxn ang="0">
                  <a:pos x="0" y="144"/>
                </a:cxn>
                <a:cxn ang="0">
                  <a:pos x="346" y="3"/>
                </a:cxn>
                <a:cxn ang="0">
                  <a:pos x="800" y="125"/>
                </a:cxn>
              </a:cxnLst>
              <a:rect l="0" t="0" r="r" b="b"/>
              <a:pathLst>
                <a:path w="800" h="144">
                  <a:moveTo>
                    <a:pt x="0" y="144"/>
                  </a:moveTo>
                  <a:cubicBezTo>
                    <a:pt x="106" y="75"/>
                    <a:pt x="213" y="6"/>
                    <a:pt x="346" y="3"/>
                  </a:cubicBezTo>
                  <a:cubicBezTo>
                    <a:pt x="479" y="0"/>
                    <a:pt x="639" y="62"/>
                    <a:pt x="800" y="125"/>
                  </a:cubicBezTo>
                </a:path>
              </a:pathLst>
            </a:custGeom>
            <a:noFill/>
            <a:ln w="9525">
              <a:solidFill>
                <a:schemeClr val="tx1"/>
              </a:solidFill>
              <a:round/>
              <a:headEnd type="none" w="med" len="med"/>
              <a:tailEnd type="triangle" w="med" len="med"/>
            </a:ln>
            <a:effectLst/>
          </p:spPr>
          <p:txBody>
            <a:bodyPr/>
            <a:lstStyle/>
            <a:p>
              <a:endParaRPr lang="en-US"/>
            </a:p>
          </p:txBody>
        </p:sp>
        <p:sp>
          <p:nvSpPr>
            <p:cNvPr id="127057" name="Text Box 81"/>
            <p:cNvSpPr txBox="1">
              <a:spLocks noChangeArrowheads="1"/>
            </p:cNvSpPr>
            <p:nvPr/>
          </p:nvSpPr>
          <p:spPr bwMode="auto">
            <a:xfrm>
              <a:off x="2540" y="2788"/>
              <a:ext cx="180" cy="154"/>
            </a:xfrm>
            <a:prstGeom prst="rect">
              <a:avLst/>
            </a:prstGeom>
            <a:noFill/>
            <a:ln w="9525">
              <a:noFill/>
              <a:miter lim="800000"/>
              <a:headEnd/>
              <a:tailEnd/>
            </a:ln>
            <a:effectLst/>
          </p:spPr>
          <p:txBody>
            <a:bodyPr>
              <a:spAutoFit/>
            </a:bodyPr>
            <a:lstStyle/>
            <a:p>
              <a:pPr eaLnBrk="0" hangingPunct="0"/>
              <a:r>
                <a:rPr lang="en-US" sz="1000"/>
                <a:t>0</a:t>
              </a:r>
            </a:p>
          </p:txBody>
        </p:sp>
        <p:sp>
          <p:nvSpPr>
            <p:cNvPr id="127058" name="Text Box 82"/>
            <p:cNvSpPr txBox="1">
              <a:spLocks noChangeArrowheads="1"/>
            </p:cNvSpPr>
            <p:nvPr/>
          </p:nvSpPr>
          <p:spPr bwMode="auto">
            <a:xfrm>
              <a:off x="2683" y="2492"/>
              <a:ext cx="163" cy="154"/>
            </a:xfrm>
            <a:prstGeom prst="rect">
              <a:avLst/>
            </a:prstGeom>
            <a:noFill/>
            <a:ln w="9525">
              <a:noFill/>
              <a:miter lim="800000"/>
              <a:headEnd/>
              <a:tailEnd/>
            </a:ln>
            <a:effectLst/>
          </p:spPr>
          <p:txBody>
            <a:bodyPr>
              <a:spAutoFit/>
            </a:bodyPr>
            <a:lstStyle/>
            <a:p>
              <a:pPr eaLnBrk="0" hangingPunct="0"/>
              <a:r>
                <a:rPr lang="en-US" sz="1000"/>
                <a:t>0</a:t>
              </a:r>
            </a:p>
          </p:txBody>
        </p:sp>
        <p:sp>
          <p:nvSpPr>
            <p:cNvPr id="127059" name="Text Box 83"/>
            <p:cNvSpPr txBox="1">
              <a:spLocks noChangeArrowheads="1"/>
            </p:cNvSpPr>
            <p:nvPr/>
          </p:nvSpPr>
          <p:spPr bwMode="auto">
            <a:xfrm>
              <a:off x="2759" y="2669"/>
              <a:ext cx="243" cy="154"/>
            </a:xfrm>
            <a:prstGeom prst="rect">
              <a:avLst/>
            </a:prstGeom>
            <a:noFill/>
            <a:ln w="9525">
              <a:noFill/>
              <a:miter lim="800000"/>
              <a:headEnd/>
              <a:tailEnd/>
            </a:ln>
            <a:effectLst/>
          </p:spPr>
          <p:txBody>
            <a:bodyPr>
              <a:spAutoFit/>
            </a:bodyPr>
            <a:lstStyle/>
            <a:p>
              <a:pPr eaLnBrk="0" hangingPunct="0"/>
              <a:r>
                <a:rPr lang="en-US" sz="1000" dirty="0" smtClean="0"/>
                <a:t>0X</a:t>
              </a:r>
              <a:endParaRPr lang="en-US" sz="1000" dirty="0"/>
            </a:p>
          </p:txBody>
        </p:sp>
        <p:sp>
          <p:nvSpPr>
            <p:cNvPr id="127060" name="Text Box 84"/>
            <p:cNvSpPr txBox="1">
              <a:spLocks noChangeArrowheads="1"/>
            </p:cNvSpPr>
            <p:nvPr/>
          </p:nvSpPr>
          <p:spPr bwMode="auto">
            <a:xfrm>
              <a:off x="2667" y="3004"/>
              <a:ext cx="223" cy="154"/>
            </a:xfrm>
            <a:prstGeom prst="rect">
              <a:avLst/>
            </a:prstGeom>
            <a:noFill/>
            <a:ln w="9525">
              <a:noFill/>
              <a:miter lim="800000"/>
              <a:headEnd/>
              <a:tailEnd/>
            </a:ln>
            <a:effectLst/>
          </p:spPr>
          <p:txBody>
            <a:bodyPr>
              <a:spAutoFit/>
            </a:bodyPr>
            <a:lstStyle/>
            <a:p>
              <a:pPr eaLnBrk="0" hangingPunct="0"/>
              <a:r>
                <a:rPr lang="en-US" sz="1000"/>
                <a:t>0</a:t>
              </a:r>
            </a:p>
          </p:txBody>
        </p:sp>
        <p:sp>
          <p:nvSpPr>
            <p:cNvPr id="127061" name="Text Box 85"/>
            <p:cNvSpPr txBox="1">
              <a:spLocks noChangeArrowheads="1"/>
            </p:cNvSpPr>
            <p:nvPr/>
          </p:nvSpPr>
          <p:spPr bwMode="auto">
            <a:xfrm>
              <a:off x="3476" y="2700"/>
              <a:ext cx="215" cy="327"/>
            </a:xfrm>
            <a:prstGeom prst="rect">
              <a:avLst/>
            </a:prstGeom>
            <a:noFill/>
            <a:ln w="9525">
              <a:noFill/>
              <a:miter lim="800000"/>
              <a:headEnd/>
              <a:tailEnd/>
            </a:ln>
            <a:effectLst/>
          </p:spPr>
          <p:txBody>
            <a:bodyPr>
              <a:spAutoFit/>
            </a:bodyPr>
            <a:lstStyle/>
            <a:p>
              <a:pPr eaLnBrk="0" hangingPunct="0"/>
              <a:r>
                <a:rPr lang="en-US" sz="1000"/>
                <a:t>1</a:t>
              </a:r>
            </a:p>
            <a:p>
              <a:pPr eaLnBrk="0" hangingPunct="0"/>
              <a:endParaRPr lang="en-US" sz="1800"/>
            </a:p>
          </p:txBody>
        </p:sp>
        <p:sp>
          <p:nvSpPr>
            <p:cNvPr id="127062" name="Text Box 86"/>
            <p:cNvSpPr txBox="1">
              <a:spLocks noChangeArrowheads="1"/>
            </p:cNvSpPr>
            <p:nvPr/>
          </p:nvSpPr>
          <p:spPr bwMode="auto">
            <a:xfrm>
              <a:off x="2675" y="2098"/>
              <a:ext cx="168" cy="154"/>
            </a:xfrm>
            <a:prstGeom prst="rect">
              <a:avLst/>
            </a:prstGeom>
            <a:noFill/>
            <a:ln w="9525">
              <a:noFill/>
              <a:miter lim="800000"/>
              <a:headEnd/>
              <a:tailEnd/>
            </a:ln>
            <a:effectLst/>
          </p:spPr>
          <p:txBody>
            <a:bodyPr>
              <a:spAutoFit/>
            </a:bodyPr>
            <a:lstStyle/>
            <a:p>
              <a:pPr eaLnBrk="0" hangingPunct="0"/>
              <a:r>
                <a:rPr lang="en-US" sz="1000"/>
                <a:t>1</a:t>
              </a:r>
            </a:p>
          </p:txBody>
        </p:sp>
        <p:sp>
          <p:nvSpPr>
            <p:cNvPr id="127063" name="Text Box 87"/>
            <p:cNvSpPr txBox="1">
              <a:spLocks noChangeArrowheads="1"/>
            </p:cNvSpPr>
            <p:nvPr/>
          </p:nvSpPr>
          <p:spPr bwMode="auto">
            <a:xfrm>
              <a:off x="1783" y="2744"/>
              <a:ext cx="235" cy="327"/>
            </a:xfrm>
            <a:prstGeom prst="rect">
              <a:avLst/>
            </a:prstGeom>
            <a:noFill/>
            <a:ln w="9525">
              <a:noFill/>
              <a:miter lim="800000"/>
              <a:headEnd/>
              <a:tailEnd/>
            </a:ln>
            <a:effectLst/>
          </p:spPr>
          <p:txBody>
            <a:bodyPr>
              <a:spAutoFit/>
            </a:bodyPr>
            <a:lstStyle/>
            <a:p>
              <a:pPr eaLnBrk="0" hangingPunct="0"/>
              <a:r>
                <a:rPr lang="en-US" sz="1000" dirty="0" smtClean="0"/>
                <a:t>1X</a:t>
              </a:r>
              <a:endParaRPr lang="en-US" sz="1000" dirty="0"/>
            </a:p>
            <a:p>
              <a:pPr eaLnBrk="0" hangingPunct="0"/>
              <a:endParaRPr lang="en-US" sz="1800" dirty="0"/>
            </a:p>
          </p:txBody>
        </p:sp>
        <p:sp>
          <p:nvSpPr>
            <p:cNvPr id="127064" name="Text Box 88"/>
            <p:cNvSpPr txBox="1">
              <a:spLocks noChangeArrowheads="1"/>
            </p:cNvSpPr>
            <p:nvPr/>
          </p:nvSpPr>
          <p:spPr bwMode="auto">
            <a:xfrm>
              <a:off x="2703" y="3289"/>
              <a:ext cx="236" cy="327"/>
            </a:xfrm>
            <a:prstGeom prst="rect">
              <a:avLst/>
            </a:prstGeom>
            <a:noFill/>
            <a:ln w="9525">
              <a:noFill/>
              <a:miter lim="800000"/>
              <a:headEnd/>
              <a:tailEnd/>
            </a:ln>
            <a:effectLst/>
          </p:spPr>
          <p:txBody>
            <a:bodyPr>
              <a:spAutoFit/>
            </a:bodyPr>
            <a:lstStyle/>
            <a:p>
              <a:pPr eaLnBrk="0" hangingPunct="0"/>
              <a:r>
                <a:rPr lang="en-US" sz="1000"/>
                <a:t>1</a:t>
              </a:r>
            </a:p>
            <a:p>
              <a:pPr eaLnBrk="0" hangingPunct="0"/>
              <a:endParaRPr lang="en-US" sz="1800"/>
            </a:p>
          </p:txBody>
        </p:sp>
        <p:sp>
          <p:nvSpPr>
            <p:cNvPr id="127072" name="Line 96"/>
            <p:cNvSpPr>
              <a:spLocks noChangeShapeType="1"/>
            </p:cNvSpPr>
            <p:nvPr/>
          </p:nvSpPr>
          <p:spPr bwMode="auto">
            <a:xfrm>
              <a:off x="2462" y="2614"/>
              <a:ext cx="648" cy="316"/>
            </a:xfrm>
            <a:prstGeom prst="line">
              <a:avLst/>
            </a:prstGeom>
            <a:noFill/>
            <a:ln w="9525">
              <a:solidFill>
                <a:schemeClr val="tx1"/>
              </a:solidFill>
              <a:round/>
              <a:headEnd/>
              <a:tailEnd type="triangle" w="med" len="med"/>
            </a:ln>
            <a:effectLst/>
          </p:spPr>
          <p:txBody>
            <a:bodyPr/>
            <a:lstStyle/>
            <a:p>
              <a:endParaRPr lang="en-US"/>
            </a:p>
          </p:txBody>
        </p:sp>
        <p:sp>
          <p:nvSpPr>
            <p:cNvPr id="127073" name="Line 97"/>
            <p:cNvSpPr>
              <a:spLocks noChangeShapeType="1"/>
            </p:cNvSpPr>
            <p:nvPr/>
          </p:nvSpPr>
          <p:spPr bwMode="auto">
            <a:xfrm flipH="1" flipV="1">
              <a:off x="2398" y="2700"/>
              <a:ext cx="633" cy="331"/>
            </a:xfrm>
            <a:prstGeom prst="line">
              <a:avLst/>
            </a:prstGeom>
            <a:noFill/>
            <a:ln w="9525">
              <a:solidFill>
                <a:schemeClr val="tx1"/>
              </a:solidFill>
              <a:round/>
              <a:headEnd/>
              <a:tailEnd type="triangle" w="med" len="med"/>
            </a:ln>
            <a:effectLst/>
          </p:spPr>
          <p:txBody>
            <a:bodyPr/>
            <a:lstStyle/>
            <a:p>
              <a:endParaRPr lang="en-US"/>
            </a:p>
          </p:txBody>
        </p:sp>
      </p:grpSp>
      <p:sp>
        <p:nvSpPr>
          <p:cNvPr id="37" name="Slide Number Placeholder 36"/>
          <p:cNvSpPr>
            <a:spLocks noGrp="1"/>
          </p:cNvSpPr>
          <p:nvPr>
            <p:ph type="sldNum" sz="quarter" idx="12"/>
          </p:nvPr>
        </p:nvSpPr>
        <p:spPr/>
        <p:txBody>
          <a:bodyPr/>
          <a:lstStyle/>
          <a:p>
            <a:fld id="{1E9AE433-2354-447F-AC9C-E3BA53A2ED55}" type="slidenum">
              <a:rPr lang="en-US" smtClean="0"/>
              <a:pPr/>
              <a:t>128</a:t>
            </a:fld>
            <a:endParaRPr lang="en-US"/>
          </a:p>
        </p:txBody>
      </p:sp>
      <p:sp>
        <p:nvSpPr>
          <p:cNvPr id="38" name="Footer Placeholder 37"/>
          <p:cNvSpPr>
            <a:spLocks noGrp="1"/>
          </p:cNvSpPr>
          <p:nvPr>
            <p:ph type="ftr" sz="quarter" idx="11"/>
          </p:nvPr>
        </p:nvSpPr>
        <p:spPr/>
        <p:txBody>
          <a:bodyPr/>
          <a:lstStyle/>
          <a:p>
            <a:r>
              <a:rPr lang="es-ES" smtClean="0"/>
              <a:t>W2018: EE307</a:t>
            </a:r>
            <a:endParaRPr lang="en-US" dirty="0"/>
          </a:p>
        </p:txBody>
      </p:sp>
    </p:spTree>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sz="quarter"/>
          </p:nvPr>
        </p:nvSpPr>
        <p:spPr/>
        <p:txBody>
          <a:bodyPr/>
          <a:lstStyle/>
          <a:p>
            <a:r>
              <a:rPr lang="en-US" dirty="0" smtClean="0"/>
              <a:t>Sequential Logic: Jump counter designs – Thurs, 12-2 (Review)</a:t>
            </a:r>
            <a:endParaRPr lang="en-US" dirty="0"/>
          </a:p>
        </p:txBody>
      </p:sp>
      <p:sp>
        <p:nvSpPr>
          <p:cNvPr id="4" name="Footer Placeholder 3"/>
          <p:cNvSpPr>
            <a:spLocks noGrp="1"/>
          </p:cNvSpPr>
          <p:nvPr>
            <p:ph type="ftr" sz="quarter" idx="4294967295"/>
          </p:nvPr>
        </p:nvSpPr>
        <p:spPr>
          <a:xfrm>
            <a:off x="3579813" y="6553200"/>
            <a:ext cx="5564187" cy="474663"/>
          </a:xfrm>
        </p:spPr>
        <p:txBody>
          <a:bodyPr/>
          <a:lstStyle/>
          <a:p>
            <a:r>
              <a:rPr lang="es-ES" smtClean="0"/>
              <a:t>W2018: EE307</a:t>
            </a:r>
            <a:endParaRPr lang="en-US" dirty="0"/>
          </a:p>
        </p:txBody>
      </p:sp>
      <p:sp>
        <p:nvSpPr>
          <p:cNvPr id="5" name="Slide Number Placeholder 4"/>
          <p:cNvSpPr>
            <a:spLocks noGrp="1"/>
          </p:cNvSpPr>
          <p:nvPr>
            <p:ph type="sldNum" sz="quarter" idx="4294967295"/>
          </p:nvPr>
        </p:nvSpPr>
        <p:spPr>
          <a:xfrm>
            <a:off x="0" y="6242050"/>
            <a:ext cx="827088" cy="488950"/>
          </a:xfrm>
        </p:spPr>
        <p:txBody>
          <a:bodyPr/>
          <a:lstStyle/>
          <a:p>
            <a:fld id="{65876461-077E-41AC-BF9A-19ECFE564D14}" type="slidenum">
              <a:rPr lang="en-US" smtClean="0"/>
              <a:pPr/>
              <a:t>129</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249382"/>
            <a:ext cx="7772400" cy="864523"/>
          </a:xfrm>
        </p:spPr>
        <p:txBody>
          <a:bodyPr/>
          <a:lstStyle/>
          <a:p>
            <a:r>
              <a:rPr lang="en-US" sz="4000" dirty="0"/>
              <a:t>Flip-Flop on </a:t>
            </a:r>
            <a:r>
              <a:rPr lang="en-US" sz="4000" dirty="0" smtClean="0"/>
              <a:t>RT54SX-A</a:t>
            </a:r>
            <a:endParaRPr lang="en-US" sz="4000" dirty="0"/>
          </a:p>
        </p:txBody>
      </p:sp>
      <p:sp>
        <p:nvSpPr>
          <p:cNvPr id="8" name="TextBox 7"/>
          <p:cNvSpPr txBox="1"/>
          <p:nvPr/>
        </p:nvSpPr>
        <p:spPr>
          <a:xfrm>
            <a:off x="609600" y="6396335"/>
            <a:ext cx="8038226" cy="461665"/>
          </a:xfrm>
          <a:prstGeom prst="rect">
            <a:avLst/>
          </a:prstGeom>
          <a:noFill/>
        </p:spPr>
        <p:txBody>
          <a:bodyPr wrap="none" rtlCol="0">
            <a:spAutoFit/>
          </a:bodyPr>
          <a:lstStyle/>
          <a:p>
            <a:r>
              <a:rPr lang="en-US" i="1" dirty="0" smtClean="0"/>
              <a:t>klabs.org/</a:t>
            </a:r>
            <a:r>
              <a:rPr lang="en-US" i="1" dirty="0" err="1" smtClean="0"/>
              <a:t>richcontent</a:t>
            </a:r>
            <a:r>
              <a:rPr lang="en-US" i="1" dirty="0" smtClean="0"/>
              <a:t>/Tutorial/</a:t>
            </a:r>
            <a:r>
              <a:rPr lang="en-US" i="1" dirty="0" err="1" smtClean="0"/>
              <a:t>MiniCourses</a:t>
            </a:r>
            <a:r>
              <a:rPr lang="en-US" i="1" dirty="0" smtClean="0"/>
              <a:t>/.../3_Sequential.</a:t>
            </a:r>
            <a:r>
              <a:rPr lang="en-US" b="1" i="1" dirty="0" smtClean="0"/>
              <a:t>ppt</a:t>
            </a:r>
            <a:endParaRPr lang="en-US" dirty="0"/>
          </a:p>
        </p:txBody>
      </p:sp>
      <p:pic>
        <p:nvPicPr>
          <p:cNvPr id="320514" name="Picture 2"/>
          <p:cNvPicPr>
            <a:picLocks noChangeAspect="1" noChangeArrowheads="1"/>
          </p:cNvPicPr>
          <p:nvPr/>
        </p:nvPicPr>
        <p:blipFill>
          <a:blip r:embed="rId2" cstate="print"/>
          <a:srcRect/>
          <a:stretch>
            <a:fillRect/>
          </a:stretch>
        </p:blipFill>
        <p:spPr bwMode="auto">
          <a:xfrm>
            <a:off x="583339" y="1996984"/>
            <a:ext cx="8029575" cy="35433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65876461-077E-41AC-BF9A-19ECFE564D14}" type="slidenum">
              <a:rPr lang="en-US" smtClean="0"/>
              <a:pPr/>
              <a:t>13</a:t>
            </a:fld>
            <a:endParaRPr lang="en-US"/>
          </a:p>
        </p:txBody>
      </p:sp>
      <p:sp>
        <p:nvSpPr>
          <p:cNvPr id="6" name="Footer Placeholder 5"/>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Jump-Counter FSM Design</a:t>
            </a:r>
          </a:p>
        </p:txBody>
      </p:sp>
      <p:sp>
        <p:nvSpPr>
          <p:cNvPr id="128096" name="Rectangle 96"/>
          <p:cNvSpPr>
            <a:spLocks noGrp="1" noChangeArrowheads="1"/>
          </p:cNvSpPr>
          <p:nvPr>
            <p:ph idx="1"/>
          </p:nvPr>
        </p:nvSpPr>
        <p:spPr>
          <a:xfrm>
            <a:off x="685800" y="1981200"/>
            <a:ext cx="4457700" cy="4114800"/>
          </a:xfrm>
          <a:noFill/>
          <a:ln/>
        </p:spPr>
        <p:txBody>
          <a:bodyPr/>
          <a:lstStyle/>
          <a:p>
            <a:r>
              <a:rPr lang="en-US" dirty="0"/>
              <a:t>If </a:t>
            </a:r>
            <a:r>
              <a:rPr lang="en-US" dirty="0" smtClean="0"/>
              <a:t>a </a:t>
            </a:r>
            <a:r>
              <a:rPr lang="en-US" dirty="0"/>
              <a:t>state machine basically just counts up, a counter can be used as the next state logic. The next state logic circuit for this STD is:</a:t>
            </a:r>
          </a:p>
        </p:txBody>
      </p:sp>
      <p:grpSp>
        <p:nvGrpSpPr>
          <p:cNvPr id="128095" name="Group 95"/>
          <p:cNvGrpSpPr>
            <a:grpSpLocks/>
          </p:cNvGrpSpPr>
          <p:nvPr/>
        </p:nvGrpSpPr>
        <p:grpSpPr bwMode="auto">
          <a:xfrm>
            <a:off x="5638800" y="1949450"/>
            <a:ext cx="3021013" cy="2219325"/>
            <a:chOff x="1622" y="1502"/>
            <a:chExt cx="1903" cy="1398"/>
          </a:xfrm>
        </p:grpSpPr>
        <p:sp>
          <p:nvSpPr>
            <p:cNvPr id="128004" name="Text Box 4"/>
            <p:cNvSpPr txBox="1">
              <a:spLocks noChangeArrowheads="1"/>
            </p:cNvSpPr>
            <p:nvPr/>
          </p:nvSpPr>
          <p:spPr bwMode="auto">
            <a:xfrm>
              <a:off x="3155" y="1948"/>
              <a:ext cx="354" cy="288"/>
            </a:xfrm>
            <a:prstGeom prst="rect">
              <a:avLst/>
            </a:prstGeom>
            <a:noFill/>
            <a:ln w="9525">
              <a:noFill/>
              <a:miter lim="800000"/>
              <a:headEnd/>
              <a:tailEnd/>
            </a:ln>
            <a:effectLst/>
          </p:spPr>
          <p:txBody>
            <a:bodyPr>
              <a:spAutoFit/>
            </a:bodyPr>
            <a:lstStyle/>
            <a:p>
              <a:pPr eaLnBrk="0" hangingPunct="0"/>
              <a:endParaRPr lang="en-US"/>
            </a:p>
          </p:txBody>
        </p:sp>
        <p:grpSp>
          <p:nvGrpSpPr>
            <p:cNvPr id="128005" name="Group 5"/>
            <p:cNvGrpSpPr>
              <a:grpSpLocks/>
            </p:cNvGrpSpPr>
            <p:nvPr/>
          </p:nvGrpSpPr>
          <p:grpSpPr bwMode="auto">
            <a:xfrm>
              <a:off x="1703" y="1558"/>
              <a:ext cx="633" cy="618"/>
              <a:chOff x="1005" y="2157"/>
              <a:chExt cx="1017" cy="973"/>
            </a:xfrm>
          </p:grpSpPr>
          <p:sp>
            <p:nvSpPr>
              <p:cNvPr id="128006" name="Text Box 6"/>
              <p:cNvSpPr txBox="1">
                <a:spLocks noChangeArrowheads="1"/>
              </p:cNvSpPr>
              <p:nvPr/>
            </p:nvSpPr>
            <p:spPr bwMode="auto">
              <a:xfrm>
                <a:off x="1277" y="2244"/>
                <a:ext cx="453" cy="395"/>
              </a:xfrm>
              <a:prstGeom prst="rect">
                <a:avLst/>
              </a:prstGeom>
              <a:noFill/>
              <a:ln w="9525">
                <a:noFill/>
                <a:miter lim="800000"/>
                <a:headEnd/>
                <a:tailEnd/>
              </a:ln>
              <a:effectLst/>
            </p:spPr>
            <p:txBody>
              <a:bodyPr>
                <a:spAutoFit/>
              </a:bodyPr>
              <a:lstStyle/>
              <a:p>
                <a:pPr algn="ctr" eaLnBrk="0" hangingPunct="0"/>
                <a:r>
                  <a:rPr lang="en-US" sz="1000"/>
                  <a:t>Zero</a:t>
                </a:r>
              </a:p>
              <a:p>
                <a:pPr algn="ctr" eaLnBrk="0" hangingPunct="0"/>
                <a:r>
                  <a:rPr lang="en-US" sz="1000"/>
                  <a:t>00</a:t>
                </a:r>
              </a:p>
            </p:txBody>
          </p:sp>
          <p:sp>
            <p:nvSpPr>
              <p:cNvPr id="128007" name="Text Box 7"/>
              <p:cNvSpPr txBox="1">
                <a:spLocks noChangeArrowheads="1"/>
              </p:cNvSpPr>
              <p:nvPr/>
            </p:nvSpPr>
            <p:spPr bwMode="auto">
              <a:xfrm>
                <a:off x="1060" y="2721"/>
                <a:ext cx="920" cy="242"/>
              </a:xfrm>
              <a:prstGeom prst="rect">
                <a:avLst/>
              </a:prstGeom>
              <a:noFill/>
              <a:ln w="9525">
                <a:noFill/>
                <a:miter lim="800000"/>
                <a:headEnd/>
                <a:tailEnd/>
              </a:ln>
              <a:effectLst/>
            </p:spPr>
            <p:txBody>
              <a:bodyPr>
                <a:spAutoFit/>
              </a:bodyPr>
              <a:lstStyle/>
              <a:p>
                <a:pPr algn="ctr" eaLnBrk="0" hangingPunct="0"/>
                <a:r>
                  <a:rPr lang="en-US" sz="1000"/>
                  <a:t>[0]</a:t>
                </a:r>
              </a:p>
            </p:txBody>
          </p:sp>
          <p:sp>
            <p:nvSpPr>
              <p:cNvPr id="128008" name="Oval 8"/>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128009" name="Group 9"/>
            <p:cNvGrpSpPr>
              <a:grpSpLocks/>
            </p:cNvGrpSpPr>
            <p:nvPr/>
          </p:nvGrpSpPr>
          <p:grpSpPr bwMode="auto">
            <a:xfrm>
              <a:off x="2810" y="1558"/>
              <a:ext cx="633" cy="618"/>
              <a:chOff x="1005" y="2157"/>
              <a:chExt cx="1017" cy="973"/>
            </a:xfrm>
          </p:grpSpPr>
          <p:sp>
            <p:nvSpPr>
              <p:cNvPr id="128010" name="Text Box 10"/>
              <p:cNvSpPr txBox="1">
                <a:spLocks noChangeArrowheads="1"/>
              </p:cNvSpPr>
              <p:nvPr/>
            </p:nvSpPr>
            <p:spPr bwMode="auto">
              <a:xfrm>
                <a:off x="1277" y="2244"/>
                <a:ext cx="454" cy="395"/>
              </a:xfrm>
              <a:prstGeom prst="rect">
                <a:avLst/>
              </a:prstGeom>
              <a:noFill/>
              <a:ln w="9525">
                <a:noFill/>
                <a:miter lim="800000"/>
                <a:headEnd/>
                <a:tailEnd/>
              </a:ln>
              <a:effectLst/>
            </p:spPr>
            <p:txBody>
              <a:bodyPr>
                <a:spAutoFit/>
              </a:bodyPr>
              <a:lstStyle/>
              <a:p>
                <a:pPr algn="ctr" eaLnBrk="0" hangingPunct="0"/>
                <a:r>
                  <a:rPr lang="en-US" sz="1000"/>
                  <a:t>One</a:t>
                </a:r>
              </a:p>
              <a:p>
                <a:pPr algn="ctr" eaLnBrk="0" hangingPunct="0"/>
                <a:r>
                  <a:rPr lang="en-US" sz="1000"/>
                  <a:t>01</a:t>
                </a:r>
              </a:p>
            </p:txBody>
          </p:sp>
          <p:sp>
            <p:nvSpPr>
              <p:cNvPr id="128011" name="Text Box 11"/>
              <p:cNvSpPr txBox="1">
                <a:spLocks noChangeArrowheads="1"/>
              </p:cNvSpPr>
              <p:nvPr/>
            </p:nvSpPr>
            <p:spPr bwMode="auto">
              <a:xfrm>
                <a:off x="1060" y="2721"/>
                <a:ext cx="920" cy="242"/>
              </a:xfrm>
              <a:prstGeom prst="rect">
                <a:avLst/>
              </a:prstGeom>
              <a:noFill/>
              <a:ln w="9525">
                <a:noFill/>
                <a:miter lim="800000"/>
                <a:headEnd/>
                <a:tailEnd/>
              </a:ln>
              <a:effectLst/>
            </p:spPr>
            <p:txBody>
              <a:bodyPr>
                <a:spAutoFit/>
              </a:bodyPr>
              <a:lstStyle/>
              <a:p>
                <a:pPr algn="ctr" eaLnBrk="0" hangingPunct="0"/>
                <a:r>
                  <a:rPr lang="en-US" sz="1000"/>
                  <a:t>[1]</a:t>
                </a:r>
              </a:p>
            </p:txBody>
          </p:sp>
          <p:sp>
            <p:nvSpPr>
              <p:cNvPr id="128012" name="Oval 12"/>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128013" name="Group 13"/>
            <p:cNvGrpSpPr>
              <a:grpSpLocks/>
            </p:cNvGrpSpPr>
            <p:nvPr/>
          </p:nvGrpSpPr>
          <p:grpSpPr bwMode="auto">
            <a:xfrm>
              <a:off x="2810" y="2282"/>
              <a:ext cx="633" cy="618"/>
              <a:chOff x="1005" y="2157"/>
              <a:chExt cx="1017" cy="973"/>
            </a:xfrm>
          </p:grpSpPr>
          <p:sp>
            <p:nvSpPr>
              <p:cNvPr id="128014" name="Text Box 14"/>
              <p:cNvSpPr txBox="1">
                <a:spLocks noChangeArrowheads="1"/>
              </p:cNvSpPr>
              <p:nvPr/>
            </p:nvSpPr>
            <p:spPr bwMode="auto">
              <a:xfrm>
                <a:off x="1277" y="2246"/>
                <a:ext cx="454" cy="394"/>
              </a:xfrm>
              <a:prstGeom prst="rect">
                <a:avLst/>
              </a:prstGeom>
              <a:noFill/>
              <a:ln w="9525">
                <a:noFill/>
                <a:miter lim="800000"/>
                <a:headEnd/>
                <a:tailEnd/>
              </a:ln>
              <a:effectLst/>
            </p:spPr>
            <p:txBody>
              <a:bodyPr>
                <a:spAutoFit/>
              </a:bodyPr>
              <a:lstStyle/>
              <a:p>
                <a:pPr algn="ctr" eaLnBrk="0" hangingPunct="0"/>
                <a:r>
                  <a:rPr lang="en-US" sz="1000" dirty="0"/>
                  <a:t>Two</a:t>
                </a:r>
              </a:p>
              <a:p>
                <a:pPr algn="ctr" eaLnBrk="0" hangingPunct="0"/>
                <a:r>
                  <a:rPr lang="en-US" sz="1000" dirty="0" smtClean="0"/>
                  <a:t>10</a:t>
                </a:r>
                <a:endParaRPr lang="en-US" sz="1000" dirty="0"/>
              </a:p>
            </p:txBody>
          </p:sp>
          <p:sp>
            <p:nvSpPr>
              <p:cNvPr id="128015" name="Text Box 15"/>
              <p:cNvSpPr txBox="1">
                <a:spLocks noChangeArrowheads="1"/>
              </p:cNvSpPr>
              <p:nvPr/>
            </p:nvSpPr>
            <p:spPr bwMode="auto">
              <a:xfrm>
                <a:off x="1060" y="2721"/>
                <a:ext cx="920" cy="242"/>
              </a:xfrm>
              <a:prstGeom prst="rect">
                <a:avLst/>
              </a:prstGeom>
              <a:noFill/>
              <a:ln w="9525">
                <a:noFill/>
                <a:miter lim="800000"/>
                <a:headEnd/>
                <a:tailEnd/>
              </a:ln>
              <a:effectLst/>
            </p:spPr>
            <p:txBody>
              <a:bodyPr>
                <a:spAutoFit/>
              </a:bodyPr>
              <a:lstStyle/>
              <a:p>
                <a:pPr algn="ctr" eaLnBrk="0" hangingPunct="0"/>
                <a:r>
                  <a:rPr lang="en-US" sz="1000"/>
                  <a:t>[2]</a:t>
                </a:r>
              </a:p>
            </p:txBody>
          </p:sp>
          <p:sp>
            <p:nvSpPr>
              <p:cNvPr id="128016" name="Oval 16"/>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sp>
          <p:nvSpPr>
            <p:cNvPr id="128017" name="Text Box 17"/>
            <p:cNvSpPr txBox="1">
              <a:spLocks noChangeArrowheads="1"/>
            </p:cNvSpPr>
            <p:nvPr/>
          </p:nvSpPr>
          <p:spPr bwMode="auto">
            <a:xfrm>
              <a:off x="1827" y="2339"/>
              <a:ext cx="391" cy="250"/>
            </a:xfrm>
            <a:prstGeom prst="rect">
              <a:avLst/>
            </a:prstGeom>
            <a:noFill/>
            <a:ln w="9525">
              <a:noFill/>
              <a:miter lim="800000"/>
              <a:headEnd/>
              <a:tailEnd/>
            </a:ln>
            <a:effectLst/>
          </p:spPr>
          <p:txBody>
            <a:bodyPr>
              <a:spAutoFit/>
            </a:bodyPr>
            <a:lstStyle/>
            <a:p>
              <a:pPr algn="ctr" eaLnBrk="0" hangingPunct="0"/>
              <a:r>
                <a:rPr lang="en-US" sz="1000" dirty="0"/>
                <a:t>Three</a:t>
              </a:r>
            </a:p>
            <a:p>
              <a:pPr algn="ctr" eaLnBrk="0" hangingPunct="0"/>
              <a:r>
                <a:rPr lang="en-US" sz="1000" dirty="0" smtClean="0"/>
                <a:t>11</a:t>
              </a:r>
              <a:endParaRPr lang="en-US" sz="1000" dirty="0"/>
            </a:p>
          </p:txBody>
        </p:sp>
        <p:sp>
          <p:nvSpPr>
            <p:cNvPr id="128018" name="Text Box 18"/>
            <p:cNvSpPr txBox="1">
              <a:spLocks noChangeArrowheads="1"/>
            </p:cNvSpPr>
            <p:nvPr/>
          </p:nvSpPr>
          <p:spPr bwMode="auto">
            <a:xfrm>
              <a:off x="1737" y="2640"/>
              <a:ext cx="573" cy="154"/>
            </a:xfrm>
            <a:prstGeom prst="rect">
              <a:avLst/>
            </a:prstGeom>
            <a:noFill/>
            <a:ln w="9525">
              <a:noFill/>
              <a:miter lim="800000"/>
              <a:headEnd/>
              <a:tailEnd/>
            </a:ln>
            <a:effectLst/>
          </p:spPr>
          <p:txBody>
            <a:bodyPr>
              <a:spAutoFit/>
            </a:bodyPr>
            <a:lstStyle/>
            <a:p>
              <a:pPr algn="ctr" eaLnBrk="0" hangingPunct="0"/>
              <a:r>
                <a:rPr lang="en-US" sz="1000"/>
                <a:t>[3]</a:t>
              </a:r>
            </a:p>
          </p:txBody>
        </p:sp>
        <p:sp>
          <p:nvSpPr>
            <p:cNvPr id="128019" name="Oval 19"/>
            <p:cNvSpPr>
              <a:spLocks noChangeArrowheads="1"/>
            </p:cNvSpPr>
            <p:nvPr/>
          </p:nvSpPr>
          <p:spPr bwMode="auto">
            <a:xfrm>
              <a:off x="1703" y="2282"/>
              <a:ext cx="633" cy="618"/>
            </a:xfrm>
            <a:prstGeom prst="ellipse">
              <a:avLst/>
            </a:prstGeom>
            <a:noFill/>
            <a:ln w="9525">
              <a:solidFill>
                <a:schemeClr val="tx1"/>
              </a:solidFill>
              <a:round/>
              <a:headEnd/>
              <a:tailEnd/>
            </a:ln>
            <a:effectLst/>
          </p:spPr>
          <p:txBody>
            <a:bodyPr wrap="none" anchor="ctr"/>
            <a:lstStyle/>
            <a:p>
              <a:endParaRPr lang="en-US"/>
            </a:p>
          </p:txBody>
        </p:sp>
        <p:sp>
          <p:nvSpPr>
            <p:cNvPr id="128020" name="Freeform 20"/>
            <p:cNvSpPr>
              <a:spLocks/>
            </p:cNvSpPr>
            <p:nvPr/>
          </p:nvSpPr>
          <p:spPr bwMode="auto">
            <a:xfrm>
              <a:off x="2265" y="1502"/>
              <a:ext cx="633" cy="170"/>
            </a:xfrm>
            <a:custGeom>
              <a:avLst/>
              <a:gdLst/>
              <a:ahLst/>
              <a:cxnLst>
                <a:cxn ang="0">
                  <a:pos x="0" y="268"/>
                </a:cxn>
                <a:cxn ang="0">
                  <a:pos x="230" y="83"/>
                </a:cxn>
                <a:cxn ang="0">
                  <a:pos x="588" y="25"/>
                </a:cxn>
                <a:cxn ang="0">
                  <a:pos x="1017" y="236"/>
                </a:cxn>
              </a:cxnLst>
              <a:rect l="0" t="0" r="r" b="b"/>
              <a:pathLst>
                <a:path w="1017" h="268">
                  <a:moveTo>
                    <a:pt x="0" y="268"/>
                  </a:moveTo>
                  <a:cubicBezTo>
                    <a:pt x="66" y="196"/>
                    <a:pt x="132" y="124"/>
                    <a:pt x="230" y="83"/>
                  </a:cubicBezTo>
                  <a:cubicBezTo>
                    <a:pt x="328" y="42"/>
                    <a:pt x="457" y="0"/>
                    <a:pt x="588" y="25"/>
                  </a:cubicBezTo>
                  <a:cubicBezTo>
                    <a:pt x="719" y="50"/>
                    <a:pt x="948" y="201"/>
                    <a:pt x="1017" y="236"/>
                  </a:cubicBezTo>
                </a:path>
              </a:pathLst>
            </a:custGeom>
            <a:noFill/>
            <a:ln w="9525">
              <a:solidFill>
                <a:schemeClr val="tx1"/>
              </a:solidFill>
              <a:round/>
              <a:headEnd type="none" w="med" len="med"/>
              <a:tailEnd type="triangle" w="med" len="med"/>
            </a:ln>
            <a:effectLst/>
          </p:spPr>
          <p:txBody>
            <a:bodyPr/>
            <a:lstStyle/>
            <a:p>
              <a:endParaRPr lang="en-US"/>
            </a:p>
          </p:txBody>
        </p:sp>
        <p:sp>
          <p:nvSpPr>
            <p:cNvPr id="128021" name="Freeform 21"/>
            <p:cNvSpPr>
              <a:spLocks/>
            </p:cNvSpPr>
            <p:nvPr/>
          </p:nvSpPr>
          <p:spPr bwMode="auto">
            <a:xfrm>
              <a:off x="3400" y="2001"/>
              <a:ext cx="125" cy="431"/>
            </a:xfrm>
            <a:custGeom>
              <a:avLst/>
              <a:gdLst/>
              <a:ahLst/>
              <a:cxnLst>
                <a:cxn ang="0">
                  <a:pos x="19" y="0"/>
                </a:cxn>
                <a:cxn ang="0">
                  <a:pos x="198" y="288"/>
                </a:cxn>
                <a:cxn ang="0">
                  <a:pos x="0" y="678"/>
                </a:cxn>
              </a:cxnLst>
              <a:rect l="0" t="0" r="r" b="b"/>
              <a:pathLst>
                <a:path w="201" h="678">
                  <a:moveTo>
                    <a:pt x="19" y="0"/>
                  </a:moveTo>
                  <a:cubicBezTo>
                    <a:pt x="110" y="87"/>
                    <a:pt x="201" y="175"/>
                    <a:pt x="198" y="288"/>
                  </a:cubicBezTo>
                  <a:cubicBezTo>
                    <a:pt x="195" y="401"/>
                    <a:pt x="34" y="615"/>
                    <a:pt x="0" y="678"/>
                  </a:cubicBezTo>
                </a:path>
              </a:pathLst>
            </a:custGeom>
            <a:noFill/>
            <a:ln w="9525">
              <a:solidFill>
                <a:schemeClr val="tx1"/>
              </a:solidFill>
              <a:round/>
              <a:headEnd type="none" w="med" len="med"/>
              <a:tailEnd type="triangle" w="med" len="med"/>
            </a:ln>
            <a:effectLst/>
          </p:spPr>
          <p:txBody>
            <a:bodyPr/>
            <a:lstStyle/>
            <a:p>
              <a:endParaRPr lang="en-US"/>
            </a:p>
          </p:txBody>
        </p:sp>
        <p:sp>
          <p:nvSpPr>
            <p:cNvPr id="128022" name="Freeform 22"/>
            <p:cNvSpPr>
              <a:spLocks/>
            </p:cNvSpPr>
            <p:nvPr/>
          </p:nvSpPr>
          <p:spPr bwMode="auto">
            <a:xfrm>
              <a:off x="2305" y="2663"/>
              <a:ext cx="517" cy="174"/>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128023" name="Freeform 23"/>
            <p:cNvSpPr>
              <a:spLocks/>
            </p:cNvSpPr>
            <p:nvPr/>
          </p:nvSpPr>
          <p:spPr bwMode="auto">
            <a:xfrm>
              <a:off x="1622" y="2014"/>
              <a:ext cx="129" cy="414"/>
            </a:xfrm>
            <a:custGeom>
              <a:avLst/>
              <a:gdLst/>
              <a:ahLst/>
              <a:cxnLst>
                <a:cxn ang="0">
                  <a:pos x="207" y="653"/>
                </a:cxn>
                <a:cxn ang="0">
                  <a:pos x="2" y="320"/>
                </a:cxn>
                <a:cxn ang="0">
                  <a:pos x="194" y="0"/>
                </a:cxn>
              </a:cxnLst>
              <a:rect l="0" t="0" r="r" b="b"/>
              <a:pathLst>
                <a:path w="207" h="653">
                  <a:moveTo>
                    <a:pt x="207" y="653"/>
                  </a:moveTo>
                  <a:cubicBezTo>
                    <a:pt x="105" y="541"/>
                    <a:pt x="4" y="429"/>
                    <a:pt x="2" y="320"/>
                  </a:cubicBezTo>
                  <a:cubicBezTo>
                    <a:pt x="0" y="211"/>
                    <a:pt x="163" y="53"/>
                    <a:pt x="194" y="0"/>
                  </a:cubicBezTo>
                </a:path>
              </a:pathLst>
            </a:custGeom>
            <a:noFill/>
            <a:ln w="9525">
              <a:solidFill>
                <a:schemeClr val="tx1"/>
              </a:solidFill>
              <a:round/>
              <a:headEnd type="none" w="med" len="med"/>
              <a:tailEnd type="triangle" w="med" len="med"/>
            </a:ln>
            <a:effectLst/>
          </p:spPr>
          <p:txBody>
            <a:bodyPr/>
            <a:lstStyle/>
            <a:p>
              <a:endParaRPr lang="en-US"/>
            </a:p>
          </p:txBody>
        </p:sp>
        <p:sp>
          <p:nvSpPr>
            <p:cNvPr id="128026" name="Freeform 26"/>
            <p:cNvSpPr>
              <a:spLocks/>
            </p:cNvSpPr>
            <p:nvPr/>
          </p:nvSpPr>
          <p:spPr bwMode="auto">
            <a:xfrm>
              <a:off x="2328" y="2422"/>
              <a:ext cx="498" cy="91"/>
            </a:xfrm>
            <a:custGeom>
              <a:avLst/>
              <a:gdLst/>
              <a:ahLst/>
              <a:cxnLst>
                <a:cxn ang="0">
                  <a:pos x="0" y="144"/>
                </a:cxn>
                <a:cxn ang="0">
                  <a:pos x="346" y="3"/>
                </a:cxn>
                <a:cxn ang="0">
                  <a:pos x="800" y="125"/>
                </a:cxn>
              </a:cxnLst>
              <a:rect l="0" t="0" r="r" b="b"/>
              <a:pathLst>
                <a:path w="800" h="144">
                  <a:moveTo>
                    <a:pt x="0" y="144"/>
                  </a:moveTo>
                  <a:cubicBezTo>
                    <a:pt x="106" y="75"/>
                    <a:pt x="213" y="6"/>
                    <a:pt x="346" y="3"/>
                  </a:cubicBezTo>
                  <a:cubicBezTo>
                    <a:pt x="479" y="0"/>
                    <a:pt x="639" y="62"/>
                    <a:pt x="800" y="125"/>
                  </a:cubicBezTo>
                </a:path>
              </a:pathLst>
            </a:custGeom>
            <a:noFill/>
            <a:ln w="9525">
              <a:solidFill>
                <a:schemeClr val="tx1"/>
              </a:solidFill>
              <a:round/>
              <a:headEnd type="none" w="med" len="med"/>
              <a:tailEnd type="triangle" w="med" len="med"/>
            </a:ln>
            <a:effectLst/>
          </p:spPr>
          <p:txBody>
            <a:bodyPr/>
            <a:lstStyle/>
            <a:p>
              <a:endParaRPr lang="en-US"/>
            </a:p>
          </p:txBody>
        </p:sp>
        <p:sp>
          <p:nvSpPr>
            <p:cNvPr id="128031" name="Text Box 31"/>
            <p:cNvSpPr txBox="1">
              <a:spLocks noChangeArrowheads="1"/>
            </p:cNvSpPr>
            <p:nvPr/>
          </p:nvSpPr>
          <p:spPr bwMode="auto">
            <a:xfrm>
              <a:off x="2499" y="2407"/>
              <a:ext cx="223" cy="154"/>
            </a:xfrm>
            <a:prstGeom prst="rect">
              <a:avLst/>
            </a:prstGeom>
            <a:noFill/>
            <a:ln w="9525">
              <a:noFill/>
              <a:miter lim="800000"/>
              <a:headEnd/>
              <a:tailEnd/>
            </a:ln>
            <a:effectLst/>
          </p:spPr>
          <p:txBody>
            <a:bodyPr>
              <a:spAutoFit/>
            </a:bodyPr>
            <a:lstStyle/>
            <a:p>
              <a:pPr eaLnBrk="0" hangingPunct="0"/>
              <a:r>
                <a:rPr lang="en-US" sz="1000"/>
                <a:t>0</a:t>
              </a:r>
            </a:p>
          </p:txBody>
        </p:sp>
        <p:sp>
          <p:nvSpPr>
            <p:cNvPr id="128035" name="Text Box 35"/>
            <p:cNvSpPr txBox="1">
              <a:spLocks noChangeArrowheads="1"/>
            </p:cNvSpPr>
            <p:nvPr/>
          </p:nvSpPr>
          <p:spPr bwMode="auto">
            <a:xfrm>
              <a:off x="1627" y="2124"/>
              <a:ext cx="236" cy="327"/>
            </a:xfrm>
            <a:prstGeom prst="rect">
              <a:avLst/>
            </a:prstGeom>
            <a:noFill/>
            <a:ln w="9525">
              <a:noFill/>
              <a:miter lim="800000"/>
              <a:headEnd/>
              <a:tailEnd/>
            </a:ln>
            <a:effectLst/>
          </p:spPr>
          <p:txBody>
            <a:bodyPr>
              <a:spAutoFit/>
            </a:bodyPr>
            <a:lstStyle/>
            <a:p>
              <a:pPr eaLnBrk="0" hangingPunct="0"/>
              <a:r>
                <a:rPr lang="en-US" sz="1000"/>
                <a:t>1</a:t>
              </a:r>
            </a:p>
            <a:p>
              <a:pPr eaLnBrk="0" hangingPunct="0"/>
              <a:endParaRPr lang="en-US" sz="1800"/>
            </a:p>
          </p:txBody>
        </p:sp>
      </p:grpSp>
      <p:sp>
        <p:nvSpPr>
          <p:cNvPr id="128098" name="Rectangle 98"/>
          <p:cNvSpPr>
            <a:spLocks noChangeArrowheads="1"/>
          </p:cNvSpPr>
          <p:nvPr/>
        </p:nvSpPr>
        <p:spPr bwMode="auto">
          <a:xfrm>
            <a:off x="6665913" y="5124450"/>
            <a:ext cx="909637" cy="1295400"/>
          </a:xfrm>
          <a:prstGeom prst="rect">
            <a:avLst/>
          </a:prstGeom>
          <a:noFill/>
          <a:ln w="12700">
            <a:solidFill>
              <a:schemeClr val="tx1"/>
            </a:solidFill>
            <a:miter lim="800000"/>
            <a:headEnd/>
            <a:tailEnd/>
          </a:ln>
          <a:effectLst/>
        </p:spPr>
        <p:txBody>
          <a:bodyPr wrap="none" anchor="ctr"/>
          <a:lstStyle/>
          <a:p>
            <a:endParaRPr lang="en-US"/>
          </a:p>
        </p:txBody>
      </p:sp>
      <p:sp>
        <p:nvSpPr>
          <p:cNvPr id="128099" name="Text Box 99"/>
          <p:cNvSpPr txBox="1">
            <a:spLocks noChangeArrowheads="1"/>
          </p:cNvSpPr>
          <p:nvPr/>
        </p:nvSpPr>
        <p:spPr bwMode="auto">
          <a:xfrm>
            <a:off x="6634163" y="5191125"/>
            <a:ext cx="1082675" cy="703263"/>
          </a:xfrm>
          <a:prstGeom prst="rect">
            <a:avLst/>
          </a:prstGeom>
          <a:noFill/>
          <a:ln w="9525">
            <a:noFill/>
            <a:miter lim="800000"/>
            <a:headEnd/>
            <a:tailEnd/>
          </a:ln>
          <a:effectLst/>
        </p:spPr>
        <p:txBody>
          <a:bodyPr>
            <a:spAutoFit/>
          </a:bodyPr>
          <a:lstStyle/>
          <a:p>
            <a:pPr>
              <a:lnSpc>
                <a:spcPct val="50000"/>
              </a:lnSpc>
              <a:spcBef>
                <a:spcPct val="50000"/>
              </a:spcBef>
            </a:pPr>
            <a:r>
              <a:rPr lang="en-US" sz="1600"/>
              <a:t>Load </a:t>
            </a:r>
          </a:p>
          <a:p>
            <a:pPr>
              <a:lnSpc>
                <a:spcPct val="50000"/>
              </a:lnSpc>
              <a:spcBef>
                <a:spcPct val="50000"/>
              </a:spcBef>
            </a:pPr>
            <a:r>
              <a:rPr lang="en-US" sz="1600"/>
              <a:t>Reset  </a:t>
            </a:r>
          </a:p>
          <a:p>
            <a:pPr>
              <a:lnSpc>
                <a:spcPct val="50000"/>
              </a:lnSpc>
              <a:spcBef>
                <a:spcPct val="50000"/>
              </a:spcBef>
            </a:pPr>
            <a:r>
              <a:rPr lang="en-US" sz="1600"/>
              <a:t>D    count</a:t>
            </a:r>
          </a:p>
        </p:txBody>
      </p:sp>
      <p:sp>
        <p:nvSpPr>
          <p:cNvPr id="128100" name="Line 100"/>
          <p:cNvSpPr>
            <a:spLocks noChangeShapeType="1"/>
          </p:cNvSpPr>
          <p:nvPr/>
        </p:nvSpPr>
        <p:spPr bwMode="auto">
          <a:xfrm>
            <a:off x="6665913" y="6070600"/>
            <a:ext cx="92075" cy="100013"/>
          </a:xfrm>
          <a:prstGeom prst="line">
            <a:avLst/>
          </a:prstGeom>
          <a:noFill/>
          <a:ln w="9525">
            <a:solidFill>
              <a:schemeClr val="tx1"/>
            </a:solidFill>
            <a:round/>
            <a:headEnd/>
            <a:tailEnd/>
          </a:ln>
          <a:effectLst/>
        </p:spPr>
        <p:txBody>
          <a:bodyPr/>
          <a:lstStyle/>
          <a:p>
            <a:endParaRPr lang="en-US"/>
          </a:p>
        </p:txBody>
      </p:sp>
      <p:sp>
        <p:nvSpPr>
          <p:cNvPr id="128101" name="Line 101"/>
          <p:cNvSpPr>
            <a:spLocks noChangeShapeType="1"/>
          </p:cNvSpPr>
          <p:nvPr/>
        </p:nvSpPr>
        <p:spPr bwMode="auto">
          <a:xfrm flipH="1">
            <a:off x="6665913" y="6170613"/>
            <a:ext cx="92075" cy="100012"/>
          </a:xfrm>
          <a:prstGeom prst="line">
            <a:avLst/>
          </a:prstGeom>
          <a:noFill/>
          <a:ln w="9525">
            <a:solidFill>
              <a:schemeClr val="tx1"/>
            </a:solidFill>
            <a:round/>
            <a:headEnd/>
            <a:tailEnd/>
          </a:ln>
          <a:effectLst/>
        </p:spPr>
        <p:txBody>
          <a:bodyPr/>
          <a:lstStyle/>
          <a:p>
            <a:endParaRPr lang="en-US"/>
          </a:p>
        </p:txBody>
      </p:sp>
      <p:sp>
        <p:nvSpPr>
          <p:cNvPr id="128102" name="Line 102"/>
          <p:cNvSpPr>
            <a:spLocks noChangeShapeType="1"/>
          </p:cNvSpPr>
          <p:nvPr/>
        </p:nvSpPr>
        <p:spPr bwMode="auto">
          <a:xfrm flipH="1">
            <a:off x="6257925" y="5767388"/>
            <a:ext cx="407988" cy="0"/>
          </a:xfrm>
          <a:prstGeom prst="line">
            <a:avLst/>
          </a:prstGeom>
          <a:noFill/>
          <a:ln w="9525">
            <a:solidFill>
              <a:schemeClr val="tx1"/>
            </a:solidFill>
            <a:round/>
            <a:headEnd/>
            <a:tailEnd/>
          </a:ln>
          <a:effectLst/>
        </p:spPr>
        <p:txBody>
          <a:bodyPr/>
          <a:lstStyle/>
          <a:p>
            <a:endParaRPr lang="en-US"/>
          </a:p>
        </p:txBody>
      </p:sp>
      <p:sp>
        <p:nvSpPr>
          <p:cNvPr id="128104" name="Line 104"/>
          <p:cNvSpPr>
            <a:spLocks noChangeShapeType="1"/>
          </p:cNvSpPr>
          <p:nvPr/>
        </p:nvSpPr>
        <p:spPr bwMode="auto">
          <a:xfrm flipH="1">
            <a:off x="6257925" y="6170613"/>
            <a:ext cx="407988" cy="0"/>
          </a:xfrm>
          <a:prstGeom prst="line">
            <a:avLst/>
          </a:prstGeom>
          <a:noFill/>
          <a:ln w="9525">
            <a:solidFill>
              <a:schemeClr val="tx1"/>
            </a:solidFill>
            <a:round/>
            <a:headEnd/>
            <a:tailEnd/>
          </a:ln>
          <a:effectLst/>
        </p:spPr>
        <p:txBody>
          <a:bodyPr/>
          <a:lstStyle/>
          <a:p>
            <a:endParaRPr lang="en-US"/>
          </a:p>
        </p:txBody>
      </p:sp>
      <p:sp>
        <p:nvSpPr>
          <p:cNvPr id="128105" name="Text Box 105"/>
          <p:cNvSpPr txBox="1">
            <a:spLocks noChangeArrowheads="1"/>
          </p:cNvSpPr>
          <p:nvPr/>
        </p:nvSpPr>
        <p:spPr bwMode="auto">
          <a:xfrm>
            <a:off x="5938838" y="5888038"/>
            <a:ext cx="739775" cy="336550"/>
          </a:xfrm>
          <a:prstGeom prst="rect">
            <a:avLst/>
          </a:prstGeom>
          <a:noFill/>
          <a:ln w="9525">
            <a:noFill/>
            <a:miter lim="800000"/>
            <a:headEnd/>
            <a:tailEnd/>
          </a:ln>
          <a:effectLst/>
        </p:spPr>
        <p:txBody>
          <a:bodyPr>
            <a:spAutoFit/>
          </a:bodyPr>
          <a:lstStyle/>
          <a:p>
            <a:pPr>
              <a:spcBef>
                <a:spcPct val="50000"/>
              </a:spcBef>
            </a:pPr>
            <a:r>
              <a:rPr lang="en-US" sz="1600"/>
              <a:t>CLK</a:t>
            </a:r>
          </a:p>
        </p:txBody>
      </p:sp>
      <p:sp>
        <p:nvSpPr>
          <p:cNvPr id="128106" name="Line 106"/>
          <p:cNvSpPr>
            <a:spLocks noChangeShapeType="1"/>
          </p:cNvSpPr>
          <p:nvPr/>
        </p:nvSpPr>
        <p:spPr bwMode="auto">
          <a:xfrm flipH="1">
            <a:off x="5846763" y="5484813"/>
            <a:ext cx="819150" cy="0"/>
          </a:xfrm>
          <a:prstGeom prst="line">
            <a:avLst/>
          </a:prstGeom>
          <a:noFill/>
          <a:ln w="9525">
            <a:solidFill>
              <a:schemeClr val="tx1"/>
            </a:solidFill>
            <a:round/>
            <a:headEnd/>
            <a:tailEnd/>
          </a:ln>
          <a:effectLst/>
        </p:spPr>
        <p:txBody>
          <a:bodyPr/>
          <a:lstStyle/>
          <a:p>
            <a:endParaRPr lang="en-US"/>
          </a:p>
        </p:txBody>
      </p:sp>
      <p:sp>
        <p:nvSpPr>
          <p:cNvPr id="128108" name="Text Box 108"/>
          <p:cNvSpPr txBox="1">
            <a:spLocks noChangeArrowheads="1"/>
          </p:cNvSpPr>
          <p:nvPr/>
        </p:nvSpPr>
        <p:spPr bwMode="auto">
          <a:xfrm>
            <a:off x="5934075" y="5581650"/>
            <a:ext cx="465138" cy="336550"/>
          </a:xfrm>
          <a:prstGeom prst="rect">
            <a:avLst/>
          </a:prstGeom>
          <a:noFill/>
          <a:ln w="9525">
            <a:noFill/>
            <a:miter lim="800000"/>
            <a:headEnd/>
            <a:tailEnd/>
          </a:ln>
          <a:effectLst/>
        </p:spPr>
        <p:txBody>
          <a:bodyPr>
            <a:spAutoFit/>
          </a:bodyPr>
          <a:lstStyle/>
          <a:p>
            <a:pPr>
              <a:spcBef>
                <a:spcPct val="50000"/>
              </a:spcBef>
            </a:pPr>
            <a:r>
              <a:rPr lang="en-US" sz="1600" dirty="0" smtClean="0"/>
              <a:t>10</a:t>
            </a:r>
            <a:endParaRPr lang="en-US" sz="1600" dirty="0"/>
          </a:p>
        </p:txBody>
      </p:sp>
      <p:sp>
        <p:nvSpPr>
          <p:cNvPr id="128109" name="Line 109"/>
          <p:cNvSpPr>
            <a:spLocks noChangeShapeType="1"/>
          </p:cNvSpPr>
          <p:nvPr/>
        </p:nvSpPr>
        <p:spPr bwMode="auto">
          <a:xfrm flipH="1">
            <a:off x="6461125" y="5703888"/>
            <a:ext cx="80963" cy="149225"/>
          </a:xfrm>
          <a:prstGeom prst="line">
            <a:avLst/>
          </a:prstGeom>
          <a:noFill/>
          <a:ln w="9525">
            <a:solidFill>
              <a:schemeClr val="tx1"/>
            </a:solidFill>
            <a:round/>
            <a:headEnd/>
            <a:tailEnd/>
          </a:ln>
          <a:effectLst/>
        </p:spPr>
        <p:txBody>
          <a:bodyPr/>
          <a:lstStyle/>
          <a:p>
            <a:endParaRPr lang="en-US"/>
          </a:p>
        </p:txBody>
      </p:sp>
      <p:sp>
        <p:nvSpPr>
          <p:cNvPr id="128111" name="AutoShape 111"/>
          <p:cNvSpPr>
            <a:spLocks noChangeArrowheads="1"/>
          </p:cNvSpPr>
          <p:nvPr/>
        </p:nvSpPr>
        <p:spPr bwMode="auto">
          <a:xfrm flipH="1">
            <a:off x="6765925" y="4435475"/>
            <a:ext cx="481013" cy="468313"/>
          </a:xfrm>
          <a:prstGeom prst="flowChartDelay">
            <a:avLst/>
          </a:prstGeom>
          <a:noFill/>
          <a:ln w="9525">
            <a:solidFill>
              <a:schemeClr val="tx1"/>
            </a:solidFill>
            <a:miter lim="800000"/>
            <a:headEnd/>
            <a:tailEnd/>
          </a:ln>
          <a:effectLst/>
        </p:spPr>
        <p:txBody>
          <a:bodyPr wrap="none" anchor="ctr"/>
          <a:lstStyle/>
          <a:p>
            <a:endParaRPr lang="en-US"/>
          </a:p>
        </p:txBody>
      </p:sp>
      <p:sp>
        <p:nvSpPr>
          <p:cNvPr id="128112" name="Line 112"/>
          <p:cNvSpPr>
            <a:spLocks noChangeShapeType="1"/>
          </p:cNvSpPr>
          <p:nvPr/>
        </p:nvSpPr>
        <p:spPr bwMode="auto">
          <a:xfrm>
            <a:off x="7246938" y="4503738"/>
            <a:ext cx="411162" cy="0"/>
          </a:xfrm>
          <a:prstGeom prst="line">
            <a:avLst/>
          </a:prstGeom>
          <a:noFill/>
          <a:ln w="9525">
            <a:solidFill>
              <a:schemeClr val="tx1"/>
            </a:solidFill>
            <a:round/>
            <a:headEnd/>
            <a:tailEnd/>
          </a:ln>
          <a:effectLst/>
        </p:spPr>
        <p:txBody>
          <a:bodyPr/>
          <a:lstStyle/>
          <a:p>
            <a:endParaRPr lang="en-US"/>
          </a:p>
        </p:txBody>
      </p:sp>
      <p:sp>
        <p:nvSpPr>
          <p:cNvPr id="128113" name="Text Box 113"/>
          <p:cNvSpPr txBox="1">
            <a:spLocks noChangeArrowheads="1"/>
          </p:cNvSpPr>
          <p:nvPr/>
        </p:nvSpPr>
        <p:spPr bwMode="auto">
          <a:xfrm>
            <a:off x="7645400" y="4292600"/>
            <a:ext cx="739775" cy="336550"/>
          </a:xfrm>
          <a:prstGeom prst="rect">
            <a:avLst/>
          </a:prstGeom>
          <a:noFill/>
          <a:ln w="9525">
            <a:noFill/>
            <a:miter lim="800000"/>
            <a:headEnd/>
            <a:tailEnd/>
          </a:ln>
          <a:effectLst/>
        </p:spPr>
        <p:txBody>
          <a:bodyPr>
            <a:spAutoFit/>
          </a:bodyPr>
          <a:lstStyle/>
          <a:p>
            <a:pPr>
              <a:spcBef>
                <a:spcPct val="50000"/>
              </a:spcBef>
            </a:pPr>
            <a:r>
              <a:rPr lang="en-US" sz="1600"/>
              <a:t>Dir</a:t>
            </a:r>
          </a:p>
        </p:txBody>
      </p:sp>
      <p:sp>
        <p:nvSpPr>
          <p:cNvPr id="128114" name="Freeform 114"/>
          <p:cNvSpPr>
            <a:spLocks/>
          </p:cNvSpPr>
          <p:nvPr/>
        </p:nvSpPr>
        <p:spPr bwMode="auto">
          <a:xfrm>
            <a:off x="7246938" y="4879975"/>
            <a:ext cx="696912" cy="914400"/>
          </a:xfrm>
          <a:custGeom>
            <a:avLst/>
            <a:gdLst/>
            <a:ahLst/>
            <a:cxnLst>
              <a:cxn ang="0">
                <a:pos x="209" y="576"/>
              </a:cxn>
              <a:cxn ang="0">
                <a:pos x="439" y="576"/>
              </a:cxn>
              <a:cxn ang="0">
                <a:pos x="439" y="0"/>
              </a:cxn>
              <a:cxn ang="0">
                <a:pos x="0" y="0"/>
              </a:cxn>
            </a:cxnLst>
            <a:rect l="0" t="0" r="r" b="b"/>
            <a:pathLst>
              <a:path w="439" h="576">
                <a:moveTo>
                  <a:pt x="209" y="576"/>
                </a:moveTo>
                <a:lnTo>
                  <a:pt x="439" y="576"/>
                </a:lnTo>
                <a:lnTo>
                  <a:pt x="439" y="0"/>
                </a:lnTo>
                <a:lnTo>
                  <a:pt x="0" y="0"/>
                </a:lnTo>
              </a:path>
            </a:pathLst>
          </a:custGeom>
          <a:noFill/>
          <a:ln w="9525">
            <a:solidFill>
              <a:schemeClr val="tx1"/>
            </a:solidFill>
            <a:round/>
            <a:headEnd/>
            <a:tailEnd/>
          </a:ln>
          <a:effectLst/>
        </p:spPr>
        <p:txBody>
          <a:bodyPr/>
          <a:lstStyle/>
          <a:p>
            <a:endParaRPr lang="en-US"/>
          </a:p>
        </p:txBody>
      </p:sp>
      <p:sp>
        <p:nvSpPr>
          <p:cNvPr id="128115" name="Freeform 115"/>
          <p:cNvSpPr>
            <a:spLocks/>
          </p:cNvSpPr>
          <p:nvPr/>
        </p:nvSpPr>
        <p:spPr bwMode="auto">
          <a:xfrm>
            <a:off x="7246938" y="4686300"/>
            <a:ext cx="882650" cy="1341438"/>
          </a:xfrm>
          <a:custGeom>
            <a:avLst/>
            <a:gdLst/>
            <a:ahLst/>
            <a:cxnLst>
              <a:cxn ang="0">
                <a:pos x="216" y="792"/>
              </a:cxn>
              <a:cxn ang="0">
                <a:pos x="556" y="794"/>
              </a:cxn>
              <a:cxn ang="0">
                <a:pos x="556" y="2"/>
              </a:cxn>
              <a:cxn ang="0">
                <a:pos x="0" y="0"/>
              </a:cxn>
            </a:cxnLst>
            <a:rect l="0" t="0" r="r" b="b"/>
            <a:pathLst>
              <a:path w="556" h="794">
                <a:moveTo>
                  <a:pt x="216" y="792"/>
                </a:moveTo>
                <a:lnTo>
                  <a:pt x="556" y="794"/>
                </a:lnTo>
                <a:lnTo>
                  <a:pt x="556" y="2"/>
                </a:lnTo>
                <a:lnTo>
                  <a:pt x="0" y="0"/>
                </a:lnTo>
              </a:path>
            </a:pathLst>
          </a:custGeom>
          <a:noFill/>
          <a:ln w="9525">
            <a:solidFill>
              <a:schemeClr val="tx1"/>
            </a:solidFill>
            <a:round/>
            <a:headEnd/>
            <a:tailEnd/>
          </a:ln>
          <a:effectLst/>
        </p:spPr>
        <p:txBody>
          <a:bodyPr/>
          <a:lstStyle/>
          <a:p>
            <a:endParaRPr lang="en-US"/>
          </a:p>
        </p:txBody>
      </p:sp>
      <p:sp>
        <p:nvSpPr>
          <p:cNvPr id="128116" name="Freeform 116"/>
          <p:cNvSpPr>
            <a:spLocks/>
          </p:cNvSpPr>
          <p:nvPr/>
        </p:nvSpPr>
        <p:spPr bwMode="auto">
          <a:xfrm>
            <a:off x="6400800" y="4697413"/>
            <a:ext cx="365125" cy="582612"/>
          </a:xfrm>
          <a:custGeom>
            <a:avLst/>
            <a:gdLst/>
            <a:ahLst/>
            <a:cxnLst>
              <a:cxn ang="0">
                <a:pos x="166" y="367"/>
              </a:cxn>
              <a:cxn ang="0">
                <a:pos x="0" y="367"/>
              </a:cxn>
              <a:cxn ang="0">
                <a:pos x="0" y="0"/>
              </a:cxn>
              <a:cxn ang="0">
                <a:pos x="230" y="0"/>
              </a:cxn>
            </a:cxnLst>
            <a:rect l="0" t="0" r="r" b="b"/>
            <a:pathLst>
              <a:path w="230" h="367">
                <a:moveTo>
                  <a:pt x="166" y="367"/>
                </a:moveTo>
                <a:lnTo>
                  <a:pt x="0" y="367"/>
                </a:lnTo>
                <a:lnTo>
                  <a:pt x="0" y="0"/>
                </a:lnTo>
                <a:lnTo>
                  <a:pt x="230" y="0"/>
                </a:lnTo>
              </a:path>
            </a:pathLst>
          </a:custGeom>
          <a:noFill/>
          <a:ln w="9525">
            <a:solidFill>
              <a:schemeClr val="tx1"/>
            </a:solidFill>
            <a:round/>
            <a:headEnd/>
            <a:tailEnd/>
          </a:ln>
          <a:effectLst/>
        </p:spPr>
        <p:txBody>
          <a:bodyPr/>
          <a:lstStyle/>
          <a:p>
            <a:endParaRPr lang="en-US"/>
          </a:p>
        </p:txBody>
      </p:sp>
      <p:sp>
        <p:nvSpPr>
          <p:cNvPr id="128117" name="Text Box 117"/>
          <p:cNvSpPr txBox="1">
            <a:spLocks noChangeArrowheads="1"/>
          </p:cNvSpPr>
          <p:nvPr/>
        </p:nvSpPr>
        <p:spPr bwMode="auto">
          <a:xfrm>
            <a:off x="7613650" y="5554663"/>
            <a:ext cx="371475" cy="517525"/>
          </a:xfrm>
          <a:prstGeom prst="rect">
            <a:avLst/>
          </a:prstGeom>
          <a:noFill/>
          <a:ln w="9525">
            <a:noFill/>
            <a:miter lim="800000"/>
            <a:headEnd/>
            <a:tailEnd/>
          </a:ln>
          <a:effectLst/>
        </p:spPr>
        <p:txBody>
          <a:bodyPr wrap="none">
            <a:spAutoFit/>
          </a:bodyPr>
          <a:lstStyle/>
          <a:p>
            <a:r>
              <a:rPr lang="en-US" sz="1400" b="1"/>
              <a:t>S1</a:t>
            </a:r>
          </a:p>
          <a:p>
            <a:r>
              <a:rPr lang="en-US" sz="1400" b="1"/>
              <a:t>S0</a:t>
            </a:r>
          </a:p>
        </p:txBody>
      </p:sp>
      <p:sp>
        <p:nvSpPr>
          <p:cNvPr id="128119" name="Oval 119"/>
          <p:cNvSpPr>
            <a:spLocks noChangeArrowheads="1"/>
          </p:cNvSpPr>
          <p:nvPr/>
        </p:nvSpPr>
        <p:spPr bwMode="auto">
          <a:xfrm>
            <a:off x="7250113" y="4451350"/>
            <a:ext cx="114300" cy="1143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128120" name="Line 120"/>
          <p:cNvSpPr>
            <a:spLocks noChangeShapeType="1"/>
          </p:cNvSpPr>
          <p:nvPr/>
        </p:nvSpPr>
        <p:spPr bwMode="auto">
          <a:xfrm flipH="1">
            <a:off x="5473700" y="5487988"/>
            <a:ext cx="465138" cy="0"/>
          </a:xfrm>
          <a:prstGeom prst="line">
            <a:avLst/>
          </a:prstGeom>
          <a:noFill/>
          <a:ln w="9525">
            <a:solidFill>
              <a:schemeClr val="tx1"/>
            </a:solidFill>
            <a:prstDash val="sysDot"/>
            <a:round/>
            <a:headEnd/>
            <a:tailEnd/>
          </a:ln>
          <a:effectLst/>
        </p:spPr>
        <p:txBody>
          <a:bodyPr/>
          <a:lstStyle/>
          <a:p>
            <a:endParaRPr lang="en-US"/>
          </a:p>
        </p:txBody>
      </p:sp>
      <p:sp>
        <p:nvSpPr>
          <p:cNvPr id="128121" name="Text Box 121"/>
          <p:cNvSpPr txBox="1">
            <a:spLocks noChangeArrowheads="1"/>
          </p:cNvSpPr>
          <p:nvPr/>
        </p:nvSpPr>
        <p:spPr bwMode="auto">
          <a:xfrm>
            <a:off x="5027613" y="5151438"/>
            <a:ext cx="1257300" cy="366712"/>
          </a:xfrm>
          <a:prstGeom prst="rect">
            <a:avLst/>
          </a:prstGeom>
          <a:noFill/>
          <a:ln w="9525">
            <a:noFill/>
            <a:miter lim="800000"/>
            <a:headEnd/>
            <a:tailEnd/>
          </a:ln>
          <a:effectLst/>
        </p:spPr>
        <p:txBody>
          <a:bodyPr wrap="none">
            <a:spAutoFit/>
          </a:bodyPr>
          <a:lstStyle/>
          <a:p>
            <a:r>
              <a:rPr lang="en-US" sz="1800" dirty="0"/>
              <a:t>On Start-up</a:t>
            </a:r>
          </a:p>
        </p:txBody>
      </p:sp>
      <p:sp>
        <p:nvSpPr>
          <p:cNvPr id="48" name="Slide Number Placeholder 47"/>
          <p:cNvSpPr>
            <a:spLocks noGrp="1"/>
          </p:cNvSpPr>
          <p:nvPr>
            <p:ph type="sldNum" sz="quarter" idx="12"/>
          </p:nvPr>
        </p:nvSpPr>
        <p:spPr/>
        <p:txBody>
          <a:bodyPr/>
          <a:lstStyle/>
          <a:p>
            <a:fld id="{1E9AE433-2354-447F-AC9C-E3BA53A2ED55}" type="slidenum">
              <a:rPr lang="en-US" smtClean="0"/>
              <a:pPr/>
              <a:t>130</a:t>
            </a:fld>
            <a:endParaRPr lang="en-US"/>
          </a:p>
        </p:txBody>
      </p:sp>
      <p:sp>
        <p:nvSpPr>
          <p:cNvPr id="49" name="Footer Placeholder 48"/>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762000" y="459548"/>
            <a:ext cx="7924800" cy="762000"/>
          </a:xfrm>
        </p:spPr>
        <p:txBody>
          <a:bodyPr/>
          <a:lstStyle/>
          <a:p>
            <a:r>
              <a:rPr lang="en-US" sz="3200" dirty="0"/>
              <a:t>Class </a:t>
            </a:r>
            <a:r>
              <a:rPr lang="en-US" sz="3200" dirty="0" smtClean="0"/>
              <a:t>Question:</a:t>
            </a:r>
            <a:r>
              <a:rPr lang="en-US" sz="3200" dirty="0"/>
              <a:t/>
            </a:r>
            <a:br>
              <a:rPr lang="en-US" sz="3200" dirty="0"/>
            </a:br>
            <a:r>
              <a:rPr lang="en-US" sz="3200" dirty="0"/>
              <a:t>Jump-Counter FSM Design</a:t>
            </a:r>
          </a:p>
        </p:txBody>
      </p:sp>
      <p:sp>
        <p:nvSpPr>
          <p:cNvPr id="129051" name="Rectangle 27"/>
          <p:cNvSpPr>
            <a:spLocks noGrp="1" noChangeArrowheads="1"/>
          </p:cNvSpPr>
          <p:nvPr>
            <p:ph idx="1"/>
          </p:nvPr>
        </p:nvSpPr>
        <p:spPr>
          <a:xfrm>
            <a:off x="685799" y="1981200"/>
            <a:ext cx="7735529" cy="4114800"/>
          </a:xfrm>
          <a:noFill/>
          <a:ln/>
        </p:spPr>
        <p:txBody>
          <a:bodyPr/>
          <a:lstStyle/>
          <a:p>
            <a:r>
              <a:rPr lang="en-US" dirty="0"/>
              <a:t>Assign state values and design next state logic circuit.</a:t>
            </a:r>
          </a:p>
        </p:txBody>
      </p:sp>
      <p:sp>
        <p:nvSpPr>
          <p:cNvPr id="129028" name="Text Box 4"/>
          <p:cNvSpPr txBox="1">
            <a:spLocks noChangeArrowheads="1"/>
          </p:cNvSpPr>
          <p:nvPr/>
        </p:nvSpPr>
        <p:spPr bwMode="auto">
          <a:xfrm>
            <a:off x="4826000" y="4222750"/>
            <a:ext cx="561975" cy="457200"/>
          </a:xfrm>
          <a:prstGeom prst="rect">
            <a:avLst/>
          </a:prstGeom>
          <a:noFill/>
          <a:ln w="9525">
            <a:noFill/>
            <a:miter lim="800000"/>
            <a:headEnd/>
            <a:tailEnd/>
          </a:ln>
          <a:effectLst/>
        </p:spPr>
        <p:txBody>
          <a:bodyPr>
            <a:spAutoFit/>
          </a:bodyPr>
          <a:lstStyle/>
          <a:p>
            <a:pPr eaLnBrk="0" hangingPunct="0"/>
            <a:endParaRPr lang="en-US"/>
          </a:p>
        </p:txBody>
      </p:sp>
      <p:grpSp>
        <p:nvGrpSpPr>
          <p:cNvPr id="129029" name="Group 5"/>
          <p:cNvGrpSpPr>
            <a:grpSpLocks/>
          </p:cNvGrpSpPr>
          <p:nvPr/>
        </p:nvGrpSpPr>
        <p:grpSpPr bwMode="auto">
          <a:xfrm>
            <a:off x="2520950" y="3603625"/>
            <a:ext cx="1004888" cy="981075"/>
            <a:chOff x="1005" y="2157"/>
            <a:chExt cx="1017" cy="973"/>
          </a:xfrm>
        </p:grpSpPr>
        <p:sp>
          <p:nvSpPr>
            <p:cNvPr id="129030" name="Text Box 6"/>
            <p:cNvSpPr txBox="1">
              <a:spLocks noChangeArrowheads="1"/>
            </p:cNvSpPr>
            <p:nvPr/>
          </p:nvSpPr>
          <p:spPr bwMode="auto">
            <a:xfrm>
              <a:off x="1277" y="2244"/>
              <a:ext cx="453" cy="395"/>
            </a:xfrm>
            <a:prstGeom prst="rect">
              <a:avLst/>
            </a:prstGeom>
            <a:noFill/>
            <a:ln w="9525">
              <a:noFill/>
              <a:miter lim="800000"/>
              <a:headEnd/>
              <a:tailEnd/>
            </a:ln>
            <a:effectLst/>
          </p:spPr>
          <p:txBody>
            <a:bodyPr>
              <a:spAutoFit/>
            </a:bodyPr>
            <a:lstStyle/>
            <a:p>
              <a:pPr algn="ctr" eaLnBrk="0" hangingPunct="0"/>
              <a:r>
                <a:rPr lang="en-US" sz="1000"/>
                <a:t>Zero</a:t>
              </a:r>
            </a:p>
            <a:p>
              <a:pPr algn="ctr" eaLnBrk="0" hangingPunct="0"/>
              <a:endParaRPr lang="en-US" sz="1000"/>
            </a:p>
          </p:txBody>
        </p:sp>
        <p:sp>
          <p:nvSpPr>
            <p:cNvPr id="129031" name="Text Box 7"/>
            <p:cNvSpPr txBox="1">
              <a:spLocks noChangeArrowheads="1"/>
            </p:cNvSpPr>
            <p:nvPr/>
          </p:nvSpPr>
          <p:spPr bwMode="auto">
            <a:xfrm>
              <a:off x="1060" y="2721"/>
              <a:ext cx="920" cy="242"/>
            </a:xfrm>
            <a:prstGeom prst="rect">
              <a:avLst/>
            </a:prstGeom>
            <a:noFill/>
            <a:ln w="9525">
              <a:noFill/>
              <a:miter lim="800000"/>
              <a:headEnd/>
              <a:tailEnd/>
            </a:ln>
            <a:effectLst/>
          </p:spPr>
          <p:txBody>
            <a:bodyPr>
              <a:spAutoFit/>
            </a:bodyPr>
            <a:lstStyle/>
            <a:p>
              <a:pPr algn="ctr" eaLnBrk="0" hangingPunct="0"/>
              <a:r>
                <a:rPr lang="en-US" sz="1000"/>
                <a:t>[0]</a:t>
              </a:r>
            </a:p>
          </p:txBody>
        </p:sp>
        <p:sp>
          <p:nvSpPr>
            <p:cNvPr id="129032" name="Oval 8"/>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129033" name="Group 9"/>
          <p:cNvGrpSpPr>
            <a:grpSpLocks/>
          </p:cNvGrpSpPr>
          <p:nvPr/>
        </p:nvGrpSpPr>
        <p:grpSpPr bwMode="auto">
          <a:xfrm>
            <a:off x="4278313" y="3603625"/>
            <a:ext cx="1004887" cy="981075"/>
            <a:chOff x="1005" y="2157"/>
            <a:chExt cx="1017" cy="973"/>
          </a:xfrm>
        </p:grpSpPr>
        <p:sp>
          <p:nvSpPr>
            <p:cNvPr id="129034" name="Text Box 10"/>
            <p:cNvSpPr txBox="1">
              <a:spLocks noChangeArrowheads="1"/>
            </p:cNvSpPr>
            <p:nvPr/>
          </p:nvSpPr>
          <p:spPr bwMode="auto">
            <a:xfrm>
              <a:off x="1277" y="2244"/>
              <a:ext cx="454" cy="395"/>
            </a:xfrm>
            <a:prstGeom prst="rect">
              <a:avLst/>
            </a:prstGeom>
            <a:noFill/>
            <a:ln w="9525">
              <a:noFill/>
              <a:miter lim="800000"/>
              <a:headEnd/>
              <a:tailEnd/>
            </a:ln>
            <a:effectLst/>
          </p:spPr>
          <p:txBody>
            <a:bodyPr>
              <a:spAutoFit/>
            </a:bodyPr>
            <a:lstStyle/>
            <a:p>
              <a:pPr algn="ctr" eaLnBrk="0" hangingPunct="0"/>
              <a:r>
                <a:rPr lang="en-US" sz="1000"/>
                <a:t>One</a:t>
              </a:r>
            </a:p>
            <a:p>
              <a:pPr algn="ctr" eaLnBrk="0" hangingPunct="0"/>
              <a:endParaRPr lang="en-US" sz="1000"/>
            </a:p>
          </p:txBody>
        </p:sp>
        <p:sp>
          <p:nvSpPr>
            <p:cNvPr id="129035" name="Text Box 11"/>
            <p:cNvSpPr txBox="1">
              <a:spLocks noChangeArrowheads="1"/>
            </p:cNvSpPr>
            <p:nvPr/>
          </p:nvSpPr>
          <p:spPr bwMode="auto">
            <a:xfrm>
              <a:off x="1060" y="2721"/>
              <a:ext cx="920" cy="242"/>
            </a:xfrm>
            <a:prstGeom prst="rect">
              <a:avLst/>
            </a:prstGeom>
            <a:noFill/>
            <a:ln w="9525">
              <a:noFill/>
              <a:miter lim="800000"/>
              <a:headEnd/>
              <a:tailEnd/>
            </a:ln>
            <a:effectLst/>
          </p:spPr>
          <p:txBody>
            <a:bodyPr>
              <a:spAutoFit/>
            </a:bodyPr>
            <a:lstStyle/>
            <a:p>
              <a:pPr algn="ctr" eaLnBrk="0" hangingPunct="0"/>
              <a:r>
                <a:rPr lang="en-US" sz="1000"/>
                <a:t>[1]</a:t>
              </a:r>
            </a:p>
          </p:txBody>
        </p:sp>
        <p:sp>
          <p:nvSpPr>
            <p:cNvPr id="129036" name="Oval 12"/>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129037" name="Group 13"/>
          <p:cNvGrpSpPr>
            <a:grpSpLocks/>
          </p:cNvGrpSpPr>
          <p:nvPr/>
        </p:nvGrpSpPr>
        <p:grpSpPr bwMode="auto">
          <a:xfrm>
            <a:off x="4278313" y="4752975"/>
            <a:ext cx="1004887" cy="981075"/>
            <a:chOff x="1005" y="2157"/>
            <a:chExt cx="1017" cy="973"/>
          </a:xfrm>
        </p:grpSpPr>
        <p:sp>
          <p:nvSpPr>
            <p:cNvPr id="129038" name="Text Box 14"/>
            <p:cNvSpPr txBox="1">
              <a:spLocks noChangeArrowheads="1"/>
            </p:cNvSpPr>
            <p:nvPr/>
          </p:nvSpPr>
          <p:spPr bwMode="auto">
            <a:xfrm>
              <a:off x="1277" y="2246"/>
              <a:ext cx="454" cy="394"/>
            </a:xfrm>
            <a:prstGeom prst="rect">
              <a:avLst/>
            </a:prstGeom>
            <a:noFill/>
            <a:ln w="9525">
              <a:noFill/>
              <a:miter lim="800000"/>
              <a:headEnd/>
              <a:tailEnd/>
            </a:ln>
            <a:effectLst/>
          </p:spPr>
          <p:txBody>
            <a:bodyPr>
              <a:spAutoFit/>
            </a:bodyPr>
            <a:lstStyle/>
            <a:p>
              <a:pPr algn="ctr" eaLnBrk="0" hangingPunct="0"/>
              <a:r>
                <a:rPr lang="en-US" sz="1000"/>
                <a:t>Two</a:t>
              </a:r>
            </a:p>
            <a:p>
              <a:pPr algn="ctr" eaLnBrk="0" hangingPunct="0"/>
              <a:endParaRPr lang="en-US" sz="1000"/>
            </a:p>
          </p:txBody>
        </p:sp>
        <p:sp>
          <p:nvSpPr>
            <p:cNvPr id="129039" name="Text Box 15"/>
            <p:cNvSpPr txBox="1">
              <a:spLocks noChangeArrowheads="1"/>
            </p:cNvSpPr>
            <p:nvPr/>
          </p:nvSpPr>
          <p:spPr bwMode="auto">
            <a:xfrm>
              <a:off x="1060" y="2721"/>
              <a:ext cx="920" cy="242"/>
            </a:xfrm>
            <a:prstGeom prst="rect">
              <a:avLst/>
            </a:prstGeom>
            <a:noFill/>
            <a:ln w="9525">
              <a:noFill/>
              <a:miter lim="800000"/>
              <a:headEnd/>
              <a:tailEnd/>
            </a:ln>
            <a:effectLst/>
          </p:spPr>
          <p:txBody>
            <a:bodyPr>
              <a:spAutoFit/>
            </a:bodyPr>
            <a:lstStyle/>
            <a:p>
              <a:pPr algn="ctr" eaLnBrk="0" hangingPunct="0"/>
              <a:r>
                <a:rPr lang="en-US" sz="1000"/>
                <a:t>[2]</a:t>
              </a:r>
            </a:p>
          </p:txBody>
        </p:sp>
        <p:sp>
          <p:nvSpPr>
            <p:cNvPr id="129040" name="Oval 16"/>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sp>
        <p:nvSpPr>
          <p:cNvPr id="129041" name="Text Box 17"/>
          <p:cNvSpPr txBox="1">
            <a:spLocks noChangeArrowheads="1"/>
          </p:cNvSpPr>
          <p:nvPr/>
        </p:nvSpPr>
        <p:spPr bwMode="auto">
          <a:xfrm>
            <a:off x="2717800" y="4843463"/>
            <a:ext cx="620713" cy="396875"/>
          </a:xfrm>
          <a:prstGeom prst="rect">
            <a:avLst/>
          </a:prstGeom>
          <a:noFill/>
          <a:ln w="9525">
            <a:noFill/>
            <a:miter lim="800000"/>
            <a:headEnd/>
            <a:tailEnd/>
          </a:ln>
          <a:effectLst/>
        </p:spPr>
        <p:txBody>
          <a:bodyPr>
            <a:spAutoFit/>
          </a:bodyPr>
          <a:lstStyle/>
          <a:p>
            <a:pPr algn="ctr" eaLnBrk="0" hangingPunct="0"/>
            <a:r>
              <a:rPr lang="en-US" sz="1000"/>
              <a:t>Three</a:t>
            </a:r>
          </a:p>
          <a:p>
            <a:pPr algn="ctr" eaLnBrk="0" hangingPunct="0"/>
            <a:endParaRPr lang="en-US" sz="1000"/>
          </a:p>
        </p:txBody>
      </p:sp>
      <p:sp>
        <p:nvSpPr>
          <p:cNvPr id="129042" name="Text Box 18"/>
          <p:cNvSpPr txBox="1">
            <a:spLocks noChangeArrowheads="1"/>
          </p:cNvSpPr>
          <p:nvPr/>
        </p:nvSpPr>
        <p:spPr bwMode="auto">
          <a:xfrm>
            <a:off x="2574925" y="5321300"/>
            <a:ext cx="909638" cy="244475"/>
          </a:xfrm>
          <a:prstGeom prst="rect">
            <a:avLst/>
          </a:prstGeom>
          <a:noFill/>
          <a:ln w="9525">
            <a:noFill/>
            <a:miter lim="800000"/>
            <a:headEnd/>
            <a:tailEnd/>
          </a:ln>
          <a:effectLst/>
        </p:spPr>
        <p:txBody>
          <a:bodyPr>
            <a:spAutoFit/>
          </a:bodyPr>
          <a:lstStyle/>
          <a:p>
            <a:pPr algn="ctr" eaLnBrk="0" hangingPunct="0"/>
            <a:r>
              <a:rPr lang="en-US" sz="1000"/>
              <a:t>[3]</a:t>
            </a:r>
          </a:p>
        </p:txBody>
      </p:sp>
      <p:sp>
        <p:nvSpPr>
          <p:cNvPr id="129043" name="Oval 19"/>
          <p:cNvSpPr>
            <a:spLocks noChangeArrowheads="1"/>
          </p:cNvSpPr>
          <p:nvPr/>
        </p:nvSpPr>
        <p:spPr bwMode="auto">
          <a:xfrm>
            <a:off x="2520950" y="4752975"/>
            <a:ext cx="1004888" cy="981075"/>
          </a:xfrm>
          <a:prstGeom prst="ellipse">
            <a:avLst/>
          </a:prstGeom>
          <a:noFill/>
          <a:ln w="9525">
            <a:solidFill>
              <a:schemeClr val="tx1"/>
            </a:solidFill>
            <a:round/>
            <a:headEnd/>
            <a:tailEnd/>
          </a:ln>
          <a:effectLst/>
        </p:spPr>
        <p:txBody>
          <a:bodyPr wrap="none" anchor="ctr"/>
          <a:lstStyle/>
          <a:p>
            <a:endParaRPr lang="en-US"/>
          </a:p>
        </p:txBody>
      </p:sp>
      <p:sp>
        <p:nvSpPr>
          <p:cNvPr id="129044" name="Freeform 20"/>
          <p:cNvSpPr>
            <a:spLocks/>
          </p:cNvSpPr>
          <p:nvPr/>
        </p:nvSpPr>
        <p:spPr bwMode="auto">
          <a:xfrm flipV="1">
            <a:off x="3414713" y="5549900"/>
            <a:ext cx="1004887" cy="269875"/>
          </a:xfrm>
          <a:custGeom>
            <a:avLst/>
            <a:gdLst/>
            <a:ahLst/>
            <a:cxnLst>
              <a:cxn ang="0">
                <a:pos x="0" y="268"/>
              </a:cxn>
              <a:cxn ang="0">
                <a:pos x="230" y="83"/>
              </a:cxn>
              <a:cxn ang="0">
                <a:pos x="588" y="25"/>
              </a:cxn>
              <a:cxn ang="0">
                <a:pos x="1017" y="236"/>
              </a:cxn>
            </a:cxnLst>
            <a:rect l="0" t="0" r="r" b="b"/>
            <a:pathLst>
              <a:path w="1017" h="268">
                <a:moveTo>
                  <a:pt x="0" y="268"/>
                </a:moveTo>
                <a:cubicBezTo>
                  <a:pt x="66" y="196"/>
                  <a:pt x="132" y="124"/>
                  <a:pt x="230" y="83"/>
                </a:cubicBezTo>
                <a:cubicBezTo>
                  <a:pt x="328" y="42"/>
                  <a:pt x="457" y="0"/>
                  <a:pt x="588" y="25"/>
                </a:cubicBezTo>
                <a:cubicBezTo>
                  <a:pt x="719" y="50"/>
                  <a:pt x="948" y="201"/>
                  <a:pt x="1017" y="236"/>
                </a:cubicBezTo>
              </a:path>
            </a:pathLst>
          </a:custGeom>
          <a:noFill/>
          <a:ln w="9525">
            <a:solidFill>
              <a:schemeClr val="tx1"/>
            </a:solidFill>
            <a:round/>
            <a:headEnd type="none" w="med" len="med"/>
            <a:tailEnd type="triangle" w="med" len="med"/>
          </a:ln>
          <a:effectLst/>
        </p:spPr>
        <p:txBody>
          <a:bodyPr/>
          <a:lstStyle/>
          <a:p>
            <a:endParaRPr lang="en-US"/>
          </a:p>
        </p:txBody>
      </p:sp>
      <p:sp>
        <p:nvSpPr>
          <p:cNvPr id="129045" name="Freeform 21"/>
          <p:cNvSpPr>
            <a:spLocks/>
          </p:cNvSpPr>
          <p:nvPr/>
        </p:nvSpPr>
        <p:spPr bwMode="auto">
          <a:xfrm>
            <a:off x="5214938" y="4306888"/>
            <a:ext cx="198437" cy="684212"/>
          </a:xfrm>
          <a:custGeom>
            <a:avLst/>
            <a:gdLst/>
            <a:ahLst/>
            <a:cxnLst>
              <a:cxn ang="0">
                <a:pos x="19" y="0"/>
              </a:cxn>
              <a:cxn ang="0">
                <a:pos x="198" y="288"/>
              </a:cxn>
              <a:cxn ang="0">
                <a:pos x="0" y="678"/>
              </a:cxn>
            </a:cxnLst>
            <a:rect l="0" t="0" r="r" b="b"/>
            <a:pathLst>
              <a:path w="201" h="678">
                <a:moveTo>
                  <a:pt x="19" y="0"/>
                </a:moveTo>
                <a:cubicBezTo>
                  <a:pt x="110" y="87"/>
                  <a:pt x="201" y="175"/>
                  <a:pt x="198" y="288"/>
                </a:cubicBezTo>
                <a:cubicBezTo>
                  <a:pt x="195" y="401"/>
                  <a:pt x="34" y="615"/>
                  <a:pt x="0" y="678"/>
                </a:cubicBezTo>
              </a:path>
            </a:pathLst>
          </a:custGeom>
          <a:noFill/>
          <a:ln w="9525">
            <a:solidFill>
              <a:schemeClr val="tx1"/>
            </a:solidFill>
            <a:round/>
            <a:headEnd type="none" w="med" len="med"/>
            <a:tailEnd type="triangle" w="med" len="med"/>
          </a:ln>
          <a:effectLst/>
        </p:spPr>
        <p:txBody>
          <a:bodyPr/>
          <a:lstStyle/>
          <a:p>
            <a:endParaRPr lang="en-US"/>
          </a:p>
        </p:txBody>
      </p:sp>
      <p:sp>
        <p:nvSpPr>
          <p:cNvPr id="129047" name="Freeform 23"/>
          <p:cNvSpPr>
            <a:spLocks/>
          </p:cNvSpPr>
          <p:nvPr/>
        </p:nvSpPr>
        <p:spPr bwMode="auto">
          <a:xfrm>
            <a:off x="2392363" y="4327525"/>
            <a:ext cx="204787" cy="657225"/>
          </a:xfrm>
          <a:custGeom>
            <a:avLst/>
            <a:gdLst/>
            <a:ahLst/>
            <a:cxnLst>
              <a:cxn ang="0">
                <a:pos x="207" y="653"/>
              </a:cxn>
              <a:cxn ang="0">
                <a:pos x="2" y="320"/>
              </a:cxn>
              <a:cxn ang="0">
                <a:pos x="194" y="0"/>
              </a:cxn>
            </a:cxnLst>
            <a:rect l="0" t="0" r="r" b="b"/>
            <a:pathLst>
              <a:path w="207" h="653">
                <a:moveTo>
                  <a:pt x="207" y="653"/>
                </a:moveTo>
                <a:cubicBezTo>
                  <a:pt x="105" y="541"/>
                  <a:pt x="4" y="429"/>
                  <a:pt x="2" y="320"/>
                </a:cubicBezTo>
                <a:cubicBezTo>
                  <a:pt x="0" y="211"/>
                  <a:pt x="163" y="53"/>
                  <a:pt x="194" y="0"/>
                </a:cubicBezTo>
              </a:path>
            </a:pathLst>
          </a:custGeom>
          <a:noFill/>
          <a:ln w="9525">
            <a:solidFill>
              <a:schemeClr val="tx1"/>
            </a:solidFill>
            <a:round/>
            <a:headEnd type="triangle" w="med" len="med"/>
            <a:tailEnd type="none" w="med" len="med"/>
          </a:ln>
          <a:effectLst/>
        </p:spPr>
        <p:txBody>
          <a:bodyPr/>
          <a:lstStyle/>
          <a:p>
            <a:endParaRPr lang="en-US"/>
          </a:p>
        </p:txBody>
      </p:sp>
      <p:sp>
        <p:nvSpPr>
          <p:cNvPr id="129049" name="Text Box 25"/>
          <p:cNvSpPr txBox="1">
            <a:spLocks noChangeArrowheads="1"/>
          </p:cNvSpPr>
          <p:nvPr/>
        </p:nvSpPr>
        <p:spPr bwMode="auto">
          <a:xfrm>
            <a:off x="3465513" y="4619625"/>
            <a:ext cx="354012" cy="244475"/>
          </a:xfrm>
          <a:prstGeom prst="rect">
            <a:avLst/>
          </a:prstGeom>
          <a:noFill/>
          <a:ln w="9525">
            <a:noFill/>
            <a:miter lim="800000"/>
            <a:headEnd/>
            <a:tailEnd/>
          </a:ln>
          <a:effectLst/>
        </p:spPr>
        <p:txBody>
          <a:bodyPr>
            <a:spAutoFit/>
          </a:bodyPr>
          <a:lstStyle/>
          <a:p>
            <a:pPr eaLnBrk="0" hangingPunct="0"/>
            <a:r>
              <a:rPr lang="en-US" sz="1000"/>
              <a:t>0</a:t>
            </a:r>
          </a:p>
        </p:txBody>
      </p:sp>
      <p:sp>
        <p:nvSpPr>
          <p:cNvPr id="129050" name="Text Box 26"/>
          <p:cNvSpPr txBox="1">
            <a:spLocks noChangeArrowheads="1"/>
          </p:cNvSpPr>
          <p:nvPr/>
        </p:nvSpPr>
        <p:spPr bwMode="auto">
          <a:xfrm>
            <a:off x="3302000" y="5588000"/>
            <a:ext cx="374650" cy="519113"/>
          </a:xfrm>
          <a:prstGeom prst="rect">
            <a:avLst/>
          </a:prstGeom>
          <a:noFill/>
          <a:ln w="9525">
            <a:noFill/>
            <a:miter lim="800000"/>
            <a:headEnd/>
            <a:tailEnd/>
          </a:ln>
          <a:effectLst/>
        </p:spPr>
        <p:txBody>
          <a:bodyPr>
            <a:spAutoFit/>
          </a:bodyPr>
          <a:lstStyle/>
          <a:p>
            <a:pPr eaLnBrk="0" hangingPunct="0"/>
            <a:r>
              <a:rPr lang="en-US" sz="1000"/>
              <a:t>1</a:t>
            </a:r>
          </a:p>
          <a:p>
            <a:pPr eaLnBrk="0" hangingPunct="0"/>
            <a:endParaRPr lang="en-US" sz="1800"/>
          </a:p>
        </p:txBody>
      </p:sp>
      <p:sp>
        <p:nvSpPr>
          <p:cNvPr id="129073" name="Freeform 49"/>
          <p:cNvSpPr>
            <a:spLocks/>
          </p:cNvSpPr>
          <p:nvPr/>
        </p:nvSpPr>
        <p:spPr bwMode="auto">
          <a:xfrm>
            <a:off x="3406775" y="4229100"/>
            <a:ext cx="879475" cy="696913"/>
          </a:xfrm>
          <a:custGeom>
            <a:avLst/>
            <a:gdLst/>
            <a:ahLst/>
            <a:cxnLst>
              <a:cxn ang="0">
                <a:pos x="0" y="439"/>
              </a:cxn>
              <a:cxn ang="0">
                <a:pos x="208" y="137"/>
              </a:cxn>
              <a:cxn ang="0">
                <a:pos x="554" y="0"/>
              </a:cxn>
            </a:cxnLst>
            <a:rect l="0" t="0" r="r" b="b"/>
            <a:pathLst>
              <a:path w="554" h="439">
                <a:moveTo>
                  <a:pt x="0" y="439"/>
                </a:moveTo>
                <a:cubicBezTo>
                  <a:pt x="58" y="324"/>
                  <a:pt x="116" y="210"/>
                  <a:pt x="208" y="137"/>
                </a:cubicBezTo>
                <a:cubicBezTo>
                  <a:pt x="300" y="64"/>
                  <a:pt x="427" y="32"/>
                  <a:pt x="554" y="0"/>
                </a:cubicBezTo>
              </a:path>
            </a:pathLst>
          </a:custGeom>
          <a:noFill/>
          <a:ln w="9525">
            <a:solidFill>
              <a:schemeClr val="tx1"/>
            </a:solidFill>
            <a:round/>
            <a:headEnd type="none" w="med" len="med"/>
            <a:tailEnd type="triangle" w="med" len="med"/>
          </a:ln>
          <a:effectLst/>
        </p:spPr>
        <p:txBody>
          <a:bodyPr/>
          <a:lstStyle/>
          <a:p>
            <a:endParaRPr lang="en-US"/>
          </a:p>
        </p:txBody>
      </p:sp>
      <p:sp>
        <p:nvSpPr>
          <p:cNvPr id="129074" name="Freeform 50"/>
          <p:cNvSpPr>
            <a:spLocks/>
          </p:cNvSpPr>
          <p:nvPr/>
        </p:nvSpPr>
        <p:spPr bwMode="auto">
          <a:xfrm>
            <a:off x="3463925" y="4297363"/>
            <a:ext cx="890588" cy="674687"/>
          </a:xfrm>
          <a:custGeom>
            <a:avLst/>
            <a:gdLst/>
            <a:ahLst/>
            <a:cxnLst>
              <a:cxn ang="0">
                <a:pos x="561" y="425"/>
              </a:cxn>
              <a:cxn ang="0">
                <a:pos x="396" y="173"/>
              </a:cxn>
              <a:cxn ang="0">
                <a:pos x="0" y="0"/>
              </a:cxn>
            </a:cxnLst>
            <a:rect l="0" t="0" r="r" b="b"/>
            <a:pathLst>
              <a:path w="561" h="425">
                <a:moveTo>
                  <a:pt x="561" y="425"/>
                </a:moveTo>
                <a:cubicBezTo>
                  <a:pt x="525" y="334"/>
                  <a:pt x="489" y="244"/>
                  <a:pt x="396" y="173"/>
                </a:cubicBezTo>
                <a:cubicBezTo>
                  <a:pt x="303" y="102"/>
                  <a:pt x="151" y="51"/>
                  <a:pt x="0" y="0"/>
                </a:cubicBezTo>
              </a:path>
            </a:pathLst>
          </a:custGeom>
          <a:noFill/>
          <a:ln w="9525">
            <a:solidFill>
              <a:schemeClr val="tx1"/>
            </a:solidFill>
            <a:round/>
            <a:headEnd type="none" w="med" len="med"/>
            <a:tailEnd type="triangle" w="med" len="med"/>
          </a:ln>
          <a:effectLst/>
        </p:spPr>
        <p:txBody>
          <a:bodyPr/>
          <a:lstStyle/>
          <a:p>
            <a:endParaRPr lang="en-US"/>
          </a:p>
        </p:txBody>
      </p:sp>
      <p:sp>
        <p:nvSpPr>
          <p:cNvPr id="27" name="Slide Number Placeholder 26"/>
          <p:cNvSpPr>
            <a:spLocks noGrp="1"/>
          </p:cNvSpPr>
          <p:nvPr>
            <p:ph type="sldNum" sz="quarter" idx="12"/>
          </p:nvPr>
        </p:nvSpPr>
        <p:spPr/>
        <p:txBody>
          <a:bodyPr/>
          <a:lstStyle/>
          <a:p>
            <a:fld id="{1E9AE433-2354-447F-AC9C-E3BA53A2ED55}" type="slidenum">
              <a:rPr lang="en-US" smtClean="0"/>
              <a:pPr/>
              <a:t>131</a:t>
            </a:fld>
            <a:endParaRPr lang="en-US"/>
          </a:p>
        </p:txBody>
      </p:sp>
      <p:sp>
        <p:nvSpPr>
          <p:cNvPr id="28" name="Footer Placeholder 27"/>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sz="quarter"/>
          </p:nvPr>
        </p:nvSpPr>
        <p:spPr/>
        <p:txBody>
          <a:bodyPr/>
          <a:lstStyle/>
          <a:p>
            <a:r>
              <a:rPr lang="en-US" dirty="0" smtClean="0"/>
              <a:t>Sequential Logic: Microcontrollers and microprocessors</a:t>
            </a:r>
            <a:endParaRPr lang="en-US" dirty="0"/>
          </a:p>
        </p:txBody>
      </p:sp>
      <p:sp>
        <p:nvSpPr>
          <p:cNvPr id="4" name="Footer Placeholder 3"/>
          <p:cNvSpPr>
            <a:spLocks noGrp="1"/>
          </p:cNvSpPr>
          <p:nvPr>
            <p:ph type="ftr" sz="quarter" idx="4294967295"/>
          </p:nvPr>
        </p:nvSpPr>
        <p:spPr>
          <a:xfrm>
            <a:off x="3579813" y="6553200"/>
            <a:ext cx="5564187" cy="474663"/>
          </a:xfrm>
        </p:spPr>
        <p:txBody>
          <a:bodyPr/>
          <a:lstStyle/>
          <a:p>
            <a:r>
              <a:rPr lang="es-ES" smtClean="0"/>
              <a:t>W2018: EE307</a:t>
            </a:r>
            <a:endParaRPr lang="en-US" dirty="0"/>
          </a:p>
        </p:txBody>
      </p:sp>
      <p:sp>
        <p:nvSpPr>
          <p:cNvPr id="5" name="Slide Number Placeholder 4"/>
          <p:cNvSpPr>
            <a:spLocks noGrp="1"/>
          </p:cNvSpPr>
          <p:nvPr>
            <p:ph type="sldNum" sz="quarter" idx="4294967295"/>
          </p:nvPr>
        </p:nvSpPr>
        <p:spPr>
          <a:xfrm>
            <a:off x="0" y="6242050"/>
            <a:ext cx="827088" cy="488950"/>
          </a:xfrm>
        </p:spPr>
        <p:txBody>
          <a:bodyPr/>
          <a:lstStyle/>
          <a:p>
            <a:fld id="{65876461-077E-41AC-BF9A-19ECFE564D14}" type="slidenum">
              <a:rPr lang="en-US" smtClean="0"/>
              <a:pPr/>
              <a:t>132</a:t>
            </a:fld>
            <a:endParaRPr lang="en-US"/>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t>Microcontroller / Microprocessor</a:t>
            </a:r>
          </a:p>
        </p:txBody>
      </p:sp>
      <p:sp>
        <p:nvSpPr>
          <p:cNvPr id="154627" name="Rectangle 3"/>
          <p:cNvSpPr>
            <a:spLocks noGrp="1" noChangeArrowheads="1"/>
          </p:cNvSpPr>
          <p:nvPr>
            <p:ph idx="1"/>
          </p:nvPr>
        </p:nvSpPr>
        <p:spPr/>
        <p:txBody>
          <a:bodyPr/>
          <a:lstStyle/>
          <a:p>
            <a:r>
              <a:rPr lang="en-US"/>
              <a:t>If something is sequential, might as well write a program to do it if:</a:t>
            </a:r>
          </a:p>
          <a:p>
            <a:pPr lvl="1"/>
            <a:r>
              <a:rPr lang="en-US"/>
              <a:t>Don’t care about substrate cost</a:t>
            </a:r>
          </a:p>
          <a:p>
            <a:pPr lvl="1"/>
            <a:r>
              <a:rPr lang="en-US"/>
              <a:t>Don’t care about fine tuning the timing </a:t>
            </a:r>
          </a:p>
          <a:p>
            <a:pPr lvl="1"/>
            <a:r>
              <a:rPr lang="en-US"/>
              <a:t>You are a CE or CS major</a:t>
            </a:r>
          </a:p>
          <a:p>
            <a:pPr lvl="1"/>
            <a:r>
              <a:rPr lang="en-US"/>
              <a:t>Don’t care about wasting power</a:t>
            </a:r>
          </a:p>
        </p:txBody>
      </p:sp>
      <p:sp>
        <p:nvSpPr>
          <p:cNvPr id="4" name="Slide Number Placeholder 3"/>
          <p:cNvSpPr>
            <a:spLocks noGrp="1"/>
          </p:cNvSpPr>
          <p:nvPr>
            <p:ph type="sldNum" sz="quarter" idx="12"/>
          </p:nvPr>
        </p:nvSpPr>
        <p:spPr/>
        <p:txBody>
          <a:bodyPr/>
          <a:lstStyle/>
          <a:p>
            <a:fld id="{1E9AE433-2354-447F-AC9C-E3BA53A2ED55}" type="slidenum">
              <a:rPr lang="en-US" smtClean="0"/>
              <a:pPr/>
              <a:t>133</a:t>
            </a:fld>
            <a:endParaRPr lang="en-US"/>
          </a:p>
        </p:txBody>
      </p:sp>
      <p:sp>
        <p:nvSpPr>
          <p:cNvPr id="5" name="Footer Placeholder 4"/>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MICRO-CONTROLLER</a:t>
            </a:r>
            <a:endParaRPr lang="en-US" dirty="0"/>
          </a:p>
        </p:txBody>
      </p:sp>
      <p:sp>
        <p:nvSpPr>
          <p:cNvPr id="3" name="Content Placeholder 2"/>
          <p:cNvSpPr>
            <a:spLocks noGrp="1"/>
          </p:cNvSpPr>
          <p:nvPr>
            <p:ph idx="1"/>
          </p:nvPr>
        </p:nvSpPr>
        <p:spPr/>
        <p:txBody>
          <a:bodyPr/>
          <a:lstStyle/>
          <a:p>
            <a:r>
              <a:rPr lang="en-US" dirty="0" smtClean="0"/>
              <a:t>Instead of a FSM, a microcontroller runs its own program that does the same thing as a FSM</a:t>
            </a:r>
          </a:p>
          <a:p>
            <a:r>
              <a:rPr lang="en-US" dirty="0" smtClean="0"/>
              <a:t>Sequential processing</a:t>
            </a:r>
          </a:p>
          <a:p>
            <a:r>
              <a:rPr lang="en-US" dirty="0" smtClean="0"/>
              <a:t>Can be used to interpret another program</a:t>
            </a:r>
            <a:endParaRPr lang="en-US" dirty="0"/>
          </a:p>
        </p:txBody>
      </p:sp>
      <p:sp>
        <p:nvSpPr>
          <p:cNvPr id="5" name="Footer Placeholder 4"/>
          <p:cNvSpPr>
            <a:spLocks noGrp="1"/>
          </p:cNvSpPr>
          <p:nvPr>
            <p:ph type="ftr" sz="quarter" idx="11"/>
          </p:nvPr>
        </p:nvSpPr>
        <p:spPr/>
        <p:txBody>
          <a:bodyPr/>
          <a:lstStyle/>
          <a:p>
            <a:r>
              <a:rPr lang="es-ES" smtClean="0"/>
              <a:t>W2018: EE307</a:t>
            </a:r>
            <a:endParaRPr lang="en-US" dirty="0"/>
          </a:p>
        </p:txBody>
      </p:sp>
      <p:sp>
        <p:nvSpPr>
          <p:cNvPr id="6" name="Slide Number Placeholder 5"/>
          <p:cNvSpPr>
            <a:spLocks noGrp="1"/>
          </p:cNvSpPr>
          <p:nvPr>
            <p:ph type="sldNum" sz="quarter" idx="12"/>
          </p:nvPr>
        </p:nvSpPr>
        <p:spPr/>
        <p:txBody>
          <a:bodyPr/>
          <a:lstStyle/>
          <a:p>
            <a:fld id="{1E9AE433-2354-447F-AC9C-E3BA53A2ED55}" type="slidenum">
              <a:rPr lang="en-US" smtClean="0"/>
              <a:pPr/>
              <a:t>134</a:t>
            </a:fld>
            <a:endParaRPr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sz="quarter"/>
          </p:nvPr>
        </p:nvSpPr>
        <p:spPr/>
        <p:txBody>
          <a:bodyPr/>
          <a:lstStyle/>
          <a:p>
            <a:r>
              <a:rPr lang="en-US" dirty="0" smtClean="0"/>
              <a:t>Summary of sequential and combinational design methods</a:t>
            </a:r>
            <a:endParaRPr lang="en-US" dirty="0"/>
          </a:p>
        </p:txBody>
      </p:sp>
      <p:sp>
        <p:nvSpPr>
          <p:cNvPr id="4" name="Footer Placeholder 3"/>
          <p:cNvSpPr>
            <a:spLocks noGrp="1"/>
          </p:cNvSpPr>
          <p:nvPr>
            <p:ph type="ftr" sz="quarter" idx="4294967295"/>
          </p:nvPr>
        </p:nvSpPr>
        <p:spPr>
          <a:xfrm>
            <a:off x="3579813" y="6553200"/>
            <a:ext cx="5564187" cy="474663"/>
          </a:xfrm>
        </p:spPr>
        <p:txBody>
          <a:bodyPr/>
          <a:lstStyle/>
          <a:p>
            <a:r>
              <a:rPr lang="es-ES" smtClean="0"/>
              <a:t>W2018: EE307</a:t>
            </a:r>
            <a:endParaRPr lang="en-US" dirty="0"/>
          </a:p>
        </p:txBody>
      </p:sp>
      <p:sp>
        <p:nvSpPr>
          <p:cNvPr id="5" name="Slide Number Placeholder 4"/>
          <p:cNvSpPr>
            <a:spLocks noGrp="1"/>
          </p:cNvSpPr>
          <p:nvPr>
            <p:ph type="sldNum" sz="quarter" idx="4294967295"/>
          </p:nvPr>
        </p:nvSpPr>
        <p:spPr>
          <a:xfrm>
            <a:off x="0" y="6242050"/>
            <a:ext cx="827088" cy="488950"/>
          </a:xfrm>
        </p:spPr>
        <p:txBody>
          <a:bodyPr/>
          <a:lstStyle/>
          <a:p>
            <a:fld id="{65876461-077E-41AC-BF9A-19ECFE564D14}" type="slidenum">
              <a:rPr lang="en-US" smtClean="0"/>
              <a:pPr/>
              <a:t>135</a:t>
            </a:fld>
            <a:endParaRPr lang="en-US"/>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1721922"/>
            <a:ext cx="914400" cy="46907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7762" name="Rectangle 2"/>
          <p:cNvSpPr>
            <a:spLocks noGrp="1" noChangeArrowheads="1"/>
          </p:cNvSpPr>
          <p:nvPr>
            <p:ph type="title"/>
          </p:nvPr>
        </p:nvSpPr>
        <p:spPr>
          <a:xfrm>
            <a:off x="762000" y="501752"/>
            <a:ext cx="7924800" cy="762000"/>
          </a:xfrm>
        </p:spPr>
        <p:txBody>
          <a:bodyPr/>
          <a:lstStyle/>
          <a:p>
            <a:r>
              <a:rPr lang="en-US" dirty="0"/>
              <a:t>Review of Combinational Logic Generation</a:t>
            </a:r>
          </a:p>
        </p:txBody>
      </p:sp>
      <p:graphicFrame>
        <p:nvGraphicFramePr>
          <p:cNvPr id="117763" name="Group 3"/>
          <p:cNvGraphicFramePr>
            <a:graphicFrameLocks noGrp="1"/>
          </p:cNvGraphicFramePr>
          <p:nvPr/>
        </p:nvGraphicFramePr>
        <p:xfrm>
          <a:off x="260350" y="2079625"/>
          <a:ext cx="8707438" cy="4064002"/>
        </p:xfrm>
        <a:graphic>
          <a:graphicData uri="http://schemas.openxmlformats.org/drawingml/2006/table">
            <a:tbl>
              <a:tblPr/>
              <a:tblGrid>
                <a:gridCol w="2901950">
                  <a:extLst>
                    <a:ext uri="{9D8B030D-6E8A-4147-A177-3AD203B41FA5}">
                      <a16:colId xmlns:a16="http://schemas.microsoft.com/office/drawing/2014/main" val="20000"/>
                    </a:ext>
                  </a:extLst>
                </a:gridCol>
                <a:gridCol w="2903538">
                  <a:extLst>
                    <a:ext uri="{9D8B030D-6E8A-4147-A177-3AD203B41FA5}">
                      <a16:colId xmlns:a16="http://schemas.microsoft.com/office/drawing/2014/main" val="20001"/>
                    </a:ext>
                  </a:extLst>
                </a:gridCol>
                <a:gridCol w="2901950">
                  <a:extLst>
                    <a:ext uri="{9D8B030D-6E8A-4147-A177-3AD203B41FA5}">
                      <a16:colId xmlns:a16="http://schemas.microsoft.com/office/drawing/2014/main" val="20002"/>
                    </a:ext>
                  </a:extLst>
                </a:gridCol>
              </a:tblGrid>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Method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Good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Bad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TT</a:t>
                      </a:r>
                      <a:r>
                        <a:rPr kumimoji="0" lang="en-US" sz="2400" b="0" i="0" u="none" strike="noStrike" cap="none" normalizeH="0" baseline="0" smtClean="0">
                          <a:ln>
                            <a:noFill/>
                          </a:ln>
                          <a:solidFill>
                            <a:schemeClr val="tx1"/>
                          </a:solidFill>
                          <a:effectLst/>
                          <a:latin typeface="Times New Roman" pitchFamily="18" charset="0"/>
                          <a:sym typeface="Wingdings" pitchFamily="2" charset="2"/>
                        </a:rPr>
                        <a:t>Logic</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TT</a:t>
                      </a:r>
                      <a:r>
                        <a:rPr kumimoji="0" lang="en-US" sz="2400" b="0" i="0" u="none" strike="noStrike" cap="none" normalizeH="0" baseline="0" smtClean="0">
                          <a:ln>
                            <a:noFill/>
                          </a:ln>
                          <a:solidFill>
                            <a:schemeClr val="tx1"/>
                          </a:solidFill>
                          <a:effectLst/>
                          <a:latin typeface="Times New Roman" pitchFamily="18" charset="0"/>
                          <a:sym typeface="Wingdings" pitchFamily="2" charset="2"/>
                        </a:rPr>
                        <a:t>KmapLogic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TT</a:t>
                      </a:r>
                      <a:r>
                        <a:rPr kumimoji="0" lang="en-US" sz="2400" b="0" i="0" u="none" strike="noStrike" cap="none" normalizeH="0" baseline="0" smtClean="0">
                          <a:ln>
                            <a:noFill/>
                          </a:ln>
                          <a:solidFill>
                            <a:schemeClr val="tx1"/>
                          </a:solidFill>
                          <a:effectLst/>
                          <a:latin typeface="Times New Roman" pitchFamily="18" charset="0"/>
                          <a:sym typeface="Wingdings" pitchFamily="2" charset="2"/>
                        </a:rPr>
                        <a:t>ROM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TT</a:t>
                      </a:r>
                      <a:r>
                        <a:rPr kumimoji="0" lang="en-US" sz="2400" b="0" i="0" u="none" strike="noStrike" cap="none" normalizeH="0" baseline="0" smtClean="0">
                          <a:ln>
                            <a:noFill/>
                          </a:ln>
                          <a:solidFill>
                            <a:schemeClr val="tx1"/>
                          </a:solidFill>
                          <a:effectLst/>
                          <a:latin typeface="Times New Roman" pitchFamily="18" charset="0"/>
                          <a:sym typeface="Wingdings" pitchFamily="2" charset="2"/>
                        </a:rPr>
                        <a:t>LogicDecoder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Cascaded Logic</a:t>
                      </a: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1E9AE433-2354-447F-AC9C-E3BA53A2ED55}" type="slidenum">
              <a:rPr lang="en-US" smtClean="0"/>
              <a:pPr/>
              <a:t>136</a:t>
            </a:fld>
            <a:endParaRPr lang="en-US"/>
          </a:p>
        </p:txBody>
      </p:sp>
      <p:sp>
        <p:nvSpPr>
          <p:cNvPr id="6" name="Footer Placeholder 5"/>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762000" y="515820"/>
            <a:ext cx="7924800" cy="762000"/>
          </a:xfrm>
        </p:spPr>
        <p:txBody>
          <a:bodyPr/>
          <a:lstStyle/>
          <a:p>
            <a:r>
              <a:rPr lang="en-US" dirty="0"/>
              <a:t>Review of Sequential Logic Generation</a:t>
            </a:r>
          </a:p>
        </p:txBody>
      </p:sp>
      <p:graphicFrame>
        <p:nvGraphicFramePr>
          <p:cNvPr id="118787" name="Group 3"/>
          <p:cNvGraphicFramePr>
            <a:graphicFrameLocks noGrp="1"/>
          </p:cNvGraphicFramePr>
          <p:nvPr/>
        </p:nvGraphicFramePr>
        <p:xfrm>
          <a:off x="0" y="0"/>
          <a:ext cx="9144000" cy="6979823"/>
        </p:xfrm>
        <a:graphic>
          <a:graphicData uri="http://schemas.openxmlformats.org/drawingml/2006/table">
            <a:tbl>
              <a:tblPr/>
              <a:tblGrid>
                <a:gridCol w="3047444">
                  <a:extLst>
                    <a:ext uri="{9D8B030D-6E8A-4147-A177-3AD203B41FA5}">
                      <a16:colId xmlns:a16="http://schemas.microsoft.com/office/drawing/2014/main" val="20000"/>
                    </a:ext>
                  </a:extLst>
                </a:gridCol>
                <a:gridCol w="3049112">
                  <a:extLst>
                    <a:ext uri="{9D8B030D-6E8A-4147-A177-3AD203B41FA5}">
                      <a16:colId xmlns:a16="http://schemas.microsoft.com/office/drawing/2014/main" val="20001"/>
                    </a:ext>
                  </a:extLst>
                </a:gridCol>
                <a:gridCol w="3047444">
                  <a:extLst>
                    <a:ext uri="{9D8B030D-6E8A-4147-A177-3AD203B41FA5}">
                      <a16:colId xmlns:a16="http://schemas.microsoft.com/office/drawing/2014/main" val="20002"/>
                    </a:ext>
                  </a:extLst>
                </a:gridCol>
              </a:tblGrid>
              <a:tr h="9086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Method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Good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Bad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0214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STD</a:t>
                      </a:r>
                      <a:r>
                        <a:rPr kumimoji="0" lang="en-US" sz="2400" b="0" i="0" u="none" strike="noStrike" cap="none" normalizeH="0" baseline="0" smtClean="0">
                          <a:ln>
                            <a:noFill/>
                          </a:ln>
                          <a:solidFill>
                            <a:schemeClr val="tx1"/>
                          </a:solidFill>
                          <a:effectLst/>
                          <a:latin typeface="Times New Roman" pitchFamily="18" charset="0"/>
                          <a:sym typeface="Wingdings" pitchFamily="2" charset="2"/>
                        </a:rPr>
                        <a:t>S</a:t>
                      </a:r>
                      <a:r>
                        <a:rPr kumimoji="0" lang="en-US" sz="2400" b="0" i="0" u="none" strike="noStrike" cap="none" normalizeH="0" baseline="0" smtClean="0">
                          <a:ln>
                            <a:noFill/>
                          </a:ln>
                          <a:solidFill>
                            <a:schemeClr val="tx1"/>
                          </a:solidFill>
                          <a:effectLst/>
                          <a:latin typeface="Times New Roman" pitchFamily="18" charset="0"/>
                        </a:rPr>
                        <a:t>TT</a:t>
                      </a:r>
                      <a:r>
                        <a:rPr kumimoji="0" lang="en-US" sz="2400" b="0" i="0" u="none" strike="noStrike" cap="none" normalizeH="0" baseline="0" smtClean="0">
                          <a:ln>
                            <a:noFill/>
                          </a:ln>
                          <a:solidFill>
                            <a:schemeClr val="tx1"/>
                          </a:solidFill>
                          <a:effectLst/>
                          <a:latin typeface="Times New Roman" pitchFamily="18" charset="0"/>
                          <a:sym typeface="Wingdings" pitchFamily="2" charset="2"/>
                        </a:rPr>
                        <a:t>Logic</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Mechanical-easy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Easier to change than </a:t>
                      </a:r>
                      <a:r>
                        <a:rPr kumimoji="0" lang="en-US" sz="2000" b="0" i="0" u="none" strike="noStrike" cap="none" normalizeH="0" baseline="0" dirty="0" err="1" smtClean="0">
                          <a:ln>
                            <a:noFill/>
                          </a:ln>
                          <a:solidFill>
                            <a:schemeClr val="tx1"/>
                          </a:solidFill>
                          <a:effectLst/>
                          <a:latin typeface="Times New Roman" pitchFamily="18" charset="0"/>
                        </a:rPr>
                        <a:t>Kmap</a:t>
                      </a: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Lotta</a:t>
                      </a:r>
                      <a:r>
                        <a:rPr kumimoji="0" lang="en-US" sz="2000" b="0" i="0" u="none" strike="noStrike" cap="none" normalizeH="0" baseline="0" dirty="0" smtClean="0">
                          <a:ln>
                            <a:noFill/>
                          </a:ln>
                          <a:solidFill>
                            <a:schemeClr val="tx1"/>
                          </a:solidFill>
                          <a:effectLst/>
                          <a:latin typeface="Times New Roman" pitchFamily="18" charset="0"/>
                        </a:rPr>
                        <a:t> gates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Not good for a lot of </a:t>
                      </a:r>
                      <a:r>
                        <a:rPr kumimoji="0" lang="en-US" sz="2000" b="0" i="0" u="none" strike="noStrike" cap="none" normalizeH="0" baseline="0" dirty="0" err="1" smtClean="0">
                          <a:ln>
                            <a:noFill/>
                          </a:ln>
                          <a:solidFill>
                            <a:schemeClr val="tx1"/>
                          </a:solidFill>
                          <a:effectLst/>
                          <a:latin typeface="Times New Roman" pitchFamily="18" charset="0"/>
                        </a:rPr>
                        <a:t>Ips</a:t>
                      </a: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1031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imes New Roman" pitchFamily="18" charset="0"/>
                        </a:rPr>
                        <a:t>STD</a:t>
                      </a:r>
                      <a:r>
                        <a:rPr kumimoji="0" lang="en-US" sz="2400" b="0" i="0" u="none" strike="noStrike" cap="none" normalizeH="0" baseline="0" dirty="0" err="1" smtClean="0">
                          <a:ln>
                            <a:noFill/>
                          </a:ln>
                          <a:solidFill>
                            <a:schemeClr val="tx1"/>
                          </a:solidFill>
                          <a:effectLst/>
                          <a:latin typeface="Times New Roman" pitchFamily="18" charset="0"/>
                          <a:sym typeface="Wingdings" pitchFamily="2" charset="2"/>
                        </a:rPr>
                        <a:t></a:t>
                      </a:r>
                      <a:r>
                        <a:rPr kumimoji="0" lang="en-US" sz="2400" b="0" i="0" u="none" strike="noStrike" cap="none" normalizeH="0" baseline="0" dirty="0" err="1" smtClean="0">
                          <a:ln>
                            <a:noFill/>
                          </a:ln>
                          <a:solidFill>
                            <a:schemeClr val="tx1"/>
                          </a:solidFill>
                          <a:effectLst/>
                          <a:latin typeface="Times New Roman" pitchFamily="18" charset="0"/>
                        </a:rPr>
                        <a:t>STT</a:t>
                      </a:r>
                      <a:r>
                        <a:rPr kumimoji="0" lang="en-US" sz="2400" b="0" i="0" u="none" strike="noStrike" cap="none" normalizeH="0" baseline="0" dirty="0" err="1" smtClean="0">
                          <a:ln>
                            <a:noFill/>
                          </a:ln>
                          <a:solidFill>
                            <a:schemeClr val="tx1"/>
                          </a:solidFill>
                          <a:effectLst/>
                          <a:latin typeface="Times New Roman" pitchFamily="18" charset="0"/>
                          <a:sym typeface="Wingdings" pitchFamily="2" charset="2"/>
                        </a:rPr>
                        <a:t>KmapLogic</a:t>
                      </a:r>
                      <a:endParaRPr kumimoji="0" lang="en-US" sz="2400" b="0" i="0" u="none" strike="noStrike" cap="none" normalizeH="0" baseline="0" dirty="0" smtClean="0">
                        <a:ln>
                          <a:noFill/>
                        </a:ln>
                        <a:solidFill>
                          <a:schemeClr val="tx1"/>
                        </a:solidFill>
                        <a:effectLst/>
                        <a:latin typeface="Times New Roman" pitchFamily="18" charset="0"/>
                        <a:sym typeface="Wingdings" pitchFamily="2"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Saves gates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Can find glitches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Not as clear what logic does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Harder to change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1031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STD</a:t>
                      </a:r>
                      <a:r>
                        <a:rPr kumimoji="0" lang="en-US" sz="2400" b="0" i="0" u="none" strike="noStrike" cap="none" normalizeH="0" baseline="0" smtClean="0">
                          <a:ln>
                            <a:noFill/>
                          </a:ln>
                          <a:solidFill>
                            <a:schemeClr val="tx1"/>
                          </a:solidFill>
                          <a:effectLst/>
                          <a:latin typeface="Times New Roman" pitchFamily="18" charset="0"/>
                          <a:sym typeface="Wingdings" pitchFamily="2" charset="2"/>
                        </a:rPr>
                        <a:t>One-Hot Encoding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Easy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Can do a lot of </a:t>
                      </a:r>
                      <a:r>
                        <a:rPr kumimoji="0" lang="en-US" sz="2000" b="0" i="0" u="none" strike="noStrike" cap="none" normalizeH="0" baseline="0" dirty="0" err="1" smtClean="0">
                          <a:ln>
                            <a:noFill/>
                          </a:ln>
                          <a:solidFill>
                            <a:schemeClr val="tx1"/>
                          </a:solidFill>
                          <a:effectLst/>
                          <a:latin typeface="Times New Roman" pitchFamily="18" charset="0"/>
                        </a:rPr>
                        <a:t>Ips</a:t>
                      </a:r>
                      <a:endParaRPr kumimoji="0" lang="en-US" sz="2000" b="0" i="0" u="none" strike="noStrike" cap="none" normalizeH="0" baseline="0" dirty="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Simple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Wastes bits/Flip flops</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90651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sym typeface="Wingdings" pitchFamily="2" charset="2"/>
                        </a:rPr>
                        <a:t>Cooperating FSMs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Truly easier to debug</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Modularity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For large STDs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90651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Micro-controller</a:t>
                      </a:r>
                      <a:endParaRPr kumimoji="0" lang="en-US" sz="2400" b="0" i="0" u="none" strike="noStrike" cap="none" normalizeH="0" baseline="0" dirty="0" smtClean="0">
                        <a:ln>
                          <a:noFill/>
                        </a:ln>
                        <a:solidFill>
                          <a:schemeClr val="tx1"/>
                        </a:solidFill>
                        <a:effectLst/>
                        <a:latin typeface="Times New Roman" pitchFamily="18" charset="0"/>
                        <a:sym typeface="Wingdings" pitchFamily="2"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Just write a program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Waste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Slower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9086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Jump-Counter</a:t>
                      </a:r>
                      <a:endParaRPr kumimoji="0" lang="en-US" sz="2400" b="0" i="0" u="none" strike="noStrike" cap="none" normalizeH="0" baseline="0" dirty="0" smtClean="0">
                        <a:ln>
                          <a:noFill/>
                        </a:ln>
                        <a:solidFill>
                          <a:schemeClr val="tx1"/>
                        </a:solidFill>
                        <a:effectLst/>
                        <a:latin typeface="Times New Roman" pitchFamily="18" charset="0"/>
                        <a:sym typeface="Wingdings" pitchFamily="2"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Good for sequential, single arrow out of state, sequential circuits…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4" name="Rectangle 3"/>
          <p:cNvSpPr/>
          <p:nvPr/>
        </p:nvSpPr>
        <p:spPr bwMode="auto">
          <a:xfrm>
            <a:off x="3111335" y="973777"/>
            <a:ext cx="2909455" cy="83127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Rectangle 4"/>
          <p:cNvSpPr/>
          <p:nvPr/>
        </p:nvSpPr>
        <p:spPr bwMode="auto">
          <a:xfrm>
            <a:off x="6161312" y="995549"/>
            <a:ext cx="2909455" cy="83127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3121231" y="2028701"/>
            <a:ext cx="2909455" cy="91638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6185062" y="2040576"/>
            <a:ext cx="2909455" cy="9163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3121231" y="3097480"/>
            <a:ext cx="2909455" cy="98763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6185062" y="3085604"/>
            <a:ext cx="2909455" cy="98763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 name="Rectangle 9"/>
          <p:cNvSpPr/>
          <p:nvPr/>
        </p:nvSpPr>
        <p:spPr bwMode="auto">
          <a:xfrm>
            <a:off x="3131125" y="4235531"/>
            <a:ext cx="2909455" cy="79960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6175170" y="4221677"/>
            <a:ext cx="2909455" cy="79960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Rectangle 11"/>
          <p:cNvSpPr/>
          <p:nvPr/>
        </p:nvSpPr>
        <p:spPr bwMode="auto">
          <a:xfrm>
            <a:off x="3121233" y="5145973"/>
            <a:ext cx="2909455" cy="79960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3" name="Rectangle 12"/>
          <p:cNvSpPr/>
          <p:nvPr/>
        </p:nvSpPr>
        <p:spPr bwMode="auto">
          <a:xfrm>
            <a:off x="6151420" y="5120243"/>
            <a:ext cx="2909455" cy="79960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Rectangle 13"/>
          <p:cNvSpPr/>
          <p:nvPr/>
        </p:nvSpPr>
        <p:spPr bwMode="auto">
          <a:xfrm>
            <a:off x="3097483" y="6068290"/>
            <a:ext cx="2909455" cy="84908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6175170" y="6056414"/>
            <a:ext cx="2909455" cy="84908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6" name="Slide Number Placeholder 15"/>
          <p:cNvSpPr>
            <a:spLocks noGrp="1"/>
          </p:cNvSpPr>
          <p:nvPr>
            <p:ph type="sldNum" sz="quarter" idx="12"/>
          </p:nvPr>
        </p:nvSpPr>
        <p:spPr/>
        <p:txBody>
          <a:bodyPr/>
          <a:lstStyle/>
          <a:p>
            <a:fld id="{1E9AE433-2354-447F-AC9C-E3BA53A2ED55}" type="slidenum">
              <a:rPr lang="en-US" smtClean="0"/>
              <a:pPr/>
              <a:t>137</a:t>
            </a:fld>
            <a:endParaRPr lang="en-US"/>
          </a:p>
        </p:txBody>
      </p:sp>
      <p:sp>
        <p:nvSpPr>
          <p:cNvPr id="17" name="Footer Placeholder 16"/>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smtClean="0"/>
              <a:t>Logic generation</a:t>
            </a:r>
            <a:endParaRPr lang="en-US" dirty="0"/>
          </a:p>
        </p:txBody>
      </p:sp>
      <p:sp>
        <p:nvSpPr>
          <p:cNvPr id="145411" name="Rectangle 3"/>
          <p:cNvSpPr>
            <a:spLocks noGrp="1" noChangeArrowheads="1"/>
          </p:cNvSpPr>
          <p:nvPr>
            <p:ph idx="1"/>
          </p:nvPr>
        </p:nvSpPr>
        <p:spPr/>
        <p:txBody>
          <a:bodyPr/>
          <a:lstStyle/>
          <a:p>
            <a:r>
              <a:rPr lang="en-US"/>
              <a:t>Gate level / Logic level design for</a:t>
            </a:r>
          </a:p>
          <a:p>
            <a:pPr lvl="1"/>
            <a:r>
              <a:rPr lang="en-US"/>
              <a:t>Minimum area</a:t>
            </a:r>
          </a:p>
          <a:p>
            <a:pPr lvl="1"/>
            <a:r>
              <a:rPr lang="en-US"/>
              <a:t>Maximum speed</a:t>
            </a:r>
          </a:p>
          <a:p>
            <a:pPr lvl="1"/>
            <a:r>
              <a:rPr lang="en-US"/>
              <a:t>Minimum power</a:t>
            </a:r>
          </a:p>
          <a:p>
            <a:r>
              <a:rPr lang="en-US"/>
              <a:t>Transistor level</a:t>
            </a:r>
          </a:p>
          <a:p>
            <a:pPr lvl="1"/>
            <a:r>
              <a:rPr lang="en-US"/>
              <a:t>Type of logic family for each</a:t>
            </a:r>
          </a:p>
          <a:p>
            <a:r>
              <a:rPr lang="en-US"/>
              <a:t>No software so that’s all we can do for now</a:t>
            </a:r>
          </a:p>
        </p:txBody>
      </p:sp>
      <p:sp>
        <p:nvSpPr>
          <p:cNvPr id="4" name="Slide Number Placeholder 3"/>
          <p:cNvSpPr>
            <a:spLocks noGrp="1"/>
          </p:cNvSpPr>
          <p:nvPr>
            <p:ph type="sldNum" sz="quarter" idx="12"/>
          </p:nvPr>
        </p:nvSpPr>
        <p:spPr/>
        <p:txBody>
          <a:bodyPr/>
          <a:lstStyle/>
          <a:p>
            <a:fld id="{1E9AE433-2354-447F-AC9C-E3BA53A2ED55}" type="slidenum">
              <a:rPr lang="en-US" smtClean="0"/>
              <a:pPr/>
              <a:t>138</a:t>
            </a:fld>
            <a:endParaRPr lang="en-US"/>
          </a:p>
        </p:txBody>
      </p:sp>
      <p:sp>
        <p:nvSpPr>
          <p:cNvPr id="5" name="Footer Placeholder 4"/>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sz="quarter"/>
          </p:nvPr>
        </p:nvSpPr>
        <p:spPr/>
        <p:txBody>
          <a:bodyPr/>
          <a:lstStyle/>
          <a:p>
            <a:r>
              <a:rPr lang="en-US" dirty="0" smtClean="0"/>
              <a:t>Flip-flop timing issues</a:t>
            </a:r>
            <a:endParaRPr lang="en-US" dirty="0"/>
          </a:p>
        </p:txBody>
      </p:sp>
      <p:sp>
        <p:nvSpPr>
          <p:cNvPr id="4" name="Footer Placeholder 3"/>
          <p:cNvSpPr>
            <a:spLocks noGrp="1"/>
          </p:cNvSpPr>
          <p:nvPr>
            <p:ph type="ftr" sz="quarter" idx="4294967295"/>
          </p:nvPr>
        </p:nvSpPr>
        <p:spPr>
          <a:xfrm>
            <a:off x="3579813" y="6553200"/>
            <a:ext cx="5564187" cy="474663"/>
          </a:xfrm>
        </p:spPr>
        <p:txBody>
          <a:bodyPr/>
          <a:lstStyle/>
          <a:p>
            <a:r>
              <a:rPr lang="es-ES" smtClean="0"/>
              <a:t>W2018: EE307</a:t>
            </a:r>
            <a:endParaRPr lang="en-US" dirty="0"/>
          </a:p>
        </p:txBody>
      </p:sp>
      <p:sp>
        <p:nvSpPr>
          <p:cNvPr id="5" name="Slide Number Placeholder 4"/>
          <p:cNvSpPr>
            <a:spLocks noGrp="1"/>
          </p:cNvSpPr>
          <p:nvPr>
            <p:ph type="sldNum" sz="quarter" idx="4294967295"/>
          </p:nvPr>
        </p:nvSpPr>
        <p:spPr>
          <a:xfrm>
            <a:off x="0" y="6242050"/>
            <a:ext cx="827088" cy="488950"/>
          </a:xfrm>
        </p:spPr>
        <p:txBody>
          <a:bodyPr/>
          <a:lstStyle/>
          <a:p>
            <a:fld id="{65876461-077E-41AC-BF9A-19ECFE564D14}" type="slidenum">
              <a:rPr lang="en-US" smtClean="0"/>
              <a:pPr/>
              <a:t>139</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249382"/>
            <a:ext cx="8605684" cy="864523"/>
          </a:xfrm>
        </p:spPr>
        <p:txBody>
          <a:bodyPr/>
          <a:lstStyle/>
          <a:p>
            <a:r>
              <a:rPr lang="en-US" sz="4000" dirty="0" smtClean="0"/>
              <a:t>(Master-Slave) Flip-Flop</a:t>
            </a:r>
            <a:endParaRPr lang="en-US" sz="4000" dirty="0"/>
          </a:p>
        </p:txBody>
      </p:sp>
      <p:grpSp>
        <p:nvGrpSpPr>
          <p:cNvPr id="2" name="Group 3"/>
          <p:cNvGrpSpPr>
            <a:grpSpLocks/>
          </p:cNvGrpSpPr>
          <p:nvPr/>
        </p:nvGrpSpPr>
        <p:grpSpPr bwMode="auto">
          <a:xfrm>
            <a:off x="533400" y="1981200"/>
            <a:ext cx="8258175" cy="3643313"/>
            <a:chOff x="336" y="1248"/>
            <a:chExt cx="5202" cy="2295"/>
          </a:xfrm>
        </p:grpSpPr>
        <p:sp>
          <p:nvSpPr>
            <p:cNvPr id="8196" name="Text Box 4"/>
            <p:cNvSpPr txBox="1">
              <a:spLocks noChangeArrowheads="1"/>
            </p:cNvSpPr>
            <p:nvPr/>
          </p:nvSpPr>
          <p:spPr bwMode="auto">
            <a:xfrm>
              <a:off x="1680" y="3024"/>
              <a:ext cx="3186" cy="519"/>
            </a:xfrm>
            <a:prstGeom prst="rect">
              <a:avLst/>
            </a:prstGeom>
            <a:noFill/>
            <a:ln w="9525">
              <a:noFill/>
              <a:miter lim="800000"/>
              <a:headEnd/>
              <a:tailEnd/>
            </a:ln>
            <a:effectLst/>
          </p:spPr>
          <p:txBody>
            <a:bodyPr wrap="none">
              <a:spAutoFit/>
            </a:bodyPr>
            <a:lstStyle/>
            <a:p>
              <a:r>
                <a:rPr lang="en-US" sz="4800">
                  <a:solidFill>
                    <a:srgbClr val="0099FF"/>
                  </a:solidFill>
                </a:rPr>
                <a:t>Master            Slave</a:t>
              </a:r>
            </a:p>
          </p:txBody>
        </p:sp>
        <p:grpSp>
          <p:nvGrpSpPr>
            <p:cNvPr id="3" name="Group 5"/>
            <p:cNvGrpSpPr>
              <a:grpSpLocks/>
            </p:cNvGrpSpPr>
            <p:nvPr/>
          </p:nvGrpSpPr>
          <p:grpSpPr bwMode="auto">
            <a:xfrm>
              <a:off x="336" y="1248"/>
              <a:ext cx="5202" cy="1715"/>
              <a:chOff x="336" y="1248"/>
              <a:chExt cx="5202" cy="1715"/>
            </a:xfrm>
          </p:grpSpPr>
          <p:pic>
            <p:nvPicPr>
              <p:cNvPr id="8198" name="Picture 6"/>
              <p:cNvPicPr>
                <a:picLocks noChangeAspect="1" noChangeArrowheads="1"/>
              </p:cNvPicPr>
              <p:nvPr/>
            </p:nvPicPr>
            <p:blipFill>
              <a:blip r:embed="rId2" cstate="print"/>
              <a:srcRect/>
              <a:stretch>
                <a:fillRect/>
              </a:stretch>
            </p:blipFill>
            <p:spPr bwMode="auto">
              <a:xfrm>
                <a:off x="336" y="1248"/>
                <a:ext cx="5202" cy="1715"/>
              </a:xfrm>
              <a:prstGeom prst="rect">
                <a:avLst/>
              </a:prstGeom>
              <a:noFill/>
              <a:ln w="9525">
                <a:noFill/>
                <a:miter lim="800000"/>
                <a:headEnd/>
                <a:tailEnd/>
              </a:ln>
              <a:effectLst/>
            </p:spPr>
          </p:pic>
          <p:sp>
            <p:nvSpPr>
              <p:cNvPr id="8199" name="Line 7"/>
              <p:cNvSpPr>
                <a:spLocks noChangeShapeType="1"/>
              </p:cNvSpPr>
              <p:nvPr/>
            </p:nvSpPr>
            <p:spPr bwMode="auto">
              <a:xfrm>
                <a:off x="1008" y="2224"/>
                <a:ext cx="432" cy="0"/>
              </a:xfrm>
              <a:prstGeom prst="line">
                <a:avLst/>
              </a:prstGeom>
              <a:noFill/>
              <a:ln w="50800">
                <a:solidFill>
                  <a:srgbClr val="FF0000"/>
                </a:solidFill>
                <a:round/>
                <a:headEnd/>
                <a:tailEnd/>
              </a:ln>
              <a:effectLst/>
            </p:spPr>
            <p:txBody>
              <a:bodyPr wrap="none" anchor="ctr"/>
              <a:lstStyle/>
              <a:p>
                <a:endParaRPr lang="en-US"/>
              </a:p>
            </p:txBody>
          </p:sp>
        </p:grpSp>
      </p:grpSp>
      <p:sp>
        <p:nvSpPr>
          <p:cNvPr id="8" name="Slide Number Placeholder 7"/>
          <p:cNvSpPr>
            <a:spLocks noGrp="1"/>
          </p:cNvSpPr>
          <p:nvPr>
            <p:ph type="sldNum" sz="quarter" idx="12"/>
          </p:nvPr>
        </p:nvSpPr>
        <p:spPr/>
        <p:txBody>
          <a:bodyPr/>
          <a:lstStyle/>
          <a:p>
            <a:fld id="{65876461-077E-41AC-BF9A-19ECFE564D14}" type="slidenum">
              <a:rPr lang="en-US" smtClean="0"/>
              <a:pPr/>
              <a:t>14</a:t>
            </a:fld>
            <a:endParaRPr lang="en-US"/>
          </a:p>
        </p:txBody>
      </p:sp>
      <p:sp>
        <p:nvSpPr>
          <p:cNvPr id="9" name="Footer Placeholder 8"/>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0" y="304800"/>
            <a:ext cx="8382000" cy="762000"/>
          </a:xfrm>
        </p:spPr>
        <p:txBody>
          <a:bodyPr/>
          <a:lstStyle/>
          <a:p>
            <a:r>
              <a:rPr lang="en-US" dirty="0" smtClean="0"/>
              <a:t>Digital circuit most common pattern</a:t>
            </a:r>
            <a:endParaRPr lang="en-US" dirty="0"/>
          </a:p>
        </p:txBody>
      </p:sp>
      <p:sp>
        <p:nvSpPr>
          <p:cNvPr id="6" name="Content Placeholder 5"/>
          <p:cNvSpPr>
            <a:spLocks noGrp="1"/>
          </p:cNvSpPr>
          <p:nvPr>
            <p:ph idx="1"/>
          </p:nvPr>
        </p:nvSpPr>
        <p:spPr/>
        <p:txBody>
          <a:bodyPr/>
          <a:lstStyle/>
          <a:p>
            <a:r>
              <a:rPr lang="en-US" dirty="0" smtClean="0"/>
              <a:t>Flip-flop </a:t>
            </a:r>
            <a:r>
              <a:rPr lang="en-US" dirty="0" smtClean="0">
                <a:sym typeface="Wingdings" pitchFamily="2" charset="2"/>
              </a:rPr>
              <a:t> Logic  Flip-flop</a:t>
            </a:r>
            <a:endParaRPr lang="en-US" dirty="0"/>
          </a:p>
        </p:txBody>
      </p:sp>
      <p:grpSp>
        <p:nvGrpSpPr>
          <p:cNvPr id="7" name="Group 6"/>
          <p:cNvGrpSpPr/>
          <p:nvPr/>
        </p:nvGrpSpPr>
        <p:grpSpPr>
          <a:xfrm>
            <a:off x="552131" y="2298865"/>
            <a:ext cx="4140836" cy="3886200"/>
            <a:chOff x="350257" y="2667000"/>
            <a:chExt cx="4140836" cy="3886200"/>
          </a:xfrm>
        </p:grpSpPr>
        <p:sp>
          <p:nvSpPr>
            <p:cNvPr id="8" name="Rectangle 19"/>
            <p:cNvSpPr>
              <a:spLocks noChangeArrowheads="1"/>
            </p:cNvSpPr>
            <p:nvPr/>
          </p:nvSpPr>
          <p:spPr bwMode="auto">
            <a:xfrm>
              <a:off x="381000" y="2667000"/>
              <a:ext cx="4038600" cy="38862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9" name="Text Box 21"/>
            <p:cNvSpPr txBox="1">
              <a:spLocks noChangeArrowheads="1"/>
            </p:cNvSpPr>
            <p:nvPr/>
          </p:nvSpPr>
          <p:spPr bwMode="auto">
            <a:xfrm>
              <a:off x="1219200" y="2667000"/>
              <a:ext cx="2438400" cy="457200"/>
            </a:xfrm>
            <a:prstGeom prst="rect">
              <a:avLst/>
            </a:prstGeom>
            <a:noFill/>
            <a:ln w="9525">
              <a:noFill/>
              <a:miter lim="800000"/>
              <a:headEnd/>
              <a:tailEnd/>
            </a:ln>
            <a:effectLst/>
          </p:spPr>
          <p:txBody>
            <a:bodyPr>
              <a:spAutoFit/>
            </a:bodyPr>
            <a:lstStyle/>
            <a:p>
              <a:pPr>
                <a:spcBef>
                  <a:spcPct val="50000"/>
                </a:spcBef>
              </a:pPr>
              <a:r>
                <a:rPr lang="en-US"/>
                <a:t>Meally Machine</a:t>
              </a:r>
            </a:p>
          </p:txBody>
        </p:sp>
        <p:sp>
          <p:nvSpPr>
            <p:cNvPr id="10" name="Text Box 90"/>
            <p:cNvSpPr txBox="1">
              <a:spLocks noChangeArrowheads="1"/>
            </p:cNvSpPr>
            <p:nvPr/>
          </p:nvSpPr>
          <p:spPr bwMode="auto">
            <a:xfrm>
              <a:off x="498475" y="2960688"/>
              <a:ext cx="3879850" cy="336550"/>
            </a:xfrm>
            <a:prstGeom prst="rect">
              <a:avLst/>
            </a:prstGeom>
            <a:noFill/>
            <a:ln w="9525">
              <a:noFill/>
              <a:miter lim="800000"/>
              <a:headEnd/>
              <a:tailEnd/>
            </a:ln>
            <a:effectLst/>
          </p:spPr>
          <p:txBody>
            <a:bodyPr>
              <a:spAutoFit/>
            </a:bodyPr>
            <a:lstStyle/>
            <a:p>
              <a:pPr>
                <a:spcBef>
                  <a:spcPct val="50000"/>
                </a:spcBef>
              </a:pPr>
              <a:r>
                <a:rPr lang="en-US" sz="1600"/>
                <a:t>(Output Depends on Input and Present State)</a:t>
              </a:r>
            </a:p>
          </p:txBody>
        </p:sp>
        <p:sp>
          <p:nvSpPr>
            <p:cNvPr id="11" name="Text Box 82"/>
            <p:cNvSpPr txBox="1">
              <a:spLocks noChangeArrowheads="1"/>
            </p:cNvSpPr>
            <p:nvPr/>
          </p:nvSpPr>
          <p:spPr bwMode="auto">
            <a:xfrm>
              <a:off x="3698930" y="4047130"/>
              <a:ext cx="792163" cy="336550"/>
            </a:xfrm>
            <a:prstGeom prst="rect">
              <a:avLst/>
            </a:prstGeom>
            <a:noFill/>
            <a:ln w="9525">
              <a:noFill/>
              <a:miter lim="800000"/>
              <a:headEnd/>
              <a:tailEnd/>
            </a:ln>
            <a:effectLst/>
          </p:spPr>
          <p:txBody>
            <a:bodyPr>
              <a:spAutoFit/>
            </a:bodyPr>
            <a:lstStyle/>
            <a:p>
              <a:pPr>
                <a:spcBef>
                  <a:spcPct val="50000"/>
                </a:spcBef>
              </a:pPr>
              <a:r>
                <a:rPr lang="en-US" sz="1600" dirty="0"/>
                <a:t>Output</a:t>
              </a:r>
            </a:p>
          </p:txBody>
        </p:sp>
        <p:grpSp>
          <p:nvGrpSpPr>
            <p:cNvPr id="12" name="Group 102"/>
            <p:cNvGrpSpPr/>
            <p:nvPr/>
          </p:nvGrpSpPr>
          <p:grpSpPr>
            <a:xfrm>
              <a:off x="350257" y="3438201"/>
              <a:ext cx="3772495" cy="2985640"/>
              <a:chOff x="350257" y="3438201"/>
              <a:chExt cx="3772495" cy="2985640"/>
            </a:xfrm>
          </p:grpSpPr>
          <p:sp>
            <p:nvSpPr>
              <p:cNvPr id="13" name="Text Box 61"/>
              <p:cNvSpPr txBox="1">
                <a:spLocks noChangeArrowheads="1"/>
              </p:cNvSpPr>
              <p:nvPr/>
            </p:nvSpPr>
            <p:spPr bwMode="auto">
              <a:xfrm>
                <a:off x="2598752" y="3515066"/>
                <a:ext cx="1524000" cy="398379"/>
              </a:xfrm>
              <a:prstGeom prst="rect">
                <a:avLst/>
              </a:prstGeom>
              <a:noFill/>
              <a:ln w="9525">
                <a:noFill/>
                <a:miter lim="800000"/>
                <a:headEnd/>
                <a:tailEnd/>
              </a:ln>
              <a:effectLst/>
            </p:spPr>
            <p:txBody>
              <a:bodyPr>
                <a:spAutoFit/>
              </a:bodyPr>
              <a:lstStyle/>
              <a:p>
                <a:pPr algn="ctr">
                  <a:lnSpc>
                    <a:spcPct val="70000"/>
                  </a:lnSpc>
                </a:pPr>
                <a:r>
                  <a:rPr lang="en-US" sz="1400" dirty="0"/>
                  <a:t>Combinational</a:t>
                </a:r>
              </a:p>
              <a:p>
                <a:pPr algn="ctr">
                  <a:lnSpc>
                    <a:spcPct val="70000"/>
                  </a:lnSpc>
                </a:pPr>
                <a:r>
                  <a:rPr lang="en-US" sz="1400" dirty="0"/>
                  <a:t> Logic</a:t>
                </a:r>
              </a:p>
            </p:txBody>
          </p:sp>
          <p:sp>
            <p:nvSpPr>
              <p:cNvPr id="14" name="Text Box 66"/>
              <p:cNvSpPr txBox="1">
                <a:spLocks noChangeArrowheads="1"/>
              </p:cNvSpPr>
              <p:nvPr/>
            </p:nvSpPr>
            <p:spPr bwMode="auto">
              <a:xfrm>
                <a:off x="2981739" y="3902112"/>
                <a:ext cx="707667" cy="523220"/>
              </a:xfrm>
              <a:prstGeom prst="rect">
                <a:avLst/>
              </a:prstGeom>
              <a:noFill/>
              <a:ln w="12700">
                <a:solidFill>
                  <a:schemeClr val="tx1"/>
                </a:solidFill>
                <a:miter lim="800000"/>
                <a:headEnd/>
                <a:tailEnd/>
              </a:ln>
              <a:effectLst/>
            </p:spPr>
            <p:txBody>
              <a:bodyPr wrap="square">
                <a:spAutoFit/>
              </a:bodyPr>
              <a:lstStyle/>
              <a:p>
                <a:pPr algn="ctr">
                  <a:spcBef>
                    <a:spcPct val="50000"/>
                  </a:spcBef>
                </a:pPr>
                <a:r>
                  <a:rPr lang="en-US" sz="1400"/>
                  <a:t>Output Logic</a:t>
                </a:r>
              </a:p>
            </p:txBody>
          </p:sp>
          <p:sp>
            <p:nvSpPr>
              <p:cNvPr id="15" name="Line 68"/>
              <p:cNvSpPr>
                <a:spLocks noChangeShapeType="1"/>
              </p:cNvSpPr>
              <p:nvPr/>
            </p:nvSpPr>
            <p:spPr bwMode="auto">
              <a:xfrm flipV="1">
                <a:off x="3675490" y="4110834"/>
                <a:ext cx="419432" cy="3975"/>
              </a:xfrm>
              <a:prstGeom prst="line">
                <a:avLst/>
              </a:prstGeom>
              <a:noFill/>
              <a:ln w="9525">
                <a:solidFill>
                  <a:schemeClr val="tx1"/>
                </a:solidFill>
                <a:round/>
                <a:headEnd/>
                <a:tailEnd type="arrow" w="med" len="med"/>
              </a:ln>
              <a:effectLst/>
            </p:spPr>
            <p:txBody>
              <a:bodyPr/>
              <a:lstStyle/>
              <a:p>
                <a:endParaRPr lang="en-US"/>
              </a:p>
            </p:txBody>
          </p:sp>
          <p:sp>
            <p:nvSpPr>
              <p:cNvPr id="16" name="Freeform 69"/>
              <p:cNvSpPr>
                <a:spLocks/>
              </p:cNvSpPr>
              <p:nvPr/>
            </p:nvSpPr>
            <p:spPr bwMode="auto">
              <a:xfrm>
                <a:off x="2202511" y="4120773"/>
                <a:ext cx="532737" cy="1447800"/>
              </a:xfrm>
              <a:custGeom>
                <a:avLst/>
                <a:gdLst/>
                <a:ahLst/>
                <a:cxnLst>
                  <a:cxn ang="0">
                    <a:pos x="0" y="0"/>
                  </a:cxn>
                  <a:cxn ang="0">
                    <a:pos x="288" y="0"/>
                  </a:cxn>
                  <a:cxn ang="0">
                    <a:pos x="288" y="912"/>
                  </a:cxn>
                  <a:cxn ang="0">
                    <a:pos x="48" y="912"/>
                  </a:cxn>
                </a:cxnLst>
                <a:rect l="0" t="0" r="r" b="b"/>
                <a:pathLst>
                  <a:path w="288" h="912">
                    <a:moveTo>
                      <a:pt x="0" y="0"/>
                    </a:moveTo>
                    <a:lnTo>
                      <a:pt x="288" y="0"/>
                    </a:lnTo>
                    <a:lnTo>
                      <a:pt x="288" y="912"/>
                    </a:lnTo>
                    <a:lnTo>
                      <a:pt x="48" y="912"/>
                    </a:lnTo>
                  </a:path>
                </a:pathLst>
              </a:custGeom>
              <a:noFill/>
              <a:ln w="9525">
                <a:solidFill>
                  <a:schemeClr val="tx1"/>
                </a:solidFill>
                <a:round/>
                <a:headEnd type="none" w="med" len="med"/>
                <a:tailEnd type="arrow" w="med" len="med"/>
              </a:ln>
              <a:effectLst/>
            </p:spPr>
            <p:txBody>
              <a:bodyPr/>
              <a:lstStyle/>
              <a:p>
                <a:endParaRPr lang="en-US"/>
              </a:p>
            </p:txBody>
          </p:sp>
          <p:sp>
            <p:nvSpPr>
              <p:cNvPr id="17" name="Freeform 70"/>
              <p:cNvSpPr>
                <a:spLocks/>
              </p:cNvSpPr>
              <p:nvPr/>
            </p:nvSpPr>
            <p:spPr bwMode="auto">
              <a:xfrm>
                <a:off x="667909" y="4301665"/>
                <a:ext cx="477059" cy="1081378"/>
              </a:xfrm>
              <a:custGeom>
                <a:avLst/>
                <a:gdLst>
                  <a:gd name="connsiteX0" fmla="*/ 8333 w 8333"/>
                  <a:gd name="connsiteY0" fmla="*/ 10000 h 10000"/>
                  <a:gd name="connsiteX1" fmla="*/ 0 w 8333"/>
                  <a:gd name="connsiteY1" fmla="*/ 10000 h 10000"/>
                  <a:gd name="connsiteX2" fmla="*/ 0 w 8333"/>
                  <a:gd name="connsiteY2" fmla="*/ 0 h 10000"/>
                  <a:gd name="connsiteX3" fmla="*/ 4722 w 8333"/>
                  <a:gd name="connsiteY3" fmla="*/ 0 h 10000"/>
                </a:gdLst>
                <a:ahLst/>
                <a:cxnLst>
                  <a:cxn ang="0">
                    <a:pos x="connsiteX0" y="connsiteY0"/>
                  </a:cxn>
                  <a:cxn ang="0">
                    <a:pos x="connsiteX1" y="connsiteY1"/>
                  </a:cxn>
                  <a:cxn ang="0">
                    <a:pos x="connsiteX2" y="connsiteY2"/>
                  </a:cxn>
                  <a:cxn ang="0">
                    <a:pos x="connsiteX3" y="connsiteY3"/>
                  </a:cxn>
                </a:cxnLst>
                <a:rect l="l" t="t" r="r" b="b"/>
                <a:pathLst>
                  <a:path w="8333" h="10000">
                    <a:moveTo>
                      <a:pt x="8333" y="10000"/>
                    </a:moveTo>
                    <a:lnTo>
                      <a:pt x="0" y="10000"/>
                    </a:lnTo>
                    <a:lnTo>
                      <a:pt x="0" y="0"/>
                    </a:lnTo>
                    <a:lnTo>
                      <a:pt x="4722" y="0"/>
                    </a:lnTo>
                  </a:path>
                </a:pathLst>
              </a:custGeom>
              <a:noFill/>
              <a:ln w="9525">
                <a:solidFill>
                  <a:schemeClr val="tx1"/>
                </a:solidFill>
                <a:round/>
                <a:headEnd type="none" w="med" len="med"/>
                <a:tailEnd type="arrow" w="med" len="med"/>
              </a:ln>
              <a:effectLst/>
            </p:spPr>
            <p:txBody>
              <a:bodyPr/>
              <a:lstStyle/>
              <a:p>
                <a:endParaRPr lang="en-US"/>
              </a:p>
            </p:txBody>
          </p:sp>
          <p:sp>
            <p:nvSpPr>
              <p:cNvPr id="18" name="Line 71"/>
              <p:cNvSpPr>
                <a:spLocks noChangeShapeType="1"/>
              </p:cNvSpPr>
              <p:nvPr/>
            </p:nvSpPr>
            <p:spPr bwMode="auto">
              <a:xfrm>
                <a:off x="2508636" y="4121436"/>
                <a:ext cx="457200" cy="0"/>
              </a:xfrm>
              <a:prstGeom prst="line">
                <a:avLst/>
              </a:prstGeom>
              <a:noFill/>
              <a:ln w="9525">
                <a:solidFill>
                  <a:schemeClr val="tx1"/>
                </a:solidFill>
                <a:round/>
                <a:headEnd/>
                <a:tailEnd type="arrow" w="med" len="med"/>
              </a:ln>
              <a:effectLst/>
            </p:spPr>
            <p:txBody>
              <a:bodyPr/>
              <a:lstStyle/>
              <a:p>
                <a:endParaRPr lang="en-US"/>
              </a:p>
            </p:txBody>
          </p:sp>
          <p:sp>
            <p:nvSpPr>
              <p:cNvPr id="19" name="Oval 78"/>
              <p:cNvSpPr>
                <a:spLocks noChangeArrowheads="1"/>
              </p:cNvSpPr>
              <p:nvPr/>
            </p:nvSpPr>
            <p:spPr bwMode="auto">
              <a:xfrm>
                <a:off x="2694775" y="4084937"/>
                <a:ext cx="76200" cy="76200"/>
              </a:xfrm>
              <a:prstGeom prst="ellipse">
                <a:avLst/>
              </a:prstGeom>
              <a:solidFill>
                <a:srgbClr val="333333"/>
              </a:solidFill>
              <a:ln w="9525">
                <a:solidFill>
                  <a:schemeClr val="tx1"/>
                </a:solidFill>
                <a:round/>
                <a:headEnd/>
                <a:tailEnd/>
              </a:ln>
              <a:effectLst/>
            </p:spPr>
            <p:txBody>
              <a:bodyPr wrap="none" anchor="ctr"/>
              <a:lstStyle/>
              <a:p>
                <a:endParaRPr lang="en-US"/>
              </a:p>
            </p:txBody>
          </p:sp>
          <p:sp>
            <p:nvSpPr>
              <p:cNvPr id="20" name="Oval 79"/>
              <p:cNvSpPr>
                <a:spLocks noChangeArrowheads="1"/>
              </p:cNvSpPr>
              <p:nvPr/>
            </p:nvSpPr>
            <p:spPr bwMode="auto">
              <a:xfrm>
                <a:off x="2513860" y="6333298"/>
                <a:ext cx="76200" cy="76200"/>
              </a:xfrm>
              <a:prstGeom prst="ellipse">
                <a:avLst/>
              </a:prstGeom>
              <a:solidFill>
                <a:srgbClr val="333333"/>
              </a:solidFill>
              <a:ln w="9525">
                <a:solidFill>
                  <a:schemeClr val="tx1"/>
                </a:solidFill>
                <a:round/>
                <a:headEnd/>
                <a:tailEnd/>
              </a:ln>
              <a:effectLst/>
            </p:spPr>
            <p:txBody>
              <a:bodyPr wrap="none" anchor="ctr"/>
              <a:lstStyle/>
              <a:p>
                <a:endParaRPr lang="en-US"/>
              </a:p>
            </p:txBody>
          </p:sp>
          <p:sp>
            <p:nvSpPr>
              <p:cNvPr id="21" name="Text Box 80"/>
              <p:cNvSpPr txBox="1">
                <a:spLocks noChangeArrowheads="1"/>
              </p:cNvSpPr>
              <p:nvPr/>
            </p:nvSpPr>
            <p:spPr bwMode="auto">
              <a:xfrm>
                <a:off x="377495" y="6087291"/>
                <a:ext cx="792163" cy="336550"/>
              </a:xfrm>
              <a:prstGeom prst="rect">
                <a:avLst/>
              </a:prstGeom>
              <a:noFill/>
              <a:ln w="9525">
                <a:noFill/>
                <a:miter lim="800000"/>
                <a:headEnd/>
                <a:tailEnd/>
              </a:ln>
              <a:effectLst/>
            </p:spPr>
            <p:txBody>
              <a:bodyPr>
                <a:spAutoFit/>
              </a:bodyPr>
              <a:lstStyle/>
              <a:p>
                <a:pPr>
                  <a:spcBef>
                    <a:spcPct val="50000"/>
                  </a:spcBef>
                </a:pPr>
                <a:r>
                  <a:rPr lang="en-US" sz="1600" dirty="0"/>
                  <a:t>Input</a:t>
                </a:r>
              </a:p>
            </p:txBody>
          </p:sp>
          <p:sp>
            <p:nvSpPr>
              <p:cNvPr id="22" name="Line 84"/>
              <p:cNvSpPr>
                <a:spLocks noChangeShapeType="1"/>
              </p:cNvSpPr>
              <p:nvPr/>
            </p:nvSpPr>
            <p:spPr bwMode="auto">
              <a:xfrm flipV="1">
                <a:off x="580444" y="3931805"/>
                <a:ext cx="372263" cy="4099"/>
              </a:xfrm>
              <a:prstGeom prst="line">
                <a:avLst/>
              </a:prstGeom>
              <a:noFill/>
              <a:ln w="9525">
                <a:solidFill>
                  <a:schemeClr val="tx1"/>
                </a:solidFill>
                <a:round/>
                <a:headEnd/>
                <a:tailEnd type="arrow" w="med" len="med"/>
              </a:ln>
              <a:effectLst/>
            </p:spPr>
            <p:txBody>
              <a:bodyPr/>
              <a:lstStyle/>
              <a:p>
                <a:endParaRPr lang="en-US"/>
              </a:p>
            </p:txBody>
          </p:sp>
          <p:sp>
            <p:nvSpPr>
              <p:cNvPr id="23" name="Text Box 87"/>
              <p:cNvSpPr txBox="1">
                <a:spLocks noChangeArrowheads="1"/>
              </p:cNvSpPr>
              <p:nvPr/>
            </p:nvSpPr>
            <p:spPr bwMode="auto">
              <a:xfrm>
                <a:off x="350257" y="3614072"/>
                <a:ext cx="792163" cy="336550"/>
              </a:xfrm>
              <a:prstGeom prst="rect">
                <a:avLst/>
              </a:prstGeom>
              <a:noFill/>
              <a:ln w="9525">
                <a:noFill/>
                <a:miter lim="800000"/>
                <a:headEnd/>
                <a:tailEnd/>
              </a:ln>
              <a:effectLst/>
            </p:spPr>
            <p:txBody>
              <a:bodyPr>
                <a:spAutoFit/>
              </a:bodyPr>
              <a:lstStyle/>
              <a:p>
                <a:pPr>
                  <a:spcBef>
                    <a:spcPct val="50000"/>
                  </a:spcBef>
                </a:pPr>
                <a:r>
                  <a:rPr lang="en-US" sz="1600" dirty="0"/>
                  <a:t>CLK</a:t>
                </a:r>
              </a:p>
            </p:txBody>
          </p:sp>
          <p:sp>
            <p:nvSpPr>
              <p:cNvPr id="24" name="Freeform 70"/>
              <p:cNvSpPr>
                <a:spLocks/>
              </p:cNvSpPr>
              <p:nvPr/>
            </p:nvSpPr>
            <p:spPr bwMode="auto">
              <a:xfrm flipH="1">
                <a:off x="691760" y="5780610"/>
                <a:ext cx="1860607" cy="588385"/>
              </a:xfrm>
              <a:custGeom>
                <a:avLst/>
                <a:gdLst>
                  <a:gd name="connsiteX0" fmla="*/ 8333 w 8333"/>
                  <a:gd name="connsiteY0" fmla="*/ 10000 h 10000"/>
                  <a:gd name="connsiteX1" fmla="*/ 0 w 8333"/>
                  <a:gd name="connsiteY1" fmla="*/ 10000 h 10000"/>
                  <a:gd name="connsiteX2" fmla="*/ 0 w 8333"/>
                  <a:gd name="connsiteY2" fmla="*/ 0 h 10000"/>
                  <a:gd name="connsiteX3" fmla="*/ 4722 w 8333"/>
                  <a:gd name="connsiteY3" fmla="*/ 0 h 10000"/>
                  <a:gd name="connsiteX0" fmla="*/ 10000 w 10000"/>
                  <a:gd name="connsiteY0" fmla="*/ 10202 h 10202"/>
                  <a:gd name="connsiteX1" fmla="*/ 0 w 10000"/>
                  <a:gd name="connsiteY1" fmla="*/ 10202 h 10202"/>
                  <a:gd name="connsiteX2" fmla="*/ 0 w 10000"/>
                  <a:gd name="connsiteY2" fmla="*/ 202 h 10202"/>
                  <a:gd name="connsiteX3" fmla="*/ 1373 w 10000"/>
                  <a:gd name="connsiteY3" fmla="*/ 0 h 10202"/>
                </a:gdLst>
                <a:ahLst/>
                <a:cxnLst>
                  <a:cxn ang="0">
                    <a:pos x="connsiteX0" y="connsiteY0"/>
                  </a:cxn>
                  <a:cxn ang="0">
                    <a:pos x="connsiteX1" y="connsiteY1"/>
                  </a:cxn>
                  <a:cxn ang="0">
                    <a:pos x="connsiteX2" y="connsiteY2"/>
                  </a:cxn>
                  <a:cxn ang="0">
                    <a:pos x="connsiteX3" y="connsiteY3"/>
                  </a:cxn>
                </a:cxnLst>
                <a:rect l="l" t="t" r="r" b="b"/>
                <a:pathLst>
                  <a:path w="10000" h="10202">
                    <a:moveTo>
                      <a:pt x="10000" y="10202"/>
                    </a:moveTo>
                    <a:lnTo>
                      <a:pt x="0" y="10202"/>
                    </a:lnTo>
                    <a:lnTo>
                      <a:pt x="0" y="202"/>
                    </a:lnTo>
                    <a:lnTo>
                      <a:pt x="1373" y="0"/>
                    </a:lnTo>
                  </a:path>
                </a:pathLst>
              </a:custGeom>
              <a:noFill/>
              <a:ln w="9525">
                <a:solidFill>
                  <a:schemeClr val="tx1"/>
                </a:solidFill>
                <a:round/>
                <a:headEnd type="none" w="med" len="med"/>
                <a:tailEnd type="arrow" w="med" len="med"/>
              </a:ln>
              <a:effectLst/>
            </p:spPr>
            <p:txBody>
              <a:bodyPr/>
              <a:lstStyle/>
              <a:p>
                <a:endParaRPr lang="en-US"/>
              </a:p>
            </p:txBody>
          </p:sp>
          <p:sp>
            <p:nvSpPr>
              <p:cNvPr id="25" name="Freeform 70"/>
              <p:cNvSpPr>
                <a:spLocks/>
              </p:cNvSpPr>
              <p:nvPr/>
            </p:nvSpPr>
            <p:spPr bwMode="auto">
              <a:xfrm flipH="1">
                <a:off x="2464904" y="4454058"/>
                <a:ext cx="874644" cy="1914937"/>
              </a:xfrm>
              <a:custGeom>
                <a:avLst/>
                <a:gdLst>
                  <a:gd name="connsiteX0" fmla="*/ 8333 w 8333"/>
                  <a:gd name="connsiteY0" fmla="*/ 10000 h 10000"/>
                  <a:gd name="connsiteX1" fmla="*/ 0 w 8333"/>
                  <a:gd name="connsiteY1" fmla="*/ 10000 h 10000"/>
                  <a:gd name="connsiteX2" fmla="*/ 0 w 8333"/>
                  <a:gd name="connsiteY2" fmla="*/ 0 h 10000"/>
                  <a:gd name="connsiteX3" fmla="*/ 4722 w 8333"/>
                  <a:gd name="connsiteY3" fmla="*/ 0 h 10000"/>
                  <a:gd name="connsiteX0" fmla="*/ 10000 w 10000"/>
                  <a:gd name="connsiteY0" fmla="*/ 10202 h 10202"/>
                  <a:gd name="connsiteX1" fmla="*/ 0 w 10000"/>
                  <a:gd name="connsiteY1" fmla="*/ 10202 h 10202"/>
                  <a:gd name="connsiteX2" fmla="*/ 0 w 10000"/>
                  <a:gd name="connsiteY2" fmla="*/ 202 h 10202"/>
                  <a:gd name="connsiteX3" fmla="*/ 1373 w 10000"/>
                  <a:gd name="connsiteY3" fmla="*/ 0 h 10202"/>
                  <a:gd name="connsiteX0" fmla="*/ 4380 w 4380"/>
                  <a:gd name="connsiteY0" fmla="*/ 10404 h 11902"/>
                  <a:gd name="connsiteX1" fmla="*/ 626 w 4380"/>
                  <a:gd name="connsiteY1" fmla="*/ 10202 h 11902"/>
                  <a:gd name="connsiteX2" fmla="*/ 626 w 4380"/>
                  <a:gd name="connsiteY2" fmla="*/ 202 h 11902"/>
                  <a:gd name="connsiteX3" fmla="*/ 1999 w 4380"/>
                  <a:gd name="connsiteY3" fmla="*/ 0 h 11902"/>
                  <a:gd name="connsiteX0" fmla="*/ 8571 w 8571"/>
                  <a:gd name="connsiteY0" fmla="*/ 8741 h 8741"/>
                  <a:gd name="connsiteX1" fmla="*/ 0 w 8571"/>
                  <a:gd name="connsiteY1" fmla="*/ 8572 h 8741"/>
                  <a:gd name="connsiteX2" fmla="*/ 0 w 8571"/>
                  <a:gd name="connsiteY2" fmla="*/ 170 h 8741"/>
                  <a:gd name="connsiteX3" fmla="*/ 3135 w 8571"/>
                  <a:gd name="connsiteY3" fmla="*/ 0 h 8741"/>
                  <a:gd name="connsiteX0" fmla="*/ 10086 w 10086"/>
                  <a:gd name="connsiteY0" fmla="*/ 20486 h 20486"/>
                  <a:gd name="connsiteX1" fmla="*/ 86 w 10086"/>
                  <a:gd name="connsiteY1" fmla="*/ 20293 h 20486"/>
                  <a:gd name="connsiteX2" fmla="*/ 86 w 10086"/>
                  <a:gd name="connsiteY2" fmla="*/ 10680 h 20486"/>
                  <a:gd name="connsiteX3" fmla="*/ 0 w 10086"/>
                  <a:gd name="connsiteY3" fmla="*/ 0 h 20486"/>
                  <a:gd name="connsiteX0" fmla="*/ 10086 w 10086"/>
                  <a:gd name="connsiteY0" fmla="*/ 20486 h 20486"/>
                  <a:gd name="connsiteX1" fmla="*/ 86 w 10086"/>
                  <a:gd name="connsiteY1" fmla="*/ 20293 h 20486"/>
                  <a:gd name="connsiteX2" fmla="*/ 0 w 10086"/>
                  <a:gd name="connsiteY2" fmla="*/ 0 h 20486"/>
                  <a:gd name="connsiteX0" fmla="*/ 10190 w 10190"/>
                  <a:gd name="connsiteY0" fmla="*/ 42235 h 42235"/>
                  <a:gd name="connsiteX1" fmla="*/ 190 w 10190"/>
                  <a:gd name="connsiteY1" fmla="*/ 42042 h 42235"/>
                  <a:gd name="connsiteX2" fmla="*/ 0 w 10190"/>
                  <a:gd name="connsiteY2" fmla="*/ 0 h 42235"/>
                  <a:gd name="connsiteX0" fmla="*/ 10190 w 10190"/>
                  <a:gd name="connsiteY0" fmla="*/ 42235 h 42237"/>
                  <a:gd name="connsiteX1" fmla="*/ 97 w 10190"/>
                  <a:gd name="connsiteY1" fmla="*/ 42237 h 42237"/>
                  <a:gd name="connsiteX2" fmla="*/ 0 w 10190"/>
                  <a:gd name="connsiteY2" fmla="*/ 0 h 42237"/>
                </a:gdLst>
                <a:ahLst/>
                <a:cxnLst>
                  <a:cxn ang="0">
                    <a:pos x="connsiteX0" y="connsiteY0"/>
                  </a:cxn>
                  <a:cxn ang="0">
                    <a:pos x="connsiteX1" y="connsiteY1"/>
                  </a:cxn>
                  <a:cxn ang="0">
                    <a:pos x="connsiteX2" y="connsiteY2"/>
                  </a:cxn>
                </a:cxnLst>
                <a:rect l="l" t="t" r="r" b="b"/>
                <a:pathLst>
                  <a:path w="10190" h="42237">
                    <a:moveTo>
                      <a:pt x="10190" y="42235"/>
                    </a:moveTo>
                    <a:lnTo>
                      <a:pt x="97" y="42237"/>
                    </a:lnTo>
                    <a:cubicBezTo>
                      <a:pt x="68" y="35473"/>
                      <a:pt x="29" y="6764"/>
                      <a:pt x="0" y="0"/>
                    </a:cubicBezTo>
                  </a:path>
                </a:pathLst>
              </a:custGeom>
              <a:noFill/>
              <a:ln w="9525">
                <a:solidFill>
                  <a:schemeClr val="tx1"/>
                </a:solidFill>
                <a:round/>
                <a:headEnd type="none" w="med" len="med"/>
                <a:tailEnd type="arrow" w="med" len="med"/>
              </a:ln>
              <a:effectLst/>
            </p:spPr>
            <p:txBody>
              <a:bodyPr/>
              <a:lstStyle/>
              <a:p>
                <a:endParaRPr lang="en-US"/>
              </a:p>
            </p:txBody>
          </p:sp>
          <p:sp>
            <p:nvSpPr>
              <p:cNvPr id="26" name="Text Box 67"/>
              <p:cNvSpPr txBox="1">
                <a:spLocks noChangeArrowheads="1"/>
              </p:cNvSpPr>
              <p:nvPr/>
            </p:nvSpPr>
            <p:spPr bwMode="auto">
              <a:xfrm>
                <a:off x="1001870" y="4854950"/>
                <a:ext cx="1295400" cy="955675"/>
              </a:xfrm>
              <a:prstGeom prst="rect">
                <a:avLst/>
              </a:prstGeom>
              <a:solidFill>
                <a:schemeClr val="bg1"/>
              </a:solidFill>
              <a:ln w="12700">
                <a:solidFill>
                  <a:schemeClr val="tx1"/>
                </a:solidFill>
                <a:miter lim="800000"/>
                <a:headEnd/>
                <a:tailEnd/>
              </a:ln>
              <a:effectLst/>
            </p:spPr>
            <p:txBody>
              <a:bodyPr>
                <a:spAutoFit/>
              </a:bodyPr>
              <a:lstStyle/>
              <a:p>
                <a:pPr algn="ctr">
                  <a:spcBef>
                    <a:spcPct val="50000"/>
                  </a:spcBef>
                </a:pPr>
                <a:r>
                  <a:rPr lang="en-US" sz="1400" dirty="0"/>
                  <a:t>Takes Present State and Produces Next State.</a:t>
                </a:r>
                <a:endParaRPr lang="en-US" dirty="0"/>
              </a:p>
            </p:txBody>
          </p:sp>
          <p:grpSp>
            <p:nvGrpSpPr>
              <p:cNvPr id="27" name="Group 54"/>
              <p:cNvGrpSpPr/>
              <p:nvPr/>
            </p:nvGrpSpPr>
            <p:grpSpPr>
              <a:xfrm>
                <a:off x="949518" y="3703993"/>
                <a:ext cx="1447800" cy="844164"/>
                <a:chOff x="949518" y="3950474"/>
                <a:chExt cx="1447800" cy="844164"/>
              </a:xfrm>
              <a:solidFill>
                <a:schemeClr val="bg1"/>
              </a:solidFill>
            </p:grpSpPr>
            <p:sp>
              <p:nvSpPr>
                <p:cNvPr id="30" name="Text Box 63"/>
                <p:cNvSpPr txBox="1">
                  <a:spLocks noChangeArrowheads="1"/>
                </p:cNvSpPr>
                <p:nvPr/>
              </p:nvSpPr>
              <p:spPr bwMode="auto">
                <a:xfrm>
                  <a:off x="949518" y="3950474"/>
                  <a:ext cx="1447800" cy="844164"/>
                </a:xfrm>
                <a:prstGeom prst="rect">
                  <a:avLst/>
                </a:prstGeom>
                <a:grpFill/>
                <a:ln w="9525">
                  <a:solidFill>
                    <a:schemeClr val="tx1"/>
                  </a:solidFill>
                  <a:miter lim="800000"/>
                  <a:headEnd/>
                  <a:tailEnd/>
                </a:ln>
                <a:effectLst/>
              </p:spPr>
              <p:txBody>
                <a:bodyPr>
                  <a:spAutoFit/>
                </a:bodyPr>
                <a:lstStyle/>
                <a:p>
                  <a:pPr>
                    <a:lnSpc>
                      <a:spcPct val="70000"/>
                    </a:lnSpc>
                  </a:pPr>
                  <a:endParaRPr lang="en-US" sz="1600"/>
                </a:p>
                <a:p>
                  <a:pPr algn="ctr">
                    <a:lnSpc>
                      <a:spcPct val="70000"/>
                    </a:lnSpc>
                  </a:pPr>
                  <a:r>
                    <a:rPr lang="en-US" sz="1600"/>
                    <a:t>FF Holding </a:t>
                  </a:r>
                </a:p>
                <a:p>
                  <a:pPr algn="ctr">
                    <a:lnSpc>
                      <a:spcPct val="70000"/>
                    </a:lnSpc>
                  </a:pPr>
                  <a:r>
                    <a:rPr lang="en-US" sz="1600"/>
                    <a:t>Present State</a:t>
                  </a:r>
                </a:p>
                <a:p>
                  <a:pPr algn="ctr">
                    <a:lnSpc>
                      <a:spcPct val="70000"/>
                    </a:lnSpc>
                  </a:pPr>
                  <a:endParaRPr lang="en-US" sz="1800"/>
                </a:p>
                <a:p>
                  <a:pPr>
                    <a:lnSpc>
                      <a:spcPct val="70000"/>
                    </a:lnSpc>
                  </a:pPr>
                  <a:endParaRPr lang="en-US" sz="1800"/>
                </a:p>
              </p:txBody>
            </p:sp>
            <p:sp>
              <p:nvSpPr>
                <p:cNvPr id="31" name="Line 64"/>
                <p:cNvSpPr>
                  <a:spLocks noChangeShapeType="1"/>
                </p:cNvSpPr>
                <p:nvPr/>
              </p:nvSpPr>
              <p:spPr bwMode="auto">
                <a:xfrm>
                  <a:off x="949518" y="4042900"/>
                  <a:ext cx="160867" cy="128635"/>
                </a:xfrm>
                <a:prstGeom prst="line">
                  <a:avLst/>
                </a:prstGeom>
                <a:grpFill/>
                <a:ln w="9525">
                  <a:solidFill>
                    <a:schemeClr val="tx1"/>
                  </a:solidFill>
                  <a:round/>
                  <a:headEnd/>
                  <a:tailEnd/>
                </a:ln>
                <a:effectLst/>
              </p:spPr>
              <p:txBody>
                <a:bodyPr/>
                <a:lstStyle/>
                <a:p>
                  <a:endParaRPr lang="en-US"/>
                </a:p>
              </p:txBody>
            </p:sp>
            <p:sp>
              <p:nvSpPr>
                <p:cNvPr id="32" name="Line 65"/>
                <p:cNvSpPr>
                  <a:spLocks noChangeShapeType="1"/>
                </p:cNvSpPr>
                <p:nvPr/>
              </p:nvSpPr>
              <p:spPr bwMode="auto">
                <a:xfrm flipH="1">
                  <a:off x="949518" y="4171534"/>
                  <a:ext cx="160867" cy="128635"/>
                </a:xfrm>
                <a:prstGeom prst="line">
                  <a:avLst/>
                </a:prstGeom>
                <a:grpFill/>
                <a:ln w="9525">
                  <a:solidFill>
                    <a:schemeClr val="tx1"/>
                  </a:solidFill>
                  <a:round/>
                  <a:headEnd/>
                  <a:tailEnd/>
                </a:ln>
                <a:effectLst/>
              </p:spPr>
              <p:txBody>
                <a:bodyPr/>
                <a:lstStyle/>
                <a:p>
                  <a:endParaRPr lang="en-US"/>
                </a:p>
              </p:txBody>
            </p:sp>
          </p:grpSp>
          <p:sp>
            <p:nvSpPr>
              <p:cNvPr id="28" name="Text Box 61"/>
              <p:cNvSpPr txBox="1">
                <a:spLocks noChangeArrowheads="1"/>
              </p:cNvSpPr>
              <p:nvPr/>
            </p:nvSpPr>
            <p:spPr bwMode="auto">
              <a:xfrm>
                <a:off x="906449" y="5790463"/>
                <a:ext cx="1524000" cy="398379"/>
              </a:xfrm>
              <a:prstGeom prst="rect">
                <a:avLst/>
              </a:prstGeom>
              <a:noFill/>
              <a:ln w="9525">
                <a:noFill/>
                <a:miter lim="800000"/>
                <a:headEnd/>
                <a:tailEnd/>
              </a:ln>
              <a:effectLst/>
            </p:spPr>
            <p:txBody>
              <a:bodyPr>
                <a:spAutoFit/>
              </a:bodyPr>
              <a:lstStyle/>
              <a:p>
                <a:pPr algn="ctr">
                  <a:lnSpc>
                    <a:spcPct val="70000"/>
                  </a:lnSpc>
                </a:pPr>
                <a:r>
                  <a:rPr lang="en-US" sz="1400" dirty="0"/>
                  <a:t>Combinational</a:t>
                </a:r>
              </a:p>
              <a:p>
                <a:pPr algn="ctr">
                  <a:lnSpc>
                    <a:spcPct val="70000"/>
                  </a:lnSpc>
                </a:pPr>
                <a:r>
                  <a:rPr lang="en-US" sz="1400" dirty="0"/>
                  <a:t> Logic</a:t>
                </a:r>
              </a:p>
            </p:txBody>
          </p:sp>
          <p:sp>
            <p:nvSpPr>
              <p:cNvPr id="29" name="Text Box 61"/>
              <p:cNvSpPr txBox="1">
                <a:spLocks noChangeArrowheads="1"/>
              </p:cNvSpPr>
              <p:nvPr/>
            </p:nvSpPr>
            <p:spPr bwMode="auto">
              <a:xfrm>
                <a:off x="907774" y="3438201"/>
                <a:ext cx="1524000" cy="247568"/>
              </a:xfrm>
              <a:prstGeom prst="rect">
                <a:avLst/>
              </a:prstGeom>
              <a:noFill/>
              <a:ln w="9525">
                <a:noFill/>
                <a:miter lim="800000"/>
                <a:headEnd/>
                <a:tailEnd/>
              </a:ln>
              <a:effectLst/>
            </p:spPr>
            <p:txBody>
              <a:bodyPr>
                <a:spAutoFit/>
              </a:bodyPr>
              <a:lstStyle/>
              <a:p>
                <a:pPr algn="ctr">
                  <a:lnSpc>
                    <a:spcPct val="70000"/>
                  </a:lnSpc>
                </a:pPr>
                <a:r>
                  <a:rPr lang="en-US" sz="1400" dirty="0" smtClean="0"/>
                  <a:t>Flip-flops</a:t>
                </a:r>
                <a:endParaRPr lang="en-US" sz="1400" dirty="0"/>
              </a:p>
            </p:txBody>
          </p:sp>
        </p:grpSp>
      </p:grpSp>
      <p:grpSp>
        <p:nvGrpSpPr>
          <p:cNvPr id="33" name="Group 32"/>
          <p:cNvGrpSpPr/>
          <p:nvPr/>
        </p:nvGrpSpPr>
        <p:grpSpPr>
          <a:xfrm>
            <a:off x="4697674" y="2298865"/>
            <a:ext cx="4194175" cy="3886200"/>
            <a:chOff x="4495800" y="2667000"/>
            <a:chExt cx="4194175" cy="3886200"/>
          </a:xfrm>
        </p:grpSpPr>
        <p:sp>
          <p:nvSpPr>
            <p:cNvPr id="34" name="Rectangle 20"/>
            <p:cNvSpPr>
              <a:spLocks noChangeArrowheads="1"/>
            </p:cNvSpPr>
            <p:nvPr/>
          </p:nvSpPr>
          <p:spPr bwMode="auto">
            <a:xfrm>
              <a:off x="4495800" y="2667000"/>
              <a:ext cx="4038600" cy="3886200"/>
            </a:xfrm>
            <a:prstGeom prst="rect">
              <a:avLst/>
            </a:prstGeom>
            <a:noFill/>
            <a:ln w="9525">
              <a:solidFill>
                <a:schemeClr val="tx1"/>
              </a:solidFill>
              <a:miter lim="800000"/>
              <a:headEnd/>
              <a:tailEnd/>
            </a:ln>
            <a:effectLst/>
          </p:spPr>
          <p:txBody>
            <a:bodyPr wrap="none" anchor="ctr"/>
            <a:lstStyle/>
            <a:p>
              <a:endParaRPr lang="en-US"/>
            </a:p>
          </p:txBody>
        </p:sp>
        <p:sp>
          <p:nvSpPr>
            <p:cNvPr id="35" name="Text Box 22"/>
            <p:cNvSpPr txBox="1">
              <a:spLocks noChangeArrowheads="1"/>
            </p:cNvSpPr>
            <p:nvPr/>
          </p:nvSpPr>
          <p:spPr bwMode="auto">
            <a:xfrm>
              <a:off x="5410200" y="2667000"/>
              <a:ext cx="2438400" cy="457200"/>
            </a:xfrm>
            <a:prstGeom prst="rect">
              <a:avLst/>
            </a:prstGeom>
            <a:noFill/>
            <a:ln w="9525">
              <a:noFill/>
              <a:miter lim="800000"/>
              <a:headEnd/>
              <a:tailEnd/>
            </a:ln>
            <a:effectLst/>
          </p:spPr>
          <p:txBody>
            <a:bodyPr>
              <a:spAutoFit/>
            </a:bodyPr>
            <a:lstStyle/>
            <a:p>
              <a:pPr>
                <a:spcBef>
                  <a:spcPct val="50000"/>
                </a:spcBef>
              </a:pPr>
              <a:r>
                <a:rPr lang="en-US"/>
                <a:t>Moore Machine</a:t>
              </a:r>
            </a:p>
          </p:txBody>
        </p:sp>
        <p:sp>
          <p:nvSpPr>
            <p:cNvPr id="36" name="Text Box 91"/>
            <p:cNvSpPr txBox="1">
              <a:spLocks noChangeArrowheads="1"/>
            </p:cNvSpPr>
            <p:nvPr/>
          </p:nvSpPr>
          <p:spPr bwMode="auto">
            <a:xfrm>
              <a:off x="4810125" y="2951163"/>
              <a:ext cx="3879850" cy="336550"/>
            </a:xfrm>
            <a:prstGeom prst="rect">
              <a:avLst/>
            </a:prstGeom>
            <a:noFill/>
            <a:ln w="9525">
              <a:noFill/>
              <a:miter lim="800000"/>
              <a:headEnd/>
              <a:tailEnd/>
            </a:ln>
            <a:effectLst/>
          </p:spPr>
          <p:txBody>
            <a:bodyPr>
              <a:spAutoFit/>
            </a:bodyPr>
            <a:lstStyle/>
            <a:p>
              <a:pPr>
                <a:spcBef>
                  <a:spcPct val="50000"/>
                </a:spcBef>
              </a:pPr>
              <a:r>
                <a:rPr lang="en-US" sz="1600"/>
                <a:t>(Output Depends Only on Present State)</a:t>
              </a:r>
            </a:p>
          </p:txBody>
        </p:sp>
        <p:grpSp>
          <p:nvGrpSpPr>
            <p:cNvPr id="37" name="Group 101"/>
            <p:cNvGrpSpPr/>
            <p:nvPr/>
          </p:nvGrpSpPr>
          <p:grpSpPr>
            <a:xfrm>
              <a:off x="4645286" y="3391809"/>
              <a:ext cx="3772495" cy="3025395"/>
              <a:chOff x="4645286" y="3391809"/>
              <a:chExt cx="3772495" cy="3025395"/>
            </a:xfrm>
          </p:grpSpPr>
          <p:sp>
            <p:nvSpPr>
              <p:cNvPr id="38" name="Text Box 61"/>
              <p:cNvSpPr txBox="1">
                <a:spLocks noChangeArrowheads="1"/>
              </p:cNvSpPr>
              <p:nvPr/>
            </p:nvSpPr>
            <p:spPr bwMode="auto">
              <a:xfrm>
                <a:off x="6893781" y="3468674"/>
                <a:ext cx="1524000" cy="398379"/>
              </a:xfrm>
              <a:prstGeom prst="rect">
                <a:avLst/>
              </a:prstGeom>
              <a:noFill/>
              <a:ln w="9525">
                <a:noFill/>
                <a:miter lim="800000"/>
                <a:headEnd/>
                <a:tailEnd/>
              </a:ln>
              <a:effectLst/>
            </p:spPr>
            <p:txBody>
              <a:bodyPr>
                <a:spAutoFit/>
              </a:bodyPr>
              <a:lstStyle/>
              <a:p>
                <a:pPr algn="ctr">
                  <a:lnSpc>
                    <a:spcPct val="70000"/>
                  </a:lnSpc>
                </a:pPr>
                <a:r>
                  <a:rPr lang="en-US" sz="1400" dirty="0"/>
                  <a:t>Combinational</a:t>
                </a:r>
              </a:p>
              <a:p>
                <a:pPr algn="ctr">
                  <a:lnSpc>
                    <a:spcPct val="70000"/>
                  </a:lnSpc>
                </a:pPr>
                <a:r>
                  <a:rPr lang="en-US" sz="1400" dirty="0"/>
                  <a:t> Logic</a:t>
                </a:r>
              </a:p>
            </p:txBody>
          </p:sp>
          <p:sp>
            <p:nvSpPr>
              <p:cNvPr id="39" name="Text Box 66"/>
              <p:cNvSpPr txBox="1">
                <a:spLocks noChangeArrowheads="1"/>
              </p:cNvSpPr>
              <p:nvPr/>
            </p:nvSpPr>
            <p:spPr bwMode="auto">
              <a:xfrm>
                <a:off x="7276768" y="3855720"/>
                <a:ext cx="707667" cy="523220"/>
              </a:xfrm>
              <a:prstGeom prst="rect">
                <a:avLst/>
              </a:prstGeom>
              <a:noFill/>
              <a:ln w="12700">
                <a:solidFill>
                  <a:schemeClr val="tx1"/>
                </a:solidFill>
                <a:miter lim="800000"/>
                <a:headEnd/>
                <a:tailEnd/>
              </a:ln>
              <a:effectLst/>
            </p:spPr>
            <p:txBody>
              <a:bodyPr wrap="square">
                <a:spAutoFit/>
              </a:bodyPr>
              <a:lstStyle/>
              <a:p>
                <a:pPr algn="ctr">
                  <a:spcBef>
                    <a:spcPct val="50000"/>
                  </a:spcBef>
                </a:pPr>
                <a:r>
                  <a:rPr lang="en-US" sz="1400"/>
                  <a:t>Output Logic</a:t>
                </a:r>
              </a:p>
            </p:txBody>
          </p:sp>
          <p:sp>
            <p:nvSpPr>
              <p:cNvPr id="40" name="Line 68"/>
              <p:cNvSpPr>
                <a:spLocks noChangeShapeType="1"/>
              </p:cNvSpPr>
              <p:nvPr/>
            </p:nvSpPr>
            <p:spPr bwMode="auto">
              <a:xfrm flipV="1">
                <a:off x="7970519" y="4064442"/>
                <a:ext cx="419432" cy="3975"/>
              </a:xfrm>
              <a:prstGeom prst="line">
                <a:avLst/>
              </a:prstGeom>
              <a:noFill/>
              <a:ln w="9525">
                <a:solidFill>
                  <a:schemeClr val="tx1"/>
                </a:solidFill>
                <a:round/>
                <a:headEnd/>
                <a:tailEnd type="arrow" w="med" len="med"/>
              </a:ln>
              <a:effectLst/>
            </p:spPr>
            <p:txBody>
              <a:bodyPr/>
              <a:lstStyle/>
              <a:p>
                <a:endParaRPr lang="en-US"/>
              </a:p>
            </p:txBody>
          </p:sp>
          <p:sp>
            <p:nvSpPr>
              <p:cNvPr id="41" name="Freeform 69"/>
              <p:cNvSpPr>
                <a:spLocks/>
              </p:cNvSpPr>
              <p:nvPr/>
            </p:nvSpPr>
            <p:spPr bwMode="auto">
              <a:xfrm>
                <a:off x="6497540" y="4074381"/>
                <a:ext cx="532737" cy="1447800"/>
              </a:xfrm>
              <a:custGeom>
                <a:avLst/>
                <a:gdLst/>
                <a:ahLst/>
                <a:cxnLst>
                  <a:cxn ang="0">
                    <a:pos x="0" y="0"/>
                  </a:cxn>
                  <a:cxn ang="0">
                    <a:pos x="288" y="0"/>
                  </a:cxn>
                  <a:cxn ang="0">
                    <a:pos x="288" y="912"/>
                  </a:cxn>
                  <a:cxn ang="0">
                    <a:pos x="48" y="912"/>
                  </a:cxn>
                </a:cxnLst>
                <a:rect l="0" t="0" r="r" b="b"/>
                <a:pathLst>
                  <a:path w="288" h="912">
                    <a:moveTo>
                      <a:pt x="0" y="0"/>
                    </a:moveTo>
                    <a:lnTo>
                      <a:pt x="288" y="0"/>
                    </a:lnTo>
                    <a:lnTo>
                      <a:pt x="288" y="912"/>
                    </a:lnTo>
                    <a:lnTo>
                      <a:pt x="48" y="912"/>
                    </a:lnTo>
                  </a:path>
                </a:pathLst>
              </a:custGeom>
              <a:noFill/>
              <a:ln w="9525">
                <a:solidFill>
                  <a:schemeClr val="tx1"/>
                </a:solidFill>
                <a:round/>
                <a:headEnd type="none" w="med" len="med"/>
                <a:tailEnd type="arrow" w="med" len="med"/>
              </a:ln>
              <a:effectLst/>
            </p:spPr>
            <p:txBody>
              <a:bodyPr/>
              <a:lstStyle/>
              <a:p>
                <a:endParaRPr lang="en-US"/>
              </a:p>
            </p:txBody>
          </p:sp>
          <p:sp>
            <p:nvSpPr>
              <p:cNvPr id="42" name="Freeform 70"/>
              <p:cNvSpPr>
                <a:spLocks/>
              </p:cNvSpPr>
              <p:nvPr/>
            </p:nvSpPr>
            <p:spPr bwMode="auto">
              <a:xfrm>
                <a:off x="4962938" y="4255273"/>
                <a:ext cx="477059" cy="1081378"/>
              </a:xfrm>
              <a:custGeom>
                <a:avLst/>
                <a:gdLst>
                  <a:gd name="connsiteX0" fmla="*/ 8333 w 8333"/>
                  <a:gd name="connsiteY0" fmla="*/ 10000 h 10000"/>
                  <a:gd name="connsiteX1" fmla="*/ 0 w 8333"/>
                  <a:gd name="connsiteY1" fmla="*/ 10000 h 10000"/>
                  <a:gd name="connsiteX2" fmla="*/ 0 w 8333"/>
                  <a:gd name="connsiteY2" fmla="*/ 0 h 10000"/>
                  <a:gd name="connsiteX3" fmla="*/ 4722 w 8333"/>
                  <a:gd name="connsiteY3" fmla="*/ 0 h 10000"/>
                </a:gdLst>
                <a:ahLst/>
                <a:cxnLst>
                  <a:cxn ang="0">
                    <a:pos x="connsiteX0" y="connsiteY0"/>
                  </a:cxn>
                  <a:cxn ang="0">
                    <a:pos x="connsiteX1" y="connsiteY1"/>
                  </a:cxn>
                  <a:cxn ang="0">
                    <a:pos x="connsiteX2" y="connsiteY2"/>
                  </a:cxn>
                  <a:cxn ang="0">
                    <a:pos x="connsiteX3" y="connsiteY3"/>
                  </a:cxn>
                </a:cxnLst>
                <a:rect l="l" t="t" r="r" b="b"/>
                <a:pathLst>
                  <a:path w="8333" h="10000">
                    <a:moveTo>
                      <a:pt x="8333" y="10000"/>
                    </a:moveTo>
                    <a:lnTo>
                      <a:pt x="0" y="10000"/>
                    </a:lnTo>
                    <a:lnTo>
                      <a:pt x="0" y="0"/>
                    </a:lnTo>
                    <a:lnTo>
                      <a:pt x="4722" y="0"/>
                    </a:lnTo>
                  </a:path>
                </a:pathLst>
              </a:custGeom>
              <a:noFill/>
              <a:ln w="9525">
                <a:solidFill>
                  <a:schemeClr val="tx1"/>
                </a:solidFill>
                <a:round/>
                <a:headEnd type="none" w="med" len="med"/>
                <a:tailEnd type="arrow" w="med" len="med"/>
              </a:ln>
              <a:effectLst/>
            </p:spPr>
            <p:txBody>
              <a:bodyPr/>
              <a:lstStyle/>
              <a:p>
                <a:endParaRPr lang="en-US"/>
              </a:p>
            </p:txBody>
          </p:sp>
          <p:sp>
            <p:nvSpPr>
              <p:cNvPr id="43" name="Line 71"/>
              <p:cNvSpPr>
                <a:spLocks noChangeShapeType="1"/>
              </p:cNvSpPr>
              <p:nvPr/>
            </p:nvSpPr>
            <p:spPr bwMode="auto">
              <a:xfrm>
                <a:off x="6803665" y="4075044"/>
                <a:ext cx="457200" cy="0"/>
              </a:xfrm>
              <a:prstGeom prst="line">
                <a:avLst/>
              </a:prstGeom>
              <a:noFill/>
              <a:ln w="9525">
                <a:solidFill>
                  <a:schemeClr val="tx1"/>
                </a:solidFill>
                <a:round/>
                <a:headEnd/>
                <a:tailEnd type="arrow" w="med" len="med"/>
              </a:ln>
              <a:effectLst/>
            </p:spPr>
            <p:txBody>
              <a:bodyPr/>
              <a:lstStyle/>
              <a:p>
                <a:endParaRPr lang="en-US"/>
              </a:p>
            </p:txBody>
          </p:sp>
          <p:sp>
            <p:nvSpPr>
              <p:cNvPr id="44" name="Oval 78"/>
              <p:cNvSpPr>
                <a:spLocks noChangeArrowheads="1"/>
              </p:cNvSpPr>
              <p:nvPr/>
            </p:nvSpPr>
            <p:spPr bwMode="auto">
              <a:xfrm>
                <a:off x="6989804" y="4038545"/>
                <a:ext cx="76200" cy="76200"/>
              </a:xfrm>
              <a:prstGeom prst="ellipse">
                <a:avLst/>
              </a:prstGeom>
              <a:solidFill>
                <a:srgbClr val="333333"/>
              </a:solidFill>
              <a:ln w="9525">
                <a:solidFill>
                  <a:schemeClr val="tx1"/>
                </a:solidFill>
                <a:round/>
                <a:headEnd/>
                <a:tailEnd/>
              </a:ln>
              <a:effectLst/>
            </p:spPr>
            <p:txBody>
              <a:bodyPr wrap="none" anchor="ctr"/>
              <a:lstStyle/>
              <a:p>
                <a:endParaRPr lang="en-US"/>
              </a:p>
            </p:txBody>
          </p:sp>
          <p:sp>
            <p:nvSpPr>
              <p:cNvPr id="45" name="Text Box 80"/>
              <p:cNvSpPr txBox="1">
                <a:spLocks noChangeArrowheads="1"/>
              </p:cNvSpPr>
              <p:nvPr/>
            </p:nvSpPr>
            <p:spPr bwMode="auto">
              <a:xfrm>
                <a:off x="4672524" y="6080654"/>
                <a:ext cx="792163" cy="336550"/>
              </a:xfrm>
              <a:prstGeom prst="rect">
                <a:avLst/>
              </a:prstGeom>
              <a:noFill/>
              <a:ln w="9525">
                <a:noFill/>
                <a:miter lim="800000"/>
                <a:headEnd/>
                <a:tailEnd/>
              </a:ln>
              <a:effectLst/>
            </p:spPr>
            <p:txBody>
              <a:bodyPr>
                <a:spAutoFit/>
              </a:bodyPr>
              <a:lstStyle/>
              <a:p>
                <a:pPr>
                  <a:spcBef>
                    <a:spcPct val="50000"/>
                  </a:spcBef>
                </a:pPr>
                <a:r>
                  <a:rPr lang="en-US" sz="1600" dirty="0"/>
                  <a:t>Input</a:t>
                </a:r>
              </a:p>
            </p:txBody>
          </p:sp>
          <p:sp>
            <p:nvSpPr>
              <p:cNvPr id="46" name="Line 84"/>
              <p:cNvSpPr>
                <a:spLocks noChangeShapeType="1"/>
              </p:cNvSpPr>
              <p:nvPr/>
            </p:nvSpPr>
            <p:spPr bwMode="auto">
              <a:xfrm flipV="1">
                <a:off x="4875473" y="3885413"/>
                <a:ext cx="372263" cy="4099"/>
              </a:xfrm>
              <a:prstGeom prst="line">
                <a:avLst/>
              </a:prstGeom>
              <a:noFill/>
              <a:ln w="9525">
                <a:solidFill>
                  <a:schemeClr val="tx1"/>
                </a:solidFill>
                <a:round/>
                <a:headEnd/>
                <a:tailEnd type="arrow" w="med" len="med"/>
              </a:ln>
              <a:effectLst/>
            </p:spPr>
            <p:txBody>
              <a:bodyPr/>
              <a:lstStyle/>
              <a:p>
                <a:endParaRPr lang="en-US"/>
              </a:p>
            </p:txBody>
          </p:sp>
          <p:sp>
            <p:nvSpPr>
              <p:cNvPr id="47" name="Text Box 87"/>
              <p:cNvSpPr txBox="1">
                <a:spLocks noChangeArrowheads="1"/>
              </p:cNvSpPr>
              <p:nvPr/>
            </p:nvSpPr>
            <p:spPr bwMode="auto">
              <a:xfrm>
                <a:off x="4645286" y="3567680"/>
                <a:ext cx="792163" cy="336550"/>
              </a:xfrm>
              <a:prstGeom prst="rect">
                <a:avLst/>
              </a:prstGeom>
              <a:noFill/>
              <a:ln w="9525">
                <a:noFill/>
                <a:miter lim="800000"/>
                <a:headEnd/>
                <a:tailEnd/>
              </a:ln>
              <a:effectLst/>
            </p:spPr>
            <p:txBody>
              <a:bodyPr>
                <a:spAutoFit/>
              </a:bodyPr>
              <a:lstStyle/>
              <a:p>
                <a:pPr>
                  <a:spcBef>
                    <a:spcPct val="50000"/>
                  </a:spcBef>
                </a:pPr>
                <a:r>
                  <a:rPr lang="en-US" sz="1600" dirty="0"/>
                  <a:t>CLK</a:t>
                </a:r>
              </a:p>
            </p:txBody>
          </p:sp>
          <p:sp>
            <p:nvSpPr>
              <p:cNvPr id="48" name="Freeform 70"/>
              <p:cNvSpPr>
                <a:spLocks/>
              </p:cNvSpPr>
              <p:nvPr/>
            </p:nvSpPr>
            <p:spPr bwMode="auto">
              <a:xfrm flipH="1">
                <a:off x="4986788" y="5677231"/>
                <a:ext cx="1860607" cy="691763"/>
              </a:xfrm>
              <a:custGeom>
                <a:avLst/>
                <a:gdLst>
                  <a:gd name="connsiteX0" fmla="*/ 8333 w 8333"/>
                  <a:gd name="connsiteY0" fmla="*/ 10000 h 10000"/>
                  <a:gd name="connsiteX1" fmla="*/ 0 w 8333"/>
                  <a:gd name="connsiteY1" fmla="*/ 10000 h 10000"/>
                  <a:gd name="connsiteX2" fmla="*/ 0 w 8333"/>
                  <a:gd name="connsiteY2" fmla="*/ 0 h 10000"/>
                  <a:gd name="connsiteX3" fmla="*/ 4722 w 8333"/>
                  <a:gd name="connsiteY3" fmla="*/ 0 h 10000"/>
                  <a:gd name="connsiteX0" fmla="*/ 10000 w 10000"/>
                  <a:gd name="connsiteY0" fmla="*/ 10202 h 10202"/>
                  <a:gd name="connsiteX1" fmla="*/ 0 w 10000"/>
                  <a:gd name="connsiteY1" fmla="*/ 10202 h 10202"/>
                  <a:gd name="connsiteX2" fmla="*/ 0 w 10000"/>
                  <a:gd name="connsiteY2" fmla="*/ 202 h 10202"/>
                  <a:gd name="connsiteX3" fmla="*/ 1373 w 10000"/>
                  <a:gd name="connsiteY3" fmla="*/ 0 h 10202"/>
                </a:gdLst>
                <a:ahLst/>
                <a:cxnLst>
                  <a:cxn ang="0">
                    <a:pos x="connsiteX0" y="connsiteY0"/>
                  </a:cxn>
                  <a:cxn ang="0">
                    <a:pos x="connsiteX1" y="connsiteY1"/>
                  </a:cxn>
                  <a:cxn ang="0">
                    <a:pos x="connsiteX2" y="connsiteY2"/>
                  </a:cxn>
                  <a:cxn ang="0">
                    <a:pos x="connsiteX3" y="connsiteY3"/>
                  </a:cxn>
                </a:cxnLst>
                <a:rect l="l" t="t" r="r" b="b"/>
                <a:pathLst>
                  <a:path w="10000" h="10202">
                    <a:moveTo>
                      <a:pt x="10000" y="10202"/>
                    </a:moveTo>
                    <a:lnTo>
                      <a:pt x="0" y="10202"/>
                    </a:lnTo>
                    <a:lnTo>
                      <a:pt x="0" y="202"/>
                    </a:lnTo>
                    <a:lnTo>
                      <a:pt x="1373" y="0"/>
                    </a:lnTo>
                  </a:path>
                </a:pathLst>
              </a:custGeom>
              <a:noFill/>
              <a:ln w="9525">
                <a:solidFill>
                  <a:schemeClr val="tx1"/>
                </a:solidFill>
                <a:round/>
                <a:headEnd type="none" w="med" len="med"/>
                <a:tailEnd type="arrow" w="med" len="med"/>
              </a:ln>
              <a:effectLst/>
            </p:spPr>
            <p:txBody>
              <a:bodyPr/>
              <a:lstStyle/>
              <a:p>
                <a:endParaRPr lang="en-US"/>
              </a:p>
            </p:txBody>
          </p:sp>
          <p:sp>
            <p:nvSpPr>
              <p:cNvPr id="49" name="Text Box 67"/>
              <p:cNvSpPr txBox="1">
                <a:spLocks noChangeArrowheads="1"/>
              </p:cNvSpPr>
              <p:nvPr/>
            </p:nvSpPr>
            <p:spPr bwMode="auto">
              <a:xfrm>
                <a:off x="5296899" y="4808558"/>
                <a:ext cx="1295400" cy="955675"/>
              </a:xfrm>
              <a:prstGeom prst="rect">
                <a:avLst/>
              </a:prstGeom>
              <a:solidFill>
                <a:schemeClr val="bg1"/>
              </a:solidFill>
              <a:ln w="12700">
                <a:solidFill>
                  <a:schemeClr val="tx1"/>
                </a:solidFill>
                <a:miter lim="800000"/>
                <a:headEnd/>
                <a:tailEnd/>
              </a:ln>
              <a:effectLst/>
            </p:spPr>
            <p:txBody>
              <a:bodyPr>
                <a:spAutoFit/>
              </a:bodyPr>
              <a:lstStyle/>
              <a:p>
                <a:pPr algn="ctr">
                  <a:spcBef>
                    <a:spcPct val="50000"/>
                  </a:spcBef>
                </a:pPr>
                <a:r>
                  <a:rPr lang="en-US" sz="1400" dirty="0"/>
                  <a:t>Takes Present State and Produces Next State.</a:t>
                </a:r>
                <a:endParaRPr lang="en-US" dirty="0"/>
              </a:p>
            </p:txBody>
          </p:sp>
          <p:grpSp>
            <p:nvGrpSpPr>
              <p:cNvPr id="50" name="Group 54"/>
              <p:cNvGrpSpPr/>
              <p:nvPr/>
            </p:nvGrpSpPr>
            <p:grpSpPr>
              <a:xfrm>
                <a:off x="5244547" y="3657601"/>
                <a:ext cx="1447800" cy="844164"/>
                <a:chOff x="949518" y="3950474"/>
                <a:chExt cx="1447800" cy="844164"/>
              </a:xfrm>
              <a:solidFill>
                <a:schemeClr val="bg1"/>
              </a:solidFill>
            </p:grpSpPr>
            <p:sp>
              <p:nvSpPr>
                <p:cNvPr id="53" name="Text Box 63"/>
                <p:cNvSpPr txBox="1">
                  <a:spLocks noChangeArrowheads="1"/>
                </p:cNvSpPr>
                <p:nvPr/>
              </p:nvSpPr>
              <p:spPr bwMode="auto">
                <a:xfrm>
                  <a:off x="949518" y="3950474"/>
                  <a:ext cx="1447800" cy="844164"/>
                </a:xfrm>
                <a:prstGeom prst="rect">
                  <a:avLst/>
                </a:prstGeom>
                <a:grpFill/>
                <a:ln w="9525">
                  <a:solidFill>
                    <a:schemeClr val="tx1"/>
                  </a:solidFill>
                  <a:miter lim="800000"/>
                  <a:headEnd/>
                  <a:tailEnd/>
                </a:ln>
                <a:effectLst/>
              </p:spPr>
              <p:txBody>
                <a:bodyPr>
                  <a:spAutoFit/>
                </a:bodyPr>
                <a:lstStyle/>
                <a:p>
                  <a:pPr>
                    <a:lnSpc>
                      <a:spcPct val="70000"/>
                    </a:lnSpc>
                  </a:pPr>
                  <a:endParaRPr lang="en-US" sz="1600"/>
                </a:p>
                <a:p>
                  <a:pPr algn="ctr">
                    <a:lnSpc>
                      <a:spcPct val="70000"/>
                    </a:lnSpc>
                  </a:pPr>
                  <a:r>
                    <a:rPr lang="en-US" sz="1600"/>
                    <a:t>FF Holding </a:t>
                  </a:r>
                </a:p>
                <a:p>
                  <a:pPr algn="ctr">
                    <a:lnSpc>
                      <a:spcPct val="70000"/>
                    </a:lnSpc>
                  </a:pPr>
                  <a:r>
                    <a:rPr lang="en-US" sz="1600"/>
                    <a:t>Present State</a:t>
                  </a:r>
                </a:p>
                <a:p>
                  <a:pPr algn="ctr">
                    <a:lnSpc>
                      <a:spcPct val="70000"/>
                    </a:lnSpc>
                  </a:pPr>
                  <a:endParaRPr lang="en-US" sz="1800"/>
                </a:p>
                <a:p>
                  <a:pPr>
                    <a:lnSpc>
                      <a:spcPct val="70000"/>
                    </a:lnSpc>
                  </a:pPr>
                  <a:endParaRPr lang="en-US" sz="1800"/>
                </a:p>
              </p:txBody>
            </p:sp>
            <p:sp>
              <p:nvSpPr>
                <p:cNvPr id="54" name="Line 64"/>
                <p:cNvSpPr>
                  <a:spLocks noChangeShapeType="1"/>
                </p:cNvSpPr>
                <p:nvPr/>
              </p:nvSpPr>
              <p:spPr bwMode="auto">
                <a:xfrm>
                  <a:off x="949518" y="4042900"/>
                  <a:ext cx="160867" cy="128635"/>
                </a:xfrm>
                <a:prstGeom prst="line">
                  <a:avLst/>
                </a:prstGeom>
                <a:grpFill/>
                <a:ln w="9525">
                  <a:solidFill>
                    <a:schemeClr val="tx1"/>
                  </a:solidFill>
                  <a:round/>
                  <a:headEnd/>
                  <a:tailEnd/>
                </a:ln>
                <a:effectLst/>
              </p:spPr>
              <p:txBody>
                <a:bodyPr/>
                <a:lstStyle/>
                <a:p>
                  <a:endParaRPr lang="en-US"/>
                </a:p>
              </p:txBody>
            </p:sp>
            <p:sp>
              <p:nvSpPr>
                <p:cNvPr id="55" name="Line 65"/>
                <p:cNvSpPr>
                  <a:spLocks noChangeShapeType="1"/>
                </p:cNvSpPr>
                <p:nvPr/>
              </p:nvSpPr>
              <p:spPr bwMode="auto">
                <a:xfrm flipH="1">
                  <a:off x="949518" y="4171534"/>
                  <a:ext cx="160867" cy="128635"/>
                </a:xfrm>
                <a:prstGeom prst="line">
                  <a:avLst/>
                </a:prstGeom>
                <a:grpFill/>
                <a:ln w="9525">
                  <a:solidFill>
                    <a:schemeClr val="tx1"/>
                  </a:solidFill>
                  <a:round/>
                  <a:headEnd/>
                  <a:tailEnd/>
                </a:ln>
                <a:effectLst/>
              </p:spPr>
              <p:txBody>
                <a:bodyPr/>
                <a:lstStyle/>
                <a:p>
                  <a:endParaRPr lang="en-US"/>
                </a:p>
              </p:txBody>
            </p:sp>
          </p:grpSp>
          <p:sp>
            <p:nvSpPr>
              <p:cNvPr id="51" name="Text Box 61"/>
              <p:cNvSpPr txBox="1">
                <a:spLocks noChangeArrowheads="1"/>
              </p:cNvSpPr>
              <p:nvPr/>
            </p:nvSpPr>
            <p:spPr bwMode="auto">
              <a:xfrm>
                <a:off x="5201478" y="5767924"/>
                <a:ext cx="1524000" cy="398379"/>
              </a:xfrm>
              <a:prstGeom prst="rect">
                <a:avLst/>
              </a:prstGeom>
              <a:noFill/>
              <a:ln w="9525">
                <a:noFill/>
                <a:miter lim="800000"/>
                <a:headEnd/>
                <a:tailEnd/>
              </a:ln>
              <a:effectLst/>
            </p:spPr>
            <p:txBody>
              <a:bodyPr>
                <a:spAutoFit/>
              </a:bodyPr>
              <a:lstStyle/>
              <a:p>
                <a:pPr algn="ctr">
                  <a:lnSpc>
                    <a:spcPct val="70000"/>
                  </a:lnSpc>
                </a:pPr>
                <a:r>
                  <a:rPr lang="en-US" sz="1400" dirty="0"/>
                  <a:t>Combinational</a:t>
                </a:r>
              </a:p>
              <a:p>
                <a:pPr algn="ctr">
                  <a:lnSpc>
                    <a:spcPct val="70000"/>
                  </a:lnSpc>
                </a:pPr>
                <a:r>
                  <a:rPr lang="en-US" sz="1400" dirty="0"/>
                  <a:t> Logic</a:t>
                </a:r>
              </a:p>
            </p:txBody>
          </p:sp>
          <p:sp>
            <p:nvSpPr>
              <p:cNvPr id="52" name="Text Box 61"/>
              <p:cNvSpPr txBox="1">
                <a:spLocks noChangeArrowheads="1"/>
              </p:cNvSpPr>
              <p:nvPr/>
            </p:nvSpPr>
            <p:spPr bwMode="auto">
              <a:xfrm>
                <a:off x="5202803" y="3391809"/>
                <a:ext cx="1524000" cy="247568"/>
              </a:xfrm>
              <a:prstGeom prst="rect">
                <a:avLst/>
              </a:prstGeom>
              <a:noFill/>
              <a:ln w="9525">
                <a:noFill/>
                <a:miter lim="800000"/>
                <a:headEnd/>
                <a:tailEnd/>
              </a:ln>
              <a:effectLst/>
            </p:spPr>
            <p:txBody>
              <a:bodyPr>
                <a:spAutoFit/>
              </a:bodyPr>
              <a:lstStyle/>
              <a:p>
                <a:pPr algn="ctr">
                  <a:lnSpc>
                    <a:spcPct val="70000"/>
                  </a:lnSpc>
                </a:pPr>
                <a:r>
                  <a:rPr lang="en-US" sz="1400" dirty="0" smtClean="0"/>
                  <a:t>Flip-flops</a:t>
                </a:r>
                <a:endParaRPr lang="en-US" sz="1400" dirty="0"/>
              </a:p>
            </p:txBody>
          </p:sp>
        </p:grpSp>
      </p:grpSp>
      <p:sp>
        <p:nvSpPr>
          <p:cNvPr id="56" name="Slide Number Placeholder 55"/>
          <p:cNvSpPr>
            <a:spLocks noGrp="1"/>
          </p:cNvSpPr>
          <p:nvPr>
            <p:ph type="sldNum" sz="quarter" idx="12"/>
          </p:nvPr>
        </p:nvSpPr>
        <p:spPr/>
        <p:txBody>
          <a:bodyPr/>
          <a:lstStyle/>
          <a:p>
            <a:fld id="{1E9AE433-2354-447F-AC9C-E3BA53A2ED55}" type="slidenum">
              <a:rPr lang="en-US" smtClean="0"/>
              <a:pPr/>
              <a:t>140</a:t>
            </a:fld>
            <a:endParaRPr lang="en-US"/>
          </a:p>
        </p:txBody>
      </p:sp>
      <p:sp>
        <p:nvSpPr>
          <p:cNvPr id="57" name="Footer Placeholder 56"/>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Flip-Flop Parameters</a:t>
            </a:r>
          </a:p>
        </p:txBody>
      </p:sp>
      <p:sp>
        <p:nvSpPr>
          <p:cNvPr id="109571" name="Rectangle 3"/>
          <p:cNvSpPr>
            <a:spLocks noGrp="1" noChangeArrowheads="1"/>
          </p:cNvSpPr>
          <p:nvPr>
            <p:ph idx="1"/>
          </p:nvPr>
        </p:nvSpPr>
        <p:spPr>
          <a:xfrm>
            <a:off x="685800" y="1981200"/>
            <a:ext cx="8096250" cy="4114800"/>
          </a:xfrm>
        </p:spPr>
        <p:txBody>
          <a:bodyPr/>
          <a:lstStyle/>
          <a:p>
            <a:r>
              <a:rPr lang="en-US" sz="2800"/>
              <a:t>Calculating Delay</a:t>
            </a:r>
          </a:p>
          <a:p>
            <a:endParaRPr lang="en-US" sz="2800"/>
          </a:p>
          <a:p>
            <a:endParaRPr lang="en-US" sz="2800"/>
          </a:p>
          <a:p>
            <a:endParaRPr lang="en-US" sz="2800"/>
          </a:p>
          <a:p>
            <a:pPr lvl="1"/>
            <a:r>
              <a:rPr lang="en-US" sz="2400"/>
              <a:t>t</a:t>
            </a:r>
            <a:r>
              <a:rPr lang="en-US" sz="2400" baseline="-25000"/>
              <a:t>clkQ</a:t>
            </a:r>
            <a:r>
              <a:rPr lang="en-US" sz="2400"/>
              <a:t> </a:t>
            </a:r>
            <a:r>
              <a:rPr lang="en-US" sz="2400">
                <a:sym typeface="Wingdings" pitchFamily="2" charset="2"/>
              </a:rPr>
              <a:t></a:t>
            </a:r>
            <a:r>
              <a:rPr lang="en-US" sz="2400"/>
              <a:t> Time From Clock Tick to Q Changing</a:t>
            </a:r>
          </a:p>
          <a:p>
            <a:pPr lvl="1"/>
            <a:r>
              <a:rPr lang="en-US" sz="2400"/>
              <a:t>t</a:t>
            </a:r>
            <a:r>
              <a:rPr lang="en-US" sz="2400" baseline="-25000"/>
              <a:t>setup</a:t>
            </a:r>
            <a:r>
              <a:rPr lang="en-US" sz="2400"/>
              <a:t> </a:t>
            </a:r>
            <a:r>
              <a:rPr lang="en-US" sz="2400">
                <a:sym typeface="Wingdings" pitchFamily="2" charset="2"/>
              </a:rPr>
              <a:t> Time Before Clock Tick that Input (D) Can’t Change (Value Must be Stable)</a:t>
            </a:r>
          </a:p>
          <a:p>
            <a:pPr lvl="1"/>
            <a:r>
              <a:rPr lang="en-US" sz="2400">
                <a:sym typeface="Wingdings" pitchFamily="2" charset="2"/>
              </a:rPr>
              <a:t>t</a:t>
            </a:r>
            <a:r>
              <a:rPr lang="en-US" sz="2400" baseline="-25000">
                <a:sym typeface="Wingdings" pitchFamily="2" charset="2"/>
              </a:rPr>
              <a:t>hold</a:t>
            </a:r>
            <a:r>
              <a:rPr lang="en-US" sz="2400">
                <a:sym typeface="Wingdings" pitchFamily="2" charset="2"/>
              </a:rPr>
              <a:t>  Time After Clock Tick that Input (D) Can’t Change (Value Must be Stable)</a:t>
            </a:r>
            <a:endParaRPr lang="en-US" sz="2400"/>
          </a:p>
        </p:txBody>
      </p:sp>
      <p:grpSp>
        <p:nvGrpSpPr>
          <p:cNvPr id="2" name="Group 4"/>
          <p:cNvGrpSpPr>
            <a:grpSpLocks/>
          </p:cNvGrpSpPr>
          <p:nvPr/>
        </p:nvGrpSpPr>
        <p:grpSpPr bwMode="auto">
          <a:xfrm>
            <a:off x="1177925" y="2641600"/>
            <a:ext cx="2163763" cy="1179513"/>
            <a:chOff x="259" y="1819"/>
            <a:chExt cx="1363" cy="743"/>
          </a:xfrm>
        </p:grpSpPr>
        <p:sp>
          <p:nvSpPr>
            <p:cNvPr id="109573" name="Rectangle 5"/>
            <p:cNvSpPr>
              <a:spLocks noChangeArrowheads="1"/>
            </p:cNvSpPr>
            <p:nvPr/>
          </p:nvSpPr>
          <p:spPr bwMode="auto">
            <a:xfrm>
              <a:off x="720" y="1819"/>
              <a:ext cx="622" cy="743"/>
            </a:xfrm>
            <a:prstGeom prst="rect">
              <a:avLst/>
            </a:prstGeom>
            <a:noFill/>
            <a:ln w="12700">
              <a:solidFill>
                <a:schemeClr val="tx1"/>
              </a:solidFill>
              <a:miter lim="800000"/>
              <a:headEnd/>
              <a:tailEnd/>
            </a:ln>
            <a:effectLst/>
          </p:spPr>
          <p:txBody>
            <a:bodyPr wrap="none" anchor="ctr"/>
            <a:lstStyle/>
            <a:p>
              <a:endParaRPr lang="en-US"/>
            </a:p>
          </p:txBody>
        </p:sp>
        <p:sp>
          <p:nvSpPr>
            <p:cNvPr id="109574" name="Text Box 6"/>
            <p:cNvSpPr txBox="1">
              <a:spLocks noChangeArrowheads="1"/>
            </p:cNvSpPr>
            <p:nvPr/>
          </p:nvSpPr>
          <p:spPr bwMode="auto">
            <a:xfrm>
              <a:off x="752" y="2019"/>
              <a:ext cx="590" cy="192"/>
            </a:xfrm>
            <a:prstGeom prst="rect">
              <a:avLst/>
            </a:prstGeom>
            <a:noFill/>
            <a:ln w="9525">
              <a:noFill/>
              <a:miter lim="800000"/>
              <a:headEnd/>
              <a:tailEnd/>
            </a:ln>
            <a:effectLst/>
          </p:spPr>
          <p:txBody>
            <a:bodyPr>
              <a:spAutoFit/>
            </a:bodyPr>
            <a:lstStyle/>
            <a:p>
              <a:pPr>
                <a:spcBef>
                  <a:spcPct val="50000"/>
                </a:spcBef>
              </a:pPr>
              <a:r>
                <a:rPr lang="en-US" sz="1400"/>
                <a:t>D          Q</a:t>
              </a:r>
            </a:p>
          </p:txBody>
        </p:sp>
        <p:sp>
          <p:nvSpPr>
            <p:cNvPr id="109575" name="Line 7"/>
            <p:cNvSpPr>
              <a:spLocks noChangeShapeType="1"/>
            </p:cNvSpPr>
            <p:nvPr/>
          </p:nvSpPr>
          <p:spPr bwMode="auto">
            <a:xfrm>
              <a:off x="720" y="2362"/>
              <a:ext cx="63" cy="57"/>
            </a:xfrm>
            <a:prstGeom prst="line">
              <a:avLst/>
            </a:prstGeom>
            <a:noFill/>
            <a:ln w="9525">
              <a:solidFill>
                <a:schemeClr val="tx1"/>
              </a:solidFill>
              <a:round/>
              <a:headEnd/>
              <a:tailEnd/>
            </a:ln>
            <a:effectLst/>
          </p:spPr>
          <p:txBody>
            <a:bodyPr/>
            <a:lstStyle/>
            <a:p>
              <a:endParaRPr lang="en-US"/>
            </a:p>
          </p:txBody>
        </p:sp>
        <p:sp>
          <p:nvSpPr>
            <p:cNvPr id="109576" name="Line 8"/>
            <p:cNvSpPr>
              <a:spLocks noChangeShapeType="1"/>
            </p:cNvSpPr>
            <p:nvPr/>
          </p:nvSpPr>
          <p:spPr bwMode="auto">
            <a:xfrm flipH="1">
              <a:off x="720" y="2419"/>
              <a:ext cx="63" cy="57"/>
            </a:xfrm>
            <a:prstGeom prst="line">
              <a:avLst/>
            </a:prstGeom>
            <a:noFill/>
            <a:ln w="9525">
              <a:solidFill>
                <a:schemeClr val="tx1"/>
              </a:solidFill>
              <a:round/>
              <a:headEnd/>
              <a:tailEnd/>
            </a:ln>
            <a:effectLst/>
          </p:spPr>
          <p:txBody>
            <a:bodyPr/>
            <a:lstStyle/>
            <a:p>
              <a:endParaRPr lang="en-US"/>
            </a:p>
          </p:txBody>
        </p:sp>
        <p:sp>
          <p:nvSpPr>
            <p:cNvPr id="109577" name="Line 9"/>
            <p:cNvSpPr>
              <a:spLocks noChangeShapeType="1"/>
            </p:cNvSpPr>
            <p:nvPr/>
          </p:nvSpPr>
          <p:spPr bwMode="auto">
            <a:xfrm flipH="1">
              <a:off x="441" y="2105"/>
              <a:ext cx="279" cy="0"/>
            </a:xfrm>
            <a:prstGeom prst="line">
              <a:avLst/>
            </a:prstGeom>
            <a:noFill/>
            <a:ln w="9525">
              <a:solidFill>
                <a:schemeClr val="tx1"/>
              </a:solidFill>
              <a:round/>
              <a:headEnd/>
              <a:tailEnd/>
            </a:ln>
            <a:effectLst/>
          </p:spPr>
          <p:txBody>
            <a:bodyPr/>
            <a:lstStyle/>
            <a:p>
              <a:endParaRPr lang="en-US"/>
            </a:p>
          </p:txBody>
        </p:sp>
        <p:sp>
          <p:nvSpPr>
            <p:cNvPr id="109578" name="Line 10"/>
            <p:cNvSpPr>
              <a:spLocks noChangeShapeType="1"/>
            </p:cNvSpPr>
            <p:nvPr/>
          </p:nvSpPr>
          <p:spPr bwMode="auto">
            <a:xfrm flipH="1">
              <a:off x="1342" y="2105"/>
              <a:ext cx="280" cy="0"/>
            </a:xfrm>
            <a:prstGeom prst="line">
              <a:avLst/>
            </a:prstGeom>
            <a:noFill/>
            <a:ln w="9525">
              <a:solidFill>
                <a:schemeClr val="tx1"/>
              </a:solidFill>
              <a:round/>
              <a:headEnd/>
              <a:tailEnd/>
            </a:ln>
            <a:effectLst/>
          </p:spPr>
          <p:txBody>
            <a:bodyPr/>
            <a:lstStyle/>
            <a:p>
              <a:endParaRPr lang="en-US"/>
            </a:p>
          </p:txBody>
        </p:sp>
        <p:sp>
          <p:nvSpPr>
            <p:cNvPr id="109579" name="Line 11"/>
            <p:cNvSpPr>
              <a:spLocks noChangeShapeType="1"/>
            </p:cNvSpPr>
            <p:nvPr/>
          </p:nvSpPr>
          <p:spPr bwMode="auto">
            <a:xfrm flipH="1">
              <a:off x="441" y="2419"/>
              <a:ext cx="279" cy="0"/>
            </a:xfrm>
            <a:prstGeom prst="line">
              <a:avLst/>
            </a:prstGeom>
            <a:noFill/>
            <a:ln w="9525">
              <a:solidFill>
                <a:schemeClr val="tx1"/>
              </a:solidFill>
              <a:round/>
              <a:headEnd/>
              <a:tailEnd/>
            </a:ln>
            <a:effectLst/>
          </p:spPr>
          <p:txBody>
            <a:bodyPr/>
            <a:lstStyle/>
            <a:p>
              <a:endParaRPr lang="en-US"/>
            </a:p>
          </p:txBody>
        </p:sp>
        <p:sp>
          <p:nvSpPr>
            <p:cNvPr id="109580" name="Text Box 12"/>
            <p:cNvSpPr txBox="1">
              <a:spLocks noChangeArrowheads="1"/>
            </p:cNvSpPr>
            <p:nvPr/>
          </p:nvSpPr>
          <p:spPr bwMode="auto">
            <a:xfrm>
              <a:off x="259" y="2252"/>
              <a:ext cx="373" cy="192"/>
            </a:xfrm>
            <a:prstGeom prst="rect">
              <a:avLst/>
            </a:prstGeom>
            <a:noFill/>
            <a:ln w="9525">
              <a:noFill/>
              <a:miter lim="800000"/>
              <a:headEnd/>
              <a:tailEnd/>
            </a:ln>
            <a:effectLst/>
          </p:spPr>
          <p:txBody>
            <a:bodyPr>
              <a:spAutoFit/>
            </a:bodyPr>
            <a:lstStyle/>
            <a:p>
              <a:pPr>
                <a:spcBef>
                  <a:spcPct val="50000"/>
                </a:spcBef>
              </a:pPr>
              <a:r>
                <a:rPr lang="en-US" sz="1400"/>
                <a:t>CLK</a:t>
              </a:r>
            </a:p>
          </p:txBody>
        </p:sp>
      </p:grpSp>
      <p:grpSp>
        <p:nvGrpSpPr>
          <p:cNvPr id="3" name="Group 47"/>
          <p:cNvGrpSpPr>
            <a:grpSpLocks/>
          </p:cNvGrpSpPr>
          <p:nvPr/>
        </p:nvGrpSpPr>
        <p:grpSpPr bwMode="auto">
          <a:xfrm>
            <a:off x="4425950" y="1577975"/>
            <a:ext cx="4114800" cy="2514600"/>
            <a:chOff x="2788" y="994"/>
            <a:chExt cx="2592" cy="1584"/>
          </a:xfrm>
        </p:grpSpPr>
        <p:sp>
          <p:nvSpPr>
            <p:cNvPr id="109595" name="Freeform 27"/>
            <p:cNvSpPr>
              <a:spLocks/>
            </p:cNvSpPr>
            <p:nvPr/>
          </p:nvSpPr>
          <p:spPr bwMode="auto">
            <a:xfrm>
              <a:off x="2992" y="1437"/>
              <a:ext cx="1431" cy="218"/>
            </a:xfrm>
            <a:custGeom>
              <a:avLst/>
              <a:gdLst/>
              <a:ahLst/>
              <a:cxnLst>
                <a:cxn ang="0">
                  <a:pos x="0" y="218"/>
                </a:cxn>
                <a:cxn ang="0">
                  <a:pos x="324" y="218"/>
                </a:cxn>
                <a:cxn ang="0">
                  <a:pos x="324" y="0"/>
                </a:cxn>
                <a:cxn ang="0">
                  <a:pos x="906" y="0"/>
                </a:cxn>
                <a:cxn ang="0">
                  <a:pos x="906" y="218"/>
                </a:cxn>
                <a:cxn ang="0">
                  <a:pos x="1431" y="218"/>
                </a:cxn>
              </a:cxnLst>
              <a:rect l="0" t="0" r="r" b="b"/>
              <a:pathLst>
                <a:path w="1431" h="218">
                  <a:moveTo>
                    <a:pt x="0" y="218"/>
                  </a:moveTo>
                  <a:lnTo>
                    <a:pt x="324" y="218"/>
                  </a:lnTo>
                  <a:lnTo>
                    <a:pt x="324" y="0"/>
                  </a:lnTo>
                  <a:lnTo>
                    <a:pt x="906" y="0"/>
                  </a:lnTo>
                  <a:lnTo>
                    <a:pt x="906" y="218"/>
                  </a:lnTo>
                  <a:lnTo>
                    <a:pt x="1431" y="218"/>
                  </a:lnTo>
                </a:path>
              </a:pathLst>
            </a:custGeom>
            <a:noFill/>
            <a:ln w="9525">
              <a:solidFill>
                <a:schemeClr val="tx1"/>
              </a:solidFill>
              <a:round/>
              <a:headEnd/>
              <a:tailEnd/>
            </a:ln>
            <a:effectLst/>
          </p:spPr>
          <p:txBody>
            <a:bodyPr/>
            <a:lstStyle/>
            <a:p>
              <a:endParaRPr lang="en-US"/>
            </a:p>
          </p:txBody>
        </p:sp>
        <p:sp>
          <p:nvSpPr>
            <p:cNvPr id="109596" name="Freeform 28"/>
            <p:cNvSpPr>
              <a:spLocks/>
            </p:cNvSpPr>
            <p:nvPr/>
          </p:nvSpPr>
          <p:spPr bwMode="auto">
            <a:xfrm>
              <a:off x="4178" y="1437"/>
              <a:ext cx="1196" cy="218"/>
            </a:xfrm>
            <a:custGeom>
              <a:avLst/>
              <a:gdLst/>
              <a:ahLst/>
              <a:cxnLst>
                <a:cxn ang="0">
                  <a:pos x="0" y="218"/>
                </a:cxn>
                <a:cxn ang="0">
                  <a:pos x="324" y="218"/>
                </a:cxn>
                <a:cxn ang="0">
                  <a:pos x="324" y="0"/>
                </a:cxn>
                <a:cxn ang="0">
                  <a:pos x="906" y="0"/>
                </a:cxn>
                <a:cxn ang="0">
                  <a:pos x="906" y="218"/>
                </a:cxn>
                <a:cxn ang="0">
                  <a:pos x="1196" y="218"/>
                </a:cxn>
              </a:cxnLst>
              <a:rect l="0" t="0" r="r" b="b"/>
              <a:pathLst>
                <a:path w="1196" h="218">
                  <a:moveTo>
                    <a:pt x="0" y="218"/>
                  </a:moveTo>
                  <a:lnTo>
                    <a:pt x="324" y="218"/>
                  </a:lnTo>
                  <a:lnTo>
                    <a:pt x="324" y="0"/>
                  </a:lnTo>
                  <a:lnTo>
                    <a:pt x="906" y="0"/>
                  </a:lnTo>
                  <a:lnTo>
                    <a:pt x="906" y="218"/>
                  </a:lnTo>
                  <a:lnTo>
                    <a:pt x="1196" y="218"/>
                  </a:lnTo>
                </a:path>
              </a:pathLst>
            </a:custGeom>
            <a:noFill/>
            <a:ln w="9525">
              <a:solidFill>
                <a:schemeClr val="tx1"/>
              </a:solidFill>
              <a:round/>
              <a:headEnd/>
              <a:tailEnd/>
            </a:ln>
            <a:effectLst/>
          </p:spPr>
          <p:txBody>
            <a:bodyPr/>
            <a:lstStyle/>
            <a:p>
              <a:endParaRPr lang="en-US"/>
            </a:p>
          </p:txBody>
        </p:sp>
        <p:sp>
          <p:nvSpPr>
            <p:cNvPr id="109597" name="Text Box 29"/>
            <p:cNvSpPr txBox="1">
              <a:spLocks noChangeArrowheads="1"/>
            </p:cNvSpPr>
            <p:nvPr/>
          </p:nvSpPr>
          <p:spPr bwMode="auto">
            <a:xfrm>
              <a:off x="2788" y="1352"/>
              <a:ext cx="393" cy="288"/>
            </a:xfrm>
            <a:prstGeom prst="rect">
              <a:avLst/>
            </a:prstGeom>
            <a:noFill/>
            <a:ln w="9525">
              <a:noFill/>
              <a:miter lim="800000"/>
              <a:headEnd/>
              <a:tailEnd/>
            </a:ln>
            <a:effectLst/>
          </p:spPr>
          <p:txBody>
            <a:bodyPr wrap="none">
              <a:spAutoFit/>
            </a:bodyPr>
            <a:lstStyle/>
            <a:p>
              <a:r>
                <a:rPr lang="en-US"/>
                <a:t>Clk</a:t>
              </a:r>
            </a:p>
          </p:txBody>
        </p:sp>
        <p:grpSp>
          <p:nvGrpSpPr>
            <p:cNvPr id="4" name="Group 37"/>
            <p:cNvGrpSpPr>
              <a:grpSpLocks/>
            </p:cNvGrpSpPr>
            <p:nvPr/>
          </p:nvGrpSpPr>
          <p:grpSpPr bwMode="auto">
            <a:xfrm>
              <a:off x="4231" y="1164"/>
              <a:ext cx="481" cy="1342"/>
              <a:chOff x="4231" y="1236"/>
              <a:chExt cx="481" cy="1124"/>
            </a:xfrm>
          </p:grpSpPr>
          <p:sp>
            <p:nvSpPr>
              <p:cNvPr id="109592" name="Line 24"/>
              <p:cNvSpPr>
                <a:spLocks noChangeShapeType="1"/>
              </p:cNvSpPr>
              <p:nvPr/>
            </p:nvSpPr>
            <p:spPr bwMode="auto">
              <a:xfrm>
                <a:off x="4498" y="1236"/>
                <a:ext cx="0" cy="1124"/>
              </a:xfrm>
              <a:prstGeom prst="line">
                <a:avLst/>
              </a:prstGeom>
              <a:noFill/>
              <a:ln w="9525">
                <a:solidFill>
                  <a:schemeClr val="tx1"/>
                </a:solidFill>
                <a:prstDash val="sysDot"/>
                <a:round/>
                <a:headEnd/>
                <a:tailEnd/>
              </a:ln>
              <a:effectLst/>
            </p:spPr>
            <p:txBody>
              <a:bodyPr/>
              <a:lstStyle/>
              <a:p>
                <a:endParaRPr lang="en-US"/>
              </a:p>
            </p:txBody>
          </p:sp>
          <p:sp>
            <p:nvSpPr>
              <p:cNvPr id="109600" name="Line 32"/>
              <p:cNvSpPr>
                <a:spLocks noChangeShapeType="1"/>
              </p:cNvSpPr>
              <p:nvPr/>
            </p:nvSpPr>
            <p:spPr bwMode="auto">
              <a:xfrm>
                <a:off x="4712" y="1337"/>
                <a:ext cx="0" cy="1023"/>
              </a:xfrm>
              <a:prstGeom prst="line">
                <a:avLst/>
              </a:prstGeom>
              <a:noFill/>
              <a:ln w="28575">
                <a:solidFill>
                  <a:schemeClr val="tx1"/>
                </a:solidFill>
                <a:prstDash val="sysDot"/>
                <a:round/>
                <a:headEnd/>
                <a:tailEnd/>
              </a:ln>
              <a:effectLst/>
            </p:spPr>
            <p:txBody>
              <a:bodyPr/>
              <a:lstStyle/>
              <a:p>
                <a:endParaRPr lang="en-US"/>
              </a:p>
            </p:txBody>
          </p:sp>
          <p:sp>
            <p:nvSpPr>
              <p:cNvPr id="109601" name="Line 33"/>
              <p:cNvSpPr>
                <a:spLocks noChangeShapeType="1"/>
              </p:cNvSpPr>
              <p:nvPr/>
            </p:nvSpPr>
            <p:spPr bwMode="auto">
              <a:xfrm>
                <a:off x="4231" y="1337"/>
                <a:ext cx="0" cy="1023"/>
              </a:xfrm>
              <a:prstGeom prst="line">
                <a:avLst/>
              </a:prstGeom>
              <a:noFill/>
              <a:ln w="28575">
                <a:solidFill>
                  <a:schemeClr val="tx1"/>
                </a:solidFill>
                <a:prstDash val="sysDot"/>
                <a:round/>
                <a:headEnd/>
                <a:tailEnd/>
              </a:ln>
              <a:effectLst/>
            </p:spPr>
            <p:txBody>
              <a:bodyPr/>
              <a:lstStyle/>
              <a:p>
                <a:endParaRPr lang="en-US"/>
              </a:p>
            </p:txBody>
          </p:sp>
        </p:grpSp>
        <p:sp>
          <p:nvSpPr>
            <p:cNvPr id="109602" name="Freeform 34"/>
            <p:cNvSpPr>
              <a:spLocks/>
            </p:cNvSpPr>
            <p:nvPr/>
          </p:nvSpPr>
          <p:spPr bwMode="auto">
            <a:xfrm>
              <a:off x="2992" y="1851"/>
              <a:ext cx="2388" cy="219"/>
            </a:xfrm>
            <a:custGeom>
              <a:avLst/>
              <a:gdLst/>
              <a:ahLst/>
              <a:cxnLst>
                <a:cxn ang="0">
                  <a:pos x="0" y="0"/>
                </a:cxn>
                <a:cxn ang="0">
                  <a:pos x="1193" y="1"/>
                </a:cxn>
                <a:cxn ang="0">
                  <a:pos x="1193" y="219"/>
                </a:cxn>
                <a:cxn ang="0">
                  <a:pos x="1775" y="219"/>
                </a:cxn>
                <a:cxn ang="0">
                  <a:pos x="1775" y="1"/>
                </a:cxn>
                <a:cxn ang="0">
                  <a:pos x="2388" y="0"/>
                </a:cxn>
              </a:cxnLst>
              <a:rect l="0" t="0" r="r" b="b"/>
              <a:pathLst>
                <a:path w="2388" h="219">
                  <a:moveTo>
                    <a:pt x="0" y="0"/>
                  </a:moveTo>
                  <a:lnTo>
                    <a:pt x="1193" y="1"/>
                  </a:lnTo>
                  <a:lnTo>
                    <a:pt x="1193" y="219"/>
                  </a:lnTo>
                  <a:lnTo>
                    <a:pt x="1775" y="219"/>
                  </a:lnTo>
                  <a:lnTo>
                    <a:pt x="1775" y="1"/>
                  </a:lnTo>
                  <a:lnTo>
                    <a:pt x="2388" y="0"/>
                  </a:lnTo>
                </a:path>
              </a:pathLst>
            </a:custGeom>
            <a:noFill/>
            <a:ln w="9525">
              <a:solidFill>
                <a:schemeClr val="tx1"/>
              </a:solidFill>
              <a:round/>
              <a:headEnd/>
              <a:tailEnd/>
            </a:ln>
            <a:effectLst/>
          </p:spPr>
          <p:txBody>
            <a:bodyPr/>
            <a:lstStyle/>
            <a:p>
              <a:endParaRPr lang="en-US"/>
            </a:p>
          </p:txBody>
        </p:sp>
        <p:sp>
          <p:nvSpPr>
            <p:cNvPr id="109603" name="Text Box 35"/>
            <p:cNvSpPr txBox="1">
              <a:spLocks noChangeArrowheads="1"/>
            </p:cNvSpPr>
            <p:nvPr/>
          </p:nvSpPr>
          <p:spPr bwMode="auto">
            <a:xfrm>
              <a:off x="2795" y="1624"/>
              <a:ext cx="255" cy="288"/>
            </a:xfrm>
            <a:prstGeom prst="rect">
              <a:avLst/>
            </a:prstGeom>
            <a:noFill/>
            <a:ln w="9525">
              <a:noFill/>
              <a:miter lim="800000"/>
              <a:headEnd/>
              <a:tailEnd/>
            </a:ln>
            <a:effectLst/>
          </p:spPr>
          <p:txBody>
            <a:bodyPr wrap="none">
              <a:spAutoFit/>
            </a:bodyPr>
            <a:lstStyle/>
            <a:p>
              <a:r>
                <a:rPr lang="en-US"/>
                <a:t>D</a:t>
              </a:r>
            </a:p>
          </p:txBody>
        </p:sp>
        <p:sp>
          <p:nvSpPr>
            <p:cNvPr id="109606" name="Freeform 38"/>
            <p:cNvSpPr>
              <a:spLocks/>
            </p:cNvSpPr>
            <p:nvPr/>
          </p:nvSpPr>
          <p:spPr bwMode="auto">
            <a:xfrm>
              <a:off x="3003" y="2192"/>
              <a:ext cx="2377" cy="185"/>
            </a:xfrm>
            <a:custGeom>
              <a:avLst/>
              <a:gdLst/>
              <a:ahLst/>
              <a:cxnLst>
                <a:cxn ang="0">
                  <a:pos x="0" y="0"/>
                </a:cxn>
                <a:cxn ang="0">
                  <a:pos x="1968" y="0"/>
                </a:cxn>
                <a:cxn ang="0">
                  <a:pos x="1968" y="185"/>
                </a:cxn>
                <a:cxn ang="0">
                  <a:pos x="2377" y="185"/>
                </a:cxn>
              </a:cxnLst>
              <a:rect l="0" t="0" r="r" b="b"/>
              <a:pathLst>
                <a:path w="2377" h="185">
                  <a:moveTo>
                    <a:pt x="0" y="0"/>
                  </a:moveTo>
                  <a:lnTo>
                    <a:pt x="1968" y="0"/>
                  </a:lnTo>
                  <a:lnTo>
                    <a:pt x="1968" y="185"/>
                  </a:lnTo>
                  <a:lnTo>
                    <a:pt x="2377" y="185"/>
                  </a:lnTo>
                </a:path>
              </a:pathLst>
            </a:custGeom>
            <a:noFill/>
            <a:ln w="9525">
              <a:solidFill>
                <a:schemeClr val="tx1"/>
              </a:solidFill>
              <a:round/>
              <a:headEnd/>
              <a:tailEnd/>
            </a:ln>
            <a:effectLst/>
          </p:spPr>
          <p:txBody>
            <a:bodyPr/>
            <a:lstStyle/>
            <a:p>
              <a:endParaRPr lang="en-US"/>
            </a:p>
          </p:txBody>
        </p:sp>
        <p:sp>
          <p:nvSpPr>
            <p:cNvPr id="109607" name="Text Box 39"/>
            <p:cNvSpPr txBox="1">
              <a:spLocks noChangeArrowheads="1"/>
            </p:cNvSpPr>
            <p:nvPr/>
          </p:nvSpPr>
          <p:spPr bwMode="auto">
            <a:xfrm>
              <a:off x="2792" y="1934"/>
              <a:ext cx="255" cy="288"/>
            </a:xfrm>
            <a:prstGeom prst="rect">
              <a:avLst/>
            </a:prstGeom>
            <a:noFill/>
            <a:ln w="9525">
              <a:noFill/>
              <a:miter lim="800000"/>
              <a:headEnd/>
              <a:tailEnd/>
            </a:ln>
            <a:effectLst/>
          </p:spPr>
          <p:txBody>
            <a:bodyPr wrap="none">
              <a:spAutoFit/>
            </a:bodyPr>
            <a:lstStyle/>
            <a:p>
              <a:r>
                <a:rPr lang="en-US"/>
                <a:t>Q</a:t>
              </a:r>
            </a:p>
          </p:txBody>
        </p:sp>
        <p:sp>
          <p:nvSpPr>
            <p:cNvPr id="109609" name="Line 41"/>
            <p:cNvSpPr>
              <a:spLocks noChangeShapeType="1"/>
            </p:cNvSpPr>
            <p:nvPr/>
          </p:nvSpPr>
          <p:spPr bwMode="auto">
            <a:xfrm>
              <a:off x="4502" y="2301"/>
              <a:ext cx="469" cy="0"/>
            </a:xfrm>
            <a:prstGeom prst="line">
              <a:avLst/>
            </a:prstGeom>
            <a:noFill/>
            <a:ln w="28575">
              <a:solidFill>
                <a:schemeClr val="tx1"/>
              </a:solidFill>
              <a:round/>
              <a:headEnd/>
              <a:tailEnd type="arrow" w="med" len="med"/>
            </a:ln>
            <a:effectLst/>
          </p:spPr>
          <p:txBody>
            <a:bodyPr/>
            <a:lstStyle/>
            <a:p>
              <a:endParaRPr lang="en-US"/>
            </a:p>
          </p:txBody>
        </p:sp>
        <p:sp>
          <p:nvSpPr>
            <p:cNvPr id="109610" name="Text Box 42"/>
            <p:cNvSpPr txBox="1">
              <a:spLocks noChangeArrowheads="1"/>
            </p:cNvSpPr>
            <p:nvPr/>
          </p:nvSpPr>
          <p:spPr bwMode="auto">
            <a:xfrm>
              <a:off x="4757" y="2290"/>
              <a:ext cx="418" cy="288"/>
            </a:xfrm>
            <a:prstGeom prst="rect">
              <a:avLst/>
            </a:prstGeom>
            <a:noFill/>
            <a:ln w="9525">
              <a:noFill/>
              <a:miter lim="800000"/>
              <a:headEnd/>
              <a:tailEnd/>
            </a:ln>
            <a:effectLst/>
          </p:spPr>
          <p:txBody>
            <a:bodyPr>
              <a:spAutoFit/>
            </a:bodyPr>
            <a:lstStyle/>
            <a:p>
              <a:r>
                <a:rPr lang="en-US"/>
                <a:t>t</a:t>
              </a:r>
              <a:r>
                <a:rPr lang="en-US" baseline="-25000"/>
                <a:t>clkQ</a:t>
              </a:r>
            </a:p>
          </p:txBody>
        </p:sp>
        <p:sp>
          <p:nvSpPr>
            <p:cNvPr id="109611" name="Line 43"/>
            <p:cNvSpPr>
              <a:spLocks noChangeShapeType="1"/>
            </p:cNvSpPr>
            <p:nvPr/>
          </p:nvSpPr>
          <p:spPr bwMode="auto">
            <a:xfrm>
              <a:off x="4503" y="1726"/>
              <a:ext cx="211" cy="0"/>
            </a:xfrm>
            <a:prstGeom prst="line">
              <a:avLst/>
            </a:prstGeom>
            <a:noFill/>
            <a:ln w="28575">
              <a:solidFill>
                <a:schemeClr val="tx1"/>
              </a:solidFill>
              <a:round/>
              <a:headEnd/>
              <a:tailEnd type="arrow" w="med" len="med"/>
            </a:ln>
            <a:effectLst/>
          </p:spPr>
          <p:txBody>
            <a:bodyPr/>
            <a:lstStyle/>
            <a:p>
              <a:endParaRPr lang="en-US"/>
            </a:p>
          </p:txBody>
        </p:sp>
        <p:sp>
          <p:nvSpPr>
            <p:cNvPr id="109612" name="Text Box 44"/>
            <p:cNvSpPr txBox="1">
              <a:spLocks noChangeArrowheads="1"/>
            </p:cNvSpPr>
            <p:nvPr/>
          </p:nvSpPr>
          <p:spPr bwMode="auto">
            <a:xfrm>
              <a:off x="4736" y="1536"/>
              <a:ext cx="418" cy="288"/>
            </a:xfrm>
            <a:prstGeom prst="rect">
              <a:avLst/>
            </a:prstGeom>
            <a:noFill/>
            <a:ln w="9525">
              <a:noFill/>
              <a:miter lim="800000"/>
              <a:headEnd/>
              <a:tailEnd/>
            </a:ln>
            <a:effectLst/>
          </p:spPr>
          <p:txBody>
            <a:bodyPr>
              <a:spAutoFit/>
            </a:bodyPr>
            <a:lstStyle/>
            <a:p>
              <a:r>
                <a:rPr lang="en-US"/>
                <a:t>t</a:t>
              </a:r>
              <a:r>
                <a:rPr lang="en-US" baseline="-25000"/>
                <a:t>hold</a:t>
              </a:r>
            </a:p>
          </p:txBody>
        </p:sp>
        <p:sp>
          <p:nvSpPr>
            <p:cNvPr id="109613" name="Text Box 45"/>
            <p:cNvSpPr txBox="1">
              <a:spLocks noChangeArrowheads="1"/>
            </p:cNvSpPr>
            <p:nvPr/>
          </p:nvSpPr>
          <p:spPr bwMode="auto">
            <a:xfrm>
              <a:off x="3987" y="994"/>
              <a:ext cx="546" cy="288"/>
            </a:xfrm>
            <a:prstGeom prst="rect">
              <a:avLst/>
            </a:prstGeom>
            <a:noFill/>
            <a:ln w="9525">
              <a:noFill/>
              <a:miter lim="800000"/>
              <a:headEnd/>
              <a:tailEnd/>
            </a:ln>
            <a:effectLst/>
          </p:spPr>
          <p:txBody>
            <a:bodyPr>
              <a:spAutoFit/>
            </a:bodyPr>
            <a:lstStyle/>
            <a:p>
              <a:r>
                <a:rPr lang="en-US"/>
                <a:t>t</a:t>
              </a:r>
              <a:r>
                <a:rPr lang="en-US" baseline="-25000"/>
                <a:t>setup</a:t>
              </a:r>
            </a:p>
          </p:txBody>
        </p:sp>
        <p:sp>
          <p:nvSpPr>
            <p:cNvPr id="109614" name="Line 46"/>
            <p:cNvSpPr>
              <a:spLocks noChangeShapeType="1"/>
            </p:cNvSpPr>
            <p:nvPr/>
          </p:nvSpPr>
          <p:spPr bwMode="auto">
            <a:xfrm flipH="1">
              <a:off x="4234" y="1302"/>
              <a:ext cx="264" cy="0"/>
            </a:xfrm>
            <a:prstGeom prst="line">
              <a:avLst/>
            </a:prstGeom>
            <a:noFill/>
            <a:ln w="28575">
              <a:solidFill>
                <a:schemeClr val="tx1"/>
              </a:solidFill>
              <a:round/>
              <a:headEnd/>
              <a:tailEnd type="arrow" w="med" len="med"/>
            </a:ln>
            <a:effectLst/>
          </p:spPr>
          <p:txBody>
            <a:bodyPr/>
            <a:lstStyle/>
            <a:p>
              <a:endParaRPr lang="en-US"/>
            </a:p>
          </p:txBody>
        </p:sp>
      </p:grpSp>
      <p:sp>
        <p:nvSpPr>
          <p:cNvPr id="31" name="Slide Number Placeholder 30"/>
          <p:cNvSpPr>
            <a:spLocks noGrp="1"/>
          </p:cNvSpPr>
          <p:nvPr>
            <p:ph type="sldNum" sz="quarter" idx="12"/>
          </p:nvPr>
        </p:nvSpPr>
        <p:spPr/>
        <p:txBody>
          <a:bodyPr/>
          <a:lstStyle/>
          <a:p>
            <a:fld id="{1E9AE433-2354-447F-AC9C-E3BA53A2ED55}" type="slidenum">
              <a:rPr lang="en-US" smtClean="0"/>
              <a:pPr/>
              <a:t>141</a:t>
            </a:fld>
            <a:endParaRPr lang="en-US"/>
          </a:p>
        </p:txBody>
      </p:sp>
      <p:sp>
        <p:nvSpPr>
          <p:cNvPr id="32" name="Footer Placeholder 31"/>
          <p:cNvSpPr>
            <a:spLocks noGrp="1"/>
          </p:cNvSpPr>
          <p:nvPr>
            <p:ph type="ftr" sz="quarter" idx="11"/>
          </p:nvPr>
        </p:nvSpPr>
        <p:spPr/>
        <p:txBody>
          <a:bodyPr/>
          <a:lstStyle/>
          <a:p>
            <a:r>
              <a:rPr lang="es-ES" smtClean="0"/>
              <a:t>W2018: EE307</a:t>
            </a:r>
            <a:endParaRPr lang="en-US" dirty="0"/>
          </a:p>
        </p:txBody>
      </p:sp>
    </p:spTree>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Flip-Flop Parameters</a:t>
            </a:r>
          </a:p>
        </p:txBody>
      </p:sp>
      <p:graphicFrame>
        <p:nvGraphicFramePr>
          <p:cNvPr id="110596" name="Object 4"/>
          <p:cNvGraphicFramePr>
            <a:graphicFrameLocks noChangeAspect="1"/>
          </p:cNvGraphicFramePr>
          <p:nvPr/>
        </p:nvGraphicFramePr>
        <p:xfrm>
          <a:off x="1412875" y="1743075"/>
          <a:ext cx="6178550" cy="4821238"/>
        </p:xfrm>
        <a:graphic>
          <a:graphicData uri="http://schemas.openxmlformats.org/presentationml/2006/ole">
            <mc:AlternateContent xmlns:mc="http://schemas.openxmlformats.org/markup-compatibility/2006">
              <mc:Choice xmlns:v="urn:schemas-microsoft-com:vml" Requires="v">
                <p:oleObj spid="_x0000_s141363" name="Bitmap Image" r:id="rId3" imgW="8238095" imgH="6428571" progId="PBrush">
                  <p:embed/>
                </p:oleObj>
              </mc:Choice>
              <mc:Fallback>
                <p:oleObj name="Bitmap Image" r:id="rId3" imgW="8238095" imgH="6428571" progId="PBrush">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2875" y="1743075"/>
                        <a:ext cx="6178550" cy="482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597" name="Text Box 5"/>
          <p:cNvSpPr txBox="1">
            <a:spLocks noChangeArrowheads="1"/>
          </p:cNvSpPr>
          <p:nvPr/>
        </p:nvSpPr>
        <p:spPr bwMode="auto">
          <a:xfrm>
            <a:off x="1516063" y="1539875"/>
            <a:ext cx="6335712" cy="396875"/>
          </a:xfrm>
          <a:prstGeom prst="rect">
            <a:avLst/>
          </a:prstGeom>
          <a:noFill/>
          <a:ln w="9525">
            <a:noFill/>
            <a:miter lim="800000"/>
            <a:headEnd/>
            <a:tailEnd/>
          </a:ln>
          <a:effectLst/>
        </p:spPr>
        <p:txBody>
          <a:bodyPr wrap="none">
            <a:spAutoFit/>
          </a:bodyPr>
          <a:lstStyle/>
          <a:p>
            <a:r>
              <a:rPr lang="en-US" sz="2000"/>
              <a:t>(http://www.onsemi.com/pub/Collateral/NL17SZ74-D.PDF)</a:t>
            </a:r>
          </a:p>
        </p:txBody>
      </p:sp>
      <p:sp>
        <p:nvSpPr>
          <p:cNvPr id="5" name="Slide Number Placeholder 4"/>
          <p:cNvSpPr>
            <a:spLocks noGrp="1"/>
          </p:cNvSpPr>
          <p:nvPr>
            <p:ph type="sldNum" sz="quarter" idx="12"/>
          </p:nvPr>
        </p:nvSpPr>
        <p:spPr/>
        <p:txBody>
          <a:bodyPr/>
          <a:lstStyle/>
          <a:p>
            <a:fld id="{1E9AE433-2354-447F-AC9C-E3BA53A2ED55}" type="slidenum">
              <a:rPr lang="en-US" smtClean="0"/>
              <a:pPr/>
              <a:t>142</a:t>
            </a:fld>
            <a:endParaRPr lang="en-US"/>
          </a:p>
        </p:txBody>
      </p:sp>
      <p:sp>
        <p:nvSpPr>
          <p:cNvPr id="6" name="Footer Placeholder 5"/>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t>Flip-Flop Parameters</a:t>
            </a:r>
          </a:p>
        </p:txBody>
      </p:sp>
      <p:graphicFrame>
        <p:nvGraphicFramePr>
          <p:cNvPr id="111620" name="Object 4"/>
          <p:cNvGraphicFramePr>
            <a:graphicFrameLocks noChangeAspect="1"/>
          </p:cNvGraphicFramePr>
          <p:nvPr/>
        </p:nvGraphicFramePr>
        <p:xfrm>
          <a:off x="961439" y="1033154"/>
          <a:ext cx="6868111" cy="5524810"/>
        </p:xfrm>
        <a:graphic>
          <a:graphicData uri="http://schemas.openxmlformats.org/presentationml/2006/ole">
            <mc:AlternateContent xmlns:mc="http://schemas.openxmlformats.org/markup-compatibility/2006">
              <mc:Choice xmlns:v="urn:schemas-microsoft-com:vml" Requires="v">
                <p:oleObj spid="_x0000_s142387" name="Bitmap Image" r:id="rId3" imgW="8314286" imgH="6923810" progId="PBrush">
                  <p:embed/>
                </p:oleObj>
              </mc:Choice>
              <mc:Fallback>
                <p:oleObj name="Bitmap Image" r:id="rId3" imgW="8314286" imgH="6923810" progId="PBrush">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439" y="1033154"/>
                        <a:ext cx="6868111" cy="5524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Oval 5"/>
          <p:cNvSpPr/>
          <p:nvPr/>
        </p:nvSpPr>
        <p:spPr bwMode="auto">
          <a:xfrm>
            <a:off x="1128156" y="4085112"/>
            <a:ext cx="2327563" cy="2208810"/>
          </a:xfrm>
          <a:prstGeom prst="ellipse">
            <a:avLst/>
          </a:prstGeom>
          <a:noFill/>
          <a:ln w="476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Slide Number Placeholder 4"/>
          <p:cNvSpPr>
            <a:spLocks noGrp="1"/>
          </p:cNvSpPr>
          <p:nvPr>
            <p:ph type="sldNum" sz="quarter" idx="12"/>
          </p:nvPr>
        </p:nvSpPr>
        <p:spPr/>
        <p:txBody>
          <a:bodyPr/>
          <a:lstStyle/>
          <a:p>
            <a:fld id="{1E9AE433-2354-447F-AC9C-E3BA53A2ED55}" type="slidenum">
              <a:rPr lang="en-US" smtClean="0"/>
              <a:pPr/>
              <a:t>143</a:t>
            </a:fld>
            <a:endParaRPr lang="en-US"/>
          </a:p>
        </p:txBody>
      </p:sp>
      <p:sp>
        <p:nvSpPr>
          <p:cNvPr id="7" name="Footer Placeholder 6"/>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762000" y="518550"/>
            <a:ext cx="7924800" cy="762000"/>
          </a:xfrm>
        </p:spPr>
        <p:txBody>
          <a:bodyPr/>
          <a:lstStyle/>
          <a:p>
            <a:r>
              <a:rPr lang="en-US" sz="3200" dirty="0"/>
              <a:t>Flip-Flop Parameters</a:t>
            </a:r>
            <a:br>
              <a:rPr lang="en-US" sz="3200" dirty="0"/>
            </a:br>
            <a:r>
              <a:rPr lang="en-US" sz="3200" dirty="0"/>
              <a:t>Hold Time Failure</a:t>
            </a:r>
          </a:p>
        </p:txBody>
      </p:sp>
      <p:sp>
        <p:nvSpPr>
          <p:cNvPr id="112663" name="Rectangle 23"/>
          <p:cNvSpPr>
            <a:spLocks noGrp="1" noChangeArrowheads="1"/>
          </p:cNvSpPr>
          <p:nvPr>
            <p:ph idx="1"/>
          </p:nvPr>
        </p:nvSpPr>
        <p:spPr>
          <a:xfrm>
            <a:off x="712788" y="2814638"/>
            <a:ext cx="7772400" cy="1327150"/>
          </a:xfrm>
          <a:noFill/>
          <a:ln/>
        </p:spPr>
        <p:txBody>
          <a:bodyPr/>
          <a:lstStyle/>
          <a:p>
            <a:r>
              <a:rPr lang="en-US" sz="2800"/>
              <a:t>Why are these values important? </a:t>
            </a:r>
          </a:p>
          <a:p>
            <a:pPr lvl="1"/>
            <a:r>
              <a:rPr lang="en-US" sz="2400"/>
              <a:t>What happens when TclkQ is fast and there is a long hold time?</a:t>
            </a:r>
          </a:p>
        </p:txBody>
      </p:sp>
      <p:grpSp>
        <p:nvGrpSpPr>
          <p:cNvPr id="2" name="Group 24"/>
          <p:cNvGrpSpPr>
            <a:grpSpLocks/>
          </p:cNvGrpSpPr>
          <p:nvPr/>
        </p:nvGrpSpPr>
        <p:grpSpPr bwMode="auto">
          <a:xfrm>
            <a:off x="1425575" y="1878013"/>
            <a:ext cx="6088063" cy="936625"/>
            <a:chOff x="742" y="1664"/>
            <a:chExt cx="3835" cy="746"/>
          </a:xfrm>
        </p:grpSpPr>
        <p:grpSp>
          <p:nvGrpSpPr>
            <p:cNvPr id="3" name="Group 4"/>
            <p:cNvGrpSpPr>
              <a:grpSpLocks/>
            </p:cNvGrpSpPr>
            <p:nvPr/>
          </p:nvGrpSpPr>
          <p:grpSpPr bwMode="auto">
            <a:xfrm>
              <a:off x="742" y="1664"/>
              <a:ext cx="1363" cy="743"/>
              <a:chOff x="259" y="1819"/>
              <a:chExt cx="1363" cy="743"/>
            </a:xfrm>
          </p:grpSpPr>
          <p:sp>
            <p:nvSpPr>
              <p:cNvPr id="112645" name="Rectangle 5"/>
              <p:cNvSpPr>
                <a:spLocks noChangeArrowheads="1"/>
              </p:cNvSpPr>
              <p:nvPr/>
            </p:nvSpPr>
            <p:spPr bwMode="auto">
              <a:xfrm>
                <a:off x="720" y="1819"/>
                <a:ext cx="622" cy="743"/>
              </a:xfrm>
              <a:prstGeom prst="rect">
                <a:avLst/>
              </a:prstGeom>
              <a:noFill/>
              <a:ln w="12700">
                <a:solidFill>
                  <a:schemeClr val="tx1"/>
                </a:solidFill>
                <a:miter lim="800000"/>
                <a:headEnd/>
                <a:tailEnd/>
              </a:ln>
              <a:effectLst/>
            </p:spPr>
            <p:txBody>
              <a:bodyPr wrap="none" anchor="ctr"/>
              <a:lstStyle/>
              <a:p>
                <a:endParaRPr lang="en-US"/>
              </a:p>
            </p:txBody>
          </p:sp>
          <p:sp>
            <p:nvSpPr>
              <p:cNvPr id="112646" name="Text Box 6"/>
              <p:cNvSpPr txBox="1">
                <a:spLocks noChangeArrowheads="1"/>
              </p:cNvSpPr>
              <p:nvPr/>
            </p:nvSpPr>
            <p:spPr bwMode="auto">
              <a:xfrm>
                <a:off x="752" y="2019"/>
                <a:ext cx="590" cy="243"/>
              </a:xfrm>
              <a:prstGeom prst="rect">
                <a:avLst/>
              </a:prstGeom>
              <a:noFill/>
              <a:ln w="9525">
                <a:noFill/>
                <a:miter lim="800000"/>
                <a:headEnd/>
                <a:tailEnd/>
              </a:ln>
              <a:effectLst/>
            </p:spPr>
            <p:txBody>
              <a:bodyPr>
                <a:spAutoFit/>
              </a:bodyPr>
              <a:lstStyle/>
              <a:p>
                <a:pPr>
                  <a:spcBef>
                    <a:spcPct val="50000"/>
                  </a:spcBef>
                </a:pPr>
                <a:r>
                  <a:rPr lang="en-US" sz="1400"/>
                  <a:t>D1       Q1</a:t>
                </a:r>
              </a:p>
            </p:txBody>
          </p:sp>
          <p:sp>
            <p:nvSpPr>
              <p:cNvPr id="112647" name="Line 7"/>
              <p:cNvSpPr>
                <a:spLocks noChangeShapeType="1"/>
              </p:cNvSpPr>
              <p:nvPr/>
            </p:nvSpPr>
            <p:spPr bwMode="auto">
              <a:xfrm>
                <a:off x="720" y="2362"/>
                <a:ext cx="63" cy="57"/>
              </a:xfrm>
              <a:prstGeom prst="line">
                <a:avLst/>
              </a:prstGeom>
              <a:noFill/>
              <a:ln w="9525">
                <a:solidFill>
                  <a:schemeClr val="tx1"/>
                </a:solidFill>
                <a:round/>
                <a:headEnd/>
                <a:tailEnd/>
              </a:ln>
              <a:effectLst/>
            </p:spPr>
            <p:txBody>
              <a:bodyPr/>
              <a:lstStyle/>
              <a:p>
                <a:endParaRPr lang="en-US"/>
              </a:p>
            </p:txBody>
          </p:sp>
          <p:sp>
            <p:nvSpPr>
              <p:cNvPr id="112648" name="Line 8"/>
              <p:cNvSpPr>
                <a:spLocks noChangeShapeType="1"/>
              </p:cNvSpPr>
              <p:nvPr/>
            </p:nvSpPr>
            <p:spPr bwMode="auto">
              <a:xfrm flipH="1">
                <a:off x="720" y="2419"/>
                <a:ext cx="63" cy="57"/>
              </a:xfrm>
              <a:prstGeom prst="line">
                <a:avLst/>
              </a:prstGeom>
              <a:noFill/>
              <a:ln w="9525">
                <a:solidFill>
                  <a:schemeClr val="tx1"/>
                </a:solidFill>
                <a:round/>
                <a:headEnd/>
                <a:tailEnd/>
              </a:ln>
              <a:effectLst/>
            </p:spPr>
            <p:txBody>
              <a:bodyPr/>
              <a:lstStyle/>
              <a:p>
                <a:endParaRPr lang="en-US"/>
              </a:p>
            </p:txBody>
          </p:sp>
          <p:sp>
            <p:nvSpPr>
              <p:cNvPr id="112649" name="Line 9"/>
              <p:cNvSpPr>
                <a:spLocks noChangeShapeType="1"/>
              </p:cNvSpPr>
              <p:nvPr/>
            </p:nvSpPr>
            <p:spPr bwMode="auto">
              <a:xfrm flipH="1">
                <a:off x="441" y="2105"/>
                <a:ext cx="279" cy="0"/>
              </a:xfrm>
              <a:prstGeom prst="line">
                <a:avLst/>
              </a:prstGeom>
              <a:noFill/>
              <a:ln w="9525">
                <a:solidFill>
                  <a:schemeClr val="tx1"/>
                </a:solidFill>
                <a:round/>
                <a:headEnd/>
                <a:tailEnd/>
              </a:ln>
              <a:effectLst/>
            </p:spPr>
            <p:txBody>
              <a:bodyPr/>
              <a:lstStyle/>
              <a:p>
                <a:endParaRPr lang="en-US"/>
              </a:p>
            </p:txBody>
          </p:sp>
          <p:sp>
            <p:nvSpPr>
              <p:cNvPr id="112650" name="Line 10"/>
              <p:cNvSpPr>
                <a:spLocks noChangeShapeType="1"/>
              </p:cNvSpPr>
              <p:nvPr/>
            </p:nvSpPr>
            <p:spPr bwMode="auto">
              <a:xfrm flipH="1">
                <a:off x="1342" y="2105"/>
                <a:ext cx="280" cy="0"/>
              </a:xfrm>
              <a:prstGeom prst="line">
                <a:avLst/>
              </a:prstGeom>
              <a:noFill/>
              <a:ln w="9525">
                <a:solidFill>
                  <a:schemeClr val="tx1"/>
                </a:solidFill>
                <a:round/>
                <a:headEnd/>
                <a:tailEnd/>
              </a:ln>
              <a:effectLst/>
            </p:spPr>
            <p:txBody>
              <a:bodyPr/>
              <a:lstStyle/>
              <a:p>
                <a:endParaRPr lang="en-US"/>
              </a:p>
            </p:txBody>
          </p:sp>
          <p:sp>
            <p:nvSpPr>
              <p:cNvPr id="112651" name="Line 11"/>
              <p:cNvSpPr>
                <a:spLocks noChangeShapeType="1"/>
              </p:cNvSpPr>
              <p:nvPr/>
            </p:nvSpPr>
            <p:spPr bwMode="auto">
              <a:xfrm flipH="1">
                <a:off x="441" y="2419"/>
                <a:ext cx="279" cy="0"/>
              </a:xfrm>
              <a:prstGeom prst="line">
                <a:avLst/>
              </a:prstGeom>
              <a:noFill/>
              <a:ln w="9525">
                <a:solidFill>
                  <a:schemeClr val="tx1"/>
                </a:solidFill>
                <a:round/>
                <a:headEnd/>
                <a:tailEnd/>
              </a:ln>
              <a:effectLst/>
            </p:spPr>
            <p:txBody>
              <a:bodyPr/>
              <a:lstStyle/>
              <a:p>
                <a:endParaRPr lang="en-US"/>
              </a:p>
            </p:txBody>
          </p:sp>
          <p:sp>
            <p:nvSpPr>
              <p:cNvPr id="112652" name="Text Box 12"/>
              <p:cNvSpPr txBox="1">
                <a:spLocks noChangeArrowheads="1"/>
              </p:cNvSpPr>
              <p:nvPr/>
            </p:nvSpPr>
            <p:spPr bwMode="auto">
              <a:xfrm>
                <a:off x="259" y="2253"/>
                <a:ext cx="373" cy="242"/>
              </a:xfrm>
              <a:prstGeom prst="rect">
                <a:avLst/>
              </a:prstGeom>
              <a:noFill/>
              <a:ln w="9525">
                <a:noFill/>
                <a:miter lim="800000"/>
                <a:headEnd/>
                <a:tailEnd/>
              </a:ln>
              <a:effectLst/>
            </p:spPr>
            <p:txBody>
              <a:bodyPr>
                <a:spAutoFit/>
              </a:bodyPr>
              <a:lstStyle/>
              <a:p>
                <a:pPr>
                  <a:spcBef>
                    <a:spcPct val="50000"/>
                  </a:spcBef>
                </a:pPr>
                <a:r>
                  <a:rPr lang="en-US" sz="1400"/>
                  <a:t>CLK</a:t>
                </a:r>
              </a:p>
            </p:txBody>
          </p:sp>
        </p:grpSp>
        <p:grpSp>
          <p:nvGrpSpPr>
            <p:cNvPr id="4" name="Group 13"/>
            <p:cNvGrpSpPr>
              <a:grpSpLocks/>
            </p:cNvGrpSpPr>
            <p:nvPr/>
          </p:nvGrpSpPr>
          <p:grpSpPr bwMode="auto">
            <a:xfrm>
              <a:off x="3214" y="1667"/>
              <a:ext cx="1363" cy="743"/>
              <a:chOff x="259" y="1819"/>
              <a:chExt cx="1363" cy="743"/>
            </a:xfrm>
          </p:grpSpPr>
          <p:sp>
            <p:nvSpPr>
              <p:cNvPr id="112654" name="Rectangle 14"/>
              <p:cNvSpPr>
                <a:spLocks noChangeArrowheads="1"/>
              </p:cNvSpPr>
              <p:nvPr/>
            </p:nvSpPr>
            <p:spPr bwMode="auto">
              <a:xfrm>
                <a:off x="720" y="1819"/>
                <a:ext cx="622" cy="743"/>
              </a:xfrm>
              <a:prstGeom prst="rect">
                <a:avLst/>
              </a:prstGeom>
              <a:noFill/>
              <a:ln w="12700">
                <a:solidFill>
                  <a:schemeClr val="tx1"/>
                </a:solidFill>
                <a:miter lim="800000"/>
                <a:headEnd/>
                <a:tailEnd/>
              </a:ln>
              <a:effectLst/>
            </p:spPr>
            <p:txBody>
              <a:bodyPr wrap="none" anchor="ctr"/>
              <a:lstStyle/>
              <a:p>
                <a:endParaRPr lang="en-US"/>
              </a:p>
            </p:txBody>
          </p:sp>
          <p:sp>
            <p:nvSpPr>
              <p:cNvPr id="112655" name="Text Box 15"/>
              <p:cNvSpPr txBox="1">
                <a:spLocks noChangeArrowheads="1"/>
              </p:cNvSpPr>
              <p:nvPr/>
            </p:nvSpPr>
            <p:spPr bwMode="auto">
              <a:xfrm>
                <a:off x="752" y="2018"/>
                <a:ext cx="590" cy="243"/>
              </a:xfrm>
              <a:prstGeom prst="rect">
                <a:avLst/>
              </a:prstGeom>
              <a:noFill/>
              <a:ln w="9525">
                <a:noFill/>
                <a:miter lim="800000"/>
                <a:headEnd/>
                <a:tailEnd/>
              </a:ln>
              <a:effectLst/>
            </p:spPr>
            <p:txBody>
              <a:bodyPr>
                <a:spAutoFit/>
              </a:bodyPr>
              <a:lstStyle/>
              <a:p>
                <a:pPr>
                  <a:spcBef>
                    <a:spcPct val="50000"/>
                  </a:spcBef>
                </a:pPr>
                <a:r>
                  <a:rPr lang="en-US" sz="1400"/>
                  <a:t>D2       Q2</a:t>
                </a:r>
              </a:p>
            </p:txBody>
          </p:sp>
          <p:sp>
            <p:nvSpPr>
              <p:cNvPr id="112656" name="Line 16"/>
              <p:cNvSpPr>
                <a:spLocks noChangeShapeType="1"/>
              </p:cNvSpPr>
              <p:nvPr/>
            </p:nvSpPr>
            <p:spPr bwMode="auto">
              <a:xfrm>
                <a:off x="720" y="2362"/>
                <a:ext cx="63" cy="57"/>
              </a:xfrm>
              <a:prstGeom prst="line">
                <a:avLst/>
              </a:prstGeom>
              <a:noFill/>
              <a:ln w="9525">
                <a:solidFill>
                  <a:schemeClr val="tx1"/>
                </a:solidFill>
                <a:round/>
                <a:headEnd/>
                <a:tailEnd/>
              </a:ln>
              <a:effectLst/>
            </p:spPr>
            <p:txBody>
              <a:bodyPr/>
              <a:lstStyle/>
              <a:p>
                <a:endParaRPr lang="en-US"/>
              </a:p>
            </p:txBody>
          </p:sp>
          <p:sp>
            <p:nvSpPr>
              <p:cNvPr id="112657" name="Line 17"/>
              <p:cNvSpPr>
                <a:spLocks noChangeShapeType="1"/>
              </p:cNvSpPr>
              <p:nvPr/>
            </p:nvSpPr>
            <p:spPr bwMode="auto">
              <a:xfrm flipH="1">
                <a:off x="720" y="2419"/>
                <a:ext cx="63" cy="57"/>
              </a:xfrm>
              <a:prstGeom prst="line">
                <a:avLst/>
              </a:prstGeom>
              <a:noFill/>
              <a:ln w="9525">
                <a:solidFill>
                  <a:schemeClr val="tx1"/>
                </a:solidFill>
                <a:round/>
                <a:headEnd/>
                <a:tailEnd/>
              </a:ln>
              <a:effectLst/>
            </p:spPr>
            <p:txBody>
              <a:bodyPr/>
              <a:lstStyle/>
              <a:p>
                <a:endParaRPr lang="en-US"/>
              </a:p>
            </p:txBody>
          </p:sp>
          <p:sp>
            <p:nvSpPr>
              <p:cNvPr id="112658" name="Line 18"/>
              <p:cNvSpPr>
                <a:spLocks noChangeShapeType="1"/>
              </p:cNvSpPr>
              <p:nvPr/>
            </p:nvSpPr>
            <p:spPr bwMode="auto">
              <a:xfrm flipH="1">
                <a:off x="441" y="2105"/>
                <a:ext cx="279" cy="0"/>
              </a:xfrm>
              <a:prstGeom prst="line">
                <a:avLst/>
              </a:prstGeom>
              <a:noFill/>
              <a:ln w="9525">
                <a:solidFill>
                  <a:schemeClr val="tx1"/>
                </a:solidFill>
                <a:round/>
                <a:headEnd/>
                <a:tailEnd/>
              </a:ln>
              <a:effectLst/>
            </p:spPr>
            <p:txBody>
              <a:bodyPr/>
              <a:lstStyle/>
              <a:p>
                <a:endParaRPr lang="en-US"/>
              </a:p>
            </p:txBody>
          </p:sp>
          <p:sp>
            <p:nvSpPr>
              <p:cNvPr id="112659" name="Line 19"/>
              <p:cNvSpPr>
                <a:spLocks noChangeShapeType="1"/>
              </p:cNvSpPr>
              <p:nvPr/>
            </p:nvSpPr>
            <p:spPr bwMode="auto">
              <a:xfrm flipH="1">
                <a:off x="1342" y="2105"/>
                <a:ext cx="280" cy="0"/>
              </a:xfrm>
              <a:prstGeom prst="line">
                <a:avLst/>
              </a:prstGeom>
              <a:noFill/>
              <a:ln w="9525">
                <a:solidFill>
                  <a:schemeClr val="tx1"/>
                </a:solidFill>
                <a:round/>
                <a:headEnd/>
                <a:tailEnd/>
              </a:ln>
              <a:effectLst/>
            </p:spPr>
            <p:txBody>
              <a:bodyPr/>
              <a:lstStyle/>
              <a:p>
                <a:endParaRPr lang="en-US"/>
              </a:p>
            </p:txBody>
          </p:sp>
          <p:sp>
            <p:nvSpPr>
              <p:cNvPr id="112660" name="Line 20"/>
              <p:cNvSpPr>
                <a:spLocks noChangeShapeType="1"/>
              </p:cNvSpPr>
              <p:nvPr/>
            </p:nvSpPr>
            <p:spPr bwMode="auto">
              <a:xfrm flipH="1">
                <a:off x="441" y="2419"/>
                <a:ext cx="279" cy="0"/>
              </a:xfrm>
              <a:prstGeom prst="line">
                <a:avLst/>
              </a:prstGeom>
              <a:noFill/>
              <a:ln w="9525">
                <a:solidFill>
                  <a:schemeClr val="tx1"/>
                </a:solidFill>
                <a:round/>
                <a:headEnd/>
                <a:tailEnd/>
              </a:ln>
              <a:effectLst/>
            </p:spPr>
            <p:txBody>
              <a:bodyPr/>
              <a:lstStyle/>
              <a:p>
                <a:endParaRPr lang="en-US"/>
              </a:p>
            </p:txBody>
          </p:sp>
          <p:sp>
            <p:nvSpPr>
              <p:cNvPr id="112661" name="Text Box 21"/>
              <p:cNvSpPr txBox="1">
                <a:spLocks noChangeArrowheads="1"/>
              </p:cNvSpPr>
              <p:nvPr/>
            </p:nvSpPr>
            <p:spPr bwMode="auto">
              <a:xfrm>
                <a:off x="259" y="2252"/>
                <a:ext cx="373" cy="243"/>
              </a:xfrm>
              <a:prstGeom prst="rect">
                <a:avLst/>
              </a:prstGeom>
              <a:noFill/>
              <a:ln w="9525">
                <a:noFill/>
                <a:miter lim="800000"/>
                <a:headEnd/>
                <a:tailEnd/>
              </a:ln>
              <a:effectLst/>
            </p:spPr>
            <p:txBody>
              <a:bodyPr>
                <a:spAutoFit/>
              </a:bodyPr>
              <a:lstStyle/>
              <a:p>
                <a:pPr>
                  <a:spcBef>
                    <a:spcPct val="50000"/>
                  </a:spcBef>
                </a:pPr>
                <a:r>
                  <a:rPr lang="en-US" sz="1400"/>
                  <a:t>CLK</a:t>
                </a:r>
              </a:p>
            </p:txBody>
          </p:sp>
        </p:grpSp>
        <p:sp>
          <p:nvSpPr>
            <p:cNvPr id="112662" name="Line 22"/>
            <p:cNvSpPr>
              <a:spLocks noChangeShapeType="1"/>
            </p:cNvSpPr>
            <p:nvPr/>
          </p:nvSpPr>
          <p:spPr bwMode="auto">
            <a:xfrm>
              <a:off x="2064" y="1952"/>
              <a:ext cx="1420" cy="0"/>
            </a:xfrm>
            <a:prstGeom prst="line">
              <a:avLst/>
            </a:prstGeom>
            <a:noFill/>
            <a:ln w="9525">
              <a:solidFill>
                <a:schemeClr val="tx1"/>
              </a:solidFill>
              <a:round/>
              <a:headEnd/>
              <a:tailEnd/>
            </a:ln>
            <a:effectLst/>
          </p:spPr>
          <p:txBody>
            <a:bodyPr/>
            <a:lstStyle/>
            <a:p>
              <a:endParaRPr lang="en-US"/>
            </a:p>
          </p:txBody>
        </p:sp>
      </p:grpSp>
      <p:grpSp>
        <p:nvGrpSpPr>
          <p:cNvPr id="5" name="Group 66"/>
          <p:cNvGrpSpPr>
            <a:grpSpLocks/>
          </p:cNvGrpSpPr>
          <p:nvPr/>
        </p:nvGrpSpPr>
        <p:grpSpPr bwMode="auto">
          <a:xfrm>
            <a:off x="1766888" y="3760788"/>
            <a:ext cx="6100762" cy="2686050"/>
            <a:chOff x="1113" y="2369"/>
            <a:chExt cx="3843" cy="1692"/>
          </a:xfrm>
        </p:grpSpPr>
        <p:sp>
          <p:nvSpPr>
            <p:cNvPr id="112685" name="Freeform 45"/>
            <p:cNvSpPr>
              <a:spLocks/>
            </p:cNvSpPr>
            <p:nvPr/>
          </p:nvSpPr>
          <p:spPr bwMode="auto">
            <a:xfrm>
              <a:off x="1113" y="2779"/>
              <a:ext cx="3831" cy="218"/>
            </a:xfrm>
            <a:custGeom>
              <a:avLst/>
              <a:gdLst/>
              <a:ahLst/>
              <a:cxnLst>
                <a:cxn ang="0">
                  <a:pos x="0" y="218"/>
                </a:cxn>
                <a:cxn ang="0">
                  <a:pos x="1811" y="218"/>
                </a:cxn>
                <a:cxn ang="0">
                  <a:pos x="1811" y="0"/>
                </a:cxn>
                <a:cxn ang="0">
                  <a:pos x="3159" y="0"/>
                </a:cxn>
                <a:cxn ang="0">
                  <a:pos x="3159" y="218"/>
                </a:cxn>
                <a:cxn ang="0">
                  <a:pos x="3831" y="218"/>
                </a:cxn>
              </a:cxnLst>
              <a:rect l="0" t="0" r="r" b="b"/>
              <a:pathLst>
                <a:path w="3831" h="218">
                  <a:moveTo>
                    <a:pt x="0" y="218"/>
                  </a:moveTo>
                  <a:lnTo>
                    <a:pt x="1811" y="218"/>
                  </a:lnTo>
                  <a:lnTo>
                    <a:pt x="1811" y="0"/>
                  </a:lnTo>
                  <a:lnTo>
                    <a:pt x="3159" y="0"/>
                  </a:lnTo>
                  <a:lnTo>
                    <a:pt x="3159" y="218"/>
                  </a:lnTo>
                  <a:lnTo>
                    <a:pt x="3831" y="218"/>
                  </a:lnTo>
                </a:path>
              </a:pathLst>
            </a:custGeom>
            <a:noFill/>
            <a:ln w="9525">
              <a:solidFill>
                <a:schemeClr val="tx1"/>
              </a:solidFill>
              <a:round/>
              <a:headEnd/>
              <a:tailEnd/>
            </a:ln>
            <a:effectLst/>
          </p:spPr>
          <p:txBody>
            <a:bodyPr/>
            <a:lstStyle/>
            <a:p>
              <a:endParaRPr lang="en-US"/>
            </a:p>
          </p:txBody>
        </p:sp>
        <p:grpSp>
          <p:nvGrpSpPr>
            <p:cNvPr id="6" name="Group 47"/>
            <p:cNvGrpSpPr>
              <a:grpSpLocks/>
            </p:cNvGrpSpPr>
            <p:nvPr/>
          </p:nvGrpSpPr>
          <p:grpSpPr bwMode="auto">
            <a:xfrm>
              <a:off x="2170" y="2534"/>
              <a:ext cx="1353" cy="1527"/>
              <a:chOff x="4231" y="1236"/>
              <a:chExt cx="481" cy="1124"/>
            </a:xfrm>
          </p:grpSpPr>
          <p:sp>
            <p:nvSpPr>
              <p:cNvPr id="112688" name="Line 48"/>
              <p:cNvSpPr>
                <a:spLocks noChangeShapeType="1"/>
              </p:cNvSpPr>
              <p:nvPr/>
            </p:nvSpPr>
            <p:spPr bwMode="auto">
              <a:xfrm>
                <a:off x="4498" y="1236"/>
                <a:ext cx="0" cy="1124"/>
              </a:xfrm>
              <a:prstGeom prst="line">
                <a:avLst/>
              </a:prstGeom>
              <a:noFill/>
              <a:ln w="9525">
                <a:solidFill>
                  <a:schemeClr val="tx1"/>
                </a:solidFill>
                <a:prstDash val="sysDot"/>
                <a:round/>
                <a:headEnd/>
                <a:tailEnd/>
              </a:ln>
              <a:effectLst/>
            </p:spPr>
            <p:txBody>
              <a:bodyPr/>
              <a:lstStyle/>
              <a:p>
                <a:endParaRPr lang="en-US"/>
              </a:p>
            </p:txBody>
          </p:sp>
          <p:sp>
            <p:nvSpPr>
              <p:cNvPr id="112689" name="Line 49"/>
              <p:cNvSpPr>
                <a:spLocks noChangeShapeType="1"/>
              </p:cNvSpPr>
              <p:nvPr/>
            </p:nvSpPr>
            <p:spPr bwMode="auto">
              <a:xfrm>
                <a:off x="4712" y="1337"/>
                <a:ext cx="0" cy="1023"/>
              </a:xfrm>
              <a:prstGeom prst="line">
                <a:avLst/>
              </a:prstGeom>
              <a:noFill/>
              <a:ln w="28575">
                <a:solidFill>
                  <a:schemeClr val="tx1"/>
                </a:solidFill>
                <a:prstDash val="sysDot"/>
                <a:round/>
                <a:headEnd/>
                <a:tailEnd/>
              </a:ln>
              <a:effectLst/>
            </p:spPr>
            <p:txBody>
              <a:bodyPr/>
              <a:lstStyle/>
              <a:p>
                <a:endParaRPr lang="en-US"/>
              </a:p>
            </p:txBody>
          </p:sp>
          <p:sp>
            <p:nvSpPr>
              <p:cNvPr id="112690" name="Line 50"/>
              <p:cNvSpPr>
                <a:spLocks noChangeShapeType="1"/>
              </p:cNvSpPr>
              <p:nvPr/>
            </p:nvSpPr>
            <p:spPr bwMode="auto">
              <a:xfrm>
                <a:off x="4231" y="1337"/>
                <a:ext cx="0" cy="1023"/>
              </a:xfrm>
              <a:prstGeom prst="line">
                <a:avLst/>
              </a:prstGeom>
              <a:noFill/>
              <a:ln w="28575">
                <a:solidFill>
                  <a:schemeClr val="tx1"/>
                </a:solidFill>
                <a:prstDash val="sysDot"/>
                <a:round/>
                <a:headEnd/>
                <a:tailEnd/>
              </a:ln>
              <a:effectLst/>
            </p:spPr>
            <p:txBody>
              <a:bodyPr/>
              <a:lstStyle/>
              <a:p>
                <a:endParaRPr lang="en-US"/>
              </a:p>
            </p:txBody>
          </p:sp>
        </p:grpSp>
        <p:sp>
          <p:nvSpPr>
            <p:cNvPr id="112691" name="Freeform 51"/>
            <p:cNvSpPr>
              <a:spLocks/>
            </p:cNvSpPr>
            <p:nvPr/>
          </p:nvSpPr>
          <p:spPr bwMode="auto">
            <a:xfrm>
              <a:off x="1119" y="3193"/>
              <a:ext cx="3835" cy="163"/>
            </a:xfrm>
            <a:custGeom>
              <a:avLst/>
              <a:gdLst/>
              <a:ahLst/>
              <a:cxnLst>
                <a:cxn ang="0">
                  <a:pos x="0" y="0"/>
                </a:cxn>
                <a:cxn ang="0">
                  <a:pos x="676" y="0"/>
                </a:cxn>
                <a:cxn ang="0">
                  <a:pos x="676" y="162"/>
                </a:cxn>
                <a:cxn ang="0">
                  <a:pos x="2851" y="163"/>
                </a:cxn>
                <a:cxn ang="0">
                  <a:pos x="2851" y="1"/>
                </a:cxn>
                <a:cxn ang="0">
                  <a:pos x="3835" y="0"/>
                </a:cxn>
              </a:cxnLst>
              <a:rect l="0" t="0" r="r" b="b"/>
              <a:pathLst>
                <a:path w="3835" h="163">
                  <a:moveTo>
                    <a:pt x="0" y="0"/>
                  </a:moveTo>
                  <a:lnTo>
                    <a:pt x="676" y="0"/>
                  </a:lnTo>
                  <a:lnTo>
                    <a:pt x="676" y="162"/>
                  </a:lnTo>
                  <a:lnTo>
                    <a:pt x="2851" y="163"/>
                  </a:lnTo>
                  <a:lnTo>
                    <a:pt x="2851" y="1"/>
                  </a:lnTo>
                  <a:lnTo>
                    <a:pt x="3835" y="0"/>
                  </a:lnTo>
                </a:path>
              </a:pathLst>
            </a:custGeom>
            <a:noFill/>
            <a:ln w="9525">
              <a:solidFill>
                <a:schemeClr val="tx1"/>
              </a:solidFill>
              <a:round/>
              <a:headEnd/>
              <a:tailEnd/>
            </a:ln>
            <a:effectLst/>
          </p:spPr>
          <p:txBody>
            <a:bodyPr/>
            <a:lstStyle/>
            <a:p>
              <a:endParaRPr lang="en-US"/>
            </a:p>
          </p:txBody>
        </p:sp>
        <p:sp>
          <p:nvSpPr>
            <p:cNvPr id="112693" name="Freeform 53"/>
            <p:cNvSpPr>
              <a:spLocks/>
            </p:cNvSpPr>
            <p:nvPr/>
          </p:nvSpPr>
          <p:spPr bwMode="auto">
            <a:xfrm>
              <a:off x="1136" y="3462"/>
              <a:ext cx="3818" cy="146"/>
            </a:xfrm>
            <a:custGeom>
              <a:avLst/>
              <a:gdLst/>
              <a:ahLst/>
              <a:cxnLst>
                <a:cxn ang="0">
                  <a:pos x="0" y="0"/>
                </a:cxn>
                <a:cxn ang="0">
                  <a:pos x="2186" y="0"/>
                </a:cxn>
                <a:cxn ang="0">
                  <a:pos x="2186" y="145"/>
                </a:cxn>
                <a:cxn ang="0">
                  <a:pos x="3818" y="146"/>
                </a:cxn>
              </a:cxnLst>
              <a:rect l="0" t="0" r="r" b="b"/>
              <a:pathLst>
                <a:path w="3818" h="146">
                  <a:moveTo>
                    <a:pt x="0" y="0"/>
                  </a:moveTo>
                  <a:lnTo>
                    <a:pt x="2186" y="0"/>
                  </a:lnTo>
                  <a:lnTo>
                    <a:pt x="2186" y="145"/>
                  </a:lnTo>
                  <a:lnTo>
                    <a:pt x="3818" y="146"/>
                  </a:lnTo>
                </a:path>
              </a:pathLst>
            </a:custGeom>
            <a:noFill/>
            <a:ln w="9525">
              <a:solidFill>
                <a:schemeClr val="tx1"/>
              </a:solidFill>
              <a:round/>
              <a:headEnd/>
              <a:tailEnd/>
            </a:ln>
            <a:effectLst/>
          </p:spPr>
          <p:txBody>
            <a:bodyPr/>
            <a:lstStyle/>
            <a:p>
              <a:endParaRPr lang="en-US"/>
            </a:p>
          </p:txBody>
        </p:sp>
        <p:sp>
          <p:nvSpPr>
            <p:cNvPr id="112695" name="Line 55"/>
            <p:cNvSpPr>
              <a:spLocks noChangeShapeType="1"/>
            </p:cNvSpPr>
            <p:nvPr/>
          </p:nvSpPr>
          <p:spPr bwMode="auto">
            <a:xfrm>
              <a:off x="2917" y="3564"/>
              <a:ext cx="400" cy="0"/>
            </a:xfrm>
            <a:prstGeom prst="line">
              <a:avLst/>
            </a:prstGeom>
            <a:noFill/>
            <a:ln w="28575">
              <a:solidFill>
                <a:schemeClr val="tx1"/>
              </a:solidFill>
              <a:round/>
              <a:headEnd/>
              <a:tailEnd type="arrow" w="med" len="med"/>
            </a:ln>
            <a:effectLst/>
          </p:spPr>
          <p:txBody>
            <a:bodyPr/>
            <a:lstStyle/>
            <a:p>
              <a:endParaRPr lang="en-US"/>
            </a:p>
          </p:txBody>
        </p:sp>
        <p:sp>
          <p:nvSpPr>
            <p:cNvPr id="112696" name="Text Box 56"/>
            <p:cNvSpPr txBox="1">
              <a:spLocks noChangeArrowheads="1"/>
            </p:cNvSpPr>
            <p:nvPr/>
          </p:nvSpPr>
          <p:spPr bwMode="auto">
            <a:xfrm>
              <a:off x="2947" y="3537"/>
              <a:ext cx="672" cy="288"/>
            </a:xfrm>
            <a:prstGeom prst="rect">
              <a:avLst/>
            </a:prstGeom>
            <a:noFill/>
            <a:ln w="9525">
              <a:noFill/>
              <a:miter lim="800000"/>
              <a:headEnd/>
              <a:tailEnd/>
            </a:ln>
            <a:effectLst/>
          </p:spPr>
          <p:txBody>
            <a:bodyPr>
              <a:spAutoFit/>
            </a:bodyPr>
            <a:lstStyle/>
            <a:p>
              <a:r>
                <a:rPr lang="en-US"/>
                <a:t>t</a:t>
              </a:r>
              <a:r>
                <a:rPr lang="en-US" baseline="-25000"/>
                <a:t>clkQ</a:t>
              </a:r>
            </a:p>
          </p:txBody>
        </p:sp>
        <p:sp>
          <p:nvSpPr>
            <p:cNvPr id="112697" name="Line 57"/>
            <p:cNvSpPr>
              <a:spLocks noChangeShapeType="1"/>
            </p:cNvSpPr>
            <p:nvPr/>
          </p:nvSpPr>
          <p:spPr bwMode="auto">
            <a:xfrm>
              <a:off x="2925" y="3080"/>
              <a:ext cx="596" cy="0"/>
            </a:xfrm>
            <a:prstGeom prst="line">
              <a:avLst/>
            </a:prstGeom>
            <a:noFill/>
            <a:ln w="28575">
              <a:solidFill>
                <a:schemeClr val="tx1"/>
              </a:solidFill>
              <a:round/>
              <a:headEnd/>
              <a:tailEnd type="arrow" w="med" len="med"/>
            </a:ln>
            <a:effectLst/>
          </p:spPr>
          <p:txBody>
            <a:bodyPr/>
            <a:lstStyle/>
            <a:p>
              <a:endParaRPr lang="en-US"/>
            </a:p>
          </p:txBody>
        </p:sp>
        <p:sp>
          <p:nvSpPr>
            <p:cNvPr id="112698" name="Text Box 58"/>
            <p:cNvSpPr txBox="1">
              <a:spLocks noChangeArrowheads="1"/>
            </p:cNvSpPr>
            <p:nvPr/>
          </p:nvSpPr>
          <p:spPr bwMode="auto">
            <a:xfrm>
              <a:off x="3020" y="2794"/>
              <a:ext cx="671" cy="288"/>
            </a:xfrm>
            <a:prstGeom prst="rect">
              <a:avLst/>
            </a:prstGeom>
            <a:noFill/>
            <a:ln w="9525">
              <a:noFill/>
              <a:miter lim="800000"/>
              <a:headEnd/>
              <a:tailEnd/>
            </a:ln>
            <a:effectLst/>
          </p:spPr>
          <p:txBody>
            <a:bodyPr>
              <a:spAutoFit/>
            </a:bodyPr>
            <a:lstStyle/>
            <a:p>
              <a:r>
                <a:rPr lang="en-US"/>
                <a:t>t</a:t>
              </a:r>
              <a:r>
                <a:rPr lang="en-US" baseline="-25000"/>
                <a:t>hold</a:t>
              </a:r>
            </a:p>
          </p:txBody>
        </p:sp>
        <p:sp>
          <p:nvSpPr>
            <p:cNvPr id="112699" name="Text Box 59"/>
            <p:cNvSpPr txBox="1">
              <a:spLocks noChangeArrowheads="1"/>
            </p:cNvSpPr>
            <p:nvPr/>
          </p:nvSpPr>
          <p:spPr bwMode="auto">
            <a:xfrm>
              <a:off x="2331" y="2369"/>
              <a:ext cx="877" cy="288"/>
            </a:xfrm>
            <a:prstGeom prst="rect">
              <a:avLst/>
            </a:prstGeom>
            <a:noFill/>
            <a:ln w="9525">
              <a:noFill/>
              <a:miter lim="800000"/>
              <a:headEnd/>
              <a:tailEnd/>
            </a:ln>
            <a:effectLst/>
          </p:spPr>
          <p:txBody>
            <a:bodyPr>
              <a:spAutoFit/>
            </a:bodyPr>
            <a:lstStyle/>
            <a:p>
              <a:r>
                <a:rPr lang="en-US">
                  <a:solidFill>
                    <a:schemeClr val="folHlink"/>
                  </a:solidFill>
                </a:rPr>
                <a:t>t</a:t>
              </a:r>
              <a:r>
                <a:rPr lang="en-US" baseline="-25000">
                  <a:solidFill>
                    <a:schemeClr val="folHlink"/>
                  </a:solidFill>
                </a:rPr>
                <a:t>setup</a:t>
              </a:r>
            </a:p>
          </p:txBody>
        </p:sp>
        <p:sp>
          <p:nvSpPr>
            <p:cNvPr id="112700" name="Line 60"/>
            <p:cNvSpPr>
              <a:spLocks noChangeShapeType="1"/>
            </p:cNvSpPr>
            <p:nvPr/>
          </p:nvSpPr>
          <p:spPr bwMode="auto">
            <a:xfrm flipH="1" flipV="1">
              <a:off x="2162" y="2661"/>
              <a:ext cx="749" cy="0"/>
            </a:xfrm>
            <a:prstGeom prst="line">
              <a:avLst/>
            </a:prstGeom>
            <a:noFill/>
            <a:ln w="28575">
              <a:solidFill>
                <a:schemeClr val="folHlink"/>
              </a:solidFill>
              <a:round/>
              <a:headEnd/>
              <a:tailEnd type="arrow" w="med" len="med"/>
            </a:ln>
            <a:effectLst/>
          </p:spPr>
          <p:txBody>
            <a:bodyPr/>
            <a:lstStyle/>
            <a:p>
              <a:endParaRPr lang="en-US"/>
            </a:p>
          </p:txBody>
        </p:sp>
        <p:sp>
          <p:nvSpPr>
            <p:cNvPr id="112702" name="Freeform 62"/>
            <p:cNvSpPr>
              <a:spLocks/>
            </p:cNvSpPr>
            <p:nvPr/>
          </p:nvSpPr>
          <p:spPr bwMode="auto">
            <a:xfrm flipV="1">
              <a:off x="1138" y="3804"/>
              <a:ext cx="3818" cy="146"/>
            </a:xfrm>
            <a:custGeom>
              <a:avLst/>
              <a:gdLst/>
              <a:ahLst/>
              <a:cxnLst>
                <a:cxn ang="0">
                  <a:pos x="0" y="0"/>
                </a:cxn>
                <a:cxn ang="0">
                  <a:pos x="2186" y="0"/>
                </a:cxn>
                <a:cxn ang="0">
                  <a:pos x="2186" y="145"/>
                </a:cxn>
                <a:cxn ang="0">
                  <a:pos x="3818" y="146"/>
                </a:cxn>
              </a:cxnLst>
              <a:rect l="0" t="0" r="r" b="b"/>
              <a:pathLst>
                <a:path w="3818" h="146">
                  <a:moveTo>
                    <a:pt x="0" y="0"/>
                  </a:moveTo>
                  <a:lnTo>
                    <a:pt x="2186" y="0"/>
                  </a:lnTo>
                  <a:lnTo>
                    <a:pt x="2186" y="145"/>
                  </a:lnTo>
                  <a:lnTo>
                    <a:pt x="3818" y="146"/>
                  </a:lnTo>
                </a:path>
              </a:pathLst>
            </a:custGeom>
            <a:noFill/>
            <a:ln w="9525">
              <a:solidFill>
                <a:schemeClr val="tx1"/>
              </a:solidFill>
              <a:round/>
              <a:headEnd/>
              <a:tailEnd/>
            </a:ln>
            <a:effectLst/>
          </p:spPr>
          <p:txBody>
            <a:bodyPr/>
            <a:lstStyle/>
            <a:p>
              <a:endParaRPr lang="en-US"/>
            </a:p>
          </p:txBody>
        </p:sp>
      </p:grpSp>
      <p:grpSp>
        <p:nvGrpSpPr>
          <p:cNvPr id="7" name="Group 65"/>
          <p:cNvGrpSpPr>
            <a:grpSpLocks/>
          </p:cNvGrpSpPr>
          <p:nvPr/>
        </p:nvGrpSpPr>
        <p:grpSpPr bwMode="auto">
          <a:xfrm>
            <a:off x="687388" y="4276725"/>
            <a:ext cx="1192212" cy="2101850"/>
            <a:chOff x="433" y="2694"/>
            <a:chExt cx="751" cy="1324"/>
          </a:xfrm>
        </p:grpSpPr>
        <p:sp>
          <p:nvSpPr>
            <p:cNvPr id="112686" name="Text Box 46"/>
            <p:cNvSpPr txBox="1">
              <a:spLocks noChangeArrowheads="1"/>
            </p:cNvSpPr>
            <p:nvPr/>
          </p:nvSpPr>
          <p:spPr bwMode="auto">
            <a:xfrm>
              <a:off x="791" y="2694"/>
              <a:ext cx="393" cy="288"/>
            </a:xfrm>
            <a:prstGeom prst="rect">
              <a:avLst/>
            </a:prstGeom>
            <a:noFill/>
            <a:ln w="9525">
              <a:noFill/>
              <a:miter lim="800000"/>
              <a:headEnd/>
              <a:tailEnd/>
            </a:ln>
            <a:effectLst/>
          </p:spPr>
          <p:txBody>
            <a:bodyPr wrap="none">
              <a:spAutoFit/>
            </a:bodyPr>
            <a:lstStyle/>
            <a:p>
              <a:r>
                <a:rPr lang="en-US"/>
                <a:t>Clk</a:t>
              </a:r>
            </a:p>
          </p:txBody>
        </p:sp>
        <p:sp>
          <p:nvSpPr>
            <p:cNvPr id="112692" name="Text Box 52"/>
            <p:cNvSpPr txBox="1">
              <a:spLocks noChangeArrowheads="1"/>
            </p:cNvSpPr>
            <p:nvPr/>
          </p:nvSpPr>
          <p:spPr bwMode="auto">
            <a:xfrm>
              <a:off x="802" y="2966"/>
              <a:ext cx="351" cy="288"/>
            </a:xfrm>
            <a:prstGeom prst="rect">
              <a:avLst/>
            </a:prstGeom>
            <a:noFill/>
            <a:ln w="9525">
              <a:noFill/>
              <a:miter lim="800000"/>
              <a:headEnd/>
              <a:tailEnd/>
            </a:ln>
            <a:effectLst/>
          </p:spPr>
          <p:txBody>
            <a:bodyPr wrap="none">
              <a:spAutoFit/>
            </a:bodyPr>
            <a:lstStyle/>
            <a:p>
              <a:r>
                <a:rPr lang="en-US"/>
                <a:t>D1</a:t>
              </a:r>
            </a:p>
          </p:txBody>
        </p:sp>
        <p:sp>
          <p:nvSpPr>
            <p:cNvPr id="112694" name="Text Box 54"/>
            <p:cNvSpPr txBox="1">
              <a:spLocks noChangeArrowheads="1"/>
            </p:cNvSpPr>
            <p:nvPr/>
          </p:nvSpPr>
          <p:spPr bwMode="auto">
            <a:xfrm>
              <a:off x="433" y="3276"/>
              <a:ext cx="715" cy="288"/>
            </a:xfrm>
            <a:prstGeom prst="rect">
              <a:avLst/>
            </a:prstGeom>
            <a:noFill/>
            <a:ln w="9525">
              <a:noFill/>
              <a:miter lim="800000"/>
              <a:headEnd/>
              <a:tailEnd/>
            </a:ln>
            <a:effectLst/>
          </p:spPr>
          <p:txBody>
            <a:bodyPr>
              <a:spAutoFit/>
            </a:bodyPr>
            <a:lstStyle/>
            <a:p>
              <a:r>
                <a:rPr lang="en-US"/>
                <a:t>Q1=D2</a:t>
              </a:r>
            </a:p>
          </p:txBody>
        </p:sp>
        <p:sp>
          <p:nvSpPr>
            <p:cNvPr id="112703" name="Text Box 63"/>
            <p:cNvSpPr txBox="1">
              <a:spLocks noChangeArrowheads="1"/>
            </p:cNvSpPr>
            <p:nvPr/>
          </p:nvSpPr>
          <p:spPr bwMode="auto">
            <a:xfrm>
              <a:off x="810" y="3730"/>
              <a:ext cx="351" cy="288"/>
            </a:xfrm>
            <a:prstGeom prst="rect">
              <a:avLst/>
            </a:prstGeom>
            <a:noFill/>
            <a:ln w="9525">
              <a:noFill/>
              <a:miter lim="800000"/>
              <a:headEnd/>
              <a:tailEnd/>
            </a:ln>
            <a:effectLst/>
          </p:spPr>
          <p:txBody>
            <a:bodyPr wrap="none">
              <a:spAutoFit/>
            </a:bodyPr>
            <a:lstStyle/>
            <a:p>
              <a:r>
                <a:rPr lang="en-US"/>
                <a:t>Q2</a:t>
              </a:r>
            </a:p>
          </p:txBody>
        </p:sp>
      </p:grpSp>
      <p:sp>
        <p:nvSpPr>
          <p:cNvPr id="44" name="Slide Number Placeholder 43"/>
          <p:cNvSpPr>
            <a:spLocks noGrp="1"/>
          </p:cNvSpPr>
          <p:nvPr>
            <p:ph type="sldNum" sz="quarter" idx="12"/>
          </p:nvPr>
        </p:nvSpPr>
        <p:spPr/>
        <p:txBody>
          <a:bodyPr/>
          <a:lstStyle/>
          <a:p>
            <a:fld id="{1E9AE433-2354-447F-AC9C-E3BA53A2ED55}" type="slidenum">
              <a:rPr lang="en-US" smtClean="0"/>
              <a:pPr/>
              <a:t>144</a:t>
            </a:fld>
            <a:endParaRPr lang="en-US"/>
          </a:p>
        </p:txBody>
      </p:sp>
      <p:sp>
        <p:nvSpPr>
          <p:cNvPr id="45" name="Footer Placeholder 44"/>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762000" y="554175"/>
            <a:ext cx="7924800" cy="762000"/>
          </a:xfrm>
        </p:spPr>
        <p:txBody>
          <a:bodyPr/>
          <a:lstStyle/>
          <a:p>
            <a:r>
              <a:rPr lang="en-US" dirty="0"/>
              <a:t>Flip-Flop Parameters</a:t>
            </a:r>
            <a:br>
              <a:rPr lang="en-US" dirty="0"/>
            </a:br>
            <a:r>
              <a:rPr lang="en-US" dirty="0"/>
              <a:t>Hold Time Success</a:t>
            </a:r>
          </a:p>
        </p:txBody>
      </p:sp>
      <p:sp>
        <p:nvSpPr>
          <p:cNvPr id="113687" name="Rectangle 23"/>
          <p:cNvSpPr>
            <a:spLocks noGrp="1" noChangeArrowheads="1"/>
          </p:cNvSpPr>
          <p:nvPr>
            <p:ph idx="1"/>
          </p:nvPr>
        </p:nvSpPr>
        <p:spPr>
          <a:xfrm>
            <a:off x="712788" y="2814638"/>
            <a:ext cx="7772400" cy="1327150"/>
          </a:xfrm>
          <a:noFill/>
          <a:ln/>
        </p:spPr>
        <p:txBody>
          <a:bodyPr/>
          <a:lstStyle/>
          <a:p>
            <a:r>
              <a:rPr lang="en-US" sz="2800"/>
              <a:t>Why are these values important? </a:t>
            </a:r>
          </a:p>
          <a:p>
            <a:pPr lvl="1"/>
            <a:r>
              <a:rPr lang="en-US" sz="2400"/>
              <a:t>What happens when TclkQ is slow and there is a short hold time?</a:t>
            </a:r>
          </a:p>
        </p:txBody>
      </p:sp>
      <p:grpSp>
        <p:nvGrpSpPr>
          <p:cNvPr id="2" name="Group 3"/>
          <p:cNvGrpSpPr>
            <a:grpSpLocks/>
          </p:cNvGrpSpPr>
          <p:nvPr/>
        </p:nvGrpSpPr>
        <p:grpSpPr bwMode="auto">
          <a:xfrm>
            <a:off x="1425575" y="1885950"/>
            <a:ext cx="6088063" cy="936625"/>
            <a:chOff x="742" y="1664"/>
            <a:chExt cx="3835" cy="746"/>
          </a:xfrm>
        </p:grpSpPr>
        <p:grpSp>
          <p:nvGrpSpPr>
            <p:cNvPr id="3" name="Group 4"/>
            <p:cNvGrpSpPr>
              <a:grpSpLocks/>
            </p:cNvGrpSpPr>
            <p:nvPr/>
          </p:nvGrpSpPr>
          <p:grpSpPr bwMode="auto">
            <a:xfrm>
              <a:off x="742" y="1664"/>
              <a:ext cx="1363" cy="743"/>
              <a:chOff x="259" y="1819"/>
              <a:chExt cx="1363" cy="743"/>
            </a:xfrm>
          </p:grpSpPr>
          <p:sp>
            <p:nvSpPr>
              <p:cNvPr id="113669" name="Rectangle 5"/>
              <p:cNvSpPr>
                <a:spLocks noChangeArrowheads="1"/>
              </p:cNvSpPr>
              <p:nvPr/>
            </p:nvSpPr>
            <p:spPr bwMode="auto">
              <a:xfrm>
                <a:off x="720" y="1819"/>
                <a:ext cx="622" cy="743"/>
              </a:xfrm>
              <a:prstGeom prst="rect">
                <a:avLst/>
              </a:prstGeom>
              <a:noFill/>
              <a:ln w="12700">
                <a:solidFill>
                  <a:schemeClr val="tx1"/>
                </a:solidFill>
                <a:miter lim="800000"/>
                <a:headEnd/>
                <a:tailEnd/>
              </a:ln>
              <a:effectLst/>
            </p:spPr>
            <p:txBody>
              <a:bodyPr wrap="none" anchor="ctr"/>
              <a:lstStyle/>
              <a:p>
                <a:endParaRPr lang="en-US"/>
              </a:p>
            </p:txBody>
          </p:sp>
          <p:sp>
            <p:nvSpPr>
              <p:cNvPr id="113670" name="Text Box 6"/>
              <p:cNvSpPr txBox="1">
                <a:spLocks noChangeArrowheads="1"/>
              </p:cNvSpPr>
              <p:nvPr/>
            </p:nvSpPr>
            <p:spPr bwMode="auto">
              <a:xfrm>
                <a:off x="752" y="2019"/>
                <a:ext cx="590" cy="243"/>
              </a:xfrm>
              <a:prstGeom prst="rect">
                <a:avLst/>
              </a:prstGeom>
              <a:noFill/>
              <a:ln w="9525">
                <a:noFill/>
                <a:miter lim="800000"/>
                <a:headEnd/>
                <a:tailEnd/>
              </a:ln>
              <a:effectLst/>
            </p:spPr>
            <p:txBody>
              <a:bodyPr>
                <a:spAutoFit/>
              </a:bodyPr>
              <a:lstStyle/>
              <a:p>
                <a:pPr>
                  <a:spcBef>
                    <a:spcPct val="50000"/>
                  </a:spcBef>
                </a:pPr>
                <a:r>
                  <a:rPr lang="en-US" sz="1400"/>
                  <a:t>D1       Q1</a:t>
                </a:r>
              </a:p>
            </p:txBody>
          </p:sp>
          <p:sp>
            <p:nvSpPr>
              <p:cNvPr id="113671" name="Line 7"/>
              <p:cNvSpPr>
                <a:spLocks noChangeShapeType="1"/>
              </p:cNvSpPr>
              <p:nvPr/>
            </p:nvSpPr>
            <p:spPr bwMode="auto">
              <a:xfrm>
                <a:off x="720" y="2362"/>
                <a:ext cx="63" cy="57"/>
              </a:xfrm>
              <a:prstGeom prst="line">
                <a:avLst/>
              </a:prstGeom>
              <a:noFill/>
              <a:ln w="9525">
                <a:solidFill>
                  <a:schemeClr val="tx1"/>
                </a:solidFill>
                <a:round/>
                <a:headEnd/>
                <a:tailEnd/>
              </a:ln>
              <a:effectLst/>
            </p:spPr>
            <p:txBody>
              <a:bodyPr/>
              <a:lstStyle/>
              <a:p>
                <a:endParaRPr lang="en-US"/>
              </a:p>
            </p:txBody>
          </p:sp>
          <p:sp>
            <p:nvSpPr>
              <p:cNvPr id="113672" name="Line 8"/>
              <p:cNvSpPr>
                <a:spLocks noChangeShapeType="1"/>
              </p:cNvSpPr>
              <p:nvPr/>
            </p:nvSpPr>
            <p:spPr bwMode="auto">
              <a:xfrm flipH="1">
                <a:off x="720" y="2419"/>
                <a:ext cx="63" cy="57"/>
              </a:xfrm>
              <a:prstGeom prst="line">
                <a:avLst/>
              </a:prstGeom>
              <a:noFill/>
              <a:ln w="9525">
                <a:solidFill>
                  <a:schemeClr val="tx1"/>
                </a:solidFill>
                <a:round/>
                <a:headEnd/>
                <a:tailEnd/>
              </a:ln>
              <a:effectLst/>
            </p:spPr>
            <p:txBody>
              <a:bodyPr/>
              <a:lstStyle/>
              <a:p>
                <a:endParaRPr lang="en-US"/>
              </a:p>
            </p:txBody>
          </p:sp>
          <p:sp>
            <p:nvSpPr>
              <p:cNvPr id="113673" name="Line 9"/>
              <p:cNvSpPr>
                <a:spLocks noChangeShapeType="1"/>
              </p:cNvSpPr>
              <p:nvPr/>
            </p:nvSpPr>
            <p:spPr bwMode="auto">
              <a:xfrm flipH="1">
                <a:off x="441" y="2105"/>
                <a:ext cx="279" cy="0"/>
              </a:xfrm>
              <a:prstGeom prst="line">
                <a:avLst/>
              </a:prstGeom>
              <a:noFill/>
              <a:ln w="9525">
                <a:solidFill>
                  <a:schemeClr val="tx1"/>
                </a:solidFill>
                <a:round/>
                <a:headEnd/>
                <a:tailEnd/>
              </a:ln>
              <a:effectLst/>
            </p:spPr>
            <p:txBody>
              <a:bodyPr/>
              <a:lstStyle/>
              <a:p>
                <a:endParaRPr lang="en-US"/>
              </a:p>
            </p:txBody>
          </p:sp>
          <p:sp>
            <p:nvSpPr>
              <p:cNvPr id="113674" name="Line 10"/>
              <p:cNvSpPr>
                <a:spLocks noChangeShapeType="1"/>
              </p:cNvSpPr>
              <p:nvPr/>
            </p:nvSpPr>
            <p:spPr bwMode="auto">
              <a:xfrm flipH="1">
                <a:off x="1342" y="2105"/>
                <a:ext cx="280" cy="0"/>
              </a:xfrm>
              <a:prstGeom prst="line">
                <a:avLst/>
              </a:prstGeom>
              <a:noFill/>
              <a:ln w="9525">
                <a:solidFill>
                  <a:schemeClr val="tx1"/>
                </a:solidFill>
                <a:round/>
                <a:headEnd/>
                <a:tailEnd/>
              </a:ln>
              <a:effectLst/>
            </p:spPr>
            <p:txBody>
              <a:bodyPr/>
              <a:lstStyle/>
              <a:p>
                <a:endParaRPr lang="en-US"/>
              </a:p>
            </p:txBody>
          </p:sp>
          <p:sp>
            <p:nvSpPr>
              <p:cNvPr id="113675" name="Line 11"/>
              <p:cNvSpPr>
                <a:spLocks noChangeShapeType="1"/>
              </p:cNvSpPr>
              <p:nvPr/>
            </p:nvSpPr>
            <p:spPr bwMode="auto">
              <a:xfrm flipH="1">
                <a:off x="441" y="2419"/>
                <a:ext cx="279" cy="0"/>
              </a:xfrm>
              <a:prstGeom prst="line">
                <a:avLst/>
              </a:prstGeom>
              <a:noFill/>
              <a:ln w="9525">
                <a:solidFill>
                  <a:schemeClr val="tx1"/>
                </a:solidFill>
                <a:round/>
                <a:headEnd/>
                <a:tailEnd/>
              </a:ln>
              <a:effectLst/>
            </p:spPr>
            <p:txBody>
              <a:bodyPr/>
              <a:lstStyle/>
              <a:p>
                <a:endParaRPr lang="en-US"/>
              </a:p>
            </p:txBody>
          </p:sp>
          <p:sp>
            <p:nvSpPr>
              <p:cNvPr id="113676" name="Text Box 12"/>
              <p:cNvSpPr txBox="1">
                <a:spLocks noChangeArrowheads="1"/>
              </p:cNvSpPr>
              <p:nvPr/>
            </p:nvSpPr>
            <p:spPr bwMode="auto">
              <a:xfrm>
                <a:off x="259" y="2253"/>
                <a:ext cx="373" cy="242"/>
              </a:xfrm>
              <a:prstGeom prst="rect">
                <a:avLst/>
              </a:prstGeom>
              <a:noFill/>
              <a:ln w="9525">
                <a:noFill/>
                <a:miter lim="800000"/>
                <a:headEnd/>
                <a:tailEnd/>
              </a:ln>
              <a:effectLst/>
            </p:spPr>
            <p:txBody>
              <a:bodyPr>
                <a:spAutoFit/>
              </a:bodyPr>
              <a:lstStyle/>
              <a:p>
                <a:pPr>
                  <a:spcBef>
                    <a:spcPct val="50000"/>
                  </a:spcBef>
                </a:pPr>
                <a:r>
                  <a:rPr lang="en-US" sz="1400"/>
                  <a:t>CLK</a:t>
                </a:r>
              </a:p>
            </p:txBody>
          </p:sp>
        </p:grpSp>
        <p:grpSp>
          <p:nvGrpSpPr>
            <p:cNvPr id="4" name="Group 13"/>
            <p:cNvGrpSpPr>
              <a:grpSpLocks/>
            </p:cNvGrpSpPr>
            <p:nvPr/>
          </p:nvGrpSpPr>
          <p:grpSpPr bwMode="auto">
            <a:xfrm>
              <a:off x="3214" y="1667"/>
              <a:ext cx="1363" cy="743"/>
              <a:chOff x="259" y="1819"/>
              <a:chExt cx="1363" cy="743"/>
            </a:xfrm>
          </p:grpSpPr>
          <p:sp>
            <p:nvSpPr>
              <p:cNvPr id="113678" name="Rectangle 14"/>
              <p:cNvSpPr>
                <a:spLocks noChangeArrowheads="1"/>
              </p:cNvSpPr>
              <p:nvPr/>
            </p:nvSpPr>
            <p:spPr bwMode="auto">
              <a:xfrm>
                <a:off x="720" y="1819"/>
                <a:ext cx="622" cy="743"/>
              </a:xfrm>
              <a:prstGeom prst="rect">
                <a:avLst/>
              </a:prstGeom>
              <a:noFill/>
              <a:ln w="12700">
                <a:solidFill>
                  <a:schemeClr val="tx1"/>
                </a:solidFill>
                <a:miter lim="800000"/>
                <a:headEnd/>
                <a:tailEnd/>
              </a:ln>
              <a:effectLst/>
            </p:spPr>
            <p:txBody>
              <a:bodyPr wrap="none" anchor="ctr"/>
              <a:lstStyle/>
              <a:p>
                <a:endParaRPr lang="en-US"/>
              </a:p>
            </p:txBody>
          </p:sp>
          <p:sp>
            <p:nvSpPr>
              <p:cNvPr id="113679" name="Text Box 15"/>
              <p:cNvSpPr txBox="1">
                <a:spLocks noChangeArrowheads="1"/>
              </p:cNvSpPr>
              <p:nvPr/>
            </p:nvSpPr>
            <p:spPr bwMode="auto">
              <a:xfrm>
                <a:off x="752" y="2018"/>
                <a:ext cx="590" cy="243"/>
              </a:xfrm>
              <a:prstGeom prst="rect">
                <a:avLst/>
              </a:prstGeom>
              <a:noFill/>
              <a:ln w="9525">
                <a:noFill/>
                <a:miter lim="800000"/>
                <a:headEnd/>
                <a:tailEnd/>
              </a:ln>
              <a:effectLst/>
            </p:spPr>
            <p:txBody>
              <a:bodyPr>
                <a:spAutoFit/>
              </a:bodyPr>
              <a:lstStyle/>
              <a:p>
                <a:pPr>
                  <a:spcBef>
                    <a:spcPct val="50000"/>
                  </a:spcBef>
                </a:pPr>
                <a:r>
                  <a:rPr lang="en-US" sz="1400"/>
                  <a:t>D2       Q2</a:t>
                </a:r>
              </a:p>
            </p:txBody>
          </p:sp>
          <p:sp>
            <p:nvSpPr>
              <p:cNvPr id="113680" name="Line 16"/>
              <p:cNvSpPr>
                <a:spLocks noChangeShapeType="1"/>
              </p:cNvSpPr>
              <p:nvPr/>
            </p:nvSpPr>
            <p:spPr bwMode="auto">
              <a:xfrm>
                <a:off x="720" y="2362"/>
                <a:ext cx="63" cy="57"/>
              </a:xfrm>
              <a:prstGeom prst="line">
                <a:avLst/>
              </a:prstGeom>
              <a:noFill/>
              <a:ln w="9525">
                <a:solidFill>
                  <a:schemeClr val="tx1"/>
                </a:solidFill>
                <a:round/>
                <a:headEnd/>
                <a:tailEnd/>
              </a:ln>
              <a:effectLst/>
            </p:spPr>
            <p:txBody>
              <a:bodyPr/>
              <a:lstStyle/>
              <a:p>
                <a:endParaRPr lang="en-US"/>
              </a:p>
            </p:txBody>
          </p:sp>
          <p:sp>
            <p:nvSpPr>
              <p:cNvPr id="113681" name="Line 17"/>
              <p:cNvSpPr>
                <a:spLocks noChangeShapeType="1"/>
              </p:cNvSpPr>
              <p:nvPr/>
            </p:nvSpPr>
            <p:spPr bwMode="auto">
              <a:xfrm flipH="1">
                <a:off x="720" y="2419"/>
                <a:ext cx="63" cy="57"/>
              </a:xfrm>
              <a:prstGeom prst="line">
                <a:avLst/>
              </a:prstGeom>
              <a:noFill/>
              <a:ln w="9525">
                <a:solidFill>
                  <a:schemeClr val="tx1"/>
                </a:solidFill>
                <a:round/>
                <a:headEnd/>
                <a:tailEnd/>
              </a:ln>
              <a:effectLst/>
            </p:spPr>
            <p:txBody>
              <a:bodyPr/>
              <a:lstStyle/>
              <a:p>
                <a:endParaRPr lang="en-US"/>
              </a:p>
            </p:txBody>
          </p:sp>
          <p:sp>
            <p:nvSpPr>
              <p:cNvPr id="113682" name="Line 18"/>
              <p:cNvSpPr>
                <a:spLocks noChangeShapeType="1"/>
              </p:cNvSpPr>
              <p:nvPr/>
            </p:nvSpPr>
            <p:spPr bwMode="auto">
              <a:xfrm flipH="1">
                <a:off x="441" y="2105"/>
                <a:ext cx="279" cy="0"/>
              </a:xfrm>
              <a:prstGeom prst="line">
                <a:avLst/>
              </a:prstGeom>
              <a:noFill/>
              <a:ln w="9525">
                <a:solidFill>
                  <a:schemeClr val="tx1"/>
                </a:solidFill>
                <a:round/>
                <a:headEnd/>
                <a:tailEnd/>
              </a:ln>
              <a:effectLst/>
            </p:spPr>
            <p:txBody>
              <a:bodyPr/>
              <a:lstStyle/>
              <a:p>
                <a:endParaRPr lang="en-US"/>
              </a:p>
            </p:txBody>
          </p:sp>
          <p:sp>
            <p:nvSpPr>
              <p:cNvPr id="113683" name="Line 19"/>
              <p:cNvSpPr>
                <a:spLocks noChangeShapeType="1"/>
              </p:cNvSpPr>
              <p:nvPr/>
            </p:nvSpPr>
            <p:spPr bwMode="auto">
              <a:xfrm flipH="1">
                <a:off x="1342" y="2105"/>
                <a:ext cx="280" cy="0"/>
              </a:xfrm>
              <a:prstGeom prst="line">
                <a:avLst/>
              </a:prstGeom>
              <a:noFill/>
              <a:ln w="9525">
                <a:solidFill>
                  <a:schemeClr val="tx1"/>
                </a:solidFill>
                <a:round/>
                <a:headEnd/>
                <a:tailEnd/>
              </a:ln>
              <a:effectLst/>
            </p:spPr>
            <p:txBody>
              <a:bodyPr/>
              <a:lstStyle/>
              <a:p>
                <a:endParaRPr lang="en-US"/>
              </a:p>
            </p:txBody>
          </p:sp>
          <p:sp>
            <p:nvSpPr>
              <p:cNvPr id="113684" name="Line 20"/>
              <p:cNvSpPr>
                <a:spLocks noChangeShapeType="1"/>
              </p:cNvSpPr>
              <p:nvPr/>
            </p:nvSpPr>
            <p:spPr bwMode="auto">
              <a:xfrm flipH="1">
                <a:off x="441" y="2419"/>
                <a:ext cx="279" cy="0"/>
              </a:xfrm>
              <a:prstGeom prst="line">
                <a:avLst/>
              </a:prstGeom>
              <a:noFill/>
              <a:ln w="9525">
                <a:solidFill>
                  <a:schemeClr val="tx1"/>
                </a:solidFill>
                <a:round/>
                <a:headEnd/>
                <a:tailEnd/>
              </a:ln>
              <a:effectLst/>
            </p:spPr>
            <p:txBody>
              <a:bodyPr/>
              <a:lstStyle/>
              <a:p>
                <a:endParaRPr lang="en-US"/>
              </a:p>
            </p:txBody>
          </p:sp>
          <p:sp>
            <p:nvSpPr>
              <p:cNvPr id="113685" name="Text Box 21"/>
              <p:cNvSpPr txBox="1">
                <a:spLocks noChangeArrowheads="1"/>
              </p:cNvSpPr>
              <p:nvPr/>
            </p:nvSpPr>
            <p:spPr bwMode="auto">
              <a:xfrm>
                <a:off x="259" y="2252"/>
                <a:ext cx="373" cy="243"/>
              </a:xfrm>
              <a:prstGeom prst="rect">
                <a:avLst/>
              </a:prstGeom>
              <a:noFill/>
              <a:ln w="9525">
                <a:noFill/>
                <a:miter lim="800000"/>
                <a:headEnd/>
                <a:tailEnd/>
              </a:ln>
              <a:effectLst/>
            </p:spPr>
            <p:txBody>
              <a:bodyPr>
                <a:spAutoFit/>
              </a:bodyPr>
              <a:lstStyle/>
              <a:p>
                <a:pPr>
                  <a:spcBef>
                    <a:spcPct val="50000"/>
                  </a:spcBef>
                </a:pPr>
                <a:r>
                  <a:rPr lang="en-US" sz="1400"/>
                  <a:t>CLK</a:t>
                </a:r>
              </a:p>
            </p:txBody>
          </p:sp>
        </p:grpSp>
        <p:sp>
          <p:nvSpPr>
            <p:cNvPr id="113686" name="Line 22"/>
            <p:cNvSpPr>
              <a:spLocks noChangeShapeType="1"/>
            </p:cNvSpPr>
            <p:nvPr/>
          </p:nvSpPr>
          <p:spPr bwMode="auto">
            <a:xfrm>
              <a:off x="2064" y="1952"/>
              <a:ext cx="1420" cy="0"/>
            </a:xfrm>
            <a:prstGeom prst="line">
              <a:avLst/>
            </a:prstGeom>
            <a:noFill/>
            <a:ln w="9525">
              <a:solidFill>
                <a:schemeClr val="tx1"/>
              </a:solidFill>
              <a:round/>
              <a:headEnd/>
              <a:tailEnd/>
            </a:ln>
            <a:effectLst/>
          </p:spPr>
          <p:txBody>
            <a:bodyPr/>
            <a:lstStyle/>
            <a:p>
              <a:endParaRPr lang="en-US"/>
            </a:p>
          </p:txBody>
        </p:sp>
      </p:grpSp>
      <p:sp>
        <p:nvSpPr>
          <p:cNvPr id="113700" name="Text Box 36"/>
          <p:cNvSpPr txBox="1">
            <a:spLocks noChangeArrowheads="1"/>
          </p:cNvSpPr>
          <p:nvPr/>
        </p:nvSpPr>
        <p:spPr bwMode="auto">
          <a:xfrm>
            <a:off x="3700463" y="3760788"/>
            <a:ext cx="1392237" cy="457200"/>
          </a:xfrm>
          <a:prstGeom prst="rect">
            <a:avLst/>
          </a:prstGeom>
          <a:noFill/>
          <a:ln w="9525">
            <a:noFill/>
            <a:miter lim="800000"/>
            <a:headEnd/>
            <a:tailEnd/>
          </a:ln>
          <a:effectLst/>
        </p:spPr>
        <p:txBody>
          <a:bodyPr>
            <a:spAutoFit/>
          </a:bodyPr>
          <a:lstStyle/>
          <a:p>
            <a:r>
              <a:rPr lang="en-US">
                <a:solidFill>
                  <a:schemeClr val="folHlink"/>
                </a:solidFill>
              </a:rPr>
              <a:t>t</a:t>
            </a:r>
            <a:r>
              <a:rPr lang="en-US" baseline="-25000">
                <a:solidFill>
                  <a:schemeClr val="folHlink"/>
                </a:solidFill>
              </a:rPr>
              <a:t>setup</a:t>
            </a:r>
          </a:p>
        </p:txBody>
      </p:sp>
      <p:grpSp>
        <p:nvGrpSpPr>
          <p:cNvPr id="5" name="Group 45"/>
          <p:cNvGrpSpPr>
            <a:grpSpLocks/>
          </p:cNvGrpSpPr>
          <p:nvPr/>
        </p:nvGrpSpPr>
        <p:grpSpPr bwMode="auto">
          <a:xfrm>
            <a:off x="1766888" y="4022725"/>
            <a:ext cx="6100762" cy="2424113"/>
            <a:chOff x="1113" y="2534"/>
            <a:chExt cx="3843" cy="1527"/>
          </a:xfrm>
        </p:grpSpPr>
        <p:sp>
          <p:nvSpPr>
            <p:cNvPr id="113689" name="Freeform 25"/>
            <p:cNvSpPr>
              <a:spLocks/>
            </p:cNvSpPr>
            <p:nvPr/>
          </p:nvSpPr>
          <p:spPr bwMode="auto">
            <a:xfrm>
              <a:off x="1113" y="2779"/>
              <a:ext cx="3831" cy="218"/>
            </a:xfrm>
            <a:custGeom>
              <a:avLst/>
              <a:gdLst/>
              <a:ahLst/>
              <a:cxnLst>
                <a:cxn ang="0">
                  <a:pos x="0" y="218"/>
                </a:cxn>
                <a:cxn ang="0">
                  <a:pos x="1811" y="218"/>
                </a:cxn>
                <a:cxn ang="0">
                  <a:pos x="1811" y="0"/>
                </a:cxn>
                <a:cxn ang="0">
                  <a:pos x="3159" y="0"/>
                </a:cxn>
                <a:cxn ang="0">
                  <a:pos x="3159" y="218"/>
                </a:cxn>
                <a:cxn ang="0">
                  <a:pos x="3831" y="218"/>
                </a:cxn>
              </a:cxnLst>
              <a:rect l="0" t="0" r="r" b="b"/>
              <a:pathLst>
                <a:path w="3831" h="218">
                  <a:moveTo>
                    <a:pt x="0" y="218"/>
                  </a:moveTo>
                  <a:lnTo>
                    <a:pt x="1811" y="218"/>
                  </a:lnTo>
                  <a:lnTo>
                    <a:pt x="1811" y="0"/>
                  </a:lnTo>
                  <a:lnTo>
                    <a:pt x="3159" y="0"/>
                  </a:lnTo>
                  <a:lnTo>
                    <a:pt x="3159" y="218"/>
                  </a:lnTo>
                  <a:lnTo>
                    <a:pt x="3831" y="218"/>
                  </a:lnTo>
                </a:path>
              </a:pathLst>
            </a:custGeom>
            <a:noFill/>
            <a:ln w="9525">
              <a:solidFill>
                <a:schemeClr val="tx1"/>
              </a:solidFill>
              <a:round/>
              <a:headEnd/>
              <a:tailEnd/>
            </a:ln>
            <a:effectLst/>
          </p:spPr>
          <p:txBody>
            <a:bodyPr/>
            <a:lstStyle/>
            <a:p>
              <a:endParaRPr lang="en-US"/>
            </a:p>
          </p:txBody>
        </p:sp>
        <p:grpSp>
          <p:nvGrpSpPr>
            <p:cNvPr id="6" name="Group 26"/>
            <p:cNvGrpSpPr>
              <a:grpSpLocks/>
            </p:cNvGrpSpPr>
            <p:nvPr/>
          </p:nvGrpSpPr>
          <p:grpSpPr bwMode="auto">
            <a:xfrm>
              <a:off x="2170" y="2534"/>
              <a:ext cx="1353" cy="1527"/>
              <a:chOff x="4231" y="1236"/>
              <a:chExt cx="481" cy="1124"/>
            </a:xfrm>
          </p:grpSpPr>
          <p:sp>
            <p:nvSpPr>
              <p:cNvPr id="113691" name="Line 27"/>
              <p:cNvSpPr>
                <a:spLocks noChangeShapeType="1"/>
              </p:cNvSpPr>
              <p:nvPr/>
            </p:nvSpPr>
            <p:spPr bwMode="auto">
              <a:xfrm>
                <a:off x="4498" y="1236"/>
                <a:ext cx="0" cy="1124"/>
              </a:xfrm>
              <a:prstGeom prst="line">
                <a:avLst/>
              </a:prstGeom>
              <a:noFill/>
              <a:ln w="9525">
                <a:solidFill>
                  <a:schemeClr val="tx1"/>
                </a:solidFill>
                <a:prstDash val="sysDot"/>
                <a:round/>
                <a:headEnd/>
                <a:tailEnd/>
              </a:ln>
              <a:effectLst/>
            </p:spPr>
            <p:txBody>
              <a:bodyPr/>
              <a:lstStyle/>
              <a:p>
                <a:endParaRPr lang="en-US"/>
              </a:p>
            </p:txBody>
          </p:sp>
          <p:sp>
            <p:nvSpPr>
              <p:cNvPr id="113692" name="Line 28"/>
              <p:cNvSpPr>
                <a:spLocks noChangeShapeType="1"/>
              </p:cNvSpPr>
              <p:nvPr/>
            </p:nvSpPr>
            <p:spPr bwMode="auto">
              <a:xfrm>
                <a:off x="4712" y="1337"/>
                <a:ext cx="0" cy="1023"/>
              </a:xfrm>
              <a:prstGeom prst="line">
                <a:avLst/>
              </a:prstGeom>
              <a:noFill/>
              <a:ln w="28575">
                <a:solidFill>
                  <a:schemeClr val="tx1"/>
                </a:solidFill>
                <a:prstDash val="sysDot"/>
                <a:round/>
                <a:headEnd/>
                <a:tailEnd/>
              </a:ln>
              <a:effectLst/>
            </p:spPr>
            <p:txBody>
              <a:bodyPr/>
              <a:lstStyle/>
              <a:p>
                <a:endParaRPr lang="en-US"/>
              </a:p>
            </p:txBody>
          </p:sp>
          <p:sp>
            <p:nvSpPr>
              <p:cNvPr id="113693" name="Line 29"/>
              <p:cNvSpPr>
                <a:spLocks noChangeShapeType="1"/>
              </p:cNvSpPr>
              <p:nvPr/>
            </p:nvSpPr>
            <p:spPr bwMode="auto">
              <a:xfrm>
                <a:off x="4231" y="1337"/>
                <a:ext cx="0" cy="1023"/>
              </a:xfrm>
              <a:prstGeom prst="line">
                <a:avLst/>
              </a:prstGeom>
              <a:noFill/>
              <a:ln w="28575">
                <a:solidFill>
                  <a:schemeClr val="tx1"/>
                </a:solidFill>
                <a:prstDash val="sysDot"/>
                <a:round/>
                <a:headEnd/>
                <a:tailEnd/>
              </a:ln>
              <a:effectLst/>
            </p:spPr>
            <p:txBody>
              <a:bodyPr/>
              <a:lstStyle/>
              <a:p>
                <a:endParaRPr lang="en-US"/>
              </a:p>
            </p:txBody>
          </p:sp>
        </p:grpSp>
        <p:sp>
          <p:nvSpPr>
            <p:cNvPr id="113694" name="Freeform 30"/>
            <p:cNvSpPr>
              <a:spLocks/>
            </p:cNvSpPr>
            <p:nvPr/>
          </p:nvSpPr>
          <p:spPr bwMode="auto">
            <a:xfrm>
              <a:off x="1119" y="3193"/>
              <a:ext cx="3835" cy="163"/>
            </a:xfrm>
            <a:custGeom>
              <a:avLst/>
              <a:gdLst/>
              <a:ahLst/>
              <a:cxnLst>
                <a:cxn ang="0">
                  <a:pos x="0" y="0"/>
                </a:cxn>
                <a:cxn ang="0">
                  <a:pos x="676" y="0"/>
                </a:cxn>
                <a:cxn ang="0">
                  <a:pos x="676" y="162"/>
                </a:cxn>
                <a:cxn ang="0">
                  <a:pos x="2851" y="163"/>
                </a:cxn>
                <a:cxn ang="0">
                  <a:pos x="2851" y="1"/>
                </a:cxn>
                <a:cxn ang="0">
                  <a:pos x="3835" y="0"/>
                </a:cxn>
              </a:cxnLst>
              <a:rect l="0" t="0" r="r" b="b"/>
              <a:pathLst>
                <a:path w="3835" h="163">
                  <a:moveTo>
                    <a:pt x="0" y="0"/>
                  </a:moveTo>
                  <a:lnTo>
                    <a:pt x="676" y="0"/>
                  </a:lnTo>
                  <a:lnTo>
                    <a:pt x="676" y="162"/>
                  </a:lnTo>
                  <a:lnTo>
                    <a:pt x="2851" y="163"/>
                  </a:lnTo>
                  <a:lnTo>
                    <a:pt x="2851" y="1"/>
                  </a:lnTo>
                  <a:lnTo>
                    <a:pt x="3835" y="0"/>
                  </a:lnTo>
                </a:path>
              </a:pathLst>
            </a:custGeom>
            <a:noFill/>
            <a:ln w="9525">
              <a:solidFill>
                <a:schemeClr val="tx1"/>
              </a:solidFill>
              <a:round/>
              <a:headEnd/>
              <a:tailEnd/>
            </a:ln>
            <a:effectLst/>
          </p:spPr>
          <p:txBody>
            <a:bodyPr/>
            <a:lstStyle/>
            <a:p>
              <a:endParaRPr lang="en-US"/>
            </a:p>
          </p:txBody>
        </p:sp>
        <p:sp>
          <p:nvSpPr>
            <p:cNvPr id="113695" name="Freeform 31"/>
            <p:cNvSpPr>
              <a:spLocks/>
            </p:cNvSpPr>
            <p:nvPr/>
          </p:nvSpPr>
          <p:spPr bwMode="auto">
            <a:xfrm>
              <a:off x="1136" y="3462"/>
              <a:ext cx="3818" cy="146"/>
            </a:xfrm>
            <a:custGeom>
              <a:avLst/>
              <a:gdLst/>
              <a:ahLst/>
              <a:cxnLst>
                <a:cxn ang="0">
                  <a:pos x="0" y="0"/>
                </a:cxn>
                <a:cxn ang="0">
                  <a:pos x="2723" y="0"/>
                </a:cxn>
                <a:cxn ang="0">
                  <a:pos x="2723" y="145"/>
                </a:cxn>
                <a:cxn ang="0">
                  <a:pos x="3818" y="146"/>
                </a:cxn>
              </a:cxnLst>
              <a:rect l="0" t="0" r="r" b="b"/>
              <a:pathLst>
                <a:path w="3818" h="146">
                  <a:moveTo>
                    <a:pt x="0" y="0"/>
                  </a:moveTo>
                  <a:lnTo>
                    <a:pt x="2723" y="0"/>
                  </a:lnTo>
                  <a:lnTo>
                    <a:pt x="2723" y="145"/>
                  </a:lnTo>
                  <a:lnTo>
                    <a:pt x="3818" y="146"/>
                  </a:lnTo>
                </a:path>
              </a:pathLst>
            </a:custGeom>
            <a:noFill/>
            <a:ln w="9525">
              <a:solidFill>
                <a:schemeClr val="tx1"/>
              </a:solidFill>
              <a:round/>
              <a:headEnd/>
              <a:tailEnd/>
            </a:ln>
            <a:effectLst/>
          </p:spPr>
          <p:txBody>
            <a:bodyPr/>
            <a:lstStyle/>
            <a:p>
              <a:endParaRPr lang="en-US"/>
            </a:p>
          </p:txBody>
        </p:sp>
        <p:sp>
          <p:nvSpPr>
            <p:cNvPr id="113696" name="Line 32"/>
            <p:cNvSpPr>
              <a:spLocks noChangeShapeType="1"/>
            </p:cNvSpPr>
            <p:nvPr/>
          </p:nvSpPr>
          <p:spPr bwMode="auto">
            <a:xfrm>
              <a:off x="2917" y="3564"/>
              <a:ext cx="937" cy="0"/>
            </a:xfrm>
            <a:prstGeom prst="line">
              <a:avLst/>
            </a:prstGeom>
            <a:noFill/>
            <a:ln w="28575">
              <a:solidFill>
                <a:schemeClr val="tx1"/>
              </a:solidFill>
              <a:round/>
              <a:headEnd/>
              <a:tailEnd type="arrow" w="med" len="med"/>
            </a:ln>
            <a:effectLst/>
          </p:spPr>
          <p:txBody>
            <a:bodyPr/>
            <a:lstStyle/>
            <a:p>
              <a:endParaRPr lang="en-US"/>
            </a:p>
          </p:txBody>
        </p:sp>
        <p:sp>
          <p:nvSpPr>
            <p:cNvPr id="113697" name="Text Box 33"/>
            <p:cNvSpPr txBox="1">
              <a:spLocks noChangeArrowheads="1"/>
            </p:cNvSpPr>
            <p:nvPr/>
          </p:nvSpPr>
          <p:spPr bwMode="auto">
            <a:xfrm>
              <a:off x="3277" y="3526"/>
              <a:ext cx="672" cy="288"/>
            </a:xfrm>
            <a:prstGeom prst="rect">
              <a:avLst/>
            </a:prstGeom>
            <a:noFill/>
            <a:ln w="9525">
              <a:noFill/>
              <a:miter lim="800000"/>
              <a:headEnd/>
              <a:tailEnd/>
            </a:ln>
            <a:effectLst/>
          </p:spPr>
          <p:txBody>
            <a:bodyPr>
              <a:spAutoFit/>
            </a:bodyPr>
            <a:lstStyle/>
            <a:p>
              <a:r>
                <a:rPr lang="en-US"/>
                <a:t>t</a:t>
              </a:r>
              <a:r>
                <a:rPr lang="en-US" baseline="-25000"/>
                <a:t>clkQ</a:t>
              </a:r>
            </a:p>
          </p:txBody>
        </p:sp>
        <p:sp>
          <p:nvSpPr>
            <p:cNvPr id="113698" name="Line 34"/>
            <p:cNvSpPr>
              <a:spLocks noChangeShapeType="1"/>
            </p:cNvSpPr>
            <p:nvPr/>
          </p:nvSpPr>
          <p:spPr bwMode="auto">
            <a:xfrm>
              <a:off x="2925" y="3080"/>
              <a:ext cx="596" cy="0"/>
            </a:xfrm>
            <a:prstGeom prst="line">
              <a:avLst/>
            </a:prstGeom>
            <a:noFill/>
            <a:ln w="28575">
              <a:solidFill>
                <a:schemeClr val="tx1"/>
              </a:solidFill>
              <a:round/>
              <a:headEnd/>
              <a:tailEnd type="arrow" w="med" len="med"/>
            </a:ln>
            <a:effectLst/>
          </p:spPr>
          <p:txBody>
            <a:bodyPr/>
            <a:lstStyle/>
            <a:p>
              <a:endParaRPr lang="en-US"/>
            </a:p>
          </p:txBody>
        </p:sp>
        <p:sp>
          <p:nvSpPr>
            <p:cNvPr id="113699" name="Text Box 35"/>
            <p:cNvSpPr txBox="1">
              <a:spLocks noChangeArrowheads="1"/>
            </p:cNvSpPr>
            <p:nvPr/>
          </p:nvSpPr>
          <p:spPr bwMode="auto">
            <a:xfrm>
              <a:off x="3020" y="2794"/>
              <a:ext cx="671" cy="288"/>
            </a:xfrm>
            <a:prstGeom prst="rect">
              <a:avLst/>
            </a:prstGeom>
            <a:noFill/>
            <a:ln w="9525">
              <a:noFill/>
              <a:miter lim="800000"/>
              <a:headEnd/>
              <a:tailEnd/>
            </a:ln>
            <a:effectLst/>
          </p:spPr>
          <p:txBody>
            <a:bodyPr>
              <a:spAutoFit/>
            </a:bodyPr>
            <a:lstStyle/>
            <a:p>
              <a:r>
                <a:rPr lang="en-US"/>
                <a:t>t</a:t>
              </a:r>
              <a:r>
                <a:rPr lang="en-US" baseline="-25000"/>
                <a:t>hold</a:t>
              </a:r>
            </a:p>
          </p:txBody>
        </p:sp>
        <p:sp>
          <p:nvSpPr>
            <p:cNvPr id="113701" name="Line 37"/>
            <p:cNvSpPr>
              <a:spLocks noChangeShapeType="1"/>
            </p:cNvSpPr>
            <p:nvPr/>
          </p:nvSpPr>
          <p:spPr bwMode="auto">
            <a:xfrm flipH="1" flipV="1">
              <a:off x="2162" y="2661"/>
              <a:ext cx="749" cy="0"/>
            </a:xfrm>
            <a:prstGeom prst="line">
              <a:avLst/>
            </a:prstGeom>
            <a:noFill/>
            <a:ln w="28575">
              <a:solidFill>
                <a:schemeClr val="folHlink"/>
              </a:solidFill>
              <a:round/>
              <a:headEnd/>
              <a:tailEnd type="arrow" w="med" len="med"/>
            </a:ln>
            <a:effectLst/>
          </p:spPr>
          <p:txBody>
            <a:bodyPr/>
            <a:lstStyle/>
            <a:p>
              <a:endParaRPr lang="en-US"/>
            </a:p>
          </p:txBody>
        </p:sp>
        <p:sp>
          <p:nvSpPr>
            <p:cNvPr id="113702" name="Freeform 38"/>
            <p:cNvSpPr>
              <a:spLocks/>
            </p:cNvSpPr>
            <p:nvPr/>
          </p:nvSpPr>
          <p:spPr bwMode="auto">
            <a:xfrm>
              <a:off x="1138" y="3803"/>
              <a:ext cx="3818" cy="147"/>
            </a:xfrm>
            <a:custGeom>
              <a:avLst/>
              <a:gdLst/>
              <a:ahLst/>
              <a:cxnLst>
                <a:cxn ang="0">
                  <a:pos x="0" y="147"/>
                </a:cxn>
                <a:cxn ang="0">
                  <a:pos x="2693" y="145"/>
                </a:cxn>
                <a:cxn ang="0">
                  <a:pos x="2693" y="0"/>
                </a:cxn>
                <a:cxn ang="0">
                  <a:pos x="3818" y="1"/>
                </a:cxn>
              </a:cxnLst>
              <a:rect l="0" t="0" r="r" b="b"/>
              <a:pathLst>
                <a:path w="3818" h="147">
                  <a:moveTo>
                    <a:pt x="0" y="147"/>
                  </a:moveTo>
                  <a:lnTo>
                    <a:pt x="2693" y="145"/>
                  </a:lnTo>
                  <a:lnTo>
                    <a:pt x="2693" y="0"/>
                  </a:lnTo>
                  <a:lnTo>
                    <a:pt x="3818" y="1"/>
                  </a:lnTo>
                </a:path>
              </a:pathLst>
            </a:custGeom>
            <a:noFill/>
            <a:ln w="9525">
              <a:solidFill>
                <a:schemeClr val="tx1"/>
              </a:solidFill>
              <a:round/>
              <a:headEnd/>
              <a:tailEnd/>
            </a:ln>
            <a:effectLst/>
          </p:spPr>
          <p:txBody>
            <a:bodyPr/>
            <a:lstStyle/>
            <a:p>
              <a:endParaRPr lang="en-US"/>
            </a:p>
          </p:txBody>
        </p:sp>
      </p:grpSp>
      <p:grpSp>
        <p:nvGrpSpPr>
          <p:cNvPr id="7" name="Group 39"/>
          <p:cNvGrpSpPr>
            <a:grpSpLocks/>
          </p:cNvGrpSpPr>
          <p:nvPr/>
        </p:nvGrpSpPr>
        <p:grpSpPr bwMode="auto">
          <a:xfrm>
            <a:off x="687388" y="4276725"/>
            <a:ext cx="1192212" cy="2101850"/>
            <a:chOff x="433" y="2694"/>
            <a:chExt cx="751" cy="1324"/>
          </a:xfrm>
        </p:grpSpPr>
        <p:sp>
          <p:nvSpPr>
            <p:cNvPr id="113704" name="Text Box 40"/>
            <p:cNvSpPr txBox="1">
              <a:spLocks noChangeArrowheads="1"/>
            </p:cNvSpPr>
            <p:nvPr/>
          </p:nvSpPr>
          <p:spPr bwMode="auto">
            <a:xfrm>
              <a:off x="791" y="2694"/>
              <a:ext cx="393" cy="288"/>
            </a:xfrm>
            <a:prstGeom prst="rect">
              <a:avLst/>
            </a:prstGeom>
            <a:noFill/>
            <a:ln w="9525">
              <a:noFill/>
              <a:miter lim="800000"/>
              <a:headEnd/>
              <a:tailEnd/>
            </a:ln>
            <a:effectLst/>
          </p:spPr>
          <p:txBody>
            <a:bodyPr wrap="none">
              <a:spAutoFit/>
            </a:bodyPr>
            <a:lstStyle/>
            <a:p>
              <a:r>
                <a:rPr lang="en-US"/>
                <a:t>Clk</a:t>
              </a:r>
            </a:p>
          </p:txBody>
        </p:sp>
        <p:sp>
          <p:nvSpPr>
            <p:cNvPr id="113705" name="Text Box 41"/>
            <p:cNvSpPr txBox="1">
              <a:spLocks noChangeArrowheads="1"/>
            </p:cNvSpPr>
            <p:nvPr/>
          </p:nvSpPr>
          <p:spPr bwMode="auto">
            <a:xfrm>
              <a:off x="802" y="2966"/>
              <a:ext cx="351" cy="288"/>
            </a:xfrm>
            <a:prstGeom prst="rect">
              <a:avLst/>
            </a:prstGeom>
            <a:noFill/>
            <a:ln w="9525">
              <a:noFill/>
              <a:miter lim="800000"/>
              <a:headEnd/>
              <a:tailEnd/>
            </a:ln>
            <a:effectLst/>
          </p:spPr>
          <p:txBody>
            <a:bodyPr wrap="none">
              <a:spAutoFit/>
            </a:bodyPr>
            <a:lstStyle/>
            <a:p>
              <a:r>
                <a:rPr lang="en-US"/>
                <a:t>D1</a:t>
              </a:r>
            </a:p>
          </p:txBody>
        </p:sp>
        <p:sp>
          <p:nvSpPr>
            <p:cNvPr id="113706" name="Text Box 42"/>
            <p:cNvSpPr txBox="1">
              <a:spLocks noChangeArrowheads="1"/>
            </p:cNvSpPr>
            <p:nvPr/>
          </p:nvSpPr>
          <p:spPr bwMode="auto">
            <a:xfrm>
              <a:off x="433" y="3276"/>
              <a:ext cx="715" cy="288"/>
            </a:xfrm>
            <a:prstGeom prst="rect">
              <a:avLst/>
            </a:prstGeom>
            <a:noFill/>
            <a:ln w="9525">
              <a:noFill/>
              <a:miter lim="800000"/>
              <a:headEnd/>
              <a:tailEnd/>
            </a:ln>
            <a:effectLst/>
          </p:spPr>
          <p:txBody>
            <a:bodyPr>
              <a:spAutoFit/>
            </a:bodyPr>
            <a:lstStyle/>
            <a:p>
              <a:r>
                <a:rPr lang="en-US"/>
                <a:t>Q1=D2</a:t>
              </a:r>
            </a:p>
          </p:txBody>
        </p:sp>
        <p:sp>
          <p:nvSpPr>
            <p:cNvPr id="113707" name="Text Box 43"/>
            <p:cNvSpPr txBox="1">
              <a:spLocks noChangeArrowheads="1"/>
            </p:cNvSpPr>
            <p:nvPr/>
          </p:nvSpPr>
          <p:spPr bwMode="auto">
            <a:xfrm>
              <a:off x="810" y="3730"/>
              <a:ext cx="351" cy="288"/>
            </a:xfrm>
            <a:prstGeom prst="rect">
              <a:avLst/>
            </a:prstGeom>
            <a:noFill/>
            <a:ln w="9525">
              <a:noFill/>
              <a:miter lim="800000"/>
              <a:headEnd/>
              <a:tailEnd/>
            </a:ln>
            <a:effectLst/>
          </p:spPr>
          <p:txBody>
            <a:bodyPr wrap="none">
              <a:spAutoFit/>
            </a:bodyPr>
            <a:lstStyle/>
            <a:p>
              <a:r>
                <a:rPr lang="en-US"/>
                <a:t>Q2</a:t>
              </a:r>
            </a:p>
          </p:txBody>
        </p:sp>
      </p:grpSp>
      <p:sp>
        <p:nvSpPr>
          <p:cNvPr id="44" name="Slide Number Placeholder 43"/>
          <p:cNvSpPr>
            <a:spLocks noGrp="1"/>
          </p:cNvSpPr>
          <p:nvPr>
            <p:ph type="sldNum" sz="quarter" idx="12"/>
          </p:nvPr>
        </p:nvSpPr>
        <p:spPr/>
        <p:txBody>
          <a:bodyPr/>
          <a:lstStyle/>
          <a:p>
            <a:fld id="{1E9AE433-2354-447F-AC9C-E3BA53A2ED55}" type="slidenum">
              <a:rPr lang="en-US" smtClean="0"/>
              <a:pPr/>
              <a:t>145</a:t>
            </a:fld>
            <a:endParaRPr lang="en-US"/>
          </a:p>
        </p:txBody>
      </p:sp>
      <p:sp>
        <p:nvSpPr>
          <p:cNvPr id="45" name="Footer Placeholder 44"/>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762000" y="566050"/>
            <a:ext cx="8382000" cy="596544"/>
          </a:xfrm>
        </p:spPr>
        <p:txBody>
          <a:bodyPr/>
          <a:lstStyle/>
          <a:p>
            <a:r>
              <a:rPr lang="en-US" sz="3200" dirty="0"/>
              <a:t>Flip-Flop </a:t>
            </a:r>
            <a:r>
              <a:rPr lang="en-US" sz="3200" dirty="0" smtClean="0"/>
              <a:t>Parameters - Setup </a:t>
            </a:r>
            <a:r>
              <a:rPr lang="en-US" sz="3200" dirty="0"/>
              <a:t>Time Failure</a:t>
            </a:r>
          </a:p>
        </p:txBody>
      </p:sp>
      <p:sp>
        <p:nvSpPr>
          <p:cNvPr id="114711" name="Rectangle 23"/>
          <p:cNvSpPr>
            <a:spLocks noGrp="1" noChangeArrowheads="1"/>
          </p:cNvSpPr>
          <p:nvPr>
            <p:ph idx="1"/>
          </p:nvPr>
        </p:nvSpPr>
        <p:spPr>
          <a:xfrm>
            <a:off x="712788" y="2814638"/>
            <a:ext cx="7772400" cy="1327150"/>
          </a:xfrm>
          <a:noFill/>
          <a:ln/>
        </p:spPr>
        <p:txBody>
          <a:bodyPr/>
          <a:lstStyle/>
          <a:p>
            <a:r>
              <a:rPr lang="en-US" sz="2800"/>
              <a:t>Why are these values important? </a:t>
            </a:r>
          </a:p>
          <a:p>
            <a:pPr lvl="1"/>
            <a:r>
              <a:rPr lang="en-US" sz="2400"/>
              <a:t>What happens when TclkQ is very slow and there is a long setup time?</a:t>
            </a:r>
          </a:p>
        </p:txBody>
      </p:sp>
      <p:grpSp>
        <p:nvGrpSpPr>
          <p:cNvPr id="2" name="Group 3"/>
          <p:cNvGrpSpPr>
            <a:grpSpLocks/>
          </p:cNvGrpSpPr>
          <p:nvPr/>
        </p:nvGrpSpPr>
        <p:grpSpPr bwMode="auto">
          <a:xfrm>
            <a:off x="1416050" y="1884363"/>
            <a:ext cx="6088063" cy="936625"/>
            <a:chOff x="742" y="1664"/>
            <a:chExt cx="3835" cy="746"/>
          </a:xfrm>
        </p:grpSpPr>
        <p:grpSp>
          <p:nvGrpSpPr>
            <p:cNvPr id="3" name="Group 4"/>
            <p:cNvGrpSpPr>
              <a:grpSpLocks/>
            </p:cNvGrpSpPr>
            <p:nvPr/>
          </p:nvGrpSpPr>
          <p:grpSpPr bwMode="auto">
            <a:xfrm>
              <a:off x="742" y="1664"/>
              <a:ext cx="1363" cy="743"/>
              <a:chOff x="259" y="1819"/>
              <a:chExt cx="1363" cy="743"/>
            </a:xfrm>
          </p:grpSpPr>
          <p:sp>
            <p:nvSpPr>
              <p:cNvPr id="114693" name="Rectangle 5"/>
              <p:cNvSpPr>
                <a:spLocks noChangeArrowheads="1"/>
              </p:cNvSpPr>
              <p:nvPr/>
            </p:nvSpPr>
            <p:spPr bwMode="auto">
              <a:xfrm>
                <a:off x="720" y="1819"/>
                <a:ext cx="622" cy="743"/>
              </a:xfrm>
              <a:prstGeom prst="rect">
                <a:avLst/>
              </a:prstGeom>
              <a:noFill/>
              <a:ln w="12700">
                <a:solidFill>
                  <a:schemeClr val="tx1"/>
                </a:solidFill>
                <a:miter lim="800000"/>
                <a:headEnd/>
                <a:tailEnd/>
              </a:ln>
              <a:effectLst/>
            </p:spPr>
            <p:txBody>
              <a:bodyPr wrap="none" anchor="ctr"/>
              <a:lstStyle/>
              <a:p>
                <a:endParaRPr lang="en-US"/>
              </a:p>
            </p:txBody>
          </p:sp>
          <p:sp>
            <p:nvSpPr>
              <p:cNvPr id="114694" name="Text Box 6"/>
              <p:cNvSpPr txBox="1">
                <a:spLocks noChangeArrowheads="1"/>
              </p:cNvSpPr>
              <p:nvPr/>
            </p:nvSpPr>
            <p:spPr bwMode="auto">
              <a:xfrm>
                <a:off x="752" y="2019"/>
                <a:ext cx="590" cy="243"/>
              </a:xfrm>
              <a:prstGeom prst="rect">
                <a:avLst/>
              </a:prstGeom>
              <a:noFill/>
              <a:ln w="9525">
                <a:noFill/>
                <a:miter lim="800000"/>
                <a:headEnd/>
                <a:tailEnd/>
              </a:ln>
              <a:effectLst/>
            </p:spPr>
            <p:txBody>
              <a:bodyPr>
                <a:spAutoFit/>
              </a:bodyPr>
              <a:lstStyle/>
              <a:p>
                <a:pPr>
                  <a:spcBef>
                    <a:spcPct val="50000"/>
                  </a:spcBef>
                </a:pPr>
                <a:r>
                  <a:rPr lang="en-US" sz="1400"/>
                  <a:t>D1       Q1</a:t>
                </a:r>
              </a:p>
            </p:txBody>
          </p:sp>
          <p:sp>
            <p:nvSpPr>
              <p:cNvPr id="114695" name="Line 7"/>
              <p:cNvSpPr>
                <a:spLocks noChangeShapeType="1"/>
              </p:cNvSpPr>
              <p:nvPr/>
            </p:nvSpPr>
            <p:spPr bwMode="auto">
              <a:xfrm>
                <a:off x="720" y="2362"/>
                <a:ext cx="63" cy="57"/>
              </a:xfrm>
              <a:prstGeom prst="line">
                <a:avLst/>
              </a:prstGeom>
              <a:noFill/>
              <a:ln w="9525">
                <a:solidFill>
                  <a:schemeClr val="tx1"/>
                </a:solidFill>
                <a:round/>
                <a:headEnd/>
                <a:tailEnd/>
              </a:ln>
              <a:effectLst/>
            </p:spPr>
            <p:txBody>
              <a:bodyPr/>
              <a:lstStyle/>
              <a:p>
                <a:endParaRPr lang="en-US"/>
              </a:p>
            </p:txBody>
          </p:sp>
          <p:sp>
            <p:nvSpPr>
              <p:cNvPr id="114696" name="Line 8"/>
              <p:cNvSpPr>
                <a:spLocks noChangeShapeType="1"/>
              </p:cNvSpPr>
              <p:nvPr/>
            </p:nvSpPr>
            <p:spPr bwMode="auto">
              <a:xfrm flipH="1">
                <a:off x="720" y="2419"/>
                <a:ext cx="63" cy="57"/>
              </a:xfrm>
              <a:prstGeom prst="line">
                <a:avLst/>
              </a:prstGeom>
              <a:noFill/>
              <a:ln w="9525">
                <a:solidFill>
                  <a:schemeClr val="tx1"/>
                </a:solidFill>
                <a:round/>
                <a:headEnd/>
                <a:tailEnd/>
              </a:ln>
              <a:effectLst/>
            </p:spPr>
            <p:txBody>
              <a:bodyPr/>
              <a:lstStyle/>
              <a:p>
                <a:endParaRPr lang="en-US"/>
              </a:p>
            </p:txBody>
          </p:sp>
          <p:sp>
            <p:nvSpPr>
              <p:cNvPr id="114697" name="Line 9"/>
              <p:cNvSpPr>
                <a:spLocks noChangeShapeType="1"/>
              </p:cNvSpPr>
              <p:nvPr/>
            </p:nvSpPr>
            <p:spPr bwMode="auto">
              <a:xfrm flipH="1">
                <a:off x="441" y="2105"/>
                <a:ext cx="279" cy="0"/>
              </a:xfrm>
              <a:prstGeom prst="line">
                <a:avLst/>
              </a:prstGeom>
              <a:noFill/>
              <a:ln w="9525">
                <a:solidFill>
                  <a:schemeClr val="tx1"/>
                </a:solidFill>
                <a:round/>
                <a:headEnd/>
                <a:tailEnd/>
              </a:ln>
              <a:effectLst/>
            </p:spPr>
            <p:txBody>
              <a:bodyPr/>
              <a:lstStyle/>
              <a:p>
                <a:endParaRPr lang="en-US"/>
              </a:p>
            </p:txBody>
          </p:sp>
          <p:sp>
            <p:nvSpPr>
              <p:cNvPr id="114698" name="Line 10"/>
              <p:cNvSpPr>
                <a:spLocks noChangeShapeType="1"/>
              </p:cNvSpPr>
              <p:nvPr/>
            </p:nvSpPr>
            <p:spPr bwMode="auto">
              <a:xfrm flipH="1">
                <a:off x="1342" y="2105"/>
                <a:ext cx="280" cy="0"/>
              </a:xfrm>
              <a:prstGeom prst="line">
                <a:avLst/>
              </a:prstGeom>
              <a:noFill/>
              <a:ln w="9525">
                <a:solidFill>
                  <a:schemeClr val="tx1"/>
                </a:solidFill>
                <a:round/>
                <a:headEnd/>
                <a:tailEnd/>
              </a:ln>
              <a:effectLst/>
            </p:spPr>
            <p:txBody>
              <a:bodyPr/>
              <a:lstStyle/>
              <a:p>
                <a:endParaRPr lang="en-US"/>
              </a:p>
            </p:txBody>
          </p:sp>
          <p:sp>
            <p:nvSpPr>
              <p:cNvPr id="114699" name="Line 11"/>
              <p:cNvSpPr>
                <a:spLocks noChangeShapeType="1"/>
              </p:cNvSpPr>
              <p:nvPr/>
            </p:nvSpPr>
            <p:spPr bwMode="auto">
              <a:xfrm flipH="1">
                <a:off x="441" y="2419"/>
                <a:ext cx="279" cy="0"/>
              </a:xfrm>
              <a:prstGeom prst="line">
                <a:avLst/>
              </a:prstGeom>
              <a:noFill/>
              <a:ln w="9525">
                <a:solidFill>
                  <a:schemeClr val="tx1"/>
                </a:solidFill>
                <a:round/>
                <a:headEnd/>
                <a:tailEnd/>
              </a:ln>
              <a:effectLst/>
            </p:spPr>
            <p:txBody>
              <a:bodyPr/>
              <a:lstStyle/>
              <a:p>
                <a:endParaRPr lang="en-US"/>
              </a:p>
            </p:txBody>
          </p:sp>
          <p:sp>
            <p:nvSpPr>
              <p:cNvPr id="114700" name="Text Box 12"/>
              <p:cNvSpPr txBox="1">
                <a:spLocks noChangeArrowheads="1"/>
              </p:cNvSpPr>
              <p:nvPr/>
            </p:nvSpPr>
            <p:spPr bwMode="auto">
              <a:xfrm>
                <a:off x="259" y="2253"/>
                <a:ext cx="373" cy="242"/>
              </a:xfrm>
              <a:prstGeom prst="rect">
                <a:avLst/>
              </a:prstGeom>
              <a:noFill/>
              <a:ln w="9525">
                <a:noFill/>
                <a:miter lim="800000"/>
                <a:headEnd/>
                <a:tailEnd/>
              </a:ln>
              <a:effectLst/>
            </p:spPr>
            <p:txBody>
              <a:bodyPr>
                <a:spAutoFit/>
              </a:bodyPr>
              <a:lstStyle/>
              <a:p>
                <a:pPr>
                  <a:spcBef>
                    <a:spcPct val="50000"/>
                  </a:spcBef>
                </a:pPr>
                <a:r>
                  <a:rPr lang="en-US" sz="1400"/>
                  <a:t>CLK</a:t>
                </a:r>
              </a:p>
            </p:txBody>
          </p:sp>
        </p:grpSp>
        <p:grpSp>
          <p:nvGrpSpPr>
            <p:cNvPr id="4" name="Group 13"/>
            <p:cNvGrpSpPr>
              <a:grpSpLocks/>
            </p:cNvGrpSpPr>
            <p:nvPr/>
          </p:nvGrpSpPr>
          <p:grpSpPr bwMode="auto">
            <a:xfrm>
              <a:off x="3214" y="1667"/>
              <a:ext cx="1363" cy="743"/>
              <a:chOff x="259" y="1819"/>
              <a:chExt cx="1363" cy="743"/>
            </a:xfrm>
          </p:grpSpPr>
          <p:sp>
            <p:nvSpPr>
              <p:cNvPr id="114702" name="Rectangle 14"/>
              <p:cNvSpPr>
                <a:spLocks noChangeArrowheads="1"/>
              </p:cNvSpPr>
              <p:nvPr/>
            </p:nvSpPr>
            <p:spPr bwMode="auto">
              <a:xfrm>
                <a:off x="720" y="1819"/>
                <a:ext cx="622" cy="743"/>
              </a:xfrm>
              <a:prstGeom prst="rect">
                <a:avLst/>
              </a:prstGeom>
              <a:noFill/>
              <a:ln w="12700">
                <a:solidFill>
                  <a:schemeClr val="tx1"/>
                </a:solidFill>
                <a:miter lim="800000"/>
                <a:headEnd/>
                <a:tailEnd/>
              </a:ln>
              <a:effectLst/>
            </p:spPr>
            <p:txBody>
              <a:bodyPr wrap="none" anchor="ctr"/>
              <a:lstStyle/>
              <a:p>
                <a:endParaRPr lang="en-US"/>
              </a:p>
            </p:txBody>
          </p:sp>
          <p:sp>
            <p:nvSpPr>
              <p:cNvPr id="114703" name="Text Box 15"/>
              <p:cNvSpPr txBox="1">
                <a:spLocks noChangeArrowheads="1"/>
              </p:cNvSpPr>
              <p:nvPr/>
            </p:nvSpPr>
            <p:spPr bwMode="auto">
              <a:xfrm>
                <a:off x="752" y="2018"/>
                <a:ext cx="590" cy="243"/>
              </a:xfrm>
              <a:prstGeom prst="rect">
                <a:avLst/>
              </a:prstGeom>
              <a:noFill/>
              <a:ln w="9525">
                <a:noFill/>
                <a:miter lim="800000"/>
                <a:headEnd/>
                <a:tailEnd/>
              </a:ln>
              <a:effectLst/>
            </p:spPr>
            <p:txBody>
              <a:bodyPr>
                <a:spAutoFit/>
              </a:bodyPr>
              <a:lstStyle/>
              <a:p>
                <a:pPr>
                  <a:spcBef>
                    <a:spcPct val="50000"/>
                  </a:spcBef>
                </a:pPr>
                <a:r>
                  <a:rPr lang="en-US" sz="1400"/>
                  <a:t>D2       Q2</a:t>
                </a:r>
              </a:p>
            </p:txBody>
          </p:sp>
          <p:sp>
            <p:nvSpPr>
              <p:cNvPr id="114704" name="Line 16"/>
              <p:cNvSpPr>
                <a:spLocks noChangeShapeType="1"/>
              </p:cNvSpPr>
              <p:nvPr/>
            </p:nvSpPr>
            <p:spPr bwMode="auto">
              <a:xfrm>
                <a:off x="720" y="2362"/>
                <a:ext cx="63" cy="57"/>
              </a:xfrm>
              <a:prstGeom prst="line">
                <a:avLst/>
              </a:prstGeom>
              <a:noFill/>
              <a:ln w="9525">
                <a:solidFill>
                  <a:schemeClr val="tx1"/>
                </a:solidFill>
                <a:round/>
                <a:headEnd/>
                <a:tailEnd/>
              </a:ln>
              <a:effectLst/>
            </p:spPr>
            <p:txBody>
              <a:bodyPr/>
              <a:lstStyle/>
              <a:p>
                <a:endParaRPr lang="en-US"/>
              </a:p>
            </p:txBody>
          </p:sp>
          <p:sp>
            <p:nvSpPr>
              <p:cNvPr id="114705" name="Line 17"/>
              <p:cNvSpPr>
                <a:spLocks noChangeShapeType="1"/>
              </p:cNvSpPr>
              <p:nvPr/>
            </p:nvSpPr>
            <p:spPr bwMode="auto">
              <a:xfrm flipH="1">
                <a:off x="720" y="2419"/>
                <a:ext cx="63" cy="57"/>
              </a:xfrm>
              <a:prstGeom prst="line">
                <a:avLst/>
              </a:prstGeom>
              <a:noFill/>
              <a:ln w="9525">
                <a:solidFill>
                  <a:schemeClr val="tx1"/>
                </a:solidFill>
                <a:round/>
                <a:headEnd/>
                <a:tailEnd/>
              </a:ln>
              <a:effectLst/>
            </p:spPr>
            <p:txBody>
              <a:bodyPr/>
              <a:lstStyle/>
              <a:p>
                <a:endParaRPr lang="en-US"/>
              </a:p>
            </p:txBody>
          </p:sp>
          <p:sp>
            <p:nvSpPr>
              <p:cNvPr id="114706" name="Line 18"/>
              <p:cNvSpPr>
                <a:spLocks noChangeShapeType="1"/>
              </p:cNvSpPr>
              <p:nvPr/>
            </p:nvSpPr>
            <p:spPr bwMode="auto">
              <a:xfrm flipH="1">
                <a:off x="441" y="2105"/>
                <a:ext cx="279" cy="0"/>
              </a:xfrm>
              <a:prstGeom prst="line">
                <a:avLst/>
              </a:prstGeom>
              <a:noFill/>
              <a:ln w="9525">
                <a:solidFill>
                  <a:schemeClr val="tx1"/>
                </a:solidFill>
                <a:round/>
                <a:headEnd/>
                <a:tailEnd/>
              </a:ln>
              <a:effectLst/>
            </p:spPr>
            <p:txBody>
              <a:bodyPr/>
              <a:lstStyle/>
              <a:p>
                <a:endParaRPr lang="en-US"/>
              </a:p>
            </p:txBody>
          </p:sp>
          <p:sp>
            <p:nvSpPr>
              <p:cNvPr id="114707" name="Line 19"/>
              <p:cNvSpPr>
                <a:spLocks noChangeShapeType="1"/>
              </p:cNvSpPr>
              <p:nvPr/>
            </p:nvSpPr>
            <p:spPr bwMode="auto">
              <a:xfrm flipH="1">
                <a:off x="1342" y="2105"/>
                <a:ext cx="280" cy="0"/>
              </a:xfrm>
              <a:prstGeom prst="line">
                <a:avLst/>
              </a:prstGeom>
              <a:noFill/>
              <a:ln w="9525">
                <a:solidFill>
                  <a:schemeClr val="tx1"/>
                </a:solidFill>
                <a:round/>
                <a:headEnd/>
                <a:tailEnd/>
              </a:ln>
              <a:effectLst/>
            </p:spPr>
            <p:txBody>
              <a:bodyPr/>
              <a:lstStyle/>
              <a:p>
                <a:endParaRPr lang="en-US"/>
              </a:p>
            </p:txBody>
          </p:sp>
          <p:sp>
            <p:nvSpPr>
              <p:cNvPr id="114708" name="Line 20"/>
              <p:cNvSpPr>
                <a:spLocks noChangeShapeType="1"/>
              </p:cNvSpPr>
              <p:nvPr/>
            </p:nvSpPr>
            <p:spPr bwMode="auto">
              <a:xfrm flipH="1">
                <a:off x="441" y="2419"/>
                <a:ext cx="279" cy="0"/>
              </a:xfrm>
              <a:prstGeom prst="line">
                <a:avLst/>
              </a:prstGeom>
              <a:noFill/>
              <a:ln w="9525">
                <a:solidFill>
                  <a:schemeClr val="tx1"/>
                </a:solidFill>
                <a:round/>
                <a:headEnd/>
                <a:tailEnd/>
              </a:ln>
              <a:effectLst/>
            </p:spPr>
            <p:txBody>
              <a:bodyPr/>
              <a:lstStyle/>
              <a:p>
                <a:endParaRPr lang="en-US"/>
              </a:p>
            </p:txBody>
          </p:sp>
          <p:sp>
            <p:nvSpPr>
              <p:cNvPr id="114709" name="Text Box 21"/>
              <p:cNvSpPr txBox="1">
                <a:spLocks noChangeArrowheads="1"/>
              </p:cNvSpPr>
              <p:nvPr/>
            </p:nvSpPr>
            <p:spPr bwMode="auto">
              <a:xfrm>
                <a:off x="259" y="2252"/>
                <a:ext cx="373" cy="243"/>
              </a:xfrm>
              <a:prstGeom prst="rect">
                <a:avLst/>
              </a:prstGeom>
              <a:noFill/>
              <a:ln w="9525">
                <a:noFill/>
                <a:miter lim="800000"/>
                <a:headEnd/>
                <a:tailEnd/>
              </a:ln>
              <a:effectLst/>
            </p:spPr>
            <p:txBody>
              <a:bodyPr>
                <a:spAutoFit/>
              </a:bodyPr>
              <a:lstStyle/>
              <a:p>
                <a:pPr>
                  <a:spcBef>
                    <a:spcPct val="50000"/>
                  </a:spcBef>
                </a:pPr>
                <a:r>
                  <a:rPr lang="en-US" sz="1400"/>
                  <a:t>CLK</a:t>
                </a:r>
              </a:p>
            </p:txBody>
          </p:sp>
        </p:grpSp>
        <p:sp>
          <p:nvSpPr>
            <p:cNvPr id="114710" name="Line 22"/>
            <p:cNvSpPr>
              <a:spLocks noChangeShapeType="1"/>
            </p:cNvSpPr>
            <p:nvPr/>
          </p:nvSpPr>
          <p:spPr bwMode="auto">
            <a:xfrm>
              <a:off x="2064" y="1952"/>
              <a:ext cx="1420" cy="0"/>
            </a:xfrm>
            <a:prstGeom prst="line">
              <a:avLst/>
            </a:prstGeom>
            <a:noFill/>
            <a:ln w="9525">
              <a:solidFill>
                <a:schemeClr val="tx1"/>
              </a:solidFill>
              <a:round/>
              <a:headEnd/>
              <a:tailEnd/>
            </a:ln>
            <a:effectLst/>
          </p:spPr>
          <p:txBody>
            <a:bodyPr/>
            <a:lstStyle/>
            <a:p>
              <a:endParaRPr lang="en-US"/>
            </a:p>
          </p:txBody>
        </p:sp>
      </p:grpSp>
      <p:grpSp>
        <p:nvGrpSpPr>
          <p:cNvPr id="5" name="Group 58"/>
          <p:cNvGrpSpPr>
            <a:grpSpLocks/>
          </p:cNvGrpSpPr>
          <p:nvPr/>
        </p:nvGrpSpPr>
        <p:grpSpPr bwMode="auto">
          <a:xfrm>
            <a:off x="687388" y="4276725"/>
            <a:ext cx="1192212" cy="2101850"/>
            <a:chOff x="433" y="2694"/>
            <a:chExt cx="751" cy="1324"/>
          </a:xfrm>
        </p:grpSpPr>
        <p:sp>
          <p:nvSpPr>
            <p:cNvPr id="114747" name="Text Box 59"/>
            <p:cNvSpPr txBox="1">
              <a:spLocks noChangeArrowheads="1"/>
            </p:cNvSpPr>
            <p:nvPr/>
          </p:nvSpPr>
          <p:spPr bwMode="auto">
            <a:xfrm>
              <a:off x="791" y="2694"/>
              <a:ext cx="393" cy="288"/>
            </a:xfrm>
            <a:prstGeom prst="rect">
              <a:avLst/>
            </a:prstGeom>
            <a:noFill/>
            <a:ln w="9525">
              <a:noFill/>
              <a:miter lim="800000"/>
              <a:headEnd/>
              <a:tailEnd/>
            </a:ln>
            <a:effectLst/>
          </p:spPr>
          <p:txBody>
            <a:bodyPr wrap="none">
              <a:spAutoFit/>
            </a:bodyPr>
            <a:lstStyle/>
            <a:p>
              <a:r>
                <a:rPr lang="en-US"/>
                <a:t>Clk</a:t>
              </a:r>
            </a:p>
          </p:txBody>
        </p:sp>
        <p:sp>
          <p:nvSpPr>
            <p:cNvPr id="114748" name="Text Box 60"/>
            <p:cNvSpPr txBox="1">
              <a:spLocks noChangeArrowheads="1"/>
            </p:cNvSpPr>
            <p:nvPr/>
          </p:nvSpPr>
          <p:spPr bwMode="auto">
            <a:xfrm>
              <a:off x="802" y="2966"/>
              <a:ext cx="351" cy="288"/>
            </a:xfrm>
            <a:prstGeom prst="rect">
              <a:avLst/>
            </a:prstGeom>
            <a:noFill/>
            <a:ln w="9525">
              <a:noFill/>
              <a:miter lim="800000"/>
              <a:headEnd/>
              <a:tailEnd/>
            </a:ln>
            <a:effectLst/>
          </p:spPr>
          <p:txBody>
            <a:bodyPr wrap="none">
              <a:spAutoFit/>
            </a:bodyPr>
            <a:lstStyle/>
            <a:p>
              <a:r>
                <a:rPr lang="en-US"/>
                <a:t>D1</a:t>
              </a:r>
            </a:p>
          </p:txBody>
        </p:sp>
        <p:sp>
          <p:nvSpPr>
            <p:cNvPr id="114749" name="Text Box 61"/>
            <p:cNvSpPr txBox="1">
              <a:spLocks noChangeArrowheads="1"/>
            </p:cNvSpPr>
            <p:nvPr/>
          </p:nvSpPr>
          <p:spPr bwMode="auto">
            <a:xfrm>
              <a:off x="433" y="3276"/>
              <a:ext cx="715" cy="288"/>
            </a:xfrm>
            <a:prstGeom prst="rect">
              <a:avLst/>
            </a:prstGeom>
            <a:noFill/>
            <a:ln w="9525">
              <a:noFill/>
              <a:miter lim="800000"/>
              <a:headEnd/>
              <a:tailEnd/>
            </a:ln>
            <a:effectLst/>
          </p:spPr>
          <p:txBody>
            <a:bodyPr>
              <a:spAutoFit/>
            </a:bodyPr>
            <a:lstStyle/>
            <a:p>
              <a:r>
                <a:rPr lang="en-US"/>
                <a:t>Q1=D2</a:t>
              </a:r>
            </a:p>
          </p:txBody>
        </p:sp>
        <p:sp>
          <p:nvSpPr>
            <p:cNvPr id="114750" name="Text Box 62"/>
            <p:cNvSpPr txBox="1">
              <a:spLocks noChangeArrowheads="1"/>
            </p:cNvSpPr>
            <p:nvPr/>
          </p:nvSpPr>
          <p:spPr bwMode="auto">
            <a:xfrm>
              <a:off x="810" y="3730"/>
              <a:ext cx="351" cy="288"/>
            </a:xfrm>
            <a:prstGeom prst="rect">
              <a:avLst/>
            </a:prstGeom>
            <a:noFill/>
            <a:ln w="9525">
              <a:noFill/>
              <a:miter lim="800000"/>
              <a:headEnd/>
              <a:tailEnd/>
            </a:ln>
            <a:effectLst/>
          </p:spPr>
          <p:txBody>
            <a:bodyPr wrap="none">
              <a:spAutoFit/>
            </a:bodyPr>
            <a:lstStyle/>
            <a:p>
              <a:r>
                <a:rPr lang="en-US"/>
                <a:t>Q2</a:t>
              </a:r>
            </a:p>
          </p:txBody>
        </p:sp>
      </p:grpSp>
      <p:grpSp>
        <p:nvGrpSpPr>
          <p:cNvPr id="6" name="Group 95"/>
          <p:cNvGrpSpPr>
            <a:grpSpLocks/>
          </p:cNvGrpSpPr>
          <p:nvPr/>
        </p:nvGrpSpPr>
        <p:grpSpPr bwMode="auto">
          <a:xfrm>
            <a:off x="1766888" y="3781425"/>
            <a:ext cx="6338887" cy="2667000"/>
            <a:chOff x="1113" y="2382"/>
            <a:chExt cx="3993" cy="1680"/>
          </a:xfrm>
        </p:grpSpPr>
        <p:sp>
          <p:nvSpPr>
            <p:cNvPr id="114733" name="Freeform 45"/>
            <p:cNvSpPr>
              <a:spLocks/>
            </p:cNvSpPr>
            <p:nvPr/>
          </p:nvSpPr>
          <p:spPr bwMode="auto">
            <a:xfrm>
              <a:off x="1113" y="2779"/>
              <a:ext cx="2175" cy="218"/>
            </a:xfrm>
            <a:custGeom>
              <a:avLst/>
              <a:gdLst/>
              <a:ahLst/>
              <a:cxnLst>
                <a:cxn ang="0">
                  <a:pos x="0" y="218"/>
                </a:cxn>
                <a:cxn ang="0">
                  <a:pos x="1811" y="218"/>
                </a:cxn>
                <a:cxn ang="0">
                  <a:pos x="1811" y="0"/>
                </a:cxn>
                <a:cxn ang="0">
                  <a:pos x="3159" y="0"/>
                </a:cxn>
                <a:cxn ang="0">
                  <a:pos x="3159" y="218"/>
                </a:cxn>
                <a:cxn ang="0">
                  <a:pos x="3831" y="218"/>
                </a:cxn>
              </a:cxnLst>
              <a:rect l="0" t="0" r="r" b="b"/>
              <a:pathLst>
                <a:path w="3831" h="218">
                  <a:moveTo>
                    <a:pt x="0" y="218"/>
                  </a:moveTo>
                  <a:lnTo>
                    <a:pt x="1811" y="218"/>
                  </a:lnTo>
                  <a:lnTo>
                    <a:pt x="1811" y="0"/>
                  </a:lnTo>
                  <a:lnTo>
                    <a:pt x="3159" y="0"/>
                  </a:lnTo>
                  <a:lnTo>
                    <a:pt x="3159" y="218"/>
                  </a:lnTo>
                  <a:lnTo>
                    <a:pt x="3831" y="218"/>
                  </a:lnTo>
                </a:path>
              </a:pathLst>
            </a:custGeom>
            <a:noFill/>
            <a:ln w="9525">
              <a:solidFill>
                <a:schemeClr val="tx1"/>
              </a:solidFill>
              <a:round/>
              <a:headEnd/>
              <a:tailEnd/>
            </a:ln>
            <a:effectLst/>
          </p:spPr>
          <p:txBody>
            <a:bodyPr/>
            <a:lstStyle/>
            <a:p>
              <a:endParaRPr lang="en-US"/>
            </a:p>
          </p:txBody>
        </p:sp>
        <p:sp>
          <p:nvSpPr>
            <p:cNvPr id="114735" name="Line 47"/>
            <p:cNvSpPr>
              <a:spLocks noChangeShapeType="1"/>
            </p:cNvSpPr>
            <p:nvPr/>
          </p:nvSpPr>
          <p:spPr bwMode="auto">
            <a:xfrm>
              <a:off x="2139" y="2534"/>
              <a:ext cx="0" cy="1527"/>
            </a:xfrm>
            <a:prstGeom prst="line">
              <a:avLst/>
            </a:prstGeom>
            <a:noFill/>
            <a:ln w="9525">
              <a:solidFill>
                <a:schemeClr val="tx1"/>
              </a:solidFill>
              <a:prstDash val="sysDot"/>
              <a:round/>
              <a:headEnd/>
              <a:tailEnd/>
            </a:ln>
            <a:effectLst/>
          </p:spPr>
          <p:txBody>
            <a:bodyPr/>
            <a:lstStyle/>
            <a:p>
              <a:endParaRPr lang="en-US"/>
            </a:p>
          </p:txBody>
        </p:sp>
        <p:sp>
          <p:nvSpPr>
            <p:cNvPr id="114736" name="Line 48"/>
            <p:cNvSpPr>
              <a:spLocks noChangeShapeType="1"/>
            </p:cNvSpPr>
            <p:nvPr/>
          </p:nvSpPr>
          <p:spPr bwMode="auto">
            <a:xfrm>
              <a:off x="2481" y="2671"/>
              <a:ext cx="0" cy="1390"/>
            </a:xfrm>
            <a:prstGeom prst="line">
              <a:avLst/>
            </a:prstGeom>
            <a:noFill/>
            <a:ln w="28575">
              <a:solidFill>
                <a:schemeClr val="tx1"/>
              </a:solidFill>
              <a:prstDash val="sysDot"/>
              <a:round/>
              <a:headEnd/>
              <a:tailEnd/>
            </a:ln>
            <a:effectLst/>
          </p:spPr>
          <p:txBody>
            <a:bodyPr/>
            <a:lstStyle/>
            <a:p>
              <a:endParaRPr lang="en-US"/>
            </a:p>
          </p:txBody>
        </p:sp>
        <p:sp>
          <p:nvSpPr>
            <p:cNvPr id="114737" name="Line 49"/>
            <p:cNvSpPr>
              <a:spLocks noChangeShapeType="1"/>
            </p:cNvSpPr>
            <p:nvPr/>
          </p:nvSpPr>
          <p:spPr bwMode="auto">
            <a:xfrm>
              <a:off x="1371" y="2671"/>
              <a:ext cx="0" cy="1390"/>
            </a:xfrm>
            <a:prstGeom prst="line">
              <a:avLst/>
            </a:prstGeom>
            <a:noFill/>
            <a:ln w="28575">
              <a:solidFill>
                <a:schemeClr val="tx1"/>
              </a:solidFill>
              <a:prstDash val="sysDot"/>
              <a:round/>
              <a:headEnd/>
              <a:tailEnd/>
            </a:ln>
            <a:effectLst/>
          </p:spPr>
          <p:txBody>
            <a:bodyPr/>
            <a:lstStyle/>
            <a:p>
              <a:endParaRPr lang="en-US"/>
            </a:p>
          </p:txBody>
        </p:sp>
        <p:sp>
          <p:nvSpPr>
            <p:cNvPr id="114738" name="Freeform 50"/>
            <p:cNvSpPr>
              <a:spLocks/>
            </p:cNvSpPr>
            <p:nvPr/>
          </p:nvSpPr>
          <p:spPr bwMode="auto">
            <a:xfrm>
              <a:off x="1116" y="3193"/>
              <a:ext cx="2178" cy="163"/>
            </a:xfrm>
            <a:custGeom>
              <a:avLst/>
              <a:gdLst/>
              <a:ahLst/>
              <a:cxnLst>
                <a:cxn ang="0">
                  <a:pos x="0" y="0"/>
                </a:cxn>
                <a:cxn ang="0">
                  <a:pos x="165" y="0"/>
                </a:cxn>
                <a:cxn ang="0">
                  <a:pos x="165" y="162"/>
                </a:cxn>
                <a:cxn ang="0">
                  <a:pos x="1619" y="163"/>
                </a:cxn>
                <a:cxn ang="0">
                  <a:pos x="1619" y="1"/>
                </a:cxn>
                <a:cxn ang="0">
                  <a:pos x="2178" y="0"/>
                </a:cxn>
              </a:cxnLst>
              <a:rect l="0" t="0" r="r" b="b"/>
              <a:pathLst>
                <a:path w="2178" h="163">
                  <a:moveTo>
                    <a:pt x="0" y="0"/>
                  </a:moveTo>
                  <a:lnTo>
                    <a:pt x="165" y="0"/>
                  </a:lnTo>
                  <a:lnTo>
                    <a:pt x="165" y="162"/>
                  </a:lnTo>
                  <a:lnTo>
                    <a:pt x="1619" y="163"/>
                  </a:lnTo>
                  <a:lnTo>
                    <a:pt x="1619" y="1"/>
                  </a:lnTo>
                  <a:lnTo>
                    <a:pt x="2178" y="0"/>
                  </a:lnTo>
                </a:path>
              </a:pathLst>
            </a:custGeom>
            <a:noFill/>
            <a:ln w="9525">
              <a:solidFill>
                <a:schemeClr val="tx1"/>
              </a:solidFill>
              <a:round/>
              <a:headEnd/>
              <a:tailEnd/>
            </a:ln>
            <a:effectLst/>
          </p:spPr>
          <p:txBody>
            <a:bodyPr/>
            <a:lstStyle/>
            <a:p>
              <a:endParaRPr lang="en-US"/>
            </a:p>
          </p:txBody>
        </p:sp>
        <p:sp>
          <p:nvSpPr>
            <p:cNvPr id="114739" name="Freeform 51"/>
            <p:cNvSpPr>
              <a:spLocks/>
            </p:cNvSpPr>
            <p:nvPr/>
          </p:nvSpPr>
          <p:spPr bwMode="auto">
            <a:xfrm>
              <a:off x="1126" y="3462"/>
              <a:ext cx="2425" cy="145"/>
            </a:xfrm>
            <a:custGeom>
              <a:avLst/>
              <a:gdLst/>
              <a:ahLst/>
              <a:cxnLst>
                <a:cxn ang="0">
                  <a:pos x="0" y="0"/>
                </a:cxn>
                <a:cxn ang="0">
                  <a:pos x="2302" y="0"/>
                </a:cxn>
                <a:cxn ang="0">
                  <a:pos x="2302" y="145"/>
                </a:cxn>
                <a:cxn ang="0">
                  <a:pos x="2425" y="145"/>
                </a:cxn>
              </a:cxnLst>
              <a:rect l="0" t="0" r="r" b="b"/>
              <a:pathLst>
                <a:path w="2425" h="145">
                  <a:moveTo>
                    <a:pt x="0" y="0"/>
                  </a:moveTo>
                  <a:lnTo>
                    <a:pt x="2302" y="0"/>
                  </a:lnTo>
                  <a:lnTo>
                    <a:pt x="2302" y="145"/>
                  </a:lnTo>
                  <a:lnTo>
                    <a:pt x="2425" y="145"/>
                  </a:lnTo>
                </a:path>
              </a:pathLst>
            </a:custGeom>
            <a:noFill/>
            <a:ln w="9525">
              <a:solidFill>
                <a:schemeClr val="tx1"/>
              </a:solidFill>
              <a:round/>
              <a:headEnd/>
              <a:tailEnd/>
            </a:ln>
            <a:effectLst/>
          </p:spPr>
          <p:txBody>
            <a:bodyPr/>
            <a:lstStyle/>
            <a:p>
              <a:endParaRPr lang="en-US"/>
            </a:p>
          </p:txBody>
        </p:sp>
        <p:sp>
          <p:nvSpPr>
            <p:cNvPr id="114740" name="Line 52"/>
            <p:cNvSpPr>
              <a:spLocks noChangeShapeType="1"/>
            </p:cNvSpPr>
            <p:nvPr/>
          </p:nvSpPr>
          <p:spPr bwMode="auto">
            <a:xfrm>
              <a:off x="2137" y="3564"/>
              <a:ext cx="1293" cy="0"/>
            </a:xfrm>
            <a:prstGeom prst="line">
              <a:avLst/>
            </a:prstGeom>
            <a:noFill/>
            <a:ln w="28575">
              <a:solidFill>
                <a:schemeClr val="tx1"/>
              </a:solidFill>
              <a:round/>
              <a:headEnd/>
              <a:tailEnd type="arrow" w="med" len="med"/>
            </a:ln>
            <a:effectLst/>
          </p:spPr>
          <p:txBody>
            <a:bodyPr/>
            <a:lstStyle/>
            <a:p>
              <a:endParaRPr lang="en-US"/>
            </a:p>
          </p:txBody>
        </p:sp>
        <p:sp>
          <p:nvSpPr>
            <p:cNvPr id="114741" name="Text Box 53"/>
            <p:cNvSpPr txBox="1">
              <a:spLocks noChangeArrowheads="1"/>
            </p:cNvSpPr>
            <p:nvPr/>
          </p:nvSpPr>
          <p:spPr bwMode="auto">
            <a:xfrm>
              <a:off x="2342" y="3526"/>
              <a:ext cx="493" cy="288"/>
            </a:xfrm>
            <a:prstGeom prst="rect">
              <a:avLst/>
            </a:prstGeom>
            <a:noFill/>
            <a:ln w="9525">
              <a:noFill/>
              <a:miter lim="800000"/>
              <a:headEnd/>
              <a:tailEnd/>
            </a:ln>
            <a:effectLst/>
          </p:spPr>
          <p:txBody>
            <a:bodyPr>
              <a:spAutoFit/>
            </a:bodyPr>
            <a:lstStyle/>
            <a:p>
              <a:r>
                <a:rPr lang="en-US"/>
                <a:t>t</a:t>
              </a:r>
              <a:r>
                <a:rPr lang="en-US" baseline="-25000"/>
                <a:t>clkQ</a:t>
              </a:r>
            </a:p>
          </p:txBody>
        </p:sp>
        <p:sp>
          <p:nvSpPr>
            <p:cNvPr id="114742" name="Line 54"/>
            <p:cNvSpPr>
              <a:spLocks noChangeShapeType="1"/>
            </p:cNvSpPr>
            <p:nvPr/>
          </p:nvSpPr>
          <p:spPr bwMode="auto">
            <a:xfrm>
              <a:off x="2142" y="3080"/>
              <a:ext cx="338" cy="0"/>
            </a:xfrm>
            <a:prstGeom prst="line">
              <a:avLst/>
            </a:prstGeom>
            <a:noFill/>
            <a:ln w="28575">
              <a:solidFill>
                <a:schemeClr val="folHlink"/>
              </a:solidFill>
              <a:round/>
              <a:headEnd/>
              <a:tailEnd type="arrow" w="med" len="med"/>
            </a:ln>
            <a:effectLst/>
          </p:spPr>
          <p:txBody>
            <a:bodyPr/>
            <a:lstStyle/>
            <a:p>
              <a:endParaRPr lang="en-US"/>
            </a:p>
          </p:txBody>
        </p:sp>
        <p:sp>
          <p:nvSpPr>
            <p:cNvPr id="114743" name="Text Box 55"/>
            <p:cNvSpPr txBox="1">
              <a:spLocks noChangeArrowheads="1"/>
            </p:cNvSpPr>
            <p:nvPr/>
          </p:nvSpPr>
          <p:spPr bwMode="auto">
            <a:xfrm>
              <a:off x="2196" y="2794"/>
              <a:ext cx="443" cy="288"/>
            </a:xfrm>
            <a:prstGeom prst="rect">
              <a:avLst/>
            </a:prstGeom>
            <a:noFill/>
            <a:ln w="9525">
              <a:noFill/>
              <a:miter lim="800000"/>
              <a:headEnd/>
              <a:tailEnd/>
            </a:ln>
            <a:effectLst/>
          </p:spPr>
          <p:txBody>
            <a:bodyPr>
              <a:spAutoFit/>
            </a:bodyPr>
            <a:lstStyle/>
            <a:p>
              <a:r>
                <a:rPr lang="en-US">
                  <a:solidFill>
                    <a:schemeClr val="folHlink"/>
                  </a:solidFill>
                </a:rPr>
                <a:t>t</a:t>
              </a:r>
              <a:r>
                <a:rPr lang="en-US" baseline="-25000">
                  <a:solidFill>
                    <a:schemeClr val="folHlink"/>
                  </a:solidFill>
                </a:rPr>
                <a:t>hold</a:t>
              </a:r>
            </a:p>
          </p:txBody>
        </p:sp>
        <p:sp>
          <p:nvSpPr>
            <p:cNvPr id="114744" name="Freeform 56"/>
            <p:cNvSpPr>
              <a:spLocks/>
            </p:cNvSpPr>
            <p:nvPr/>
          </p:nvSpPr>
          <p:spPr bwMode="auto">
            <a:xfrm>
              <a:off x="1381" y="2662"/>
              <a:ext cx="753" cy="1"/>
            </a:xfrm>
            <a:custGeom>
              <a:avLst/>
              <a:gdLst/>
              <a:ahLst/>
              <a:cxnLst>
                <a:cxn ang="0">
                  <a:pos x="753" y="1"/>
                </a:cxn>
                <a:cxn ang="0">
                  <a:pos x="0" y="0"/>
                </a:cxn>
              </a:cxnLst>
              <a:rect l="0" t="0" r="r" b="b"/>
              <a:pathLst>
                <a:path w="753" h="1">
                  <a:moveTo>
                    <a:pt x="753" y="1"/>
                  </a:moveTo>
                  <a:lnTo>
                    <a:pt x="0" y="0"/>
                  </a:lnTo>
                </a:path>
              </a:pathLst>
            </a:custGeom>
            <a:noFill/>
            <a:ln w="28575" cmpd="sng">
              <a:solidFill>
                <a:schemeClr val="folHlink"/>
              </a:solidFill>
              <a:round/>
              <a:headEnd type="none" w="med" len="med"/>
              <a:tailEnd type="arrow" w="med" len="med"/>
            </a:ln>
            <a:effectLst/>
          </p:spPr>
          <p:txBody>
            <a:bodyPr/>
            <a:lstStyle/>
            <a:p>
              <a:endParaRPr lang="en-US"/>
            </a:p>
          </p:txBody>
        </p:sp>
        <p:sp>
          <p:nvSpPr>
            <p:cNvPr id="114745" name="Freeform 57"/>
            <p:cNvSpPr>
              <a:spLocks/>
            </p:cNvSpPr>
            <p:nvPr/>
          </p:nvSpPr>
          <p:spPr bwMode="auto">
            <a:xfrm>
              <a:off x="1127" y="3803"/>
              <a:ext cx="2168" cy="147"/>
            </a:xfrm>
            <a:custGeom>
              <a:avLst/>
              <a:gdLst/>
              <a:ahLst/>
              <a:cxnLst>
                <a:cxn ang="0">
                  <a:pos x="0" y="147"/>
                </a:cxn>
                <a:cxn ang="0">
                  <a:pos x="2693" y="145"/>
                </a:cxn>
                <a:cxn ang="0">
                  <a:pos x="2693" y="0"/>
                </a:cxn>
                <a:cxn ang="0">
                  <a:pos x="3818" y="1"/>
                </a:cxn>
              </a:cxnLst>
              <a:rect l="0" t="0" r="r" b="b"/>
              <a:pathLst>
                <a:path w="3818" h="147">
                  <a:moveTo>
                    <a:pt x="0" y="147"/>
                  </a:moveTo>
                  <a:lnTo>
                    <a:pt x="2693" y="145"/>
                  </a:lnTo>
                  <a:lnTo>
                    <a:pt x="2693" y="0"/>
                  </a:lnTo>
                  <a:lnTo>
                    <a:pt x="3818" y="1"/>
                  </a:lnTo>
                </a:path>
              </a:pathLst>
            </a:custGeom>
            <a:noFill/>
            <a:ln w="9525">
              <a:solidFill>
                <a:schemeClr val="tx1"/>
              </a:solidFill>
              <a:round/>
              <a:headEnd/>
              <a:tailEnd/>
            </a:ln>
            <a:effectLst/>
          </p:spPr>
          <p:txBody>
            <a:bodyPr/>
            <a:lstStyle/>
            <a:p>
              <a:endParaRPr lang="en-US"/>
            </a:p>
          </p:txBody>
        </p:sp>
        <p:sp>
          <p:nvSpPr>
            <p:cNvPr id="114766" name="Freeform 78"/>
            <p:cNvSpPr>
              <a:spLocks/>
            </p:cNvSpPr>
            <p:nvPr/>
          </p:nvSpPr>
          <p:spPr bwMode="auto">
            <a:xfrm>
              <a:off x="2896" y="2780"/>
              <a:ext cx="2175" cy="218"/>
            </a:xfrm>
            <a:custGeom>
              <a:avLst/>
              <a:gdLst/>
              <a:ahLst/>
              <a:cxnLst>
                <a:cxn ang="0">
                  <a:pos x="0" y="218"/>
                </a:cxn>
                <a:cxn ang="0">
                  <a:pos x="1811" y="218"/>
                </a:cxn>
                <a:cxn ang="0">
                  <a:pos x="1811" y="0"/>
                </a:cxn>
                <a:cxn ang="0">
                  <a:pos x="3159" y="0"/>
                </a:cxn>
                <a:cxn ang="0">
                  <a:pos x="3159" y="218"/>
                </a:cxn>
                <a:cxn ang="0">
                  <a:pos x="3831" y="218"/>
                </a:cxn>
              </a:cxnLst>
              <a:rect l="0" t="0" r="r" b="b"/>
              <a:pathLst>
                <a:path w="3831" h="218">
                  <a:moveTo>
                    <a:pt x="0" y="218"/>
                  </a:moveTo>
                  <a:lnTo>
                    <a:pt x="1811" y="218"/>
                  </a:lnTo>
                  <a:lnTo>
                    <a:pt x="1811" y="0"/>
                  </a:lnTo>
                  <a:lnTo>
                    <a:pt x="3159" y="0"/>
                  </a:lnTo>
                  <a:lnTo>
                    <a:pt x="3159" y="218"/>
                  </a:lnTo>
                  <a:lnTo>
                    <a:pt x="3831" y="218"/>
                  </a:lnTo>
                </a:path>
              </a:pathLst>
            </a:custGeom>
            <a:noFill/>
            <a:ln w="9525">
              <a:solidFill>
                <a:schemeClr val="tx1"/>
              </a:solidFill>
              <a:round/>
              <a:headEnd/>
              <a:tailEnd/>
            </a:ln>
            <a:effectLst/>
          </p:spPr>
          <p:txBody>
            <a:bodyPr/>
            <a:lstStyle/>
            <a:p>
              <a:endParaRPr lang="en-US"/>
            </a:p>
          </p:txBody>
        </p:sp>
        <p:sp>
          <p:nvSpPr>
            <p:cNvPr id="114768" name="Line 80"/>
            <p:cNvSpPr>
              <a:spLocks noChangeShapeType="1"/>
            </p:cNvSpPr>
            <p:nvPr/>
          </p:nvSpPr>
          <p:spPr bwMode="auto">
            <a:xfrm>
              <a:off x="3922" y="2535"/>
              <a:ext cx="0" cy="1527"/>
            </a:xfrm>
            <a:prstGeom prst="line">
              <a:avLst/>
            </a:prstGeom>
            <a:noFill/>
            <a:ln w="9525">
              <a:solidFill>
                <a:schemeClr val="tx1"/>
              </a:solidFill>
              <a:prstDash val="sysDot"/>
              <a:round/>
              <a:headEnd/>
              <a:tailEnd/>
            </a:ln>
            <a:effectLst/>
          </p:spPr>
          <p:txBody>
            <a:bodyPr/>
            <a:lstStyle/>
            <a:p>
              <a:endParaRPr lang="en-US"/>
            </a:p>
          </p:txBody>
        </p:sp>
        <p:sp>
          <p:nvSpPr>
            <p:cNvPr id="114769" name="Line 81"/>
            <p:cNvSpPr>
              <a:spLocks noChangeShapeType="1"/>
            </p:cNvSpPr>
            <p:nvPr/>
          </p:nvSpPr>
          <p:spPr bwMode="auto">
            <a:xfrm>
              <a:off x="4264" y="2672"/>
              <a:ext cx="0" cy="1390"/>
            </a:xfrm>
            <a:prstGeom prst="line">
              <a:avLst/>
            </a:prstGeom>
            <a:noFill/>
            <a:ln w="28575">
              <a:solidFill>
                <a:schemeClr val="tx1"/>
              </a:solidFill>
              <a:prstDash val="sysDot"/>
              <a:round/>
              <a:headEnd/>
              <a:tailEnd/>
            </a:ln>
            <a:effectLst/>
          </p:spPr>
          <p:txBody>
            <a:bodyPr/>
            <a:lstStyle/>
            <a:p>
              <a:endParaRPr lang="en-US"/>
            </a:p>
          </p:txBody>
        </p:sp>
        <p:sp>
          <p:nvSpPr>
            <p:cNvPr id="114770" name="Line 82"/>
            <p:cNvSpPr>
              <a:spLocks noChangeShapeType="1"/>
            </p:cNvSpPr>
            <p:nvPr/>
          </p:nvSpPr>
          <p:spPr bwMode="auto">
            <a:xfrm>
              <a:off x="3190" y="2672"/>
              <a:ext cx="0" cy="1390"/>
            </a:xfrm>
            <a:prstGeom prst="line">
              <a:avLst/>
            </a:prstGeom>
            <a:noFill/>
            <a:ln w="28575">
              <a:solidFill>
                <a:schemeClr val="tx1"/>
              </a:solidFill>
              <a:prstDash val="sysDot"/>
              <a:round/>
              <a:headEnd/>
              <a:tailEnd/>
            </a:ln>
            <a:effectLst/>
          </p:spPr>
          <p:txBody>
            <a:bodyPr/>
            <a:lstStyle/>
            <a:p>
              <a:endParaRPr lang="en-US"/>
            </a:p>
          </p:txBody>
        </p:sp>
        <p:sp>
          <p:nvSpPr>
            <p:cNvPr id="114772" name="Freeform 84"/>
            <p:cNvSpPr>
              <a:spLocks/>
            </p:cNvSpPr>
            <p:nvPr/>
          </p:nvSpPr>
          <p:spPr bwMode="auto">
            <a:xfrm>
              <a:off x="3428" y="3467"/>
              <a:ext cx="1678" cy="140"/>
            </a:xfrm>
            <a:custGeom>
              <a:avLst/>
              <a:gdLst/>
              <a:ahLst/>
              <a:cxnLst>
                <a:cxn ang="0">
                  <a:pos x="0" y="140"/>
                </a:cxn>
                <a:cxn ang="0">
                  <a:pos x="1583" y="140"/>
                </a:cxn>
                <a:cxn ang="0">
                  <a:pos x="1583" y="0"/>
                </a:cxn>
                <a:cxn ang="0">
                  <a:pos x="1678" y="0"/>
                </a:cxn>
              </a:cxnLst>
              <a:rect l="0" t="0" r="r" b="b"/>
              <a:pathLst>
                <a:path w="1678" h="140">
                  <a:moveTo>
                    <a:pt x="0" y="140"/>
                  </a:moveTo>
                  <a:lnTo>
                    <a:pt x="1583" y="140"/>
                  </a:lnTo>
                  <a:lnTo>
                    <a:pt x="1583" y="0"/>
                  </a:lnTo>
                  <a:lnTo>
                    <a:pt x="1678" y="0"/>
                  </a:lnTo>
                </a:path>
              </a:pathLst>
            </a:custGeom>
            <a:noFill/>
            <a:ln w="9525">
              <a:solidFill>
                <a:schemeClr val="tx1"/>
              </a:solidFill>
              <a:round/>
              <a:headEnd/>
              <a:tailEnd/>
            </a:ln>
            <a:effectLst/>
          </p:spPr>
          <p:txBody>
            <a:bodyPr/>
            <a:lstStyle/>
            <a:p>
              <a:endParaRPr lang="en-US"/>
            </a:p>
          </p:txBody>
        </p:sp>
        <p:sp>
          <p:nvSpPr>
            <p:cNvPr id="114773" name="Line 85"/>
            <p:cNvSpPr>
              <a:spLocks noChangeShapeType="1"/>
            </p:cNvSpPr>
            <p:nvPr/>
          </p:nvSpPr>
          <p:spPr bwMode="auto">
            <a:xfrm>
              <a:off x="3920" y="3529"/>
              <a:ext cx="1086" cy="0"/>
            </a:xfrm>
            <a:prstGeom prst="line">
              <a:avLst/>
            </a:prstGeom>
            <a:noFill/>
            <a:ln w="28575">
              <a:solidFill>
                <a:schemeClr val="folHlink"/>
              </a:solidFill>
              <a:round/>
              <a:headEnd/>
              <a:tailEnd type="arrow" w="med" len="med"/>
            </a:ln>
            <a:effectLst/>
          </p:spPr>
          <p:txBody>
            <a:bodyPr/>
            <a:lstStyle/>
            <a:p>
              <a:endParaRPr lang="en-US"/>
            </a:p>
          </p:txBody>
        </p:sp>
        <p:sp>
          <p:nvSpPr>
            <p:cNvPr id="114774" name="Text Box 86"/>
            <p:cNvSpPr txBox="1">
              <a:spLocks noChangeArrowheads="1"/>
            </p:cNvSpPr>
            <p:nvPr/>
          </p:nvSpPr>
          <p:spPr bwMode="auto">
            <a:xfrm>
              <a:off x="4125" y="3527"/>
              <a:ext cx="527" cy="288"/>
            </a:xfrm>
            <a:prstGeom prst="rect">
              <a:avLst/>
            </a:prstGeom>
            <a:noFill/>
            <a:ln w="9525">
              <a:noFill/>
              <a:miter lim="800000"/>
              <a:headEnd/>
              <a:tailEnd/>
            </a:ln>
            <a:effectLst/>
          </p:spPr>
          <p:txBody>
            <a:bodyPr>
              <a:spAutoFit/>
            </a:bodyPr>
            <a:lstStyle/>
            <a:p>
              <a:r>
                <a:rPr lang="en-US">
                  <a:solidFill>
                    <a:schemeClr val="folHlink"/>
                  </a:solidFill>
                </a:rPr>
                <a:t>t</a:t>
              </a:r>
              <a:r>
                <a:rPr lang="en-US" baseline="-25000">
                  <a:solidFill>
                    <a:schemeClr val="folHlink"/>
                  </a:solidFill>
                </a:rPr>
                <a:t>clkQ</a:t>
              </a:r>
            </a:p>
          </p:txBody>
        </p:sp>
        <p:sp>
          <p:nvSpPr>
            <p:cNvPr id="114775" name="Line 87"/>
            <p:cNvSpPr>
              <a:spLocks noChangeShapeType="1"/>
            </p:cNvSpPr>
            <p:nvPr/>
          </p:nvSpPr>
          <p:spPr bwMode="auto">
            <a:xfrm>
              <a:off x="3925" y="3081"/>
              <a:ext cx="338" cy="0"/>
            </a:xfrm>
            <a:prstGeom prst="line">
              <a:avLst/>
            </a:prstGeom>
            <a:noFill/>
            <a:ln w="28575">
              <a:solidFill>
                <a:schemeClr val="folHlink"/>
              </a:solidFill>
              <a:round/>
              <a:headEnd/>
              <a:tailEnd type="arrow" w="med" len="med"/>
            </a:ln>
            <a:effectLst/>
          </p:spPr>
          <p:txBody>
            <a:bodyPr/>
            <a:lstStyle/>
            <a:p>
              <a:endParaRPr lang="en-US"/>
            </a:p>
          </p:txBody>
        </p:sp>
        <p:sp>
          <p:nvSpPr>
            <p:cNvPr id="114776" name="Text Box 88"/>
            <p:cNvSpPr txBox="1">
              <a:spLocks noChangeArrowheads="1"/>
            </p:cNvSpPr>
            <p:nvPr/>
          </p:nvSpPr>
          <p:spPr bwMode="auto">
            <a:xfrm>
              <a:off x="3979" y="2795"/>
              <a:ext cx="459" cy="288"/>
            </a:xfrm>
            <a:prstGeom prst="rect">
              <a:avLst/>
            </a:prstGeom>
            <a:noFill/>
            <a:ln w="9525">
              <a:noFill/>
              <a:miter lim="800000"/>
              <a:headEnd/>
              <a:tailEnd/>
            </a:ln>
            <a:effectLst/>
          </p:spPr>
          <p:txBody>
            <a:bodyPr>
              <a:spAutoFit/>
            </a:bodyPr>
            <a:lstStyle/>
            <a:p>
              <a:r>
                <a:rPr lang="en-US">
                  <a:solidFill>
                    <a:schemeClr val="folHlink"/>
                  </a:solidFill>
                </a:rPr>
                <a:t>t</a:t>
              </a:r>
              <a:r>
                <a:rPr lang="en-US" baseline="-25000">
                  <a:solidFill>
                    <a:schemeClr val="folHlink"/>
                  </a:solidFill>
                </a:rPr>
                <a:t>hold</a:t>
              </a:r>
            </a:p>
          </p:txBody>
        </p:sp>
        <p:sp>
          <p:nvSpPr>
            <p:cNvPr id="114777" name="Line 89"/>
            <p:cNvSpPr>
              <a:spLocks noChangeShapeType="1"/>
            </p:cNvSpPr>
            <p:nvPr/>
          </p:nvSpPr>
          <p:spPr bwMode="auto">
            <a:xfrm flipH="1" flipV="1">
              <a:off x="3195" y="2662"/>
              <a:ext cx="722" cy="0"/>
            </a:xfrm>
            <a:prstGeom prst="line">
              <a:avLst/>
            </a:prstGeom>
            <a:noFill/>
            <a:ln w="28575">
              <a:solidFill>
                <a:schemeClr val="tx1"/>
              </a:solidFill>
              <a:round/>
              <a:headEnd/>
              <a:tailEnd type="arrow" w="med" len="med"/>
            </a:ln>
            <a:effectLst/>
          </p:spPr>
          <p:txBody>
            <a:bodyPr/>
            <a:lstStyle/>
            <a:p>
              <a:endParaRPr lang="en-US"/>
            </a:p>
          </p:txBody>
        </p:sp>
        <p:sp>
          <p:nvSpPr>
            <p:cNvPr id="114778" name="Freeform 90"/>
            <p:cNvSpPr>
              <a:spLocks/>
            </p:cNvSpPr>
            <p:nvPr/>
          </p:nvSpPr>
          <p:spPr bwMode="auto">
            <a:xfrm>
              <a:off x="2910" y="3803"/>
              <a:ext cx="2168" cy="151"/>
            </a:xfrm>
            <a:custGeom>
              <a:avLst/>
              <a:gdLst/>
              <a:ahLst/>
              <a:cxnLst>
                <a:cxn ang="0">
                  <a:pos x="0" y="2"/>
                </a:cxn>
                <a:cxn ang="0">
                  <a:pos x="1989" y="0"/>
                </a:cxn>
                <a:cxn ang="0">
                  <a:pos x="1989" y="151"/>
                </a:cxn>
                <a:cxn ang="0">
                  <a:pos x="2168" y="148"/>
                </a:cxn>
              </a:cxnLst>
              <a:rect l="0" t="0" r="r" b="b"/>
              <a:pathLst>
                <a:path w="2168" h="151">
                  <a:moveTo>
                    <a:pt x="0" y="2"/>
                  </a:moveTo>
                  <a:lnTo>
                    <a:pt x="1989" y="0"/>
                  </a:lnTo>
                  <a:lnTo>
                    <a:pt x="1989" y="151"/>
                  </a:lnTo>
                  <a:lnTo>
                    <a:pt x="2168" y="148"/>
                  </a:lnTo>
                </a:path>
              </a:pathLst>
            </a:custGeom>
            <a:noFill/>
            <a:ln w="9525">
              <a:solidFill>
                <a:schemeClr val="tx1"/>
              </a:solidFill>
              <a:round/>
              <a:headEnd/>
              <a:tailEnd/>
            </a:ln>
            <a:effectLst/>
          </p:spPr>
          <p:txBody>
            <a:bodyPr/>
            <a:lstStyle/>
            <a:p>
              <a:endParaRPr lang="en-US"/>
            </a:p>
          </p:txBody>
        </p:sp>
        <p:sp>
          <p:nvSpPr>
            <p:cNvPr id="114779" name="Text Box 91"/>
            <p:cNvSpPr txBox="1">
              <a:spLocks noChangeArrowheads="1"/>
            </p:cNvSpPr>
            <p:nvPr/>
          </p:nvSpPr>
          <p:spPr bwMode="auto">
            <a:xfrm>
              <a:off x="1649" y="2588"/>
              <a:ext cx="443" cy="288"/>
            </a:xfrm>
            <a:prstGeom prst="rect">
              <a:avLst/>
            </a:prstGeom>
            <a:noFill/>
            <a:ln w="9525">
              <a:noFill/>
              <a:miter lim="800000"/>
              <a:headEnd/>
              <a:tailEnd/>
            </a:ln>
            <a:effectLst/>
          </p:spPr>
          <p:txBody>
            <a:bodyPr>
              <a:spAutoFit/>
            </a:bodyPr>
            <a:lstStyle/>
            <a:p>
              <a:r>
                <a:rPr lang="en-US">
                  <a:solidFill>
                    <a:schemeClr val="folHlink"/>
                  </a:solidFill>
                </a:rPr>
                <a:t>t</a:t>
              </a:r>
              <a:r>
                <a:rPr lang="en-US" baseline="-25000">
                  <a:solidFill>
                    <a:schemeClr val="folHlink"/>
                  </a:solidFill>
                </a:rPr>
                <a:t>setup</a:t>
              </a:r>
            </a:p>
          </p:txBody>
        </p:sp>
        <p:sp>
          <p:nvSpPr>
            <p:cNvPr id="114780" name="Text Box 92"/>
            <p:cNvSpPr txBox="1">
              <a:spLocks noChangeArrowheads="1"/>
            </p:cNvSpPr>
            <p:nvPr/>
          </p:nvSpPr>
          <p:spPr bwMode="auto">
            <a:xfrm>
              <a:off x="3388" y="2382"/>
              <a:ext cx="443" cy="288"/>
            </a:xfrm>
            <a:prstGeom prst="rect">
              <a:avLst/>
            </a:prstGeom>
            <a:noFill/>
            <a:ln w="9525">
              <a:noFill/>
              <a:miter lim="800000"/>
              <a:headEnd/>
              <a:tailEnd/>
            </a:ln>
            <a:effectLst/>
          </p:spPr>
          <p:txBody>
            <a:bodyPr>
              <a:spAutoFit/>
            </a:bodyPr>
            <a:lstStyle/>
            <a:p>
              <a:r>
                <a:rPr lang="en-US"/>
                <a:t>t</a:t>
              </a:r>
              <a:r>
                <a:rPr lang="en-US" baseline="-25000"/>
                <a:t>setup</a:t>
              </a:r>
            </a:p>
          </p:txBody>
        </p:sp>
        <p:sp>
          <p:nvSpPr>
            <p:cNvPr id="114781" name="Line 93"/>
            <p:cNvSpPr>
              <a:spLocks noChangeShapeType="1"/>
            </p:cNvSpPr>
            <p:nvPr/>
          </p:nvSpPr>
          <p:spPr bwMode="auto">
            <a:xfrm>
              <a:off x="3288" y="3193"/>
              <a:ext cx="1790" cy="0"/>
            </a:xfrm>
            <a:prstGeom prst="line">
              <a:avLst/>
            </a:prstGeom>
            <a:noFill/>
            <a:ln w="9525">
              <a:solidFill>
                <a:schemeClr val="tx1"/>
              </a:solidFill>
              <a:round/>
              <a:headEnd/>
              <a:tailEnd/>
            </a:ln>
            <a:effectLst/>
          </p:spPr>
          <p:txBody>
            <a:bodyPr/>
            <a:lstStyle/>
            <a:p>
              <a:endParaRPr lang="en-US"/>
            </a:p>
          </p:txBody>
        </p:sp>
      </p:grpSp>
      <p:sp>
        <p:nvSpPr>
          <p:cNvPr id="56" name="Slide Number Placeholder 55"/>
          <p:cNvSpPr>
            <a:spLocks noGrp="1"/>
          </p:cNvSpPr>
          <p:nvPr>
            <p:ph type="sldNum" sz="quarter" idx="12"/>
          </p:nvPr>
        </p:nvSpPr>
        <p:spPr/>
        <p:txBody>
          <a:bodyPr/>
          <a:lstStyle/>
          <a:p>
            <a:fld id="{1E9AE433-2354-447F-AC9C-E3BA53A2ED55}" type="slidenum">
              <a:rPr lang="en-US" smtClean="0"/>
              <a:pPr/>
              <a:t>146</a:t>
            </a:fld>
            <a:endParaRPr lang="en-US"/>
          </a:p>
        </p:txBody>
      </p:sp>
      <p:sp>
        <p:nvSpPr>
          <p:cNvPr id="57" name="Footer Placeholder 56"/>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762000" y="523846"/>
            <a:ext cx="7924800" cy="762000"/>
          </a:xfrm>
        </p:spPr>
        <p:txBody>
          <a:bodyPr/>
          <a:lstStyle/>
          <a:p>
            <a:r>
              <a:rPr lang="en-US" sz="3200" dirty="0"/>
              <a:t>Flip-Flop Parameters</a:t>
            </a:r>
            <a:br>
              <a:rPr lang="en-US" sz="3200" dirty="0"/>
            </a:br>
            <a:r>
              <a:rPr lang="en-US" sz="3200" dirty="0"/>
              <a:t>Setup Time Success</a:t>
            </a:r>
          </a:p>
        </p:txBody>
      </p:sp>
      <p:sp>
        <p:nvSpPr>
          <p:cNvPr id="115735" name="Rectangle 23"/>
          <p:cNvSpPr>
            <a:spLocks noGrp="1" noChangeArrowheads="1"/>
          </p:cNvSpPr>
          <p:nvPr>
            <p:ph idx="1"/>
          </p:nvPr>
        </p:nvSpPr>
        <p:spPr>
          <a:xfrm>
            <a:off x="712788" y="2814638"/>
            <a:ext cx="7772400" cy="1327150"/>
          </a:xfrm>
          <a:noFill/>
          <a:ln/>
        </p:spPr>
        <p:txBody>
          <a:bodyPr/>
          <a:lstStyle/>
          <a:p>
            <a:r>
              <a:rPr lang="en-US" sz="2800"/>
              <a:t>Why are these values important? </a:t>
            </a:r>
          </a:p>
          <a:p>
            <a:pPr lvl="1"/>
            <a:r>
              <a:rPr lang="en-US" sz="2400"/>
              <a:t>What happens when TclkQ is slow and there is a short hold time?</a:t>
            </a:r>
          </a:p>
        </p:txBody>
      </p:sp>
      <p:grpSp>
        <p:nvGrpSpPr>
          <p:cNvPr id="2" name="Group 3"/>
          <p:cNvGrpSpPr>
            <a:grpSpLocks/>
          </p:cNvGrpSpPr>
          <p:nvPr/>
        </p:nvGrpSpPr>
        <p:grpSpPr bwMode="auto">
          <a:xfrm>
            <a:off x="1435100" y="1895475"/>
            <a:ext cx="6088063" cy="936625"/>
            <a:chOff x="742" y="1664"/>
            <a:chExt cx="3835" cy="746"/>
          </a:xfrm>
        </p:grpSpPr>
        <p:grpSp>
          <p:nvGrpSpPr>
            <p:cNvPr id="3" name="Group 4"/>
            <p:cNvGrpSpPr>
              <a:grpSpLocks/>
            </p:cNvGrpSpPr>
            <p:nvPr/>
          </p:nvGrpSpPr>
          <p:grpSpPr bwMode="auto">
            <a:xfrm>
              <a:off x="742" y="1664"/>
              <a:ext cx="1363" cy="743"/>
              <a:chOff x="259" y="1819"/>
              <a:chExt cx="1363" cy="743"/>
            </a:xfrm>
          </p:grpSpPr>
          <p:sp>
            <p:nvSpPr>
              <p:cNvPr id="115717" name="Rectangle 5"/>
              <p:cNvSpPr>
                <a:spLocks noChangeArrowheads="1"/>
              </p:cNvSpPr>
              <p:nvPr/>
            </p:nvSpPr>
            <p:spPr bwMode="auto">
              <a:xfrm>
                <a:off x="720" y="1819"/>
                <a:ext cx="622" cy="743"/>
              </a:xfrm>
              <a:prstGeom prst="rect">
                <a:avLst/>
              </a:prstGeom>
              <a:noFill/>
              <a:ln w="12700">
                <a:solidFill>
                  <a:schemeClr val="tx1"/>
                </a:solidFill>
                <a:miter lim="800000"/>
                <a:headEnd/>
                <a:tailEnd/>
              </a:ln>
              <a:effectLst/>
            </p:spPr>
            <p:txBody>
              <a:bodyPr wrap="none" anchor="ctr"/>
              <a:lstStyle/>
              <a:p>
                <a:endParaRPr lang="en-US"/>
              </a:p>
            </p:txBody>
          </p:sp>
          <p:sp>
            <p:nvSpPr>
              <p:cNvPr id="115718" name="Text Box 6"/>
              <p:cNvSpPr txBox="1">
                <a:spLocks noChangeArrowheads="1"/>
              </p:cNvSpPr>
              <p:nvPr/>
            </p:nvSpPr>
            <p:spPr bwMode="auto">
              <a:xfrm>
                <a:off x="752" y="2019"/>
                <a:ext cx="590" cy="243"/>
              </a:xfrm>
              <a:prstGeom prst="rect">
                <a:avLst/>
              </a:prstGeom>
              <a:noFill/>
              <a:ln w="9525">
                <a:noFill/>
                <a:miter lim="800000"/>
                <a:headEnd/>
                <a:tailEnd/>
              </a:ln>
              <a:effectLst/>
            </p:spPr>
            <p:txBody>
              <a:bodyPr>
                <a:spAutoFit/>
              </a:bodyPr>
              <a:lstStyle/>
              <a:p>
                <a:pPr>
                  <a:spcBef>
                    <a:spcPct val="50000"/>
                  </a:spcBef>
                </a:pPr>
                <a:r>
                  <a:rPr lang="en-US" sz="1400"/>
                  <a:t>D1       Q1</a:t>
                </a:r>
              </a:p>
            </p:txBody>
          </p:sp>
          <p:sp>
            <p:nvSpPr>
              <p:cNvPr id="115719" name="Line 7"/>
              <p:cNvSpPr>
                <a:spLocks noChangeShapeType="1"/>
              </p:cNvSpPr>
              <p:nvPr/>
            </p:nvSpPr>
            <p:spPr bwMode="auto">
              <a:xfrm>
                <a:off x="720" y="2362"/>
                <a:ext cx="63" cy="57"/>
              </a:xfrm>
              <a:prstGeom prst="line">
                <a:avLst/>
              </a:prstGeom>
              <a:noFill/>
              <a:ln w="9525">
                <a:solidFill>
                  <a:schemeClr val="tx1"/>
                </a:solidFill>
                <a:round/>
                <a:headEnd/>
                <a:tailEnd/>
              </a:ln>
              <a:effectLst/>
            </p:spPr>
            <p:txBody>
              <a:bodyPr/>
              <a:lstStyle/>
              <a:p>
                <a:endParaRPr lang="en-US"/>
              </a:p>
            </p:txBody>
          </p:sp>
          <p:sp>
            <p:nvSpPr>
              <p:cNvPr id="115720" name="Line 8"/>
              <p:cNvSpPr>
                <a:spLocks noChangeShapeType="1"/>
              </p:cNvSpPr>
              <p:nvPr/>
            </p:nvSpPr>
            <p:spPr bwMode="auto">
              <a:xfrm flipH="1">
                <a:off x="720" y="2419"/>
                <a:ext cx="63" cy="57"/>
              </a:xfrm>
              <a:prstGeom prst="line">
                <a:avLst/>
              </a:prstGeom>
              <a:noFill/>
              <a:ln w="9525">
                <a:solidFill>
                  <a:schemeClr val="tx1"/>
                </a:solidFill>
                <a:round/>
                <a:headEnd/>
                <a:tailEnd/>
              </a:ln>
              <a:effectLst/>
            </p:spPr>
            <p:txBody>
              <a:bodyPr/>
              <a:lstStyle/>
              <a:p>
                <a:endParaRPr lang="en-US"/>
              </a:p>
            </p:txBody>
          </p:sp>
          <p:sp>
            <p:nvSpPr>
              <p:cNvPr id="115721" name="Line 9"/>
              <p:cNvSpPr>
                <a:spLocks noChangeShapeType="1"/>
              </p:cNvSpPr>
              <p:nvPr/>
            </p:nvSpPr>
            <p:spPr bwMode="auto">
              <a:xfrm flipH="1">
                <a:off x="441" y="2105"/>
                <a:ext cx="279" cy="0"/>
              </a:xfrm>
              <a:prstGeom prst="line">
                <a:avLst/>
              </a:prstGeom>
              <a:noFill/>
              <a:ln w="9525">
                <a:solidFill>
                  <a:schemeClr val="tx1"/>
                </a:solidFill>
                <a:round/>
                <a:headEnd/>
                <a:tailEnd/>
              </a:ln>
              <a:effectLst/>
            </p:spPr>
            <p:txBody>
              <a:bodyPr/>
              <a:lstStyle/>
              <a:p>
                <a:endParaRPr lang="en-US"/>
              </a:p>
            </p:txBody>
          </p:sp>
          <p:sp>
            <p:nvSpPr>
              <p:cNvPr id="115722" name="Line 10"/>
              <p:cNvSpPr>
                <a:spLocks noChangeShapeType="1"/>
              </p:cNvSpPr>
              <p:nvPr/>
            </p:nvSpPr>
            <p:spPr bwMode="auto">
              <a:xfrm flipH="1">
                <a:off x="1342" y="2105"/>
                <a:ext cx="280" cy="0"/>
              </a:xfrm>
              <a:prstGeom prst="line">
                <a:avLst/>
              </a:prstGeom>
              <a:noFill/>
              <a:ln w="9525">
                <a:solidFill>
                  <a:schemeClr val="tx1"/>
                </a:solidFill>
                <a:round/>
                <a:headEnd/>
                <a:tailEnd/>
              </a:ln>
              <a:effectLst/>
            </p:spPr>
            <p:txBody>
              <a:bodyPr/>
              <a:lstStyle/>
              <a:p>
                <a:endParaRPr lang="en-US"/>
              </a:p>
            </p:txBody>
          </p:sp>
          <p:sp>
            <p:nvSpPr>
              <p:cNvPr id="115723" name="Line 11"/>
              <p:cNvSpPr>
                <a:spLocks noChangeShapeType="1"/>
              </p:cNvSpPr>
              <p:nvPr/>
            </p:nvSpPr>
            <p:spPr bwMode="auto">
              <a:xfrm flipH="1">
                <a:off x="441" y="2419"/>
                <a:ext cx="279" cy="0"/>
              </a:xfrm>
              <a:prstGeom prst="line">
                <a:avLst/>
              </a:prstGeom>
              <a:noFill/>
              <a:ln w="9525">
                <a:solidFill>
                  <a:schemeClr val="tx1"/>
                </a:solidFill>
                <a:round/>
                <a:headEnd/>
                <a:tailEnd/>
              </a:ln>
              <a:effectLst/>
            </p:spPr>
            <p:txBody>
              <a:bodyPr/>
              <a:lstStyle/>
              <a:p>
                <a:endParaRPr lang="en-US"/>
              </a:p>
            </p:txBody>
          </p:sp>
          <p:sp>
            <p:nvSpPr>
              <p:cNvPr id="115724" name="Text Box 12"/>
              <p:cNvSpPr txBox="1">
                <a:spLocks noChangeArrowheads="1"/>
              </p:cNvSpPr>
              <p:nvPr/>
            </p:nvSpPr>
            <p:spPr bwMode="auto">
              <a:xfrm>
                <a:off x="259" y="2253"/>
                <a:ext cx="373" cy="242"/>
              </a:xfrm>
              <a:prstGeom prst="rect">
                <a:avLst/>
              </a:prstGeom>
              <a:noFill/>
              <a:ln w="9525">
                <a:noFill/>
                <a:miter lim="800000"/>
                <a:headEnd/>
                <a:tailEnd/>
              </a:ln>
              <a:effectLst/>
            </p:spPr>
            <p:txBody>
              <a:bodyPr>
                <a:spAutoFit/>
              </a:bodyPr>
              <a:lstStyle/>
              <a:p>
                <a:pPr>
                  <a:spcBef>
                    <a:spcPct val="50000"/>
                  </a:spcBef>
                </a:pPr>
                <a:r>
                  <a:rPr lang="en-US" sz="1400"/>
                  <a:t>CLK</a:t>
                </a:r>
              </a:p>
            </p:txBody>
          </p:sp>
        </p:grpSp>
        <p:grpSp>
          <p:nvGrpSpPr>
            <p:cNvPr id="4" name="Group 13"/>
            <p:cNvGrpSpPr>
              <a:grpSpLocks/>
            </p:cNvGrpSpPr>
            <p:nvPr/>
          </p:nvGrpSpPr>
          <p:grpSpPr bwMode="auto">
            <a:xfrm>
              <a:off x="3214" y="1667"/>
              <a:ext cx="1363" cy="743"/>
              <a:chOff x="259" y="1819"/>
              <a:chExt cx="1363" cy="743"/>
            </a:xfrm>
          </p:grpSpPr>
          <p:sp>
            <p:nvSpPr>
              <p:cNvPr id="115726" name="Rectangle 14"/>
              <p:cNvSpPr>
                <a:spLocks noChangeArrowheads="1"/>
              </p:cNvSpPr>
              <p:nvPr/>
            </p:nvSpPr>
            <p:spPr bwMode="auto">
              <a:xfrm>
                <a:off x="720" y="1819"/>
                <a:ext cx="622" cy="743"/>
              </a:xfrm>
              <a:prstGeom prst="rect">
                <a:avLst/>
              </a:prstGeom>
              <a:noFill/>
              <a:ln w="12700">
                <a:solidFill>
                  <a:schemeClr val="tx1"/>
                </a:solidFill>
                <a:miter lim="800000"/>
                <a:headEnd/>
                <a:tailEnd/>
              </a:ln>
              <a:effectLst/>
            </p:spPr>
            <p:txBody>
              <a:bodyPr wrap="none" anchor="ctr"/>
              <a:lstStyle/>
              <a:p>
                <a:endParaRPr lang="en-US"/>
              </a:p>
            </p:txBody>
          </p:sp>
          <p:sp>
            <p:nvSpPr>
              <p:cNvPr id="115727" name="Text Box 15"/>
              <p:cNvSpPr txBox="1">
                <a:spLocks noChangeArrowheads="1"/>
              </p:cNvSpPr>
              <p:nvPr/>
            </p:nvSpPr>
            <p:spPr bwMode="auto">
              <a:xfrm>
                <a:off x="752" y="2018"/>
                <a:ext cx="590" cy="243"/>
              </a:xfrm>
              <a:prstGeom prst="rect">
                <a:avLst/>
              </a:prstGeom>
              <a:noFill/>
              <a:ln w="9525">
                <a:noFill/>
                <a:miter lim="800000"/>
                <a:headEnd/>
                <a:tailEnd/>
              </a:ln>
              <a:effectLst/>
            </p:spPr>
            <p:txBody>
              <a:bodyPr>
                <a:spAutoFit/>
              </a:bodyPr>
              <a:lstStyle/>
              <a:p>
                <a:pPr>
                  <a:spcBef>
                    <a:spcPct val="50000"/>
                  </a:spcBef>
                </a:pPr>
                <a:r>
                  <a:rPr lang="en-US" sz="1400"/>
                  <a:t>D2       Q2</a:t>
                </a:r>
              </a:p>
            </p:txBody>
          </p:sp>
          <p:sp>
            <p:nvSpPr>
              <p:cNvPr id="115728" name="Line 16"/>
              <p:cNvSpPr>
                <a:spLocks noChangeShapeType="1"/>
              </p:cNvSpPr>
              <p:nvPr/>
            </p:nvSpPr>
            <p:spPr bwMode="auto">
              <a:xfrm>
                <a:off x="720" y="2362"/>
                <a:ext cx="63" cy="57"/>
              </a:xfrm>
              <a:prstGeom prst="line">
                <a:avLst/>
              </a:prstGeom>
              <a:noFill/>
              <a:ln w="9525">
                <a:solidFill>
                  <a:schemeClr val="tx1"/>
                </a:solidFill>
                <a:round/>
                <a:headEnd/>
                <a:tailEnd/>
              </a:ln>
              <a:effectLst/>
            </p:spPr>
            <p:txBody>
              <a:bodyPr/>
              <a:lstStyle/>
              <a:p>
                <a:endParaRPr lang="en-US"/>
              </a:p>
            </p:txBody>
          </p:sp>
          <p:sp>
            <p:nvSpPr>
              <p:cNvPr id="115729" name="Line 17"/>
              <p:cNvSpPr>
                <a:spLocks noChangeShapeType="1"/>
              </p:cNvSpPr>
              <p:nvPr/>
            </p:nvSpPr>
            <p:spPr bwMode="auto">
              <a:xfrm flipH="1">
                <a:off x="720" y="2419"/>
                <a:ext cx="63" cy="57"/>
              </a:xfrm>
              <a:prstGeom prst="line">
                <a:avLst/>
              </a:prstGeom>
              <a:noFill/>
              <a:ln w="9525">
                <a:solidFill>
                  <a:schemeClr val="tx1"/>
                </a:solidFill>
                <a:round/>
                <a:headEnd/>
                <a:tailEnd/>
              </a:ln>
              <a:effectLst/>
            </p:spPr>
            <p:txBody>
              <a:bodyPr/>
              <a:lstStyle/>
              <a:p>
                <a:endParaRPr lang="en-US"/>
              </a:p>
            </p:txBody>
          </p:sp>
          <p:sp>
            <p:nvSpPr>
              <p:cNvPr id="115730" name="Line 18"/>
              <p:cNvSpPr>
                <a:spLocks noChangeShapeType="1"/>
              </p:cNvSpPr>
              <p:nvPr/>
            </p:nvSpPr>
            <p:spPr bwMode="auto">
              <a:xfrm flipH="1">
                <a:off x="441" y="2105"/>
                <a:ext cx="279" cy="0"/>
              </a:xfrm>
              <a:prstGeom prst="line">
                <a:avLst/>
              </a:prstGeom>
              <a:noFill/>
              <a:ln w="9525">
                <a:solidFill>
                  <a:schemeClr val="tx1"/>
                </a:solidFill>
                <a:round/>
                <a:headEnd/>
                <a:tailEnd/>
              </a:ln>
              <a:effectLst/>
            </p:spPr>
            <p:txBody>
              <a:bodyPr/>
              <a:lstStyle/>
              <a:p>
                <a:endParaRPr lang="en-US"/>
              </a:p>
            </p:txBody>
          </p:sp>
          <p:sp>
            <p:nvSpPr>
              <p:cNvPr id="115731" name="Line 19"/>
              <p:cNvSpPr>
                <a:spLocks noChangeShapeType="1"/>
              </p:cNvSpPr>
              <p:nvPr/>
            </p:nvSpPr>
            <p:spPr bwMode="auto">
              <a:xfrm flipH="1">
                <a:off x="1342" y="2105"/>
                <a:ext cx="280" cy="0"/>
              </a:xfrm>
              <a:prstGeom prst="line">
                <a:avLst/>
              </a:prstGeom>
              <a:noFill/>
              <a:ln w="9525">
                <a:solidFill>
                  <a:schemeClr val="tx1"/>
                </a:solidFill>
                <a:round/>
                <a:headEnd/>
                <a:tailEnd/>
              </a:ln>
              <a:effectLst/>
            </p:spPr>
            <p:txBody>
              <a:bodyPr/>
              <a:lstStyle/>
              <a:p>
                <a:endParaRPr lang="en-US"/>
              </a:p>
            </p:txBody>
          </p:sp>
          <p:sp>
            <p:nvSpPr>
              <p:cNvPr id="115732" name="Line 20"/>
              <p:cNvSpPr>
                <a:spLocks noChangeShapeType="1"/>
              </p:cNvSpPr>
              <p:nvPr/>
            </p:nvSpPr>
            <p:spPr bwMode="auto">
              <a:xfrm flipH="1">
                <a:off x="441" y="2419"/>
                <a:ext cx="279" cy="0"/>
              </a:xfrm>
              <a:prstGeom prst="line">
                <a:avLst/>
              </a:prstGeom>
              <a:noFill/>
              <a:ln w="9525">
                <a:solidFill>
                  <a:schemeClr val="tx1"/>
                </a:solidFill>
                <a:round/>
                <a:headEnd/>
                <a:tailEnd/>
              </a:ln>
              <a:effectLst/>
            </p:spPr>
            <p:txBody>
              <a:bodyPr/>
              <a:lstStyle/>
              <a:p>
                <a:endParaRPr lang="en-US"/>
              </a:p>
            </p:txBody>
          </p:sp>
          <p:sp>
            <p:nvSpPr>
              <p:cNvPr id="115733" name="Text Box 21"/>
              <p:cNvSpPr txBox="1">
                <a:spLocks noChangeArrowheads="1"/>
              </p:cNvSpPr>
              <p:nvPr/>
            </p:nvSpPr>
            <p:spPr bwMode="auto">
              <a:xfrm>
                <a:off x="259" y="2252"/>
                <a:ext cx="373" cy="243"/>
              </a:xfrm>
              <a:prstGeom prst="rect">
                <a:avLst/>
              </a:prstGeom>
              <a:noFill/>
              <a:ln w="9525">
                <a:noFill/>
                <a:miter lim="800000"/>
                <a:headEnd/>
                <a:tailEnd/>
              </a:ln>
              <a:effectLst/>
            </p:spPr>
            <p:txBody>
              <a:bodyPr>
                <a:spAutoFit/>
              </a:bodyPr>
              <a:lstStyle/>
              <a:p>
                <a:pPr>
                  <a:spcBef>
                    <a:spcPct val="50000"/>
                  </a:spcBef>
                </a:pPr>
                <a:r>
                  <a:rPr lang="en-US" sz="1400"/>
                  <a:t>CLK</a:t>
                </a:r>
              </a:p>
            </p:txBody>
          </p:sp>
        </p:grpSp>
        <p:sp>
          <p:nvSpPr>
            <p:cNvPr id="115734" name="Line 22"/>
            <p:cNvSpPr>
              <a:spLocks noChangeShapeType="1"/>
            </p:cNvSpPr>
            <p:nvPr/>
          </p:nvSpPr>
          <p:spPr bwMode="auto">
            <a:xfrm>
              <a:off x="2064" y="1952"/>
              <a:ext cx="1420" cy="0"/>
            </a:xfrm>
            <a:prstGeom prst="line">
              <a:avLst/>
            </a:prstGeom>
            <a:noFill/>
            <a:ln w="9525">
              <a:solidFill>
                <a:schemeClr val="tx1"/>
              </a:solidFill>
              <a:round/>
              <a:headEnd/>
              <a:tailEnd/>
            </a:ln>
            <a:effectLst/>
          </p:spPr>
          <p:txBody>
            <a:bodyPr/>
            <a:lstStyle/>
            <a:p>
              <a:endParaRPr lang="en-US"/>
            </a:p>
          </p:txBody>
        </p:sp>
      </p:grpSp>
      <p:grpSp>
        <p:nvGrpSpPr>
          <p:cNvPr id="5" name="Group 43"/>
          <p:cNvGrpSpPr>
            <a:grpSpLocks/>
          </p:cNvGrpSpPr>
          <p:nvPr/>
        </p:nvGrpSpPr>
        <p:grpSpPr bwMode="auto">
          <a:xfrm>
            <a:off x="687388" y="4276725"/>
            <a:ext cx="1192212" cy="2101850"/>
            <a:chOff x="433" y="2694"/>
            <a:chExt cx="751" cy="1324"/>
          </a:xfrm>
        </p:grpSpPr>
        <p:sp>
          <p:nvSpPr>
            <p:cNvPr id="115756" name="Text Box 44"/>
            <p:cNvSpPr txBox="1">
              <a:spLocks noChangeArrowheads="1"/>
            </p:cNvSpPr>
            <p:nvPr/>
          </p:nvSpPr>
          <p:spPr bwMode="auto">
            <a:xfrm>
              <a:off x="791" y="2694"/>
              <a:ext cx="393" cy="288"/>
            </a:xfrm>
            <a:prstGeom prst="rect">
              <a:avLst/>
            </a:prstGeom>
            <a:noFill/>
            <a:ln w="9525">
              <a:noFill/>
              <a:miter lim="800000"/>
              <a:headEnd/>
              <a:tailEnd/>
            </a:ln>
            <a:effectLst/>
          </p:spPr>
          <p:txBody>
            <a:bodyPr wrap="none">
              <a:spAutoFit/>
            </a:bodyPr>
            <a:lstStyle/>
            <a:p>
              <a:r>
                <a:rPr lang="en-US"/>
                <a:t>Clk</a:t>
              </a:r>
            </a:p>
          </p:txBody>
        </p:sp>
        <p:sp>
          <p:nvSpPr>
            <p:cNvPr id="115757" name="Text Box 45"/>
            <p:cNvSpPr txBox="1">
              <a:spLocks noChangeArrowheads="1"/>
            </p:cNvSpPr>
            <p:nvPr/>
          </p:nvSpPr>
          <p:spPr bwMode="auto">
            <a:xfrm>
              <a:off x="802" y="2966"/>
              <a:ext cx="351" cy="288"/>
            </a:xfrm>
            <a:prstGeom prst="rect">
              <a:avLst/>
            </a:prstGeom>
            <a:noFill/>
            <a:ln w="9525">
              <a:noFill/>
              <a:miter lim="800000"/>
              <a:headEnd/>
              <a:tailEnd/>
            </a:ln>
            <a:effectLst/>
          </p:spPr>
          <p:txBody>
            <a:bodyPr wrap="none">
              <a:spAutoFit/>
            </a:bodyPr>
            <a:lstStyle/>
            <a:p>
              <a:r>
                <a:rPr lang="en-US"/>
                <a:t>D1</a:t>
              </a:r>
            </a:p>
          </p:txBody>
        </p:sp>
        <p:sp>
          <p:nvSpPr>
            <p:cNvPr id="115758" name="Text Box 46"/>
            <p:cNvSpPr txBox="1">
              <a:spLocks noChangeArrowheads="1"/>
            </p:cNvSpPr>
            <p:nvPr/>
          </p:nvSpPr>
          <p:spPr bwMode="auto">
            <a:xfrm>
              <a:off x="433" y="3276"/>
              <a:ext cx="715" cy="288"/>
            </a:xfrm>
            <a:prstGeom prst="rect">
              <a:avLst/>
            </a:prstGeom>
            <a:noFill/>
            <a:ln w="9525">
              <a:noFill/>
              <a:miter lim="800000"/>
              <a:headEnd/>
              <a:tailEnd/>
            </a:ln>
            <a:effectLst/>
          </p:spPr>
          <p:txBody>
            <a:bodyPr>
              <a:spAutoFit/>
            </a:bodyPr>
            <a:lstStyle/>
            <a:p>
              <a:r>
                <a:rPr lang="en-US"/>
                <a:t>Q1=D2</a:t>
              </a:r>
            </a:p>
          </p:txBody>
        </p:sp>
        <p:sp>
          <p:nvSpPr>
            <p:cNvPr id="115759" name="Text Box 47"/>
            <p:cNvSpPr txBox="1">
              <a:spLocks noChangeArrowheads="1"/>
            </p:cNvSpPr>
            <p:nvPr/>
          </p:nvSpPr>
          <p:spPr bwMode="auto">
            <a:xfrm>
              <a:off x="810" y="3730"/>
              <a:ext cx="351" cy="288"/>
            </a:xfrm>
            <a:prstGeom prst="rect">
              <a:avLst/>
            </a:prstGeom>
            <a:noFill/>
            <a:ln w="9525">
              <a:noFill/>
              <a:miter lim="800000"/>
              <a:headEnd/>
              <a:tailEnd/>
            </a:ln>
            <a:effectLst/>
          </p:spPr>
          <p:txBody>
            <a:bodyPr wrap="none">
              <a:spAutoFit/>
            </a:bodyPr>
            <a:lstStyle/>
            <a:p>
              <a:r>
                <a:rPr lang="en-US"/>
                <a:t>Q2</a:t>
              </a:r>
            </a:p>
          </p:txBody>
        </p:sp>
      </p:grpSp>
      <p:grpSp>
        <p:nvGrpSpPr>
          <p:cNvPr id="6" name="Group 75"/>
          <p:cNvGrpSpPr>
            <a:grpSpLocks/>
          </p:cNvGrpSpPr>
          <p:nvPr/>
        </p:nvGrpSpPr>
        <p:grpSpPr bwMode="auto">
          <a:xfrm>
            <a:off x="1766888" y="3781425"/>
            <a:ext cx="6338887" cy="2667000"/>
            <a:chOff x="1113" y="2382"/>
            <a:chExt cx="3993" cy="1680"/>
          </a:xfrm>
        </p:grpSpPr>
        <p:sp>
          <p:nvSpPr>
            <p:cNvPr id="115761" name="Freeform 49"/>
            <p:cNvSpPr>
              <a:spLocks/>
            </p:cNvSpPr>
            <p:nvPr/>
          </p:nvSpPr>
          <p:spPr bwMode="auto">
            <a:xfrm>
              <a:off x="1113" y="2779"/>
              <a:ext cx="2175" cy="218"/>
            </a:xfrm>
            <a:custGeom>
              <a:avLst/>
              <a:gdLst/>
              <a:ahLst/>
              <a:cxnLst>
                <a:cxn ang="0">
                  <a:pos x="0" y="218"/>
                </a:cxn>
                <a:cxn ang="0">
                  <a:pos x="1811" y="218"/>
                </a:cxn>
                <a:cxn ang="0">
                  <a:pos x="1811" y="0"/>
                </a:cxn>
                <a:cxn ang="0">
                  <a:pos x="3159" y="0"/>
                </a:cxn>
                <a:cxn ang="0">
                  <a:pos x="3159" y="218"/>
                </a:cxn>
                <a:cxn ang="0">
                  <a:pos x="3831" y="218"/>
                </a:cxn>
              </a:cxnLst>
              <a:rect l="0" t="0" r="r" b="b"/>
              <a:pathLst>
                <a:path w="3831" h="218">
                  <a:moveTo>
                    <a:pt x="0" y="218"/>
                  </a:moveTo>
                  <a:lnTo>
                    <a:pt x="1811" y="218"/>
                  </a:lnTo>
                  <a:lnTo>
                    <a:pt x="1811" y="0"/>
                  </a:lnTo>
                  <a:lnTo>
                    <a:pt x="3159" y="0"/>
                  </a:lnTo>
                  <a:lnTo>
                    <a:pt x="3159" y="218"/>
                  </a:lnTo>
                  <a:lnTo>
                    <a:pt x="3831" y="218"/>
                  </a:lnTo>
                </a:path>
              </a:pathLst>
            </a:custGeom>
            <a:noFill/>
            <a:ln w="9525">
              <a:solidFill>
                <a:schemeClr val="tx1"/>
              </a:solidFill>
              <a:round/>
              <a:headEnd/>
              <a:tailEnd/>
            </a:ln>
            <a:effectLst/>
          </p:spPr>
          <p:txBody>
            <a:bodyPr/>
            <a:lstStyle/>
            <a:p>
              <a:endParaRPr lang="en-US"/>
            </a:p>
          </p:txBody>
        </p:sp>
        <p:sp>
          <p:nvSpPr>
            <p:cNvPr id="115762" name="Line 50"/>
            <p:cNvSpPr>
              <a:spLocks noChangeShapeType="1"/>
            </p:cNvSpPr>
            <p:nvPr/>
          </p:nvSpPr>
          <p:spPr bwMode="auto">
            <a:xfrm>
              <a:off x="2139" y="2534"/>
              <a:ext cx="0" cy="1527"/>
            </a:xfrm>
            <a:prstGeom prst="line">
              <a:avLst/>
            </a:prstGeom>
            <a:noFill/>
            <a:ln w="9525">
              <a:solidFill>
                <a:schemeClr val="tx1"/>
              </a:solidFill>
              <a:prstDash val="sysDot"/>
              <a:round/>
              <a:headEnd/>
              <a:tailEnd/>
            </a:ln>
            <a:effectLst/>
          </p:spPr>
          <p:txBody>
            <a:bodyPr/>
            <a:lstStyle/>
            <a:p>
              <a:endParaRPr lang="en-US"/>
            </a:p>
          </p:txBody>
        </p:sp>
        <p:sp>
          <p:nvSpPr>
            <p:cNvPr id="115763" name="Line 51"/>
            <p:cNvSpPr>
              <a:spLocks noChangeShapeType="1"/>
            </p:cNvSpPr>
            <p:nvPr/>
          </p:nvSpPr>
          <p:spPr bwMode="auto">
            <a:xfrm>
              <a:off x="2481" y="2671"/>
              <a:ext cx="0" cy="1390"/>
            </a:xfrm>
            <a:prstGeom prst="line">
              <a:avLst/>
            </a:prstGeom>
            <a:noFill/>
            <a:ln w="28575">
              <a:solidFill>
                <a:schemeClr val="tx1"/>
              </a:solidFill>
              <a:prstDash val="sysDot"/>
              <a:round/>
              <a:headEnd/>
              <a:tailEnd/>
            </a:ln>
            <a:effectLst/>
          </p:spPr>
          <p:txBody>
            <a:bodyPr/>
            <a:lstStyle/>
            <a:p>
              <a:endParaRPr lang="en-US"/>
            </a:p>
          </p:txBody>
        </p:sp>
        <p:sp>
          <p:nvSpPr>
            <p:cNvPr id="115764" name="Line 52"/>
            <p:cNvSpPr>
              <a:spLocks noChangeShapeType="1"/>
            </p:cNvSpPr>
            <p:nvPr/>
          </p:nvSpPr>
          <p:spPr bwMode="auto">
            <a:xfrm>
              <a:off x="1371" y="2671"/>
              <a:ext cx="0" cy="1390"/>
            </a:xfrm>
            <a:prstGeom prst="line">
              <a:avLst/>
            </a:prstGeom>
            <a:noFill/>
            <a:ln w="28575">
              <a:solidFill>
                <a:schemeClr val="tx1"/>
              </a:solidFill>
              <a:prstDash val="sysDot"/>
              <a:round/>
              <a:headEnd/>
              <a:tailEnd/>
            </a:ln>
            <a:effectLst/>
          </p:spPr>
          <p:txBody>
            <a:bodyPr/>
            <a:lstStyle/>
            <a:p>
              <a:endParaRPr lang="en-US"/>
            </a:p>
          </p:txBody>
        </p:sp>
        <p:sp>
          <p:nvSpPr>
            <p:cNvPr id="115765" name="Freeform 53"/>
            <p:cNvSpPr>
              <a:spLocks/>
            </p:cNvSpPr>
            <p:nvPr/>
          </p:nvSpPr>
          <p:spPr bwMode="auto">
            <a:xfrm>
              <a:off x="1116" y="3193"/>
              <a:ext cx="2178" cy="163"/>
            </a:xfrm>
            <a:custGeom>
              <a:avLst/>
              <a:gdLst/>
              <a:ahLst/>
              <a:cxnLst>
                <a:cxn ang="0">
                  <a:pos x="0" y="0"/>
                </a:cxn>
                <a:cxn ang="0">
                  <a:pos x="165" y="0"/>
                </a:cxn>
                <a:cxn ang="0">
                  <a:pos x="165" y="162"/>
                </a:cxn>
                <a:cxn ang="0">
                  <a:pos x="1619" y="163"/>
                </a:cxn>
                <a:cxn ang="0">
                  <a:pos x="1619" y="1"/>
                </a:cxn>
                <a:cxn ang="0">
                  <a:pos x="2178" y="0"/>
                </a:cxn>
              </a:cxnLst>
              <a:rect l="0" t="0" r="r" b="b"/>
              <a:pathLst>
                <a:path w="2178" h="163">
                  <a:moveTo>
                    <a:pt x="0" y="0"/>
                  </a:moveTo>
                  <a:lnTo>
                    <a:pt x="165" y="0"/>
                  </a:lnTo>
                  <a:lnTo>
                    <a:pt x="165" y="162"/>
                  </a:lnTo>
                  <a:lnTo>
                    <a:pt x="1619" y="163"/>
                  </a:lnTo>
                  <a:lnTo>
                    <a:pt x="1619" y="1"/>
                  </a:lnTo>
                  <a:lnTo>
                    <a:pt x="2178" y="0"/>
                  </a:lnTo>
                </a:path>
              </a:pathLst>
            </a:custGeom>
            <a:noFill/>
            <a:ln w="9525">
              <a:solidFill>
                <a:schemeClr val="tx1"/>
              </a:solidFill>
              <a:round/>
              <a:headEnd/>
              <a:tailEnd/>
            </a:ln>
            <a:effectLst/>
          </p:spPr>
          <p:txBody>
            <a:bodyPr/>
            <a:lstStyle/>
            <a:p>
              <a:endParaRPr lang="en-US"/>
            </a:p>
          </p:txBody>
        </p:sp>
        <p:sp>
          <p:nvSpPr>
            <p:cNvPr id="115766" name="Freeform 54"/>
            <p:cNvSpPr>
              <a:spLocks/>
            </p:cNvSpPr>
            <p:nvPr/>
          </p:nvSpPr>
          <p:spPr bwMode="auto">
            <a:xfrm>
              <a:off x="1126" y="3462"/>
              <a:ext cx="2425" cy="145"/>
            </a:xfrm>
            <a:custGeom>
              <a:avLst/>
              <a:gdLst/>
              <a:ahLst/>
              <a:cxnLst>
                <a:cxn ang="0">
                  <a:pos x="0" y="0"/>
                </a:cxn>
                <a:cxn ang="0">
                  <a:pos x="1804" y="0"/>
                </a:cxn>
                <a:cxn ang="0">
                  <a:pos x="1804" y="145"/>
                </a:cxn>
                <a:cxn ang="0">
                  <a:pos x="2425" y="145"/>
                </a:cxn>
              </a:cxnLst>
              <a:rect l="0" t="0" r="r" b="b"/>
              <a:pathLst>
                <a:path w="2425" h="145">
                  <a:moveTo>
                    <a:pt x="0" y="0"/>
                  </a:moveTo>
                  <a:lnTo>
                    <a:pt x="1804" y="0"/>
                  </a:lnTo>
                  <a:lnTo>
                    <a:pt x="1804" y="145"/>
                  </a:lnTo>
                  <a:lnTo>
                    <a:pt x="2425" y="145"/>
                  </a:lnTo>
                </a:path>
              </a:pathLst>
            </a:custGeom>
            <a:noFill/>
            <a:ln w="9525">
              <a:solidFill>
                <a:schemeClr val="tx1"/>
              </a:solidFill>
              <a:round/>
              <a:headEnd/>
              <a:tailEnd/>
            </a:ln>
            <a:effectLst/>
          </p:spPr>
          <p:txBody>
            <a:bodyPr/>
            <a:lstStyle/>
            <a:p>
              <a:endParaRPr lang="en-US"/>
            </a:p>
          </p:txBody>
        </p:sp>
        <p:sp>
          <p:nvSpPr>
            <p:cNvPr id="115767" name="Line 55"/>
            <p:cNvSpPr>
              <a:spLocks noChangeShapeType="1"/>
            </p:cNvSpPr>
            <p:nvPr/>
          </p:nvSpPr>
          <p:spPr bwMode="auto">
            <a:xfrm>
              <a:off x="2137" y="3564"/>
              <a:ext cx="778" cy="0"/>
            </a:xfrm>
            <a:prstGeom prst="line">
              <a:avLst/>
            </a:prstGeom>
            <a:noFill/>
            <a:ln w="28575">
              <a:solidFill>
                <a:schemeClr val="tx1"/>
              </a:solidFill>
              <a:round/>
              <a:headEnd/>
              <a:tailEnd type="arrow" w="med" len="med"/>
            </a:ln>
            <a:effectLst/>
          </p:spPr>
          <p:txBody>
            <a:bodyPr/>
            <a:lstStyle/>
            <a:p>
              <a:endParaRPr lang="en-US"/>
            </a:p>
          </p:txBody>
        </p:sp>
        <p:sp>
          <p:nvSpPr>
            <p:cNvPr id="115768" name="Text Box 56"/>
            <p:cNvSpPr txBox="1">
              <a:spLocks noChangeArrowheads="1"/>
            </p:cNvSpPr>
            <p:nvPr/>
          </p:nvSpPr>
          <p:spPr bwMode="auto">
            <a:xfrm>
              <a:off x="2342" y="3526"/>
              <a:ext cx="493" cy="288"/>
            </a:xfrm>
            <a:prstGeom prst="rect">
              <a:avLst/>
            </a:prstGeom>
            <a:noFill/>
            <a:ln w="9525">
              <a:noFill/>
              <a:miter lim="800000"/>
              <a:headEnd/>
              <a:tailEnd/>
            </a:ln>
            <a:effectLst/>
          </p:spPr>
          <p:txBody>
            <a:bodyPr>
              <a:spAutoFit/>
            </a:bodyPr>
            <a:lstStyle/>
            <a:p>
              <a:r>
                <a:rPr lang="en-US"/>
                <a:t>t</a:t>
              </a:r>
              <a:r>
                <a:rPr lang="en-US" baseline="-25000"/>
                <a:t>clkQ</a:t>
              </a:r>
            </a:p>
          </p:txBody>
        </p:sp>
        <p:sp>
          <p:nvSpPr>
            <p:cNvPr id="115769" name="Line 57"/>
            <p:cNvSpPr>
              <a:spLocks noChangeShapeType="1"/>
            </p:cNvSpPr>
            <p:nvPr/>
          </p:nvSpPr>
          <p:spPr bwMode="auto">
            <a:xfrm>
              <a:off x="2142" y="3080"/>
              <a:ext cx="338" cy="0"/>
            </a:xfrm>
            <a:prstGeom prst="line">
              <a:avLst/>
            </a:prstGeom>
            <a:noFill/>
            <a:ln w="28575">
              <a:solidFill>
                <a:schemeClr val="folHlink"/>
              </a:solidFill>
              <a:round/>
              <a:headEnd/>
              <a:tailEnd type="arrow" w="med" len="med"/>
            </a:ln>
            <a:effectLst/>
          </p:spPr>
          <p:txBody>
            <a:bodyPr/>
            <a:lstStyle/>
            <a:p>
              <a:endParaRPr lang="en-US"/>
            </a:p>
          </p:txBody>
        </p:sp>
        <p:sp>
          <p:nvSpPr>
            <p:cNvPr id="115770" name="Text Box 58"/>
            <p:cNvSpPr txBox="1">
              <a:spLocks noChangeArrowheads="1"/>
            </p:cNvSpPr>
            <p:nvPr/>
          </p:nvSpPr>
          <p:spPr bwMode="auto">
            <a:xfrm>
              <a:off x="2196" y="2794"/>
              <a:ext cx="443" cy="288"/>
            </a:xfrm>
            <a:prstGeom prst="rect">
              <a:avLst/>
            </a:prstGeom>
            <a:noFill/>
            <a:ln w="9525">
              <a:noFill/>
              <a:miter lim="800000"/>
              <a:headEnd/>
              <a:tailEnd/>
            </a:ln>
            <a:effectLst/>
          </p:spPr>
          <p:txBody>
            <a:bodyPr>
              <a:spAutoFit/>
            </a:bodyPr>
            <a:lstStyle/>
            <a:p>
              <a:r>
                <a:rPr lang="en-US">
                  <a:solidFill>
                    <a:schemeClr val="folHlink"/>
                  </a:solidFill>
                </a:rPr>
                <a:t>t</a:t>
              </a:r>
              <a:r>
                <a:rPr lang="en-US" baseline="-25000">
                  <a:solidFill>
                    <a:schemeClr val="folHlink"/>
                  </a:solidFill>
                </a:rPr>
                <a:t>hold</a:t>
              </a:r>
            </a:p>
          </p:txBody>
        </p:sp>
        <p:sp>
          <p:nvSpPr>
            <p:cNvPr id="115771" name="Freeform 59"/>
            <p:cNvSpPr>
              <a:spLocks/>
            </p:cNvSpPr>
            <p:nvPr/>
          </p:nvSpPr>
          <p:spPr bwMode="auto">
            <a:xfrm>
              <a:off x="1381" y="2662"/>
              <a:ext cx="753" cy="1"/>
            </a:xfrm>
            <a:custGeom>
              <a:avLst/>
              <a:gdLst/>
              <a:ahLst/>
              <a:cxnLst>
                <a:cxn ang="0">
                  <a:pos x="753" y="1"/>
                </a:cxn>
                <a:cxn ang="0">
                  <a:pos x="0" y="0"/>
                </a:cxn>
              </a:cxnLst>
              <a:rect l="0" t="0" r="r" b="b"/>
              <a:pathLst>
                <a:path w="753" h="1">
                  <a:moveTo>
                    <a:pt x="753" y="1"/>
                  </a:moveTo>
                  <a:lnTo>
                    <a:pt x="0" y="0"/>
                  </a:lnTo>
                </a:path>
              </a:pathLst>
            </a:custGeom>
            <a:noFill/>
            <a:ln w="28575" cmpd="sng">
              <a:solidFill>
                <a:schemeClr val="folHlink"/>
              </a:solidFill>
              <a:round/>
              <a:headEnd type="none" w="med" len="med"/>
              <a:tailEnd type="arrow" w="med" len="med"/>
            </a:ln>
            <a:effectLst/>
          </p:spPr>
          <p:txBody>
            <a:bodyPr/>
            <a:lstStyle/>
            <a:p>
              <a:endParaRPr lang="en-US"/>
            </a:p>
          </p:txBody>
        </p:sp>
        <p:sp>
          <p:nvSpPr>
            <p:cNvPr id="115772" name="Freeform 60"/>
            <p:cNvSpPr>
              <a:spLocks/>
            </p:cNvSpPr>
            <p:nvPr/>
          </p:nvSpPr>
          <p:spPr bwMode="auto">
            <a:xfrm>
              <a:off x="1127" y="3803"/>
              <a:ext cx="2168" cy="147"/>
            </a:xfrm>
            <a:custGeom>
              <a:avLst/>
              <a:gdLst/>
              <a:ahLst/>
              <a:cxnLst>
                <a:cxn ang="0">
                  <a:pos x="0" y="147"/>
                </a:cxn>
                <a:cxn ang="0">
                  <a:pos x="2693" y="145"/>
                </a:cxn>
                <a:cxn ang="0">
                  <a:pos x="2693" y="0"/>
                </a:cxn>
                <a:cxn ang="0">
                  <a:pos x="3818" y="1"/>
                </a:cxn>
              </a:cxnLst>
              <a:rect l="0" t="0" r="r" b="b"/>
              <a:pathLst>
                <a:path w="3818" h="147">
                  <a:moveTo>
                    <a:pt x="0" y="147"/>
                  </a:moveTo>
                  <a:lnTo>
                    <a:pt x="2693" y="145"/>
                  </a:lnTo>
                  <a:lnTo>
                    <a:pt x="2693" y="0"/>
                  </a:lnTo>
                  <a:lnTo>
                    <a:pt x="3818" y="1"/>
                  </a:lnTo>
                </a:path>
              </a:pathLst>
            </a:custGeom>
            <a:noFill/>
            <a:ln w="9525">
              <a:solidFill>
                <a:schemeClr val="tx1"/>
              </a:solidFill>
              <a:round/>
              <a:headEnd/>
              <a:tailEnd/>
            </a:ln>
            <a:effectLst/>
          </p:spPr>
          <p:txBody>
            <a:bodyPr/>
            <a:lstStyle/>
            <a:p>
              <a:endParaRPr lang="en-US"/>
            </a:p>
          </p:txBody>
        </p:sp>
        <p:sp>
          <p:nvSpPr>
            <p:cNvPr id="115773" name="Freeform 61"/>
            <p:cNvSpPr>
              <a:spLocks/>
            </p:cNvSpPr>
            <p:nvPr/>
          </p:nvSpPr>
          <p:spPr bwMode="auto">
            <a:xfrm>
              <a:off x="2896" y="2780"/>
              <a:ext cx="2175" cy="218"/>
            </a:xfrm>
            <a:custGeom>
              <a:avLst/>
              <a:gdLst/>
              <a:ahLst/>
              <a:cxnLst>
                <a:cxn ang="0">
                  <a:pos x="0" y="218"/>
                </a:cxn>
                <a:cxn ang="0">
                  <a:pos x="1811" y="218"/>
                </a:cxn>
                <a:cxn ang="0">
                  <a:pos x="1811" y="0"/>
                </a:cxn>
                <a:cxn ang="0">
                  <a:pos x="3159" y="0"/>
                </a:cxn>
                <a:cxn ang="0">
                  <a:pos x="3159" y="218"/>
                </a:cxn>
                <a:cxn ang="0">
                  <a:pos x="3831" y="218"/>
                </a:cxn>
              </a:cxnLst>
              <a:rect l="0" t="0" r="r" b="b"/>
              <a:pathLst>
                <a:path w="3831" h="218">
                  <a:moveTo>
                    <a:pt x="0" y="218"/>
                  </a:moveTo>
                  <a:lnTo>
                    <a:pt x="1811" y="218"/>
                  </a:lnTo>
                  <a:lnTo>
                    <a:pt x="1811" y="0"/>
                  </a:lnTo>
                  <a:lnTo>
                    <a:pt x="3159" y="0"/>
                  </a:lnTo>
                  <a:lnTo>
                    <a:pt x="3159" y="218"/>
                  </a:lnTo>
                  <a:lnTo>
                    <a:pt x="3831" y="218"/>
                  </a:lnTo>
                </a:path>
              </a:pathLst>
            </a:custGeom>
            <a:noFill/>
            <a:ln w="9525">
              <a:solidFill>
                <a:schemeClr val="tx1"/>
              </a:solidFill>
              <a:round/>
              <a:headEnd/>
              <a:tailEnd/>
            </a:ln>
            <a:effectLst/>
          </p:spPr>
          <p:txBody>
            <a:bodyPr/>
            <a:lstStyle/>
            <a:p>
              <a:endParaRPr lang="en-US"/>
            </a:p>
          </p:txBody>
        </p:sp>
        <p:sp>
          <p:nvSpPr>
            <p:cNvPr id="115774" name="Line 62"/>
            <p:cNvSpPr>
              <a:spLocks noChangeShapeType="1"/>
            </p:cNvSpPr>
            <p:nvPr/>
          </p:nvSpPr>
          <p:spPr bwMode="auto">
            <a:xfrm>
              <a:off x="3922" y="2535"/>
              <a:ext cx="0" cy="1527"/>
            </a:xfrm>
            <a:prstGeom prst="line">
              <a:avLst/>
            </a:prstGeom>
            <a:noFill/>
            <a:ln w="9525">
              <a:solidFill>
                <a:schemeClr val="tx1"/>
              </a:solidFill>
              <a:prstDash val="sysDot"/>
              <a:round/>
              <a:headEnd/>
              <a:tailEnd/>
            </a:ln>
            <a:effectLst/>
          </p:spPr>
          <p:txBody>
            <a:bodyPr/>
            <a:lstStyle/>
            <a:p>
              <a:endParaRPr lang="en-US"/>
            </a:p>
          </p:txBody>
        </p:sp>
        <p:sp>
          <p:nvSpPr>
            <p:cNvPr id="115775" name="Line 63"/>
            <p:cNvSpPr>
              <a:spLocks noChangeShapeType="1"/>
            </p:cNvSpPr>
            <p:nvPr/>
          </p:nvSpPr>
          <p:spPr bwMode="auto">
            <a:xfrm>
              <a:off x="4264" y="2672"/>
              <a:ext cx="0" cy="1390"/>
            </a:xfrm>
            <a:prstGeom prst="line">
              <a:avLst/>
            </a:prstGeom>
            <a:noFill/>
            <a:ln w="28575">
              <a:solidFill>
                <a:schemeClr val="tx1"/>
              </a:solidFill>
              <a:prstDash val="sysDot"/>
              <a:round/>
              <a:headEnd/>
              <a:tailEnd/>
            </a:ln>
            <a:effectLst/>
          </p:spPr>
          <p:txBody>
            <a:bodyPr/>
            <a:lstStyle/>
            <a:p>
              <a:endParaRPr lang="en-US"/>
            </a:p>
          </p:txBody>
        </p:sp>
        <p:sp>
          <p:nvSpPr>
            <p:cNvPr id="115776" name="Line 64"/>
            <p:cNvSpPr>
              <a:spLocks noChangeShapeType="1"/>
            </p:cNvSpPr>
            <p:nvPr/>
          </p:nvSpPr>
          <p:spPr bwMode="auto">
            <a:xfrm>
              <a:off x="3190" y="2672"/>
              <a:ext cx="0" cy="1390"/>
            </a:xfrm>
            <a:prstGeom prst="line">
              <a:avLst/>
            </a:prstGeom>
            <a:noFill/>
            <a:ln w="28575">
              <a:solidFill>
                <a:schemeClr val="tx1"/>
              </a:solidFill>
              <a:prstDash val="sysDot"/>
              <a:round/>
              <a:headEnd/>
              <a:tailEnd/>
            </a:ln>
            <a:effectLst/>
          </p:spPr>
          <p:txBody>
            <a:bodyPr/>
            <a:lstStyle/>
            <a:p>
              <a:endParaRPr lang="en-US"/>
            </a:p>
          </p:txBody>
        </p:sp>
        <p:sp>
          <p:nvSpPr>
            <p:cNvPr id="115777" name="Freeform 65"/>
            <p:cNvSpPr>
              <a:spLocks/>
            </p:cNvSpPr>
            <p:nvPr/>
          </p:nvSpPr>
          <p:spPr bwMode="auto">
            <a:xfrm>
              <a:off x="3428" y="3467"/>
              <a:ext cx="1678" cy="140"/>
            </a:xfrm>
            <a:custGeom>
              <a:avLst/>
              <a:gdLst/>
              <a:ahLst/>
              <a:cxnLst>
                <a:cxn ang="0">
                  <a:pos x="0" y="140"/>
                </a:cxn>
                <a:cxn ang="0">
                  <a:pos x="1314" y="140"/>
                </a:cxn>
                <a:cxn ang="0">
                  <a:pos x="1314" y="0"/>
                </a:cxn>
                <a:cxn ang="0">
                  <a:pos x="1678" y="0"/>
                </a:cxn>
              </a:cxnLst>
              <a:rect l="0" t="0" r="r" b="b"/>
              <a:pathLst>
                <a:path w="1678" h="140">
                  <a:moveTo>
                    <a:pt x="0" y="140"/>
                  </a:moveTo>
                  <a:lnTo>
                    <a:pt x="1314" y="140"/>
                  </a:lnTo>
                  <a:lnTo>
                    <a:pt x="1314" y="0"/>
                  </a:lnTo>
                  <a:lnTo>
                    <a:pt x="1678" y="0"/>
                  </a:lnTo>
                </a:path>
              </a:pathLst>
            </a:custGeom>
            <a:noFill/>
            <a:ln w="9525">
              <a:solidFill>
                <a:schemeClr val="tx1"/>
              </a:solidFill>
              <a:round/>
              <a:headEnd/>
              <a:tailEnd/>
            </a:ln>
            <a:effectLst/>
          </p:spPr>
          <p:txBody>
            <a:bodyPr/>
            <a:lstStyle/>
            <a:p>
              <a:endParaRPr lang="en-US"/>
            </a:p>
          </p:txBody>
        </p:sp>
        <p:sp>
          <p:nvSpPr>
            <p:cNvPr id="115778" name="Line 66"/>
            <p:cNvSpPr>
              <a:spLocks noChangeShapeType="1"/>
            </p:cNvSpPr>
            <p:nvPr/>
          </p:nvSpPr>
          <p:spPr bwMode="auto">
            <a:xfrm>
              <a:off x="3920" y="3529"/>
              <a:ext cx="812" cy="0"/>
            </a:xfrm>
            <a:prstGeom prst="line">
              <a:avLst/>
            </a:prstGeom>
            <a:noFill/>
            <a:ln w="28575">
              <a:solidFill>
                <a:schemeClr val="folHlink"/>
              </a:solidFill>
              <a:round/>
              <a:headEnd/>
              <a:tailEnd type="arrow" w="med" len="med"/>
            </a:ln>
            <a:effectLst/>
          </p:spPr>
          <p:txBody>
            <a:bodyPr/>
            <a:lstStyle/>
            <a:p>
              <a:endParaRPr lang="en-US"/>
            </a:p>
          </p:txBody>
        </p:sp>
        <p:sp>
          <p:nvSpPr>
            <p:cNvPr id="115779" name="Text Box 67"/>
            <p:cNvSpPr txBox="1">
              <a:spLocks noChangeArrowheads="1"/>
            </p:cNvSpPr>
            <p:nvPr/>
          </p:nvSpPr>
          <p:spPr bwMode="auto">
            <a:xfrm>
              <a:off x="4125" y="3527"/>
              <a:ext cx="527" cy="288"/>
            </a:xfrm>
            <a:prstGeom prst="rect">
              <a:avLst/>
            </a:prstGeom>
            <a:noFill/>
            <a:ln w="9525">
              <a:noFill/>
              <a:miter lim="800000"/>
              <a:headEnd/>
              <a:tailEnd/>
            </a:ln>
            <a:effectLst/>
          </p:spPr>
          <p:txBody>
            <a:bodyPr>
              <a:spAutoFit/>
            </a:bodyPr>
            <a:lstStyle/>
            <a:p>
              <a:r>
                <a:rPr lang="en-US">
                  <a:solidFill>
                    <a:schemeClr val="folHlink"/>
                  </a:solidFill>
                </a:rPr>
                <a:t>t</a:t>
              </a:r>
              <a:r>
                <a:rPr lang="en-US" baseline="-25000">
                  <a:solidFill>
                    <a:schemeClr val="folHlink"/>
                  </a:solidFill>
                </a:rPr>
                <a:t>clkQ</a:t>
              </a:r>
            </a:p>
          </p:txBody>
        </p:sp>
        <p:sp>
          <p:nvSpPr>
            <p:cNvPr id="115780" name="Line 68"/>
            <p:cNvSpPr>
              <a:spLocks noChangeShapeType="1"/>
            </p:cNvSpPr>
            <p:nvPr/>
          </p:nvSpPr>
          <p:spPr bwMode="auto">
            <a:xfrm>
              <a:off x="3925" y="3081"/>
              <a:ext cx="338" cy="0"/>
            </a:xfrm>
            <a:prstGeom prst="line">
              <a:avLst/>
            </a:prstGeom>
            <a:noFill/>
            <a:ln w="28575">
              <a:solidFill>
                <a:schemeClr val="folHlink"/>
              </a:solidFill>
              <a:round/>
              <a:headEnd/>
              <a:tailEnd type="arrow" w="med" len="med"/>
            </a:ln>
            <a:effectLst/>
          </p:spPr>
          <p:txBody>
            <a:bodyPr/>
            <a:lstStyle/>
            <a:p>
              <a:endParaRPr lang="en-US"/>
            </a:p>
          </p:txBody>
        </p:sp>
        <p:sp>
          <p:nvSpPr>
            <p:cNvPr id="115781" name="Text Box 69"/>
            <p:cNvSpPr txBox="1">
              <a:spLocks noChangeArrowheads="1"/>
            </p:cNvSpPr>
            <p:nvPr/>
          </p:nvSpPr>
          <p:spPr bwMode="auto">
            <a:xfrm>
              <a:off x="3979" y="2795"/>
              <a:ext cx="459" cy="288"/>
            </a:xfrm>
            <a:prstGeom prst="rect">
              <a:avLst/>
            </a:prstGeom>
            <a:noFill/>
            <a:ln w="9525">
              <a:noFill/>
              <a:miter lim="800000"/>
              <a:headEnd/>
              <a:tailEnd/>
            </a:ln>
            <a:effectLst/>
          </p:spPr>
          <p:txBody>
            <a:bodyPr>
              <a:spAutoFit/>
            </a:bodyPr>
            <a:lstStyle/>
            <a:p>
              <a:r>
                <a:rPr lang="en-US">
                  <a:solidFill>
                    <a:schemeClr val="folHlink"/>
                  </a:solidFill>
                </a:rPr>
                <a:t>t</a:t>
              </a:r>
              <a:r>
                <a:rPr lang="en-US" baseline="-25000">
                  <a:solidFill>
                    <a:schemeClr val="folHlink"/>
                  </a:solidFill>
                </a:rPr>
                <a:t>hold</a:t>
              </a:r>
            </a:p>
          </p:txBody>
        </p:sp>
        <p:sp>
          <p:nvSpPr>
            <p:cNvPr id="115782" name="Line 70"/>
            <p:cNvSpPr>
              <a:spLocks noChangeShapeType="1"/>
            </p:cNvSpPr>
            <p:nvPr/>
          </p:nvSpPr>
          <p:spPr bwMode="auto">
            <a:xfrm flipH="1" flipV="1">
              <a:off x="3195" y="2662"/>
              <a:ext cx="722" cy="0"/>
            </a:xfrm>
            <a:prstGeom prst="line">
              <a:avLst/>
            </a:prstGeom>
            <a:noFill/>
            <a:ln w="28575">
              <a:solidFill>
                <a:schemeClr val="tx1"/>
              </a:solidFill>
              <a:round/>
              <a:headEnd/>
              <a:tailEnd type="arrow" w="med" len="med"/>
            </a:ln>
            <a:effectLst/>
          </p:spPr>
          <p:txBody>
            <a:bodyPr/>
            <a:lstStyle/>
            <a:p>
              <a:endParaRPr lang="en-US"/>
            </a:p>
          </p:txBody>
        </p:sp>
        <p:sp>
          <p:nvSpPr>
            <p:cNvPr id="115783" name="Freeform 71"/>
            <p:cNvSpPr>
              <a:spLocks/>
            </p:cNvSpPr>
            <p:nvPr/>
          </p:nvSpPr>
          <p:spPr bwMode="auto">
            <a:xfrm>
              <a:off x="2910" y="3803"/>
              <a:ext cx="2168" cy="151"/>
            </a:xfrm>
            <a:custGeom>
              <a:avLst/>
              <a:gdLst/>
              <a:ahLst/>
              <a:cxnLst>
                <a:cxn ang="0">
                  <a:pos x="0" y="2"/>
                </a:cxn>
                <a:cxn ang="0">
                  <a:pos x="1989" y="0"/>
                </a:cxn>
                <a:cxn ang="0">
                  <a:pos x="1989" y="151"/>
                </a:cxn>
                <a:cxn ang="0">
                  <a:pos x="2168" y="148"/>
                </a:cxn>
              </a:cxnLst>
              <a:rect l="0" t="0" r="r" b="b"/>
              <a:pathLst>
                <a:path w="2168" h="151">
                  <a:moveTo>
                    <a:pt x="0" y="2"/>
                  </a:moveTo>
                  <a:lnTo>
                    <a:pt x="1989" y="0"/>
                  </a:lnTo>
                  <a:lnTo>
                    <a:pt x="1989" y="151"/>
                  </a:lnTo>
                  <a:lnTo>
                    <a:pt x="2168" y="148"/>
                  </a:lnTo>
                </a:path>
              </a:pathLst>
            </a:custGeom>
            <a:noFill/>
            <a:ln w="9525">
              <a:solidFill>
                <a:schemeClr val="tx1"/>
              </a:solidFill>
              <a:round/>
              <a:headEnd/>
              <a:tailEnd/>
            </a:ln>
            <a:effectLst/>
          </p:spPr>
          <p:txBody>
            <a:bodyPr/>
            <a:lstStyle/>
            <a:p>
              <a:endParaRPr lang="en-US"/>
            </a:p>
          </p:txBody>
        </p:sp>
        <p:sp>
          <p:nvSpPr>
            <p:cNvPr id="115784" name="Text Box 72"/>
            <p:cNvSpPr txBox="1">
              <a:spLocks noChangeArrowheads="1"/>
            </p:cNvSpPr>
            <p:nvPr/>
          </p:nvSpPr>
          <p:spPr bwMode="auto">
            <a:xfrm>
              <a:off x="1649" y="2588"/>
              <a:ext cx="443" cy="288"/>
            </a:xfrm>
            <a:prstGeom prst="rect">
              <a:avLst/>
            </a:prstGeom>
            <a:noFill/>
            <a:ln w="9525">
              <a:noFill/>
              <a:miter lim="800000"/>
              <a:headEnd/>
              <a:tailEnd/>
            </a:ln>
            <a:effectLst/>
          </p:spPr>
          <p:txBody>
            <a:bodyPr>
              <a:spAutoFit/>
            </a:bodyPr>
            <a:lstStyle/>
            <a:p>
              <a:r>
                <a:rPr lang="en-US">
                  <a:solidFill>
                    <a:schemeClr val="folHlink"/>
                  </a:solidFill>
                </a:rPr>
                <a:t>t</a:t>
              </a:r>
              <a:r>
                <a:rPr lang="en-US" baseline="-25000">
                  <a:solidFill>
                    <a:schemeClr val="folHlink"/>
                  </a:solidFill>
                </a:rPr>
                <a:t>setup</a:t>
              </a:r>
            </a:p>
          </p:txBody>
        </p:sp>
        <p:sp>
          <p:nvSpPr>
            <p:cNvPr id="115785" name="Text Box 73"/>
            <p:cNvSpPr txBox="1">
              <a:spLocks noChangeArrowheads="1"/>
            </p:cNvSpPr>
            <p:nvPr/>
          </p:nvSpPr>
          <p:spPr bwMode="auto">
            <a:xfrm>
              <a:off x="3388" y="2382"/>
              <a:ext cx="443" cy="288"/>
            </a:xfrm>
            <a:prstGeom prst="rect">
              <a:avLst/>
            </a:prstGeom>
            <a:noFill/>
            <a:ln w="9525">
              <a:noFill/>
              <a:miter lim="800000"/>
              <a:headEnd/>
              <a:tailEnd/>
            </a:ln>
            <a:effectLst/>
          </p:spPr>
          <p:txBody>
            <a:bodyPr>
              <a:spAutoFit/>
            </a:bodyPr>
            <a:lstStyle/>
            <a:p>
              <a:r>
                <a:rPr lang="en-US"/>
                <a:t>t</a:t>
              </a:r>
              <a:r>
                <a:rPr lang="en-US" baseline="-25000"/>
                <a:t>setup</a:t>
              </a:r>
            </a:p>
          </p:txBody>
        </p:sp>
        <p:sp>
          <p:nvSpPr>
            <p:cNvPr id="115786" name="Line 74"/>
            <p:cNvSpPr>
              <a:spLocks noChangeShapeType="1"/>
            </p:cNvSpPr>
            <p:nvPr/>
          </p:nvSpPr>
          <p:spPr bwMode="auto">
            <a:xfrm>
              <a:off x="3288" y="3193"/>
              <a:ext cx="1790" cy="0"/>
            </a:xfrm>
            <a:prstGeom prst="line">
              <a:avLst/>
            </a:prstGeom>
            <a:noFill/>
            <a:ln w="9525">
              <a:solidFill>
                <a:schemeClr val="tx1"/>
              </a:solidFill>
              <a:round/>
              <a:headEnd/>
              <a:tailEnd/>
            </a:ln>
            <a:effectLst/>
          </p:spPr>
          <p:txBody>
            <a:bodyPr/>
            <a:lstStyle/>
            <a:p>
              <a:endParaRPr lang="en-US"/>
            </a:p>
          </p:txBody>
        </p:sp>
      </p:grpSp>
      <p:sp>
        <p:nvSpPr>
          <p:cNvPr id="56" name="Slide Number Placeholder 55"/>
          <p:cNvSpPr>
            <a:spLocks noGrp="1"/>
          </p:cNvSpPr>
          <p:nvPr>
            <p:ph type="sldNum" sz="quarter" idx="12"/>
          </p:nvPr>
        </p:nvSpPr>
        <p:spPr/>
        <p:txBody>
          <a:bodyPr/>
          <a:lstStyle/>
          <a:p>
            <a:fld id="{1E9AE433-2354-447F-AC9C-E3BA53A2ED55}" type="slidenum">
              <a:rPr lang="en-US" smtClean="0"/>
              <a:pPr/>
              <a:t>147</a:t>
            </a:fld>
            <a:endParaRPr lang="en-US"/>
          </a:p>
        </p:txBody>
      </p:sp>
      <p:sp>
        <p:nvSpPr>
          <p:cNvPr id="57" name="Footer Placeholder 56"/>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2540949"/>
            <a:ext cx="8752113" cy="3657970"/>
          </a:xfrm>
          <a:solidFill>
            <a:schemeClr val="bg1"/>
          </a:solidFill>
        </p:spPr>
        <p:txBody>
          <a:bodyPr/>
          <a:lstStyle/>
          <a:p>
            <a:pPr lvl="0"/>
            <a:r>
              <a:rPr lang="en-US" dirty="0" smtClean="0"/>
              <a:t>Draw the timing diagram for the following cases. Tell me if there is a hold-time or setup-time violation or if they will work just as they are. If a violation occurs, identify the flip-flop where it occurs and what violation it is. </a:t>
            </a:r>
          </a:p>
          <a:p>
            <a:pPr lvl="1"/>
            <a:r>
              <a:rPr lang="en-US" dirty="0" smtClean="0"/>
              <a:t>What happens if there is no delay (Delay = 0ns)? </a:t>
            </a:r>
          </a:p>
          <a:p>
            <a:pPr lvl="1"/>
            <a:r>
              <a:rPr lang="en-US" dirty="0" smtClean="0"/>
              <a:t>What happens if there’s a 15ns period and delay=3ns? </a:t>
            </a:r>
          </a:p>
          <a:p>
            <a:pPr lvl="1"/>
            <a:r>
              <a:rPr lang="en-US" dirty="0" smtClean="0"/>
              <a:t>What happens if there’s a 15ns period and delay=9ns? </a:t>
            </a:r>
          </a:p>
        </p:txBody>
      </p:sp>
      <p:sp>
        <p:nvSpPr>
          <p:cNvPr id="4" name="Footer Placeholder 3"/>
          <p:cNvSpPr>
            <a:spLocks noGrp="1"/>
          </p:cNvSpPr>
          <p:nvPr>
            <p:ph type="ftr" sz="quarter" idx="11"/>
          </p:nvPr>
        </p:nvSpPr>
        <p:spPr/>
        <p:txBody>
          <a:bodyPr/>
          <a:lstStyle/>
          <a:p>
            <a:r>
              <a:rPr lang="es-ES" smtClean="0"/>
              <a:t>W2018: EE307</a:t>
            </a:r>
            <a:endParaRPr lang="en-US" dirty="0"/>
          </a:p>
        </p:txBody>
      </p:sp>
      <p:sp>
        <p:nvSpPr>
          <p:cNvPr id="5" name="Slide Number Placeholder 4"/>
          <p:cNvSpPr>
            <a:spLocks noGrp="1"/>
          </p:cNvSpPr>
          <p:nvPr>
            <p:ph type="sldNum" sz="quarter" idx="12"/>
          </p:nvPr>
        </p:nvSpPr>
        <p:spPr/>
        <p:txBody>
          <a:bodyPr/>
          <a:lstStyle/>
          <a:p>
            <a:fld id="{1E9AE433-2354-447F-AC9C-E3BA53A2ED55}" type="slidenum">
              <a:rPr lang="en-US" smtClean="0"/>
              <a:pPr/>
              <a:t>148</a:t>
            </a:fld>
            <a:endParaRPr lang="en-US" dirty="0"/>
          </a:p>
        </p:txBody>
      </p:sp>
      <p:pic>
        <p:nvPicPr>
          <p:cNvPr id="455687" name="Picture 7"/>
          <p:cNvPicPr>
            <a:picLocks noChangeAspect="1" noChangeArrowheads="1"/>
          </p:cNvPicPr>
          <p:nvPr/>
        </p:nvPicPr>
        <p:blipFill>
          <a:blip r:embed="rId2" cstate="print"/>
          <a:srcRect/>
          <a:stretch>
            <a:fillRect/>
          </a:stretch>
        </p:blipFill>
        <p:spPr bwMode="auto">
          <a:xfrm>
            <a:off x="1908390" y="0"/>
            <a:ext cx="8287462" cy="2434442"/>
          </a:xfrm>
          <a:prstGeom prst="rect">
            <a:avLst/>
          </a:prstGeom>
          <a:noFill/>
          <a:ln w="9525">
            <a:noFill/>
            <a:miter lim="800000"/>
            <a:headEnd/>
            <a:tailEnd/>
          </a:ln>
        </p:spPr>
      </p:pic>
      <p:sp>
        <p:nvSpPr>
          <p:cNvPr id="2" name="Title 1"/>
          <p:cNvSpPr>
            <a:spLocks noGrp="1"/>
          </p:cNvSpPr>
          <p:nvPr>
            <p:ph type="title"/>
          </p:nvPr>
        </p:nvSpPr>
        <p:spPr>
          <a:xfrm>
            <a:off x="0" y="0"/>
            <a:ext cx="2280062" cy="1520042"/>
          </a:xfrm>
          <a:solidFill>
            <a:schemeClr val="bg1"/>
          </a:solidFill>
        </p:spPr>
        <p:txBody>
          <a:bodyPr/>
          <a:lstStyle/>
          <a:p>
            <a:r>
              <a:rPr lang="en-US" dirty="0" smtClean="0"/>
              <a:t>Example problem</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sz="quarter"/>
          </p:nvPr>
        </p:nvSpPr>
        <p:spPr/>
        <p:txBody>
          <a:bodyPr/>
          <a:lstStyle/>
          <a:p>
            <a:r>
              <a:rPr lang="en-US" smtClean="0"/>
              <a:t>Substrates</a:t>
            </a:r>
            <a:endParaRPr lang="en-US" dirty="0"/>
          </a:p>
        </p:txBody>
      </p:sp>
      <p:sp>
        <p:nvSpPr>
          <p:cNvPr id="4" name="Footer Placeholder 3"/>
          <p:cNvSpPr>
            <a:spLocks noGrp="1"/>
          </p:cNvSpPr>
          <p:nvPr>
            <p:ph type="ftr" sz="quarter" idx="4294967295"/>
          </p:nvPr>
        </p:nvSpPr>
        <p:spPr>
          <a:xfrm>
            <a:off x="3579813" y="6553200"/>
            <a:ext cx="5564187" cy="474663"/>
          </a:xfrm>
        </p:spPr>
        <p:txBody>
          <a:bodyPr/>
          <a:lstStyle/>
          <a:p>
            <a:r>
              <a:rPr lang="es-ES" smtClean="0"/>
              <a:t>W2018: EE307</a:t>
            </a:r>
            <a:endParaRPr lang="en-US" dirty="0"/>
          </a:p>
        </p:txBody>
      </p:sp>
      <p:sp>
        <p:nvSpPr>
          <p:cNvPr id="5" name="Slide Number Placeholder 4"/>
          <p:cNvSpPr>
            <a:spLocks noGrp="1"/>
          </p:cNvSpPr>
          <p:nvPr>
            <p:ph type="sldNum" sz="quarter" idx="4294967295"/>
          </p:nvPr>
        </p:nvSpPr>
        <p:spPr>
          <a:xfrm>
            <a:off x="0" y="6242050"/>
            <a:ext cx="827088" cy="488950"/>
          </a:xfrm>
        </p:spPr>
        <p:txBody>
          <a:bodyPr/>
          <a:lstStyle/>
          <a:p>
            <a:fld id="{65876461-077E-41AC-BF9A-19ECFE564D14}" type="slidenum">
              <a:rPr lang="en-US" smtClean="0"/>
              <a:pPr/>
              <a:t>149</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(Master-Slave) Flip-Flop version 2</a:t>
            </a:r>
            <a:endParaRPr lang="en-US" dirty="0"/>
          </a:p>
        </p:txBody>
      </p:sp>
      <p:sp>
        <p:nvSpPr>
          <p:cNvPr id="4" name="Footer Placeholder 3"/>
          <p:cNvSpPr>
            <a:spLocks noGrp="1"/>
          </p:cNvSpPr>
          <p:nvPr>
            <p:ph type="ftr" sz="quarter" idx="11"/>
          </p:nvPr>
        </p:nvSpPr>
        <p:spPr/>
        <p:txBody>
          <a:bodyPr/>
          <a:lstStyle/>
          <a:p>
            <a:r>
              <a:rPr lang="es-ES" smtClean="0"/>
              <a:t>W2018: EE307</a:t>
            </a:r>
            <a:endParaRPr lang="en-US" dirty="0"/>
          </a:p>
        </p:txBody>
      </p:sp>
      <p:sp>
        <p:nvSpPr>
          <p:cNvPr id="5" name="Slide Number Placeholder 4"/>
          <p:cNvSpPr>
            <a:spLocks noGrp="1"/>
          </p:cNvSpPr>
          <p:nvPr>
            <p:ph type="sldNum" sz="quarter" idx="12"/>
          </p:nvPr>
        </p:nvSpPr>
        <p:spPr/>
        <p:txBody>
          <a:bodyPr/>
          <a:lstStyle/>
          <a:p>
            <a:fld id="{65876461-077E-41AC-BF9A-19ECFE564D14}" type="slidenum">
              <a:rPr lang="en-US" smtClean="0"/>
              <a:pPr/>
              <a:t>15</a:t>
            </a:fld>
            <a:endParaRPr lang="en-US"/>
          </a:p>
        </p:txBody>
      </p:sp>
      <p:pic>
        <p:nvPicPr>
          <p:cNvPr id="337922" name="Picture 2"/>
          <p:cNvPicPr>
            <a:picLocks noChangeAspect="1" noChangeArrowheads="1"/>
          </p:cNvPicPr>
          <p:nvPr/>
        </p:nvPicPr>
        <p:blipFill>
          <a:blip r:embed="rId2" cstate="print"/>
          <a:srcRect/>
          <a:stretch>
            <a:fillRect/>
          </a:stretch>
        </p:blipFill>
        <p:spPr bwMode="auto">
          <a:xfrm>
            <a:off x="343976" y="1618943"/>
            <a:ext cx="8220075" cy="4210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Substrates</a:t>
            </a:r>
            <a:endParaRPr lang="en-US" dirty="0"/>
          </a:p>
        </p:txBody>
      </p:sp>
      <p:sp>
        <p:nvSpPr>
          <p:cNvPr id="3" name="Content Placeholder 2"/>
          <p:cNvSpPr>
            <a:spLocks noGrp="1"/>
          </p:cNvSpPr>
          <p:nvPr>
            <p:ph idx="1"/>
          </p:nvPr>
        </p:nvSpPr>
        <p:spPr/>
        <p:txBody>
          <a:bodyPr/>
          <a:lstStyle/>
          <a:p>
            <a:r>
              <a:rPr lang="en-US" dirty="0" smtClean="0"/>
              <a:t>FPGA</a:t>
            </a:r>
          </a:p>
          <a:p>
            <a:r>
              <a:rPr lang="en-US" dirty="0" smtClean="0"/>
              <a:t>FPAA</a:t>
            </a:r>
          </a:p>
          <a:p>
            <a:r>
              <a:rPr lang="en-US" dirty="0" smtClean="0"/>
              <a:t>Breadboard</a:t>
            </a:r>
          </a:p>
          <a:p>
            <a:r>
              <a:rPr lang="en-US" dirty="0" smtClean="0"/>
              <a:t>PCB (Printed circuit board)</a:t>
            </a:r>
          </a:p>
          <a:p>
            <a:r>
              <a:rPr lang="en-US" dirty="0" smtClean="0"/>
              <a:t>PAL (POS), PLA (SOP)</a:t>
            </a:r>
          </a:p>
          <a:p>
            <a:r>
              <a:rPr lang="en-US" dirty="0" smtClean="0"/>
              <a:t>ASIC, Custom</a:t>
            </a:r>
          </a:p>
          <a:p>
            <a:r>
              <a:rPr lang="en-US" dirty="0" smtClean="0"/>
              <a:t>When is each good?</a:t>
            </a:r>
          </a:p>
          <a:p>
            <a:endParaRPr lang="en-US" dirty="0"/>
          </a:p>
        </p:txBody>
      </p:sp>
      <p:sp>
        <p:nvSpPr>
          <p:cNvPr id="5" name="Footer Placeholder 4"/>
          <p:cNvSpPr>
            <a:spLocks noGrp="1"/>
          </p:cNvSpPr>
          <p:nvPr>
            <p:ph type="ftr" sz="quarter" idx="11"/>
          </p:nvPr>
        </p:nvSpPr>
        <p:spPr/>
        <p:txBody>
          <a:bodyPr/>
          <a:lstStyle/>
          <a:p>
            <a:r>
              <a:rPr lang="es-ES" smtClean="0"/>
              <a:t>W2018: EE307</a:t>
            </a:r>
            <a:endParaRPr lang="en-US" dirty="0"/>
          </a:p>
        </p:txBody>
      </p:sp>
      <p:sp>
        <p:nvSpPr>
          <p:cNvPr id="6" name="Slide Number Placeholder 5"/>
          <p:cNvSpPr>
            <a:spLocks noGrp="1"/>
          </p:cNvSpPr>
          <p:nvPr>
            <p:ph type="sldNum" sz="quarter" idx="12"/>
          </p:nvPr>
        </p:nvSpPr>
        <p:spPr/>
        <p:txBody>
          <a:bodyPr/>
          <a:lstStyle/>
          <a:p>
            <a:fld id="{1E9AE433-2354-447F-AC9C-E3BA53A2ED55}" type="slidenum">
              <a:rPr lang="en-US" smtClean="0"/>
              <a:pPr/>
              <a:t>150</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Transistor level</a:t>
            </a:r>
            <a:endParaRPr lang="en-US" dirty="0"/>
          </a:p>
        </p:txBody>
      </p:sp>
      <p:sp>
        <p:nvSpPr>
          <p:cNvPr id="5" name="Content Placeholder 4"/>
          <p:cNvSpPr>
            <a:spLocks noGrp="1"/>
          </p:cNvSpPr>
          <p:nvPr>
            <p:ph idx="1"/>
          </p:nvPr>
        </p:nvSpPr>
        <p:spPr/>
        <p:txBody>
          <a:bodyPr/>
          <a:lstStyle/>
          <a:p>
            <a:r>
              <a:rPr lang="en-US" dirty="0" smtClean="0"/>
              <a:t>Driving input node</a:t>
            </a:r>
            <a:endParaRPr lang="en-US" dirty="0"/>
          </a:p>
        </p:txBody>
      </p:sp>
      <p:sp>
        <p:nvSpPr>
          <p:cNvPr id="3" name="Footer Placeholder 2"/>
          <p:cNvSpPr>
            <a:spLocks noGrp="1"/>
          </p:cNvSpPr>
          <p:nvPr>
            <p:ph type="ftr" sz="quarter" idx="11"/>
          </p:nvPr>
        </p:nvSpPr>
        <p:spPr/>
        <p:txBody>
          <a:bodyPr/>
          <a:lstStyle/>
          <a:p>
            <a:r>
              <a:rPr lang="es-ES" smtClean="0"/>
              <a:t>W2018: EE307</a:t>
            </a:r>
            <a:endParaRPr lang="en-US" dirty="0"/>
          </a:p>
        </p:txBody>
      </p:sp>
      <p:sp>
        <p:nvSpPr>
          <p:cNvPr id="4" name="Slide Number Placeholder 3"/>
          <p:cNvSpPr>
            <a:spLocks noGrp="1"/>
          </p:cNvSpPr>
          <p:nvPr>
            <p:ph type="sldNum" sz="quarter" idx="12"/>
          </p:nvPr>
        </p:nvSpPr>
        <p:spPr/>
        <p:txBody>
          <a:bodyPr/>
          <a:lstStyle/>
          <a:p>
            <a:fld id="{65876461-077E-41AC-BF9A-19ECFE564D14}" type="slidenum">
              <a:rPr lang="en-US" smtClean="0"/>
              <a:pPr/>
              <a:t>16</a:t>
            </a:fld>
            <a:endParaRPr lang="en-US"/>
          </a:p>
        </p:txBody>
      </p:sp>
    </p:spTree>
    <p:extLst>
      <p:ext uri="{BB962C8B-B14F-4D97-AF65-F5344CB8AC3E}">
        <p14:creationId xmlns:p14="http://schemas.microsoft.com/office/powerpoint/2010/main" val="1608031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(Master-Slave) Flip-Flop version 3</a:t>
            </a:r>
            <a:endParaRPr lang="en-US" dirty="0"/>
          </a:p>
        </p:txBody>
      </p:sp>
      <p:sp>
        <p:nvSpPr>
          <p:cNvPr id="4" name="Footer Placeholder 3"/>
          <p:cNvSpPr>
            <a:spLocks noGrp="1"/>
          </p:cNvSpPr>
          <p:nvPr>
            <p:ph type="ftr" sz="quarter" idx="11"/>
          </p:nvPr>
        </p:nvSpPr>
        <p:spPr/>
        <p:txBody>
          <a:bodyPr/>
          <a:lstStyle/>
          <a:p>
            <a:r>
              <a:rPr lang="es-ES" smtClean="0"/>
              <a:t>W2018: EE307</a:t>
            </a:r>
            <a:endParaRPr lang="en-US" dirty="0"/>
          </a:p>
        </p:txBody>
      </p:sp>
      <p:sp>
        <p:nvSpPr>
          <p:cNvPr id="5" name="Slide Number Placeholder 4"/>
          <p:cNvSpPr>
            <a:spLocks noGrp="1"/>
          </p:cNvSpPr>
          <p:nvPr>
            <p:ph type="sldNum" sz="quarter" idx="12"/>
          </p:nvPr>
        </p:nvSpPr>
        <p:spPr/>
        <p:txBody>
          <a:bodyPr/>
          <a:lstStyle/>
          <a:p>
            <a:fld id="{65876461-077E-41AC-BF9A-19ECFE564D14}" type="slidenum">
              <a:rPr lang="en-US" smtClean="0"/>
              <a:pPr/>
              <a:t>17</a:t>
            </a:fld>
            <a:endParaRPr lang="en-US"/>
          </a:p>
        </p:txBody>
      </p:sp>
      <p:pic>
        <p:nvPicPr>
          <p:cNvPr id="3" name="Picture 2"/>
          <p:cNvPicPr>
            <a:picLocks noChangeAspect="1"/>
          </p:cNvPicPr>
          <p:nvPr/>
        </p:nvPicPr>
        <p:blipFill>
          <a:blip r:embed="rId2"/>
          <a:stretch>
            <a:fillRect/>
          </a:stretch>
        </p:blipFill>
        <p:spPr>
          <a:xfrm>
            <a:off x="200483" y="2070280"/>
            <a:ext cx="8523779" cy="3075590"/>
          </a:xfrm>
          <a:prstGeom prst="rect">
            <a:avLst/>
          </a:prstGeom>
        </p:spPr>
      </p:pic>
    </p:spTree>
    <p:extLst>
      <p:ext uri="{BB962C8B-B14F-4D97-AF65-F5344CB8AC3E}">
        <p14:creationId xmlns:p14="http://schemas.microsoft.com/office/powerpoint/2010/main" val="11519630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of flip-flop</a:t>
            </a:r>
            <a:endParaRPr lang="en-US" dirty="0"/>
          </a:p>
        </p:txBody>
      </p:sp>
      <p:sp>
        <p:nvSpPr>
          <p:cNvPr id="5" name="Content Placeholder 4"/>
          <p:cNvSpPr>
            <a:spLocks noGrp="1"/>
          </p:cNvSpPr>
          <p:nvPr>
            <p:ph idx="1"/>
          </p:nvPr>
        </p:nvSpPr>
        <p:spPr/>
        <p:txBody>
          <a:bodyPr/>
          <a:lstStyle/>
          <a:p>
            <a:r>
              <a:rPr lang="en-US" dirty="0" smtClean="0"/>
              <a:t>Two steps:</a:t>
            </a:r>
          </a:p>
          <a:p>
            <a:pPr lvl="1"/>
            <a:r>
              <a:rPr lang="en-US" dirty="0" smtClean="0"/>
              <a:t>Look at inverter that input must drive and determine minimum Vin to that inverter that will flip its value: </a:t>
            </a:r>
            <a:r>
              <a:rPr lang="en-US" dirty="0" err="1" smtClean="0"/>
              <a:t>Vm</a:t>
            </a:r>
            <a:endParaRPr lang="en-US" dirty="0" smtClean="0"/>
          </a:p>
          <a:p>
            <a:pPr lvl="1"/>
            <a:r>
              <a:rPr lang="en-US" dirty="0" smtClean="0"/>
              <a:t>Size input (pass) transistor so that it can generate </a:t>
            </a:r>
            <a:r>
              <a:rPr lang="en-US" dirty="0" err="1" smtClean="0"/>
              <a:t>Vm</a:t>
            </a:r>
            <a:r>
              <a:rPr lang="en-US" dirty="0" smtClean="0"/>
              <a:t> and </a:t>
            </a:r>
            <a:r>
              <a:rPr lang="en-US" dirty="0"/>
              <a:t>s</a:t>
            </a:r>
            <a:r>
              <a:rPr lang="en-US" dirty="0" smtClean="0"/>
              <a:t>witch the inverter</a:t>
            </a:r>
          </a:p>
          <a:p>
            <a:endParaRPr lang="en-US" dirty="0" smtClean="0"/>
          </a:p>
          <a:p>
            <a:r>
              <a:rPr lang="en-US" dirty="0" smtClean="0"/>
              <a:t>First find </a:t>
            </a:r>
            <a:r>
              <a:rPr lang="en-US" dirty="0" err="1" smtClean="0"/>
              <a:t>Vm</a:t>
            </a:r>
            <a:r>
              <a:rPr lang="en-US" dirty="0" smtClean="0"/>
              <a:t> on inverter. </a:t>
            </a:r>
          </a:p>
          <a:p>
            <a:pPr lvl="1"/>
            <a:r>
              <a:rPr lang="en-US" dirty="0" smtClean="0"/>
              <a:t>INV1 needs to be switched</a:t>
            </a:r>
            <a:endParaRPr lang="en-US" dirty="0"/>
          </a:p>
        </p:txBody>
      </p:sp>
      <p:sp>
        <p:nvSpPr>
          <p:cNvPr id="3" name="Footer Placeholder 2"/>
          <p:cNvSpPr>
            <a:spLocks noGrp="1"/>
          </p:cNvSpPr>
          <p:nvPr>
            <p:ph type="ftr" sz="quarter" idx="11"/>
          </p:nvPr>
        </p:nvSpPr>
        <p:spPr/>
        <p:txBody>
          <a:bodyPr/>
          <a:lstStyle/>
          <a:p>
            <a:r>
              <a:rPr lang="es-ES" smtClean="0"/>
              <a:t>W2018: EE307</a:t>
            </a:r>
            <a:endParaRPr lang="en-US" dirty="0"/>
          </a:p>
        </p:txBody>
      </p:sp>
      <p:sp>
        <p:nvSpPr>
          <p:cNvPr id="4" name="Slide Number Placeholder 3"/>
          <p:cNvSpPr>
            <a:spLocks noGrp="1"/>
          </p:cNvSpPr>
          <p:nvPr>
            <p:ph type="sldNum" sz="quarter" idx="12"/>
          </p:nvPr>
        </p:nvSpPr>
        <p:spPr/>
        <p:txBody>
          <a:bodyPr/>
          <a:lstStyle/>
          <a:p>
            <a:fld id="{65876461-077E-41AC-BF9A-19ECFE564D14}" type="slidenum">
              <a:rPr lang="en-US" smtClean="0"/>
              <a:pPr/>
              <a:t>18</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852477" y="4493054"/>
            <a:ext cx="2834323" cy="1469708"/>
          </a:xfrm>
          <a:prstGeom prst="rect">
            <a:avLst/>
          </a:prstGeom>
          <a:noFill/>
          <a:ln>
            <a:noFill/>
          </a:ln>
        </p:spPr>
      </p:pic>
    </p:spTree>
    <p:extLst>
      <p:ext uri="{BB962C8B-B14F-4D97-AF65-F5344CB8AC3E}">
        <p14:creationId xmlns:p14="http://schemas.microsoft.com/office/powerpoint/2010/main" val="34674742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Vm</a:t>
            </a:r>
            <a:endParaRPr lang="en-US" dirty="0"/>
          </a:p>
        </p:txBody>
      </p:sp>
      <p:sp>
        <p:nvSpPr>
          <p:cNvPr id="6" name="Content Placeholder 5"/>
          <p:cNvSpPr>
            <a:spLocks noGrp="1"/>
          </p:cNvSpPr>
          <p:nvPr>
            <p:ph idx="1"/>
          </p:nvPr>
        </p:nvSpPr>
        <p:spPr>
          <a:xfrm>
            <a:off x="838200" y="1524000"/>
            <a:ext cx="8364967" cy="4562475"/>
          </a:xfrm>
        </p:spPr>
        <p:txBody>
          <a:bodyPr/>
          <a:lstStyle/>
          <a:p>
            <a:r>
              <a:rPr lang="en-US" altLang="en-US" dirty="0">
                <a:latin typeface="Times New Roman" panose="02020603050405020304" pitchFamily="18" charset="0"/>
                <a:ea typeface="MS Mincho" charset="-128"/>
                <a:cs typeface="Times New Roman" panose="02020603050405020304" pitchFamily="18" charset="0"/>
              </a:rPr>
              <a:t>At </a:t>
            </a:r>
            <a:r>
              <a:rPr lang="en-US" altLang="en-US" dirty="0" err="1">
                <a:latin typeface="Times New Roman" panose="02020603050405020304" pitchFamily="18" charset="0"/>
                <a:ea typeface="MS Mincho" charset="-128"/>
                <a:cs typeface="Times New Roman" panose="02020603050405020304" pitchFamily="18" charset="0"/>
              </a:rPr>
              <a:t>Vm</a:t>
            </a:r>
            <a:r>
              <a:rPr lang="en-US" altLang="en-US" dirty="0">
                <a:latin typeface="Times New Roman" panose="02020603050405020304" pitchFamily="18" charset="0"/>
                <a:ea typeface="MS Mincho" charset="-128"/>
                <a:cs typeface="Times New Roman" panose="02020603050405020304" pitchFamily="18" charset="0"/>
              </a:rPr>
              <a:t> both </a:t>
            </a:r>
            <a:r>
              <a:rPr lang="en-US" altLang="en-US" dirty="0" smtClean="0">
                <a:latin typeface="Times New Roman" panose="02020603050405020304" pitchFamily="18" charset="0"/>
                <a:ea typeface="MS Mincho" charset="-128"/>
                <a:cs typeface="Times New Roman" panose="02020603050405020304" pitchFamily="18" charset="0"/>
              </a:rPr>
              <a:t>inverters are in the active region and currents are equal:</a:t>
            </a:r>
            <a:endParaRPr lang="en-US" altLang="en-US" sz="1600" dirty="0">
              <a:latin typeface="Arial" panose="020B0604020202020204" pitchFamily="34" charset="0"/>
            </a:endParaRPr>
          </a:p>
          <a:p>
            <a:endParaRPr lang="en-US" dirty="0" smtClean="0"/>
          </a:p>
          <a:p>
            <a:endParaRPr lang="en-US" dirty="0"/>
          </a:p>
          <a:p>
            <a:r>
              <a:rPr lang="en-US" dirty="0" smtClean="0"/>
              <a:t>In homework, VT, k’ and VDD are given so it’s often easier to plug in known values and then solve for </a:t>
            </a:r>
            <a:r>
              <a:rPr lang="en-US" dirty="0" err="1" smtClean="0"/>
              <a:t>Vm</a:t>
            </a:r>
            <a:r>
              <a:rPr lang="en-US" dirty="0"/>
              <a:t> </a:t>
            </a:r>
            <a:r>
              <a:rPr lang="en-US" dirty="0" smtClean="0"/>
              <a:t>in terms of         and        .</a:t>
            </a:r>
          </a:p>
          <a:p>
            <a:endParaRPr lang="en-US" dirty="0"/>
          </a:p>
          <a:p>
            <a:r>
              <a:rPr lang="en-US" dirty="0" smtClean="0"/>
              <a:t>One equation two unknowns… So need another equation… (In HW I give you W/L values)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859062910"/>
              </p:ext>
            </p:extLst>
          </p:nvPr>
        </p:nvGraphicFramePr>
        <p:xfrm>
          <a:off x="882632" y="2410618"/>
          <a:ext cx="7516812" cy="947737"/>
        </p:xfrm>
        <a:graphic>
          <a:graphicData uri="http://schemas.openxmlformats.org/presentationml/2006/ole">
            <mc:AlternateContent xmlns:mc="http://schemas.openxmlformats.org/markup-compatibility/2006">
              <mc:Choice xmlns:v="urn:schemas-microsoft-com:vml" Requires="v">
                <p:oleObj spid="_x0000_s350258" name="Equation" r:id="rId3" imgW="3517560" imgH="444240" progId="Equation.3">
                  <p:embed/>
                </p:oleObj>
              </mc:Choice>
              <mc:Fallback>
                <p:oleObj name="Equation" r:id="rId3" imgW="3517560" imgH="444240" progId="Equation.3">
                  <p:embed/>
                  <p:pic>
                    <p:nvPicPr>
                      <p:cNvPr id="0" name="Object 1"/>
                      <p:cNvPicPr>
                        <a:picLocks noChangeAspect="1" noChangeArrowheads="1"/>
                      </p:cNvPicPr>
                      <p:nvPr/>
                    </p:nvPicPr>
                    <p:blipFill>
                      <a:blip r:embed="rId4"/>
                      <a:srcRect/>
                      <a:stretch>
                        <a:fillRect/>
                      </a:stretch>
                    </p:blipFill>
                    <p:spPr bwMode="auto">
                      <a:xfrm>
                        <a:off x="882632" y="2410618"/>
                        <a:ext cx="7516812" cy="947737"/>
                      </a:xfrm>
                      <a:prstGeom prst="rect">
                        <a:avLst/>
                      </a:prstGeom>
                      <a:noFill/>
                    </p:spPr>
                  </p:pic>
                </p:oleObj>
              </mc:Fallback>
            </mc:AlternateContent>
          </a:graphicData>
        </a:graphic>
      </p:graphicFrame>
      <p:pic>
        <p:nvPicPr>
          <p:cNvPr id="5" name="Picture 4"/>
          <p:cNvPicPr/>
          <p:nvPr/>
        </p:nvPicPr>
        <p:blipFill>
          <a:blip r:embed="rId5">
            <a:extLst>
              <a:ext uri="{28A0092B-C50C-407E-A947-70E740481C1C}">
                <a14:useLocalDpi xmlns:a14="http://schemas.microsoft.com/office/drawing/2010/main" val="0"/>
              </a:ext>
            </a:extLst>
          </a:blip>
          <a:srcRect/>
          <a:stretch>
            <a:fillRect/>
          </a:stretch>
        </p:blipFill>
        <p:spPr bwMode="auto">
          <a:xfrm>
            <a:off x="5658921" y="217874"/>
            <a:ext cx="2834323" cy="1469708"/>
          </a:xfrm>
          <a:prstGeom prst="rect">
            <a:avLst/>
          </a:prstGeom>
          <a:noFill/>
          <a:ln>
            <a:noFill/>
          </a:ln>
        </p:spPr>
      </p:pic>
      <p:graphicFrame>
        <p:nvGraphicFramePr>
          <p:cNvPr id="7" name="Object 6"/>
          <p:cNvGraphicFramePr>
            <a:graphicFrameLocks noChangeAspect="1"/>
          </p:cNvGraphicFramePr>
          <p:nvPr>
            <p:extLst>
              <p:ext uri="{D42A27DB-BD31-4B8C-83A1-F6EECF244321}">
                <p14:modId xmlns:p14="http://schemas.microsoft.com/office/powerpoint/2010/main" val="363075802"/>
              </p:ext>
            </p:extLst>
          </p:nvPr>
        </p:nvGraphicFramePr>
        <p:xfrm>
          <a:off x="5115996" y="4382752"/>
          <a:ext cx="1085850" cy="947737"/>
        </p:xfrm>
        <a:graphic>
          <a:graphicData uri="http://schemas.openxmlformats.org/presentationml/2006/ole">
            <mc:AlternateContent xmlns:mc="http://schemas.openxmlformats.org/markup-compatibility/2006">
              <mc:Choice xmlns:v="urn:schemas-microsoft-com:vml" Requires="v">
                <p:oleObj spid="_x0000_s350259" name="Equation" r:id="rId6" imgW="507960" imgH="444240" progId="Equation.3">
                  <p:embed/>
                </p:oleObj>
              </mc:Choice>
              <mc:Fallback>
                <p:oleObj name="Equation" r:id="rId6" imgW="507960" imgH="444240" progId="Equation.3">
                  <p:embed/>
                  <p:pic>
                    <p:nvPicPr>
                      <p:cNvPr id="0" name=""/>
                      <p:cNvPicPr>
                        <a:picLocks noChangeAspect="1" noChangeArrowheads="1"/>
                      </p:cNvPicPr>
                      <p:nvPr/>
                    </p:nvPicPr>
                    <p:blipFill>
                      <a:blip r:embed="rId7"/>
                      <a:srcRect/>
                      <a:stretch>
                        <a:fillRect/>
                      </a:stretch>
                    </p:blipFill>
                    <p:spPr bwMode="auto">
                      <a:xfrm>
                        <a:off x="5115996" y="4382752"/>
                        <a:ext cx="1085850" cy="947737"/>
                      </a:xfrm>
                      <a:prstGeom prst="rect">
                        <a:avLst/>
                      </a:prstGeom>
                      <a:no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75902704"/>
              </p:ext>
            </p:extLst>
          </p:nvPr>
        </p:nvGraphicFramePr>
        <p:xfrm>
          <a:off x="6533157" y="4382751"/>
          <a:ext cx="1085850" cy="947738"/>
        </p:xfrm>
        <a:graphic>
          <a:graphicData uri="http://schemas.openxmlformats.org/presentationml/2006/ole">
            <mc:AlternateContent xmlns:mc="http://schemas.openxmlformats.org/markup-compatibility/2006">
              <mc:Choice xmlns:v="urn:schemas-microsoft-com:vml" Requires="v">
                <p:oleObj spid="_x0000_s350260" name="Equation" r:id="rId8" imgW="507960" imgH="444240" progId="Equation.3">
                  <p:embed/>
                </p:oleObj>
              </mc:Choice>
              <mc:Fallback>
                <p:oleObj name="Equation" r:id="rId8" imgW="507960" imgH="444240" progId="Equation.3">
                  <p:embed/>
                  <p:pic>
                    <p:nvPicPr>
                      <p:cNvPr id="0" name=""/>
                      <p:cNvPicPr>
                        <a:picLocks noChangeAspect="1" noChangeArrowheads="1"/>
                      </p:cNvPicPr>
                      <p:nvPr/>
                    </p:nvPicPr>
                    <p:blipFill>
                      <a:blip r:embed="rId9"/>
                      <a:srcRect/>
                      <a:stretch>
                        <a:fillRect/>
                      </a:stretch>
                    </p:blipFill>
                    <p:spPr bwMode="auto">
                      <a:xfrm>
                        <a:off x="6533157" y="4382751"/>
                        <a:ext cx="1085850" cy="947738"/>
                      </a:xfrm>
                      <a:prstGeom prst="rect">
                        <a:avLst/>
                      </a:prstGeom>
                      <a:noFill/>
                    </p:spPr>
                  </p:pic>
                </p:oleObj>
              </mc:Fallback>
            </mc:AlternateContent>
          </a:graphicData>
        </a:graphic>
      </p:graphicFrame>
      <p:sp>
        <p:nvSpPr>
          <p:cNvPr id="3" name="Footer Placeholder 2"/>
          <p:cNvSpPr>
            <a:spLocks noGrp="1"/>
          </p:cNvSpPr>
          <p:nvPr>
            <p:ph type="ftr" sz="quarter" idx="11"/>
          </p:nvPr>
        </p:nvSpPr>
        <p:spPr/>
        <p:txBody>
          <a:bodyPr/>
          <a:lstStyle/>
          <a:p>
            <a:r>
              <a:rPr lang="es-ES" smtClean="0"/>
              <a:t>W2018: EE307</a:t>
            </a:r>
            <a:endParaRPr lang="en-US" dirty="0"/>
          </a:p>
        </p:txBody>
      </p:sp>
      <p:sp>
        <p:nvSpPr>
          <p:cNvPr id="9" name="Slide Number Placeholder 8"/>
          <p:cNvSpPr>
            <a:spLocks noGrp="1"/>
          </p:cNvSpPr>
          <p:nvPr>
            <p:ph type="sldNum" sz="quarter" idx="12"/>
          </p:nvPr>
        </p:nvSpPr>
        <p:spPr/>
        <p:txBody>
          <a:bodyPr/>
          <a:lstStyle/>
          <a:p>
            <a:fld id="{1E9AE433-2354-447F-AC9C-E3BA53A2ED55}" type="slidenum">
              <a:rPr lang="en-US" smtClean="0"/>
              <a:pPr/>
              <a:t>19</a:t>
            </a:fld>
            <a:endParaRPr lang="en-US"/>
          </a:p>
        </p:txBody>
      </p:sp>
    </p:spTree>
    <p:extLst>
      <p:ext uri="{BB962C8B-B14F-4D97-AF65-F5344CB8AC3E}">
        <p14:creationId xmlns:p14="http://schemas.microsoft.com/office/powerpoint/2010/main" val="4233250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t>Introduction to Sequential </a:t>
            </a:r>
            <a:r>
              <a:rPr lang="en-US" dirty="0" smtClean="0"/>
              <a:t>Logic</a:t>
            </a:r>
            <a:endParaRPr lang="en-US" dirty="0"/>
          </a:p>
        </p:txBody>
      </p:sp>
      <p:sp>
        <p:nvSpPr>
          <p:cNvPr id="52227" name="Rectangle 3"/>
          <p:cNvSpPr>
            <a:spLocks noGrp="1" noChangeArrowheads="1"/>
          </p:cNvSpPr>
          <p:nvPr>
            <p:ph idx="1"/>
          </p:nvPr>
        </p:nvSpPr>
        <p:spPr/>
        <p:txBody>
          <a:bodyPr/>
          <a:lstStyle/>
          <a:p>
            <a:pPr>
              <a:buFontTx/>
              <a:buNone/>
            </a:pPr>
            <a:r>
              <a:rPr lang="en-US" sz="2800"/>
              <a:t>Sequential Logic: Logic that does things in sequence</a:t>
            </a:r>
          </a:p>
          <a:p>
            <a:r>
              <a:rPr lang="en-US" sz="2800"/>
              <a:t>Design Problem: A Counter</a:t>
            </a:r>
          </a:p>
          <a:p>
            <a:pPr lvl="1"/>
            <a:r>
              <a:rPr lang="en-US" sz="2400"/>
              <a:t>Counts up to 3 Then Starts Over at 0</a:t>
            </a:r>
          </a:p>
          <a:p>
            <a:r>
              <a:rPr lang="en-US" sz="2800"/>
              <a:t>OK… Count up 1.</a:t>
            </a:r>
          </a:p>
          <a:p>
            <a:pPr lvl="1"/>
            <a:r>
              <a:rPr lang="en-US" sz="2400"/>
              <a:t>Can’t Count up Unless You Know What Present Value… You Need Memory. You Need The Present </a:t>
            </a:r>
            <a:r>
              <a:rPr lang="en-US" sz="2400" u="sng"/>
              <a:t>STATE</a:t>
            </a:r>
            <a:r>
              <a:rPr lang="en-US" sz="2400"/>
              <a:t> to Figure out the Next </a:t>
            </a:r>
            <a:r>
              <a:rPr lang="en-US" sz="2400" u="sng"/>
              <a:t>STATE</a:t>
            </a:r>
            <a:r>
              <a:rPr lang="en-US" sz="2400"/>
              <a:t>. If it’s 2 now then it’ll be 3 next.</a:t>
            </a:r>
          </a:p>
          <a:p>
            <a:r>
              <a:rPr lang="en-US" sz="2800"/>
              <a:t>When Do You Count up? </a:t>
            </a:r>
            <a:r>
              <a:rPr lang="en-US" sz="2800">
                <a:sym typeface="Wingdings" pitchFamily="2" charset="2"/>
              </a:rPr>
              <a:t> On a Signal: Clock</a:t>
            </a:r>
            <a:endParaRPr lang="en-US" sz="2800"/>
          </a:p>
        </p:txBody>
      </p:sp>
      <p:sp>
        <p:nvSpPr>
          <p:cNvPr id="4" name="Slide Number Placeholder 3"/>
          <p:cNvSpPr>
            <a:spLocks noGrp="1"/>
          </p:cNvSpPr>
          <p:nvPr>
            <p:ph type="sldNum" sz="quarter" idx="12"/>
          </p:nvPr>
        </p:nvSpPr>
        <p:spPr/>
        <p:txBody>
          <a:bodyPr/>
          <a:lstStyle/>
          <a:p>
            <a:fld id="{1E9AE433-2354-447F-AC9C-E3BA53A2ED55}" type="slidenum">
              <a:rPr lang="en-US" smtClean="0"/>
              <a:pPr/>
              <a:t>2</a:t>
            </a:fld>
            <a:endParaRPr lang="en-US"/>
          </a:p>
        </p:txBody>
      </p:sp>
      <p:sp>
        <p:nvSpPr>
          <p:cNvPr id="5" name="Footer Placeholder 4"/>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finding </a:t>
            </a:r>
            <a:r>
              <a:rPr lang="en-US" dirty="0" err="1" smtClean="0"/>
              <a:t>Vm</a:t>
            </a:r>
            <a:r>
              <a:rPr lang="en-US" dirty="0" smtClean="0"/>
              <a:t>….</a:t>
            </a:r>
            <a:endParaRPr lang="en-US" dirty="0"/>
          </a:p>
        </p:txBody>
      </p:sp>
      <p:sp>
        <p:nvSpPr>
          <p:cNvPr id="3" name="Content Placeholder 2"/>
          <p:cNvSpPr>
            <a:spLocks noGrp="1"/>
          </p:cNvSpPr>
          <p:nvPr>
            <p:ph idx="1"/>
          </p:nvPr>
        </p:nvSpPr>
        <p:spPr/>
        <p:txBody>
          <a:bodyPr/>
          <a:lstStyle/>
          <a:p>
            <a:r>
              <a:rPr lang="en-US" dirty="0" smtClean="0"/>
              <a:t>Need to drive the input to INV1 to </a:t>
            </a:r>
            <a:r>
              <a:rPr lang="en-US" dirty="0" err="1" smtClean="0"/>
              <a:t>Vm</a:t>
            </a:r>
            <a:r>
              <a:rPr lang="en-US" dirty="0" smtClean="0"/>
              <a:t> (Set the input to INV1 to </a:t>
            </a:r>
            <a:r>
              <a:rPr lang="en-US" dirty="0" err="1" smtClean="0"/>
              <a:t>Vm</a:t>
            </a:r>
            <a:r>
              <a:rPr lang="en-US" dirty="0" smtClean="0"/>
              <a:t>) </a:t>
            </a:r>
          </a:p>
          <a:p>
            <a:r>
              <a:rPr lang="en-US" dirty="0" smtClean="0"/>
              <a:t>Next identify circuit that drives the input to INV1 (Next slide)</a:t>
            </a:r>
          </a:p>
          <a:p>
            <a:endParaRPr lang="en-US" dirty="0"/>
          </a:p>
        </p:txBody>
      </p:sp>
      <p:sp>
        <p:nvSpPr>
          <p:cNvPr id="4" name="Footer Placeholder 3"/>
          <p:cNvSpPr>
            <a:spLocks noGrp="1"/>
          </p:cNvSpPr>
          <p:nvPr>
            <p:ph type="ftr" sz="quarter" idx="11"/>
          </p:nvPr>
        </p:nvSpPr>
        <p:spPr/>
        <p:txBody>
          <a:bodyPr/>
          <a:lstStyle/>
          <a:p>
            <a:r>
              <a:rPr lang="es-ES" smtClean="0"/>
              <a:t>W2018: EE307</a:t>
            </a:r>
            <a:endParaRPr lang="en-US" dirty="0"/>
          </a:p>
        </p:txBody>
      </p:sp>
      <p:sp>
        <p:nvSpPr>
          <p:cNvPr id="5" name="Slide Number Placeholder 4"/>
          <p:cNvSpPr>
            <a:spLocks noGrp="1"/>
          </p:cNvSpPr>
          <p:nvPr>
            <p:ph type="sldNum" sz="quarter" idx="12"/>
          </p:nvPr>
        </p:nvSpPr>
        <p:spPr/>
        <p:txBody>
          <a:bodyPr/>
          <a:lstStyle/>
          <a:p>
            <a:fld id="{1E9AE433-2354-447F-AC9C-E3BA53A2ED55}" type="slidenum">
              <a:rPr lang="en-US" smtClean="0"/>
              <a:pPr/>
              <a:t>20</a:t>
            </a:fld>
            <a:endParaRPr lang="en-US"/>
          </a:p>
        </p:txBody>
      </p:sp>
    </p:spTree>
    <p:extLst>
      <p:ext uri="{BB962C8B-B14F-4D97-AF65-F5344CB8AC3E}">
        <p14:creationId xmlns:p14="http://schemas.microsoft.com/office/powerpoint/2010/main" val="40678686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152504" y="2985246"/>
            <a:ext cx="1088419" cy="38727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pic>
        <p:nvPicPr>
          <p:cNvPr id="6" name="Picture 5"/>
          <p:cNvPicPr>
            <a:picLocks noChangeAspect="1"/>
          </p:cNvPicPr>
          <p:nvPr/>
        </p:nvPicPr>
        <p:blipFill>
          <a:blip r:embed="rId2"/>
          <a:stretch>
            <a:fillRect/>
          </a:stretch>
        </p:blipFill>
        <p:spPr>
          <a:xfrm>
            <a:off x="7461147" y="4330680"/>
            <a:ext cx="1639822" cy="2409825"/>
          </a:xfrm>
          <a:prstGeom prst="rect">
            <a:avLst/>
          </a:prstGeom>
        </p:spPr>
      </p:pic>
      <p:sp>
        <p:nvSpPr>
          <p:cNvPr id="2" name="Title 1"/>
          <p:cNvSpPr>
            <a:spLocks noGrp="1"/>
          </p:cNvSpPr>
          <p:nvPr>
            <p:ph type="title"/>
          </p:nvPr>
        </p:nvSpPr>
        <p:spPr>
          <a:xfrm>
            <a:off x="762000" y="304800"/>
            <a:ext cx="8382000" cy="762000"/>
          </a:xfrm>
        </p:spPr>
        <p:txBody>
          <a:bodyPr/>
          <a:lstStyle/>
          <a:p>
            <a:r>
              <a:rPr lang="en-US" dirty="0" smtClean="0"/>
              <a:t>The problem you are actually solving</a:t>
            </a:r>
            <a:endParaRPr lang="en-US" dirty="0"/>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289877" y="1748394"/>
            <a:ext cx="2834323" cy="1469708"/>
          </a:xfrm>
          <a:prstGeom prst="rect">
            <a:avLst/>
          </a:prstGeom>
          <a:noFill/>
          <a:ln>
            <a:noFill/>
          </a:ln>
        </p:spPr>
      </p:pic>
      <p:sp>
        <p:nvSpPr>
          <p:cNvPr id="13" name="Rectangle 12"/>
          <p:cNvSpPr/>
          <p:nvPr/>
        </p:nvSpPr>
        <p:spPr bwMode="auto">
          <a:xfrm>
            <a:off x="4560406" y="1457384"/>
            <a:ext cx="2055547" cy="46795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14" name="Picture 13"/>
          <p:cNvPicPr>
            <a:picLocks noChangeAspect="1"/>
          </p:cNvPicPr>
          <p:nvPr/>
        </p:nvPicPr>
        <p:blipFill>
          <a:blip r:embed="rId4"/>
          <a:stretch>
            <a:fillRect/>
          </a:stretch>
        </p:blipFill>
        <p:spPr>
          <a:xfrm>
            <a:off x="3874070" y="1456232"/>
            <a:ext cx="5022504" cy="2290930"/>
          </a:xfrm>
          <a:prstGeom prst="rect">
            <a:avLst/>
          </a:prstGeom>
        </p:spPr>
      </p:pic>
      <p:pic>
        <p:nvPicPr>
          <p:cNvPr id="16" name="Picture 15"/>
          <p:cNvPicPr>
            <a:picLocks noChangeAspect="1"/>
          </p:cNvPicPr>
          <p:nvPr/>
        </p:nvPicPr>
        <p:blipFill>
          <a:blip r:embed="rId5"/>
          <a:stretch>
            <a:fillRect/>
          </a:stretch>
        </p:blipFill>
        <p:spPr>
          <a:xfrm>
            <a:off x="4711646" y="4330680"/>
            <a:ext cx="2363684" cy="2269248"/>
          </a:xfrm>
          <a:prstGeom prst="rect">
            <a:avLst/>
          </a:prstGeom>
        </p:spPr>
      </p:pic>
      <p:sp>
        <p:nvSpPr>
          <p:cNvPr id="17" name="Right Arrow 16"/>
          <p:cNvSpPr/>
          <p:nvPr/>
        </p:nvSpPr>
        <p:spPr bwMode="auto">
          <a:xfrm>
            <a:off x="3270325" y="2441986"/>
            <a:ext cx="564776" cy="37113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19" name="Picture 18"/>
          <p:cNvPicPr>
            <a:picLocks noChangeAspect="1"/>
          </p:cNvPicPr>
          <p:nvPr/>
        </p:nvPicPr>
        <p:blipFill>
          <a:blip r:embed="rId6"/>
          <a:stretch>
            <a:fillRect/>
          </a:stretch>
        </p:blipFill>
        <p:spPr>
          <a:xfrm>
            <a:off x="324627" y="4049977"/>
            <a:ext cx="3445101" cy="2741912"/>
          </a:xfrm>
          <a:prstGeom prst="rect">
            <a:avLst/>
          </a:prstGeom>
        </p:spPr>
      </p:pic>
      <p:sp>
        <p:nvSpPr>
          <p:cNvPr id="20" name="TextBox 19"/>
          <p:cNvSpPr txBox="1"/>
          <p:nvPr/>
        </p:nvSpPr>
        <p:spPr>
          <a:xfrm>
            <a:off x="4038210" y="3808088"/>
            <a:ext cx="4859022" cy="461665"/>
          </a:xfrm>
          <a:prstGeom prst="rect">
            <a:avLst/>
          </a:prstGeom>
          <a:noFill/>
        </p:spPr>
        <p:txBody>
          <a:bodyPr wrap="none" rtlCol="0">
            <a:spAutoFit/>
          </a:bodyPr>
          <a:lstStyle/>
          <a:p>
            <a:r>
              <a:rPr lang="en-US" dirty="0" smtClean="0">
                <a:solidFill>
                  <a:srgbClr val="00B0F0"/>
                </a:solidFill>
              </a:rPr>
              <a:t>Remove OFF transistors:      Redraw:</a:t>
            </a:r>
            <a:endParaRPr lang="en-US" dirty="0">
              <a:solidFill>
                <a:srgbClr val="00B0F0"/>
              </a:solidFill>
            </a:endParaRPr>
          </a:p>
        </p:txBody>
      </p:sp>
      <p:grpSp>
        <p:nvGrpSpPr>
          <p:cNvPr id="23" name="Group 22"/>
          <p:cNvGrpSpPr/>
          <p:nvPr/>
        </p:nvGrpSpPr>
        <p:grpSpPr>
          <a:xfrm>
            <a:off x="5696174" y="1285212"/>
            <a:ext cx="919779" cy="2345494"/>
            <a:chOff x="5696174" y="1285212"/>
            <a:chExt cx="919779" cy="2345494"/>
          </a:xfrm>
        </p:grpSpPr>
        <p:sp>
          <p:nvSpPr>
            <p:cNvPr id="22" name="TextBox 21"/>
            <p:cNvSpPr txBox="1"/>
            <p:nvPr/>
          </p:nvSpPr>
          <p:spPr>
            <a:xfrm>
              <a:off x="5696174" y="1285212"/>
              <a:ext cx="886781" cy="461665"/>
            </a:xfrm>
            <a:prstGeom prst="rect">
              <a:avLst/>
            </a:prstGeom>
            <a:solidFill>
              <a:schemeClr val="bg1"/>
            </a:solidFill>
          </p:spPr>
          <p:txBody>
            <a:bodyPr wrap="none" rtlCol="0">
              <a:spAutoFit/>
            </a:bodyPr>
            <a:lstStyle/>
            <a:p>
              <a:r>
                <a:rPr lang="en-US" dirty="0" smtClean="0"/>
                <a:t>INV1</a:t>
              </a:r>
              <a:endParaRPr lang="en-US" dirty="0"/>
            </a:p>
          </p:txBody>
        </p:sp>
        <p:sp>
          <p:nvSpPr>
            <p:cNvPr id="21" name="Oval 20"/>
            <p:cNvSpPr/>
            <p:nvPr/>
          </p:nvSpPr>
          <p:spPr bwMode="auto">
            <a:xfrm>
              <a:off x="5696174" y="1748394"/>
              <a:ext cx="919779" cy="1882312"/>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grpSp>
        <p:nvGrpSpPr>
          <p:cNvPr id="24" name="Group 23"/>
          <p:cNvGrpSpPr/>
          <p:nvPr/>
        </p:nvGrpSpPr>
        <p:grpSpPr>
          <a:xfrm>
            <a:off x="2476603" y="4100129"/>
            <a:ext cx="1343879" cy="2540130"/>
            <a:chOff x="5553047" y="1285212"/>
            <a:chExt cx="1343879" cy="2540130"/>
          </a:xfrm>
        </p:grpSpPr>
        <p:sp>
          <p:nvSpPr>
            <p:cNvPr id="25" name="TextBox 24"/>
            <p:cNvSpPr txBox="1"/>
            <p:nvPr/>
          </p:nvSpPr>
          <p:spPr>
            <a:xfrm>
              <a:off x="5696174" y="1285212"/>
              <a:ext cx="886781" cy="461665"/>
            </a:xfrm>
            <a:prstGeom prst="rect">
              <a:avLst/>
            </a:prstGeom>
            <a:solidFill>
              <a:schemeClr val="bg1"/>
            </a:solidFill>
          </p:spPr>
          <p:txBody>
            <a:bodyPr wrap="none" rtlCol="0">
              <a:spAutoFit/>
            </a:bodyPr>
            <a:lstStyle/>
            <a:p>
              <a:r>
                <a:rPr lang="en-US" dirty="0" smtClean="0"/>
                <a:t>INV1</a:t>
              </a:r>
              <a:endParaRPr lang="en-US" dirty="0"/>
            </a:p>
          </p:txBody>
        </p:sp>
        <p:sp>
          <p:nvSpPr>
            <p:cNvPr id="26" name="Oval 25"/>
            <p:cNvSpPr/>
            <p:nvPr/>
          </p:nvSpPr>
          <p:spPr bwMode="auto">
            <a:xfrm>
              <a:off x="5553047" y="1648148"/>
              <a:ext cx="1343879" cy="217719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grpSp>
        <p:nvGrpSpPr>
          <p:cNvPr id="31" name="Group 30"/>
          <p:cNvGrpSpPr/>
          <p:nvPr/>
        </p:nvGrpSpPr>
        <p:grpSpPr>
          <a:xfrm>
            <a:off x="5897586" y="4214224"/>
            <a:ext cx="1679896" cy="1035508"/>
            <a:chOff x="5897586" y="4214224"/>
            <a:chExt cx="1679896" cy="1035508"/>
          </a:xfrm>
        </p:grpSpPr>
        <p:cxnSp>
          <p:nvCxnSpPr>
            <p:cNvPr id="28" name="Straight Arrow Connector 27"/>
            <p:cNvCxnSpPr/>
            <p:nvPr/>
          </p:nvCxnSpPr>
          <p:spPr bwMode="auto">
            <a:xfrm flipH="1">
              <a:off x="6282467" y="4921622"/>
              <a:ext cx="333486" cy="328110"/>
            </a:xfrm>
            <a:prstGeom prst="straightConnector1">
              <a:avLst/>
            </a:prstGeom>
            <a:solidFill>
              <a:schemeClr val="accent1"/>
            </a:solidFill>
            <a:ln w="34925" cap="flat" cmpd="sng" algn="ctr">
              <a:solidFill>
                <a:srgbClr val="FF0000"/>
              </a:solidFill>
              <a:prstDash val="solid"/>
              <a:round/>
              <a:headEnd type="none" w="med" len="med"/>
              <a:tailEnd type="arrow"/>
            </a:ln>
            <a:effectLst/>
          </p:spPr>
        </p:cxnSp>
        <p:sp>
          <p:nvSpPr>
            <p:cNvPr id="30" name="TextBox 29"/>
            <p:cNvSpPr txBox="1"/>
            <p:nvPr/>
          </p:nvSpPr>
          <p:spPr>
            <a:xfrm>
              <a:off x="5897586" y="4214224"/>
              <a:ext cx="1679896" cy="707886"/>
            </a:xfrm>
            <a:prstGeom prst="rect">
              <a:avLst/>
            </a:prstGeom>
            <a:noFill/>
          </p:spPr>
          <p:txBody>
            <a:bodyPr wrap="square" rtlCol="0">
              <a:spAutoFit/>
            </a:bodyPr>
            <a:lstStyle/>
            <a:p>
              <a:pPr algn="ctr"/>
              <a:r>
                <a:rPr lang="en-US" sz="2000" dirty="0" smtClean="0">
                  <a:solidFill>
                    <a:srgbClr val="FF0000"/>
                  </a:solidFill>
                </a:rPr>
                <a:t>This node drives INV1</a:t>
              </a:r>
              <a:endParaRPr lang="en-US" sz="2000" dirty="0">
                <a:solidFill>
                  <a:srgbClr val="FF0000"/>
                </a:solidFill>
              </a:endParaRPr>
            </a:p>
          </p:txBody>
        </p:sp>
      </p:grpSp>
      <p:sp>
        <p:nvSpPr>
          <p:cNvPr id="18" name="TextBox 17"/>
          <p:cNvSpPr txBox="1"/>
          <p:nvPr/>
        </p:nvSpPr>
        <p:spPr>
          <a:xfrm>
            <a:off x="922546" y="3438031"/>
            <a:ext cx="2866490" cy="830997"/>
          </a:xfrm>
          <a:prstGeom prst="rect">
            <a:avLst/>
          </a:prstGeom>
          <a:noFill/>
        </p:spPr>
        <p:txBody>
          <a:bodyPr wrap="none" rtlCol="0">
            <a:spAutoFit/>
          </a:bodyPr>
          <a:lstStyle/>
          <a:p>
            <a:r>
              <a:rPr lang="en-US" dirty="0" smtClean="0">
                <a:solidFill>
                  <a:srgbClr val="00B0F0"/>
                </a:solidFill>
              </a:rPr>
              <a:t>First half of FF:</a:t>
            </a:r>
          </a:p>
          <a:p>
            <a:r>
              <a:rPr lang="en-US" dirty="0" smtClean="0">
                <a:solidFill>
                  <a:srgbClr val="00B0F0"/>
                </a:solidFill>
              </a:rPr>
              <a:t>Case: D=VDD, N1=0</a:t>
            </a:r>
            <a:endParaRPr lang="en-US" dirty="0">
              <a:solidFill>
                <a:srgbClr val="00B0F0"/>
              </a:solidFill>
            </a:endParaRPr>
          </a:p>
        </p:txBody>
      </p:sp>
      <p:cxnSp>
        <p:nvCxnSpPr>
          <p:cNvPr id="33" name="Straight Arrow Connector 32"/>
          <p:cNvCxnSpPr/>
          <p:nvPr/>
        </p:nvCxnSpPr>
        <p:spPr bwMode="auto">
          <a:xfrm>
            <a:off x="6847242" y="4921622"/>
            <a:ext cx="1575996" cy="543682"/>
          </a:xfrm>
          <a:prstGeom prst="straightConnector1">
            <a:avLst/>
          </a:prstGeom>
          <a:solidFill>
            <a:schemeClr val="accent1"/>
          </a:solidFill>
          <a:ln w="34925" cap="flat" cmpd="sng" algn="ctr">
            <a:solidFill>
              <a:srgbClr val="FF0000"/>
            </a:solidFill>
            <a:prstDash val="solid"/>
            <a:round/>
            <a:headEnd type="none" w="med" len="med"/>
            <a:tailEnd type="arrow"/>
          </a:ln>
          <a:effectLst/>
        </p:spPr>
      </p:cxnSp>
      <p:sp>
        <p:nvSpPr>
          <p:cNvPr id="3" name="Footer Placeholder 2"/>
          <p:cNvSpPr>
            <a:spLocks noGrp="1"/>
          </p:cNvSpPr>
          <p:nvPr>
            <p:ph type="ftr" sz="quarter" idx="11"/>
          </p:nvPr>
        </p:nvSpPr>
        <p:spPr/>
        <p:txBody>
          <a:bodyPr/>
          <a:lstStyle/>
          <a:p>
            <a:r>
              <a:rPr lang="es-ES" smtClean="0"/>
              <a:t>W2018: EE307</a:t>
            </a:r>
            <a:endParaRPr lang="en-US" dirty="0"/>
          </a:p>
        </p:txBody>
      </p:sp>
      <p:sp>
        <p:nvSpPr>
          <p:cNvPr id="4" name="Slide Number Placeholder 3"/>
          <p:cNvSpPr>
            <a:spLocks noGrp="1"/>
          </p:cNvSpPr>
          <p:nvPr>
            <p:ph type="sldNum" sz="quarter" idx="12"/>
          </p:nvPr>
        </p:nvSpPr>
        <p:spPr/>
        <p:txBody>
          <a:bodyPr/>
          <a:lstStyle/>
          <a:p>
            <a:fld id="{65876461-077E-41AC-BF9A-19ECFE564D14}" type="slidenum">
              <a:rPr lang="en-US" smtClean="0"/>
              <a:pPr/>
              <a:t>21</a:t>
            </a:fld>
            <a:endParaRPr lang="en-US"/>
          </a:p>
        </p:txBody>
      </p:sp>
    </p:spTree>
    <p:extLst>
      <p:ext uri="{BB962C8B-B14F-4D97-AF65-F5344CB8AC3E}">
        <p14:creationId xmlns:p14="http://schemas.microsoft.com/office/powerpoint/2010/main" val="129372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Driving circuit</a:t>
            </a:r>
            <a:endParaRPr lang="en-US" dirty="0"/>
          </a:p>
        </p:txBody>
      </p:sp>
      <p:sp>
        <p:nvSpPr>
          <p:cNvPr id="3" name="Content Placeholder 2"/>
          <p:cNvSpPr>
            <a:spLocks noGrp="1"/>
          </p:cNvSpPr>
          <p:nvPr>
            <p:ph idx="1"/>
          </p:nvPr>
        </p:nvSpPr>
        <p:spPr/>
        <p:txBody>
          <a:bodyPr/>
          <a:lstStyle/>
          <a:p>
            <a:r>
              <a:rPr lang="en-US" dirty="0" smtClean="0"/>
              <a:t>M3 starts in linear, M1 in active</a:t>
            </a:r>
          </a:p>
          <a:p>
            <a:r>
              <a:rPr lang="en-US" dirty="0" smtClean="0"/>
              <a:t>Given: VDD, k’, and VT</a:t>
            </a:r>
            <a:endParaRPr lang="en-US" dirty="0"/>
          </a:p>
        </p:txBody>
      </p:sp>
      <p:sp>
        <p:nvSpPr>
          <p:cNvPr id="4" name="Footer Placeholder 3"/>
          <p:cNvSpPr>
            <a:spLocks noGrp="1"/>
          </p:cNvSpPr>
          <p:nvPr>
            <p:ph type="ftr" sz="quarter" idx="11"/>
          </p:nvPr>
        </p:nvSpPr>
        <p:spPr/>
        <p:txBody>
          <a:bodyPr/>
          <a:lstStyle/>
          <a:p>
            <a:r>
              <a:rPr lang="es-ES" smtClean="0"/>
              <a:t>W2018: EE307</a:t>
            </a:r>
            <a:endParaRPr lang="en-US" dirty="0"/>
          </a:p>
        </p:txBody>
      </p:sp>
      <p:sp>
        <p:nvSpPr>
          <p:cNvPr id="5" name="Slide Number Placeholder 4"/>
          <p:cNvSpPr>
            <a:spLocks noGrp="1"/>
          </p:cNvSpPr>
          <p:nvPr>
            <p:ph type="sldNum" sz="quarter" idx="12"/>
          </p:nvPr>
        </p:nvSpPr>
        <p:spPr/>
        <p:txBody>
          <a:bodyPr/>
          <a:lstStyle/>
          <a:p>
            <a:fld id="{1E9AE433-2354-447F-AC9C-E3BA53A2ED55}" type="slidenum">
              <a:rPr lang="en-US" smtClean="0"/>
              <a:pPr/>
              <a:t>22</a:t>
            </a:fld>
            <a:endParaRPr lang="en-US"/>
          </a:p>
        </p:txBody>
      </p:sp>
      <p:pic>
        <p:nvPicPr>
          <p:cNvPr id="8" name="Picture 7"/>
          <p:cNvPicPr>
            <a:picLocks noChangeAspect="1"/>
          </p:cNvPicPr>
          <p:nvPr/>
        </p:nvPicPr>
        <p:blipFill>
          <a:blip r:embed="rId3"/>
          <a:stretch>
            <a:fillRect/>
          </a:stretch>
        </p:blipFill>
        <p:spPr>
          <a:xfrm>
            <a:off x="-52492" y="3245645"/>
            <a:ext cx="4612184" cy="3524249"/>
          </a:xfrm>
          <a:prstGeom prst="rect">
            <a:avLst/>
          </a:prstGeom>
        </p:spPr>
      </p:pic>
      <p:pic>
        <p:nvPicPr>
          <p:cNvPr id="9" name="Picture 8"/>
          <p:cNvPicPr>
            <a:picLocks noChangeAspect="1"/>
          </p:cNvPicPr>
          <p:nvPr/>
        </p:nvPicPr>
        <p:blipFill>
          <a:blip r:embed="rId4"/>
          <a:stretch>
            <a:fillRect/>
          </a:stretch>
        </p:blipFill>
        <p:spPr>
          <a:xfrm>
            <a:off x="4801817" y="3898106"/>
            <a:ext cx="2488810" cy="2381250"/>
          </a:xfrm>
          <a:prstGeom prst="rect">
            <a:avLst/>
          </a:prstGeom>
        </p:spPr>
      </p:pic>
      <p:pic>
        <p:nvPicPr>
          <p:cNvPr id="10" name="Picture 9"/>
          <p:cNvPicPr>
            <a:picLocks noChangeAspect="1"/>
          </p:cNvPicPr>
          <p:nvPr/>
        </p:nvPicPr>
        <p:blipFill>
          <a:blip r:embed="rId5"/>
          <a:stretch>
            <a:fillRect/>
          </a:stretch>
        </p:blipFill>
        <p:spPr>
          <a:xfrm>
            <a:off x="7604190" y="3869531"/>
            <a:ext cx="1639822" cy="2409825"/>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944480973"/>
              </p:ext>
            </p:extLst>
          </p:nvPr>
        </p:nvGraphicFramePr>
        <p:xfrm>
          <a:off x="884460" y="2439590"/>
          <a:ext cx="7539641" cy="881063"/>
        </p:xfrm>
        <a:graphic>
          <a:graphicData uri="http://schemas.openxmlformats.org/presentationml/2006/ole">
            <mc:AlternateContent xmlns:mc="http://schemas.openxmlformats.org/markup-compatibility/2006">
              <mc:Choice xmlns:v="urn:schemas-microsoft-com:vml" Requires="v">
                <p:oleObj spid="_x0000_s351250" name="Equation" r:id="rId6" imgW="3797300" imgH="444500" progId="Equation.3">
                  <p:embed/>
                </p:oleObj>
              </mc:Choice>
              <mc:Fallback>
                <p:oleObj name="Equation" r:id="rId6" imgW="3797300" imgH="444500"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4460" y="2439590"/>
                        <a:ext cx="7539641" cy="881063"/>
                      </a:xfrm>
                      <a:prstGeom prst="rect">
                        <a:avLst/>
                      </a:prstGeom>
                      <a:noFill/>
                    </p:spPr>
                  </p:pic>
                </p:oleObj>
              </mc:Fallback>
            </mc:AlternateContent>
          </a:graphicData>
        </a:graphic>
      </p:graphicFrame>
    </p:spTree>
    <p:extLst>
      <p:ext uri="{BB962C8B-B14F-4D97-AF65-F5344CB8AC3E}">
        <p14:creationId xmlns:p14="http://schemas.microsoft.com/office/powerpoint/2010/main" val="8961448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have</a:t>
            </a:r>
            <a:endParaRPr lang="en-US" dirty="0"/>
          </a:p>
        </p:txBody>
      </p:sp>
      <p:sp>
        <p:nvSpPr>
          <p:cNvPr id="3" name="Content Placeholder 2"/>
          <p:cNvSpPr>
            <a:spLocks noGrp="1"/>
          </p:cNvSpPr>
          <p:nvPr>
            <p:ph idx="1"/>
          </p:nvPr>
        </p:nvSpPr>
        <p:spPr>
          <a:xfrm>
            <a:off x="838200" y="1524000"/>
            <a:ext cx="8208981" cy="4562475"/>
          </a:xfrm>
        </p:spPr>
        <p:txBody>
          <a:bodyPr/>
          <a:lstStyle/>
          <a:p>
            <a:r>
              <a:rPr lang="en-US" dirty="0" smtClean="0"/>
              <a:t>You have the voltage </a:t>
            </a:r>
            <a:r>
              <a:rPr lang="en-US" dirty="0" err="1" smtClean="0"/>
              <a:t>Vm</a:t>
            </a:r>
            <a:r>
              <a:rPr lang="en-US" dirty="0" smtClean="0"/>
              <a:t> needed to switch INV1</a:t>
            </a:r>
          </a:p>
          <a:p>
            <a:endParaRPr lang="en-US" dirty="0"/>
          </a:p>
          <a:p>
            <a:endParaRPr lang="en-US" dirty="0" smtClean="0"/>
          </a:p>
          <a:p>
            <a:r>
              <a:rPr lang="en-US" dirty="0" smtClean="0"/>
              <a:t>You have the circuit driving INV1</a:t>
            </a:r>
          </a:p>
          <a:p>
            <a:endParaRPr lang="en-US" dirty="0"/>
          </a:p>
          <a:p>
            <a:endParaRPr lang="en-US" dirty="0" smtClean="0"/>
          </a:p>
          <a:p>
            <a:r>
              <a:rPr lang="en-US" dirty="0" smtClean="0"/>
              <a:t>For the homework, M3, M4 and M5 are the same size and you pick an M1 size that makes all this work.</a:t>
            </a:r>
            <a:endParaRPr lang="en-US" dirty="0"/>
          </a:p>
        </p:txBody>
      </p:sp>
      <p:sp>
        <p:nvSpPr>
          <p:cNvPr id="4" name="Footer Placeholder 3"/>
          <p:cNvSpPr>
            <a:spLocks noGrp="1"/>
          </p:cNvSpPr>
          <p:nvPr>
            <p:ph type="ftr" sz="quarter" idx="11"/>
          </p:nvPr>
        </p:nvSpPr>
        <p:spPr/>
        <p:txBody>
          <a:bodyPr/>
          <a:lstStyle/>
          <a:p>
            <a:r>
              <a:rPr lang="es-ES" smtClean="0"/>
              <a:t>W2018: EE307</a:t>
            </a:r>
            <a:endParaRPr lang="en-US" dirty="0"/>
          </a:p>
        </p:txBody>
      </p:sp>
      <p:sp>
        <p:nvSpPr>
          <p:cNvPr id="5" name="Slide Number Placeholder 4"/>
          <p:cNvSpPr>
            <a:spLocks noGrp="1"/>
          </p:cNvSpPr>
          <p:nvPr>
            <p:ph type="sldNum" sz="quarter" idx="12"/>
          </p:nvPr>
        </p:nvSpPr>
        <p:spPr/>
        <p:txBody>
          <a:bodyPr/>
          <a:lstStyle/>
          <a:p>
            <a:fld id="{1E9AE433-2354-447F-AC9C-E3BA53A2ED55}" type="slidenum">
              <a:rPr lang="en-US" smtClean="0"/>
              <a:pPr/>
              <a:t>23</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937600941"/>
              </p:ext>
            </p:extLst>
          </p:nvPr>
        </p:nvGraphicFramePr>
        <p:xfrm>
          <a:off x="1169988" y="2125540"/>
          <a:ext cx="7516812" cy="947737"/>
        </p:xfrm>
        <a:graphic>
          <a:graphicData uri="http://schemas.openxmlformats.org/presentationml/2006/ole">
            <mc:AlternateContent xmlns:mc="http://schemas.openxmlformats.org/markup-compatibility/2006">
              <mc:Choice xmlns:v="urn:schemas-microsoft-com:vml" Requires="v">
                <p:oleObj spid="_x0000_s352268" name="Equation" r:id="rId3" imgW="3517560" imgH="444240" progId="Equation.3">
                  <p:embed/>
                </p:oleObj>
              </mc:Choice>
              <mc:Fallback>
                <p:oleObj name="Equation" r:id="rId3" imgW="3517560" imgH="444240" progId="Equation.3">
                  <p:embed/>
                  <p:pic>
                    <p:nvPicPr>
                      <p:cNvPr id="0" name=""/>
                      <p:cNvPicPr>
                        <a:picLocks noChangeAspect="1" noChangeArrowheads="1"/>
                      </p:cNvPicPr>
                      <p:nvPr/>
                    </p:nvPicPr>
                    <p:blipFill>
                      <a:blip r:embed="rId4"/>
                      <a:srcRect/>
                      <a:stretch>
                        <a:fillRect/>
                      </a:stretch>
                    </p:blipFill>
                    <p:spPr bwMode="auto">
                      <a:xfrm>
                        <a:off x="1169988" y="2125540"/>
                        <a:ext cx="7516812" cy="947737"/>
                      </a:xfrm>
                      <a:prstGeom prst="rect">
                        <a:avLst/>
                      </a:prstGeom>
                      <a:no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058993219"/>
              </p:ext>
            </p:extLst>
          </p:nvPr>
        </p:nvGraphicFramePr>
        <p:xfrm>
          <a:off x="879081" y="3650952"/>
          <a:ext cx="7539641" cy="881063"/>
        </p:xfrm>
        <a:graphic>
          <a:graphicData uri="http://schemas.openxmlformats.org/presentationml/2006/ole">
            <mc:AlternateContent xmlns:mc="http://schemas.openxmlformats.org/markup-compatibility/2006">
              <mc:Choice xmlns:v="urn:schemas-microsoft-com:vml" Requires="v">
                <p:oleObj spid="_x0000_s352269" name="Equation" r:id="rId5" imgW="3797300" imgH="444500" progId="Equation.3">
                  <p:embed/>
                </p:oleObj>
              </mc:Choice>
              <mc:Fallback>
                <p:oleObj name="Equation" r:id="rId5" imgW="3797300" imgH="444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9081" y="3650952"/>
                        <a:ext cx="7539641" cy="881063"/>
                      </a:xfrm>
                      <a:prstGeom prst="rect">
                        <a:avLst/>
                      </a:prstGeom>
                      <a:noFill/>
                    </p:spPr>
                  </p:pic>
                </p:oleObj>
              </mc:Fallback>
            </mc:AlternateContent>
          </a:graphicData>
        </a:graphic>
      </p:graphicFrame>
    </p:spTree>
    <p:extLst>
      <p:ext uri="{BB962C8B-B14F-4D97-AF65-F5344CB8AC3E}">
        <p14:creationId xmlns:p14="http://schemas.microsoft.com/office/powerpoint/2010/main" val="40768257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a:xfrm>
            <a:off x="838200" y="1524000"/>
            <a:ext cx="7693025" cy="4946725"/>
          </a:xfrm>
        </p:spPr>
        <p:txBody>
          <a:bodyPr/>
          <a:lstStyle/>
          <a:p>
            <a:r>
              <a:rPr lang="en-US" dirty="0" smtClean="0"/>
              <a:t>EE306 is no design. EE307 there’s some design. EE308 there’s more. Then EE409 is all you doing design.</a:t>
            </a:r>
          </a:p>
          <a:p>
            <a:r>
              <a:rPr lang="en-US" dirty="0" smtClean="0"/>
              <a:t>In this homework I give you the size of </a:t>
            </a:r>
            <a:r>
              <a:rPr lang="en-US" dirty="0"/>
              <a:t>M3, M4 and M5 </a:t>
            </a:r>
            <a:r>
              <a:rPr lang="en-US" dirty="0" smtClean="0"/>
              <a:t>but in real life you’d have to pick sizes yourself. If you don’t have enough equations to find a value, you need to pick one – It’s random. If you need fast then smaller is better. For more predictability, larger. But the first sizing can be, basically, random.</a:t>
            </a:r>
            <a:endParaRPr lang="en-US" dirty="0"/>
          </a:p>
        </p:txBody>
      </p:sp>
      <p:sp>
        <p:nvSpPr>
          <p:cNvPr id="4" name="Footer Placeholder 3"/>
          <p:cNvSpPr>
            <a:spLocks noGrp="1"/>
          </p:cNvSpPr>
          <p:nvPr>
            <p:ph type="ftr" sz="quarter" idx="11"/>
          </p:nvPr>
        </p:nvSpPr>
        <p:spPr/>
        <p:txBody>
          <a:bodyPr/>
          <a:lstStyle/>
          <a:p>
            <a:r>
              <a:rPr lang="es-ES" smtClean="0"/>
              <a:t>W2018: EE307</a:t>
            </a:r>
            <a:endParaRPr lang="en-US" dirty="0"/>
          </a:p>
        </p:txBody>
      </p:sp>
      <p:sp>
        <p:nvSpPr>
          <p:cNvPr id="5" name="Slide Number Placeholder 4"/>
          <p:cNvSpPr>
            <a:spLocks noGrp="1"/>
          </p:cNvSpPr>
          <p:nvPr>
            <p:ph type="sldNum" sz="quarter" idx="12"/>
          </p:nvPr>
        </p:nvSpPr>
        <p:spPr/>
        <p:txBody>
          <a:bodyPr/>
          <a:lstStyle/>
          <a:p>
            <a:fld id="{1E9AE433-2354-447F-AC9C-E3BA53A2ED55}" type="slidenum">
              <a:rPr lang="en-US" smtClean="0"/>
              <a:pPr/>
              <a:t>24</a:t>
            </a:fld>
            <a:endParaRPr lang="en-US"/>
          </a:p>
        </p:txBody>
      </p:sp>
    </p:spTree>
    <p:extLst>
      <p:ext uri="{BB962C8B-B14F-4D97-AF65-F5344CB8AC3E}">
        <p14:creationId xmlns:p14="http://schemas.microsoft.com/office/powerpoint/2010/main" val="31965353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685800" y="304800"/>
            <a:ext cx="7772400" cy="762000"/>
          </a:xfrm>
        </p:spPr>
        <p:txBody>
          <a:bodyPr/>
          <a:lstStyle/>
          <a:p>
            <a:r>
              <a:rPr lang="en-US" altLang="en-US" sz="4000" dirty="0" smtClean="0"/>
              <a:t>Analysis</a:t>
            </a:r>
            <a:endParaRPr lang="en-US" altLang="en-US" sz="4000" dirty="0"/>
          </a:p>
        </p:txBody>
      </p:sp>
      <p:pic>
        <p:nvPicPr>
          <p:cNvPr id="263277" name="Picture 109"/>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524000" y="4648200"/>
            <a:ext cx="6477000" cy="725488"/>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
        <p:nvSpPr>
          <p:cNvPr id="263183" name="Freeform 15"/>
          <p:cNvSpPr>
            <a:spLocks/>
          </p:cNvSpPr>
          <p:nvPr/>
        </p:nvSpPr>
        <p:spPr bwMode="auto">
          <a:xfrm>
            <a:off x="1992313" y="3392488"/>
            <a:ext cx="582612" cy="257175"/>
          </a:xfrm>
          <a:custGeom>
            <a:avLst/>
            <a:gdLst>
              <a:gd name="T0" fmla="*/ 0 w 367"/>
              <a:gd name="T1" fmla="*/ 162 h 162"/>
              <a:gd name="T2" fmla="*/ 0 w 367"/>
              <a:gd name="T3" fmla="*/ 0 h 162"/>
              <a:gd name="T4" fmla="*/ 367 w 367"/>
              <a:gd name="T5" fmla="*/ 0 h 162"/>
            </a:gdLst>
            <a:ahLst/>
            <a:cxnLst>
              <a:cxn ang="0">
                <a:pos x="T0" y="T1"/>
              </a:cxn>
              <a:cxn ang="0">
                <a:pos x="T2" y="T3"/>
              </a:cxn>
              <a:cxn ang="0">
                <a:pos x="T4" y="T5"/>
              </a:cxn>
            </a:cxnLst>
            <a:rect l="0" t="0" r="r" b="b"/>
            <a:pathLst>
              <a:path w="367" h="162">
                <a:moveTo>
                  <a:pt x="0" y="162"/>
                </a:moveTo>
                <a:lnTo>
                  <a:pt x="0" y="0"/>
                </a:lnTo>
                <a:lnTo>
                  <a:pt x="367" y="0"/>
                </a:lnTo>
              </a:path>
            </a:pathLst>
          </a:custGeom>
          <a:noFill/>
          <a:ln w="19050" cap="flat" cmpd="sng">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3184" name="Line 16"/>
          <p:cNvSpPr>
            <a:spLocks noChangeShapeType="1"/>
          </p:cNvSpPr>
          <p:nvPr/>
        </p:nvSpPr>
        <p:spPr bwMode="auto">
          <a:xfrm>
            <a:off x="1884363" y="3644900"/>
            <a:ext cx="222250" cy="1588"/>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185" name="Line 17"/>
          <p:cNvSpPr>
            <a:spLocks noChangeShapeType="1"/>
          </p:cNvSpPr>
          <p:nvPr/>
        </p:nvSpPr>
        <p:spPr bwMode="auto">
          <a:xfrm>
            <a:off x="1992313" y="3724275"/>
            <a:ext cx="1587" cy="241300"/>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186" name="Line 18"/>
          <p:cNvSpPr>
            <a:spLocks noChangeShapeType="1"/>
          </p:cNvSpPr>
          <p:nvPr/>
        </p:nvSpPr>
        <p:spPr bwMode="auto">
          <a:xfrm>
            <a:off x="1884363" y="3730625"/>
            <a:ext cx="222250" cy="1588"/>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187" name="Line 19"/>
          <p:cNvSpPr>
            <a:spLocks noChangeShapeType="1"/>
          </p:cNvSpPr>
          <p:nvPr/>
        </p:nvSpPr>
        <p:spPr bwMode="auto">
          <a:xfrm flipH="1">
            <a:off x="3963988" y="3176588"/>
            <a:ext cx="257175" cy="1587"/>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188" name="Freeform 20"/>
          <p:cNvSpPr>
            <a:spLocks/>
          </p:cNvSpPr>
          <p:nvPr/>
        </p:nvSpPr>
        <p:spPr bwMode="auto">
          <a:xfrm>
            <a:off x="3587750" y="2747963"/>
            <a:ext cx="250825" cy="193675"/>
          </a:xfrm>
          <a:custGeom>
            <a:avLst/>
            <a:gdLst>
              <a:gd name="T0" fmla="*/ 158 w 158"/>
              <a:gd name="T1" fmla="*/ 122 h 122"/>
              <a:gd name="T2" fmla="*/ 0 w 158"/>
              <a:gd name="T3" fmla="*/ 122 h 122"/>
              <a:gd name="T4" fmla="*/ 0 w 158"/>
              <a:gd name="T5" fmla="*/ 0 h 122"/>
            </a:gdLst>
            <a:ahLst/>
            <a:cxnLst>
              <a:cxn ang="0">
                <a:pos x="T0" y="T1"/>
              </a:cxn>
              <a:cxn ang="0">
                <a:pos x="T2" y="T3"/>
              </a:cxn>
              <a:cxn ang="0">
                <a:pos x="T4" y="T5"/>
              </a:cxn>
            </a:cxnLst>
            <a:rect l="0" t="0" r="r" b="b"/>
            <a:pathLst>
              <a:path w="158" h="122">
                <a:moveTo>
                  <a:pt x="158" y="122"/>
                </a:moveTo>
                <a:lnTo>
                  <a:pt x="0" y="122"/>
                </a:lnTo>
                <a:lnTo>
                  <a:pt x="0" y="0"/>
                </a:lnTo>
              </a:path>
            </a:pathLst>
          </a:custGeom>
          <a:noFill/>
          <a:ln w="19050" cap="flat" cmpd="sng">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3189" name="Freeform 21"/>
          <p:cNvSpPr>
            <a:spLocks/>
          </p:cNvSpPr>
          <p:nvPr/>
        </p:nvSpPr>
        <p:spPr bwMode="auto">
          <a:xfrm>
            <a:off x="3587750" y="3409950"/>
            <a:ext cx="250825" cy="195263"/>
          </a:xfrm>
          <a:custGeom>
            <a:avLst/>
            <a:gdLst>
              <a:gd name="T0" fmla="*/ 0 w 158"/>
              <a:gd name="T1" fmla="*/ 123 h 123"/>
              <a:gd name="T2" fmla="*/ 0 w 158"/>
              <a:gd name="T3" fmla="*/ 0 h 123"/>
              <a:gd name="T4" fmla="*/ 158 w 158"/>
              <a:gd name="T5" fmla="*/ 0 h 123"/>
            </a:gdLst>
            <a:ahLst/>
            <a:cxnLst>
              <a:cxn ang="0">
                <a:pos x="T0" y="T1"/>
              </a:cxn>
              <a:cxn ang="0">
                <a:pos x="T2" y="T3"/>
              </a:cxn>
              <a:cxn ang="0">
                <a:pos x="T4" y="T5"/>
              </a:cxn>
            </a:cxnLst>
            <a:rect l="0" t="0" r="r" b="b"/>
            <a:pathLst>
              <a:path w="158" h="123">
                <a:moveTo>
                  <a:pt x="0" y="123"/>
                </a:moveTo>
                <a:lnTo>
                  <a:pt x="0" y="0"/>
                </a:lnTo>
                <a:lnTo>
                  <a:pt x="158" y="0"/>
                </a:lnTo>
              </a:path>
            </a:pathLst>
          </a:custGeom>
          <a:noFill/>
          <a:ln w="19050" cap="flat" cmpd="sng">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3190" name="Line 22"/>
          <p:cNvSpPr>
            <a:spLocks noChangeShapeType="1"/>
          </p:cNvSpPr>
          <p:nvPr/>
        </p:nvSpPr>
        <p:spPr bwMode="auto">
          <a:xfrm flipV="1">
            <a:off x="3838575" y="2867025"/>
            <a:ext cx="1588" cy="611188"/>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191" name="Line 23"/>
          <p:cNvSpPr>
            <a:spLocks noChangeShapeType="1"/>
          </p:cNvSpPr>
          <p:nvPr/>
        </p:nvSpPr>
        <p:spPr bwMode="auto">
          <a:xfrm flipV="1">
            <a:off x="3959225" y="3016250"/>
            <a:ext cx="1588" cy="307975"/>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192" name="Line 24"/>
          <p:cNvSpPr>
            <a:spLocks noChangeShapeType="1"/>
          </p:cNvSpPr>
          <p:nvPr/>
        </p:nvSpPr>
        <p:spPr bwMode="auto">
          <a:xfrm>
            <a:off x="4216400" y="2124075"/>
            <a:ext cx="261938" cy="1588"/>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193" name="Freeform 25"/>
          <p:cNvSpPr>
            <a:spLocks/>
          </p:cNvSpPr>
          <p:nvPr/>
        </p:nvSpPr>
        <p:spPr bwMode="auto">
          <a:xfrm>
            <a:off x="4603750" y="1695450"/>
            <a:ext cx="252413" cy="193675"/>
          </a:xfrm>
          <a:custGeom>
            <a:avLst/>
            <a:gdLst>
              <a:gd name="T0" fmla="*/ 0 w 159"/>
              <a:gd name="T1" fmla="*/ 122 h 122"/>
              <a:gd name="T2" fmla="*/ 159 w 159"/>
              <a:gd name="T3" fmla="*/ 122 h 122"/>
              <a:gd name="T4" fmla="*/ 159 w 159"/>
              <a:gd name="T5" fmla="*/ 0 h 122"/>
            </a:gdLst>
            <a:ahLst/>
            <a:cxnLst>
              <a:cxn ang="0">
                <a:pos x="T0" y="T1"/>
              </a:cxn>
              <a:cxn ang="0">
                <a:pos x="T2" y="T3"/>
              </a:cxn>
              <a:cxn ang="0">
                <a:pos x="T4" y="T5"/>
              </a:cxn>
            </a:cxnLst>
            <a:rect l="0" t="0" r="r" b="b"/>
            <a:pathLst>
              <a:path w="159" h="122">
                <a:moveTo>
                  <a:pt x="0" y="122"/>
                </a:moveTo>
                <a:lnTo>
                  <a:pt x="159" y="122"/>
                </a:lnTo>
                <a:lnTo>
                  <a:pt x="159" y="0"/>
                </a:lnTo>
              </a:path>
            </a:pathLst>
          </a:custGeom>
          <a:noFill/>
          <a:ln w="19050" cap="flat" cmpd="sng">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3194" name="Freeform 26"/>
          <p:cNvSpPr>
            <a:spLocks/>
          </p:cNvSpPr>
          <p:nvPr/>
        </p:nvSpPr>
        <p:spPr bwMode="auto">
          <a:xfrm>
            <a:off x="4603750" y="2359025"/>
            <a:ext cx="252413" cy="193675"/>
          </a:xfrm>
          <a:custGeom>
            <a:avLst/>
            <a:gdLst>
              <a:gd name="T0" fmla="*/ 159 w 159"/>
              <a:gd name="T1" fmla="*/ 122 h 122"/>
              <a:gd name="T2" fmla="*/ 159 w 159"/>
              <a:gd name="T3" fmla="*/ 0 h 122"/>
              <a:gd name="T4" fmla="*/ 0 w 159"/>
              <a:gd name="T5" fmla="*/ 0 h 122"/>
            </a:gdLst>
            <a:ahLst/>
            <a:cxnLst>
              <a:cxn ang="0">
                <a:pos x="T0" y="T1"/>
              </a:cxn>
              <a:cxn ang="0">
                <a:pos x="T2" y="T3"/>
              </a:cxn>
              <a:cxn ang="0">
                <a:pos x="T4" y="T5"/>
              </a:cxn>
            </a:cxnLst>
            <a:rect l="0" t="0" r="r" b="b"/>
            <a:pathLst>
              <a:path w="159" h="122">
                <a:moveTo>
                  <a:pt x="159" y="122"/>
                </a:moveTo>
                <a:lnTo>
                  <a:pt x="159" y="0"/>
                </a:lnTo>
                <a:lnTo>
                  <a:pt x="0" y="0"/>
                </a:lnTo>
              </a:path>
            </a:pathLst>
          </a:custGeom>
          <a:noFill/>
          <a:ln w="19050" cap="flat" cmpd="sng">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3195" name="Line 27"/>
          <p:cNvSpPr>
            <a:spLocks noChangeShapeType="1"/>
          </p:cNvSpPr>
          <p:nvPr/>
        </p:nvSpPr>
        <p:spPr bwMode="auto">
          <a:xfrm flipV="1">
            <a:off x="4603750" y="1820863"/>
            <a:ext cx="1588" cy="611187"/>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196" name="Line 28"/>
          <p:cNvSpPr>
            <a:spLocks noChangeShapeType="1"/>
          </p:cNvSpPr>
          <p:nvPr/>
        </p:nvSpPr>
        <p:spPr bwMode="auto">
          <a:xfrm flipV="1">
            <a:off x="4478338" y="1970088"/>
            <a:ext cx="1587" cy="307975"/>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197" name="Line 29"/>
          <p:cNvSpPr>
            <a:spLocks noChangeShapeType="1"/>
          </p:cNvSpPr>
          <p:nvPr/>
        </p:nvSpPr>
        <p:spPr bwMode="auto">
          <a:xfrm>
            <a:off x="3003550" y="2101850"/>
            <a:ext cx="1588" cy="261938"/>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198" name="Freeform 30"/>
          <p:cNvSpPr>
            <a:spLocks/>
          </p:cNvSpPr>
          <p:nvPr/>
        </p:nvSpPr>
        <p:spPr bwMode="auto">
          <a:xfrm>
            <a:off x="2574925" y="2489200"/>
            <a:ext cx="195263" cy="252413"/>
          </a:xfrm>
          <a:custGeom>
            <a:avLst/>
            <a:gdLst>
              <a:gd name="T0" fmla="*/ 123 w 123"/>
              <a:gd name="T1" fmla="*/ 0 h 159"/>
              <a:gd name="T2" fmla="*/ 123 w 123"/>
              <a:gd name="T3" fmla="*/ 159 h 159"/>
              <a:gd name="T4" fmla="*/ 0 w 123"/>
              <a:gd name="T5" fmla="*/ 159 h 159"/>
            </a:gdLst>
            <a:ahLst/>
            <a:cxnLst>
              <a:cxn ang="0">
                <a:pos x="T0" y="T1"/>
              </a:cxn>
              <a:cxn ang="0">
                <a:pos x="T2" y="T3"/>
              </a:cxn>
              <a:cxn ang="0">
                <a:pos x="T4" y="T5"/>
              </a:cxn>
            </a:cxnLst>
            <a:rect l="0" t="0" r="r" b="b"/>
            <a:pathLst>
              <a:path w="123" h="159">
                <a:moveTo>
                  <a:pt x="123" y="0"/>
                </a:moveTo>
                <a:lnTo>
                  <a:pt x="123" y="159"/>
                </a:lnTo>
                <a:lnTo>
                  <a:pt x="0" y="159"/>
                </a:lnTo>
              </a:path>
            </a:pathLst>
          </a:custGeom>
          <a:noFill/>
          <a:ln w="19050" cap="flat" cmpd="sng">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3199" name="Freeform 31"/>
          <p:cNvSpPr>
            <a:spLocks/>
          </p:cNvSpPr>
          <p:nvPr/>
        </p:nvSpPr>
        <p:spPr bwMode="auto">
          <a:xfrm>
            <a:off x="3238500" y="2489200"/>
            <a:ext cx="193675" cy="252413"/>
          </a:xfrm>
          <a:custGeom>
            <a:avLst/>
            <a:gdLst>
              <a:gd name="T0" fmla="*/ 122 w 122"/>
              <a:gd name="T1" fmla="*/ 159 h 159"/>
              <a:gd name="T2" fmla="*/ 0 w 122"/>
              <a:gd name="T3" fmla="*/ 159 h 159"/>
              <a:gd name="T4" fmla="*/ 0 w 122"/>
              <a:gd name="T5" fmla="*/ 0 h 159"/>
            </a:gdLst>
            <a:ahLst/>
            <a:cxnLst>
              <a:cxn ang="0">
                <a:pos x="T0" y="T1"/>
              </a:cxn>
              <a:cxn ang="0">
                <a:pos x="T2" y="T3"/>
              </a:cxn>
              <a:cxn ang="0">
                <a:pos x="T4" y="T5"/>
              </a:cxn>
            </a:cxnLst>
            <a:rect l="0" t="0" r="r" b="b"/>
            <a:pathLst>
              <a:path w="122" h="159">
                <a:moveTo>
                  <a:pt x="122" y="159"/>
                </a:moveTo>
                <a:lnTo>
                  <a:pt x="0" y="159"/>
                </a:lnTo>
                <a:lnTo>
                  <a:pt x="0" y="0"/>
                </a:lnTo>
              </a:path>
            </a:pathLst>
          </a:custGeom>
          <a:noFill/>
          <a:ln w="19050" cap="flat" cmpd="sng">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3200" name="Line 32"/>
          <p:cNvSpPr>
            <a:spLocks noChangeShapeType="1"/>
          </p:cNvSpPr>
          <p:nvPr/>
        </p:nvSpPr>
        <p:spPr bwMode="auto">
          <a:xfrm flipH="1">
            <a:off x="2701925" y="2489200"/>
            <a:ext cx="611188" cy="1588"/>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01" name="Line 33"/>
          <p:cNvSpPr>
            <a:spLocks noChangeShapeType="1"/>
          </p:cNvSpPr>
          <p:nvPr/>
        </p:nvSpPr>
        <p:spPr bwMode="auto">
          <a:xfrm flipH="1">
            <a:off x="2849563" y="2363788"/>
            <a:ext cx="309562" cy="1587"/>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02" name="Line 34"/>
          <p:cNvSpPr>
            <a:spLocks noChangeShapeType="1"/>
          </p:cNvSpPr>
          <p:nvPr/>
        </p:nvSpPr>
        <p:spPr bwMode="auto">
          <a:xfrm flipH="1">
            <a:off x="1866900" y="3965575"/>
            <a:ext cx="263525" cy="1588"/>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03" name="Line 35"/>
          <p:cNvSpPr>
            <a:spLocks noChangeShapeType="1"/>
          </p:cNvSpPr>
          <p:nvPr/>
        </p:nvSpPr>
        <p:spPr bwMode="auto">
          <a:xfrm flipH="1">
            <a:off x="1917700" y="4016375"/>
            <a:ext cx="160338" cy="1588"/>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04" name="Line 36"/>
          <p:cNvSpPr>
            <a:spLocks noChangeShapeType="1"/>
          </p:cNvSpPr>
          <p:nvPr/>
        </p:nvSpPr>
        <p:spPr bwMode="auto">
          <a:xfrm flipH="1">
            <a:off x="1958975" y="4073525"/>
            <a:ext cx="73025" cy="1588"/>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05" name="Line 37"/>
          <p:cNvSpPr>
            <a:spLocks noChangeShapeType="1"/>
          </p:cNvSpPr>
          <p:nvPr/>
        </p:nvSpPr>
        <p:spPr bwMode="auto">
          <a:xfrm>
            <a:off x="3003550" y="1489075"/>
            <a:ext cx="1588" cy="612775"/>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06" name="Line 38"/>
          <p:cNvSpPr>
            <a:spLocks noChangeShapeType="1"/>
          </p:cNvSpPr>
          <p:nvPr/>
        </p:nvSpPr>
        <p:spPr bwMode="auto">
          <a:xfrm>
            <a:off x="3587750" y="3605213"/>
            <a:ext cx="1588" cy="400050"/>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07" name="Line 39"/>
          <p:cNvSpPr>
            <a:spLocks noChangeShapeType="1"/>
          </p:cNvSpPr>
          <p:nvPr/>
        </p:nvSpPr>
        <p:spPr bwMode="auto">
          <a:xfrm>
            <a:off x="2209800" y="1489075"/>
            <a:ext cx="3892550" cy="1588"/>
          </a:xfrm>
          <a:prstGeom prst="line">
            <a:avLst/>
          </a:prstGeom>
          <a:noFill/>
          <a:ln w="19050">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08" name="Line 40"/>
          <p:cNvSpPr>
            <a:spLocks noChangeShapeType="1"/>
          </p:cNvSpPr>
          <p:nvPr/>
        </p:nvSpPr>
        <p:spPr bwMode="auto">
          <a:xfrm>
            <a:off x="3117850" y="4005263"/>
            <a:ext cx="2184400" cy="1587"/>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09" name="Line 41"/>
          <p:cNvSpPr>
            <a:spLocks noChangeShapeType="1"/>
          </p:cNvSpPr>
          <p:nvPr/>
        </p:nvSpPr>
        <p:spPr bwMode="auto">
          <a:xfrm>
            <a:off x="2574925" y="1358900"/>
            <a:ext cx="1588" cy="2806700"/>
          </a:xfrm>
          <a:prstGeom prst="line">
            <a:avLst/>
          </a:prstGeom>
          <a:noFill/>
          <a:ln w="19050">
            <a:solidFill>
              <a:srgbClr val="0000CC"/>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10" name="Line 42"/>
          <p:cNvSpPr>
            <a:spLocks noChangeShapeType="1"/>
          </p:cNvSpPr>
          <p:nvPr/>
        </p:nvSpPr>
        <p:spPr bwMode="auto">
          <a:xfrm>
            <a:off x="3432175" y="2741613"/>
            <a:ext cx="155575" cy="1587"/>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11" name="Line 43"/>
          <p:cNvSpPr>
            <a:spLocks noChangeShapeType="1"/>
          </p:cNvSpPr>
          <p:nvPr/>
        </p:nvSpPr>
        <p:spPr bwMode="auto">
          <a:xfrm>
            <a:off x="4856163" y="2552700"/>
            <a:ext cx="222250" cy="1588"/>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12" name="Oval 44"/>
          <p:cNvSpPr>
            <a:spLocks noChangeArrowheads="1"/>
          </p:cNvSpPr>
          <p:nvPr/>
        </p:nvSpPr>
        <p:spPr bwMode="auto">
          <a:xfrm>
            <a:off x="1958975" y="3359150"/>
            <a:ext cx="68263" cy="68263"/>
          </a:xfrm>
          <a:prstGeom prst="ellipse">
            <a:avLst/>
          </a:prstGeom>
          <a:solidFill>
            <a:srgbClr val="000000"/>
          </a:solidFill>
          <a:ln w="19050">
            <a:solidFill>
              <a:srgbClr val="000000"/>
            </a:solidFill>
            <a:round/>
            <a:headEnd/>
            <a:tailEnd/>
          </a:ln>
        </p:spPr>
        <p:txBody>
          <a:bodyPr/>
          <a:lstStyle/>
          <a:p>
            <a:endParaRPr lang="en-US"/>
          </a:p>
        </p:txBody>
      </p:sp>
      <p:sp>
        <p:nvSpPr>
          <p:cNvPr id="263213" name="Oval 45"/>
          <p:cNvSpPr>
            <a:spLocks noChangeArrowheads="1"/>
          </p:cNvSpPr>
          <p:nvPr/>
        </p:nvSpPr>
        <p:spPr bwMode="auto">
          <a:xfrm>
            <a:off x="2541588" y="3359150"/>
            <a:ext cx="68262" cy="68263"/>
          </a:xfrm>
          <a:prstGeom prst="ellipse">
            <a:avLst/>
          </a:prstGeom>
          <a:solidFill>
            <a:srgbClr val="000000"/>
          </a:solidFill>
          <a:ln w="19050">
            <a:solidFill>
              <a:srgbClr val="000000"/>
            </a:solidFill>
            <a:round/>
            <a:headEnd/>
            <a:tailEnd/>
          </a:ln>
        </p:spPr>
        <p:txBody>
          <a:bodyPr/>
          <a:lstStyle/>
          <a:p>
            <a:endParaRPr lang="en-US"/>
          </a:p>
        </p:txBody>
      </p:sp>
      <p:sp>
        <p:nvSpPr>
          <p:cNvPr id="263214" name="Oval 46"/>
          <p:cNvSpPr>
            <a:spLocks noChangeArrowheads="1"/>
          </p:cNvSpPr>
          <p:nvPr/>
        </p:nvSpPr>
        <p:spPr bwMode="auto">
          <a:xfrm>
            <a:off x="3552825" y="2706688"/>
            <a:ext cx="68263" cy="69850"/>
          </a:xfrm>
          <a:prstGeom prst="ellipse">
            <a:avLst/>
          </a:prstGeom>
          <a:solidFill>
            <a:srgbClr val="000000"/>
          </a:solidFill>
          <a:ln w="19050">
            <a:solidFill>
              <a:srgbClr val="000000"/>
            </a:solidFill>
            <a:round/>
            <a:headEnd/>
            <a:tailEnd/>
          </a:ln>
        </p:spPr>
        <p:txBody>
          <a:bodyPr/>
          <a:lstStyle/>
          <a:p>
            <a:endParaRPr lang="en-US"/>
          </a:p>
        </p:txBody>
      </p:sp>
      <p:sp>
        <p:nvSpPr>
          <p:cNvPr id="263215" name="Oval 47"/>
          <p:cNvSpPr>
            <a:spLocks noChangeArrowheads="1"/>
          </p:cNvSpPr>
          <p:nvPr/>
        </p:nvSpPr>
        <p:spPr bwMode="auto">
          <a:xfrm>
            <a:off x="4821238" y="2517775"/>
            <a:ext cx="68262" cy="69850"/>
          </a:xfrm>
          <a:prstGeom prst="ellipse">
            <a:avLst/>
          </a:prstGeom>
          <a:solidFill>
            <a:srgbClr val="000000"/>
          </a:solidFill>
          <a:ln w="19050">
            <a:solidFill>
              <a:srgbClr val="000000"/>
            </a:solidFill>
            <a:round/>
            <a:headEnd/>
            <a:tailEnd/>
          </a:ln>
        </p:spPr>
        <p:txBody>
          <a:bodyPr/>
          <a:lstStyle/>
          <a:p>
            <a:endParaRPr lang="en-US"/>
          </a:p>
        </p:txBody>
      </p:sp>
      <p:sp>
        <p:nvSpPr>
          <p:cNvPr id="263216" name="Oval 48"/>
          <p:cNvSpPr>
            <a:spLocks noChangeArrowheads="1"/>
          </p:cNvSpPr>
          <p:nvPr/>
        </p:nvSpPr>
        <p:spPr bwMode="auto">
          <a:xfrm>
            <a:off x="2541588" y="2706688"/>
            <a:ext cx="68262" cy="69850"/>
          </a:xfrm>
          <a:prstGeom prst="ellipse">
            <a:avLst/>
          </a:prstGeom>
          <a:solidFill>
            <a:srgbClr val="000000"/>
          </a:solidFill>
          <a:ln w="19050">
            <a:solidFill>
              <a:srgbClr val="000000"/>
            </a:solidFill>
            <a:round/>
            <a:headEnd/>
            <a:tailEnd/>
          </a:ln>
        </p:spPr>
        <p:txBody>
          <a:bodyPr/>
          <a:lstStyle/>
          <a:p>
            <a:endParaRPr lang="en-US"/>
          </a:p>
        </p:txBody>
      </p:sp>
      <p:sp>
        <p:nvSpPr>
          <p:cNvPr id="263217" name="Oval 49"/>
          <p:cNvSpPr>
            <a:spLocks noChangeArrowheads="1"/>
          </p:cNvSpPr>
          <p:nvPr/>
        </p:nvSpPr>
        <p:spPr bwMode="auto">
          <a:xfrm>
            <a:off x="2970213" y="1455738"/>
            <a:ext cx="68262" cy="68262"/>
          </a:xfrm>
          <a:prstGeom prst="ellipse">
            <a:avLst/>
          </a:prstGeom>
          <a:solidFill>
            <a:srgbClr val="000000"/>
          </a:solidFill>
          <a:ln w="19050">
            <a:solidFill>
              <a:srgbClr val="000000"/>
            </a:solidFill>
            <a:round/>
            <a:headEnd/>
            <a:tailEnd/>
          </a:ln>
        </p:spPr>
        <p:txBody>
          <a:bodyPr/>
          <a:lstStyle/>
          <a:p>
            <a:endParaRPr lang="en-US"/>
          </a:p>
        </p:txBody>
      </p:sp>
      <p:sp>
        <p:nvSpPr>
          <p:cNvPr id="263218" name="Oval 50"/>
          <p:cNvSpPr>
            <a:spLocks noChangeArrowheads="1"/>
          </p:cNvSpPr>
          <p:nvPr/>
        </p:nvSpPr>
        <p:spPr bwMode="auto">
          <a:xfrm>
            <a:off x="5473700" y="1455738"/>
            <a:ext cx="68263" cy="68262"/>
          </a:xfrm>
          <a:prstGeom prst="ellipse">
            <a:avLst/>
          </a:prstGeom>
          <a:solidFill>
            <a:srgbClr val="000000"/>
          </a:solidFill>
          <a:ln w="19050">
            <a:solidFill>
              <a:srgbClr val="000000"/>
            </a:solidFill>
            <a:round/>
            <a:headEnd/>
            <a:tailEnd/>
          </a:ln>
        </p:spPr>
        <p:txBody>
          <a:bodyPr/>
          <a:lstStyle/>
          <a:p>
            <a:endParaRPr lang="en-US"/>
          </a:p>
        </p:txBody>
      </p:sp>
      <p:sp>
        <p:nvSpPr>
          <p:cNvPr id="263219" name="Freeform 51"/>
          <p:cNvSpPr>
            <a:spLocks/>
          </p:cNvSpPr>
          <p:nvPr/>
        </p:nvSpPr>
        <p:spPr bwMode="auto">
          <a:xfrm>
            <a:off x="5935663" y="3392488"/>
            <a:ext cx="582612" cy="257175"/>
          </a:xfrm>
          <a:custGeom>
            <a:avLst/>
            <a:gdLst>
              <a:gd name="T0" fmla="*/ 367 w 367"/>
              <a:gd name="T1" fmla="*/ 162 h 162"/>
              <a:gd name="T2" fmla="*/ 367 w 367"/>
              <a:gd name="T3" fmla="*/ 0 h 162"/>
              <a:gd name="T4" fmla="*/ 0 w 367"/>
              <a:gd name="T5" fmla="*/ 0 h 162"/>
            </a:gdLst>
            <a:ahLst/>
            <a:cxnLst>
              <a:cxn ang="0">
                <a:pos x="T0" y="T1"/>
              </a:cxn>
              <a:cxn ang="0">
                <a:pos x="T2" y="T3"/>
              </a:cxn>
              <a:cxn ang="0">
                <a:pos x="T4" y="T5"/>
              </a:cxn>
            </a:cxnLst>
            <a:rect l="0" t="0" r="r" b="b"/>
            <a:pathLst>
              <a:path w="367" h="162">
                <a:moveTo>
                  <a:pt x="367" y="162"/>
                </a:moveTo>
                <a:lnTo>
                  <a:pt x="367" y="0"/>
                </a:lnTo>
                <a:lnTo>
                  <a:pt x="0" y="0"/>
                </a:lnTo>
              </a:path>
            </a:pathLst>
          </a:custGeom>
          <a:noFill/>
          <a:ln w="19050" cap="flat" cmpd="sng">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3220" name="Line 52"/>
          <p:cNvSpPr>
            <a:spLocks noChangeShapeType="1"/>
          </p:cNvSpPr>
          <p:nvPr/>
        </p:nvSpPr>
        <p:spPr bwMode="auto">
          <a:xfrm flipH="1">
            <a:off x="6410325" y="3644900"/>
            <a:ext cx="217488" cy="1588"/>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21" name="Line 53"/>
          <p:cNvSpPr>
            <a:spLocks noChangeShapeType="1"/>
          </p:cNvSpPr>
          <p:nvPr/>
        </p:nvSpPr>
        <p:spPr bwMode="auto">
          <a:xfrm>
            <a:off x="6518275" y="3724275"/>
            <a:ext cx="1588" cy="241300"/>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22" name="Line 54"/>
          <p:cNvSpPr>
            <a:spLocks noChangeShapeType="1"/>
          </p:cNvSpPr>
          <p:nvPr/>
        </p:nvSpPr>
        <p:spPr bwMode="auto">
          <a:xfrm flipH="1">
            <a:off x="6410325" y="3730625"/>
            <a:ext cx="217488" cy="1588"/>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23" name="Line 55"/>
          <p:cNvSpPr>
            <a:spLocks noChangeShapeType="1"/>
          </p:cNvSpPr>
          <p:nvPr/>
        </p:nvSpPr>
        <p:spPr bwMode="auto">
          <a:xfrm>
            <a:off x="5507038" y="1912938"/>
            <a:ext cx="1587" cy="261937"/>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24" name="Freeform 56"/>
          <p:cNvSpPr>
            <a:spLocks/>
          </p:cNvSpPr>
          <p:nvPr/>
        </p:nvSpPr>
        <p:spPr bwMode="auto">
          <a:xfrm>
            <a:off x="5741988" y="2301875"/>
            <a:ext cx="193675" cy="250825"/>
          </a:xfrm>
          <a:custGeom>
            <a:avLst/>
            <a:gdLst>
              <a:gd name="T0" fmla="*/ 0 w 122"/>
              <a:gd name="T1" fmla="*/ 0 h 158"/>
              <a:gd name="T2" fmla="*/ 0 w 122"/>
              <a:gd name="T3" fmla="*/ 158 h 158"/>
              <a:gd name="T4" fmla="*/ 122 w 122"/>
              <a:gd name="T5" fmla="*/ 158 h 158"/>
            </a:gdLst>
            <a:ahLst/>
            <a:cxnLst>
              <a:cxn ang="0">
                <a:pos x="T0" y="T1"/>
              </a:cxn>
              <a:cxn ang="0">
                <a:pos x="T2" y="T3"/>
              </a:cxn>
              <a:cxn ang="0">
                <a:pos x="T4" y="T5"/>
              </a:cxn>
            </a:cxnLst>
            <a:rect l="0" t="0" r="r" b="b"/>
            <a:pathLst>
              <a:path w="122" h="158">
                <a:moveTo>
                  <a:pt x="0" y="0"/>
                </a:moveTo>
                <a:lnTo>
                  <a:pt x="0" y="158"/>
                </a:lnTo>
                <a:lnTo>
                  <a:pt x="122" y="158"/>
                </a:lnTo>
              </a:path>
            </a:pathLst>
          </a:custGeom>
          <a:noFill/>
          <a:ln w="19050" cap="flat" cmpd="sng">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3225" name="Freeform 57"/>
          <p:cNvSpPr>
            <a:spLocks/>
          </p:cNvSpPr>
          <p:nvPr/>
        </p:nvSpPr>
        <p:spPr bwMode="auto">
          <a:xfrm>
            <a:off x="5078413" y="2301875"/>
            <a:ext cx="195262" cy="250825"/>
          </a:xfrm>
          <a:custGeom>
            <a:avLst/>
            <a:gdLst>
              <a:gd name="T0" fmla="*/ 0 w 123"/>
              <a:gd name="T1" fmla="*/ 158 h 158"/>
              <a:gd name="T2" fmla="*/ 123 w 123"/>
              <a:gd name="T3" fmla="*/ 158 h 158"/>
              <a:gd name="T4" fmla="*/ 123 w 123"/>
              <a:gd name="T5" fmla="*/ 0 h 158"/>
            </a:gdLst>
            <a:ahLst/>
            <a:cxnLst>
              <a:cxn ang="0">
                <a:pos x="T0" y="T1"/>
              </a:cxn>
              <a:cxn ang="0">
                <a:pos x="T2" y="T3"/>
              </a:cxn>
              <a:cxn ang="0">
                <a:pos x="T4" y="T5"/>
              </a:cxn>
            </a:cxnLst>
            <a:rect l="0" t="0" r="r" b="b"/>
            <a:pathLst>
              <a:path w="123" h="158">
                <a:moveTo>
                  <a:pt x="0" y="158"/>
                </a:moveTo>
                <a:lnTo>
                  <a:pt x="123" y="158"/>
                </a:lnTo>
                <a:lnTo>
                  <a:pt x="123" y="0"/>
                </a:lnTo>
              </a:path>
            </a:pathLst>
          </a:custGeom>
          <a:noFill/>
          <a:ln w="19050" cap="flat" cmpd="sng">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3226" name="Line 58"/>
          <p:cNvSpPr>
            <a:spLocks noChangeShapeType="1"/>
          </p:cNvSpPr>
          <p:nvPr/>
        </p:nvSpPr>
        <p:spPr bwMode="auto">
          <a:xfrm>
            <a:off x="5203825" y="2301875"/>
            <a:ext cx="606425" cy="1588"/>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27" name="Line 59"/>
          <p:cNvSpPr>
            <a:spLocks noChangeShapeType="1"/>
          </p:cNvSpPr>
          <p:nvPr/>
        </p:nvSpPr>
        <p:spPr bwMode="auto">
          <a:xfrm>
            <a:off x="5353050" y="2181225"/>
            <a:ext cx="307975" cy="1588"/>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28" name="Line 60"/>
          <p:cNvSpPr>
            <a:spLocks noChangeShapeType="1"/>
          </p:cNvSpPr>
          <p:nvPr/>
        </p:nvSpPr>
        <p:spPr bwMode="auto">
          <a:xfrm>
            <a:off x="6388100" y="3965575"/>
            <a:ext cx="257175" cy="1588"/>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29" name="Line 61"/>
          <p:cNvSpPr>
            <a:spLocks noChangeShapeType="1"/>
          </p:cNvSpPr>
          <p:nvPr/>
        </p:nvSpPr>
        <p:spPr bwMode="auto">
          <a:xfrm>
            <a:off x="6432550" y="4016375"/>
            <a:ext cx="166688" cy="1588"/>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30" name="Line 62"/>
          <p:cNvSpPr>
            <a:spLocks noChangeShapeType="1"/>
          </p:cNvSpPr>
          <p:nvPr/>
        </p:nvSpPr>
        <p:spPr bwMode="auto">
          <a:xfrm>
            <a:off x="6478588" y="4073525"/>
            <a:ext cx="74612" cy="1588"/>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31" name="Line 63"/>
          <p:cNvSpPr>
            <a:spLocks noChangeShapeType="1"/>
          </p:cNvSpPr>
          <p:nvPr/>
        </p:nvSpPr>
        <p:spPr bwMode="auto">
          <a:xfrm>
            <a:off x="5507038" y="1489075"/>
            <a:ext cx="1587" cy="423863"/>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32" name="Line 64"/>
          <p:cNvSpPr>
            <a:spLocks noChangeShapeType="1"/>
          </p:cNvSpPr>
          <p:nvPr/>
        </p:nvSpPr>
        <p:spPr bwMode="auto">
          <a:xfrm>
            <a:off x="5935663" y="1358900"/>
            <a:ext cx="1587" cy="2806700"/>
          </a:xfrm>
          <a:prstGeom prst="line">
            <a:avLst/>
          </a:prstGeom>
          <a:noFill/>
          <a:ln w="19050">
            <a:solidFill>
              <a:srgbClr val="0000CC"/>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33" name="Oval 65"/>
          <p:cNvSpPr>
            <a:spLocks noChangeArrowheads="1"/>
          </p:cNvSpPr>
          <p:nvPr/>
        </p:nvSpPr>
        <p:spPr bwMode="auto">
          <a:xfrm>
            <a:off x="6484938" y="3359150"/>
            <a:ext cx="68262" cy="68263"/>
          </a:xfrm>
          <a:prstGeom prst="ellipse">
            <a:avLst/>
          </a:prstGeom>
          <a:solidFill>
            <a:srgbClr val="000000"/>
          </a:solidFill>
          <a:ln w="19050">
            <a:solidFill>
              <a:srgbClr val="000000"/>
            </a:solidFill>
            <a:round/>
            <a:headEnd/>
            <a:tailEnd/>
          </a:ln>
        </p:spPr>
        <p:txBody>
          <a:bodyPr/>
          <a:lstStyle/>
          <a:p>
            <a:endParaRPr lang="en-US"/>
          </a:p>
        </p:txBody>
      </p:sp>
      <p:sp>
        <p:nvSpPr>
          <p:cNvPr id="263234" name="Oval 66"/>
          <p:cNvSpPr>
            <a:spLocks noChangeArrowheads="1"/>
          </p:cNvSpPr>
          <p:nvPr/>
        </p:nvSpPr>
        <p:spPr bwMode="auto">
          <a:xfrm>
            <a:off x="5902325" y="3359150"/>
            <a:ext cx="68263" cy="68263"/>
          </a:xfrm>
          <a:prstGeom prst="ellipse">
            <a:avLst/>
          </a:prstGeom>
          <a:solidFill>
            <a:srgbClr val="000000"/>
          </a:solidFill>
          <a:ln w="19050">
            <a:solidFill>
              <a:srgbClr val="000000"/>
            </a:solidFill>
            <a:round/>
            <a:headEnd/>
            <a:tailEnd/>
          </a:ln>
        </p:spPr>
        <p:txBody>
          <a:bodyPr/>
          <a:lstStyle/>
          <a:p>
            <a:endParaRPr lang="en-US"/>
          </a:p>
        </p:txBody>
      </p:sp>
      <p:sp>
        <p:nvSpPr>
          <p:cNvPr id="263235" name="Oval 67"/>
          <p:cNvSpPr>
            <a:spLocks noChangeArrowheads="1"/>
          </p:cNvSpPr>
          <p:nvPr/>
        </p:nvSpPr>
        <p:spPr bwMode="auto">
          <a:xfrm>
            <a:off x="5902325" y="2517775"/>
            <a:ext cx="68263" cy="69850"/>
          </a:xfrm>
          <a:prstGeom prst="ellipse">
            <a:avLst/>
          </a:prstGeom>
          <a:solidFill>
            <a:srgbClr val="000000"/>
          </a:solidFill>
          <a:ln w="19050">
            <a:solidFill>
              <a:srgbClr val="000000"/>
            </a:solidFill>
            <a:round/>
            <a:headEnd/>
            <a:tailEnd/>
          </a:ln>
        </p:spPr>
        <p:txBody>
          <a:bodyPr/>
          <a:lstStyle/>
          <a:p>
            <a:endParaRPr lang="en-US"/>
          </a:p>
        </p:txBody>
      </p:sp>
      <p:sp>
        <p:nvSpPr>
          <p:cNvPr id="263236" name="Line 68"/>
          <p:cNvSpPr>
            <a:spLocks noChangeShapeType="1"/>
          </p:cNvSpPr>
          <p:nvPr/>
        </p:nvSpPr>
        <p:spPr bwMode="auto">
          <a:xfrm>
            <a:off x="3335338" y="1695450"/>
            <a:ext cx="1771650" cy="1588"/>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37" name="Rectangle 69"/>
          <p:cNvSpPr>
            <a:spLocks noChangeArrowheads="1"/>
          </p:cNvSpPr>
          <p:nvPr/>
        </p:nvSpPr>
        <p:spPr bwMode="auto">
          <a:xfrm>
            <a:off x="5132388" y="1279525"/>
            <a:ext cx="2667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400" b="0">
                <a:solidFill>
                  <a:srgbClr val="000000"/>
                </a:solidFill>
              </a:rPr>
              <a:t>WL</a:t>
            </a:r>
            <a:endParaRPr lang="en-US" altLang="en-US"/>
          </a:p>
        </p:txBody>
      </p:sp>
      <p:sp>
        <p:nvSpPr>
          <p:cNvPr id="263238" name="Rectangle 70"/>
          <p:cNvSpPr>
            <a:spLocks noChangeArrowheads="1"/>
          </p:cNvSpPr>
          <p:nvPr/>
        </p:nvSpPr>
        <p:spPr bwMode="auto">
          <a:xfrm>
            <a:off x="5999163" y="2111375"/>
            <a:ext cx="2174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400" b="0">
                <a:solidFill>
                  <a:srgbClr val="000000"/>
                </a:solidFill>
              </a:rPr>
              <a:t>BL</a:t>
            </a:r>
            <a:endParaRPr lang="en-US" altLang="en-US"/>
          </a:p>
        </p:txBody>
      </p:sp>
      <p:sp>
        <p:nvSpPr>
          <p:cNvPr id="263239" name="Rectangle 71"/>
          <p:cNvSpPr>
            <a:spLocks noChangeArrowheads="1"/>
          </p:cNvSpPr>
          <p:nvPr/>
        </p:nvSpPr>
        <p:spPr bwMode="auto">
          <a:xfrm>
            <a:off x="3382963" y="1746250"/>
            <a:ext cx="127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500" b="0">
                <a:solidFill>
                  <a:srgbClr val="000000"/>
                </a:solidFill>
              </a:rPr>
              <a:t>V</a:t>
            </a:r>
            <a:endParaRPr lang="en-US" altLang="en-US"/>
          </a:p>
        </p:txBody>
      </p:sp>
      <p:sp>
        <p:nvSpPr>
          <p:cNvPr id="263240" name="Rectangle 72"/>
          <p:cNvSpPr>
            <a:spLocks noChangeArrowheads="1"/>
          </p:cNvSpPr>
          <p:nvPr/>
        </p:nvSpPr>
        <p:spPr bwMode="auto">
          <a:xfrm>
            <a:off x="3516313" y="1838325"/>
            <a:ext cx="2032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100" b="0">
                <a:solidFill>
                  <a:srgbClr val="000000"/>
                </a:solidFill>
              </a:rPr>
              <a:t>DD</a:t>
            </a:r>
            <a:endParaRPr lang="en-US" altLang="en-US"/>
          </a:p>
        </p:txBody>
      </p:sp>
      <p:sp>
        <p:nvSpPr>
          <p:cNvPr id="263241" name="Rectangle 73"/>
          <p:cNvSpPr>
            <a:spLocks noChangeArrowheads="1"/>
          </p:cNvSpPr>
          <p:nvPr/>
        </p:nvSpPr>
        <p:spPr bwMode="auto">
          <a:xfrm>
            <a:off x="2892425" y="2617788"/>
            <a:ext cx="1476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400" b="0">
                <a:solidFill>
                  <a:srgbClr val="000000"/>
                </a:solidFill>
              </a:rPr>
              <a:t>M</a:t>
            </a:r>
            <a:endParaRPr lang="en-US" altLang="en-US"/>
          </a:p>
        </p:txBody>
      </p:sp>
      <p:sp>
        <p:nvSpPr>
          <p:cNvPr id="263242" name="Rectangle 74"/>
          <p:cNvSpPr>
            <a:spLocks noChangeArrowheads="1"/>
          </p:cNvSpPr>
          <p:nvPr/>
        </p:nvSpPr>
        <p:spPr bwMode="auto">
          <a:xfrm>
            <a:off x="3065463" y="2708275"/>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100" b="0" i="0">
                <a:solidFill>
                  <a:srgbClr val="000000"/>
                </a:solidFill>
              </a:rPr>
              <a:t>5</a:t>
            </a:r>
            <a:endParaRPr lang="en-US" altLang="en-US"/>
          </a:p>
        </p:txBody>
      </p:sp>
      <p:sp>
        <p:nvSpPr>
          <p:cNvPr id="263243" name="Rectangle 75"/>
          <p:cNvSpPr>
            <a:spLocks noChangeArrowheads="1"/>
          </p:cNvSpPr>
          <p:nvPr/>
        </p:nvSpPr>
        <p:spPr bwMode="auto">
          <a:xfrm>
            <a:off x="5368925" y="2459038"/>
            <a:ext cx="1476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400" b="0">
                <a:solidFill>
                  <a:srgbClr val="000000"/>
                </a:solidFill>
              </a:rPr>
              <a:t>M</a:t>
            </a:r>
            <a:endParaRPr lang="en-US" altLang="en-US"/>
          </a:p>
        </p:txBody>
      </p:sp>
      <p:sp>
        <p:nvSpPr>
          <p:cNvPr id="263244" name="Rectangle 76"/>
          <p:cNvSpPr>
            <a:spLocks noChangeArrowheads="1"/>
          </p:cNvSpPr>
          <p:nvPr/>
        </p:nvSpPr>
        <p:spPr bwMode="auto">
          <a:xfrm>
            <a:off x="5541963" y="2547938"/>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100" b="0" i="0">
                <a:solidFill>
                  <a:srgbClr val="000000"/>
                </a:solidFill>
              </a:rPr>
              <a:t>6</a:t>
            </a:r>
            <a:endParaRPr lang="en-US" altLang="en-US"/>
          </a:p>
        </p:txBody>
      </p:sp>
      <p:sp>
        <p:nvSpPr>
          <p:cNvPr id="263245" name="Rectangle 77"/>
          <p:cNvSpPr>
            <a:spLocks noChangeArrowheads="1"/>
          </p:cNvSpPr>
          <p:nvPr/>
        </p:nvSpPr>
        <p:spPr bwMode="auto">
          <a:xfrm>
            <a:off x="4705350" y="2020888"/>
            <a:ext cx="1476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400" b="0">
                <a:solidFill>
                  <a:srgbClr val="000000"/>
                </a:solidFill>
              </a:rPr>
              <a:t>M</a:t>
            </a:r>
            <a:endParaRPr lang="en-US" altLang="en-US"/>
          </a:p>
        </p:txBody>
      </p:sp>
      <p:sp>
        <p:nvSpPr>
          <p:cNvPr id="263246" name="Rectangle 78"/>
          <p:cNvSpPr>
            <a:spLocks noChangeArrowheads="1"/>
          </p:cNvSpPr>
          <p:nvPr/>
        </p:nvSpPr>
        <p:spPr bwMode="auto">
          <a:xfrm>
            <a:off x="4878388" y="2109788"/>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100" b="0" i="0">
                <a:solidFill>
                  <a:srgbClr val="000000"/>
                </a:solidFill>
              </a:rPr>
              <a:t>4</a:t>
            </a:r>
            <a:endParaRPr lang="en-US" altLang="en-US"/>
          </a:p>
        </p:txBody>
      </p:sp>
      <p:sp>
        <p:nvSpPr>
          <p:cNvPr id="263247" name="Rectangle 79"/>
          <p:cNvSpPr>
            <a:spLocks noChangeArrowheads="1"/>
          </p:cNvSpPr>
          <p:nvPr/>
        </p:nvSpPr>
        <p:spPr bwMode="auto">
          <a:xfrm>
            <a:off x="3413125" y="3084513"/>
            <a:ext cx="1587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500" b="0">
                <a:solidFill>
                  <a:srgbClr val="000000"/>
                </a:solidFill>
              </a:rPr>
              <a:t>M</a:t>
            </a:r>
            <a:endParaRPr lang="en-US" altLang="en-US"/>
          </a:p>
        </p:txBody>
      </p:sp>
      <p:sp>
        <p:nvSpPr>
          <p:cNvPr id="263248" name="Rectangle 80"/>
          <p:cNvSpPr>
            <a:spLocks noChangeArrowheads="1"/>
          </p:cNvSpPr>
          <p:nvPr/>
        </p:nvSpPr>
        <p:spPr bwMode="auto">
          <a:xfrm>
            <a:off x="3586163" y="3176588"/>
            <a:ext cx="77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100" b="0" i="0">
                <a:solidFill>
                  <a:srgbClr val="000000"/>
                </a:solidFill>
              </a:rPr>
              <a:t>1</a:t>
            </a:r>
            <a:endParaRPr lang="en-US" altLang="en-US"/>
          </a:p>
        </p:txBody>
      </p:sp>
      <p:sp>
        <p:nvSpPr>
          <p:cNvPr id="263249" name="Rectangle 81"/>
          <p:cNvSpPr>
            <a:spLocks noChangeArrowheads="1"/>
          </p:cNvSpPr>
          <p:nvPr/>
        </p:nvSpPr>
        <p:spPr bwMode="auto">
          <a:xfrm>
            <a:off x="4302125" y="3049588"/>
            <a:ext cx="1190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400" b="0">
                <a:solidFill>
                  <a:srgbClr val="000000"/>
                </a:solidFill>
              </a:rPr>
              <a:t>V</a:t>
            </a:r>
            <a:endParaRPr lang="en-US" altLang="en-US"/>
          </a:p>
        </p:txBody>
      </p:sp>
      <p:sp>
        <p:nvSpPr>
          <p:cNvPr id="263250" name="Rectangle 82"/>
          <p:cNvSpPr>
            <a:spLocks noChangeArrowheads="1"/>
          </p:cNvSpPr>
          <p:nvPr/>
        </p:nvSpPr>
        <p:spPr bwMode="auto">
          <a:xfrm>
            <a:off x="4433888" y="3141663"/>
            <a:ext cx="2032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100" b="0">
                <a:solidFill>
                  <a:srgbClr val="000000"/>
                </a:solidFill>
              </a:rPr>
              <a:t>DD</a:t>
            </a:r>
            <a:endParaRPr lang="en-US" altLang="en-US"/>
          </a:p>
        </p:txBody>
      </p:sp>
      <p:sp>
        <p:nvSpPr>
          <p:cNvPr id="263251" name="Rectangle 83"/>
          <p:cNvSpPr>
            <a:spLocks noChangeArrowheads="1"/>
          </p:cNvSpPr>
          <p:nvPr/>
        </p:nvSpPr>
        <p:spPr bwMode="auto">
          <a:xfrm>
            <a:off x="1820863" y="3081338"/>
            <a:ext cx="1190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400" b="0">
                <a:solidFill>
                  <a:srgbClr val="000000"/>
                </a:solidFill>
              </a:rPr>
              <a:t>V</a:t>
            </a:r>
            <a:endParaRPr lang="en-US" altLang="en-US"/>
          </a:p>
        </p:txBody>
      </p:sp>
      <p:sp>
        <p:nvSpPr>
          <p:cNvPr id="263252" name="Rectangle 84"/>
          <p:cNvSpPr>
            <a:spLocks noChangeArrowheads="1"/>
          </p:cNvSpPr>
          <p:nvPr/>
        </p:nvSpPr>
        <p:spPr bwMode="auto">
          <a:xfrm>
            <a:off x="1952625" y="3173413"/>
            <a:ext cx="2032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100" b="0">
                <a:solidFill>
                  <a:srgbClr val="000000"/>
                </a:solidFill>
              </a:rPr>
              <a:t>DD</a:t>
            </a:r>
            <a:endParaRPr lang="en-US" altLang="en-US"/>
          </a:p>
        </p:txBody>
      </p:sp>
      <p:sp>
        <p:nvSpPr>
          <p:cNvPr id="263253" name="Rectangle 85"/>
          <p:cNvSpPr>
            <a:spLocks noChangeArrowheads="1"/>
          </p:cNvSpPr>
          <p:nvPr/>
        </p:nvSpPr>
        <p:spPr bwMode="auto">
          <a:xfrm>
            <a:off x="6335713" y="3081338"/>
            <a:ext cx="1190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400" b="0">
                <a:solidFill>
                  <a:srgbClr val="000000"/>
                </a:solidFill>
              </a:rPr>
              <a:t>V</a:t>
            </a:r>
            <a:endParaRPr lang="en-US" altLang="en-US"/>
          </a:p>
        </p:txBody>
      </p:sp>
      <p:sp>
        <p:nvSpPr>
          <p:cNvPr id="263254" name="Rectangle 86"/>
          <p:cNvSpPr>
            <a:spLocks noChangeArrowheads="1"/>
          </p:cNvSpPr>
          <p:nvPr/>
        </p:nvSpPr>
        <p:spPr bwMode="auto">
          <a:xfrm>
            <a:off x="6469063" y="3173413"/>
            <a:ext cx="2032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100" b="0">
                <a:solidFill>
                  <a:srgbClr val="000000"/>
                </a:solidFill>
              </a:rPr>
              <a:t>DD</a:t>
            </a:r>
            <a:endParaRPr lang="en-US" altLang="en-US"/>
          </a:p>
        </p:txBody>
      </p:sp>
      <p:sp>
        <p:nvSpPr>
          <p:cNvPr id="263255" name="Line 87"/>
          <p:cNvSpPr>
            <a:spLocks noChangeShapeType="1"/>
          </p:cNvSpPr>
          <p:nvPr/>
        </p:nvSpPr>
        <p:spPr bwMode="auto">
          <a:xfrm flipH="1">
            <a:off x="4117975" y="4210050"/>
            <a:ext cx="257175" cy="1588"/>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56" name="Line 88"/>
          <p:cNvSpPr>
            <a:spLocks noChangeShapeType="1"/>
          </p:cNvSpPr>
          <p:nvPr/>
        </p:nvSpPr>
        <p:spPr bwMode="auto">
          <a:xfrm flipH="1">
            <a:off x="4170363" y="4262438"/>
            <a:ext cx="160337" cy="1587"/>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57" name="Line 89"/>
          <p:cNvSpPr>
            <a:spLocks noChangeShapeType="1"/>
          </p:cNvSpPr>
          <p:nvPr/>
        </p:nvSpPr>
        <p:spPr bwMode="auto">
          <a:xfrm flipH="1">
            <a:off x="4210050" y="4319588"/>
            <a:ext cx="74613" cy="1587"/>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58" name="Line 90"/>
          <p:cNvSpPr>
            <a:spLocks noChangeShapeType="1"/>
          </p:cNvSpPr>
          <p:nvPr/>
        </p:nvSpPr>
        <p:spPr bwMode="auto">
          <a:xfrm>
            <a:off x="4249738" y="4005263"/>
            <a:ext cx="1587" cy="204787"/>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59" name="Line 91"/>
          <p:cNvSpPr>
            <a:spLocks noChangeShapeType="1"/>
          </p:cNvSpPr>
          <p:nvPr/>
        </p:nvSpPr>
        <p:spPr bwMode="auto">
          <a:xfrm flipH="1">
            <a:off x="4084638" y="2301875"/>
            <a:ext cx="261937" cy="1588"/>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60" name="Line 92"/>
          <p:cNvSpPr>
            <a:spLocks noChangeShapeType="1"/>
          </p:cNvSpPr>
          <p:nvPr/>
        </p:nvSpPr>
        <p:spPr bwMode="auto">
          <a:xfrm flipH="1">
            <a:off x="4135438" y="2359025"/>
            <a:ext cx="166687" cy="1588"/>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61" name="Line 93"/>
          <p:cNvSpPr>
            <a:spLocks noChangeShapeType="1"/>
          </p:cNvSpPr>
          <p:nvPr/>
        </p:nvSpPr>
        <p:spPr bwMode="auto">
          <a:xfrm flipH="1">
            <a:off x="4175125" y="2409825"/>
            <a:ext cx="80963" cy="1588"/>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62" name="Line 94"/>
          <p:cNvSpPr>
            <a:spLocks noChangeShapeType="1"/>
          </p:cNvSpPr>
          <p:nvPr/>
        </p:nvSpPr>
        <p:spPr bwMode="auto">
          <a:xfrm>
            <a:off x="4216400" y="2124075"/>
            <a:ext cx="1588" cy="177800"/>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63" name="Rectangle 95"/>
          <p:cNvSpPr>
            <a:spLocks noChangeArrowheads="1"/>
          </p:cNvSpPr>
          <p:nvPr/>
        </p:nvSpPr>
        <p:spPr bwMode="auto">
          <a:xfrm>
            <a:off x="2217738" y="2057400"/>
            <a:ext cx="2174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400" b="0">
                <a:solidFill>
                  <a:srgbClr val="000000"/>
                </a:solidFill>
              </a:rPr>
              <a:t>BL</a:t>
            </a:r>
            <a:endParaRPr lang="en-US" altLang="en-US"/>
          </a:p>
        </p:txBody>
      </p:sp>
      <p:sp>
        <p:nvSpPr>
          <p:cNvPr id="263264" name="Line 96"/>
          <p:cNvSpPr>
            <a:spLocks noChangeShapeType="1"/>
          </p:cNvSpPr>
          <p:nvPr/>
        </p:nvSpPr>
        <p:spPr bwMode="auto">
          <a:xfrm>
            <a:off x="2227263" y="2055813"/>
            <a:ext cx="246062" cy="1587"/>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65" name="Oval 97"/>
          <p:cNvSpPr>
            <a:spLocks noChangeArrowheads="1"/>
          </p:cNvSpPr>
          <p:nvPr/>
        </p:nvSpPr>
        <p:spPr bwMode="auto">
          <a:xfrm>
            <a:off x="4398963" y="2084388"/>
            <a:ext cx="79375" cy="79375"/>
          </a:xfrm>
          <a:prstGeom prst="ellipse">
            <a:avLst/>
          </a:prstGeom>
          <a:solidFill>
            <a:srgbClr val="FFFFFF"/>
          </a:solidFill>
          <a:ln w="19050">
            <a:solidFill>
              <a:srgbClr val="000000"/>
            </a:solidFill>
            <a:miter lim="800000"/>
            <a:headEnd/>
            <a:tailEnd/>
          </a:ln>
        </p:spPr>
        <p:txBody>
          <a:bodyPr/>
          <a:lstStyle/>
          <a:p>
            <a:endParaRPr lang="en-US"/>
          </a:p>
        </p:txBody>
      </p:sp>
      <p:sp>
        <p:nvSpPr>
          <p:cNvPr id="263266" name="Rectangle 98"/>
          <p:cNvSpPr>
            <a:spLocks noChangeArrowheads="1"/>
          </p:cNvSpPr>
          <p:nvPr/>
        </p:nvSpPr>
        <p:spPr bwMode="auto">
          <a:xfrm>
            <a:off x="4248150" y="2462213"/>
            <a:ext cx="1381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400" b="0">
                <a:solidFill>
                  <a:srgbClr val="000000"/>
                </a:solidFill>
              </a:rPr>
              <a:t>Q</a:t>
            </a:r>
            <a:endParaRPr lang="en-US" altLang="en-US"/>
          </a:p>
        </p:txBody>
      </p:sp>
      <p:sp>
        <p:nvSpPr>
          <p:cNvPr id="263267" name="Rectangle 99"/>
          <p:cNvSpPr>
            <a:spLocks noChangeArrowheads="1"/>
          </p:cNvSpPr>
          <p:nvPr/>
        </p:nvSpPr>
        <p:spPr bwMode="auto">
          <a:xfrm>
            <a:off x="4446588" y="2490788"/>
            <a:ext cx="1031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400" b="0" i="0">
                <a:solidFill>
                  <a:srgbClr val="000000"/>
                </a:solidFill>
              </a:rPr>
              <a:t>=</a:t>
            </a:r>
            <a:endParaRPr lang="en-US" altLang="en-US"/>
          </a:p>
        </p:txBody>
      </p:sp>
      <p:sp>
        <p:nvSpPr>
          <p:cNvPr id="263268" name="Rectangle 100"/>
          <p:cNvSpPr>
            <a:spLocks noChangeArrowheads="1"/>
          </p:cNvSpPr>
          <p:nvPr/>
        </p:nvSpPr>
        <p:spPr bwMode="auto">
          <a:xfrm>
            <a:off x="4598988" y="2462213"/>
            <a:ext cx="1476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400" b="0" i="0">
                <a:solidFill>
                  <a:srgbClr val="000000"/>
                </a:solidFill>
              </a:rPr>
              <a:t> 1</a:t>
            </a:r>
            <a:endParaRPr lang="en-US" altLang="en-US"/>
          </a:p>
        </p:txBody>
      </p:sp>
      <p:sp>
        <p:nvSpPr>
          <p:cNvPr id="263269" name="Rectangle 101"/>
          <p:cNvSpPr>
            <a:spLocks noChangeArrowheads="1"/>
          </p:cNvSpPr>
          <p:nvPr/>
        </p:nvSpPr>
        <p:spPr bwMode="auto">
          <a:xfrm>
            <a:off x="3371850" y="2301875"/>
            <a:ext cx="1381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400" b="0">
                <a:solidFill>
                  <a:srgbClr val="000000"/>
                </a:solidFill>
              </a:rPr>
              <a:t>Q</a:t>
            </a:r>
            <a:endParaRPr lang="en-US" altLang="en-US"/>
          </a:p>
        </p:txBody>
      </p:sp>
      <p:sp>
        <p:nvSpPr>
          <p:cNvPr id="263270" name="Rectangle 102"/>
          <p:cNvSpPr>
            <a:spLocks noChangeArrowheads="1"/>
          </p:cNvSpPr>
          <p:nvPr/>
        </p:nvSpPr>
        <p:spPr bwMode="auto">
          <a:xfrm>
            <a:off x="3570288" y="2330450"/>
            <a:ext cx="1031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400" b="0" i="0">
                <a:solidFill>
                  <a:srgbClr val="000000"/>
                </a:solidFill>
              </a:rPr>
              <a:t>=</a:t>
            </a:r>
            <a:endParaRPr lang="en-US" altLang="en-US"/>
          </a:p>
        </p:txBody>
      </p:sp>
      <p:sp>
        <p:nvSpPr>
          <p:cNvPr id="263271" name="Rectangle 103"/>
          <p:cNvSpPr>
            <a:spLocks noChangeArrowheads="1"/>
          </p:cNvSpPr>
          <p:nvPr/>
        </p:nvSpPr>
        <p:spPr bwMode="auto">
          <a:xfrm>
            <a:off x="3722688" y="2301875"/>
            <a:ext cx="1476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400" b="0" i="0">
                <a:solidFill>
                  <a:srgbClr val="000000"/>
                </a:solidFill>
              </a:rPr>
              <a:t> 0</a:t>
            </a:r>
            <a:endParaRPr lang="en-US" altLang="en-US"/>
          </a:p>
        </p:txBody>
      </p:sp>
      <p:sp>
        <p:nvSpPr>
          <p:cNvPr id="263272" name="Line 104"/>
          <p:cNvSpPr>
            <a:spLocks noChangeShapeType="1"/>
          </p:cNvSpPr>
          <p:nvPr/>
        </p:nvSpPr>
        <p:spPr bwMode="auto">
          <a:xfrm>
            <a:off x="3370263" y="2306638"/>
            <a:ext cx="153987" cy="1587"/>
          </a:xfrm>
          <a:prstGeom prst="line">
            <a:avLst/>
          </a:prstGeom>
          <a:noFill/>
          <a:ln w="190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273" name="Rectangle 105"/>
          <p:cNvSpPr>
            <a:spLocks noChangeArrowheads="1"/>
          </p:cNvSpPr>
          <p:nvPr/>
        </p:nvSpPr>
        <p:spPr bwMode="auto">
          <a:xfrm>
            <a:off x="1531938" y="3573463"/>
            <a:ext cx="1285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400" b="0">
                <a:solidFill>
                  <a:srgbClr val="000000"/>
                </a:solidFill>
              </a:rPr>
              <a:t>C</a:t>
            </a:r>
            <a:endParaRPr lang="en-US" altLang="en-US"/>
          </a:p>
        </p:txBody>
      </p:sp>
      <p:sp>
        <p:nvSpPr>
          <p:cNvPr id="263274" name="Rectangle 106"/>
          <p:cNvSpPr>
            <a:spLocks noChangeArrowheads="1"/>
          </p:cNvSpPr>
          <p:nvPr/>
        </p:nvSpPr>
        <p:spPr bwMode="auto">
          <a:xfrm>
            <a:off x="1663700" y="3665538"/>
            <a:ext cx="1476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100" b="0">
                <a:solidFill>
                  <a:srgbClr val="000000"/>
                </a:solidFill>
              </a:rPr>
              <a:t>bit</a:t>
            </a:r>
            <a:endParaRPr lang="en-US" altLang="en-US"/>
          </a:p>
        </p:txBody>
      </p:sp>
      <p:sp>
        <p:nvSpPr>
          <p:cNvPr id="263275" name="Rectangle 107"/>
          <p:cNvSpPr>
            <a:spLocks noChangeArrowheads="1"/>
          </p:cNvSpPr>
          <p:nvPr/>
        </p:nvSpPr>
        <p:spPr bwMode="auto">
          <a:xfrm>
            <a:off x="6726238" y="3573463"/>
            <a:ext cx="1285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400" b="0">
                <a:solidFill>
                  <a:srgbClr val="000000"/>
                </a:solidFill>
              </a:rPr>
              <a:t>C</a:t>
            </a:r>
            <a:endParaRPr lang="en-US" altLang="en-US"/>
          </a:p>
        </p:txBody>
      </p:sp>
      <p:sp>
        <p:nvSpPr>
          <p:cNvPr id="263276" name="Rectangle 108"/>
          <p:cNvSpPr>
            <a:spLocks noChangeArrowheads="1"/>
          </p:cNvSpPr>
          <p:nvPr/>
        </p:nvSpPr>
        <p:spPr bwMode="auto">
          <a:xfrm>
            <a:off x="6858000" y="3665538"/>
            <a:ext cx="1476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100" b="0">
                <a:solidFill>
                  <a:srgbClr val="000000"/>
                </a:solidFill>
              </a:rPr>
              <a:t>bit</a:t>
            </a:r>
            <a:endParaRPr lang="en-US" altLang="en-US"/>
          </a:p>
        </p:txBody>
      </p:sp>
      <p:pic>
        <p:nvPicPr>
          <p:cNvPr id="263279" name="Picture 111"/>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257300" y="5410200"/>
            <a:ext cx="6629400" cy="738188"/>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
        <p:nvSpPr>
          <p:cNvPr id="2" name="Footer Placeholder 1"/>
          <p:cNvSpPr>
            <a:spLocks noGrp="1"/>
          </p:cNvSpPr>
          <p:nvPr>
            <p:ph type="ftr" sz="quarter" idx="11"/>
          </p:nvPr>
        </p:nvSpPr>
        <p:spPr/>
        <p:txBody>
          <a:bodyPr/>
          <a:lstStyle/>
          <a:p>
            <a:r>
              <a:rPr lang="es-ES" smtClean="0"/>
              <a:t>W2018: EE307</a:t>
            </a:r>
            <a:endParaRPr lang="en-US" dirty="0"/>
          </a:p>
        </p:txBody>
      </p:sp>
      <p:sp>
        <p:nvSpPr>
          <p:cNvPr id="3" name="Slide Number Placeholder 2"/>
          <p:cNvSpPr>
            <a:spLocks noGrp="1"/>
          </p:cNvSpPr>
          <p:nvPr>
            <p:ph type="sldNum" sz="quarter" idx="12"/>
          </p:nvPr>
        </p:nvSpPr>
        <p:spPr/>
        <p:txBody>
          <a:bodyPr/>
          <a:lstStyle/>
          <a:p>
            <a:fld id="{DAF93930-8D3E-46B4-9CFD-3C99D89E8B63}" type="slidenum">
              <a:rPr lang="en-US" smtClean="0"/>
              <a:pPr/>
              <a:t>25</a:t>
            </a:fld>
            <a:endParaRPr lang="en-US"/>
          </a:p>
        </p:txBody>
      </p:sp>
    </p:spTree>
    <p:extLst>
      <p:ext uri="{BB962C8B-B14F-4D97-AF65-F5344CB8AC3E}">
        <p14:creationId xmlns:p14="http://schemas.microsoft.com/office/powerpoint/2010/main" val="3614161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Sequential Logic Components</a:t>
            </a:r>
          </a:p>
        </p:txBody>
      </p:sp>
      <p:sp>
        <p:nvSpPr>
          <p:cNvPr id="54275" name="Rectangle 3"/>
          <p:cNvSpPr>
            <a:spLocks noGrp="1" noChangeArrowheads="1"/>
          </p:cNvSpPr>
          <p:nvPr>
            <p:ph idx="1"/>
          </p:nvPr>
        </p:nvSpPr>
        <p:spPr/>
        <p:txBody>
          <a:bodyPr/>
          <a:lstStyle/>
          <a:p>
            <a:r>
              <a:rPr lang="en-US"/>
              <a:t>Memory: JK Flip-Flops</a:t>
            </a:r>
          </a:p>
        </p:txBody>
      </p:sp>
      <p:grpSp>
        <p:nvGrpSpPr>
          <p:cNvPr id="54292" name="Group 20"/>
          <p:cNvGrpSpPr>
            <a:grpSpLocks/>
          </p:cNvGrpSpPr>
          <p:nvPr/>
        </p:nvGrpSpPr>
        <p:grpSpPr bwMode="auto">
          <a:xfrm>
            <a:off x="5791200" y="2971800"/>
            <a:ext cx="2286000" cy="2743200"/>
            <a:chOff x="3648" y="1872"/>
            <a:chExt cx="1440" cy="1728"/>
          </a:xfrm>
        </p:grpSpPr>
        <p:sp>
          <p:nvSpPr>
            <p:cNvPr id="54284" name="Text Box 12"/>
            <p:cNvSpPr txBox="1">
              <a:spLocks noChangeArrowheads="1"/>
            </p:cNvSpPr>
            <p:nvPr/>
          </p:nvSpPr>
          <p:spPr bwMode="auto">
            <a:xfrm>
              <a:off x="3888" y="1872"/>
              <a:ext cx="1200" cy="1668"/>
            </a:xfrm>
            <a:prstGeom prst="rect">
              <a:avLst/>
            </a:prstGeom>
            <a:noFill/>
            <a:ln w="9525">
              <a:noFill/>
              <a:miter lim="800000"/>
              <a:headEnd/>
              <a:tailEnd/>
            </a:ln>
            <a:effectLst/>
          </p:spPr>
          <p:txBody>
            <a:bodyPr>
              <a:spAutoFit/>
            </a:bodyPr>
            <a:lstStyle/>
            <a:p>
              <a:pPr>
                <a:spcBef>
                  <a:spcPct val="50000"/>
                </a:spcBef>
              </a:pPr>
              <a:r>
                <a:rPr lang="en-US"/>
                <a:t>J   K    Q</a:t>
              </a:r>
              <a:r>
                <a:rPr lang="en-US" baseline="30000"/>
                <a:t>+</a:t>
              </a:r>
              <a:endParaRPr lang="en-US"/>
            </a:p>
            <a:p>
              <a:pPr>
                <a:spcBef>
                  <a:spcPct val="50000"/>
                </a:spcBef>
              </a:pPr>
              <a:r>
                <a:rPr lang="en-US"/>
                <a:t>0  0      Q</a:t>
              </a:r>
              <a:r>
                <a:rPr lang="en-US" baseline="30000"/>
                <a:t>-</a:t>
              </a:r>
              <a:endParaRPr lang="en-US"/>
            </a:p>
            <a:p>
              <a:pPr>
                <a:spcBef>
                  <a:spcPct val="50000"/>
                </a:spcBef>
              </a:pPr>
              <a:r>
                <a:rPr lang="en-US"/>
                <a:t>0  1      0</a:t>
              </a:r>
            </a:p>
            <a:p>
              <a:pPr>
                <a:spcBef>
                  <a:spcPct val="50000"/>
                </a:spcBef>
              </a:pPr>
              <a:r>
                <a:rPr lang="en-US"/>
                <a:t>1  0      1</a:t>
              </a:r>
            </a:p>
            <a:p>
              <a:pPr>
                <a:spcBef>
                  <a:spcPct val="50000"/>
                </a:spcBef>
              </a:pPr>
              <a:r>
                <a:rPr lang="en-US"/>
                <a:t>1  1      Q</a:t>
              </a:r>
              <a:r>
                <a:rPr lang="en-US" baseline="30000"/>
                <a:t>-</a:t>
              </a:r>
            </a:p>
          </p:txBody>
        </p:sp>
        <p:sp>
          <p:nvSpPr>
            <p:cNvPr id="54285" name="Line 13"/>
            <p:cNvSpPr>
              <a:spLocks noChangeShapeType="1"/>
            </p:cNvSpPr>
            <p:nvPr/>
          </p:nvSpPr>
          <p:spPr bwMode="auto">
            <a:xfrm>
              <a:off x="3648" y="2160"/>
              <a:ext cx="1152" cy="0"/>
            </a:xfrm>
            <a:prstGeom prst="line">
              <a:avLst/>
            </a:prstGeom>
            <a:noFill/>
            <a:ln w="9525">
              <a:solidFill>
                <a:schemeClr val="tx1"/>
              </a:solidFill>
              <a:round/>
              <a:headEnd/>
              <a:tailEnd/>
            </a:ln>
            <a:effectLst/>
          </p:spPr>
          <p:txBody>
            <a:bodyPr/>
            <a:lstStyle/>
            <a:p>
              <a:endParaRPr lang="en-US"/>
            </a:p>
          </p:txBody>
        </p:sp>
        <p:sp>
          <p:nvSpPr>
            <p:cNvPr id="54286" name="Line 14"/>
            <p:cNvSpPr>
              <a:spLocks noChangeShapeType="1"/>
            </p:cNvSpPr>
            <p:nvPr/>
          </p:nvSpPr>
          <p:spPr bwMode="auto">
            <a:xfrm>
              <a:off x="4368" y="1872"/>
              <a:ext cx="0" cy="1728"/>
            </a:xfrm>
            <a:prstGeom prst="line">
              <a:avLst/>
            </a:prstGeom>
            <a:noFill/>
            <a:ln w="9525">
              <a:solidFill>
                <a:schemeClr val="tx1"/>
              </a:solidFill>
              <a:round/>
              <a:headEnd/>
              <a:tailEnd/>
            </a:ln>
            <a:effectLst/>
          </p:spPr>
          <p:txBody>
            <a:bodyPr/>
            <a:lstStyle/>
            <a:p>
              <a:endParaRPr lang="en-US"/>
            </a:p>
          </p:txBody>
        </p:sp>
      </p:grpSp>
      <p:sp>
        <p:nvSpPr>
          <p:cNvPr id="54287" name="Text Box 15"/>
          <p:cNvSpPr txBox="1">
            <a:spLocks noChangeArrowheads="1"/>
          </p:cNvSpPr>
          <p:nvPr/>
        </p:nvSpPr>
        <p:spPr bwMode="auto">
          <a:xfrm>
            <a:off x="5105400" y="2209800"/>
            <a:ext cx="2971800" cy="457200"/>
          </a:xfrm>
          <a:prstGeom prst="rect">
            <a:avLst/>
          </a:prstGeom>
          <a:noFill/>
          <a:ln w="9525">
            <a:noFill/>
            <a:miter lim="800000"/>
            <a:headEnd/>
            <a:tailEnd/>
          </a:ln>
          <a:effectLst/>
        </p:spPr>
        <p:txBody>
          <a:bodyPr>
            <a:spAutoFit/>
          </a:bodyPr>
          <a:lstStyle/>
          <a:p>
            <a:pPr>
              <a:spcBef>
                <a:spcPct val="50000"/>
              </a:spcBef>
            </a:pPr>
            <a:r>
              <a:rPr lang="en-US"/>
              <a:t>Clock happens Here</a:t>
            </a:r>
          </a:p>
        </p:txBody>
      </p:sp>
      <p:sp>
        <p:nvSpPr>
          <p:cNvPr id="54288" name="Freeform 16"/>
          <p:cNvSpPr>
            <a:spLocks/>
          </p:cNvSpPr>
          <p:nvPr/>
        </p:nvSpPr>
        <p:spPr bwMode="auto">
          <a:xfrm>
            <a:off x="7010400" y="2514600"/>
            <a:ext cx="1143000" cy="457200"/>
          </a:xfrm>
          <a:custGeom>
            <a:avLst/>
            <a:gdLst/>
            <a:ahLst/>
            <a:cxnLst>
              <a:cxn ang="0">
                <a:pos x="480" y="0"/>
              </a:cxn>
              <a:cxn ang="0">
                <a:pos x="672" y="192"/>
              </a:cxn>
              <a:cxn ang="0">
                <a:pos x="192" y="144"/>
              </a:cxn>
              <a:cxn ang="0">
                <a:pos x="0" y="288"/>
              </a:cxn>
            </a:cxnLst>
            <a:rect l="0" t="0" r="r" b="b"/>
            <a:pathLst>
              <a:path w="720" h="288">
                <a:moveTo>
                  <a:pt x="480" y="0"/>
                </a:moveTo>
                <a:cubicBezTo>
                  <a:pt x="600" y="84"/>
                  <a:pt x="720" y="168"/>
                  <a:pt x="672" y="192"/>
                </a:cubicBezTo>
                <a:cubicBezTo>
                  <a:pt x="624" y="216"/>
                  <a:pt x="304" y="128"/>
                  <a:pt x="192" y="144"/>
                </a:cubicBezTo>
                <a:cubicBezTo>
                  <a:pt x="80" y="160"/>
                  <a:pt x="40" y="224"/>
                  <a:pt x="0" y="288"/>
                </a:cubicBezTo>
              </a:path>
            </a:pathLst>
          </a:custGeom>
          <a:noFill/>
          <a:ln w="12700" cmpd="sng">
            <a:solidFill>
              <a:schemeClr val="tx1"/>
            </a:solidFill>
            <a:round/>
            <a:headEnd type="none" w="med" len="med"/>
            <a:tailEnd type="triangle" w="med" len="med"/>
          </a:ln>
          <a:effectLst/>
        </p:spPr>
        <p:txBody>
          <a:bodyPr/>
          <a:lstStyle/>
          <a:p>
            <a:endParaRPr lang="en-US"/>
          </a:p>
        </p:txBody>
      </p:sp>
      <p:grpSp>
        <p:nvGrpSpPr>
          <p:cNvPr id="54293" name="Group 21"/>
          <p:cNvGrpSpPr>
            <a:grpSpLocks/>
          </p:cNvGrpSpPr>
          <p:nvPr/>
        </p:nvGrpSpPr>
        <p:grpSpPr bwMode="auto">
          <a:xfrm>
            <a:off x="1219200" y="3124200"/>
            <a:ext cx="3429000" cy="1981200"/>
            <a:chOff x="768" y="1968"/>
            <a:chExt cx="2160" cy="1248"/>
          </a:xfrm>
        </p:grpSpPr>
        <p:sp>
          <p:nvSpPr>
            <p:cNvPr id="54276" name="Rectangle 4"/>
            <p:cNvSpPr>
              <a:spLocks noChangeArrowheads="1"/>
            </p:cNvSpPr>
            <p:nvPr/>
          </p:nvSpPr>
          <p:spPr bwMode="auto">
            <a:xfrm>
              <a:off x="1536" y="1968"/>
              <a:ext cx="960" cy="1248"/>
            </a:xfrm>
            <a:prstGeom prst="rect">
              <a:avLst/>
            </a:prstGeom>
            <a:noFill/>
            <a:ln w="12700">
              <a:solidFill>
                <a:schemeClr val="tx1"/>
              </a:solidFill>
              <a:miter lim="800000"/>
              <a:headEnd/>
              <a:tailEnd/>
            </a:ln>
            <a:effectLst/>
          </p:spPr>
          <p:txBody>
            <a:bodyPr wrap="none" anchor="ctr"/>
            <a:lstStyle/>
            <a:p>
              <a:endParaRPr lang="en-US"/>
            </a:p>
          </p:txBody>
        </p:sp>
        <p:sp>
          <p:nvSpPr>
            <p:cNvPr id="54277" name="Text Box 5"/>
            <p:cNvSpPr txBox="1">
              <a:spLocks noChangeArrowheads="1"/>
            </p:cNvSpPr>
            <p:nvPr/>
          </p:nvSpPr>
          <p:spPr bwMode="auto">
            <a:xfrm>
              <a:off x="1584" y="1968"/>
              <a:ext cx="912" cy="633"/>
            </a:xfrm>
            <a:prstGeom prst="rect">
              <a:avLst/>
            </a:prstGeom>
            <a:noFill/>
            <a:ln w="9525">
              <a:noFill/>
              <a:miter lim="800000"/>
              <a:headEnd/>
              <a:tailEnd/>
            </a:ln>
            <a:effectLst/>
          </p:spPr>
          <p:txBody>
            <a:bodyPr>
              <a:spAutoFit/>
            </a:bodyPr>
            <a:lstStyle/>
            <a:p>
              <a:pPr>
                <a:spcBef>
                  <a:spcPct val="50000"/>
                </a:spcBef>
              </a:pPr>
              <a:r>
                <a:rPr lang="en-US"/>
                <a:t>J      </a:t>
              </a:r>
            </a:p>
            <a:p>
              <a:pPr>
                <a:spcBef>
                  <a:spcPct val="50000"/>
                </a:spcBef>
              </a:pPr>
              <a:r>
                <a:rPr lang="en-US"/>
                <a:t>K          Q</a:t>
              </a:r>
            </a:p>
          </p:txBody>
        </p:sp>
        <p:sp>
          <p:nvSpPr>
            <p:cNvPr id="54278" name="Line 6"/>
            <p:cNvSpPr>
              <a:spLocks noChangeShapeType="1"/>
            </p:cNvSpPr>
            <p:nvPr/>
          </p:nvSpPr>
          <p:spPr bwMode="auto">
            <a:xfrm>
              <a:off x="1536" y="2880"/>
              <a:ext cx="96" cy="96"/>
            </a:xfrm>
            <a:prstGeom prst="line">
              <a:avLst/>
            </a:prstGeom>
            <a:noFill/>
            <a:ln w="9525">
              <a:solidFill>
                <a:schemeClr val="tx1"/>
              </a:solidFill>
              <a:round/>
              <a:headEnd/>
              <a:tailEnd/>
            </a:ln>
            <a:effectLst/>
          </p:spPr>
          <p:txBody>
            <a:bodyPr/>
            <a:lstStyle/>
            <a:p>
              <a:endParaRPr lang="en-US"/>
            </a:p>
          </p:txBody>
        </p:sp>
        <p:sp>
          <p:nvSpPr>
            <p:cNvPr id="54279" name="Line 7"/>
            <p:cNvSpPr>
              <a:spLocks noChangeShapeType="1"/>
            </p:cNvSpPr>
            <p:nvPr/>
          </p:nvSpPr>
          <p:spPr bwMode="auto">
            <a:xfrm flipH="1">
              <a:off x="1536" y="2976"/>
              <a:ext cx="96" cy="96"/>
            </a:xfrm>
            <a:prstGeom prst="line">
              <a:avLst/>
            </a:prstGeom>
            <a:noFill/>
            <a:ln w="9525">
              <a:solidFill>
                <a:schemeClr val="tx1"/>
              </a:solidFill>
              <a:round/>
              <a:headEnd/>
              <a:tailEnd/>
            </a:ln>
            <a:effectLst/>
          </p:spPr>
          <p:txBody>
            <a:bodyPr/>
            <a:lstStyle/>
            <a:p>
              <a:endParaRPr lang="en-US"/>
            </a:p>
          </p:txBody>
        </p:sp>
        <p:sp>
          <p:nvSpPr>
            <p:cNvPr id="54280" name="Line 8"/>
            <p:cNvSpPr>
              <a:spLocks noChangeShapeType="1"/>
            </p:cNvSpPr>
            <p:nvPr/>
          </p:nvSpPr>
          <p:spPr bwMode="auto">
            <a:xfrm flipH="1">
              <a:off x="1104" y="2448"/>
              <a:ext cx="432" cy="0"/>
            </a:xfrm>
            <a:prstGeom prst="line">
              <a:avLst/>
            </a:prstGeom>
            <a:noFill/>
            <a:ln w="9525">
              <a:solidFill>
                <a:schemeClr val="tx1"/>
              </a:solidFill>
              <a:round/>
              <a:headEnd/>
              <a:tailEnd/>
            </a:ln>
            <a:effectLst/>
          </p:spPr>
          <p:txBody>
            <a:bodyPr/>
            <a:lstStyle/>
            <a:p>
              <a:endParaRPr lang="en-US"/>
            </a:p>
          </p:txBody>
        </p:sp>
        <p:sp>
          <p:nvSpPr>
            <p:cNvPr id="54281" name="Line 9"/>
            <p:cNvSpPr>
              <a:spLocks noChangeShapeType="1"/>
            </p:cNvSpPr>
            <p:nvPr/>
          </p:nvSpPr>
          <p:spPr bwMode="auto">
            <a:xfrm flipH="1">
              <a:off x="2496" y="2448"/>
              <a:ext cx="432" cy="0"/>
            </a:xfrm>
            <a:prstGeom prst="line">
              <a:avLst/>
            </a:prstGeom>
            <a:noFill/>
            <a:ln w="9525">
              <a:solidFill>
                <a:schemeClr val="tx1"/>
              </a:solidFill>
              <a:round/>
              <a:headEnd/>
              <a:tailEnd/>
            </a:ln>
            <a:effectLst/>
          </p:spPr>
          <p:txBody>
            <a:bodyPr/>
            <a:lstStyle/>
            <a:p>
              <a:endParaRPr lang="en-US"/>
            </a:p>
          </p:txBody>
        </p:sp>
        <p:sp>
          <p:nvSpPr>
            <p:cNvPr id="54282" name="Line 10"/>
            <p:cNvSpPr>
              <a:spLocks noChangeShapeType="1"/>
            </p:cNvSpPr>
            <p:nvPr/>
          </p:nvSpPr>
          <p:spPr bwMode="auto">
            <a:xfrm flipH="1">
              <a:off x="1104" y="2976"/>
              <a:ext cx="432" cy="0"/>
            </a:xfrm>
            <a:prstGeom prst="line">
              <a:avLst/>
            </a:prstGeom>
            <a:noFill/>
            <a:ln w="9525">
              <a:solidFill>
                <a:schemeClr val="tx1"/>
              </a:solidFill>
              <a:round/>
              <a:headEnd/>
              <a:tailEnd/>
            </a:ln>
            <a:effectLst/>
          </p:spPr>
          <p:txBody>
            <a:bodyPr/>
            <a:lstStyle/>
            <a:p>
              <a:endParaRPr lang="en-US"/>
            </a:p>
          </p:txBody>
        </p:sp>
        <p:sp>
          <p:nvSpPr>
            <p:cNvPr id="54283" name="Text Box 11"/>
            <p:cNvSpPr txBox="1">
              <a:spLocks noChangeArrowheads="1"/>
            </p:cNvSpPr>
            <p:nvPr/>
          </p:nvSpPr>
          <p:spPr bwMode="auto">
            <a:xfrm>
              <a:off x="768" y="2736"/>
              <a:ext cx="576" cy="288"/>
            </a:xfrm>
            <a:prstGeom prst="rect">
              <a:avLst/>
            </a:prstGeom>
            <a:noFill/>
            <a:ln w="9525">
              <a:noFill/>
              <a:miter lim="800000"/>
              <a:headEnd/>
              <a:tailEnd/>
            </a:ln>
            <a:effectLst/>
          </p:spPr>
          <p:txBody>
            <a:bodyPr>
              <a:spAutoFit/>
            </a:bodyPr>
            <a:lstStyle/>
            <a:p>
              <a:pPr>
                <a:spcBef>
                  <a:spcPct val="50000"/>
                </a:spcBef>
              </a:pPr>
              <a:r>
                <a:rPr lang="en-US"/>
                <a:t>CLK</a:t>
              </a:r>
            </a:p>
          </p:txBody>
        </p:sp>
        <p:sp>
          <p:nvSpPr>
            <p:cNvPr id="54290" name="Line 18"/>
            <p:cNvSpPr>
              <a:spLocks noChangeShapeType="1"/>
            </p:cNvSpPr>
            <p:nvPr/>
          </p:nvSpPr>
          <p:spPr bwMode="auto">
            <a:xfrm flipH="1">
              <a:off x="1104" y="2112"/>
              <a:ext cx="432" cy="0"/>
            </a:xfrm>
            <a:prstGeom prst="line">
              <a:avLst/>
            </a:prstGeom>
            <a:noFill/>
            <a:ln w="9525">
              <a:solidFill>
                <a:schemeClr val="tx1"/>
              </a:solidFill>
              <a:round/>
              <a:headEnd/>
              <a:tailEnd/>
            </a:ln>
            <a:effectLst/>
          </p:spPr>
          <p:txBody>
            <a:bodyPr/>
            <a:lstStyle/>
            <a:p>
              <a:endParaRPr lang="en-US"/>
            </a:p>
          </p:txBody>
        </p:sp>
      </p:grpSp>
      <p:sp>
        <p:nvSpPr>
          <p:cNvPr id="54291" name="Text Box 19"/>
          <p:cNvSpPr txBox="1">
            <a:spLocks noChangeArrowheads="1"/>
          </p:cNvSpPr>
          <p:nvPr/>
        </p:nvSpPr>
        <p:spPr bwMode="auto">
          <a:xfrm>
            <a:off x="1981200" y="5410200"/>
            <a:ext cx="2819400" cy="1004888"/>
          </a:xfrm>
          <a:prstGeom prst="rect">
            <a:avLst/>
          </a:prstGeom>
          <a:noFill/>
          <a:ln w="9525">
            <a:noFill/>
            <a:miter lim="800000"/>
            <a:headEnd/>
            <a:tailEnd/>
          </a:ln>
          <a:effectLst/>
        </p:spPr>
        <p:txBody>
          <a:bodyPr>
            <a:spAutoFit/>
          </a:bodyPr>
          <a:lstStyle/>
          <a:p>
            <a:pPr>
              <a:spcBef>
                <a:spcPct val="50000"/>
              </a:spcBef>
            </a:pPr>
            <a:r>
              <a:rPr lang="en-US"/>
              <a:t>J: Jam a ‘1’ in</a:t>
            </a:r>
          </a:p>
          <a:p>
            <a:pPr>
              <a:spcBef>
                <a:spcPct val="50000"/>
              </a:spcBef>
            </a:pPr>
            <a:r>
              <a:rPr lang="en-US"/>
              <a:t>K: Kill the value </a:t>
            </a:r>
          </a:p>
        </p:txBody>
      </p:sp>
      <p:sp>
        <p:nvSpPr>
          <p:cNvPr id="21" name="Slide Number Placeholder 20"/>
          <p:cNvSpPr>
            <a:spLocks noGrp="1"/>
          </p:cNvSpPr>
          <p:nvPr>
            <p:ph type="sldNum" sz="quarter" idx="12"/>
          </p:nvPr>
        </p:nvSpPr>
        <p:spPr/>
        <p:txBody>
          <a:bodyPr/>
          <a:lstStyle/>
          <a:p>
            <a:fld id="{1E9AE433-2354-447F-AC9C-E3BA53A2ED55}" type="slidenum">
              <a:rPr lang="en-US" smtClean="0"/>
              <a:pPr/>
              <a:t>26</a:t>
            </a:fld>
            <a:endParaRPr lang="en-US"/>
          </a:p>
        </p:txBody>
      </p:sp>
      <p:sp>
        <p:nvSpPr>
          <p:cNvPr id="22" name="Footer Placeholder 21"/>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762000" y="494800"/>
            <a:ext cx="7924800" cy="762000"/>
          </a:xfrm>
        </p:spPr>
        <p:txBody>
          <a:bodyPr/>
          <a:lstStyle/>
          <a:p>
            <a:r>
              <a:rPr lang="en-US" sz="3200" dirty="0"/>
              <a:t>Sequential Logic Components</a:t>
            </a:r>
            <a:br>
              <a:rPr lang="en-US" sz="3200" dirty="0"/>
            </a:br>
            <a:r>
              <a:rPr lang="en-US" sz="3200" dirty="0"/>
              <a:t>JK Flip-Flop behavior</a:t>
            </a:r>
          </a:p>
        </p:txBody>
      </p:sp>
      <p:grpSp>
        <p:nvGrpSpPr>
          <p:cNvPr id="107605" name="Group 85"/>
          <p:cNvGrpSpPr>
            <a:grpSpLocks/>
          </p:cNvGrpSpPr>
          <p:nvPr/>
        </p:nvGrpSpPr>
        <p:grpSpPr bwMode="auto">
          <a:xfrm>
            <a:off x="835025" y="4389438"/>
            <a:ext cx="1001713" cy="1771650"/>
            <a:chOff x="526" y="2765"/>
            <a:chExt cx="631" cy="1116"/>
          </a:xfrm>
        </p:grpSpPr>
        <p:sp>
          <p:nvSpPr>
            <p:cNvPr id="107523" name="Text Box 3"/>
            <p:cNvSpPr txBox="1">
              <a:spLocks noChangeArrowheads="1"/>
            </p:cNvSpPr>
            <p:nvPr/>
          </p:nvSpPr>
          <p:spPr bwMode="auto">
            <a:xfrm>
              <a:off x="526" y="2765"/>
              <a:ext cx="582" cy="231"/>
            </a:xfrm>
            <a:prstGeom prst="rect">
              <a:avLst/>
            </a:prstGeom>
            <a:noFill/>
            <a:ln w="9525">
              <a:noFill/>
              <a:miter lim="800000"/>
              <a:headEnd/>
              <a:tailEnd/>
            </a:ln>
            <a:effectLst/>
          </p:spPr>
          <p:txBody>
            <a:bodyPr>
              <a:spAutoFit/>
            </a:bodyPr>
            <a:lstStyle/>
            <a:p>
              <a:pPr>
                <a:spcBef>
                  <a:spcPct val="50000"/>
                </a:spcBef>
              </a:pPr>
              <a:r>
                <a:rPr lang="en-US" sz="1800"/>
                <a:t>CLK</a:t>
              </a:r>
            </a:p>
          </p:txBody>
        </p:sp>
        <p:sp>
          <p:nvSpPr>
            <p:cNvPr id="107524" name="Text Box 4"/>
            <p:cNvSpPr txBox="1">
              <a:spLocks noChangeArrowheads="1"/>
            </p:cNvSpPr>
            <p:nvPr/>
          </p:nvSpPr>
          <p:spPr bwMode="auto">
            <a:xfrm>
              <a:off x="575" y="3033"/>
              <a:ext cx="582" cy="231"/>
            </a:xfrm>
            <a:prstGeom prst="rect">
              <a:avLst/>
            </a:prstGeom>
            <a:noFill/>
            <a:ln w="9525">
              <a:noFill/>
              <a:miter lim="800000"/>
              <a:headEnd/>
              <a:tailEnd/>
            </a:ln>
            <a:effectLst/>
          </p:spPr>
          <p:txBody>
            <a:bodyPr>
              <a:spAutoFit/>
            </a:bodyPr>
            <a:lstStyle/>
            <a:p>
              <a:pPr>
                <a:spcBef>
                  <a:spcPct val="50000"/>
                </a:spcBef>
              </a:pPr>
              <a:r>
                <a:rPr lang="en-US" sz="1800"/>
                <a:t>J</a:t>
              </a:r>
            </a:p>
          </p:txBody>
        </p:sp>
        <p:sp>
          <p:nvSpPr>
            <p:cNvPr id="107525" name="Text Box 5"/>
            <p:cNvSpPr txBox="1">
              <a:spLocks noChangeArrowheads="1"/>
            </p:cNvSpPr>
            <p:nvPr/>
          </p:nvSpPr>
          <p:spPr bwMode="auto">
            <a:xfrm>
              <a:off x="564" y="3650"/>
              <a:ext cx="582" cy="231"/>
            </a:xfrm>
            <a:prstGeom prst="rect">
              <a:avLst/>
            </a:prstGeom>
            <a:noFill/>
            <a:ln w="9525">
              <a:noFill/>
              <a:miter lim="800000"/>
              <a:headEnd/>
              <a:tailEnd/>
            </a:ln>
            <a:effectLst/>
          </p:spPr>
          <p:txBody>
            <a:bodyPr>
              <a:spAutoFit/>
            </a:bodyPr>
            <a:lstStyle/>
            <a:p>
              <a:pPr>
                <a:spcBef>
                  <a:spcPct val="50000"/>
                </a:spcBef>
              </a:pPr>
              <a:r>
                <a:rPr lang="en-US" sz="1800"/>
                <a:t>Q</a:t>
              </a:r>
            </a:p>
          </p:txBody>
        </p:sp>
        <p:sp>
          <p:nvSpPr>
            <p:cNvPr id="107564" name="Text Box 44"/>
            <p:cNvSpPr txBox="1">
              <a:spLocks noChangeArrowheads="1"/>
            </p:cNvSpPr>
            <p:nvPr/>
          </p:nvSpPr>
          <p:spPr bwMode="auto">
            <a:xfrm>
              <a:off x="555" y="3286"/>
              <a:ext cx="582" cy="231"/>
            </a:xfrm>
            <a:prstGeom prst="rect">
              <a:avLst/>
            </a:prstGeom>
            <a:noFill/>
            <a:ln w="9525">
              <a:noFill/>
              <a:miter lim="800000"/>
              <a:headEnd/>
              <a:tailEnd/>
            </a:ln>
            <a:effectLst/>
          </p:spPr>
          <p:txBody>
            <a:bodyPr>
              <a:spAutoFit/>
            </a:bodyPr>
            <a:lstStyle/>
            <a:p>
              <a:pPr>
                <a:spcBef>
                  <a:spcPct val="50000"/>
                </a:spcBef>
              </a:pPr>
              <a:r>
                <a:rPr lang="en-US" sz="1800"/>
                <a:t>K</a:t>
              </a:r>
            </a:p>
          </p:txBody>
        </p:sp>
      </p:grpSp>
      <p:grpSp>
        <p:nvGrpSpPr>
          <p:cNvPr id="107568" name="Group 48"/>
          <p:cNvGrpSpPr>
            <a:grpSpLocks/>
          </p:cNvGrpSpPr>
          <p:nvPr/>
        </p:nvGrpSpPr>
        <p:grpSpPr bwMode="auto">
          <a:xfrm>
            <a:off x="2674938" y="1919288"/>
            <a:ext cx="3289300" cy="1543050"/>
            <a:chOff x="1685" y="1209"/>
            <a:chExt cx="2072" cy="972"/>
          </a:xfrm>
        </p:grpSpPr>
        <p:sp>
          <p:nvSpPr>
            <p:cNvPr id="107537" name="Rectangle 17"/>
            <p:cNvSpPr>
              <a:spLocks noChangeArrowheads="1"/>
            </p:cNvSpPr>
            <p:nvPr/>
          </p:nvSpPr>
          <p:spPr bwMode="auto">
            <a:xfrm>
              <a:off x="2385" y="1241"/>
              <a:ext cx="876" cy="940"/>
            </a:xfrm>
            <a:prstGeom prst="rect">
              <a:avLst/>
            </a:prstGeom>
            <a:noFill/>
            <a:ln w="12700">
              <a:solidFill>
                <a:schemeClr val="tx1"/>
              </a:solidFill>
              <a:miter lim="800000"/>
              <a:headEnd/>
              <a:tailEnd/>
            </a:ln>
            <a:effectLst/>
          </p:spPr>
          <p:txBody>
            <a:bodyPr wrap="none" anchor="ctr"/>
            <a:lstStyle/>
            <a:p>
              <a:endParaRPr lang="en-US"/>
            </a:p>
          </p:txBody>
        </p:sp>
        <p:sp>
          <p:nvSpPr>
            <p:cNvPr id="107538" name="Text Box 18"/>
            <p:cNvSpPr txBox="1">
              <a:spLocks noChangeArrowheads="1"/>
            </p:cNvSpPr>
            <p:nvPr/>
          </p:nvSpPr>
          <p:spPr bwMode="auto">
            <a:xfrm>
              <a:off x="3430" y="1381"/>
              <a:ext cx="327" cy="250"/>
            </a:xfrm>
            <a:prstGeom prst="rect">
              <a:avLst/>
            </a:prstGeom>
            <a:noFill/>
            <a:ln w="9525">
              <a:noFill/>
              <a:miter lim="800000"/>
              <a:headEnd/>
              <a:tailEnd/>
            </a:ln>
            <a:effectLst/>
          </p:spPr>
          <p:txBody>
            <a:bodyPr>
              <a:spAutoFit/>
            </a:bodyPr>
            <a:lstStyle/>
            <a:p>
              <a:pPr>
                <a:spcBef>
                  <a:spcPct val="50000"/>
                </a:spcBef>
              </a:pPr>
              <a:r>
                <a:rPr lang="en-US" sz="2000"/>
                <a:t>Q</a:t>
              </a:r>
            </a:p>
          </p:txBody>
        </p:sp>
        <p:sp>
          <p:nvSpPr>
            <p:cNvPr id="107539" name="Line 19"/>
            <p:cNvSpPr>
              <a:spLocks noChangeShapeType="1"/>
            </p:cNvSpPr>
            <p:nvPr/>
          </p:nvSpPr>
          <p:spPr bwMode="auto">
            <a:xfrm>
              <a:off x="2385" y="1928"/>
              <a:ext cx="88" cy="72"/>
            </a:xfrm>
            <a:prstGeom prst="line">
              <a:avLst/>
            </a:prstGeom>
            <a:noFill/>
            <a:ln w="9525">
              <a:solidFill>
                <a:schemeClr val="tx1"/>
              </a:solidFill>
              <a:round/>
              <a:headEnd/>
              <a:tailEnd/>
            </a:ln>
            <a:effectLst/>
          </p:spPr>
          <p:txBody>
            <a:bodyPr/>
            <a:lstStyle/>
            <a:p>
              <a:endParaRPr lang="en-US"/>
            </a:p>
          </p:txBody>
        </p:sp>
        <p:sp>
          <p:nvSpPr>
            <p:cNvPr id="107540" name="Line 20"/>
            <p:cNvSpPr>
              <a:spLocks noChangeShapeType="1"/>
            </p:cNvSpPr>
            <p:nvPr/>
          </p:nvSpPr>
          <p:spPr bwMode="auto">
            <a:xfrm flipH="1">
              <a:off x="2385" y="2000"/>
              <a:ext cx="88" cy="73"/>
            </a:xfrm>
            <a:prstGeom prst="line">
              <a:avLst/>
            </a:prstGeom>
            <a:noFill/>
            <a:ln w="9525">
              <a:solidFill>
                <a:schemeClr val="tx1"/>
              </a:solidFill>
              <a:round/>
              <a:headEnd/>
              <a:tailEnd/>
            </a:ln>
            <a:effectLst/>
          </p:spPr>
          <p:txBody>
            <a:bodyPr/>
            <a:lstStyle/>
            <a:p>
              <a:endParaRPr lang="en-US"/>
            </a:p>
          </p:txBody>
        </p:sp>
        <p:sp>
          <p:nvSpPr>
            <p:cNvPr id="107541" name="Line 21"/>
            <p:cNvSpPr>
              <a:spLocks noChangeShapeType="1"/>
            </p:cNvSpPr>
            <p:nvPr/>
          </p:nvSpPr>
          <p:spPr bwMode="auto">
            <a:xfrm flipH="1">
              <a:off x="1980" y="1709"/>
              <a:ext cx="394" cy="0"/>
            </a:xfrm>
            <a:prstGeom prst="line">
              <a:avLst/>
            </a:prstGeom>
            <a:noFill/>
            <a:ln w="9525">
              <a:solidFill>
                <a:schemeClr val="tx1"/>
              </a:solidFill>
              <a:round/>
              <a:headEnd/>
              <a:tailEnd/>
            </a:ln>
            <a:effectLst/>
          </p:spPr>
          <p:txBody>
            <a:bodyPr/>
            <a:lstStyle/>
            <a:p>
              <a:endParaRPr lang="en-US"/>
            </a:p>
          </p:txBody>
        </p:sp>
        <p:sp>
          <p:nvSpPr>
            <p:cNvPr id="107542" name="Line 22"/>
            <p:cNvSpPr>
              <a:spLocks noChangeShapeType="1"/>
            </p:cNvSpPr>
            <p:nvPr/>
          </p:nvSpPr>
          <p:spPr bwMode="auto">
            <a:xfrm flipH="1">
              <a:off x="3261" y="1603"/>
              <a:ext cx="394" cy="0"/>
            </a:xfrm>
            <a:prstGeom prst="line">
              <a:avLst/>
            </a:prstGeom>
            <a:noFill/>
            <a:ln w="9525">
              <a:solidFill>
                <a:schemeClr val="tx1"/>
              </a:solidFill>
              <a:round/>
              <a:headEnd/>
              <a:tailEnd/>
            </a:ln>
            <a:effectLst/>
          </p:spPr>
          <p:txBody>
            <a:bodyPr/>
            <a:lstStyle/>
            <a:p>
              <a:endParaRPr lang="en-US"/>
            </a:p>
          </p:txBody>
        </p:sp>
        <p:sp>
          <p:nvSpPr>
            <p:cNvPr id="107543" name="Line 23"/>
            <p:cNvSpPr>
              <a:spLocks noChangeShapeType="1"/>
            </p:cNvSpPr>
            <p:nvPr/>
          </p:nvSpPr>
          <p:spPr bwMode="auto">
            <a:xfrm flipH="1">
              <a:off x="1991" y="2000"/>
              <a:ext cx="394" cy="0"/>
            </a:xfrm>
            <a:prstGeom prst="line">
              <a:avLst/>
            </a:prstGeom>
            <a:noFill/>
            <a:ln w="9525">
              <a:solidFill>
                <a:schemeClr val="tx1"/>
              </a:solidFill>
              <a:round/>
              <a:headEnd/>
              <a:tailEnd/>
            </a:ln>
            <a:effectLst/>
          </p:spPr>
          <p:txBody>
            <a:bodyPr/>
            <a:lstStyle/>
            <a:p>
              <a:endParaRPr lang="en-US"/>
            </a:p>
          </p:txBody>
        </p:sp>
        <p:sp>
          <p:nvSpPr>
            <p:cNvPr id="107544" name="Text Box 24"/>
            <p:cNvSpPr txBox="1">
              <a:spLocks noChangeArrowheads="1"/>
            </p:cNvSpPr>
            <p:nvPr/>
          </p:nvSpPr>
          <p:spPr bwMode="auto">
            <a:xfrm>
              <a:off x="1685" y="1819"/>
              <a:ext cx="525" cy="231"/>
            </a:xfrm>
            <a:prstGeom prst="rect">
              <a:avLst/>
            </a:prstGeom>
            <a:noFill/>
            <a:ln w="9525">
              <a:noFill/>
              <a:miter lim="800000"/>
              <a:headEnd/>
              <a:tailEnd/>
            </a:ln>
            <a:effectLst/>
          </p:spPr>
          <p:txBody>
            <a:bodyPr>
              <a:spAutoFit/>
            </a:bodyPr>
            <a:lstStyle/>
            <a:p>
              <a:pPr>
                <a:spcBef>
                  <a:spcPct val="50000"/>
                </a:spcBef>
              </a:pPr>
              <a:r>
                <a:rPr lang="en-US" sz="1800"/>
                <a:t>CLK</a:t>
              </a:r>
            </a:p>
          </p:txBody>
        </p:sp>
        <p:sp>
          <p:nvSpPr>
            <p:cNvPr id="107565" name="Line 45"/>
            <p:cNvSpPr>
              <a:spLocks noChangeShapeType="1"/>
            </p:cNvSpPr>
            <p:nvPr/>
          </p:nvSpPr>
          <p:spPr bwMode="auto">
            <a:xfrm flipH="1">
              <a:off x="1981" y="1347"/>
              <a:ext cx="394" cy="0"/>
            </a:xfrm>
            <a:prstGeom prst="line">
              <a:avLst/>
            </a:prstGeom>
            <a:noFill/>
            <a:ln w="9525">
              <a:solidFill>
                <a:schemeClr val="tx1"/>
              </a:solidFill>
              <a:round/>
              <a:headEnd/>
              <a:tailEnd/>
            </a:ln>
            <a:effectLst/>
          </p:spPr>
          <p:txBody>
            <a:bodyPr/>
            <a:lstStyle/>
            <a:p>
              <a:endParaRPr lang="en-US"/>
            </a:p>
          </p:txBody>
        </p:sp>
        <p:sp>
          <p:nvSpPr>
            <p:cNvPr id="107566" name="Text Box 46"/>
            <p:cNvSpPr txBox="1">
              <a:spLocks noChangeArrowheads="1"/>
            </p:cNvSpPr>
            <p:nvPr/>
          </p:nvSpPr>
          <p:spPr bwMode="auto">
            <a:xfrm>
              <a:off x="1738" y="1576"/>
              <a:ext cx="327" cy="250"/>
            </a:xfrm>
            <a:prstGeom prst="rect">
              <a:avLst/>
            </a:prstGeom>
            <a:noFill/>
            <a:ln w="9525">
              <a:noFill/>
              <a:miter lim="800000"/>
              <a:headEnd/>
              <a:tailEnd/>
            </a:ln>
            <a:effectLst/>
          </p:spPr>
          <p:txBody>
            <a:bodyPr>
              <a:spAutoFit/>
            </a:bodyPr>
            <a:lstStyle/>
            <a:p>
              <a:pPr>
                <a:spcBef>
                  <a:spcPct val="50000"/>
                </a:spcBef>
              </a:pPr>
              <a:r>
                <a:rPr lang="en-US" sz="2000"/>
                <a:t>K</a:t>
              </a:r>
            </a:p>
          </p:txBody>
        </p:sp>
        <p:sp>
          <p:nvSpPr>
            <p:cNvPr id="107567" name="Text Box 47"/>
            <p:cNvSpPr txBox="1">
              <a:spLocks noChangeArrowheads="1"/>
            </p:cNvSpPr>
            <p:nvPr/>
          </p:nvSpPr>
          <p:spPr bwMode="auto">
            <a:xfrm>
              <a:off x="1748" y="1209"/>
              <a:ext cx="327" cy="250"/>
            </a:xfrm>
            <a:prstGeom prst="rect">
              <a:avLst/>
            </a:prstGeom>
            <a:noFill/>
            <a:ln w="9525">
              <a:noFill/>
              <a:miter lim="800000"/>
              <a:headEnd/>
              <a:tailEnd/>
            </a:ln>
            <a:effectLst/>
          </p:spPr>
          <p:txBody>
            <a:bodyPr>
              <a:spAutoFit/>
            </a:bodyPr>
            <a:lstStyle/>
            <a:p>
              <a:pPr>
                <a:spcBef>
                  <a:spcPct val="50000"/>
                </a:spcBef>
              </a:pPr>
              <a:r>
                <a:rPr lang="en-US" sz="2000"/>
                <a:t>J</a:t>
              </a:r>
            </a:p>
          </p:txBody>
        </p:sp>
      </p:grpSp>
      <p:grpSp>
        <p:nvGrpSpPr>
          <p:cNvPr id="107526" name="Group 6"/>
          <p:cNvGrpSpPr>
            <a:grpSpLocks/>
          </p:cNvGrpSpPr>
          <p:nvPr/>
        </p:nvGrpSpPr>
        <p:grpSpPr bwMode="auto">
          <a:xfrm>
            <a:off x="1770063" y="4135438"/>
            <a:ext cx="3560762" cy="2170112"/>
            <a:chOff x="1148" y="2460"/>
            <a:chExt cx="2637" cy="1350"/>
          </a:xfrm>
        </p:grpSpPr>
        <p:sp>
          <p:nvSpPr>
            <p:cNvPr id="107527" name="Line 7"/>
            <p:cNvSpPr>
              <a:spLocks noChangeShapeType="1"/>
            </p:cNvSpPr>
            <p:nvPr/>
          </p:nvSpPr>
          <p:spPr bwMode="auto">
            <a:xfrm>
              <a:off x="1148" y="2460"/>
              <a:ext cx="0" cy="1350"/>
            </a:xfrm>
            <a:prstGeom prst="line">
              <a:avLst/>
            </a:prstGeom>
            <a:noFill/>
            <a:ln w="9525" cap="rnd">
              <a:solidFill>
                <a:schemeClr val="tx1"/>
              </a:solidFill>
              <a:prstDash val="sysDot"/>
              <a:round/>
              <a:headEnd/>
              <a:tailEnd/>
            </a:ln>
            <a:effectLst/>
          </p:spPr>
          <p:txBody>
            <a:bodyPr/>
            <a:lstStyle/>
            <a:p>
              <a:endParaRPr lang="en-US"/>
            </a:p>
          </p:txBody>
        </p:sp>
        <p:sp>
          <p:nvSpPr>
            <p:cNvPr id="107528" name="Line 8"/>
            <p:cNvSpPr>
              <a:spLocks noChangeShapeType="1"/>
            </p:cNvSpPr>
            <p:nvPr/>
          </p:nvSpPr>
          <p:spPr bwMode="auto">
            <a:xfrm>
              <a:off x="1806" y="2460"/>
              <a:ext cx="0" cy="1350"/>
            </a:xfrm>
            <a:prstGeom prst="line">
              <a:avLst/>
            </a:prstGeom>
            <a:noFill/>
            <a:ln w="9525" cap="rnd">
              <a:solidFill>
                <a:schemeClr val="tx1"/>
              </a:solidFill>
              <a:prstDash val="sysDot"/>
              <a:round/>
              <a:headEnd/>
              <a:tailEnd/>
            </a:ln>
            <a:effectLst/>
          </p:spPr>
          <p:txBody>
            <a:bodyPr/>
            <a:lstStyle/>
            <a:p>
              <a:endParaRPr lang="en-US"/>
            </a:p>
          </p:txBody>
        </p:sp>
        <p:sp>
          <p:nvSpPr>
            <p:cNvPr id="107529" name="Line 9"/>
            <p:cNvSpPr>
              <a:spLocks noChangeShapeType="1"/>
            </p:cNvSpPr>
            <p:nvPr/>
          </p:nvSpPr>
          <p:spPr bwMode="auto">
            <a:xfrm>
              <a:off x="2466" y="2460"/>
              <a:ext cx="0" cy="1350"/>
            </a:xfrm>
            <a:prstGeom prst="line">
              <a:avLst/>
            </a:prstGeom>
            <a:noFill/>
            <a:ln w="9525" cap="rnd">
              <a:solidFill>
                <a:schemeClr val="tx1"/>
              </a:solidFill>
              <a:prstDash val="sysDot"/>
              <a:round/>
              <a:headEnd/>
              <a:tailEnd/>
            </a:ln>
            <a:effectLst/>
          </p:spPr>
          <p:txBody>
            <a:bodyPr/>
            <a:lstStyle/>
            <a:p>
              <a:endParaRPr lang="en-US"/>
            </a:p>
          </p:txBody>
        </p:sp>
        <p:sp>
          <p:nvSpPr>
            <p:cNvPr id="107530" name="Line 10"/>
            <p:cNvSpPr>
              <a:spLocks noChangeShapeType="1"/>
            </p:cNvSpPr>
            <p:nvPr/>
          </p:nvSpPr>
          <p:spPr bwMode="auto">
            <a:xfrm>
              <a:off x="3126" y="2460"/>
              <a:ext cx="0" cy="1350"/>
            </a:xfrm>
            <a:prstGeom prst="line">
              <a:avLst/>
            </a:prstGeom>
            <a:noFill/>
            <a:ln w="9525" cap="rnd">
              <a:solidFill>
                <a:schemeClr val="tx1"/>
              </a:solidFill>
              <a:prstDash val="sysDot"/>
              <a:round/>
              <a:headEnd/>
              <a:tailEnd/>
            </a:ln>
            <a:effectLst/>
          </p:spPr>
          <p:txBody>
            <a:bodyPr/>
            <a:lstStyle/>
            <a:p>
              <a:endParaRPr lang="en-US"/>
            </a:p>
          </p:txBody>
        </p:sp>
        <p:sp>
          <p:nvSpPr>
            <p:cNvPr id="107531" name="Line 11"/>
            <p:cNvSpPr>
              <a:spLocks noChangeShapeType="1"/>
            </p:cNvSpPr>
            <p:nvPr/>
          </p:nvSpPr>
          <p:spPr bwMode="auto">
            <a:xfrm>
              <a:off x="3785" y="2460"/>
              <a:ext cx="0" cy="1350"/>
            </a:xfrm>
            <a:prstGeom prst="line">
              <a:avLst/>
            </a:prstGeom>
            <a:noFill/>
            <a:ln w="9525" cap="rnd">
              <a:solidFill>
                <a:schemeClr val="tx1"/>
              </a:solidFill>
              <a:prstDash val="sysDot"/>
              <a:round/>
              <a:headEnd/>
              <a:tailEnd/>
            </a:ln>
            <a:effectLst/>
          </p:spPr>
          <p:txBody>
            <a:bodyPr/>
            <a:lstStyle/>
            <a:p>
              <a:endParaRPr lang="en-US"/>
            </a:p>
          </p:txBody>
        </p:sp>
      </p:grpSp>
      <p:grpSp>
        <p:nvGrpSpPr>
          <p:cNvPr id="107575" name="Group 55"/>
          <p:cNvGrpSpPr>
            <a:grpSpLocks/>
          </p:cNvGrpSpPr>
          <p:nvPr/>
        </p:nvGrpSpPr>
        <p:grpSpPr bwMode="auto">
          <a:xfrm>
            <a:off x="6267450" y="4122738"/>
            <a:ext cx="889000" cy="2170112"/>
            <a:chOff x="4621" y="2675"/>
            <a:chExt cx="681" cy="1367"/>
          </a:xfrm>
        </p:grpSpPr>
        <p:sp>
          <p:nvSpPr>
            <p:cNvPr id="107573" name="Line 53"/>
            <p:cNvSpPr>
              <a:spLocks noChangeShapeType="1"/>
            </p:cNvSpPr>
            <p:nvPr/>
          </p:nvSpPr>
          <p:spPr bwMode="auto">
            <a:xfrm>
              <a:off x="4621" y="2675"/>
              <a:ext cx="0" cy="1367"/>
            </a:xfrm>
            <a:prstGeom prst="line">
              <a:avLst/>
            </a:prstGeom>
            <a:noFill/>
            <a:ln w="9525" cap="rnd">
              <a:solidFill>
                <a:schemeClr val="tx1"/>
              </a:solidFill>
              <a:prstDash val="sysDot"/>
              <a:round/>
              <a:headEnd/>
              <a:tailEnd/>
            </a:ln>
            <a:effectLst/>
          </p:spPr>
          <p:txBody>
            <a:bodyPr/>
            <a:lstStyle/>
            <a:p>
              <a:endParaRPr lang="en-US"/>
            </a:p>
          </p:txBody>
        </p:sp>
        <p:sp>
          <p:nvSpPr>
            <p:cNvPr id="107574" name="Line 54"/>
            <p:cNvSpPr>
              <a:spLocks noChangeShapeType="1"/>
            </p:cNvSpPr>
            <p:nvPr/>
          </p:nvSpPr>
          <p:spPr bwMode="auto">
            <a:xfrm>
              <a:off x="5302" y="2675"/>
              <a:ext cx="0" cy="1367"/>
            </a:xfrm>
            <a:prstGeom prst="line">
              <a:avLst/>
            </a:prstGeom>
            <a:noFill/>
            <a:ln w="9525" cap="rnd">
              <a:solidFill>
                <a:schemeClr val="tx1"/>
              </a:solidFill>
              <a:prstDash val="sysDot"/>
              <a:round/>
              <a:headEnd/>
              <a:tailEnd/>
            </a:ln>
            <a:effectLst/>
          </p:spPr>
          <p:txBody>
            <a:bodyPr/>
            <a:lstStyle/>
            <a:p>
              <a:endParaRPr lang="en-US"/>
            </a:p>
          </p:txBody>
        </p:sp>
      </p:grpSp>
      <p:sp>
        <p:nvSpPr>
          <p:cNvPr id="107580" name="Line 60"/>
          <p:cNvSpPr>
            <a:spLocks noChangeShapeType="1"/>
          </p:cNvSpPr>
          <p:nvPr/>
        </p:nvSpPr>
        <p:spPr bwMode="auto">
          <a:xfrm>
            <a:off x="7989888" y="4114800"/>
            <a:ext cx="0" cy="2170113"/>
          </a:xfrm>
          <a:prstGeom prst="line">
            <a:avLst/>
          </a:prstGeom>
          <a:noFill/>
          <a:ln w="9525" cap="rnd">
            <a:solidFill>
              <a:schemeClr val="tx1"/>
            </a:solidFill>
            <a:prstDash val="sysDot"/>
            <a:round/>
            <a:headEnd/>
            <a:tailEnd/>
          </a:ln>
          <a:effectLst/>
        </p:spPr>
        <p:txBody>
          <a:bodyPr/>
          <a:lstStyle/>
          <a:p>
            <a:endParaRPr lang="en-US"/>
          </a:p>
        </p:txBody>
      </p:sp>
      <p:grpSp>
        <p:nvGrpSpPr>
          <p:cNvPr id="107599" name="Group 79"/>
          <p:cNvGrpSpPr>
            <a:grpSpLocks/>
          </p:cNvGrpSpPr>
          <p:nvPr/>
        </p:nvGrpSpPr>
        <p:grpSpPr bwMode="auto">
          <a:xfrm>
            <a:off x="1570038" y="4887913"/>
            <a:ext cx="7015162" cy="228600"/>
            <a:chOff x="989" y="3079"/>
            <a:chExt cx="4419" cy="144"/>
          </a:xfrm>
        </p:grpSpPr>
        <p:sp>
          <p:nvSpPr>
            <p:cNvPr id="107533" name="Freeform 13"/>
            <p:cNvSpPr>
              <a:spLocks/>
            </p:cNvSpPr>
            <p:nvPr/>
          </p:nvSpPr>
          <p:spPr bwMode="auto">
            <a:xfrm>
              <a:off x="989" y="3079"/>
              <a:ext cx="525" cy="142"/>
            </a:xfrm>
            <a:custGeom>
              <a:avLst/>
              <a:gdLst/>
              <a:ahLst/>
              <a:cxnLst>
                <a:cxn ang="0">
                  <a:pos x="0" y="142"/>
                </a:cxn>
                <a:cxn ang="0">
                  <a:pos x="196" y="142"/>
                </a:cxn>
                <a:cxn ang="0">
                  <a:pos x="200" y="142"/>
                </a:cxn>
                <a:cxn ang="0">
                  <a:pos x="924" y="141"/>
                </a:cxn>
                <a:cxn ang="0">
                  <a:pos x="924" y="0"/>
                </a:cxn>
              </a:cxnLst>
              <a:rect l="0" t="0" r="r" b="b"/>
              <a:pathLst>
                <a:path w="924" h="142">
                  <a:moveTo>
                    <a:pt x="0" y="142"/>
                  </a:moveTo>
                  <a:lnTo>
                    <a:pt x="196" y="142"/>
                  </a:lnTo>
                  <a:lnTo>
                    <a:pt x="200" y="142"/>
                  </a:lnTo>
                  <a:lnTo>
                    <a:pt x="924" y="141"/>
                  </a:lnTo>
                  <a:lnTo>
                    <a:pt x="924" y="0"/>
                  </a:lnTo>
                </a:path>
              </a:pathLst>
            </a:custGeom>
            <a:noFill/>
            <a:ln w="9525">
              <a:solidFill>
                <a:schemeClr val="tx1"/>
              </a:solidFill>
              <a:round/>
              <a:headEnd/>
              <a:tailEnd/>
            </a:ln>
            <a:effectLst/>
          </p:spPr>
          <p:txBody>
            <a:bodyPr/>
            <a:lstStyle/>
            <a:p>
              <a:endParaRPr lang="en-US"/>
            </a:p>
          </p:txBody>
        </p:sp>
        <p:sp>
          <p:nvSpPr>
            <p:cNvPr id="107534" name="Freeform 14"/>
            <p:cNvSpPr>
              <a:spLocks/>
            </p:cNvSpPr>
            <p:nvPr/>
          </p:nvSpPr>
          <p:spPr bwMode="auto">
            <a:xfrm>
              <a:off x="1513" y="3080"/>
              <a:ext cx="2573" cy="143"/>
            </a:xfrm>
            <a:custGeom>
              <a:avLst/>
              <a:gdLst/>
              <a:ahLst/>
              <a:cxnLst>
                <a:cxn ang="0">
                  <a:pos x="0" y="0"/>
                </a:cxn>
                <a:cxn ang="0">
                  <a:pos x="1063" y="1"/>
                </a:cxn>
                <a:cxn ang="0">
                  <a:pos x="1063" y="141"/>
                </a:cxn>
                <a:cxn ang="0">
                  <a:pos x="3127" y="141"/>
                </a:cxn>
                <a:cxn ang="0">
                  <a:pos x="1764" y="143"/>
                </a:cxn>
              </a:cxnLst>
              <a:rect l="0" t="0" r="r" b="b"/>
              <a:pathLst>
                <a:path w="3127" h="143">
                  <a:moveTo>
                    <a:pt x="0" y="0"/>
                  </a:moveTo>
                  <a:lnTo>
                    <a:pt x="1063" y="1"/>
                  </a:lnTo>
                  <a:lnTo>
                    <a:pt x="1063" y="141"/>
                  </a:lnTo>
                  <a:lnTo>
                    <a:pt x="3127" y="141"/>
                  </a:lnTo>
                  <a:lnTo>
                    <a:pt x="1764" y="143"/>
                  </a:lnTo>
                </a:path>
              </a:pathLst>
            </a:custGeom>
            <a:noFill/>
            <a:ln w="9525">
              <a:solidFill>
                <a:schemeClr val="tx1"/>
              </a:solidFill>
              <a:round/>
              <a:headEnd/>
              <a:tailEnd/>
            </a:ln>
            <a:effectLst/>
          </p:spPr>
          <p:txBody>
            <a:bodyPr/>
            <a:lstStyle/>
            <a:p>
              <a:endParaRPr lang="en-US"/>
            </a:p>
          </p:txBody>
        </p:sp>
        <p:sp>
          <p:nvSpPr>
            <p:cNvPr id="107582" name="Freeform 62"/>
            <p:cNvSpPr>
              <a:spLocks/>
            </p:cNvSpPr>
            <p:nvPr/>
          </p:nvSpPr>
          <p:spPr bwMode="auto">
            <a:xfrm>
              <a:off x="4054" y="3104"/>
              <a:ext cx="1354" cy="117"/>
            </a:xfrm>
            <a:custGeom>
              <a:avLst/>
              <a:gdLst/>
              <a:ahLst/>
              <a:cxnLst>
                <a:cxn ang="0">
                  <a:pos x="0" y="117"/>
                </a:cxn>
                <a:cxn ang="0">
                  <a:pos x="140" y="117"/>
                </a:cxn>
                <a:cxn ang="0">
                  <a:pos x="140" y="0"/>
                </a:cxn>
                <a:cxn ang="0">
                  <a:pos x="1354" y="0"/>
                </a:cxn>
              </a:cxnLst>
              <a:rect l="0" t="0" r="r" b="b"/>
              <a:pathLst>
                <a:path w="1354" h="117">
                  <a:moveTo>
                    <a:pt x="0" y="117"/>
                  </a:moveTo>
                  <a:lnTo>
                    <a:pt x="140" y="117"/>
                  </a:lnTo>
                  <a:lnTo>
                    <a:pt x="140" y="0"/>
                  </a:lnTo>
                  <a:lnTo>
                    <a:pt x="1354" y="0"/>
                  </a:lnTo>
                </a:path>
              </a:pathLst>
            </a:custGeom>
            <a:noFill/>
            <a:ln w="9525">
              <a:solidFill>
                <a:schemeClr val="tx1"/>
              </a:solidFill>
              <a:round/>
              <a:headEnd/>
              <a:tailEnd/>
            </a:ln>
            <a:effectLst/>
          </p:spPr>
          <p:txBody>
            <a:bodyPr/>
            <a:lstStyle/>
            <a:p>
              <a:endParaRPr lang="en-US"/>
            </a:p>
          </p:txBody>
        </p:sp>
      </p:grpSp>
      <p:grpSp>
        <p:nvGrpSpPr>
          <p:cNvPr id="107598" name="Group 78"/>
          <p:cNvGrpSpPr>
            <a:grpSpLocks/>
          </p:cNvGrpSpPr>
          <p:nvPr/>
        </p:nvGrpSpPr>
        <p:grpSpPr bwMode="auto">
          <a:xfrm>
            <a:off x="1571625" y="5287963"/>
            <a:ext cx="7023100" cy="225425"/>
            <a:chOff x="990" y="3331"/>
            <a:chExt cx="4424" cy="142"/>
          </a:xfrm>
        </p:grpSpPr>
        <p:sp>
          <p:nvSpPr>
            <p:cNvPr id="107561" name="Freeform 41"/>
            <p:cNvSpPr>
              <a:spLocks/>
            </p:cNvSpPr>
            <p:nvPr/>
          </p:nvSpPr>
          <p:spPr bwMode="auto">
            <a:xfrm>
              <a:off x="990" y="3331"/>
              <a:ext cx="525" cy="142"/>
            </a:xfrm>
            <a:custGeom>
              <a:avLst/>
              <a:gdLst/>
              <a:ahLst/>
              <a:cxnLst>
                <a:cxn ang="0">
                  <a:pos x="0" y="142"/>
                </a:cxn>
                <a:cxn ang="0">
                  <a:pos x="196" y="142"/>
                </a:cxn>
                <a:cxn ang="0">
                  <a:pos x="200" y="142"/>
                </a:cxn>
                <a:cxn ang="0">
                  <a:pos x="924" y="141"/>
                </a:cxn>
                <a:cxn ang="0">
                  <a:pos x="924" y="0"/>
                </a:cxn>
              </a:cxnLst>
              <a:rect l="0" t="0" r="r" b="b"/>
              <a:pathLst>
                <a:path w="924" h="142">
                  <a:moveTo>
                    <a:pt x="0" y="142"/>
                  </a:moveTo>
                  <a:lnTo>
                    <a:pt x="196" y="142"/>
                  </a:lnTo>
                  <a:lnTo>
                    <a:pt x="200" y="142"/>
                  </a:lnTo>
                  <a:lnTo>
                    <a:pt x="924" y="141"/>
                  </a:lnTo>
                  <a:lnTo>
                    <a:pt x="924" y="0"/>
                  </a:lnTo>
                </a:path>
              </a:pathLst>
            </a:custGeom>
            <a:noFill/>
            <a:ln w="9525">
              <a:solidFill>
                <a:schemeClr val="tx1"/>
              </a:solidFill>
              <a:round/>
              <a:headEnd/>
              <a:tailEnd/>
            </a:ln>
            <a:effectLst/>
          </p:spPr>
          <p:txBody>
            <a:bodyPr/>
            <a:lstStyle/>
            <a:p>
              <a:endParaRPr lang="en-US"/>
            </a:p>
          </p:txBody>
        </p:sp>
        <p:sp>
          <p:nvSpPr>
            <p:cNvPr id="107563" name="Freeform 43"/>
            <p:cNvSpPr>
              <a:spLocks/>
            </p:cNvSpPr>
            <p:nvPr/>
          </p:nvSpPr>
          <p:spPr bwMode="auto">
            <a:xfrm>
              <a:off x="3021" y="3344"/>
              <a:ext cx="1263" cy="128"/>
            </a:xfrm>
            <a:custGeom>
              <a:avLst/>
              <a:gdLst/>
              <a:ahLst/>
              <a:cxnLst>
                <a:cxn ang="0">
                  <a:pos x="0" y="125"/>
                </a:cxn>
                <a:cxn ang="0">
                  <a:pos x="40" y="128"/>
                </a:cxn>
                <a:cxn ang="0">
                  <a:pos x="40" y="0"/>
                </a:cxn>
                <a:cxn ang="0">
                  <a:pos x="927" y="0"/>
                </a:cxn>
                <a:cxn ang="0">
                  <a:pos x="1263" y="0"/>
                </a:cxn>
              </a:cxnLst>
              <a:rect l="0" t="0" r="r" b="b"/>
              <a:pathLst>
                <a:path w="1263" h="128">
                  <a:moveTo>
                    <a:pt x="0" y="125"/>
                  </a:moveTo>
                  <a:lnTo>
                    <a:pt x="40" y="128"/>
                  </a:lnTo>
                  <a:lnTo>
                    <a:pt x="40" y="0"/>
                  </a:lnTo>
                  <a:lnTo>
                    <a:pt x="927" y="0"/>
                  </a:lnTo>
                  <a:lnTo>
                    <a:pt x="1263" y="0"/>
                  </a:lnTo>
                </a:path>
              </a:pathLst>
            </a:custGeom>
            <a:noFill/>
            <a:ln w="9525">
              <a:solidFill>
                <a:schemeClr val="tx1"/>
              </a:solidFill>
              <a:round/>
              <a:headEnd/>
              <a:tailEnd/>
            </a:ln>
            <a:effectLst/>
          </p:spPr>
          <p:txBody>
            <a:bodyPr/>
            <a:lstStyle/>
            <a:p>
              <a:endParaRPr lang="en-US"/>
            </a:p>
          </p:txBody>
        </p:sp>
        <p:sp>
          <p:nvSpPr>
            <p:cNvPr id="107576" name="Freeform 56"/>
            <p:cNvSpPr>
              <a:spLocks/>
            </p:cNvSpPr>
            <p:nvPr/>
          </p:nvSpPr>
          <p:spPr bwMode="auto">
            <a:xfrm>
              <a:off x="1513" y="3332"/>
              <a:ext cx="1547" cy="141"/>
            </a:xfrm>
            <a:custGeom>
              <a:avLst/>
              <a:gdLst/>
              <a:ahLst/>
              <a:cxnLst>
                <a:cxn ang="0">
                  <a:pos x="0" y="0"/>
                </a:cxn>
                <a:cxn ang="0">
                  <a:pos x="560" y="1"/>
                </a:cxn>
                <a:cxn ang="0">
                  <a:pos x="560" y="141"/>
                </a:cxn>
                <a:cxn ang="0">
                  <a:pos x="1304" y="141"/>
                </a:cxn>
                <a:cxn ang="0">
                  <a:pos x="1880" y="141"/>
                </a:cxn>
              </a:cxnLst>
              <a:rect l="0" t="0" r="r" b="b"/>
              <a:pathLst>
                <a:path w="1880" h="141">
                  <a:moveTo>
                    <a:pt x="0" y="0"/>
                  </a:moveTo>
                  <a:lnTo>
                    <a:pt x="560" y="1"/>
                  </a:lnTo>
                  <a:lnTo>
                    <a:pt x="560" y="141"/>
                  </a:lnTo>
                  <a:lnTo>
                    <a:pt x="1304" y="141"/>
                  </a:lnTo>
                  <a:lnTo>
                    <a:pt x="1880" y="141"/>
                  </a:lnTo>
                </a:path>
              </a:pathLst>
            </a:custGeom>
            <a:noFill/>
            <a:ln w="9525">
              <a:solidFill>
                <a:schemeClr val="tx1"/>
              </a:solidFill>
              <a:round/>
              <a:headEnd/>
              <a:tailEnd/>
            </a:ln>
            <a:effectLst/>
          </p:spPr>
          <p:txBody>
            <a:bodyPr/>
            <a:lstStyle/>
            <a:p>
              <a:endParaRPr lang="en-US"/>
            </a:p>
          </p:txBody>
        </p:sp>
        <p:sp>
          <p:nvSpPr>
            <p:cNvPr id="107583" name="Freeform 63"/>
            <p:cNvSpPr>
              <a:spLocks/>
            </p:cNvSpPr>
            <p:nvPr/>
          </p:nvSpPr>
          <p:spPr bwMode="auto">
            <a:xfrm>
              <a:off x="4284" y="3334"/>
              <a:ext cx="1130" cy="129"/>
            </a:xfrm>
            <a:custGeom>
              <a:avLst/>
              <a:gdLst/>
              <a:ahLst/>
              <a:cxnLst>
                <a:cxn ang="0">
                  <a:pos x="0" y="17"/>
                </a:cxn>
                <a:cxn ang="0">
                  <a:pos x="0" y="129"/>
                </a:cxn>
                <a:cxn ang="0">
                  <a:pos x="570" y="129"/>
                </a:cxn>
                <a:cxn ang="0">
                  <a:pos x="570" y="0"/>
                </a:cxn>
                <a:cxn ang="0">
                  <a:pos x="1130" y="0"/>
                </a:cxn>
              </a:cxnLst>
              <a:rect l="0" t="0" r="r" b="b"/>
              <a:pathLst>
                <a:path w="1130" h="129">
                  <a:moveTo>
                    <a:pt x="0" y="17"/>
                  </a:moveTo>
                  <a:lnTo>
                    <a:pt x="0" y="129"/>
                  </a:lnTo>
                  <a:lnTo>
                    <a:pt x="570" y="129"/>
                  </a:lnTo>
                  <a:lnTo>
                    <a:pt x="570" y="0"/>
                  </a:lnTo>
                  <a:lnTo>
                    <a:pt x="1130" y="0"/>
                  </a:lnTo>
                </a:path>
              </a:pathLst>
            </a:custGeom>
            <a:noFill/>
            <a:ln w="9525">
              <a:solidFill>
                <a:schemeClr val="tx1"/>
              </a:solidFill>
              <a:round/>
              <a:headEnd/>
              <a:tailEnd/>
            </a:ln>
            <a:effectLst/>
          </p:spPr>
          <p:txBody>
            <a:bodyPr/>
            <a:lstStyle/>
            <a:p>
              <a:endParaRPr lang="en-US"/>
            </a:p>
          </p:txBody>
        </p:sp>
      </p:grpSp>
      <p:grpSp>
        <p:nvGrpSpPr>
          <p:cNvPr id="107597" name="Group 77"/>
          <p:cNvGrpSpPr>
            <a:grpSpLocks/>
          </p:cNvGrpSpPr>
          <p:nvPr/>
        </p:nvGrpSpPr>
        <p:grpSpPr bwMode="auto">
          <a:xfrm>
            <a:off x="1536700" y="5867400"/>
            <a:ext cx="7065963" cy="227013"/>
            <a:chOff x="968" y="3696"/>
            <a:chExt cx="4451" cy="143"/>
          </a:xfrm>
        </p:grpSpPr>
        <p:sp>
          <p:nvSpPr>
            <p:cNvPr id="107552" name="Freeform 32"/>
            <p:cNvSpPr>
              <a:spLocks/>
            </p:cNvSpPr>
            <p:nvPr/>
          </p:nvSpPr>
          <p:spPr bwMode="auto">
            <a:xfrm>
              <a:off x="968" y="3696"/>
              <a:ext cx="2421" cy="143"/>
            </a:xfrm>
            <a:custGeom>
              <a:avLst/>
              <a:gdLst/>
              <a:ahLst/>
              <a:cxnLst>
                <a:cxn ang="0">
                  <a:pos x="0" y="142"/>
                </a:cxn>
                <a:cxn ang="0">
                  <a:pos x="731" y="143"/>
                </a:cxn>
                <a:cxn ang="0">
                  <a:pos x="731" y="2"/>
                </a:cxn>
                <a:cxn ang="0">
                  <a:pos x="1150" y="2"/>
                </a:cxn>
                <a:cxn ang="0">
                  <a:pos x="2421" y="0"/>
                </a:cxn>
              </a:cxnLst>
              <a:rect l="0" t="0" r="r" b="b"/>
              <a:pathLst>
                <a:path w="2421" h="143">
                  <a:moveTo>
                    <a:pt x="0" y="142"/>
                  </a:moveTo>
                  <a:lnTo>
                    <a:pt x="731" y="143"/>
                  </a:lnTo>
                  <a:lnTo>
                    <a:pt x="731" y="2"/>
                  </a:lnTo>
                  <a:lnTo>
                    <a:pt x="1150" y="2"/>
                  </a:lnTo>
                  <a:lnTo>
                    <a:pt x="2421" y="0"/>
                  </a:lnTo>
                </a:path>
              </a:pathLst>
            </a:custGeom>
            <a:noFill/>
            <a:ln w="9525">
              <a:solidFill>
                <a:schemeClr val="tx1"/>
              </a:solidFill>
              <a:round/>
              <a:headEnd/>
              <a:tailEnd/>
            </a:ln>
            <a:effectLst/>
          </p:spPr>
          <p:txBody>
            <a:bodyPr/>
            <a:lstStyle/>
            <a:p>
              <a:endParaRPr lang="en-US"/>
            </a:p>
          </p:txBody>
        </p:sp>
        <p:sp>
          <p:nvSpPr>
            <p:cNvPr id="107577" name="Freeform 57"/>
            <p:cNvSpPr>
              <a:spLocks/>
            </p:cNvSpPr>
            <p:nvPr/>
          </p:nvSpPr>
          <p:spPr bwMode="auto">
            <a:xfrm>
              <a:off x="3390" y="3697"/>
              <a:ext cx="1156" cy="134"/>
            </a:xfrm>
            <a:custGeom>
              <a:avLst/>
              <a:gdLst/>
              <a:ahLst/>
              <a:cxnLst>
                <a:cxn ang="0">
                  <a:pos x="0" y="0"/>
                </a:cxn>
                <a:cxn ang="0">
                  <a:pos x="0" y="134"/>
                </a:cxn>
                <a:cxn ang="0">
                  <a:pos x="1364" y="134"/>
                </a:cxn>
              </a:cxnLst>
              <a:rect l="0" t="0" r="r" b="b"/>
              <a:pathLst>
                <a:path w="1364" h="134">
                  <a:moveTo>
                    <a:pt x="0" y="0"/>
                  </a:moveTo>
                  <a:lnTo>
                    <a:pt x="0" y="134"/>
                  </a:lnTo>
                  <a:lnTo>
                    <a:pt x="1364" y="134"/>
                  </a:lnTo>
                </a:path>
              </a:pathLst>
            </a:custGeom>
            <a:noFill/>
            <a:ln w="9525">
              <a:solidFill>
                <a:schemeClr val="tx1"/>
              </a:solidFill>
              <a:round/>
              <a:headEnd/>
              <a:tailEnd/>
            </a:ln>
            <a:effectLst/>
          </p:spPr>
          <p:txBody>
            <a:bodyPr/>
            <a:lstStyle/>
            <a:p>
              <a:endParaRPr lang="en-US"/>
            </a:p>
          </p:txBody>
        </p:sp>
        <p:sp>
          <p:nvSpPr>
            <p:cNvPr id="107584" name="Freeform 64"/>
            <p:cNvSpPr>
              <a:spLocks/>
            </p:cNvSpPr>
            <p:nvPr/>
          </p:nvSpPr>
          <p:spPr bwMode="auto">
            <a:xfrm>
              <a:off x="4546" y="3696"/>
              <a:ext cx="873" cy="135"/>
            </a:xfrm>
            <a:custGeom>
              <a:avLst/>
              <a:gdLst/>
              <a:ahLst/>
              <a:cxnLst>
                <a:cxn ang="0">
                  <a:pos x="0" y="135"/>
                </a:cxn>
                <a:cxn ang="0">
                  <a:pos x="0" y="0"/>
                </a:cxn>
                <a:cxn ang="0">
                  <a:pos x="509" y="0"/>
                </a:cxn>
                <a:cxn ang="0">
                  <a:pos x="509" y="129"/>
                </a:cxn>
                <a:cxn ang="0">
                  <a:pos x="873" y="129"/>
                </a:cxn>
              </a:cxnLst>
              <a:rect l="0" t="0" r="r" b="b"/>
              <a:pathLst>
                <a:path w="873" h="135">
                  <a:moveTo>
                    <a:pt x="0" y="135"/>
                  </a:moveTo>
                  <a:lnTo>
                    <a:pt x="0" y="0"/>
                  </a:lnTo>
                  <a:lnTo>
                    <a:pt x="509" y="0"/>
                  </a:lnTo>
                  <a:lnTo>
                    <a:pt x="509" y="129"/>
                  </a:lnTo>
                  <a:lnTo>
                    <a:pt x="873" y="129"/>
                  </a:lnTo>
                </a:path>
              </a:pathLst>
            </a:custGeom>
            <a:noFill/>
            <a:ln w="9525">
              <a:solidFill>
                <a:schemeClr val="tx1"/>
              </a:solidFill>
              <a:round/>
              <a:headEnd/>
              <a:tailEnd/>
            </a:ln>
            <a:effectLst/>
          </p:spPr>
          <p:txBody>
            <a:bodyPr/>
            <a:lstStyle/>
            <a:p>
              <a:endParaRPr lang="en-US"/>
            </a:p>
          </p:txBody>
        </p:sp>
      </p:grpSp>
      <p:grpSp>
        <p:nvGrpSpPr>
          <p:cNvPr id="107600" name="Group 80"/>
          <p:cNvGrpSpPr>
            <a:grpSpLocks/>
          </p:cNvGrpSpPr>
          <p:nvPr/>
        </p:nvGrpSpPr>
        <p:grpSpPr bwMode="auto">
          <a:xfrm>
            <a:off x="1481138" y="4284663"/>
            <a:ext cx="7418387" cy="273050"/>
            <a:chOff x="933" y="2699"/>
            <a:chExt cx="4673" cy="172"/>
          </a:xfrm>
        </p:grpSpPr>
        <p:sp>
          <p:nvSpPr>
            <p:cNvPr id="107587" name="Freeform 67"/>
            <p:cNvSpPr>
              <a:spLocks/>
            </p:cNvSpPr>
            <p:nvPr/>
          </p:nvSpPr>
          <p:spPr bwMode="auto">
            <a:xfrm>
              <a:off x="933" y="2701"/>
              <a:ext cx="749" cy="168"/>
            </a:xfrm>
            <a:custGeom>
              <a:avLst/>
              <a:gdLst/>
              <a:ahLst/>
              <a:cxnLst>
                <a:cxn ang="0">
                  <a:pos x="0" y="168"/>
                </a:cxn>
                <a:cxn ang="0">
                  <a:pos x="185" y="168"/>
                </a:cxn>
                <a:cxn ang="0">
                  <a:pos x="185" y="0"/>
                </a:cxn>
                <a:cxn ang="0">
                  <a:pos x="453" y="0"/>
                </a:cxn>
                <a:cxn ang="0">
                  <a:pos x="453" y="168"/>
                </a:cxn>
                <a:cxn ang="0">
                  <a:pos x="749" y="168"/>
                </a:cxn>
              </a:cxnLst>
              <a:rect l="0" t="0" r="r" b="b"/>
              <a:pathLst>
                <a:path w="749" h="168">
                  <a:moveTo>
                    <a:pt x="0" y="168"/>
                  </a:moveTo>
                  <a:lnTo>
                    <a:pt x="185" y="168"/>
                  </a:lnTo>
                  <a:lnTo>
                    <a:pt x="185" y="0"/>
                  </a:lnTo>
                  <a:lnTo>
                    <a:pt x="453" y="0"/>
                  </a:lnTo>
                  <a:lnTo>
                    <a:pt x="453" y="168"/>
                  </a:lnTo>
                  <a:lnTo>
                    <a:pt x="749" y="168"/>
                  </a:lnTo>
                </a:path>
              </a:pathLst>
            </a:custGeom>
            <a:noFill/>
            <a:ln w="9525">
              <a:solidFill>
                <a:schemeClr val="tx1"/>
              </a:solidFill>
              <a:round/>
              <a:headEnd/>
              <a:tailEnd/>
            </a:ln>
            <a:effectLst/>
          </p:spPr>
          <p:txBody>
            <a:bodyPr/>
            <a:lstStyle/>
            <a:p>
              <a:endParaRPr lang="en-US"/>
            </a:p>
          </p:txBody>
        </p:sp>
        <p:sp>
          <p:nvSpPr>
            <p:cNvPr id="107589" name="Freeform 69"/>
            <p:cNvSpPr>
              <a:spLocks/>
            </p:cNvSpPr>
            <p:nvPr/>
          </p:nvSpPr>
          <p:spPr bwMode="auto">
            <a:xfrm>
              <a:off x="1498" y="2702"/>
              <a:ext cx="749" cy="168"/>
            </a:xfrm>
            <a:custGeom>
              <a:avLst/>
              <a:gdLst/>
              <a:ahLst/>
              <a:cxnLst>
                <a:cxn ang="0">
                  <a:pos x="0" y="168"/>
                </a:cxn>
                <a:cxn ang="0">
                  <a:pos x="185" y="168"/>
                </a:cxn>
                <a:cxn ang="0">
                  <a:pos x="185" y="0"/>
                </a:cxn>
                <a:cxn ang="0">
                  <a:pos x="453" y="0"/>
                </a:cxn>
                <a:cxn ang="0">
                  <a:pos x="453" y="168"/>
                </a:cxn>
                <a:cxn ang="0">
                  <a:pos x="749" y="168"/>
                </a:cxn>
              </a:cxnLst>
              <a:rect l="0" t="0" r="r" b="b"/>
              <a:pathLst>
                <a:path w="749" h="168">
                  <a:moveTo>
                    <a:pt x="0" y="168"/>
                  </a:moveTo>
                  <a:lnTo>
                    <a:pt x="185" y="168"/>
                  </a:lnTo>
                  <a:lnTo>
                    <a:pt x="185" y="0"/>
                  </a:lnTo>
                  <a:lnTo>
                    <a:pt x="453" y="0"/>
                  </a:lnTo>
                  <a:lnTo>
                    <a:pt x="453" y="168"/>
                  </a:lnTo>
                  <a:lnTo>
                    <a:pt x="749" y="168"/>
                  </a:lnTo>
                </a:path>
              </a:pathLst>
            </a:custGeom>
            <a:noFill/>
            <a:ln w="9525">
              <a:solidFill>
                <a:schemeClr val="tx1"/>
              </a:solidFill>
              <a:round/>
              <a:headEnd/>
              <a:tailEnd/>
            </a:ln>
            <a:effectLst/>
          </p:spPr>
          <p:txBody>
            <a:bodyPr/>
            <a:lstStyle/>
            <a:p>
              <a:endParaRPr lang="en-US"/>
            </a:p>
          </p:txBody>
        </p:sp>
        <p:sp>
          <p:nvSpPr>
            <p:cNvPr id="107590" name="Freeform 70"/>
            <p:cNvSpPr>
              <a:spLocks/>
            </p:cNvSpPr>
            <p:nvPr/>
          </p:nvSpPr>
          <p:spPr bwMode="auto">
            <a:xfrm>
              <a:off x="2058" y="2701"/>
              <a:ext cx="749" cy="168"/>
            </a:xfrm>
            <a:custGeom>
              <a:avLst/>
              <a:gdLst/>
              <a:ahLst/>
              <a:cxnLst>
                <a:cxn ang="0">
                  <a:pos x="0" y="168"/>
                </a:cxn>
                <a:cxn ang="0">
                  <a:pos x="185" y="168"/>
                </a:cxn>
                <a:cxn ang="0">
                  <a:pos x="185" y="0"/>
                </a:cxn>
                <a:cxn ang="0">
                  <a:pos x="453" y="0"/>
                </a:cxn>
                <a:cxn ang="0">
                  <a:pos x="453" y="168"/>
                </a:cxn>
                <a:cxn ang="0">
                  <a:pos x="749" y="168"/>
                </a:cxn>
              </a:cxnLst>
              <a:rect l="0" t="0" r="r" b="b"/>
              <a:pathLst>
                <a:path w="749" h="168">
                  <a:moveTo>
                    <a:pt x="0" y="168"/>
                  </a:moveTo>
                  <a:lnTo>
                    <a:pt x="185" y="168"/>
                  </a:lnTo>
                  <a:lnTo>
                    <a:pt x="185" y="0"/>
                  </a:lnTo>
                  <a:lnTo>
                    <a:pt x="453" y="0"/>
                  </a:lnTo>
                  <a:lnTo>
                    <a:pt x="453" y="168"/>
                  </a:lnTo>
                  <a:lnTo>
                    <a:pt x="749" y="168"/>
                  </a:lnTo>
                </a:path>
              </a:pathLst>
            </a:custGeom>
            <a:noFill/>
            <a:ln w="9525">
              <a:solidFill>
                <a:schemeClr val="tx1"/>
              </a:solidFill>
              <a:round/>
              <a:headEnd/>
              <a:tailEnd/>
            </a:ln>
            <a:effectLst/>
          </p:spPr>
          <p:txBody>
            <a:bodyPr/>
            <a:lstStyle/>
            <a:p>
              <a:endParaRPr lang="en-US"/>
            </a:p>
          </p:txBody>
        </p:sp>
        <p:sp>
          <p:nvSpPr>
            <p:cNvPr id="107591" name="Freeform 71"/>
            <p:cNvSpPr>
              <a:spLocks/>
            </p:cNvSpPr>
            <p:nvPr/>
          </p:nvSpPr>
          <p:spPr bwMode="auto">
            <a:xfrm>
              <a:off x="2617" y="2702"/>
              <a:ext cx="749" cy="168"/>
            </a:xfrm>
            <a:custGeom>
              <a:avLst/>
              <a:gdLst/>
              <a:ahLst/>
              <a:cxnLst>
                <a:cxn ang="0">
                  <a:pos x="0" y="168"/>
                </a:cxn>
                <a:cxn ang="0">
                  <a:pos x="185" y="168"/>
                </a:cxn>
                <a:cxn ang="0">
                  <a:pos x="185" y="0"/>
                </a:cxn>
                <a:cxn ang="0">
                  <a:pos x="453" y="0"/>
                </a:cxn>
                <a:cxn ang="0">
                  <a:pos x="453" y="168"/>
                </a:cxn>
                <a:cxn ang="0">
                  <a:pos x="749" y="168"/>
                </a:cxn>
              </a:cxnLst>
              <a:rect l="0" t="0" r="r" b="b"/>
              <a:pathLst>
                <a:path w="749" h="168">
                  <a:moveTo>
                    <a:pt x="0" y="168"/>
                  </a:moveTo>
                  <a:lnTo>
                    <a:pt x="185" y="168"/>
                  </a:lnTo>
                  <a:lnTo>
                    <a:pt x="185" y="0"/>
                  </a:lnTo>
                  <a:lnTo>
                    <a:pt x="453" y="0"/>
                  </a:lnTo>
                  <a:lnTo>
                    <a:pt x="453" y="168"/>
                  </a:lnTo>
                  <a:lnTo>
                    <a:pt x="749" y="168"/>
                  </a:lnTo>
                </a:path>
              </a:pathLst>
            </a:custGeom>
            <a:noFill/>
            <a:ln w="9525">
              <a:solidFill>
                <a:schemeClr val="tx1"/>
              </a:solidFill>
              <a:round/>
              <a:headEnd/>
              <a:tailEnd/>
            </a:ln>
            <a:effectLst/>
          </p:spPr>
          <p:txBody>
            <a:bodyPr/>
            <a:lstStyle/>
            <a:p>
              <a:endParaRPr lang="en-US"/>
            </a:p>
          </p:txBody>
        </p:sp>
        <p:sp>
          <p:nvSpPr>
            <p:cNvPr id="107592" name="Freeform 72"/>
            <p:cNvSpPr>
              <a:spLocks/>
            </p:cNvSpPr>
            <p:nvPr/>
          </p:nvSpPr>
          <p:spPr bwMode="auto">
            <a:xfrm>
              <a:off x="3177" y="2703"/>
              <a:ext cx="749" cy="168"/>
            </a:xfrm>
            <a:custGeom>
              <a:avLst/>
              <a:gdLst/>
              <a:ahLst/>
              <a:cxnLst>
                <a:cxn ang="0">
                  <a:pos x="0" y="168"/>
                </a:cxn>
                <a:cxn ang="0">
                  <a:pos x="185" y="168"/>
                </a:cxn>
                <a:cxn ang="0">
                  <a:pos x="185" y="0"/>
                </a:cxn>
                <a:cxn ang="0">
                  <a:pos x="453" y="0"/>
                </a:cxn>
                <a:cxn ang="0">
                  <a:pos x="453" y="168"/>
                </a:cxn>
                <a:cxn ang="0">
                  <a:pos x="749" y="168"/>
                </a:cxn>
              </a:cxnLst>
              <a:rect l="0" t="0" r="r" b="b"/>
              <a:pathLst>
                <a:path w="749" h="168">
                  <a:moveTo>
                    <a:pt x="0" y="168"/>
                  </a:moveTo>
                  <a:lnTo>
                    <a:pt x="185" y="168"/>
                  </a:lnTo>
                  <a:lnTo>
                    <a:pt x="185" y="0"/>
                  </a:lnTo>
                  <a:lnTo>
                    <a:pt x="453" y="0"/>
                  </a:lnTo>
                  <a:lnTo>
                    <a:pt x="453" y="168"/>
                  </a:lnTo>
                  <a:lnTo>
                    <a:pt x="749" y="168"/>
                  </a:lnTo>
                </a:path>
              </a:pathLst>
            </a:custGeom>
            <a:noFill/>
            <a:ln w="9525">
              <a:solidFill>
                <a:schemeClr val="tx1"/>
              </a:solidFill>
              <a:round/>
              <a:headEnd/>
              <a:tailEnd/>
            </a:ln>
            <a:effectLst/>
          </p:spPr>
          <p:txBody>
            <a:bodyPr/>
            <a:lstStyle/>
            <a:p>
              <a:endParaRPr lang="en-US"/>
            </a:p>
          </p:txBody>
        </p:sp>
        <p:sp>
          <p:nvSpPr>
            <p:cNvPr id="107593" name="Freeform 73"/>
            <p:cNvSpPr>
              <a:spLocks/>
            </p:cNvSpPr>
            <p:nvPr/>
          </p:nvSpPr>
          <p:spPr bwMode="auto">
            <a:xfrm>
              <a:off x="3771" y="2699"/>
              <a:ext cx="749" cy="168"/>
            </a:xfrm>
            <a:custGeom>
              <a:avLst/>
              <a:gdLst/>
              <a:ahLst/>
              <a:cxnLst>
                <a:cxn ang="0">
                  <a:pos x="0" y="168"/>
                </a:cxn>
                <a:cxn ang="0">
                  <a:pos x="185" y="168"/>
                </a:cxn>
                <a:cxn ang="0">
                  <a:pos x="185" y="0"/>
                </a:cxn>
                <a:cxn ang="0">
                  <a:pos x="453" y="0"/>
                </a:cxn>
                <a:cxn ang="0">
                  <a:pos x="453" y="168"/>
                </a:cxn>
                <a:cxn ang="0">
                  <a:pos x="749" y="168"/>
                </a:cxn>
              </a:cxnLst>
              <a:rect l="0" t="0" r="r" b="b"/>
              <a:pathLst>
                <a:path w="749" h="168">
                  <a:moveTo>
                    <a:pt x="0" y="168"/>
                  </a:moveTo>
                  <a:lnTo>
                    <a:pt x="185" y="168"/>
                  </a:lnTo>
                  <a:lnTo>
                    <a:pt x="185" y="0"/>
                  </a:lnTo>
                  <a:lnTo>
                    <a:pt x="453" y="0"/>
                  </a:lnTo>
                  <a:lnTo>
                    <a:pt x="453" y="168"/>
                  </a:lnTo>
                  <a:lnTo>
                    <a:pt x="749" y="168"/>
                  </a:lnTo>
                </a:path>
              </a:pathLst>
            </a:custGeom>
            <a:noFill/>
            <a:ln w="9525">
              <a:solidFill>
                <a:schemeClr val="tx1"/>
              </a:solidFill>
              <a:round/>
              <a:headEnd/>
              <a:tailEnd/>
            </a:ln>
            <a:effectLst/>
          </p:spPr>
          <p:txBody>
            <a:bodyPr/>
            <a:lstStyle/>
            <a:p>
              <a:endParaRPr lang="en-US"/>
            </a:p>
          </p:txBody>
        </p:sp>
        <p:sp>
          <p:nvSpPr>
            <p:cNvPr id="107595" name="Freeform 75"/>
            <p:cNvSpPr>
              <a:spLocks/>
            </p:cNvSpPr>
            <p:nvPr/>
          </p:nvSpPr>
          <p:spPr bwMode="auto">
            <a:xfrm>
              <a:off x="4335" y="2699"/>
              <a:ext cx="709" cy="170"/>
            </a:xfrm>
            <a:custGeom>
              <a:avLst/>
              <a:gdLst/>
              <a:ahLst/>
              <a:cxnLst>
                <a:cxn ang="0">
                  <a:pos x="0" y="168"/>
                </a:cxn>
                <a:cxn ang="0">
                  <a:pos x="185" y="168"/>
                </a:cxn>
                <a:cxn ang="0">
                  <a:pos x="185" y="0"/>
                </a:cxn>
                <a:cxn ang="0">
                  <a:pos x="453" y="0"/>
                </a:cxn>
                <a:cxn ang="0">
                  <a:pos x="453" y="168"/>
                </a:cxn>
                <a:cxn ang="0">
                  <a:pos x="709" y="170"/>
                </a:cxn>
              </a:cxnLst>
              <a:rect l="0" t="0" r="r" b="b"/>
              <a:pathLst>
                <a:path w="709" h="170">
                  <a:moveTo>
                    <a:pt x="0" y="168"/>
                  </a:moveTo>
                  <a:lnTo>
                    <a:pt x="185" y="168"/>
                  </a:lnTo>
                  <a:lnTo>
                    <a:pt x="185" y="0"/>
                  </a:lnTo>
                  <a:lnTo>
                    <a:pt x="453" y="0"/>
                  </a:lnTo>
                  <a:lnTo>
                    <a:pt x="453" y="168"/>
                  </a:lnTo>
                  <a:lnTo>
                    <a:pt x="709" y="170"/>
                  </a:lnTo>
                </a:path>
              </a:pathLst>
            </a:custGeom>
            <a:noFill/>
            <a:ln w="9525">
              <a:solidFill>
                <a:schemeClr val="tx1"/>
              </a:solidFill>
              <a:round/>
              <a:headEnd/>
              <a:tailEnd/>
            </a:ln>
            <a:effectLst/>
          </p:spPr>
          <p:txBody>
            <a:bodyPr/>
            <a:lstStyle/>
            <a:p>
              <a:endParaRPr lang="en-US"/>
            </a:p>
          </p:txBody>
        </p:sp>
        <p:sp>
          <p:nvSpPr>
            <p:cNvPr id="107596" name="Freeform 76"/>
            <p:cNvSpPr>
              <a:spLocks/>
            </p:cNvSpPr>
            <p:nvPr/>
          </p:nvSpPr>
          <p:spPr bwMode="auto">
            <a:xfrm>
              <a:off x="4857" y="2699"/>
              <a:ext cx="749" cy="168"/>
            </a:xfrm>
            <a:custGeom>
              <a:avLst/>
              <a:gdLst/>
              <a:ahLst/>
              <a:cxnLst>
                <a:cxn ang="0">
                  <a:pos x="0" y="168"/>
                </a:cxn>
                <a:cxn ang="0">
                  <a:pos x="185" y="168"/>
                </a:cxn>
                <a:cxn ang="0">
                  <a:pos x="185" y="0"/>
                </a:cxn>
                <a:cxn ang="0">
                  <a:pos x="453" y="0"/>
                </a:cxn>
                <a:cxn ang="0">
                  <a:pos x="453" y="168"/>
                </a:cxn>
                <a:cxn ang="0">
                  <a:pos x="749" y="168"/>
                </a:cxn>
              </a:cxnLst>
              <a:rect l="0" t="0" r="r" b="b"/>
              <a:pathLst>
                <a:path w="749" h="168">
                  <a:moveTo>
                    <a:pt x="0" y="168"/>
                  </a:moveTo>
                  <a:lnTo>
                    <a:pt x="185" y="168"/>
                  </a:lnTo>
                  <a:lnTo>
                    <a:pt x="185" y="0"/>
                  </a:lnTo>
                  <a:lnTo>
                    <a:pt x="453" y="0"/>
                  </a:lnTo>
                  <a:lnTo>
                    <a:pt x="453" y="168"/>
                  </a:lnTo>
                  <a:lnTo>
                    <a:pt x="749" y="168"/>
                  </a:lnTo>
                </a:path>
              </a:pathLst>
            </a:custGeom>
            <a:noFill/>
            <a:ln w="9525">
              <a:solidFill>
                <a:schemeClr val="tx1"/>
              </a:solidFill>
              <a:round/>
              <a:headEnd/>
              <a:tailEnd/>
            </a:ln>
            <a:effectLst/>
          </p:spPr>
          <p:txBody>
            <a:bodyPr/>
            <a:lstStyle/>
            <a:p>
              <a:endParaRPr lang="en-US"/>
            </a:p>
          </p:txBody>
        </p:sp>
      </p:grpSp>
      <p:grpSp>
        <p:nvGrpSpPr>
          <p:cNvPr id="107604" name="Group 84"/>
          <p:cNvGrpSpPr>
            <a:grpSpLocks/>
          </p:cNvGrpSpPr>
          <p:nvPr/>
        </p:nvGrpSpPr>
        <p:grpSpPr bwMode="auto">
          <a:xfrm>
            <a:off x="1463675" y="3556000"/>
            <a:ext cx="6894513" cy="517525"/>
            <a:chOff x="922" y="2240"/>
            <a:chExt cx="4343" cy="326"/>
          </a:xfrm>
        </p:grpSpPr>
        <p:sp>
          <p:nvSpPr>
            <p:cNvPr id="107555" name="Text Box 35"/>
            <p:cNvSpPr txBox="1">
              <a:spLocks noChangeArrowheads="1"/>
            </p:cNvSpPr>
            <p:nvPr/>
          </p:nvSpPr>
          <p:spPr bwMode="auto">
            <a:xfrm>
              <a:off x="922" y="2240"/>
              <a:ext cx="412" cy="326"/>
            </a:xfrm>
            <a:prstGeom prst="rect">
              <a:avLst/>
            </a:prstGeom>
            <a:noFill/>
            <a:ln w="9525">
              <a:noFill/>
              <a:miter lim="800000"/>
              <a:headEnd/>
              <a:tailEnd/>
            </a:ln>
            <a:effectLst/>
          </p:spPr>
          <p:txBody>
            <a:bodyPr wrap="none">
              <a:spAutoFit/>
            </a:bodyPr>
            <a:lstStyle/>
            <a:p>
              <a:pPr algn="ctr"/>
              <a:r>
                <a:rPr lang="en-US" sz="1400"/>
                <a:t>Clock </a:t>
              </a:r>
            </a:p>
            <a:p>
              <a:pPr algn="ctr"/>
              <a:r>
                <a:rPr lang="en-US" sz="1400"/>
                <a:t>edge 1</a:t>
              </a:r>
            </a:p>
          </p:txBody>
        </p:sp>
        <p:sp>
          <p:nvSpPr>
            <p:cNvPr id="107556" name="Text Box 36"/>
            <p:cNvSpPr txBox="1">
              <a:spLocks noChangeArrowheads="1"/>
            </p:cNvSpPr>
            <p:nvPr/>
          </p:nvSpPr>
          <p:spPr bwMode="auto">
            <a:xfrm>
              <a:off x="1483" y="2240"/>
              <a:ext cx="412" cy="326"/>
            </a:xfrm>
            <a:prstGeom prst="rect">
              <a:avLst/>
            </a:prstGeom>
            <a:noFill/>
            <a:ln w="9525">
              <a:noFill/>
              <a:miter lim="800000"/>
              <a:headEnd/>
              <a:tailEnd/>
            </a:ln>
            <a:effectLst/>
          </p:spPr>
          <p:txBody>
            <a:bodyPr wrap="none">
              <a:spAutoFit/>
            </a:bodyPr>
            <a:lstStyle/>
            <a:p>
              <a:pPr algn="ctr"/>
              <a:r>
                <a:rPr lang="en-US" sz="1400"/>
                <a:t>Clock </a:t>
              </a:r>
            </a:p>
            <a:p>
              <a:pPr algn="ctr"/>
              <a:r>
                <a:rPr lang="en-US" sz="1400"/>
                <a:t>edge 2</a:t>
              </a:r>
            </a:p>
          </p:txBody>
        </p:sp>
        <p:sp>
          <p:nvSpPr>
            <p:cNvPr id="107557" name="Text Box 37"/>
            <p:cNvSpPr txBox="1">
              <a:spLocks noChangeArrowheads="1"/>
            </p:cNvSpPr>
            <p:nvPr/>
          </p:nvSpPr>
          <p:spPr bwMode="auto">
            <a:xfrm>
              <a:off x="2606" y="2240"/>
              <a:ext cx="412" cy="326"/>
            </a:xfrm>
            <a:prstGeom prst="rect">
              <a:avLst/>
            </a:prstGeom>
            <a:noFill/>
            <a:ln w="9525">
              <a:noFill/>
              <a:miter lim="800000"/>
              <a:headEnd/>
              <a:tailEnd/>
            </a:ln>
            <a:effectLst/>
          </p:spPr>
          <p:txBody>
            <a:bodyPr wrap="none">
              <a:spAutoFit/>
            </a:bodyPr>
            <a:lstStyle/>
            <a:p>
              <a:pPr algn="ctr"/>
              <a:r>
                <a:rPr lang="en-US" sz="1400"/>
                <a:t>Clock </a:t>
              </a:r>
            </a:p>
            <a:p>
              <a:pPr algn="ctr"/>
              <a:r>
                <a:rPr lang="en-US" sz="1400"/>
                <a:t>edge 4</a:t>
              </a:r>
            </a:p>
          </p:txBody>
        </p:sp>
        <p:sp>
          <p:nvSpPr>
            <p:cNvPr id="107558" name="Text Box 38"/>
            <p:cNvSpPr txBox="1">
              <a:spLocks noChangeArrowheads="1"/>
            </p:cNvSpPr>
            <p:nvPr/>
          </p:nvSpPr>
          <p:spPr bwMode="auto">
            <a:xfrm>
              <a:off x="3168" y="2240"/>
              <a:ext cx="412" cy="326"/>
            </a:xfrm>
            <a:prstGeom prst="rect">
              <a:avLst/>
            </a:prstGeom>
            <a:noFill/>
            <a:ln w="9525">
              <a:noFill/>
              <a:miter lim="800000"/>
              <a:headEnd/>
              <a:tailEnd/>
            </a:ln>
            <a:effectLst/>
          </p:spPr>
          <p:txBody>
            <a:bodyPr wrap="none">
              <a:spAutoFit/>
            </a:bodyPr>
            <a:lstStyle/>
            <a:p>
              <a:pPr algn="ctr"/>
              <a:r>
                <a:rPr lang="en-US" sz="1400"/>
                <a:t>Clock </a:t>
              </a:r>
            </a:p>
            <a:p>
              <a:pPr algn="ctr"/>
              <a:r>
                <a:rPr lang="en-US" sz="1400"/>
                <a:t>edge 5</a:t>
              </a:r>
            </a:p>
          </p:txBody>
        </p:sp>
        <p:sp>
          <p:nvSpPr>
            <p:cNvPr id="107559" name="Text Box 39"/>
            <p:cNvSpPr txBox="1">
              <a:spLocks noChangeArrowheads="1"/>
            </p:cNvSpPr>
            <p:nvPr/>
          </p:nvSpPr>
          <p:spPr bwMode="auto">
            <a:xfrm>
              <a:off x="2045" y="2240"/>
              <a:ext cx="412" cy="326"/>
            </a:xfrm>
            <a:prstGeom prst="rect">
              <a:avLst/>
            </a:prstGeom>
            <a:noFill/>
            <a:ln w="9525">
              <a:noFill/>
              <a:miter lim="800000"/>
              <a:headEnd/>
              <a:tailEnd/>
            </a:ln>
            <a:effectLst/>
          </p:spPr>
          <p:txBody>
            <a:bodyPr wrap="none">
              <a:spAutoFit/>
            </a:bodyPr>
            <a:lstStyle/>
            <a:p>
              <a:pPr algn="ctr"/>
              <a:r>
                <a:rPr lang="en-US" sz="1400"/>
                <a:t>Clock </a:t>
              </a:r>
            </a:p>
            <a:p>
              <a:pPr algn="ctr"/>
              <a:r>
                <a:rPr lang="en-US" sz="1400"/>
                <a:t>edge 3</a:t>
              </a:r>
            </a:p>
          </p:txBody>
        </p:sp>
        <p:sp>
          <p:nvSpPr>
            <p:cNvPr id="107601" name="Text Box 81"/>
            <p:cNvSpPr txBox="1">
              <a:spLocks noChangeArrowheads="1"/>
            </p:cNvSpPr>
            <p:nvPr/>
          </p:nvSpPr>
          <p:spPr bwMode="auto">
            <a:xfrm>
              <a:off x="3729" y="2240"/>
              <a:ext cx="412" cy="326"/>
            </a:xfrm>
            <a:prstGeom prst="rect">
              <a:avLst/>
            </a:prstGeom>
            <a:noFill/>
            <a:ln w="9525">
              <a:noFill/>
              <a:miter lim="800000"/>
              <a:headEnd/>
              <a:tailEnd/>
            </a:ln>
            <a:effectLst/>
          </p:spPr>
          <p:txBody>
            <a:bodyPr wrap="none">
              <a:spAutoFit/>
            </a:bodyPr>
            <a:lstStyle/>
            <a:p>
              <a:pPr algn="ctr"/>
              <a:r>
                <a:rPr lang="en-US" sz="1400"/>
                <a:t>Clock </a:t>
              </a:r>
            </a:p>
            <a:p>
              <a:pPr algn="ctr"/>
              <a:r>
                <a:rPr lang="en-US" sz="1400"/>
                <a:t>edge 6</a:t>
              </a:r>
            </a:p>
          </p:txBody>
        </p:sp>
        <p:sp>
          <p:nvSpPr>
            <p:cNvPr id="107602" name="Text Box 82"/>
            <p:cNvSpPr txBox="1">
              <a:spLocks noChangeArrowheads="1"/>
            </p:cNvSpPr>
            <p:nvPr/>
          </p:nvSpPr>
          <p:spPr bwMode="auto">
            <a:xfrm>
              <a:off x="4291" y="2240"/>
              <a:ext cx="412" cy="326"/>
            </a:xfrm>
            <a:prstGeom prst="rect">
              <a:avLst/>
            </a:prstGeom>
            <a:noFill/>
            <a:ln w="9525">
              <a:noFill/>
              <a:miter lim="800000"/>
              <a:headEnd/>
              <a:tailEnd/>
            </a:ln>
            <a:effectLst/>
          </p:spPr>
          <p:txBody>
            <a:bodyPr wrap="none">
              <a:spAutoFit/>
            </a:bodyPr>
            <a:lstStyle/>
            <a:p>
              <a:pPr algn="ctr"/>
              <a:r>
                <a:rPr lang="en-US" sz="1400"/>
                <a:t>Clock </a:t>
              </a:r>
            </a:p>
            <a:p>
              <a:pPr algn="ctr"/>
              <a:r>
                <a:rPr lang="en-US" sz="1400"/>
                <a:t>edge 7</a:t>
              </a:r>
            </a:p>
          </p:txBody>
        </p:sp>
        <p:sp>
          <p:nvSpPr>
            <p:cNvPr id="107603" name="Text Box 83"/>
            <p:cNvSpPr txBox="1">
              <a:spLocks noChangeArrowheads="1"/>
            </p:cNvSpPr>
            <p:nvPr/>
          </p:nvSpPr>
          <p:spPr bwMode="auto">
            <a:xfrm>
              <a:off x="4853" y="2240"/>
              <a:ext cx="412" cy="326"/>
            </a:xfrm>
            <a:prstGeom prst="rect">
              <a:avLst/>
            </a:prstGeom>
            <a:noFill/>
            <a:ln w="9525">
              <a:noFill/>
              <a:miter lim="800000"/>
              <a:headEnd/>
              <a:tailEnd/>
            </a:ln>
            <a:effectLst/>
          </p:spPr>
          <p:txBody>
            <a:bodyPr wrap="none">
              <a:spAutoFit/>
            </a:bodyPr>
            <a:lstStyle/>
            <a:p>
              <a:pPr algn="ctr"/>
              <a:r>
                <a:rPr lang="en-US" sz="1400"/>
                <a:t>Clock </a:t>
              </a:r>
            </a:p>
            <a:p>
              <a:pPr algn="ctr"/>
              <a:r>
                <a:rPr lang="en-US" sz="1400"/>
                <a:t>edge 8</a:t>
              </a:r>
            </a:p>
          </p:txBody>
        </p:sp>
      </p:grpSp>
      <p:grpSp>
        <p:nvGrpSpPr>
          <p:cNvPr id="64" name="Group 63"/>
          <p:cNvGrpSpPr/>
          <p:nvPr/>
        </p:nvGrpSpPr>
        <p:grpSpPr>
          <a:xfrm>
            <a:off x="2541319" y="4381994"/>
            <a:ext cx="380011" cy="1626920"/>
            <a:chOff x="3087583" y="4251366"/>
            <a:chExt cx="380011" cy="985652"/>
          </a:xfrm>
        </p:grpSpPr>
        <p:sp>
          <p:nvSpPr>
            <p:cNvPr id="65" name="Oval 64"/>
            <p:cNvSpPr/>
            <p:nvPr/>
          </p:nvSpPr>
          <p:spPr bwMode="auto">
            <a:xfrm>
              <a:off x="3111335" y="4251366"/>
              <a:ext cx="142504" cy="142504"/>
            </a:xfrm>
            <a:prstGeom prst="ellipse">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6" name="Freeform 65"/>
            <p:cNvSpPr/>
            <p:nvPr/>
          </p:nvSpPr>
          <p:spPr bwMode="auto">
            <a:xfrm>
              <a:off x="3087583" y="4346369"/>
              <a:ext cx="380011" cy="890649"/>
            </a:xfrm>
            <a:custGeom>
              <a:avLst/>
              <a:gdLst>
                <a:gd name="connsiteX0" fmla="*/ 374073 w 851066"/>
                <a:gd name="connsiteY0" fmla="*/ 0 h 1448789"/>
                <a:gd name="connsiteX1" fmla="*/ 801585 w 851066"/>
                <a:gd name="connsiteY1" fmla="*/ 380010 h 1448789"/>
                <a:gd name="connsiteX2" fmla="*/ 77190 w 851066"/>
                <a:gd name="connsiteY2" fmla="*/ 866899 h 1448789"/>
                <a:gd name="connsiteX3" fmla="*/ 338447 w 851066"/>
                <a:gd name="connsiteY3" fmla="*/ 1448789 h 1448789"/>
              </a:gdLst>
              <a:ahLst/>
              <a:cxnLst>
                <a:cxn ang="0">
                  <a:pos x="connsiteX0" y="connsiteY0"/>
                </a:cxn>
                <a:cxn ang="0">
                  <a:pos x="connsiteX1" y="connsiteY1"/>
                </a:cxn>
                <a:cxn ang="0">
                  <a:pos x="connsiteX2" y="connsiteY2"/>
                </a:cxn>
                <a:cxn ang="0">
                  <a:pos x="connsiteX3" y="connsiteY3"/>
                </a:cxn>
              </a:cxnLst>
              <a:rect l="l" t="t" r="r" b="b"/>
              <a:pathLst>
                <a:path w="851066" h="1448789">
                  <a:moveTo>
                    <a:pt x="374073" y="0"/>
                  </a:moveTo>
                  <a:cubicBezTo>
                    <a:pt x="612569" y="117763"/>
                    <a:pt x="851066" y="235527"/>
                    <a:pt x="801585" y="380010"/>
                  </a:cubicBezTo>
                  <a:cubicBezTo>
                    <a:pt x="752105" y="524493"/>
                    <a:pt x="154380" y="688769"/>
                    <a:pt x="77190" y="866899"/>
                  </a:cubicBezTo>
                  <a:cubicBezTo>
                    <a:pt x="0" y="1045029"/>
                    <a:pt x="169223" y="1246909"/>
                    <a:pt x="338447" y="1448789"/>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grpSp>
        <p:nvGrpSpPr>
          <p:cNvPr id="67" name="Group 66"/>
          <p:cNvGrpSpPr/>
          <p:nvPr/>
        </p:nvGrpSpPr>
        <p:grpSpPr>
          <a:xfrm>
            <a:off x="5235039" y="4356264"/>
            <a:ext cx="380011" cy="1626920"/>
            <a:chOff x="4463142" y="4285013"/>
            <a:chExt cx="380011" cy="985652"/>
          </a:xfrm>
        </p:grpSpPr>
        <p:sp>
          <p:nvSpPr>
            <p:cNvPr id="68" name="Oval 67"/>
            <p:cNvSpPr/>
            <p:nvPr/>
          </p:nvSpPr>
          <p:spPr bwMode="auto">
            <a:xfrm>
              <a:off x="4486894" y="4285013"/>
              <a:ext cx="142504" cy="142504"/>
            </a:xfrm>
            <a:prstGeom prst="ellipse">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9" name="Freeform 68"/>
            <p:cNvSpPr/>
            <p:nvPr/>
          </p:nvSpPr>
          <p:spPr bwMode="auto">
            <a:xfrm>
              <a:off x="4463142" y="4380016"/>
              <a:ext cx="380011" cy="890649"/>
            </a:xfrm>
            <a:custGeom>
              <a:avLst/>
              <a:gdLst>
                <a:gd name="connsiteX0" fmla="*/ 374073 w 851066"/>
                <a:gd name="connsiteY0" fmla="*/ 0 h 1448789"/>
                <a:gd name="connsiteX1" fmla="*/ 801585 w 851066"/>
                <a:gd name="connsiteY1" fmla="*/ 380010 h 1448789"/>
                <a:gd name="connsiteX2" fmla="*/ 77190 w 851066"/>
                <a:gd name="connsiteY2" fmla="*/ 866899 h 1448789"/>
                <a:gd name="connsiteX3" fmla="*/ 338447 w 851066"/>
                <a:gd name="connsiteY3" fmla="*/ 1448789 h 1448789"/>
              </a:gdLst>
              <a:ahLst/>
              <a:cxnLst>
                <a:cxn ang="0">
                  <a:pos x="connsiteX0" y="connsiteY0"/>
                </a:cxn>
                <a:cxn ang="0">
                  <a:pos x="connsiteX1" y="connsiteY1"/>
                </a:cxn>
                <a:cxn ang="0">
                  <a:pos x="connsiteX2" y="connsiteY2"/>
                </a:cxn>
                <a:cxn ang="0">
                  <a:pos x="connsiteX3" y="connsiteY3"/>
                </a:cxn>
              </a:cxnLst>
              <a:rect l="l" t="t" r="r" b="b"/>
              <a:pathLst>
                <a:path w="851066" h="1448789">
                  <a:moveTo>
                    <a:pt x="374073" y="0"/>
                  </a:moveTo>
                  <a:cubicBezTo>
                    <a:pt x="612569" y="117763"/>
                    <a:pt x="851066" y="235527"/>
                    <a:pt x="801585" y="380010"/>
                  </a:cubicBezTo>
                  <a:cubicBezTo>
                    <a:pt x="752105" y="524493"/>
                    <a:pt x="154380" y="688769"/>
                    <a:pt x="77190" y="866899"/>
                  </a:cubicBezTo>
                  <a:cubicBezTo>
                    <a:pt x="0" y="1045029"/>
                    <a:pt x="169223" y="1246909"/>
                    <a:pt x="338447" y="1448789"/>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grpSp>
        <p:nvGrpSpPr>
          <p:cNvPr id="76" name="Group 75"/>
          <p:cNvGrpSpPr/>
          <p:nvPr/>
        </p:nvGrpSpPr>
        <p:grpSpPr>
          <a:xfrm>
            <a:off x="7073735" y="4354285"/>
            <a:ext cx="380011" cy="1626920"/>
            <a:chOff x="4463142" y="4285013"/>
            <a:chExt cx="380011" cy="985652"/>
          </a:xfrm>
        </p:grpSpPr>
        <p:sp>
          <p:nvSpPr>
            <p:cNvPr id="77" name="Oval 76"/>
            <p:cNvSpPr/>
            <p:nvPr/>
          </p:nvSpPr>
          <p:spPr bwMode="auto">
            <a:xfrm>
              <a:off x="4486894" y="4285013"/>
              <a:ext cx="142504" cy="142504"/>
            </a:xfrm>
            <a:prstGeom prst="ellipse">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8" name="Freeform 77"/>
            <p:cNvSpPr/>
            <p:nvPr/>
          </p:nvSpPr>
          <p:spPr bwMode="auto">
            <a:xfrm>
              <a:off x="4463142" y="4380016"/>
              <a:ext cx="380011" cy="890649"/>
            </a:xfrm>
            <a:custGeom>
              <a:avLst/>
              <a:gdLst>
                <a:gd name="connsiteX0" fmla="*/ 374073 w 851066"/>
                <a:gd name="connsiteY0" fmla="*/ 0 h 1448789"/>
                <a:gd name="connsiteX1" fmla="*/ 801585 w 851066"/>
                <a:gd name="connsiteY1" fmla="*/ 380010 h 1448789"/>
                <a:gd name="connsiteX2" fmla="*/ 77190 w 851066"/>
                <a:gd name="connsiteY2" fmla="*/ 866899 h 1448789"/>
                <a:gd name="connsiteX3" fmla="*/ 338447 w 851066"/>
                <a:gd name="connsiteY3" fmla="*/ 1448789 h 1448789"/>
              </a:gdLst>
              <a:ahLst/>
              <a:cxnLst>
                <a:cxn ang="0">
                  <a:pos x="connsiteX0" y="connsiteY0"/>
                </a:cxn>
                <a:cxn ang="0">
                  <a:pos x="connsiteX1" y="connsiteY1"/>
                </a:cxn>
                <a:cxn ang="0">
                  <a:pos x="connsiteX2" y="connsiteY2"/>
                </a:cxn>
                <a:cxn ang="0">
                  <a:pos x="connsiteX3" y="connsiteY3"/>
                </a:cxn>
              </a:cxnLst>
              <a:rect l="l" t="t" r="r" b="b"/>
              <a:pathLst>
                <a:path w="851066" h="1448789">
                  <a:moveTo>
                    <a:pt x="374073" y="0"/>
                  </a:moveTo>
                  <a:cubicBezTo>
                    <a:pt x="612569" y="117763"/>
                    <a:pt x="851066" y="235527"/>
                    <a:pt x="801585" y="380010"/>
                  </a:cubicBezTo>
                  <a:cubicBezTo>
                    <a:pt x="752105" y="524493"/>
                    <a:pt x="154380" y="688769"/>
                    <a:pt x="77190" y="866899"/>
                  </a:cubicBezTo>
                  <a:cubicBezTo>
                    <a:pt x="0" y="1045029"/>
                    <a:pt x="169223" y="1246909"/>
                    <a:pt x="338447" y="1448789"/>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
        <p:nvSpPr>
          <p:cNvPr id="70" name="Slide Number Placeholder 69"/>
          <p:cNvSpPr>
            <a:spLocks noGrp="1"/>
          </p:cNvSpPr>
          <p:nvPr>
            <p:ph type="sldNum" sz="quarter" idx="12"/>
          </p:nvPr>
        </p:nvSpPr>
        <p:spPr/>
        <p:txBody>
          <a:bodyPr/>
          <a:lstStyle/>
          <a:p>
            <a:fld id="{1E9AE433-2354-447F-AC9C-E3BA53A2ED55}" type="slidenum">
              <a:rPr lang="en-US" smtClean="0"/>
              <a:pPr/>
              <a:t>27</a:t>
            </a:fld>
            <a:endParaRPr lang="en-US"/>
          </a:p>
        </p:txBody>
      </p:sp>
      <p:sp>
        <p:nvSpPr>
          <p:cNvPr id="71" name="Footer Placeholder 70"/>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Sequential Logic Components</a:t>
            </a:r>
          </a:p>
        </p:txBody>
      </p:sp>
      <p:sp>
        <p:nvSpPr>
          <p:cNvPr id="55299" name="Rectangle 3"/>
          <p:cNvSpPr>
            <a:spLocks noGrp="1" noChangeArrowheads="1"/>
          </p:cNvSpPr>
          <p:nvPr>
            <p:ph idx="1"/>
          </p:nvPr>
        </p:nvSpPr>
        <p:spPr/>
        <p:txBody>
          <a:bodyPr/>
          <a:lstStyle/>
          <a:p>
            <a:r>
              <a:rPr lang="en-US"/>
              <a:t>Memory: T Flip-Flops</a:t>
            </a:r>
          </a:p>
        </p:txBody>
      </p:sp>
      <p:grpSp>
        <p:nvGrpSpPr>
          <p:cNvPr id="55315" name="Group 19"/>
          <p:cNvGrpSpPr>
            <a:grpSpLocks/>
          </p:cNvGrpSpPr>
          <p:nvPr/>
        </p:nvGrpSpPr>
        <p:grpSpPr bwMode="auto">
          <a:xfrm>
            <a:off x="1219200" y="3124200"/>
            <a:ext cx="3429000" cy="1981200"/>
            <a:chOff x="768" y="1968"/>
            <a:chExt cx="2160" cy="1248"/>
          </a:xfrm>
        </p:grpSpPr>
        <p:sp>
          <p:nvSpPr>
            <p:cNvPr id="55300" name="Rectangle 4"/>
            <p:cNvSpPr>
              <a:spLocks noChangeArrowheads="1"/>
            </p:cNvSpPr>
            <p:nvPr/>
          </p:nvSpPr>
          <p:spPr bwMode="auto">
            <a:xfrm>
              <a:off x="1536" y="1968"/>
              <a:ext cx="960" cy="1248"/>
            </a:xfrm>
            <a:prstGeom prst="rect">
              <a:avLst/>
            </a:prstGeom>
            <a:noFill/>
            <a:ln w="12700">
              <a:solidFill>
                <a:schemeClr val="tx1"/>
              </a:solidFill>
              <a:miter lim="800000"/>
              <a:headEnd/>
              <a:tailEnd/>
            </a:ln>
            <a:effectLst/>
          </p:spPr>
          <p:txBody>
            <a:bodyPr wrap="none" anchor="ctr"/>
            <a:lstStyle/>
            <a:p>
              <a:endParaRPr lang="en-US"/>
            </a:p>
          </p:txBody>
        </p:sp>
        <p:sp>
          <p:nvSpPr>
            <p:cNvPr id="55301" name="Text Box 5"/>
            <p:cNvSpPr txBox="1">
              <a:spLocks noChangeArrowheads="1"/>
            </p:cNvSpPr>
            <p:nvPr/>
          </p:nvSpPr>
          <p:spPr bwMode="auto">
            <a:xfrm>
              <a:off x="1584" y="2304"/>
              <a:ext cx="912" cy="288"/>
            </a:xfrm>
            <a:prstGeom prst="rect">
              <a:avLst/>
            </a:prstGeom>
            <a:noFill/>
            <a:ln w="9525">
              <a:noFill/>
              <a:miter lim="800000"/>
              <a:headEnd/>
              <a:tailEnd/>
            </a:ln>
            <a:effectLst/>
          </p:spPr>
          <p:txBody>
            <a:bodyPr>
              <a:spAutoFit/>
            </a:bodyPr>
            <a:lstStyle/>
            <a:p>
              <a:pPr>
                <a:spcBef>
                  <a:spcPct val="50000"/>
                </a:spcBef>
              </a:pPr>
              <a:r>
                <a:rPr lang="en-US"/>
                <a:t>T          Q</a:t>
              </a:r>
            </a:p>
          </p:txBody>
        </p:sp>
        <p:sp>
          <p:nvSpPr>
            <p:cNvPr id="55302" name="Line 6"/>
            <p:cNvSpPr>
              <a:spLocks noChangeShapeType="1"/>
            </p:cNvSpPr>
            <p:nvPr/>
          </p:nvSpPr>
          <p:spPr bwMode="auto">
            <a:xfrm>
              <a:off x="1536" y="2880"/>
              <a:ext cx="96" cy="96"/>
            </a:xfrm>
            <a:prstGeom prst="line">
              <a:avLst/>
            </a:prstGeom>
            <a:noFill/>
            <a:ln w="9525">
              <a:solidFill>
                <a:schemeClr val="tx1"/>
              </a:solidFill>
              <a:round/>
              <a:headEnd/>
              <a:tailEnd/>
            </a:ln>
            <a:effectLst/>
          </p:spPr>
          <p:txBody>
            <a:bodyPr/>
            <a:lstStyle/>
            <a:p>
              <a:endParaRPr lang="en-US"/>
            </a:p>
          </p:txBody>
        </p:sp>
        <p:sp>
          <p:nvSpPr>
            <p:cNvPr id="55303" name="Line 7"/>
            <p:cNvSpPr>
              <a:spLocks noChangeShapeType="1"/>
            </p:cNvSpPr>
            <p:nvPr/>
          </p:nvSpPr>
          <p:spPr bwMode="auto">
            <a:xfrm flipH="1">
              <a:off x="1536" y="2976"/>
              <a:ext cx="96" cy="96"/>
            </a:xfrm>
            <a:prstGeom prst="line">
              <a:avLst/>
            </a:prstGeom>
            <a:noFill/>
            <a:ln w="9525">
              <a:solidFill>
                <a:schemeClr val="tx1"/>
              </a:solidFill>
              <a:round/>
              <a:headEnd/>
              <a:tailEnd/>
            </a:ln>
            <a:effectLst/>
          </p:spPr>
          <p:txBody>
            <a:bodyPr/>
            <a:lstStyle/>
            <a:p>
              <a:endParaRPr lang="en-US"/>
            </a:p>
          </p:txBody>
        </p:sp>
        <p:sp>
          <p:nvSpPr>
            <p:cNvPr id="55304" name="Line 8"/>
            <p:cNvSpPr>
              <a:spLocks noChangeShapeType="1"/>
            </p:cNvSpPr>
            <p:nvPr/>
          </p:nvSpPr>
          <p:spPr bwMode="auto">
            <a:xfrm flipH="1">
              <a:off x="1104" y="2448"/>
              <a:ext cx="432" cy="0"/>
            </a:xfrm>
            <a:prstGeom prst="line">
              <a:avLst/>
            </a:prstGeom>
            <a:noFill/>
            <a:ln w="9525">
              <a:solidFill>
                <a:schemeClr val="tx1"/>
              </a:solidFill>
              <a:round/>
              <a:headEnd/>
              <a:tailEnd/>
            </a:ln>
            <a:effectLst/>
          </p:spPr>
          <p:txBody>
            <a:bodyPr/>
            <a:lstStyle/>
            <a:p>
              <a:endParaRPr lang="en-US"/>
            </a:p>
          </p:txBody>
        </p:sp>
        <p:sp>
          <p:nvSpPr>
            <p:cNvPr id="55305" name="Line 9"/>
            <p:cNvSpPr>
              <a:spLocks noChangeShapeType="1"/>
            </p:cNvSpPr>
            <p:nvPr/>
          </p:nvSpPr>
          <p:spPr bwMode="auto">
            <a:xfrm flipH="1">
              <a:off x="2496" y="2448"/>
              <a:ext cx="432" cy="0"/>
            </a:xfrm>
            <a:prstGeom prst="line">
              <a:avLst/>
            </a:prstGeom>
            <a:noFill/>
            <a:ln w="9525">
              <a:solidFill>
                <a:schemeClr val="tx1"/>
              </a:solidFill>
              <a:round/>
              <a:headEnd/>
              <a:tailEnd/>
            </a:ln>
            <a:effectLst/>
          </p:spPr>
          <p:txBody>
            <a:bodyPr/>
            <a:lstStyle/>
            <a:p>
              <a:endParaRPr lang="en-US"/>
            </a:p>
          </p:txBody>
        </p:sp>
        <p:sp>
          <p:nvSpPr>
            <p:cNvPr id="55306" name="Line 10"/>
            <p:cNvSpPr>
              <a:spLocks noChangeShapeType="1"/>
            </p:cNvSpPr>
            <p:nvPr/>
          </p:nvSpPr>
          <p:spPr bwMode="auto">
            <a:xfrm flipH="1">
              <a:off x="1104" y="2976"/>
              <a:ext cx="432" cy="0"/>
            </a:xfrm>
            <a:prstGeom prst="line">
              <a:avLst/>
            </a:prstGeom>
            <a:noFill/>
            <a:ln w="9525">
              <a:solidFill>
                <a:schemeClr val="tx1"/>
              </a:solidFill>
              <a:round/>
              <a:headEnd/>
              <a:tailEnd/>
            </a:ln>
            <a:effectLst/>
          </p:spPr>
          <p:txBody>
            <a:bodyPr/>
            <a:lstStyle/>
            <a:p>
              <a:endParaRPr lang="en-US"/>
            </a:p>
          </p:txBody>
        </p:sp>
        <p:sp>
          <p:nvSpPr>
            <p:cNvPr id="55307" name="Text Box 11"/>
            <p:cNvSpPr txBox="1">
              <a:spLocks noChangeArrowheads="1"/>
            </p:cNvSpPr>
            <p:nvPr/>
          </p:nvSpPr>
          <p:spPr bwMode="auto">
            <a:xfrm>
              <a:off x="768" y="2736"/>
              <a:ext cx="576" cy="288"/>
            </a:xfrm>
            <a:prstGeom prst="rect">
              <a:avLst/>
            </a:prstGeom>
            <a:noFill/>
            <a:ln w="9525">
              <a:noFill/>
              <a:miter lim="800000"/>
              <a:headEnd/>
              <a:tailEnd/>
            </a:ln>
            <a:effectLst/>
          </p:spPr>
          <p:txBody>
            <a:bodyPr>
              <a:spAutoFit/>
            </a:bodyPr>
            <a:lstStyle/>
            <a:p>
              <a:pPr>
                <a:spcBef>
                  <a:spcPct val="50000"/>
                </a:spcBef>
              </a:pPr>
              <a:r>
                <a:rPr lang="en-US"/>
                <a:t>CLK</a:t>
              </a:r>
            </a:p>
          </p:txBody>
        </p:sp>
      </p:grpSp>
      <p:sp>
        <p:nvSpPr>
          <p:cNvPr id="55311" name="Text Box 15"/>
          <p:cNvSpPr txBox="1">
            <a:spLocks noChangeArrowheads="1"/>
          </p:cNvSpPr>
          <p:nvPr/>
        </p:nvSpPr>
        <p:spPr bwMode="auto">
          <a:xfrm>
            <a:off x="5105400" y="2209800"/>
            <a:ext cx="2971800" cy="457200"/>
          </a:xfrm>
          <a:prstGeom prst="rect">
            <a:avLst/>
          </a:prstGeom>
          <a:noFill/>
          <a:ln w="9525">
            <a:noFill/>
            <a:miter lim="800000"/>
            <a:headEnd/>
            <a:tailEnd/>
          </a:ln>
          <a:effectLst/>
        </p:spPr>
        <p:txBody>
          <a:bodyPr>
            <a:spAutoFit/>
          </a:bodyPr>
          <a:lstStyle/>
          <a:p>
            <a:pPr>
              <a:spcBef>
                <a:spcPct val="50000"/>
              </a:spcBef>
            </a:pPr>
            <a:r>
              <a:rPr lang="en-US"/>
              <a:t>Clock happens Here</a:t>
            </a:r>
          </a:p>
        </p:txBody>
      </p:sp>
      <p:sp>
        <p:nvSpPr>
          <p:cNvPr id="55312" name="Freeform 16"/>
          <p:cNvSpPr>
            <a:spLocks/>
          </p:cNvSpPr>
          <p:nvPr/>
        </p:nvSpPr>
        <p:spPr bwMode="auto">
          <a:xfrm>
            <a:off x="7010400" y="2514600"/>
            <a:ext cx="1143000" cy="457200"/>
          </a:xfrm>
          <a:custGeom>
            <a:avLst/>
            <a:gdLst/>
            <a:ahLst/>
            <a:cxnLst>
              <a:cxn ang="0">
                <a:pos x="480" y="0"/>
              </a:cxn>
              <a:cxn ang="0">
                <a:pos x="672" y="192"/>
              </a:cxn>
              <a:cxn ang="0">
                <a:pos x="192" y="144"/>
              </a:cxn>
              <a:cxn ang="0">
                <a:pos x="0" y="288"/>
              </a:cxn>
            </a:cxnLst>
            <a:rect l="0" t="0" r="r" b="b"/>
            <a:pathLst>
              <a:path w="720" h="288">
                <a:moveTo>
                  <a:pt x="480" y="0"/>
                </a:moveTo>
                <a:cubicBezTo>
                  <a:pt x="600" y="84"/>
                  <a:pt x="720" y="168"/>
                  <a:pt x="672" y="192"/>
                </a:cubicBezTo>
                <a:cubicBezTo>
                  <a:pt x="624" y="216"/>
                  <a:pt x="304" y="128"/>
                  <a:pt x="192" y="144"/>
                </a:cubicBezTo>
                <a:cubicBezTo>
                  <a:pt x="80" y="160"/>
                  <a:pt x="40" y="224"/>
                  <a:pt x="0" y="288"/>
                </a:cubicBezTo>
              </a:path>
            </a:pathLst>
          </a:custGeom>
          <a:noFill/>
          <a:ln w="12700" cmpd="sng">
            <a:solidFill>
              <a:schemeClr val="tx1"/>
            </a:solidFill>
            <a:round/>
            <a:headEnd type="none" w="med" len="med"/>
            <a:tailEnd type="triangle" w="med" len="med"/>
          </a:ln>
          <a:effectLst/>
        </p:spPr>
        <p:txBody>
          <a:bodyPr/>
          <a:lstStyle/>
          <a:p>
            <a:endParaRPr lang="en-US"/>
          </a:p>
        </p:txBody>
      </p:sp>
      <p:grpSp>
        <p:nvGrpSpPr>
          <p:cNvPr id="55316" name="Group 20"/>
          <p:cNvGrpSpPr>
            <a:grpSpLocks/>
          </p:cNvGrpSpPr>
          <p:nvPr/>
        </p:nvGrpSpPr>
        <p:grpSpPr bwMode="auto">
          <a:xfrm>
            <a:off x="6324600" y="2971800"/>
            <a:ext cx="1752600" cy="1552575"/>
            <a:chOff x="3984" y="1872"/>
            <a:chExt cx="1104" cy="978"/>
          </a:xfrm>
        </p:grpSpPr>
        <p:sp>
          <p:nvSpPr>
            <p:cNvPr id="55308" name="Text Box 12"/>
            <p:cNvSpPr txBox="1">
              <a:spLocks noChangeArrowheads="1"/>
            </p:cNvSpPr>
            <p:nvPr/>
          </p:nvSpPr>
          <p:spPr bwMode="auto">
            <a:xfrm>
              <a:off x="4080" y="1872"/>
              <a:ext cx="1008" cy="978"/>
            </a:xfrm>
            <a:prstGeom prst="rect">
              <a:avLst/>
            </a:prstGeom>
            <a:noFill/>
            <a:ln w="9525">
              <a:noFill/>
              <a:miter lim="800000"/>
              <a:headEnd/>
              <a:tailEnd/>
            </a:ln>
            <a:effectLst/>
          </p:spPr>
          <p:txBody>
            <a:bodyPr>
              <a:spAutoFit/>
            </a:bodyPr>
            <a:lstStyle/>
            <a:p>
              <a:pPr>
                <a:spcBef>
                  <a:spcPct val="50000"/>
                </a:spcBef>
              </a:pPr>
              <a:r>
                <a:rPr lang="en-US"/>
                <a:t>T     Q</a:t>
              </a:r>
              <a:r>
                <a:rPr lang="en-US" baseline="30000"/>
                <a:t>+</a:t>
              </a:r>
              <a:endParaRPr lang="en-US"/>
            </a:p>
            <a:p>
              <a:pPr>
                <a:spcBef>
                  <a:spcPct val="50000"/>
                </a:spcBef>
              </a:pPr>
              <a:r>
                <a:rPr lang="en-US"/>
                <a:t>0     Q</a:t>
              </a:r>
              <a:r>
                <a:rPr lang="en-US" baseline="30000"/>
                <a:t>-</a:t>
              </a:r>
              <a:endParaRPr lang="en-US"/>
            </a:p>
            <a:p>
              <a:pPr>
                <a:spcBef>
                  <a:spcPct val="50000"/>
                </a:spcBef>
              </a:pPr>
              <a:r>
                <a:rPr lang="en-US"/>
                <a:t>1     Q</a:t>
              </a:r>
              <a:r>
                <a:rPr lang="en-US" baseline="30000"/>
                <a:t>-</a:t>
              </a:r>
            </a:p>
          </p:txBody>
        </p:sp>
        <p:sp>
          <p:nvSpPr>
            <p:cNvPr id="55309" name="Line 13"/>
            <p:cNvSpPr>
              <a:spLocks noChangeShapeType="1"/>
            </p:cNvSpPr>
            <p:nvPr/>
          </p:nvSpPr>
          <p:spPr bwMode="auto">
            <a:xfrm>
              <a:off x="3984" y="2160"/>
              <a:ext cx="768" cy="0"/>
            </a:xfrm>
            <a:prstGeom prst="line">
              <a:avLst/>
            </a:prstGeom>
            <a:noFill/>
            <a:ln w="9525">
              <a:solidFill>
                <a:schemeClr val="tx1"/>
              </a:solidFill>
              <a:round/>
              <a:headEnd/>
              <a:tailEnd/>
            </a:ln>
            <a:effectLst/>
          </p:spPr>
          <p:txBody>
            <a:bodyPr/>
            <a:lstStyle/>
            <a:p>
              <a:endParaRPr lang="en-US"/>
            </a:p>
          </p:txBody>
        </p:sp>
        <p:sp>
          <p:nvSpPr>
            <p:cNvPr id="55310" name="Line 14"/>
            <p:cNvSpPr>
              <a:spLocks noChangeShapeType="1"/>
            </p:cNvSpPr>
            <p:nvPr/>
          </p:nvSpPr>
          <p:spPr bwMode="auto">
            <a:xfrm>
              <a:off x="4368" y="1872"/>
              <a:ext cx="0" cy="960"/>
            </a:xfrm>
            <a:prstGeom prst="line">
              <a:avLst/>
            </a:prstGeom>
            <a:noFill/>
            <a:ln w="9525">
              <a:solidFill>
                <a:schemeClr val="tx1"/>
              </a:solidFill>
              <a:round/>
              <a:headEnd/>
              <a:tailEnd/>
            </a:ln>
            <a:effectLst/>
          </p:spPr>
          <p:txBody>
            <a:bodyPr/>
            <a:lstStyle/>
            <a:p>
              <a:endParaRPr lang="en-US"/>
            </a:p>
          </p:txBody>
        </p:sp>
        <p:sp>
          <p:nvSpPr>
            <p:cNvPr id="55314" name="Line 18"/>
            <p:cNvSpPr>
              <a:spLocks noChangeShapeType="1"/>
            </p:cNvSpPr>
            <p:nvPr/>
          </p:nvSpPr>
          <p:spPr bwMode="auto">
            <a:xfrm>
              <a:off x="4464" y="2592"/>
              <a:ext cx="192" cy="0"/>
            </a:xfrm>
            <a:prstGeom prst="line">
              <a:avLst/>
            </a:prstGeom>
            <a:noFill/>
            <a:ln w="12700">
              <a:solidFill>
                <a:schemeClr val="tx1"/>
              </a:solidFill>
              <a:round/>
              <a:headEnd/>
              <a:tailEnd/>
            </a:ln>
            <a:effectLst/>
          </p:spPr>
          <p:txBody>
            <a:bodyPr/>
            <a:lstStyle/>
            <a:p>
              <a:endParaRPr lang="en-US"/>
            </a:p>
          </p:txBody>
        </p:sp>
      </p:grpSp>
      <p:sp>
        <p:nvSpPr>
          <p:cNvPr id="20" name="Slide Number Placeholder 19"/>
          <p:cNvSpPr>
            <a:spLocks noGrp="1"/>
          </p:cNvSpPr>
          <p:nvPr>
            <p:ph type="sldNum" sz="quarter" idx="12"/>
          </p:nvPr>
        </p:nvSpPr>
        <p:spPr/>
        <p:txBody>
          <a:bodyPr/>
          <a:lstStyle/>
          <a:p>
            <a:fld id="{1E9AE433-2354-447F-AC9C-E3BA53A2ED55}" type="slidenum">
              <a:rPr lang="en-US" smtClean="0"/>
              <a:pPr/>
              <a:t>28</a:t>
            </a:fld>
            <a:endParaRPr lang="en-US"/>
          </a:p>
        </p:txBody>
      </p:sp>
      <p:sp>
        <p:nvSpPr>
          <p:cNvPr id="21" name="Footer Placeholder 20"/>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762000" y="459175"/>
            <a:ext cx="7924800" cy="762000"/>
          </a:xfrm>
        </p:spPr>
        <p:txBody>
          <a:bodyPr/>
          <a:lstStyle/>
          <a:p>
            <a:r>
              <a:rPr lang="en-US" sz="3200" dirty="0"/>
              <a:t>Sequential Logic Components</a:t>
            </a:r>
            <a:br>
              <a:rPr lang="en-US" sz="3200" dirty="0"/>
            </a:br>
            <a:r>
              <a:rPr lang="en-US" sz="3200" dirty="0"/>
              <a:t>Toggle Flip-Flop behavior</a:t>
            </a:r>
          </a:p>
        </p:txBody>
      </p:sp>
      <p:sp>
        <p:nvSpPr>
          <p:cNvPr id="108547" name="Text Box 3"/>
          <p:cNvSpPr txBox="1">
            <a:spLocks noChangeArrowheads="1"/>
          </p:cNvSpPr>
          <p:nvPr/>
        </p:nvSpPr>
        <p:spPr bwMode="auto">
          <a:xfrm>
            <a:off x="835025" y="4389438"/>
            <a:ext cx="923925" cy="366712"/>
          </a:xfrm>
          <a:prstGeom prst="rect">
            <a:avLst/>
          </a:prstGeom>
          <a:noFill/>
          <a:ln w="9525">
            <a:noFill/>
            <a:miter lim="800000"/>
            <a:headEnd/>
            <a:tailEnd/>
          </a:ln>
          <a:effectLst/>
        </p:spPr>
        <p:txBody>
          <a:bodyPr>
            <a:spAutoFit/>
          </a:bodyPr>
          <a:lstStyle/>
          <a:p>
            <a:pPr>
              <a:spcBef>
                <a:spcPct val="50000"/>
              </a:spcBef>
            </a:pPr>
            <a:r>
              <a:rPr lang="en-US" sz="1800"/>
              <a:t>CLK</a:t>
            </a:r>
          </a:p>
        </p:txBody>
      </p:sp>
      <p:sp>
        <p:nvSpPr>
          <p:cNvPr id="108548" name="Text Box 4"/>
          <p:cNvSpPr txBox="1">
            <a:spLocks noChangeArrowheads="1"/>
          </p:cNvSpPr>
          <p:nvPr/>
        </p:nvSpPr>
        <p:spPr bwMode="auto">
          <a:xfrm>
            <a:off x="912813" y="4814888"/>
            <a:ext cx="923925" cy="366712"/>
          </a:xfrm>
          <a:prstGeom prst="rect">
            <a:avLst/>
          </a:prstGeom>
          <a:noFill/>
          <a:ln w="9525">
            <a:noFill/>
            <a:miter lim="800000"/>
            <a:headEnd/>
            <a:tailEnd/>
          </a:ln>
          <a:effectLst/>
        </p:spPr>
        <p:txBody>
          <a:bodyPr>
            <a:spAutoFit/>
          </a:bodyPr>
          <a:lstStyle/>
          <a:p>
            <a:pPr>
              <a:spcBef>
                <a:spcPct val="50000"/>
              </a:spcBef>
            </a:pPr>
            <a:r>
              <a:rPr lang="en-US" sz="1800"/>
              <a:t>T</a:t>
            </a:r>
          </a:p>
        </p:txBody>
      </p:sp>
      <p:sp>
        <p:nvSpPr>
          <p:cNvPr id="108549" name="Text Box 5"/>
          <p:cNvSpPr txBox="1">
            <a:spLocks noChangeArrowheads="1"/>
          </p:cNvSpPr>
          <p:nvPr/>
        </p:nvSpPr>
        <p:spPr bwMode="auto">
          <a:xfrm>
            <a:off x="912813" y="5332413"/>
            <a:ext cx="923925" cy="366712"/>
          </a:xfrm>
          <a:prstGeom prst="rect">
            <a:avLst/>
          </a:prstGeom>
          <a:noFill/>
          <a:ln w="9525">
            <a:noFill/>
            <a:miter lim="800000"/>
            <a:headEnd/>
            <a:tailEnd/>
          </a:ln>
          <a:effectLst/>
        </p:spPr>
        <p:txBody>
          <a:bodyPr>
            <a:spAutoFit/>
          </a:bodyPr>
          <a:lstStyle/>
          <a:p>
            <a:pPr>
              <a:spcBef>
                <a:spcPct val="50000"/>
              </a:spcBef>
            </a:pPr>
            <a:r>
              <a:rPr lang="en-US" sz="1800"/>
              <a:t>Q</a:t>
            </a:r>
          </a:p>
        </p:txBody>
      </p:sp>
      <p:grpSp>
        <p:nvGrpSpPr>
          <p:cNvPr id="108550" name="Group 6"/>
          <p:cNvGrpSpPr>
            <a:grpSpLocks/>
          </p:cNvGrpSpPr>
          <p:nvPr/>
        </p:nvGrpSpPr>
        <p:grpSpPr bwMode="auto">
          <a:xfrm>
            <a:off x="1822450" y="4135438"/>
            <a:ext cx="5464175" cy="1735137"/>
            <a:chOff x="1148" y="2460"/>
            <a:chExt cx="2637" cy="1350"/>
          </a:xfrm>
        </p:grpSpPr>
        <p:sp>
          <p:nvSpPr>
            <p:cNvPr id="108551" name="Line 7"/>
            <p:cNvSpPr>
              <a:spLocks noChangeShapeType="1"/>
            </p:cNvSpPr>
            <p:nvPr/>
          </p:nvSpPr>
          <p:spPr bwMode="auto">
            <a:xfrm>
              <a:off x="1148" y="2460"/>
              <a:ext cx="0" cy="1350"/>
            </a:xfrm>
            <a:prstGeom prst="line">
              <a:avLst/>
            </a:prstGeom>
            <a:noFill/>
            <a:ln w="9525" cap="rnd">
              <a:solidFill>
                <a:schemeClr val="tx1"/>
              </a:solidFill>
              <a:prstDash val="sysDot"/>
              <a:round/>
              <a:headEnd/>
              <a:tailEnd/>
            </a:ln>
            <a:effectLst/>
          </p:spPr>
          <p:txBody>
            <a:bodyPr/>
            <a:lstStyle/>
            <a:p>
              <a:endParaRPr lang="en-US"/>
            </a:p>
          </p:txBody>
        </p:sp>
        <p:sp>
          <p:nvSpPr>
            <p:cNvPr id="108552" name="Line 8"/>
            <p:cNvSpPr>
              <a:spLocks noChangeShapeType="1"/>
            </p:cNvSpPr>
            <p:nvPr/>
          </p:nvSpPr>
          <p:spPr bwMode="auto">
            <a:xfrm>
              <a:off x="1806" y="2460"/>
              <a:ext cx="0" cy="1350"/>
            </a:xfrm>
            <a:prstGeom prst="line">
              <a:avLst/>
            </a:prstGeom>
            <a:noFill/>
            <a:ln w="9525" cap="rnd">
              <a:solidFill>
                <a:schemeClr val="tx1"/>
              </a:solidFill>
              <a:prstDash val="sysDot"/>
              <a:round/>
              <a:headEnd/>
              <a:tailEnd/>
            </a:ln>
            <a:effectLst/>
          </p:spPr>
          <p:txBody>
            <a:bodyPr/>
            <a:lstStyle/>
            <a:p>
              <a:endParaRPr lang="en-US"/>
            </a:p>
          </p:txBody>
        </p:sp>
        <p:sp>
          <p:nvSpPr>
            <p:cNvPr id="108553" name="Line 9"/>
            <p:cNvSpPr>
              <a:spLocks noChangeShapeType="1"/>
            </p:cNvSpPr>
            <p:nvPr/>
          </p:nvSpPr>
          <p:spPr bwMode="auto">
            <a:xfrm>
              <a:off x="2466" y="2460"/>
              <a:ext cx="0" cy="1350"/>
            </a:xfrm>
            <a:prstGeom prst="line">
              <a:avLst/>
            </a:prstGeom>
            <a:noFill/>
            <a:ln w="9525" cap="rnd">
              <a:solidFill>
                <a:schemeClr val="tx1"/>
              </a:solidFill>
              <a:prstDash val="sysDot"/>
              <a:round/>
              <a:headEnd/>
              <a:tailEnd/>
            </a:ln>
            <a:effectLst/>
          </p:spPr>
          <p:txBody>
            <a:bodyPr/>
            <a:lstStyle/>
            <a:p>
              <a:endParaRPr lang="en-US"/>
            </a:p>
          </p:txBody>
        </p:sp>
        <p:sp>
          <p:nvSpPr>
            <p:cNvPr id="108554" name="Line 10"/>
            <p:cNvSpPr>
              <a:spLocks noChangeShapeType="1"/>
            </p:cNvSpPr>
            <p:nvPr/>
          </p:nvSpPr>
          <p:spPr bwMode="auto">
            <a:xfrm>
              <a:off x="3126" y="2460"/>
              <a:ext cx="0" cy="1350"/>
            </a:xfrm>
            <a:prstGeom prst="line">
              <a:avLst/>
            </a:prstGeom>
            <a:noFill/>
            <a:ln w="9525" cap="rnd">
              <a:solidFill>
                <a:schemeClr val="tx1"/>
              </a:solidFill>
              <a:prstDash val="sysDot"/>
              <a:round/>
              <a:headEnd/>
              <a:tailEnd/>
            </a:ln>
            <a:effectLst/>
          </p:spPr>
          <p:txBody>
            <a:bodyPr/>
            <a:lstStyle/>
            <a:p>
              <a:endParaRPr lang="en-US"/>
            </a:p>
          </p:txBody>
        </p:sp>
        <p:sp>
          <p:nvSpPr>
            <p:cNvPr id="108555" name="Line 11"/>
            <p:cNvSpPr>
              <a:spLocks noChangeShapeType="1"/>
            </p:cNvSpPr>
            <p:nvPr/>
          </p:nvSpPr>
          <p:spPr bwMode="auto">
            <a:xfrm>
              <a:off x="3785" y="2460"/>
              <a:ext cx="0" cy="1350"/>
            </a:xfrm>
            <a:prstGeom prst="line">
              <a:avLst/>
            </a:prstGeom>
            <a:noFill/>
            <a:ln w="9525" cap="rnd">
              <a:solidFill>
                <a:schemeClr val="tx1"/>
              </a:solidFill>
              <a:prstDash val="sysDot"/>
              <a:round/>
              <a:headEnd/>
              <a:tailEnd/>
            </a:ln>
            <a:effectLst/>
          </p:spPr>
          <p:txBody>
            <a:bodyPr/>
            <a:lstStyle/>
            <a:p>
              <a:endParaRPr lang="en-US"/>
            </a:p>
          </p:txBody>
        </p:sp>
      </p:grpSp>
      <p:grpSp>
        <p:nvGrpSpPr>
          <p:cNvPr id="108556" name="Group 12"/>
          <p:cNvGrpSpPr>
            <a:grpSpLocks/>
          </p:cNvGrpSpPr>
          <p:nvPr/>
        </p:nvGrpSpPr>
        <p:grpSpPr bwMode="auto">
          <a:xfrm>
            <a:off x="1579563" y="4887913"/>
            <a:ext cx="6640512" cy="228600"/>
            <a:chOff x="995" y="3079"/>
            <a:chExt cx="4183" cy="144"/>
          </a:xfrm>
        </p:grpSpPr>
        <p:sp>
          <p:nvSpPr>
            <p:cNvPr id="108557" name="Freeform 13"/>
            <p:cNvSpPr>
              <a:spLocks/>
            </p:cNvSpPr>
            <p:nvPr/>
          </p:nvSpPr>
          <p:spPr bwMode="auto">
            <a:xfrm>
              <a:off x="995" y="3079"/>
              <a:ext cx="638" cy="142"/>
            </a:xfrm>
            <a:custGeom>
              <a:avLst/>
              <a:gdLst/>
              <a:ahLst/>
              <a:cxnLst>
                <a:cxn ang="0">
                  <a:pos x="0" y="142"/>
                </a:cxn>
                <a:cxn ang="0">
                  <a:pos x="196" y="142"/>
                </a:cxn>
                <a:cxn ang="0">
                  <a:pos x="200" y="142"/>
                </a:cxn>
                <a:cxn ang="0">
                  <a:pos x="924" y="141"/>
                </a:cxn>
                <a:cxn ang="0">
                  <a:pos x="924" y="0"/>
                </a:cxn>
              </a:cxnLst>
              <a:rect l="0" t="0" r="r" b="b"/>
              <a:pathLst>
                <a:path w="924" h="142">
                  <a:moveTo>
                    <a:pt x="0" y="142"/>
                  </a:moveTo>
                  <a:lnTo>
                    <a:pt x="196" y="142"/>
                  </a:lnTo>
                  <a:lnTo>
                    <a:pt x="200" y="142"/>
                  </a:lnTo>
                  <a:lnTo>
                    <a:pt x="924" y="141"/>
                  </a:lnTo>
                  <a:lnTo>
                    <a:pt x="924" y="0"/>
                  </a:lnTo>
                </a:path>
              </a:pathLst>
            </a:custGeom>
            <a:noFill/>
            <a:ln w="9525">
              <a:solidFill>
                <a:schemeClr val="tx1"/>
              </a:solidFill>
              <a:round/>
              <a:headEnd/>
              <a:tailEnd/>
            </a:ln>
            <a:effectLst/>
          </p:spPr>
          <p:txBody>
            <a:bodyPr/>
            <a:lstStyle/>
            <a:p>
              <a:endParaRPr lang="en-US"/>
            </a:p>
          </p:txBody>
        </p:sp>
        <p:sp>
          <p:nvSpPr>
            <p:cNvPr id="108558" name="Freeform 14"/>
            <p:cNvSpPr>
              <a:spLocks/>
            </p:cNvSpPr>
            <p:nvPr/>
          </p:nvSpPr>
          <p:spPr bwMode="auto">
            <a:xfrm>
              <a:off x="1632" y="3080"/>
              <a:ext cx="1769" cy="143"/>
            </a:xfrm>
            <a:custGeom>
              <a:avLst/>
              <a:gdLst/>
              <a:ahLst/>
              <a:cxnLst>
                <a:cxn ang="0">
                  <a:pos x="0" y="0"/>
                </a:cxn>
                <a:cxn ang="0">
                  <a:pos x="748" y="1"/>
                </a:cxn>
                <a:cxn ang="0">
                  <a:pos x="748" y="141"/>
                </a:cxn>
                <a:cxn ang="0">
                  <a:pos x="1484" y="141"/>
                </a:cxn>
                <a:cxn ang="0">
                  <a:pos x="1480" y="143"/>
                </a:cxn>
              </a:cxnLst>
              <a:rect l="0" t="0" r="r" b="b"/>
              <a:pathLst>
                <a:path w="1484" h="143">
                  <a:moveTo>
                    <a:pt x="0" y="0"/>
                  </a:moveTo>
                  <a:lnTo>
                    <a:pt x="748" y="1"/>
                  </a:lnTo>
                  <a:lnTo>
                    <a:pt x="748" y="141"/>
                  </a:lnTo>
                  <a:lnTo>
                    <a:pt x="1484" y="141"/>
                  </a:lnTo>
                  <a:lnTo>
                    <a:pt x="1480" y="143"/>
                  </a:lnTo>
                </a:path>
              </a:pathLst>
            </a:custGeom>
            <a:noFill/>
            <a:ln w="9525">
              <a:solidFill>
                <a:schemeClr val="tx1"/>
              </a:solidFill>
              <a:round/>
              <a:headEnd/>
              <a:tailEnd/>
            </a:ln>
            <a:effectLst/>
          </p:spPr>
          <p:txBody>
            <a:bodyPr/>
            <a:lstStyle/>
            <a:p>
              <a:endParaRPr lang="en-US"/>
            </a:p>
          </p:txBody>
        </p:sp>
        <p:sp>
          <p:nvSpPr>
            <p:cNvPr id="108559" name="Freeform 15"/>
            <p:cNvSpPr>
              <a:spLocks/>
            </p:cNvSpPr>
            <p:nvPr/>
          </p:nvSpPr>
          <p:spPr bwMode="auto">
            <a:xfrm>
              <a:off x="2883" y="3093"/>
              <a:ext cx="2295" cy="130"/>
            </a:xfrm>
            <a:custGeom>
              <a:avLst/>
              <a:gdLst/>
              <a:ahLst/>
              <a:cxnLst>
                <a:cxn ang="0">
                  <a:pos x="0" y="130"/>
                </a:cxn>
                <a:cxn ang="0">
                  <a:pos x="585" y="130"/>
                </a:cxn>
                <a:cxn ang="0">
                  <a:pos x="585" y="2"/>
                </a:cxn>
                <a:cxn ang="0">
                  <a:pos x="1715" y="2"/>
                </a:cxn>
                <a:cxn ang="0">
                  <a:pos x="2295" y="0"/>
                </a:cxn>
              </a:cxnLst>
              <a:rect l="0" t="0" r="r" b="b"/>
              <a:pathLst>
                <a:path w="2295" h="130">
                  <a:moveTo>
                    <a:pt x="0" y="130"/>
                  </a:moveTo>
                  <a:lnTo>
                    <a:pt x="585" y="130"/>
                  </a:lnTo>
                  <a:lnTo>
                    <a:pt x="585" y="2"/>
                  </a:lnTo>
                  <a:lnTo>
                    <a:pt x="1715" y="2"/>
                  </a:lnTo>
                  <a:lnTo>
                    <a:pt x="2295" y="0"/>
                  </a:lnTo>
                </a:path>
              </a:pathLst>
            </a:custGeom>
            <a:noFill/>
            <a:ln w="9525">
              <a:solidFill>
                <a:schemeClr val="tx1"/>
              </a:solidFill>
              <a:round/>
              <a:headEnd/>
              <a:tailEnd/>
            </a:ln>
            <a:effectLst/>
          </p:spPr>
          <p:txBody>
            <a:bodyPr/>
            <a:lstStyle/>
            <a:p>
              <a:endParaRPr lang="en-US"/>
            </a:p>
          </p:txBody>
        </p:sp>
      </p:grpSp>
      <p:grpSp>
        <p:nvGrpSpPr>
          <p:cNvPr id="108560" name="Group 16"/>
          <p:cNvGrpSpPr>
            <a:grpSpLocks/>
          </p:cNvGrpSpPr>
          <p:nvPr/>
        </p:nvGrpSpPr>
        <p:grpSpPr bwMode="auto">
          <a:xfrm>
            <a:off x="2674938" y="1970088"/>
            <a:ext cx="3254375" cy="1492250"/>
            <a:chOff x="1685" y="1241"/>
            <a:chExt cx="2050" cy="940"/>
          </a:xfrm>
        </p:grpSpPr>
        <p:sp>
          <p:nvSpPr>
            <p:cNvPr id="108561" name="Rectangle 17"/>
            <p:cNvSpPr>
              <a:spLocks noChangeArrowheads="1"/>
            </p:cNvSpPr>
            <p:nvPr/>
          </p:nvSpPr>
          <p:spPr bwMode="auto">
            <a:xfrm>
              <a:off x="2385" y="1241"/>
              <a:ext cx="876" cy="940"/>
            </a:xfrm>
            <a:prstGeom prst="rect">
              <a:avLst/>
            </a:prstGeom>
            <a:noFill/>
            <a:ln w="12700">
              <a:solidFill>
                <a:schemeClr val="tx1"/>
              </a:solidFill>
              <a:miter lim="800000"/>
              <a:headEnd/>
              <a:tailEnd/>
            </a:ln>
            <a:effectLst/>
          </p:spPr>
          <p:txBody>
            <a:bodyPr wrap="none" anchor="ctr"/>
            <a:lstStyle/>
            <a:p>
              <a:endParaRPr lang="en-US"/>
            </a:p>
          </p:txBody>
        </p:sp>
        <p:sp>
          <p:nvSpPr>
            <p:cNvPr id="108562" name="Text Box 18"/>
            <p:cNvSpPr txBox="1">
              <a:spLocks noChangeArrowheads="1"/>
            </p:cNvSpPr>
            <p:nvPr/>
          </p:nvSpPr>
          <p:spPr bwMode="auto">
            <a:xfrm>
              <a:off x="1931" y="1387"/>
              <a:ext cx="1804" cy="250"/>
            </a:xfrm>
            <a:prstGeom prst="rect">
              <a:avLst/>
            </a:prstGeom>
            <a:noFill/>
            <a:ln w="9525">
              <a:noFill/>
              <a:miter lim="800000"/>
              <a:headEnd/>
              <a:tailEnd/>
            </a:ln>
            <a:effectLst/>
          </p:spPr>
          <p:txBody>
            <a:bodyPr>
              <a:spAutoFit/>
            </a:bodyPr>
            <a:lstStyle/>
            <a:p>
              <a:pPr>
                <a:spcBef>
                  <a:spcPct val="50000"/>
                </a:spcBef>
              </a:pPr>
              <a:r>
                <a:rPr lang="en-US" sz="2000"/>
                <a:t>T                                   Q</a:t>
              </a:r>
            </a:p>
          </p:txBody>
        </p:sp>
        <p:sp>
          <p:nvSpPr>
            <p:cNvPr id="108563" name="Line 19"/>
            <p:cNvSpPr>
              <a:spLocks noChangeShapeType="1"/>
            </p:cNvSpPr>
            <p:nvPr/>
          </p:nvSpPr>
          <p:spPr bwMode="auto">
            <a:xfrm>
              <a:off x="2385" y="1928"/>
              <a:ext cx="88" cy="72"/>
            </a:xfrm>
            <a:prstGeom prst="line">
              <a:avLst/>
            </a:prstGeom>
            <a:noFill/>
            <a:ln w="9525">
              <a:solidFill>
                <a:schemeClr val="tx1"/>
              </a:solidFill>
              <a:round/>
              <a:headEnd/>
              <a:tailEnd/>
            </a:ln>
            <a:effectLst/>
          </p:spPr>
          <p:txBody>
            <a:bodyPr/>
            <a:lstStyle/>
            <a:p>
              <a:endParaRPr lang="en-US"/>
            </a:p>
          </p:txBody>
        </p:sp>
        <p:sp>
          <p:nvSpPr>
            <p:cNvPr id="108564" name="Line 20"/>
            <p:cNvSpPr>
              <a:spLocks noChangeShapeType="1"/>
            </p:cNvSpPr>
            <p:nvPr/>
          </p:nvSpPr>
          <p:spPr bwMode="auto">
            <a:xfrm flipH="1">
              <a:off x="2385" y="2000"/>
              <a:ext cx="88" cy="73"/>
            </a:xfrm>
            <a:prstGeom prst="line">
              <a:avLst/>
            </a:prstGeom>
            <a:noFill/>
            <a:ln w="9525">
              <a:solidFill>
                <a:schemeClr val="tx1"/>
              </a:solidFill>
              <a:round/>
              <a:headEnd/>
              <a:tailEnd/>
            </a:ln>
            <a:effectLst/>
          </p:spPr>
          <p:txBody>
            <a:bodyPr/>
            <a:lstStyle/>
            <a:p>
              <a:endParaRPr lang="en-US"/>
            </a:p>
          </p:txBody>
        </p:sp>
        <p:sp>
          <p:nvSpPr>
            <p:cNvPr id="108565" name="Line 21"/>
            <p:cNvSpPr>
              <a:spLocks noChangeShapeType="1"/>
            </p:cNvSpPr>
            <p:nvPr/>
          </p:nvSpPr>
          <p:spPr bwMode="auto">
            <a:xfrm flipH="1">
              <a:off x="1991" y="1603"/>
              <a:ext cx="394" cy="0"/>
            </a:xfrm>
            <a:prstGeom prst="line">
              <a:avLst/>
            </a:prstGeom>
            <a:noFill/>
            <a:ln w="9525">
              <a:solidFill>
                <a:schemeClr val="tx1"/>
              </a:solidFill>
              <a:round/>
              <a:headEnd/>
              <a:tailEnd/>
            </a:ln>
            <a:effectLst/>
          </p:spPr>
          <p:txBody>
            <a:bodyPr/>
            <a:lstStyle/>
            <a:p>
              <a:endParaRPr lang="en-US"/>
            </a:p>
          </p:txBody>
        </p:sp>
        <p:sp>
          <p:nvSpPr>
            <p:cNvPr id="108566" name="Line 22"/>
            <p:cNvSpPr>
              <a:spLocks noChangeShapeType="1"/>
            </p:cNvSpPr>
            <p:nvPr/>
          </p:nvSpPr>
          <p:spPr bwMode="auto">
            <a:xfrm flipH="1">
              <a:off x="3261" y="1603"/>
              <a:ext cx="394" cy="0"/>
            </a:xfrm>
            <a:prstGeom prst="line">
              <a:avLst/>
            </a:prstGeom>
            <a:noFill/>
            <a:ln w="9525">
              <a:solidFill>
                <a:schemeClr val="tx1"/>
              </a:solidFill>
              <a:round/>
              <a:headEnd/>
              <a:tailEnd/>
            </a:ln>
            <a:effectLst/>
          </p:spPr>
          <p:txBody>
            <a:bodyPr/>
            <a:lstStyle/>
            <a:p>
              <a:endParaRPr lang="en-US"/>
            </a:p>
          </p:txBody>
        </p:sp>
        <p:sp>
          <p:nvSpPr>
            <p:cNvPr id="108567" name="Line 23"/>
            <p:cNvSpPr>
              <a:spLocks noChangeShapeType="1"/>
            </p:cNvSpPr>
            <p:nvPr/>
          </p:nvSpPr>
          <p:spPr bwMode="auto">
            <a:xfrm flipH="1">
              <a:off x="1991" y="2000"/>
              <a:ext cx="394" cy="0"/>
            </a:xfrm>
            <a:prstGeom prst="line">
              <a:avLst/>
            </a:prstGeom>
            <a:noFill/>
            <a:ln w="9525">
              <a:solidFill>
                <a:schemeClr val="tx1"/>
              </a:solidFill>
              <a:round/>
              <a:headEnd/>
              <a:tailEnd/>
            </a:ln>
            <a:effectLst/>
          </p:spPr>
          <p:txBody>
            <a:bodyPr/>
            <a:lstStyle/>
            <a:p>
              <a:endParaRPr lang="en-US"/>
            </a:p>
          </p:txBody>
        </p:sp>
        <p:sp>
          <p:nvSpPr>
            <p:cNvPr id="108568" name="Text Box 24"/>
            <p:cNvSpPr txBox="1">
              <a:spLocks noChangeArrowheads="1"/>
            </p:cNvSpPr>
            <p:nvPr/>
          </p:nvSpPr>
          <p:spPr bwMode="auto">
            <a:xfrm>
              <a:off x="1685" y="1819"/>
              <a:ext cx="525" cy="231"/>
            </a:xfrm>
            <a:prstGeom prst="rect">
              <a:avLst/>
            </a:prstGeom>
            <a:noFill/>
            <a:ln w="9525">
              <a:noFill/>
              <a:miter lim="800000"/>
              <a:headEnd/>
              <a:tailEnd/>
            </a:ln>
            <a:effectLst/>
          </p:spPr>
          <p:txBody>
            <a:bodyPr>
              <a:spAutoFit/>
            </a:bodyPr>
            <a:lstStyle/>
            <a:p>
              <a:pPr>
                <a:spcBef>
                  <a:spcPct val="50000"/>
                </a:spcBef>
              </a:pPr>
              <a:r>
                <a:rPr lang="en-US" sz="1800"/>
                <a:t>CLK</a:t>
              </a:r>
            </a:p>
          </p:txBody>
        </p:sp>
      </p:grpSp>
      <p:grpSp>
        <p:nvGrpSpPr>
          <p:cNvPr id="108569" name="Group 25"/>
          <p:cNvGrpSpPr>
            <a:grpSpLocks/>
          </p:cNvGrpSpPr>
          <p:nvPr/>
        </p:nvGrpSpPr>
        <p:grpSpPr bwMode="auto">
          <a:xfrm>
            <a:off x="1527175" y="4424363"/>
            <a:ext cx="6691313" cy="238125"/>
            <a:chOff x="962" y="2787"/>
            <a:chExt cx="4215" cy="150"/>
          </a:xfrm>
        </p:grpSpPr>
        <p:sp>
          <p:nvSpPr>
            <p:cNvPr id="108570" name="Freeform 26"/>
            <p:cNvSpPr>
              <a:spLocks/>
            </p:cNvSpPr>
            <p:nvPr/>
          </p:nvSpPr>
          <p:spPr bwMode="auto">
            <a:xfrm>
              <a:off x="2572" y="2787"/>
              <a:ext cx="763" cy="143"/>
            </a:xfrm>
            <a:custGeom>
              <a:avLst/>
              <a:gdLst/>
              <a:ahLst/>
              <a:cxnLst>
                <a:cxn ang="0">
                  <a:pos x="0" y="143"/>
                </a:cxn>
                <a:cxn ang="0">
                  <a:pos x="309" y="141"/>
                </a:cxn>
                <a:cxn ang="0">
                  <a:pos x="309" y="0"/>
                </a:cxn>
                <a:cxn ang="0">
                  <a:pos x="763" y="0"/>
                </a:cxn>
                <a:cxn ang="0">
                  <a:pos x="763" y="141"/>
                </a:cxn>
              </a:cxnLst>
              <a:rect l="0" t="0" r="r" b="b"/>
              <a:pathLst>
                <a:path w="763" h="143">
                  <a:moveTo>
                    <a:pt x="0" y="143"/>
                  </a:moveTo>
                  <a:lnTo>
                    <a:pt x="309" y="141"/>
                  </a:lnTo>
                  <a:lnTo>
                    <a:pt x="309" y="0"/>
                  </a:lnTo>
                  <a:lnTo>
                    <a:pt x="763" y="0"/>
                  </a:lnTo>
                  <a:lnTo>
                    <a:pt x="763" y="141"/>
                  </a:lnTo>
                </a:path>
              </a:pathLst>
            </a:custGeom>
            <a:noFill/>
            <a:ln w="9525">
              <a:solidFill>
                <a:schemeClr val="tx1"/>
              </a:solidFill>
              <a:round/>
              <a:headEnd/>
              <a:tailEnd/>
            </a:ln>
            <a:effectLst/>
          </p:spPr>
          <p:txBody>
            <a:bodyPr/>
            <a:lstStyle/>
            <a:p>
              <a:endParaRPr lang="en-US"/>
            </a:p>
          </p:txBody>
        </p:sp>
        <p:sp>
          <p:nvSpPr>
            <p:cNvPr id="108571" name="Freeform 27"/>
            <p:cNvSpPr>
              <a:spLocks/>
            </p:cNvSpPr>
            <p:nvPr/>
          </p:nvSpPr>
          <p:spPr bwMode="auto">
            <a:xfrm>
              <a:off x="3337" y="2787"/>
              <a:ext cx="861"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108572" name="Freeform 28"/>
            <p:cNvSpPr>
              <a:spLocks/>
            </p:cNvSpPr>
            <p:nvPr/>
          </p:nvSpPr>
          <p:spPr bwMode="auto">
            <a:xfrm>
              <a:off x="962" y="2788"/>
              <a:ext cx="531" cy="142"/>
            </a:xfrm>
            <a:custGeom>
              <a:avLst/>
              <a:gdLst/>
              <a:ahLst/>
              <a:cxnLst>
                <a:cxn ang="0">
                  <a:pos x="0" y="142"/>
                </a:cxn>
                <a:cxn ang="0">
                  <a:pos x="184" y="141"/>
                </a:cxn>
                <a:cxn ang="0">
                  <a:pos x="184" y="0"/>
                </a:cxn>
                <a:cxn ang="0">
                  <a:pos x="531" y="0"/>
                </a:cxn>
                <a:cxn ang="0">
                  <a:pos x="531" y="141"/>
                </a:cxn>
              </a:cxnLst>
              <a:rect l="0" t="0" r="r" b="b"/>
              <a:pathLst>
                <a:path w="531" h="142">
                  <a:moveTo>
                    <a:pt x="0" y="142"/>
                  </a:moveTo>
                  <a:lnTo>
                    <a:pt x="184" y="141"/>
                  </a:lnTo>
                  <a:lnTo>
                    <a:pt x="184" y="0"/>
                  </a:lnTo>
                  <a:lnTo>
                    <a:pt x="531" y="0"/>
                  </a:lnTo>
                  <a:lnTo>
                    <a:pt x="531" y="141"/>
                  </a:lnTo>
                </a:path>
              </a:pathLst>
            </a:custGeom>
            <a:noFill/>
            <a:ln w="9525">
              <a:solidFill>
                <a:schemeClr val="tx1"/>
              </a:solidFill>
              <a:round/>
              <a:headEnd/>
              <a:tailEnd/>
            </a:ln>
            <a:effectLst/>
          </p:spPr>
          <p:txBody>
            <a:bodyPr/>
            <a:lstStyle/>
            <a:p>
              <a:endParaRPr lang="en-US"/>
            </a:p>
          </p:txBody>
        </p:sp>
        <p:sp>
          <p:nvSpPr>
            <p:cNvPr id="108573" name="Freeform 29"/>
            <p:cNvSpPr>
              <a:spLocks/>
            </p:cNvSpPr>
            <p:nvPr/>
          </p:nvSpPr>
          <p:spPr bwMode="auto">
            <a:xfrm>
              <a:off x="1495" y="2788"/>
              <a:ext cx="1082"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108574" name="Freeform 30"/>
            <p:cNvSpPr>
              <a:spLocks/>
            </p:cNvSpPr>
            <p:nvPr/>
          </p:nvSpPr>
          <p:spPr bwMode="auto">
            <a:xfrm>
              <a:off x="4201" y="2794"/>
              <a:ext cx="976" cy="143"/>
            </a:xfrm>
            <a:custGeom>
              <a:avLst/>
              <a:gdLst/>
              <a:ahLst/>
              <a:cxnLst>
                <a:cxn ang="0">
                  <a:pos x="0" y="143"/>
                </a:cxn>
                <a:cxn ang="0">
                  <a:pos x="309" y="141"/>
                </a:cxn>
                <a:cxn ang="0">
                  <a:pos x="309" y="0"/>
                </a:cxn>
                <a:cxn ang="0">
                  <a:pos x="763" y="0"/>
                </a:cxn>
                <a:cxn ang="0">
                  <a:pos x="763" y="141"/>
                </a:cxn>
              </a:cxnLst>
              <a:rect l="0" t="0" r="r" b="b"/>
              <a:pathLst>
                <a:path w="763" h="143">
                  <a:moveTo>
                    <a:pt x="0" y="143"/>
                  </a:moveTo>
                  <a:lnTo>
                    <a:pt x="309" y="141"/>
                  </a:lnTo>
                  <a:lnTo>
                    <a:pt x="309" y="0"/>
                  </a:lnTo>
                  <a:lnTo>
                    <a:pt x="763" y="0"/>
                  </a:lnTo>
                  <a:lnTo>
                    <a:pt x="763" y="141"/>
                  </a:lnTo>
                </a:path>
              </a:pathLst>
            </a:custGeom>
            <a:noFill/>
            <a:ln w="9525">
              <a:solidFill>
                <a:schemeClr val="tx1"/>
              </a:solidFill>
              <a:round/>
              <a:headEnd/>
              <a:tailEnd/>
            </a:ln>
            <a:effectLst/>
          </p:spPr>
          <p:txBody>
            <a:bodyPr/>
            <a:lstStyle/>
            <a:p>
              <a:endParaRPr lang="en-US"/>
            </a:p>
          </p:txBody>
        </p:sp>
      </p:grpSp>
      <p:sp>
        <p:nvSpPr>
          <p:cNvPr id="108576" name="Freeform 32"/>
          <p:cNvSpPr>
            <a:spLocks/>
          </p:cNvSpPr>
          <p:nvPr/>
        </p:nvSpPr>
        <p:spPr bwMode="auto">
          <a:xfrm>
            <a:off x="1538288" y="5308600"/>
            <a:ext cx="4445000" cy="223838"/>
          </a:xfrm>
          <a:custGeom>
            <a:avLst/>
            <a:gdLst/>
            <a:ahLst/>
            <a:cxnLst>
              <a:cxn ang="0">
                <a:pos x="0" y="140"/>
              </a:cxn>
              <a:cxn ang="0">
                <a:pos x="1081" y="141"/>
              </a:cxn>
              <a:cxn ang="0">
                <a:pos x="1081" y="0"/>
              </a:cxn>
              <a:cxn ang="0">
                <a:pos x="1703" y="0"/>
              </a:cxn>
              <a:cxn ang="0">
                <a:pos x="2800" y="0"/>
              </a:cxn>
            </a:cxnLst>
            <a:rect l="0" t="0" r="r" b="b"/>
            <a:pathLst>
              <a:path w="2800" h="141">
                <a:moveTo>
                  <a:pt x="0" y="140"/>
                </a:moveTo>
                <a:lnTo>
                  <a:pt x="1081" y="141"/>
                </a:lnTo>
                <a:lnTo>
                  <a:pt x="1081" y="0"/>
                </a:lnTo>
                <a:lnTo>
                  <a:pt x="1703" y="0"/>
                </a:lnTo>
                <a:lnTo>
                  <a:pt x="2800" y="0"/>
                </a:lnTo>
              </a:path>
            </a:pathLst>
          </a:custGeom>
          <a:noFill/>
          <a:ln w="9525">
            <a:solidFill>
              <a:schemeClr val="tx1"/>
            </a:solidFill>
            <a:round/>
            <a:headEnd/>
            <a:tailEnd/>
          </a:ln>
          <a:effectLst/>
        </p:spPr>
        <p:txBody>
          <a:bodyPr/>
          <a:lstStyle/>
          <a:p>
            <a:endParaRPr lang="en-US"/>
          </a:p>
        </p:txBody>
      </p:sp>
      <p:sp>
        <p:nvSpPr>
          <p:cNvPr id="108577" name="Freeform 33"/>
          <p:cNvSpPr>
            <a:spLocks/>
          </p:cNvSpPr>
          <p:nvPr/>
        </p:nvSpPr>
        <p:spPr bwMode="auto">
          <a:xfrm>
            <a:off x="5983288" y="5307013"/>
            <a:ext cx="2255837" cy="225425"/>
          </a:xfrm>
          <a:custGeom>
            <a:avLst/>
            <a:gdLst/>
            <a:ahLst/>
            <a:cxnLst>
              <a:cxn ang="0">
                <a:pos x="1421" y="1"/>
              </a:cxn>
              <a:cxn ang="0">
                <a:pos x="864" y="1"/>
              </a:cxn>
              <a:cxn ang="0">
                <a:pos x="864" y="142"/>
              </a:cxn>
              <a:cxn ang="0">
                <a:pos x="0" y="141"/>
              </a:cxn>
              <a:cxn ang="0">
                <a:pos x="0" y="0"/>
              </a:cxn>
            </a:cxnLst>
            <a:rect l="0" t="0" r="r" b="b"/>
            <a:pathLst>
              <a:path w="1421" h="142">
                <a:moveTo>
                  <a:pt x="1421" y="1"/>
                </a:moveTo>
                <a:lnTo>
                  <a:pt x="864" y="1"/>
                </a:lnTo>
                <a:lnTo>
                  <a:pt x="864" y="142"/>
                </a:lnTo>
                <a:lnTo>
                  <a:pt x="0" y="141"/>
                </a:lnTo>
                <a:lnTo>
                  <a:pt x="0" y="0"/>
                </a:lnTo>
              </a:path>
            </a:pathLst>
          </a:custGeom>
          <a:noFill/>
          <a:ln w="9525">
            <a:solidFill>
              <a:schemeClr val="tx1"/>
            </a:solidFill>
            <a:round/>
            <a:headEnd/>
            <a:tailEnd/>
          </a:ln>
          <a:effectLst/>
        </p:spPr>
        <p:txBody>
          <a:bodyPr/>
          <a:lstStyle/>
          <a:p>
            <a:endParaRPr lang="en-US"/>
          </a:p>
        </p:txBody>
      </p:sp>
      <p:sp>
        <p:nvSpPr>
          <p:cNvPr id="108579" name="Text Box 35"/>
          <p:cNvSpPr txBox="1">
            <a:spLocks noChangeArrowheads="1"/>
          </p:cNvSpPr>
          <p:nvPr/>
        </p:nvSpPr>
        <p:spPr bwMode="auto">
          <a:xfrm>
            <a:off x="1477963" y="3452813"/>
            <a:ext cx="787400" cy="641350"/>
          </a:xfrm>
          <a:prstGeom prst="rect">
            <a:avLst/>
          </a:prstGeom>
          <a:noFill/>
          <a:ln w="9525">
            <a:noFill/>
            <a:miter lim="800000"/>
            <a:headEnd/>
            <a:tailEnd/>
          </a:ln>
          <a:effectLst/>
        </p:spPr>
        <p:txBody>
          <a:bodyPr wrap="none">
            <a:spAutoFit/>
          </a:bodyPr>
          <a:lstStyle/>
          <a:p>
            <a:pPr algn="ctr"/>
            <a:r>
              <a:rPr lang="en-US" sz="1800"/>
              <a:t>Clock </a:t>
            </a:r>
          </a:p>
          <a:p>
            <a:pPr algn="ctr"/>
            <a:r>
              <a:rPr lang="en-US" sz="1800"/>
              <a:t>edge 1</a:t>
            </a:r>
          </a:p>
        </p:txBody>
      </p:sp>
      <p:sp>
        <p:nvSpPr>
          <p:cNvPr id="108580" name="Text Box 36"/>
          <p:cNvSpPr txBox="1">
            <a:spLocks noChangeArrowheads="1"/>
          </p:cNvSpPr>
          <p:nvPr/>
        </p:nvSpPr>
        <p:spPr bwMode="auto">
          <a:xfrm>
            <a:off x="2832100" y="3452813"/>
            <a:ext cx="787400" cy="641350"/>
          </a:xfrm>
          <a:prstGeom prst="rect">
            <a:avLst/>
          </a:prstGeom>
          <a:noFill/>
          <a:ln w="9525">
            <a:noFill/>
            <a:miter lim="800000"/>
            <a:headEnd/>
            <a:tailEnd/>
          </a:ln>
          <a:effectLst/>
        </p:spPr>
        <p:txBody>
          <a:bodyPr wrap="none">
            <a:spAutoFit/>
          </a:bodyPr>
          <a:lstStyle/>
          <a:p>
            <a:pPr algn="ctr"/>
            <a:r>
              <a:rPr lang="en-US" sz="1800"/>
              <a:t>Clock </a:t>
            </a:r>
          </a:p>
          <a:p>
            <a:pPr algn="ctr"/>
            <a:r>
              <a:rPr lang="en-US" sz="1800"/>
              <a:t>edge 2</a:t>
            </a:r>
          </a:p>
        </p:txBody>
      </p:sp>
      <p:sp>
        <p:nvSpPr>
          <p:cNvPr id="108581" name="Text Box 37"/>
          <p:cNvSpPr txBox="1">
            <a:spLocks noChangeArrowheads="1"/>
          </p:cNvSpPr>
          <p:nvPr/>
        </p:nvSpPr>
        <p:spPr bwMode="auto">
          <a:xfrm>
            <a:off x="5540375" y="3452813"/>
            <a:ext cx="787400" cy="641350"/>
          </a:xfrm>
          <a:prstGeom prst="rect">
            <a:avLst/>
          </a:prstGeom>
          <a:noFill/>
          <a:ln w="9525">
            <a:noFill/>
            <a:miter lim="800000"/>
            <a:headEnd/>
            <a:tailEnd/>
          </a:ln>
          <a:effectLst/>
        </p:spPr>
        <p:txBody>
          <a:bodyPr wrap="none">
            <a:spAutoFit/>
          </a:bodyPr>
          <a:lstStyle/>
          <a:p>
            <a:pPr algn="ctr"/>
            <a:r>
              <a:rPr lang="en-US" sz="1800"/>
              <a:t>Clock </a:t>
            </a:r>
          </a:p>
          <a:p>
            <a:pPr algn="ctr"/>
            <a:r>
              <a:rPr lang="en-US" sz="1800"/>
              <a:t>edge 4</a:t>
            </a:r>
          </a:p>
        </p:txBody>
      </p:sp>
      <p:sp>
        <p:nvSpPr>
          <p:cNvPr id="108582" name="Text Box 38"/>
          <p:cNvSpPr txBox="1">
            <a:spLocks noChangeArrowheads="1"/>
          </p:cNvSpPr>
          <p:nvPr/>
        </p:nvSpPr>
        <p:spPr bwMode="auto">
          <a:xfrm>
            <a:off x="6894513" y="3452813"/>
            <a:ext cx="787400" cy="641350"/>
          </a:xfrm>
          <a:prstGeom prst="rect">
            <a:avLst/>
          </a:prstGeom>
          <a:noFill/>
          <a:ln w="9525">
            <a:noFill/>
            <a:miter lim="800000"/>
            <a:headEnd/>
            <a:tailEnd/>
          </a:ln>
          <a:effectLst/>
        </p:spPr>
        <p:txBody>
          <a:bodyPr wrap="none">
            <a:spAutoFit/>
          </a:bodyPr>
          <a:lstStyle/>
          <a:p>
            <a:pPr algn="ctr"/>
            <a:r>
              <a:rPr lang="en-US" sz="1800"/>
              <a:t>Clock </a:t>
            </a:r>
          </a:p>
          <a:p>
            <a:pPr algn="ctr"/>
            <a:r>
              <a:rPr lang="en-US" sz="1800"/>
              <a:t>edge 5</a:t>
            </a:r>
          </a:p>
        </p:txBody>
      </p:sp>
      <p:sp>
        <p:nvSpPr>
          <p:cNvPr id="108583" name="Text Box 39"/>
          <p:cNvSpPr txBox="1">
            <a:spLocks noChangeArrowheads="1"/>
          </p:cNvSpPr>
          <p:nvPr/>
        </p:nvSpPr>
        <p:spPr bwMode="auto">
          <a:xfrm>
            <a:off x="4186238" y="3452813"/>
            <a:ext cx="787400" cy="641350"/>
          </a:xfrm>
          <a:prstGeom prst="rect">
            <a:avLst/>
          </a:prstGeom>
          <a:noFill/>
          <a:ln w="9525">
            <a:noFill/>
            <a:miter lim="800000"/>
            <a:headEnd/>
            <a:tailEnd/>
          </a:ln>
          <a:effectLst/>
        </p:spPr>
        <p:txBody>
          <a:bodyPr wrap="none">
            <a:spAutoFit/>
          </a:bodyPr>
          <a:lstStyle/>
          <a:p>
            <a:pPr algn="ctr"/>
            <a:r>
              <a:rPr lang="en-US" sz="1800"/>
              <a:t>Clock </a:t>
            </a:r>
          </a:p>
          <a:p>
            <a:pPr algn="ctr"/>
            <a:r>
              <a:rPr lang="en-US" sz="1800"/>
              <a:t>edge 3</a:t>
            </a:r>
          </a:p>
        </p:txBody>
      </p:sp>
      <p:grpSp>
        <p:nvGrpSpPr>
          <p:cNvPr id="40" name="Group 39"/>
          <p:cNvGrpSpPr/>
          <p:nvPr/>
        </p:nvGrpSpPr>
        <p:grpSpPr>
          <a:xfrm>
            <a:off x="3085605" y="4476996"/>
            <a:ext cx="380011" cy="973777"/>
            <a:chOff x="4463142" y="4285013"/>
            <a:chExt cx="380011" cy="985652"/>
          </a:xfrm>
        </p:grpSpPr>
        <p:sp>
          <p:nvSpPr>
            <p:cNvPr id="41" name="Oval 40"/>
            <p:cNvSpPr/>
            <p:nvPr/>
          </p:nvSpPr>
          <p:spPr bwMode="auto">
            <a:xfrm>
              <a:off x="4486894" y="4285013"/>
              <a:ext cx="142504" cy="142504"/>
            </a:xfrm>
            <a:prstGeom prst="ellipse">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2" name="Freeform 41"/>
            <p:cNvSpPr/>
            <p:nvPr/>
          </p:nvSpPr>
          <p:spPr bwMode="auto">
            <a:xfrm>
              <a:off x="4463142" y="4380016"/>
              <a:ext cx="380011" cy="890649"/>
            </a:xfrm>
            <a:custGeom>
              <a:avLst/>
              <a:gdLst>
                <a:gd name="connsiteX0" fmla="*/ 374073 w 851066"/>
                <a:gd name="connsiteY0" fmla="*/ 0 h 1448789"/>
                <a:gd name="connsiteX1" fmla="*/ 801585 w 851066"/>
                <a:gd name="connsiteY1" fmla="*/ 380010 h 1448789"/>
                <a:gd name="connsiteX2" fmla="*/ 77190 w 851066"/>
                <a:gd name="connsiteY2" fmla="*/ 866899 h 1448789"/>
                <a:gd name="connsiteX3" fmla="*/ 338447 w 851066"/>
                <a:gd name="connsiteY3" fmla="*/ 1448789 h 1448789"/>
              </a:gdLst>
              <a:ahLst/>
              <a:cxnLst>
                <a:cxn ang="0">
                  <a:pos x="connsiteX0" y="connsiteY0"/>
                </a:cxn>
                <a:cxn ang="0">
                  <a:pos x="connsiteX1" y="connsiteY1"/>
                </a:cxn>
                <a:cxn ang="0">
                  <a:pos x="connsiteX2" y="connsiteY2"/>
                </a:cxn>
                <a:cxn ang="0">
                  <a:pos x="connsiteX3" y="connsiteY3"/>
                </a:cxn>
              </a:cxnLst>
              <a:rect l="l" t="t" r="r" b="b"/>
              <a:pathLst>
                <a:path w="851066" h="1448789">
                  <a:moveTo>
                    <a:pt x="374073" y="0"/>
                  </a:moveTo>
                  <a:cubicBezTo>
                    <a:pt x="612569" y="117763"/>
                    <a:pt x="851066" y="235527"/>
                    <a:pt x="801585" y="380010"/>
                  </a:cubicBezTo>
                  <a:cubicBezTo>
                    <a:pt x="752105" y="524493"/>
                    <a:pt x="154380" y="688769"/>
                    <a:pt x="77190" y="866899"/>
                  </a:cubicBezTo>
                  <a:cubicBezTo>
                    <a:pt x="0" y="1045029"/>
                    <a:pt x="169223" y="1246909"/>
                    <a:pt x="338447" y="1448789"/>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grpSp>
        <p:nvGrpSpPr>
          <p:cNvPr id="43" name="Group 42"/>
          <p:cNvGrpSpPr/>
          <p:nvPr/>
        </p:nvGrpSpPr>
        <p:grpSpPr>
          <a:xfrm>
            <a:off x="5826825" y="4486892"/>
            <a:ext cx="380011" cy="973777"/>
            <a:chOff x="4463142" y="4285013"/>
            <a:chExt cx="380011" cy="985652"/>
          </a:xfrm>
        </p:grpSpPr>
        <p:sp>
          <p:nvSpPr>
            <p:cNvPr id="44" name="Oval 43"/>
            <p:cNvSpPr/>
            <p:nvPr/>
          </p:nvSpPr>
          <p:spPr bwMode="auto">
            <a:xfrm>
              <a:off x="4486894" y="4285013"/>
              <a:ext cx="142504" cy="142504"/>
            </a:xfrm>
            <a:prstGeom prst="ellipse">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5" name="Freeform 44"/>
            <p:cNvSpPr/>
            <p:nvPr/>
          </p:nvSpPr>
          <p:spPr bwMode="auto">
            <a:xfrm>
              <a:off x="4463142" y="4380016"/>
              <a:ext cx="380011" cy="890649"/>
            </a:xfrm>
            <a:custGeom>
              <a:avLst/>
              <a:gdLst>
                <a:gd name="connsiteX0" fmla="*/ 374073 w 851066"/>
                <a:gd name="connsiteY0" fmla="*/ 0 h 1448789"/>
                <a:gd name="connsiteX1" fmla="*/ 801585 w 851066"/>
                <a:gd name="connsiteY1" fmla="*/ 380010 h 1448789"/>
                <a:gd name="connsiteX2" fmla="*/ 77190 w 851066"/>
                <a:gd name="connsiteY2" fmla="*/ 866899 h 1448789"/>
                <a:gd name="connsiteX3" fmla="*/ 338447 w 851066"/>
                <a:gd name="connsiteY3" fmla="*/ 1448789 h 1448789"/>
              </a:gdLst>
              <a:ahLst/>
              <a:cxnLst>
                <a:cxn ang="0">
                  <a:pos x="connsiteX0" y="connsiteY0"/>
                </a:cxn>
                <a:cxn ang="0">
                  <a:pos x="connsiteX1" y="connsiteY1"/>
                </a:cxn>
                <a:cxn ang="0">
                  <a:pos x="connsiteX2" y="connsiteY2"/>
                </a:cxn>
                <a:cxn ang="0">
                  <a:pos x="connsiteX3" y="connsiteY3"/>
                </a:cxn>
              </a:cxnLst>
              <a:rect l="l" t="t" r="r" b="b"/>
              <a:pathLst>
                <a:path w="851066" h="1448789">
                  <a:moveTo>
                    <a:pt x="374073" y="0"/>
                  </a:moveTo>
                  <a:cubicBezTo>
                    <a:pt x="612569" y="117763"/>
                    <a:pt x="851066" y="235527"/>
                    <a:pt x="801585" y="380010"/>
                  </a:cubicBezTo>
                  <a:cubicBezTo>
                    <a:pt x="752105" y="524493"/>
                    <a:pt x="154380" y="688769"/>
                    <a:pt x="77190" y="866899"/>
                  </a:cubicBezTo>
                  <a:cubicBezTo>
                    <a:pt x="0" y="1045029"/>
                    <a:pt x="169223" y="1246909"/>
                    <a:pt x="338447" y="1448789"/>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
        <p:nvSpPr>
          <p:cNvPr id="46" name="Slide Number Placeholder 45"/>
          <p:cNvSpPr>
            <a:spLocks noGrp="1"/>
          </p:cNvSpPr>
          <p:nvPr>
            <p:ph type="sldNum" sz="quarter" idx="12"/>
          </p:nvPr>
        </p:nvSpPr>
        <p:spPr/>
        <p:txBody>
          <a:bodyPr/>
          <a:lstStyle/>
          <a:p>
            <a:fld id="{1E9AE433-2354-447F-AC9C-E3BA53A2ED55}" type="slidenum">
              <a:rPr lang="en-US" smtClean="0"/>
              <a:pPr/>
              <a:t>29</a:t>
            </a:fld>
            <a:endParaRPr lang="en-US"/>
          </a:p>
        </p:txBody>
      </p:sp>
      <p:sp>
        <p:nvSpPr>
          <p:cNvPr id="47" name="Footer Placeholder 46"/>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1377074" y="3125586"/>
            <a:ext cx="2108269" cy="830997"/>
          </a:xfrm>
          <a:prstGeom prst="rect">
            <a:avLst/>
          </a:prstGeom>
          <a:noFill/>
        </p:spPr>
        <p:txBody>
          <a:bodyPr wrap="none" rtlCol="0">
            <a:spAutoFit/>
          </a:bodyPr>
          <a:lstStyle/>
          <a:p>
            <a:pPr algn="ctr"/>
            <a:r>
              <a:rPr lang="en-US" dirty="0" smtClean="0"/>
              <a:t>Period</a:t>
            </a:r>
          </a:p>
          <a:p>
            <a:pPr algn="ctr"/>
            <a:r>
              <a:rPr lang="en-US" dirty="0" smtClean="0"/>
              <a:t>(= 1/frequency)</a:t>
            </a:r>
            <a:endParaRPr lang="en-US" dirty="0"/>
          </a:p>
        </p:txBody>
      </p:sp>
      <p:sp>
        <p:nvSpPr>
          <p:cNvPr id="6146" name="Rectangle 2"/>
          <p:cNvSpPr>
            <a:spLocks noGrp="1" noChangeArrowheads="1"/>
          </p:cNvSpPr>
          <p:nvPr>
            <p:ph type="title"/>
          </p:nvPr>
        </p:nvSpPr>
        <p:spPr>
          <a:xfrm>
            <a:off x="685800" y="228600"/>
            <a:ext cx="7772400" cy="762000"/>
          </a:xfrm>
        </p:spPr>
        <p:txBody>
          <a:bodyPr/>
          <a:lstStyle/>
          <a:p>
            <a:r>
              <a:rPr lang="en-US"/>
              <a:t>Clock Pulse Definition</a:t>
            </a:r>
          </a:p>
        </p:txBody>
      </p:sp>
      <p:grpSp>
        <p:nvGrpSpPr>
          <p:cNvPr id="2" name="Group 45"/>
          <p:cNvGrpSpPr/>
          <p:nvPr/>
        </p:nvGrpSpPr>
        <p:grpSpPr>
          <a:xfrm>
            <a:off x="748146" y="4111417"/>
            <a:ext cx="3598212" cy="2746583"/>
            <a:chOff x="681644" y="3507971"/>
            <a:chExt cx="3598212" cy="2746583"/>
          </a:xfrm>
        </p:grpSpPr>
        <p:grpSp>
          <p:nvGrpSpPr>
            <p:cNvPr id="3" name="Group 44"/>
            <p:cNvGrpSpPr/>
            <p:nvPr/>
          </p:nvGrpSpPr>
          <p:grpSpPr>
            <a:xfrm>
              <a:off x="1106516" y="3923607"/>
              <a:ext cx="2774950" cy="774980"/>
              <a:chOff x="1106516" y="3408407"/>
              <a:chExt cx="2774950" cy="1290180"/>
            </a:xfrm>
          </p:grpSpPr>
          <p:sp>
            <p:nvSpPr>
              <p:cNvPr id="6150" name="Line 6"/>
              <p:cNvSpPr>
                <a:spLocks noChangeShapeType="1"/>
              </p:cNvSpPr>
              <p:nvPr/>
            </p:nvSpPr>
            <p:spPr bwMode="auto">
              <a:xfrm>
                <a:off x="1106516" y="4698587"/>
                <a:ext cx="939800" cy="0"/>
              </a:xfrm>
              <a:prstGeom prst="line">
                <a:avLst/>
              </a:prstGeom>
              <a:noFill/>
              <a:ln w="50800">
                <a:solidFill>
                  <a:schemeClr val="tx1"/>
                </a:solidFill>
                <a:round/>
                <a:headEnd/>
                <a:tailEnd/>
              </a:ln>
              <a:effectLst/>
            </p:spPr>
            <p:txBody>
              <a:bodyPr wrap="none" anchor="ctr"/>
              <a:lstStyle/>
              <a:p>
                <a:endParaRPr lang="en-US"/>
              </a:p>
            </p:txBody>
          </p:sp>
          <p:sp>
            <p:nvSpPr>
              <p:cNvPr id="6151" name="Line 7"/>
              <p:cNvSpPr>
                <a:spLocks noChangeShapeType="1"/>
              </p:cNvSpPr>
              <p:nvPr/>
            </p:nvSpPr>
            <p:spPr bwMode="auto">
              <a:xfrm>
                <a:off x="2941666" y="4656167"/>
                <a:ext cx="939800" cy="0"/>
              </a:xfrm>
              <a:prstGeom prst="line">
                <a:avLst/>
              </a:prstGeom>
              <a:noFill/>
              <a:ln w="50800">
                <a:solidFill>
                  <a:schemeClr val="tx1"/>
                </a:solidFill>
                <a:round/>
                <a:headEnd/>
                <a:tailEnd/>
              </a:ln>
              <a:effectLst/>
            </p:spPr>
            <p:txBody>
              <a:bodyPr wrap="none" anchor="ctr"/>
              <a:lstStyle/>
              <a:p>
                <a:endParaRPr lang="en-US"/>
              </a:p>
            </p:txBody>
          </p:sp>
          <p:sp>
            <p:nvSpPr>
              <p:cNvPr id="6152" name="Line 8"/>
              <p:cNvSpPr>
                <a:spLocks noChangeShapeType="1"/>
              </p:cNvSpPr>
              <p:nvPr/>
            </p:nvSpPr>
            <p:spPr bwMode="auto">
              <a:xfrm>
                <a:off x="2025679" y="3424498"/>
                <a:ext cx="939800" cy="0"/>
              </a:xfrm>
              <a:prstGeom prst="line">
                <a:avLst/>
              </a:prstGeom>
              <a:noFill/>
              <a:ln w="50800">
                <a:solidFill>
                  <a:schemeClr val="tx1"/>
                </a:solidFill>
                <a:round/>
                <a:headEnd/>
                <a:tailEnd/>
              </a:ln>
              <a:effectLst/>
            </p:spPr>
            <p:txBody>
              <a:bodyPr wrap="none" anchor="ctr"/>
              <a:lstStyle/>
              <a:p>
                <a:endParaRPr lang="en-US"/>
              </a:p>
            </p:txBody>
          </p:sp>
          <p:sp>
            <p:nvSpPr>
              <p:cNvPr id="6153" name="Line 9"/>
              <p:cNvSpPr>
                <a:spLocks noChangeShapeType="1"/>
              </p:cNvSpPr>
              <p:nvPr/>
            </p:nvSpPr>
            <p:spPr bwMode="auto">
              <a:xfrm rot="16200000">
                <a:off x="1392291" y="4047646"/>
                <a:ext cx="1266775" cy="0"/>
              </a:xfrm>
              <a:prstGeom prst="line">
                <a:avLst/>
              </a:prstGeom>
              <a:noFill/>
              <a:ln w="50800">
                <a:solidFill>
                  <a:schemeClr val="tx1"/>
                </a:solidFill>
                <a:round/>
                <a:headEnd/>
                <a:tailEnd/>
              </a:ln>
              <a:effectLst/>
            </p:spPr>
            <p:txBody>
              <a:bodyPr wrap="none" anchor="ctr"/>
              <a:lstStyle/>
              <a:p>
                <a:endParaRPr lang="en-US"/>
              </a:p>
            </p:txBody>
          </p:sp>
          <p:sp>
            <p:nvSpPr>
              <p:cNvPr id="6154" name="Line 10"/>
              <p:cNvSpPr>
                <a:spLocks noChangeShapeType="1"/>
              </p:cNvSpPr>
              <p:nvPr/>
            </p:nvSpPr>
            <p:spPr bwMode="auto">
              <a:xfrm rot="16200000">
                <a:off x="2303516" y="4041795"/>
                <a:ext cx="1266775" cy="0"/>
              </a:xfrm>
              <a:prstGeom prst="line">
                <a:avLst/>
              </a:prstGeom>
              <a:noFill/>
              <a:ln w="50800">
                <a:solidFill>
                  <a:schemeClr val="tx1"/>
                </a:solidFill>
                <a:round/>
                <a:headEnd/>
                <a:tailEnd/>
              </a:ln>
              <a:effectLst/>
            </p:spPr>
            <p:txBody>
              <a:bodyPr wrap="none" anchor="ctr"/>
              <a:lstStyle/>
              <a:p>
                <a:endParaRPr lang="en-US"/>
              </a:p>
            </p:txBody>
          </p:sp>
        </p:grpSp>
        <p:sp>
          <p:nvSpPr>
            <p:cNvPr id="6155" name="Line 11"/>
            <p:cNvSpPr>
              <a:spLocks noChangeShapeType="1"/>
            </p:cNvSpPr>
            <p:nvPr/>
          </p:nvSpPr>
          <p:spPr bwMode="auto">
            <a:xfrm flipV="1">
              <a:off x="2046316" y="4789280"/>
              <a:ext cx="0" cy="466630"/>
            </a:xfrm>
            <a:prstGeom prst="line">
              <a:avLst/>
            </a:prstGeom>
            <a:noFill/>
            <a:ln w="9525">
              <a:solidFill>
                <a:schemeClr val="tx1"/>
              </a:solidFill>
              <a:round/>
              <a:headEnd/>
              <a:tailEnd type="triangle" w="med" len="med"/>
            </a:ln>
            <a:effectLst/>
          </p:spPr>
          <p:txBody>
            <a:bodyPr wrap="none" anchor="ctr"/>
            <a:lstStyle/>
            <a:p>
              <a:endParaRPr lang="en-US"/>
            </a:p>
          </p:txBody>
        </p:sp>
        <p:sp>
          <p:nvSpPr>
            <p:cNvPr id="6156" name="Line 12"/>
            <p:cNvSpPr>
              <a:spLocks noChangeShapeType="1"/>
            </p:cNvSpPr>
            <p:nvPr/>
          </p:nvSpPr>
          <p:spPr bwMode="auto">
            <a:xfrm flipV="1">
              <a:off x="2952779" y="4770263"/>
              <a:ext cx="0" cy="466630"/>
            </a:xfrm>
            <a:prstGeom prst="line">
              <a:avLst/>
            </a:prstGeom>
            <a:noFill/>
            <a:ln w="9525">
              <a:solidFill>
                <a:schemeClr val="tx1"/>
              </a:solidFill>
              <a:round/>
              <a:headEnd/>
              <a:tailEnd type="triangle" w="med" len="med"/>
            </a:ln>
            <a:effectLst/>
          </p:spPr>
          <p:txBody>
            <a:bodyPr wrap="none" anchor="ctr"/>
            <a:lstStyle/>
            <a:p>
              <a:endParaRPr lang="en-US"/>
            </a:p>
          </p:txBody>
        </p:sp>
        <p:sp>
          <p:nvSpPr>
            <p:cNvPr id="6157" name="Text Box 13"/>
            <p:cNvSpPr txBox="1">
              <a:spLocks noChangeArrowheads="1"/>
            </p:cNvSpPr>
            <p:nvPr/>
          </p:nvSpPr>
          <p:spPr bwMode="auto">
            <a:xfrm>
              <a:off x="1670079" y="3507971"/>
              <a:ext cx="1612900" cy="365697"/>
            </a:xfrm>
            <a:prstGeom prst="rect">
              <a:avLst/>
            </a:prstGeom>
            <a:noFill/>
            <a:ln w="9525">
              <a:noFill/>
              <a:miter lim="800000"/>
              <a:headEnd/>
              <a:tailEnd/>
            </a:ln>
            <a:effectLst/>
          </p:spPr>
          <p:txBody>
            <a:bodyPr wrap="none">
              <a:spAutoFit/>
            </a:bodyPr>
            <a:lstStyle/>
            <a:p>
              <a:r>
                <a:rPr lang="en-US" sz="2000" dirty="0"/>
                <a:t>Positive Pulse</a:t>
              </a:r>
            </a:p>
          </p:txBody>
        </p:sp>
        <p:sp>
          <p:nvSpPr>
            <p:cNvPr id="6158" name="Text Box 14"/>
            <p:cNvSpPr txBox="1">
              <a:spLocks noChangeArrowheads="1"/>
            </p:cNvSpPr>
            <p:nvPr/>
          </p:nvSpPr>
          <p:spPr bwMode="auto">
            <a:xfrm>
              <a:off x="681644" y="5229579"/>
              <a:ext cx="1648836" cy="707886"/>
            </a:xfrm>
            <a:prstGeom prst="rect">
              <a:avLst/>
            </a:prstGeom>
            <a:noFill/>
            <a:ln w="9525">
              <a:noFill/>
              <a:miter lim="800000"/>
              <a:headEnd/>
              <a:tailEnd/>
            </a:ln>
            <a:effectLst/>
          </p:spPr>
          <p:txBody>
            <a:bodyPr wrap="square">
              <a:spAutoFit/>
            </a:bodyPr>
            <a:lstStyle/>
            <a:p>
              <a:pPr algn="ctr"/>
              <a:r>
                <a:rPr lang="en-US" sz="2000" dirty="0" smtClean="0"/>
                <a:t>Positive Edge</a:t>
              </a:r>
            </a:p>
            <a:p>
              <a:pPr algn="ctr"/>
              <a:r>
                <a:rPr lang="en-US" sz="2000" dirty="0" smtClean="0"/>
                <a:t>=Rising Edge</a:t>
              </a:r>
              <a:endParaRPr lang="en-US" sz="2000" dirty="0"/>
            </a:p>
          </p:txBody>
        </p:sp>
        <p:sp>
          <p:nvSpPr>
            <p:cNvPr id="6159" name="Text Box 15"/>
            <p:cNvSpPr txBox="1">
              <a:spLocks noChangeArrowheads="1"/>
            </p:cNvSpPr>
            <p:nvPr/>
          </p:nvSpPr>
          <p:spPr bwMode="auto">
            <a:xfrm>
              <a:off x="2578749" y="5238891"/>
              <a:ext cx="1701107" cy="1015663"/>
            </a:xfrm>
            <a:prstGeom prst="rect">
              <a:avLst/>
            </a:prstGeom>
            <a:noFill/>
            <a:ln w="9525">
              <a:noFill/>
              <a:miter lim="800000"/>
              <a:headEnd/>
              <a:tailEnd/>
            </a:ln>
            <a:effectLst/>
          </p:spPr>
          <p:txBody>
            <a:bodyPr wrap="none">
              <a:spAutoFit/>
            </a:bodyPr>
            <a:lstStyle/>
            <a:p>
              <a:pPr algn="ctr"/>
              <a:r>
                <a:rPr lang="en-US" sz="2000" dirty="0" smtClean="0"/>
                <a:t>Negative Edge</a:t>
              </a:r>
            </a:p>
            <a:p>
              <a:pPr algn="ctr"/>
              <a:r>
                <a:rPr lang="en-US" sz="2000" dirty="0" smtClean="0"/>
                <a:t>=Falling Edge</a:t>
              </a:r>
            </a:p>
            <a:p>
              <a:pPr algn="ctr"/>
              <a:endParaRPr lang="en-US" sz="2000" dirty="0"/>
            </a:p>
          </p:txBody>
        </p:sp>
      </p:grpSp>
      <p:grpSp>
        <p:nvGrpSpPr>
          <p:cNvPr id="4" name="Group 47"/>
          <p:cNvGrpSpPr/>
          <p:nvPr/>
        </p:nvGrpSpPr>
        <p:grpSpPr>
          <a:xfrm>
            <a:off x="4921134" y="4056607"/>
            <a:ext cx="3624265" cy="2459740"/>
            <a:chOff x="4871258" y="3424844"/>
            <a:chExt cx="3624265" cy="2459740"/>
          </a:xfrm>
        </p:grpSpPr>
        <p:grpSp>
          <p:nvGrpSpPr>
            <p:cNvPr id="5" name="Group 46"/>
            <p:cNvGrpSpPr/>
            <p:nvPr/>
          </p:nvGrpSpPr>
          <p:grpSpPr>
            <a:xfrm>
              <a:off x="5156229" y="3885537"/>
              <a:ext cx="2782887" cy="719713"/>
              <a:chOff x="5156229" y="3353523"/>
              <a:chExt cx="2782887" cy="1280912"/>
            </a:xfrm>
          </p:grpSpPr>
          <p:sp>
            <p:nvSpPr>
              <p:cNvPr id="6161" name="Line 17"/>
              <p:cNvSpPr>
                <a:spLocks noChangeShapeType="1"/>
              </p:cNvSpPr>
              <p:nvPr/>
            </p:nvSpPr>
            <p:spPr bwMode="auto">
              <a:xfrm>
                <a:off x="6045229" y="4628573"/>
                <a:ext cx="989012" cy="0"/>
              </a:xfrm>
              <a:prstGeom prst="line">
                <a:avLst/>
              </a:prstGeom>
              <a:noFill/>
              <a:ln w="50800">
                <a:solidFill>
                  <a:schemeClr val="tx1"/>
                </a:solidFill>
                <a:round/>
                <a:headEnd/>
                <a:tailEnd/>
              </a:ln>
              <a:effectLst/>
            </p:spPr>
            <p:txBody>
              <a:bodyPr wrap="none" anchor="ctr"/>
              <a:lstStyle/>
              <a:p>
                <a:endParaRPr lang="en-US"/>
              </a:p>
            </p:txBody>
          </p:sp>
          <p:sp>
            <p:nvSpPr>
              <p:cNvPr id="6162" name="Line 18"/>
              <p:cNvSpPr>
                <a:spLocks noChangeShapeType="1"/>
              </p:cNvSpPr>
              <p:nvPr/>
            </p:nvSpPr>
            <p:spPr bwMode="auto">
              <a:xfrm>
                <a:off x="5156229" y="3384301"/>
                <a:ext cx="939800" cy="0"/>
              </a:xfrm>
              <a:prstGeom prst="line">
                <a:avLst/>
              </a:prstGeom>
              <a:noFill/>
              <a:ln w="50800">
                <a:solidFill>
                  <a:schemeClr val="tx1"/>
                </a:solidFill>
                <a:round/>
                <a:headEnd/>
                <a:tailEnd/>
              </a:ln>
              <a:effectLst/>
            </p:spPr>
            <p:txBody>
              <a:bodyPr wrap="none" anchor="ctr"/>
              <a:lstStyle/>
              <a:p>
                <a:endParaRPr lang="en-US"/>
              </a:p>
            </p:txBody>
          </p:sp>
          <p:sp>
            <p:nvSpPr>
              <p:cNvPr id="6163" name="Line 19"/>
              <p:cNvSpPr>
                <a:spLocks noChangeShapeType="1"/>
              </p:cNvSpPr>
              <p:nvPr/>
            </p:nvSpPr>
            <p:spPr bwMode="auto">
              <a:xfrm>
                <a:off x="6999316" y="3360852"/>
                <a:ext cx="939800" cy="0"/>
              </a:xfrm>
              <a:prstGeom prst="line">
                <a:avLst/>
              </a:prstGeom>
              <a:noFill/>
              <a:ln w="50800">
                <a:solidFill>
                  <a:schemeClr val="tx1"/>
                </a:solidFill>
                <a:round/>
                <a:headEnd/>
                <a:tailEnd/>
              </a:ln>
              <a:effectLst/>
            </p:spPr>
            <p:txBody>
              <a:bodyPr wrap="none" anchor="ctr"/>
              <a:lstStyle/>
              <a:p>
                <a:endParaRPr lang="en-US"/>
              </a:p>
            </p:txBody>
          </p:sp>
          <p:sp>
            <p:nvSpPr>
              <p:cNvPr id="6164" name="Line 20"/>
              <p:cNvSpPr>
                <a:spLocks noChangeShapeType="1"/>
              </p:cNvSpPr>
              <p:nvPr/>
            </p:nvSpPr>
            <p:spPr bwMode="auto">
              <a:xfrm rot="16200000">
                <a:off x="5426510" y="3999842"/>
                <a:ext cx="1269187" cy="0"/>
              </a:xfrm>
              <a:prstGeom prst="line">
                <a:avLst/>
              </a:prstGeom>
              <a:noFill/>
              <a:ln w="50800">
                <a:solidFill>
                  <a:schemeClr val="tx1"/>
                </a:solidFill>
                <a:round/>
                <a:headEnd/>
                <a:tailEnd/>
              </a:ln>
              <a:effectLst/>
            </p:spPr>
            <p:txBody>
              <a:bodyPr wrap="none" anchor="ctr"/>
              <a:lstStyle/>
              <a:p>
                <a:endParaRPr lang="en-US"/>
              </a:p>
            </p:txBody>
          </p:sp>
          <p:sp>
            <p:nvSpPr>
              <p:cNvPr id="6165" name="Line 21"/>
              <p:cNvSpPr>
                <a:spLocks noChangeShapeType="1"/>
              </p:cNvSpPr>
              <p:nvPr/>
            </p:nvSpPr>
            <p:spPr bwMode="auto">
              <a:xfrm rot="16200000">
                <a:off x="6379010" y="3988117"/>
                <a:ext cx="1269187" cy="0"/>
              </a:xfrm>
              <a:prstGeom prst="line">
                <a:avLst/>
              </a:prstGeom>
              <a:noFill/>
              <a:ln w="50800">
                <a:solidFill>
                  <a:schemeClr val="tx1"/>
                </a:solidFill>
                <a:round/>
                <a:headEnd/>
                <a:tailEnd/>
              </a:ln>
              <a:effectLst/>
            </p:spPr>
            <p:txBody>
              <a:bodyPr wrap="none" anchor="ctr"/>
              <a:lstStyle/>
              <a:p>
                <a:endParaRPr lang="en-US"/>
              </a:p>
            </p:txBody>
          </p:sp>
        </p:grpSp>
        <p:sp>
          <p:nvSpPr>
            <p:cNvPr id="6166" name="Line 22"/>
            <p:cNvSpPr>
              <a:spLocks noChangeShapeType="1"/>
            </p:cNvSpPr>
            <p:nvPr/>
          </p:nvSpPr>
          <p:spPr bwMode="auto">
            <a:xfrm flipV="1">
              <a:off x="6083329" y="4764871"/>
              <a:ext cx="0" cy="467518"/>
            </a:xfrm>
            <a:prstGeom prst="line">
              <a:avLst/>
            </a:prstGeom>
            <a:noFill/>
            <a:ln w="9525">
              <a:solidFill>
                <a:schemeClr val="tx1"/>
              </a:solidFill>
              <a:round/>
              <a:headEnd/>
              <a:tailEnd type="triangle" w="med" len="med"/>
            </a:ln>
            <a:effectLst/>
          </p:spPr>
          <p:txBody>
            <a:bodyPr wrap="none" anchor="ctr"/>
            <a:lstStyle/>
            <a:p>
              <a:endParaRPr lang="en-US"/>
            </a:p>
          </p:txBody>
        </p:sp>
        <p:sp>
          <p:nvSpPr>
            <p:cNvPr id="6167" name="Line 23"/>
            <p:cNvSpPr>
              <a:spLocks noChangeShapeType="1"/>
            </p:cNvSpPr>
            <p:nvPr/>
          </p:nvSpPr>
          <p:spPr bwMode="auto">
            <a:xfrm flipV="1">
              <a:off x="7035829" y="4754612"/>
              <a:ext cx="0" cy="467518"/>
            </a:xfrm>
            <a:prstGeom prst="line">
              <a:avLst/>
            </a:prstGeom>
            <a:noFill/>
            <a:ln w="9525">
              <a:solidFill>
                <a:schemeClr val="tx1"/>
              </a:solidFill>
              <a:round/>
              <a:headEnd/>
              <a:tailEnd type="triangle" w="med" len="med"/>
            </a:ln>
            <a:effectLst/>
          </p:spPr>
          <p:txBody>
            <a:bodyPr wrap="none" anchor="ctr"/>
            <a:lstStyle/>
            <a:p>
              <a:endParaRPr lang="en-US"/>
            </a:p>
          </p:txBody>
        </p:sp>
        <p:sp>
          <p:nvSpPr>
            <p:cNvPr id="6168" name="Text Box 24"/>
            <p:cNvSpPr txBox="1">
              <a:spLocks noChangeArrowheads="1"/>
            </p:cNvSpPr>
            <p:nvPr/>
          </p:nvSpPr>
          <p:spPr bwMode="auto">
            <a:xfrm>
              <a:off x="5676842" y="3424844"/>
              <a:ext cx="1712912" cy="366393"/>
            </a:xfrm>
            <a:prstGeom prst="rect">
              <a:avLst/>
            </a:prstGeom>
            <a:noFill/>
            <a:ln w="9525">
              <a:noFill/>
              <a:miter lim="800000"/>
              <a:headEnd/>
              <a:tailEnd/>
            </a:ln>
            <a:effectLst/>
          </p:spPr>
          <p:txBody>
            <a:bodyPr wrap="none">
              <a:spAutoFit/>
            </a:bodyPr>
            <a:lstStyle/>
            <a:p>
              <a:r>
                <a:rPr lang="en-US" sz="2000" dirty="0"/>
                <a:t>Negative Pulse</a:t>
              </a:r>
            </a:p>
          </p:txBody>
        </p:sp>
        <p:sp>
          <p:nvSpPr>
            <p:cNvPr id="6169" name="Text Box 25"/>
            <p:cNvSpPr txBox="1">
              <a:spLocks noChangeArrowheads="1"/>
            </p:cNvSpPr>
            <p:nvPr/>
          </p:nvSpPr>
          <p:spPr bwMode="auto">
            <a:xfrm>
              <a:off x="6895405" y="5172301"/>
              <a:ext cx="1600118" cy="707886"/>
            </a:xfrm>
            <a:prstGeom prst="rect">
              <a:avLst/>
            </a:prstGeom>
            <a:noFill/>
            <a:ln w="9525">
              <a:noFill/>
              <a:miter lim="800000"/>
              <a:headEnd/>
              <a:tailEnd/>
            </a:ln>
            <a:effectLst/>
          </p:spPr>
          <p:txBody>
            <a:bodyPr wrap="none">
              <a:spAutoFit/>
            </a:bodyPr>
            <a:lstStyle/>
            <a:p>
              <a:pPr algn="ctr"/>
              <a:r>
                <a:rPr lang="en-US" sz="2000" dirty="0" smtClean="0"/>
                <a:t>Positive Edge</a:t>
              </a:r>
            </a:p>
            <a:p>
              <a:pPr algn="ctr"/>
              <a:r>
                <a:rPr lang="en-US" sz="2000" dirty="0" smtClean="0"/>
                <a:t>=Rising Edge</a:t>
              </a:r>
            </a:p>
          </p:txBody>
        </p:sp>
        <p:sp>
          <p:nvSpPr>
            <p:cNvPr id="6170" name="Text Box 26"/>
            <p:cNvSpPr txBox="1">
              <a:spLocks noChangeArrowheads="1"/>
            </p:cNvSpPr>
            <p:nvPr/>
          </p:nvSpPr>
          <p:spPr bwMode="auto">
            <a:xfrm>
              <a:off x="4871258" y="5176698"/>
              <a:ext cx="1716895" cy="707886"/>
            </a:xfrm>
            <a:prstGeom prst="rect">
              <a:avLst/>
            </a:prstGeom>
            <a:noFill/>
            <a:ln w="9525">
              <a:noFill/>
              <a:miter lim="800000"/>
              <a:headEnd/>
              <a:tailEnd/>
            </a:ln>
            <a:effectLst/>
          </p:spPr>
          <p:txBody>
            <a:bodyPr wrap="square">
              <a:spAutoFit/>
            </a:bodyPr>
            <a:lstStyle/>
            <a:p>
              <a:pPr algn="ctr"/>
              <a:r>
                <a:rPr lang="en-US" sz="2000" dirty="0" smtClean="0"/>
                <a:t>Negative Edge</a:t>
              </a:r>
            </a:p>
            <a:p>
              <a:pPr algn="ctr"/>
              <a:r>
                <a:rPr lang="en-US" sz="2000" dirty="0" smtClean="0"/>
                <a:t>=Falling Edge</a:t>
              </a:r>
              <a:endParaRPr lang="en-US" sz="2000" dirty="0"/>
            </a:p>
          </p:txBody>
        </p:sp>
      </p:grpSp>
      <p:sp>
        <p:nvSpPr>
          <p:cNvPr id="27" name="Text Box 3"/>
          <p:cNvSpPr txBox="1">
            <a:spLocks noChangeArrowheads="1"/>
          </p:cNvSpPr>
          <p:nvPr/>
        </p:nvSpPr>
        <p:spPr bwMode="auto">
          <a:xfrm>
            <a:off x="668771" y="2460885"/>
            <a:ext cx="923925" cy="366712"/>
          </a:xfrm>
          <a:prstGeom prst="rect">
            <a:avLst/>
          </a:prstGeom>
          <a:noFill/>
          <a:ln w="9525">
            <a:noFill/>
            <a:miter lim="800000"/>
            <a:headEnd/>
            <a:tailEnd/>
          </a:ln>
          <a:effectLst/>
        </p:spPr>
        <p:txBody>
          <a:bodyPr>
            <a:spAutoFit/>
          </a:bodyPr>
          <a:lstStyle/>
          <a:p>
            <a:pPr>
              <a:spcBef>
                <a:spcPct val="50000"/>
              </a:spcBef>
            </a:pPr>
            <a:r>
              <a:rPr lang="en-US" sz="1800"/>
              <a:t>CLK</a:t>
            </a:r>
          </a:p>
        </p:txBody>
      </p:sp>
      <p:grpSp>
        <p:nvGrpSpPr>
          <p:cNvPr id="6" name="Group 72"/>
          <p:cNvGrpSpPr>
            <a:grpSpLocks/>
          </p:cNvGrpSpPr>
          <p:nvPr/>
        </p:nvGrpSpPr>
        <p:grpSpPr bwMode="auto">
          <a:xfrm>
            <a:off x="1656196" y="2206886"/>
            <a:ext cx="5464175" cy="868824"/>
            <a:chOff x="1148" y="2460"/>
            <a:chExt cx="2637" cy="1350"/>
          </a:xfrm>
        </p:grpSpPr>
        <p:sp>
          <p:nvSpPr>
            <p:cNvPr id="29" name="Line 25"/>
            <p:cNvSpPr>
              <a:spLocks noChangeShapeType="1"/>
            </p:cNvSpPr>
            <p:nvPr/>
          </p:nvSpPr>
          <p:spPr bwMode="auto">
            <a:xfrm>
              <a:off x="1148" y="2460"/>
              <a:ext cx="0" cy="1350"/>
            </a:xfrm>
            <a:prstGeom prst="line">
              <a:avLst/>
            </a:prstGeom>
            <a:noFill/>
            <a:ln w="9525" cap="rnd">
              <a:solidFill>
                <a:schemeClr val="tx1"/>
              </a:solidFill>
              <a:prstDash val="sysDot"/>
              <a:round/>
              <a:headEnd/>
              <a:tailEnd/>
            </a:ln>
            <a:effectLst/>
          </p:spPr>
          <p:txBody>
            <a:bodyPr/>
            <a:lstStyle/>
            <a:p>
              <a:endParaRPr lang="en-US"/>
            </a:p>
          </p:txBody>
        </p:sp>
        <p:sp>
          <p:nvSpPr>
            <p:cNvPr id="30" name="Line 26"/>
            <p:cNvSpPr>
              <a:spLocks noChangeShapeType="1"/>
            </p:cNvSpPr>
            <p:nvPr/>
          </p:nvSpPr>
          <p:spPr bwMode="auto">
            <a:xfrm>
              <a:off x="1806" y="2460"/>
              <a:ext cx="0" cy="1350"/>
            </a:xfrm>
            <a:prstGeom prst="line">
              <a:avLst/>
            </a:prstGeom>
            <a:noFill/>
            <a:ln w="9525" cap="rnd">
              <a:solidFill>
                <a:schemeClr val="tx1"/>
              </a:solidFill>
              <a:prstDash val="sysDot"/>
              <a:round/>
              <a:headEnd/>
              <a:tailEnd/>
            </a:ln>
            <a:effectLst/>
          </p:spPr>
          <p:txBody>
            <a:bodyPr/>
            <a:lstStyle/>
            <a:p>
              <a:endParaRPr lang="en-US"/>
            </a:p>
          </p:txBody>
        </p:sp>
        <p:sp>
          <p:nvSpPr>
            <p:cNvPr id="31" name="Line 27"/>
            <p:cNvSpPr>
              <a:spLocks noChangeShapeType="1"/>
            </p:cNvSpPr>
            <p:nvPr/>
          </p:nvSpPr>
          <p:spPr bwMode="auto">
            <a:xfrm>
              <a:off x="2466" y="2460"/>
              <a:ext cx="0" cy="1350"/>
            </a:xfrm>
            <a:prstGeom prst="line">
              <a:avLst/>
            </a:prstGeom>
            <a:noFill/>
            <a:ln w="9525" cap="rnd">
              <a:solidFill>
                <a:schemeClr val="tx1"/>
              </a:solidFill>
              <a:prstDash val="sysDot"/>
              <a:round/>
              <a:headEnd/>
              <a:tailEnd/>
            </a:ln>
            <a:effectLst/>
          </p:spPr>
          <p:txBody>
            <a:bodyPr/>
            <a:lstStyle/>
            <a:p>
              <a:endParaRPr lang="en-US"/>
            </a:p>
          </p:txBody>
        </p:sp>
        <p:sp>
          <p:nvSpPr>
            <p:cNvPr id="32" name="Line 28"/>
            <p:cNvSpPr>
              <a:spLocks noChangeShapeType="1"/>
            </p:cNvSpPr>
            <p:nvPr/>
          </p:nvSpPr>
          <p:spPr bwMode="auto">
            <a:xfrm>
              <a:off x="3126" y="2460"/>
              <a:ext cx="0" cy="1350"/>
            </a:xfrm>
            <a:prstGeom prst="line">
              <a:avLst/>
            </a:prstGeom>
            <a:noFill/>
            <a:ln w="9525" cap="rnd">
              <a:solidFill>
                <a:schemeClr val="tx1"/>
              </a:solidFill>
              <a:prstDash val="sysDot"/>
              <a:round/>
              <a:headEnd/>
              <a:tailEnd/>
            </a:ln>
            <a:effectLst/>
          </p:spPr>
          <p:txBody>
            <a:bodyPr/>
            <a:lstStyle/>
            <a:p>
              <a:endParaRPr lang="en-US"/>
            </a:p>
          </p:txBody>
        </p:sp>
        <p:sp>
          <p:nvSpPr>
            <p:cNvPr id="33" name="Line 29"/>
            <p:cNvSpPr>
              <a:spLocks noChangeShapeType="1"/>
            </p:cNvSpPr>
            <p:nvPr/>
          </p:nvSpPr>
          <p:spPr bwMode="auto">
            <a:xfrm>
              <a:off x="3785" y="2460"/>
              <a:ext cx="0" cy="1350"/>
            </a:xfrm>
            <a:prstGeom prst="line">
              <a:avLst/>
            </a:prstGeom>
            <a:noFill/>
            <a:ln w="9525" cap="rnd">
              <a:solidFill>
                <a:schemeClr val="tx1"/>
              </a:solidFill>
              <a:prstDash val="sysDot"/>
              <a:round/>
              <a:headEnd/>
              <a:tailEnd/>
            </a:ln>
            <a:effectLst/>
          </p:spPr>
          <p:txBody>
            <a:bodyPr/>
            <a:lstStyle/>
            <a:p>
              <a:endParaRPr lang="en-US"/>
            </a:p>
          </p:txBody>
        </p:sp>
      </p:grpSp>
      <p:grpSp>
        <p:nvGrpSpPr>
          <p:cNvPr id="7" name="Group 77"/>
          <p:cNvGrpSpPr>
            <a:grpSpLocks/>
          </p:cNvGrpSpPr>
          <p:nvPr/>
        </p:nvGrpSpPr>
        <p:grpSpPr bwMode="auto">
          <a:xfrm>
            <a:off x="1360921" y="2495810"/>
            <a:ext cx="6691313" cy="263525"/>
            <a:chOff x="962" y="2787"/>
            <a:chExt cx="4215" cy="166"/>
          </a:xfrm>
        </p:grpSpPr>
        <p:sp>
          <p:nvSpPr>
            <p:cNvPr id="35" name="Freeform 57"/>
            <p:cNvSpPr>
              <a:spLocks/>
            </p:cNvSpPr>
            <p:nvPr/>
          </p:nvSpPr>
          <p:spPr bwMode="auto">
            <a:xfrm>
              <a:off x="2524" y="2787"/>
              <a:ext cx="853" cy="156"/>
            </a:xfrm>
            <a:custGeom>
              <a:avLst/>
              <a:gdLst/>
              <a:ahLst/>
              <a:cxnLst>
                <a:cxn ang="0">
                  <a:pos x="0" y="143"/>
                </a:cxn>
                <a:cxn ang="0">
                  <a:pos x="309" y="141"/>
                </a:cxn>
                <a:cxn ang="0">
                  <a:pos x="309" y="0"/>
                </a:cxn>
                <a:cxn ang="0">
                  <a:pos x="763" y="0"/>
                </a:cxn>
                <a:cxn ang="0">
                  <a:pos x="763" y="141"/>
                </a:cxn>
              </a:cxnLst>
              <a:rect l="0" t="0" r="r" b="b"/>
              <a:pathLst>
                <a:path w="763" h="143">
                  <a:moveTo>
                    <a:pt x="0" y="143"/>
                  </a:moveTo>
                  <a:lnTo>
                    <a:pt x="309" y="141"/>
                  </a:lnTo>
                  <a:lnTo>
                    <a:pt x="309" y="0"/>
                  </a:lnTo>
                  <a:lnTo>
                    <a:pt x="763" y="0"/>
                  </a:lnTo>
                  <a:lnTo>
                    <a:pt x="763" y="141"/>
                  </a:lnTo>
                </a:path>
              </a:pathLst>
            </a:custGeom>
            <a:noFill/>
            <a:ln w="9525">
              <a:solidFill>
                <a:schemeClr val="tx1"/>
              </a:solidFill>
              <a:round/>
              <a:headEnd/>
              <a:tailEnd/>
            </a:ln>
            <a:effectLst/>
          </p:spPr>
          <p:txBody>
            <a:bodyPr/>
            <a:lstStyle/>
            <a:p>
              <a:endParaRPr lang="en-US"/>
            </a:p>
          </p:txBody>
        </p:sp>
        <p:sp>
          <p:nvSpPr>
            <p:cNvPr id="36" name="Freeform 58"/>
            <p:cNvSpPr>
              <a:spLocks/>
            </p:cNvSpPr>
            <p:nvPr/>
          </p:nvSpPr>
          <p:spPr bwMode="auto">
            <a:xfrm>
              <a:off x="3337" y="2787"/>
              <a:ext cx="861"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37" name="Freeform 60"/>
            <p:cNvSpPr>
              <a:spLocks/>
            </p:cNvSpPr>
            <p:nvPr/>
          </p:nvSpPr>
          <p:spPr bwMode="auto">
            <a:xfrm>
              <a:off x="962" y="2788"/>
              <a:ext cx="630" cy="155"/>
            </a:xfrm>
            <a:custGeom>
              <a:avLst/>
              <a:gdLst/>
              <a:ahLst/>
              <a:cxnLst>
                <a:cxn ang="0">
                  <a:pos x="0" y="142"/>
                </a:cxn>
                <a:cxn ang="0">
                  <a:pos x="184" y="141"/>
                </a:cxn>
                <a:cxn ang="0">
                  <a:pos x="184" y="0"/>
                </a:cxn>
                <a:cxn ang="0">
                  <a:pos x="531" y="0"/>
                </a:cxn>
                <a:cxn ang="0">
                  <a:pos x="531" y="141"/>
                </a:cxn>
              </a:cxnLst>
              <a:rect l="0" t="0" r="r" b="b"/>
              <a:pathLst>
                <a:path w="531" h="142">
                  <a:moveTo>
                    <a:pt x="0" y="142"/>
                  </a:moveTo>
                  <a:lnTo>
                    <a:pt x="184" y="141"/>
                  </a:lnTo>
                  <a:lnTo>
                    <a:pt x="184" y="0"/>
                  </a:lnTo>
                  <a:lnTo>
                    <a:pt x="531" y="0"/>
                  </a:lnTo>
                  <a:lnTo>
                    <a:pt x="531" y="141"/>
                  </a:lnTo>
                </a:path>
              </a:pathLst>
            </a:custGeom>
            <a:noFill/>
            <a:ln w="9525">
              <a:solidFill>
                <a:schemeClr val="tx1"/>
              </a:solidFill>
              <a:round/>
              <a:headEnd/>
              <a:tailEnd/>
            </a:ln>
            <a:effectLst/>
          </p:spPr>
          <p:txBody>
            <a:bodyPr/>
            <a:lstStyle/>
            <a:p>
              <a:endParaRPr lang="en-US"/>
            </a:p>
          </p:txBody>
        </p:sp>
        <p:sp>
          <p:nvSpPr>
            <p:cNvPr id="38" name="Freeform 61"/>
            <p:cNvSpPr>
              <a:spLocks/>
            </p:cNvSpPr>
            <p:nvPr/>
          </p:nvSpPr>
          <p:spPr bwMode="auto">
            <a:xfrm>
              <a:off x="1589" y="2788"/>
              <a:ext cx="882" cy="165"/>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39" name="Freeform 73"/>
            <p:cNvSpPr>
              <a:spLocks/>
            </p:cNvSpPr>
            <p:nvPr/>
          </p:nvSpPr>
          <p:spPr bwMode="auto">
            <a:xfrm>
              <a:off x="4201" y="2794"/>
              <a:ext cx="976" cy="143"/>
            </a:xfrm>
            <a:custGeom>
              <a:avLst/>
              <a:gdLst/>
              <a:ahLst/>
              <a:cxnLst>
                <a:cxn ang="0">
                  <a:pos x="0" y="143"/>
                </a:cxn>
                <a:cxn ang="0">
                  <a:pos x="309" y="141"/>
                </a:cxn>
                <a:cxn ang="0">
                  <a:pos x="309" y="0"/>
                </a:cxn>
                <a:cxn ang="0">
                  <a:pos x="763" y="0"/>
                </a:cxn>
                <a:cxn ang="0">
                  <a:pos x="763" y="141"/>
                </a:cxn>
              </a:cxnLst>
              <a:rect l="0" t="0" r="r" b="b"/>
              <a:pathLst>
                <a:path w="763" h="143">
                  <a:moveTo>
                    <a:pt x="0" y="143"/>
                  </a:moveTo>
                  <a:lnTo>
                    <a:pt x="309" y="141"/>
                  </a:lnTo>
                  <a:lnTo>
                    <a:pt x="309" y="0"/>
                  </a:lnTo>
                  <a:lnTo>
                    <a:pt x="763" y="0"/>
                  </a:lnTo>
                  <a:lnTo>
                    <a:pt x="763" y="141"/>
                  </a:lnTo>
                </a:path>
              </a:pathLst>
            </a:custGeom>
            <a:noFill/>
            <a:ln w="9525">
              <a:solidFill>
                <a:schemeClr val="tx1"/>
              </a:solidFill>
              <a:round/>
              <a:headEnd/>
              <a:tailEnd/>
            </a:ln>
            <a:effectLst/>
          </p:spPr>
          <p:txBody>
            <a:bodyPr/>
            <a:lstStyle/>
            <a:p>
              <a:endParaRPr lang="en-US"/>
            </a:p>
          </p:txBody>
        </p:sp>
      </p:grpSp>
      <p:sp>
        <p:nvSpPr>
          <p:cNvPr id="40" name="Text Box 78"/>
          <p:cNvSpPr txBox="1">
            <a:spLocks noChangeArrowheads="1"/>
          </p:cNvSpPr>
          <p:nvPr/>
        </p:nvSpPr>
        <p:spPr bwMode="auto">
          <a:xfrm>
            <a:off x="1311709" y="1524260"/>
            <a:ext cx="787400" cy="641350"/>
          </a:xfrm>
          <a:prstGeom prst="rect">
            <a:avLst/>
          </a:prstGeom>
          <a:noFill/>
          <a:ln w="9525">
            <a:noFill/>
            <a:miter lim="800000"/>
            <a:headEnd/>
            <a:tailEnd/>
          </a:ln>
          <a:effectLst/>
        </p:spPr>
        <p:txBody>
          <a:bodyPr wrap="none">
            <a:spAutoFit/>
          </a:bodyPr>
          <a:lstStyle/>
          <a:p>
            <a:pPr algn="ctr"/>
            <a:r>
              <a:rPr lang="en-US" sz="1800"/>
              <a:t>Clock </a:t>
            </a:r>
          </a:p>
          <a:p>
            <a:pPr algn="ctr"/>
            <a:r>
              <a:rPr lang="en-US" sz="1800"/>
              <a:t>edge 1</a:t>
            </a:r>
          </a:p>
        </p:txBody>
      </p:sp>
      <p:sp>
        <p:nvSpPr>
          <p:cNvPr id="41" name="Text Box 79"/>
          <p:cNvSpPr txBox="1">
            <a:spLocks noChangeArrowheads="1"/>
          </p:cNvSpPr>
          <p:nvPr/>
        </p:nvSpPr>
        <p:spPr bwMode="auto">
          <a:xfrm>
            <a:off x="2665846" y="1524260"/>
            <a:ext cx="787400" cy="641350"/>
          </a:xfrm>
          <a:prstGeom prst="rect">
            <a:avLst/>
          </a:prstGeom>
          <a:noFill/>
          <a:ln w="9525">
            <a:noFill/>
            <a:miter lim="800000"/>
            <a:headEnd/>
            <a:tailEnd/>
          </a:ln>
          <a:effectLst/>
        </p:spPr>
        <p:txBody>
          <a:bodyPr wrap="none">
            <a:spAutoFit/>
          </a:bodyPr>
          <a:lstStyle/>
          <a:p>
            <a:pPr algn="ctr"/>
            <a:r>
              <a:rPr lang="en-US" sz="1800"/>
              <a:t>Clock </a:t>
            </a:r>
          </a:p>
          <a:p>
            <a:pPr algn="ctr"/>
            <a:r>
              <a:rPr lang="en-US" sz="1800"/>
              <a:t>edge 2</a:t>
            </a:r>
          </a:p>
        </p:txBody>
      </p:sp>
      <p:sp>
        <p:nvSpPr>
          <p:cNvPr id="42" name="Text Box 80"/>
          <p:cNvSpPr txBox="1">
            <a:spLocks noChangeArrowheads="1"/>
          </p:cNvSpPr>
          <p:nvPr/>
        </p:nvSpPr>
        <p:spPr bwMode="auto">
          <a:xfrm>
            <a:off x="5374121" y="1524260"/>
            <a:ext cx="787400" cy="641350"/>
          </a:xfrm>
          <a:prstGeom prst="rect">
            <a:avLst/>
          </a:prstGeom>
          <a:noFill/>
          <a:ln w="9525">
            <a:noFill/>
            <a:miter lim="800000"/>
            <a:headEnd/>
            <a:tailEnd/>
          </a:ln>
          <a:effectLst/>
        </p:spPr>
        <p:txBody>
          <a:bodyPr wrap="none">
            <a:spAutoFit/>
          </a:bodyPr>
          <a:lstStyle/>
          <a:p>
            <a:pPr algn="ctr"/>
            <a:r>
              <a:rPr lang="en-US" sz="1800"/>
              <a:t>Clock </a:t>
            </a:r>
          </a:p>
          <a:p>
            <a:pPr algn="ctr"/>
            <a:r>
              <a:rPr lang="en-US" sz="1800"/>
              <a:t>edge 4</a:t>
            </a:r>
          </a:p>
        </p:txBody>
      </p:sp>
      <p:sp>
        <p:nvSpPr>
          <p:cNvPr id="43" name="Text Box 81"/>
          <p:cNvSpPr txBox="1">
            <a:spLocks noChangeArrowheads="1"/>
          </p:cNvSpPr>
          <p:nvPr/>
        </p:nvSpPr>
        <p:spPr bwMode="auto">
          <a:xfrm>
            <a:off x="6728259" y="1524260"/>
            <a:ext cx="787400" cy="641350"/>
          </a:xfrm>
          <a:prstGeom prst="rect">
            <a:avLst/>
          </a:prstGeom>
          <a:noFill/>
          <a:ln w="9525">
            <a:noFill/>
            <a:miter lim="800000"/>
            <a:headEnd/>
            <a:tailEnd/>
          </a:ln>
          <a:effectLst/>
        </p:spPr>
        <p:txBody>
          <a:bodyPr wrap="none">
            <a:spAutoFit/>
          </a:bodyPr>
          <a:lstStyle/>
          <a:p>
            <a:pPr algn="ctr"/>
            <a:r>
              <a:rPr lang="en-US" sz="1800"/>
              <a:t>Clock </a:t>
            </a:r>
          </a:p>
          <a:p>
            <a:pPr algn="ctr"/>
            <a:r>
              <a:rPr lang="en-US" sz="1800"/>
              <a:t>edge 5</a:t>
            </a:r>
          </a:p>
        </p:txBody>
      </p:sp>
      <p:sp>
        <p:nvSpPr>
          <p:cNvPr id="44" name="Text Box 82"/>
          <p:cNvSpPr txBox="1">
            <a:spLocks noChangeArrowheads="1"/>
          </p:cNvSpPr>
          <p:nvPr/>
        </p:nvSpPr>
        <p:spPr bwMode="auto">
          <a:xfrm>
            <a:off x="4019984" y="1524260"/>
            <a:ext cx="787400" cy="641350"/>
          </a:xfrm>
          <a:prstGeom prst="rect">
            <a:avLst/>
          </a:prstGeom>
          <a:noFill/>
          <a:ln w="9525">
            <a:noFill/>
            <a:miter lim="800000"/>
            <a:headEnd/>
            <a:tailEnd/>
          </a:ln>
          <a:effectLst/>
        </p:spPr>
        <p:txBody>
          <a:bodyPr wrap="none">
            <a:spAutoFit/>
          </a:bodyPr>
          <a:lstStyle/>
          <a:p>
            <a:pPr algn="ctr"/>
            <a:r>
              <a:rPr lang="en-US" sz="1800"/>
              <a:t>Clock </a:t>
            </a:r>
          </a:p>
          <a:p>
            <a:pPr algn="ctr"/>
            <a:r>
              <a:rPr lang="en-US" sz="1800"/>
              <a:t>edge 3</a:t>
            </a:r>
          </a:p>
        </p:txBody>
      </p:sp>
      <p:cxnSp>
        <p:nvCxnSpPr>
          <p:cNvPr id="51" name="Straight Arrow Connector 50"/>
          <p:cNvCxnSpPr/>
          <p:nvPr/>
        </p:nvCxnSpPr>
        <p:spPr bwMode="auto">
          <a:xfrm>
            <a:off x="1679171" y="3142211"/>
            <a:ext cx="1363287" cy="1588"/>
          </a:xfrm>
          <a:prstGeom prst="straightConnector1">
            <a:avLst/>
          </a:prstGeom>
          <a:solidFill>
            <a:schemeClr val="accent1"/>
          </a:solidFill>
          <a:ln w="44450" cap="flat" cmpd="sng" algn="ctr">
            <a:solidFill>
              <a:schemeClr val="tx1"/>
            </a:solidFill>
            <a:prstDash val="solid"/>
            <a:round/>
            <a:headEnd type="arrow" w="med" len="med"/>
            <a:tailEnd type="arrow"/>
          </a:ln>
          <a:effectLst/>
        </p:spPr>
      </p:cxnSp>
      <p:cxnSp>
        <p:nvCxnSpPr>
          <p:cNvPr id="53" name="Straight Arrow Connector 52"/>
          <p:cNvCxnSpPr/>
          <p:nvPr/>
        </p:nvCxnSpPr>
        <p:spPr bwMode="auto">
          <a:xfrm>
            <a:off x="4391891" y="3061856"/>
            <a:ext cx="811876" cy="13853"/>
          </a:xfrm>
          <a:prstGeom prst="straightConnector1">
            <a:avLst/>
          </a:prstGeom>
          <a:solidFill>
            <a:schemeClr val="accent1"/>
          </a:solidFill>
          <a:ln w="44450" cap="flat" cmpd="sng" algn="ctr">
            <a:solidFill>
              <a:schemeClr val="tx1"/>
            </a:solidFill>
            <a:prstDash val="solid"/>
            <a:round/>
            <a:headEnd type="arrow" w="med" len="med"/>
            <a:tailEnd type="arrow"/>
          </a:ln>
          <a:effectLst/>
        </p:spPr>
      </p:cxnSp>
      <p:sp>
        <p:nvSpPr>
          <p:cNvPr id="56" name="TextBox 55"/>
          <p:cNvSpPr txBox="1"/>
          <p:nvPr/>
        </p:nvSpPr>
        <p:spPr>
          <a:xfrm>
            <a:off x="3893839" y="3211484"/>
            <a:ext cx="2433680" cy="830997"/>
          </a:xfrm>
          <a:prstGeom prst="rect">
            <a:avLst/>
          </a:prstGeom>
          <a:noFill/>
        </p:spPr>
        <p:txBody>
          <a:bodyPr wrap="none" rtlCol="0">
            <a:spAutoFit/>
          </a:bodyPr>
          <a:lstStyle/>
          <a:p>
            <a:pPr algn="ctr"/>
            <a:r>
              <a:rPr lang="en-US" dirty="0" smtClean="0"/>
              <a:t>Duty cycle</a:t>
            </a:r>
          </a:p>
          <a:p>
            <a:pPr algn="ctr"/>
            <a:r>
              <a:rPr lang="en-US" dirty="0" smtClean="0"/>
              <a:t>=% high of period</a:t>
            </a:r>
            <a:endParaRPr lang="en-US" dirty="0"/>
          </a:p>
        </p:txBody>
      </p:sp>
      <p:sp>
        <p:nvSpPr>
          <p:cNvPr id="49" name="Slide Number Placeholder 48"/>
          <p:cNvSpPr>
            <a:spLocks noGrp="1"/>
          </p:cNvSpPr>
          <p:nvPr>
            <p:ph type="sldNum" sz="quarter" idx="12"/>
          </p:nvPr>
        </p:nvSpPr>
        <p:spPr/>
        <p:txBody>
          <a:bodyPr/>
          <a:lstStyle/>
          <a:p>
            <a:fld id="{65876461-077E-41AC-BF9A-19ECFE564D14}" type="slidenum">
              <a:rPr lang="en-US" smtClean="0"/>
              <a:pPr/>
              <a:t>3</a:t>
            </a:fld>
            <a:endParaRPr lang="en-US"/>
          </a:p>
        </p:txBody>
      </p:sp>
      <p:sp>
        <p:nvSpPr>
          <p:cNvPr id="50" name="Footer Placeholder 49"/>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762000" y="459175"/>
            <a:ext cx="7924800" cy="762000"/>
          </a:xfrm>
        </p:spPr>
        <p:txBody>
          <a:bodyPr/>
          <a:lstStyle/>
          <a:p>
            <a:r>
              <a:rPr lang="en-US" sz="3200" dirty="0"/>
              <a:t>Sequential Logic Components</a:t>
            </a:r>
            <a:br>
              <a:rPr lang="en-US" sz="3200" dirty="0"/>
            </a:br>
            <a:r>
              <a:rPr lang="en-US" sz="3200" dirty="0"/>
              <a:t>Toggle Flip-Flop behavior</a:t>
            </a:r>
          </a:p>
        </p:txBody>
      </p:sp>
      <p:sp>
        <p:nvSpPr>
          <p:cNvPr id="108547" name="Text Box 3"/>
          <p:cNvSpPr txBox="1">
            <a:spLocks noChangeArrowheads="1"/>
          </p:cNvSpPr>
          <p:nvPr/>
        </p:nvSpPr>
        <p:spPr bwMode="auto">
          <a:xfrm>
            <a:off x="835025" y="4389438"/>
            <a:ext cx="923925" cy="366712"/>
          </a:xfrm>
          <a:prstGeom prst="rect">
            <a:avLst/>
          </a:prstGeom>
          <a:noFill/>
          <a:ln w="9525">
            <a:noFill/>
            <a:miter lim="800000"/>
            <a:headEnd/>
            <a:tailEnd/>
          </a:ln>
          <a:effectLst/>
        </p:spPr>
        <p:txBody>
          <a:bodyPr>
            <a:spAutoFit/>
          </a:bodyPr>
          <a:lstStyle/>
          <a:p>
            <a:pPr>
              <a:spcBef>
                <a:spcPct val="50000"/>
              </a:spcBef>
            </a:pPr>
            <a:r>
              <a:rPr lang="en-US" sz="1800"/>
              <a:t>CLK</a:t>
            </a:r>
          </a:p>
        </p:txBody>
      </p:sp>
      <p:sp>
        <p:nvSpPr>
          <p:cNvPr id="108548" name="Text Box 4"/>
          <p:cNvSpPr txBox="1">
            <a:spLocks noChangeArrowheads="1"/>
          </p:cNvSpPr>
          <p:nvPr/>
        </p:nvSpPr>
        <p:spPr bwMode="auto">
          <a:xfrm>
            <a:off x="912813" y="4814888"/>
            <a:ext cx="923925" cy="366712"/>
          </a:xfrm>
          <a:prstGeom prst="rect">
            <a:avLst/>
          </a:prstGeom>
          <a:noFill/>
          <a:ln w="9525">
            <a:noFill/>
            <a:miter lim="800000"/>
            <a:headEnd/>
            <a:tailEnd/>
          </a:ln>
          <a:effectLst/>
        </p:spPr>
        <p:txBody>
          <a:bodyPr>
            <a:spAutoFit/>
          </a:bodyPr>
          <a:lstStyle/>
          <a:p>
            <a:pPr>
              <a:spcBef>
                <a:spcPct val="50000"/>
              </a:spcBef>
            </a:pPr>
            <a:r>
              <a:rPr lang="en-US" sz="1800"/>
              <a:t>T</a:t>
            </a:r>
          </a:p>
        </p:txBody>
      </p:sp>
      <p:sp>
        <p:nvSpPr>
          <p:cNvPr id="108549" name="Text Box 5"/>
          <p:cNvSpPr txBox="1">
            <a:spLocks noChangeArrowheads="1"/>
          </p:cNvSpPr>
          <p:nvPr/>
        </p:nvSpPr>
        <p:spPr bwMode="auto">
          <a:xfrm>
            <a:off x="912813" y="5332413"/>
            <a:ext cx="923925" cy="366712"/>
          </a:xfrm>
          <a:prstGeom prst="rect">
            <a:avLst/>
          </a:prstGeom>
          <a:noFill/>
          <a:ln w="9525">
            <a:noFill/>
            <a:miter lim="800000"/>
            <a:headEnd/>
            <a:tailEnd/>
          </a:ln>
          <a:effectLst/>
        </p:spPr>
        <p:txBody>
          <a:bodyPr>
            <a:spAutoFit/>
          </a:bodyPr>
          <a:lstStyle/>
          <a:p>
            <a:pPr>
              <a:spcBef>
                <a:spcPct val="50000"/>
              </a:spcBef>
            </a:pPr>
            <a:r>
              <a:rPr lang="en-US" sz="1800"/>
              <a:t>Q</a:t>
            </a:r>
          </a:p>
        </p:txBody>
      </p:sp>
      <p:grpSp>
        <p:nvGrpSpPr>
          <p:cNvPr id="108550" name="Group 6"/>
          <p:cNvGrpSpPr>
            <a:grpSpLocks/>
          </p:cNvGrpSpPr>
          <p:nvPr/>
        </p:nvGrpSpPr>
        <p:grpSpPr bwMode="auto">
          <a:xfrm>
            <a:off x="1822450" y="4135438"/>
            <a:ext cx="5464175" cy="1735137"/>
            <a:chOff x="1148" y="2460"/>
            <a:chExt cx="2637" cy="1350"/>
          </a:xfrm>
        </p:grpSpPr>
        <p:sp>
          <p:nvSpPr>
            <p:cNvPr id="108551" name="Line 7"/>
            <p:cNvSpPr>
              <a:spLocks noChangeShapeType="1"/>
            </p:cNvSpPr>
            <p:nvPr/>
          </p:nvSpPr>
          <p:spPr bwMode="auto">
            <a:xfrm>
              <a:off x="1148" y="2460"/>
              <a:ext cx="0" cy="1350"/>
            </a:xfrm>
            <a:prstGeom prst="line">
              <a:avLst/>
            </a:prstGeom>
            <a:noFill/>
            <a:ln w="9525" cap="rnd">
              <a:solidFill>
                <a:schemeClr val="tx1"/>
              </a:solidFill>
              <a:prstDash val="sysDot"/>
              <a:round/>
              <a:headEnd/>
              <a:tailEnd/>
            </a:ln>
            <a:effectLst/>
          </p:spPr>
          <p:txBody>
            <a:bodyPr/>
            <a:lstStyle/>
            <a:p>
              <a:endParaRPr lang="en-US"/>
            </a:p>
          </p:txBody>
        </p:sp>
        <p:sp>
          <p:nvSpPr>
            <p:cNvPr id="108552" name="Line 8"/>
            <p:cNvSpPr>
              <a:spLocks noChangeShapeType="1"/>
            </p:cNvSpPr>
            <p:nvPr/>
          </p:nvSpPr>
          <p:spPr bwMode="auto">
            <a:xfrm>
              <a:off x="1806" y="2460"/>
              <a:ext cx="0" cy="1350"/>
            </a:xfrm>
            <a:prstGeom prst="line">
              <a:avLst/>
            </a:prstGeom>
            <a:noFill/>
            <a:ln w="9525" cap="rnd">
              <a:solidFill>
                <a:schemeClr val="tx1"/>
              </a:solidFill>
              <a:prstDash val="sysDot"/>
              <a:round/>
              <a:headEnd/>
              <a:tailEnd/>
            </a:ln>
            <a:effectLst/>
          </p:spPr>
          <p:txBody>
            <a:bodyPr/>
            <a:lstStyle/>
            <a:p>
              <a:endParaRPr lang="en-US"/>
            </a:p>
          </p:txBody>
        </p:sp>
        <p:sp>
          <p:nvSpPr>
            <p:cNvPr id="108553" name="Line 9"/>
            <p:cNvSpPr>
              <a:spLocks noChangeShapeType="1"/>
            </p:cNvSpPr>
            <p:nvPr/>
          </p:nvSpPr>
          <p:spPr bwMode="auto">
            <a:xfrm>
              <a:off x="2466" y="2460"/>
              <a:ext cx="0" cy="1350"/>
            </a:xfrm>
            <a:prstGeom prst="line">
              <a:avLst/>
            </a:prstGeom>
            <a:noFill/>
            <a:ln w="9525" cap="rnd">
              <a:solidFill>
                <a:schemeClr val="tx1"/>
              </a:solidFill>
              <a:prstDash val="sysDot"/>
              <a:round/>
              <a:headEnd/>
              <a:tailEnd/>
            </a:ln>
            <a:effectLst/>
          </p:spPr>
          <p:txBody>
            <a:bodyPr/>
            <a:lstStyle/>
            <a:p>
              <a:endParaRPr lang="en-US"/>
            </a:p>
          </p:txBody>
        </p:sp>
        <p:sp>
          <p:nvSpPr>
            <p:cNvPr id="108554" name="Line 10"/>
            <p:cNvSpPr>
              <a:spLocks noChangeShapeType="1"/>
            </p:cNvSpPr>
            <p:nvPr/>
          </p:nvSpPr>
          <p:spPr bwMode="auto">
            <a:xfrm>
              <a:off x="3126" y="2460"/>
              <a:ext cx="0" cy="1350"/>
            </a:xfrm>
            <a:prstGeom prst="line">
              <a:avLst/>
            </a:prstGeom>
            <a:noFill/>
            <a:ln w="9525" cap="rnd">
              <a:solidFill>
                <a:schemeClr val="tx1"/>
              </a:solidFill>
              <a:prstDash val="sysDot"/>
              <a:round/>
              <a:headEnd/>
              <a:tailEnd/>
            </a:ln>
            <a:effectLst/>
          </p:spPr>
          <p:txBody>
            <a:bodyPr/>
            <a:lstStyle/>
            <a:p>
              <a:endParaRPr lang="en-US"/>
            </a:p>
          </p:txBody>
        </p:sp>
        <p:sp>
          <p:nvSpPr>
            <p:cNvPr id="108555" name="Line 11"/>
            <p:cNvSpPr>
              <a:spLocks noChangeShapeType="1"/>
            </p:cNvSpPr>
            <p:nvPr/>
          </p:nvSpPr>
          <p:spPr bwMode="auto">
            <a:xfrm>
              <a:off x="3785" y="2460"/>
              <a:ext cx="0" cy="1350"/>
            </a:xfrm>
            <a:prstGeom prst="line">
              <a:avLst/>
            </a:prstGeom>
            <a:noFill/>
            <a:ln w="9525" cap="rnd">
              <a:solidFill>
                <a:schemeClr val="tx1"/>
              </a:solidFill>
              <a:prstDash val="sysDot"/>
              <a:round/>
              <a:headEnd/>
              <a:tailEnd/>
            </a:ln>
            <a:effectLst/>
          </p:spPr>
          <p:txBody>
            <a:bodyPr/>
            <a:lstStyle/>
            <a:p>
              <a:endParaRPr lang="en-US"/>
            </a:p>
          </p:txBody>
        </p:sp>
      </p:grpSp>
      <p:grpSp>
        <p:nvGrpSpPr>
          <p:cNvPr id="108560" name="Group 16"/>
          <p:cNvGrpSpPr>
            <a:grpSpLocks/>
          </p:cNvGrpSpPr>
          <p:nvPr/>
        </p:nvGrpSpPr>
        <p:grpSpPr bwMode="auto">
          <a:xfrm>
            <a:off x="2674938" y="1970088"/>
            <a:ext cx="3254375" cy="1492250"/>
            <a:chOff x="1685" y="1241"/>
            <a:chExt cx="2050" cy="940"/>
          </a:xfrm>
        </p:grpSpPr>
        <p:sp>
          <p:nvSpPr>
            <p:cNvPr id="108561" name="Rectangle 17"/>
            <p:cNvSpPr>
              <a:spLocks noChangeArrowheads="1"/>
            </p:cNvSpPr>
            <p:nvPr/>
          </p:nvSpPr>
          <p:spPr bwMode="auto">
            <a:xfrm>
              <a:off x="2385" y="1241"/>
              <a:ext cx="876" cy="940"/>
            </a:xfrm>
            <a:prstGeom prst="rect">
              <a:avLst/>
            </a:prstGeom>
            <a:noFill/>
            <a:ln w="12700">
              <a:solidFill>
                <a:schemeClr val="tx1"/>
              </a:solidFill>
              <a:miter lim="800000"/>
              <a:headEnd/>
              <a:tailEnd/>
            </a:ln>
            <a:effectLst/>
          </p:spPr>
          <p:txBody>
            <a:bodyPr wrap="none" anchor="ctr"/>
            <a:lstStyle/>
            <a:p>
              <a:endParaRPr lang="en-US"/>
            </a:p>
          </p:txBody>
        </p:sp>
        <p:sp>
          <p:nvSpPr>
            <p:cNvPr id="108562" name="Text Box 18"/>
            <p:cNvSpPr txBox="1">
              <a:spLocks noChangeArrowheads="1"/>
            </p:cNvSpPr>
            <p:nvPr/>
          </p:nvSpPr>
          <p:spPr bwMode="auto">
            <a:xfrm>
              <a:off x="1931" y="1387"/>
              <a:ext cx="1804" cy="250"/>
            </a:xfrm>
            <a:prstGeom prst="rect">
              <a:avLst/>
            </a:prstGeom>
            <a:noFill/>
            <a:ln w="9525">
              <a:noFill/>
              <a:miter lim="800000"/>
              <a:headEnd/>
              <a:tailEnd/>
            </a:ln>
            <a:effectLst/>
          </p:spPr>
          <p:txBody>
            <a:bodyPr>
              <a:spAutoFit/>
            </a:bodyPr>
            <a:lstStyle/>
            <a:p>
              <a:pPr>
                <a:spcBef>
                  <a:spcPct val="50000"/>
                </a:spcBef>
              </a:pPr>
              <a:r>
                <a:rPr lang="en-US" sz="2000"/>
                <a:t>T                                   Q</a:t>
              </a:r>
            </a:p>
          </p:txBody>
        </p:sp>
        <p:sp>
          <p:nvSpPr>
            <p:cNvPr id="108563" name="Line 19"/>
            <p:cNvSpPr>
              <a:spLocks noChangeShapeType="1"/>
            </p:cNvSpPr>
            <p:nvPr/>
          </p:nvSpPr>
          <p:spPr bwMode="auto">
            <a:xfrm>
              <a:off x="2385" y="1928"/>
              <a:ext cx="88" cy="72"/>
            </a:xfrm>
            <a:prstGeom prst="line">
              <a:avLst/>
            </a:prstGeom>
            <a:noFill/>
            <a:ln w="9525">
              <a:solidFill>
                <a:schemeClr val="tx1"/>
              </a:solidFill>
              <a:round/>
              <a:headEnd/>
              <a:tailEnd/>
            </a:ln>
            <a:effectLst/>
          </p:spPr>
          <p:txBody>
            <a:bodyPr/>
            <a:lstStyle/>
            <a:p>
              <a:endParaRPr lang="en-US"/>
            </a:p>
          </p:txBody>
        </p:sp>
        <p:sp>
          <p:nvSpPr>
            <p:cNvPr id="108564" name="Line 20"/>
            <p:cNvSpPr>
              <a:spLocks noChangeShapeType="1"/>
            </p:cNvSpPr>
            <p:nvPr/>
          </p:nvSpPr>
          <p:spPr bwMode="auto">
            <a:xfrm flipH="1">
              <a:off x="2385" y="2000"/>
              <a:ext cx="88" cy="73"/>
            </a:xfrm>
            <a:prstGeom prst="line">
              <a:avLst/>
            </a:prstGeom>
            <a:noFill/>
            <a:ln w="9525">
              <a:solidFill>
                <a:schemeClr val="tx1"/>
              </a:solidFill>
              <a:round/>
              <a:headEnd/>
              <a:tailEnd/>
            </a:ln>
            <a:effectLst/>
          </p:spPr>
          <p:txBody>
            <a:bodyPr/>
            <a:lstStyle/>
            <a:p>
              <a:endParaRPr lang="en-US"/>
            </a:p>
          </p:txBody>
        </p:sp>
        <p:sp>
          <p:nvSpPr>
            <p:cNvPr id="108565" name="Line 21"/>
            <p:cNvSpPr>
              <a:spLocks noChangeShapeType="1"/>
            </p:cNvSpPr>
            <p:nvPr/>
          </p:nvSpPr>
          <p:spPr bwMode="auto">
            <a:xfrm flipH="1">
              <a:off x="1991" y="1603"/>
              <a:ext cx="394" cy="0"/>
            </a:xfrm>
            <a:prstGeom prst="line">
              <a:avLst/>
            </a:prstGeom>
            <a:noFill/>
            <a:ln w="9525">
              <a:solidFill>
                <a:schemeClr val="tx1"/>
              </a:solidFill>
              <a:round/>
              <a:headEnd/>
              <a:tailEnd/>
            </a:ln>
            <a:effectLst/>
          </p:spPr>
          <p:txBody>
            <a:bodyPr/>
            <a:lstStyle/>
            <a:p>
              <a:endParaRPr lang="en-US"/>
            </a:p>
          </p:txBody>
        </p:sp>
        <p:sp>
          <p:nvSpPr>
            <p:cNvPr id="108566" name="Line 22"/>
            <p:cNvSpPr>
              <a:spLocks noChangeShapeType="1"/>
            </p:cNvSpPr>
            <p:nvPr/>
          </p:nvSpPr>
          <p:spPr bwMode="auto">
            <a:xfrm flipH="1">
              <a:off x="3261" y="1603"/>
              <a:ext cx="394" cy="0"/>
            </a:xfrm>
            <a:prstGeom prst="line">
              <a:avLst/>
            </a:prstGeom>
            <a:noFill/>
            <a:ln w="9525">
              <a:solidFill>
                <a:schemeClr val="tx1"/>
              </a:solidFill>
              <a:round/>
              <a:headEnd/>
              <a:tailEnd/>
            </a:ln>
            <a:effectLst/>
          </p:spPr>
          <p:txBody>
            <a:bodyPr/>
            <a:lstStyle/>
            <a:p>
              <a:endParaRPr lang="en-US"/>
            </a:p>
          </p:txBody>
        </p:sp>
        <p:sp>
          <p:nvSpPr>
            <p:cNvPr id="108567" name="Line 23"/>
            <p:cNvSpPr>
              <a:spLocks noChangeShapeType="1"/>
            </p:cNvSpPr>
            <p:nvPr/>
          </p:nvSpPr>
          <p:spPr bwMode="auto">
            <a:xfrm flipH="1">
              <a:off x="1991" y="2000"/>
              <a:ext cx="394" cy="0"/>
            </a:xfrm>
            <a:prstGeom prst="line">
              <a:avLst/>
            </a:prstGeom>
            <a:noFill/>
            <a:ln w="9525">
              <a:solidFill>
                <a:schemeClr val="tx1"/>
              </a:solidFill>
              <a:round/>
              <a:headEnd/>
              <a:tailEnd/>
            </a:ln>
            <a:effectLst/>
          </p:spPr>
          <p:txBody>
            <a:bodyPr/>
            <a:lstStyle/>
            <a:p>
              <a:endParaRPr lang="en-US"/>
            </a:p>
          </p:txBody>
        </p:sp>
        <p:sp>
          <p:nvSpPr>
            <p:cNvPr id="108568" name="Text Box 24"/>
            <p:cNvSpPr txBox="1">
              <a:spLocks noChangeArrowheads="1"/>
            </p:cNvSpPr>
            <p:nvPr/>
          </p:nvSpPr>
          <p:spPr bwMode="auto">
            <a:xfrm>
              <a:off x="1685" y="1819"/>
              <a:ext cx="525" cy="231"/>
            </a:xfrm>
            <a:prstGeom prst="rect">
              <a:avLst/>
            </a:prstGeom>
            <a:noFill/>
            <a:ln w="9525">
              <a:noFill/>
              <a:miter lim="800000"/>
              <a:headEnd/>
              <a:tailEnd/>
            </a:ln>
            <a:effectLst/>
          </p:spPr>
          <p:txBody>
            <a:bodyPr>
              <a:spAutoFit/>
            </a:bodyPr>
            <a:lstStyle/>
            <a:p>
              <a:pPr>
                <a:spcBef>
                  <a:spcPct val="50000"/>
                </a:spcBef>
              </a:pPr>
              <a:r>
                <a:rPr lang="en-US" sz="1800"/>
                <a:t>CLK</a:t>
              </a:r>
            </a:p>
          </p:txBody>
        </p:sp>
      </p:grpSp>
      <p:grpSp>
        <p:nvGrpSpPr>
          <p:cNvPr id="108569" name="Group 25"/>
          <p:cNvGrpSpPr>
            <a:grpSpLocks/>
          </p:cNvGrpSpPr>
          <p:nvPr/>
        </p:nvGrpSpPr>
        <p:grpSpPr bwMode="auto">
          <a:xfrm>
            <a:off x="1527175" y="4424363"/>
            <a:ext cx="6691313" cy="238125"/>
            <a:chOff x="962" y="2787"/>
            <a:chExt cx="4215" cy="150"/>
          </a:xfrm>
        </p:grpSpPr>
        <p:sp>
          <p:nvSpPr>
            <p:cNvPr id="108570" name="Freeform 26"/>
            <p:cNvSpPr>
              <a:spLocks/>
            </p:cNvSpPr>
            <p:nvPr/>
          </p:nvSpPr>
          <p:spPr bwMode="auto">
            <a:xfrm>
              <a:off x="2473" y="2787"/>
              <a:ext cx="862" cy="150"/>
            </a:xfrm>
            <a:custGeom>
              <a:avLst/>
              <a:gdLst>
                <a:gd name="connsiteX0" fmla="*/ 0 w 10000"/>
                <a:gd name="connsiteY0" fmla="*/ 10000 h 10000"/>
                <a:gd name="connsiteX1" fmla="*/ 4739 w 10000"/>
                <a:gd name="connsiteY1" fmla="*/ 9860 h 10000"/>
                <a:gd name="connsiteX2" fmla="*/ 4050 w 10000"/>
                <a:gd name="connsiteY2" fmla="*/ 0 h 10000"/>
                <a:gd name="connsiteX3" fmla="*/ 10000 w 10000"/>
                <a:gd name="connsiteY3" fmla="*/ 0 h 10000"/>
                <a:gd name="connsiteX4" fmla="*/ 10000 w 10000"/>
                <a:gd name="connsiteY4" fmla="*/ 9860 h 10000"/>
                <a:gd name="connsiteX0" fmla="*/ 0 w 10000"/>
                <a:gd name="connsiteY0" fmla="*/ 10000 h 10000"/>
                <a:gd name="connsiteX1" fmla="*/ 4739 w 10000"/>
                <a:gd name="connsiteY1" fmla="*/ 9860 h 10000"/>
                <a:gd name="connsiteX2" fmla="*/ 4463 w 10000"/>
                <a:gd name="connsiteY2" fmla="*/ 0 h 10000"/>
                <a:gd name="connsiteX3" fmla="*/ 10000 w 10000"/>
                <a:gd name="connsiteY3" fmla="*/ 0 h 10000"/>
                <a:gd name="connsiteX4" fmla="*/ 10000 w 10000"/>
                <a:gd name="connsiteY4" fmla="*/ 9860 h 10000"/>
                <a:gd name="connsiteX0" fmla="*/ 0 w 10000"/>
                <a:gd name="connsiteY0" fmla="*/ 10000 h 10000"/>
                <a:gd name="connsiteX1" fmla="*/ 4739 w 10000"/>
                <a:gd name="connsiteY1" fmla="*/ 9860 h 10000"/>
                <a:gd name="connsiteX2" fmla="*/ 4670 w 10000"/>
                <a:gd name="connsiteY2" fmla="*/ 0 h 10000"/>
                <a:gd name="connsiteX3" fmla="*/ 10000 w 10000"/>
                <a:gd name="connsiteY3" fmla="*/ 0 h 10000"/>
                <a:gd name="connsiteX4" fmla="*/ 10000 w 10000"/>
                <a:gd name="connsiteY4" fmla="*/ 986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4739" y="9860"/>
                  </a:lnTo>
                  <a:cubicBezTo>
                    <a:pt x="4509" y="6573"/>
                    <a:pt x="4900" y="3287"/>
                    <a:pt x="4670" y="0"/>
                  </a:cubicBezTo>
                  <a:lnTo>
                    <a:pt x="10000" y="0"/>
                  </a:lnTo>
                  <a:lnTo>
                    <a:pt x="10000" y="9860"/>
                  </a:lnTo>
                </a:path>
              </a:pathLst>
            </a:custGeom>
            <a:noFill/>
            <a:ln w="9525">
              <a:solidFill>
                <a:schemeClr val="tx1"/>
              </a:solidFill>
              <a:round/>
              <a:headEnd/>
              <a:tailEnd/>
            </a:ln>
            <a:effectLst/>
          </p:spPr>
          <p:txBody>
            <a:bodyPr/>
            <a:lstStyle/>
            <a:p>
              <a:endParaRPr lang="en-US"/>
            </a:p>
          </p:txBody>
        </p:sp>
        <p:sp>
          <p:nvSpPr>
            <p:cNvPr id="108571" name="Freeform 27"/>
            <p:cNvSpPr>
              <a:spLocks/>
            </p:cNvSpPr>
            <p:nvPr/>
          </p:nvSpPr>
          <p:spPr bwMode="auto">
            <a:xfrm>
              <a:off x="3337" y="2787"/>
              <a:ext cx="861"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108572" name="Freeform 28"/>
            <p:cNvSpPr>
              <a:spLocks/>
            </p:cNvSpPr>
            <p:nvPr/>
          </p:nvSpPr>
          <p:spPr bwMode="auto">
            <a:xfrm>
              <a:off x="962" y="2788"/>
              <a:ext cx="531" cy="142"/>
            </a:xfrm>
            <a:custGeom>
              <a:avLst/>
              <a:gdLst/>
              <a:ahLst/>
              <a:cxnLst>
                <a:cxn ang="0">
                  <a:pos x="0" y="142"/>
                </a:cxn>
                <a:cxn ang="0">
                  <a:pos x="184" y="141"/>
                </a:cxn>
                <a:cxn ang="0">
                  <a:pos x="184" y="0"/>
                </a:cxn>
                <a:cxn ang="0">
                  <a:pos x="531" y="0"/>
                </a:cxn>
                <a:cxn ang="0">
                  <a:pos x="531" y="141"/>
                </a:cxn>
              </a:cxnLst>
              <a:rect l="0" t="0" r="r" b="b"/>
              <a:pathLst>
                <a:path w="531" h="142">
                  <a:moveTo>
                    <a:pt x="0" y="142"/>
                  </a:moveTo>
                  <a:lnTo>
                    <a:pt x="184" y="141"/>
                  </a:lnTo>
                  <a:lnTo>
                    <a:pt x="184" y="0"/>
                  </a:lnTo>
                  <a:lnTo>
                    <a:pt x="531" y="0"/>
                  </a:lnTo>
                  <a:lnTo>
                    <a:pt x="531" y="141"/>
                  </a:lnTo>
                </a:path>
              </a:pathLst>
            </a:custGeom>
            <a:noFill/>
            <a:ln w="9525">
              <a:solidFill>
                <a:schemeClr val="tx1"/>
              </a:solidFill>
              <a:round/>
              <a:headEnd/>
              <a:tailEnd/>
            </a:ln>
            <a:effectLst/>
          </p:spPr>
          <p:txBody>
            <a:bodyPr/>
            <a:lstStyle/>
            <a:p>
              <a:endParaRPr lang="en-US"/>
            </a:p>
          </p:txBody>
        </p:sp>
        <p:sp>
          <p:nvSpPr>
            <p:cNvPr id="108573" name="Freeform 29"/>
            <p:cNvSpPr>
              <a:spLocks/>
            </p:cNvSpPr>
            <p:nvPr/>
          </p:nvSpPr>
          <p:spPr bwMode="auto">
            <a:xfrm>
              <a:off x="1495" y="2788"/>
              <a:ext cx="978" cy="142"/>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108574" name="Freeform 30"/>
            <p:cNvSpPr>
              <a:spLocks/>
            </p:cNvSpPr>
            <p:nvPr/>
          </p:nvSpPr>
          <p:spPr bwMode="auto">
            <a:xfrm>
              <a:off x="4201" y="2794"/>
              <a:ext cx="976" cy="143"/>
            </a:xfrm>
            <a:custGeom>
              <a:avLst/>
              <a:gdLst/>
              <a:ahLst/>
              <a:cxnLst>
                <a:cxn ang="0">
                  <a:pos x="0" y="143"/>
                </a:cxn>
                <a:cxn ang="0">
                  <a:pos x="309" y="141"/>
                </a:cxn>
                <a:cxn ang="0">
                  <a:pos x="309" y="0"/>
                </a:cxn>
                <a:cxn ang="0">
                  <a:pos x="763" y="0"/>
                </a:cxn>
                <a:cxn ang="0">
                  <a:pos x="763" y="141"/>
                </a:cxn>
              </a:cxnLst>
              <a:rect l="0" t="0" r="r" b="b"/>
              <a:pathLst>
                <a:path w="763" h="143">
                  <a:moveTo>
                    <a:pt x="0" y="143"/>
                  </a:moveTo>
                  <a:lnTo>
                    <a:pt x="309" y="141"/>
                  </a:lnTo>
                  <a:lnTo>
                    <a:pt x="309" y="0"/>
                  </a:lnTo>
                  <a:lnTo>
                    <a:pt x="763" y="0"/>
                  </a:lnTo>
                  <a:lnTo>
                    <a:pt x="763" y="141"/>
                  </a:lnTo>
                </a:path>
              </a:pathLst>
            </a:custGeom>
            <a:noFill/>
            <a:ln w="9525">
              <a:solidFill>
                <a:schemeClr val="tx1"/>
              </a:solidFill>
              <a:round/>
              <a:headEnd/>
              <a:tailEnd/>
            </a:ln>
            <a:effectLst/>
          </p:spPr>
          <p:txBody>
            <a:bodyPr/>
            <a:lstStyle/>
            <a:p>
              <a:endParaRPr lang="en-US"/>
            </a:p>
          </p:txBody>
        </p:sp>
      </p:grpSp>
      <p:sp>
        <p:nvSpPr>
          <p:cNvPr id="108576" name="Freeform 32"/>
          <p:cNvSpPr>
            <a:spLocks/>
          </p:cNvSpPr>
          <p:nvPr/>
        </p:nvSpPr>
        <p:spPr bwMode="auto">
          <a:xfrm>
            <a:off x="1836738" y="5292460"/>
            <a:ext cx="6496174" cy="280046"/>
          </a:xfrm>
          <a:custGeom>
            <a:avLst/>
            <a:gdLst>
              <a:gd name="connsiteX0" fmla="*/ 0 w 18771"/>
              <a:gd name="connsiteY0" fmla="*/ 9929 h 10950"/>
              <a:gd name="connsiteX1" fmla="*/ 3861 w 18771"/>
              <a:gd name="connsiteY1" fmla="*/ 10000 h 10950"/>
              <a:gd name="connsiteX2" fmla="*/ 3861 w 18771"/>
              <a:gd name="connsiteY2" fmla="*/ 0 h 10950"/>
              <a:gd name="connsiteX3" fmla="*/ 6082 w 18771"/>
              <a:gd name="connsiteY3" fmla="*/ 0 h 10950"/>
              <a:gd name="connsiteX4" fmla="*/ 18771 w 18771"/>
              <a:gd name="connsiteY4" fmla="*/ 10950 h 10950"/>
              <a:gd name="connsiteX0" fmla="*/ 0 w 18771"/>
              <a:gd name="connsiteY0" fmla="*/ 9929 h 10950"/>
              <a:gd name="connsiteX1" fmla="*/ 3861 w 18771"/>
              <a:gd name="connsiteY1" fmla="*/ 10000 h 10950"/>
              <a:gd name="connsiteX2" fmla="*/ 3861 w 18771"/>
              <a:gd name="connsiteY2" fmla="*/ 0 h 10950"/>
              <a:gd name="connsiteX3" fmla="*/ 7880 w 18771"/>
              <a:gd name="connsiteY3" fmla="*/ 421 h 10950"/>
              <a:gd name="connsiteX4" fmla="*/ 18771 w 18771"/>
              <a:gd name="connsiteY4" fmla="*/ 10950 h 10950"/>
              <a:gd name="connsiteX0" fmla="*/ 0 w 18771"/>
              <a:gd name="connsiteY0" fmla="*/ 9929 h 11444"/>
              <a:gd name="connsiteX1" fmla="*/ 3861 w 18771"/>
              <a:gd name="connsiteY1" fmla="*/ 10000 h 11444"/>
              <a:gd name="connsiteX2" fmla="*/ 3861 w 18771"/>
              <a:gd name="connsiteY2" fmla="*/ 0 h 11444"/>
              <a:gd name="connsiteX3" fmla="*/ 7880 w 18771"/>
              <a:gd name="connsiteY3" fmla="*/ 421 h 11444"/>
              <a:gd name="connsiteX4" fmla="*/ 7876 w 18771"/>
              <a:gd name="connsiteY4" fmla="*/ 10891 h 11444"/>
              <a:gd name="connsiteX5" fmla="*/ 18771 w 18771"/>
              <a:gd name="connsiteY5" fmla="*/ 10950 h 11444"/>
              <a:gd name="connsiteX0" fmla="*/ 0 w 18771"/>
              <a:gd name="connsiteY0" fmla="*/ 9929 h 11444"/>
              <a:gd name="connsiteX1" fmla="*/ 3861 w 18771"/>
              <a:gd name="connsiteY1" fmla="*/ 10000 h 11444"/>
              <a:gd name="connsiteX2" fmla="*/ 3861 w 18771"/>
              <a:gd name="connsiteY2" fmla="*/ 0 h 11444"/>
              <a:gd name="connsiteX3" fmla="*/ 7880 w 18771"/>
              <a:gd name="connsiteY3" fmla="*/ 421 h 11444"/>
              <a:gd name="connsiteX4" fmla="*/ 7876 w 18771"/>
              <a:gd name="connsiteY4" fmla="*/ 10891 h 11444"/>
              <a:gd name="connsiteX5" fmla="*/ 18771 w 18771"/>
              <a:gd name="connsiteY5" fmla="*/ 10950 h 11444"/>
              <a:gd name="connsiteX0" fmla="*/ 0 w 18771"/>
              <a:gd name="connsiteY0" fmla="*/ 9929 h 11444"/>
              <a:gd name="connsiteX1" fmla="*/ 3861 w 18771"/>
              <a:gd name="connsiteY1" fmla="*/ 10000 h 11444"/>
              <a:gd name="connsiteX2" fmla="*/ 3861 w 18771"/>
              <a:gd name="connsiteY2" fmla="*/ 0 h 11444"/>
              <a:gd name="connsiteX3" fmla="*/ 7880 w 18771"/>
              <a:gd name="connsiteY3" fmla="*/ 421 h 11444"/>
              <a:gd name="connsiteX4" fmla="*/ 7876 w 18771"/>
              <a:gd name="connsiteY4" fmla="*/ 10891 h 11444"/>
              <a:gd name="connsiteX5" fmla="*/ 18771 w 18771"/>
              <a:gd name="connsiteY5" fmla="*/ 10950 h 11444"/>
              <a:gd name="connsiteX0" fmla="*/ 0 w 18771"/>
              <a:gd name="connsiteY0" fmla="*/ 9929 h 11444"/>
              <a:gd name="connsiteX1" fmla="*/ 3861 w 18771"/>
              <a:gd name="connsiteY1" fmla="*/ 10000 h 11444"/>
              <a:gd name="connsiteX2" fmla="*/ 3861 w 18771"/>
              <a:gd name="connsiteY2" fmla="*/ 0 h 11444"/>
              <a:gd name="connsiteX3" fmla="*/ 7880 w 18771"/>
              <a:gd name="connsiteY3" fmla="*/ 421 h 11444"/>
              <a:gd name="connsiteX4" fmla="*/ 7876 w 18771"/>
              <a:gd name="connsiteY4" fmla="*/ 10891 h 11444"/>
              <a:gd name="connsiteX5" fmla="*/ 18771 w 18771"/>
              <a:gd name="connsiteY5" fmla="*/ 10950 h 11444"/>
              <a:gd name="connsiteX0" fmla="*/ 0 w 18771"/>
              <a:gd name="connsiteY0" fmla="*/ 9929 h 11790"/>
              <a:gd name="connsiteX1" fmla="*/ 3861 w 18771"/>
              <a:gd name="connsiteY1" fmla="*/ 10000 h 11790"/>
              <a:gd name="connsiteX2" fmla="*/ 3861 w 18771"/>
              <a:gd name="connsiteY2" fmla="*/ 0 h 11790"/>
              <a:gd name="connsiteX3" fmla="*/ 7880 w 18771"/>
              <a:gd name="connsiteY3" fmla="*/ 421 h 11790"/>
              <a:gd name="connsiteX4" fmla="*/ 7876 w 18771"/>
              <a:gd name="connsiteY4" fmla="*/ 10891 h 11790"/>
              <a:gd name="connsiteX5" fmla="*/ 11826 w 18771"/>
              <a:gd name="connsiteY5" fmla="*/ 11312 h 11790"/>
              <a:gd name="connsiteX6" fmla="*/ 18771 w 18771"/>
              <a:gd name="connsiteY6" fmla="*/ 10950 h 11790"/>
              <a:gd name="connsiteX0" fmla="*/ 0 w 18771"/>
              <a:gd name="connsiteY0" fmla="*/ 9929 h 11790"/>
              <a:gd name="connsiteX1" fmla="*/ 3861 w 18771"/>
              <a:gd name="connsiteY1" fmla="*/ 10000 h 11790"/>
              <a:gd name="connsiteX2" fmla="*/ 3861 w 18771"/>
              <a:gd name="connsiteY2" fmla="*/ 0 h 11790"/>
              <a:gd name="connsiteX3" fmla="*/ 7880 w 18771"/>
              <a:gd name="connsiteY3" fmla="*/ 421 h 11790"/>
              <a:gd name="connsiteX4" fmla="*/ 7876 w 18771"/>
              <a:gd name="connsiteY4" fmla="*/ 10891 h 11790"/>
              <a:gd name="connsiteX5" fmla="*/ 11853 w 18771"/>
              <a:gd name="connsiteY5" fmla="*/ 11312 h 11790"/>
              <a:gd name="connsiteX6" fmla="*/ 18771 w 18771"/>
              <a:gd name="connsiteY6" fmla="*/ 10950 h 11790"/>
              <a:gd name="connsiteX0" fmla="*/ 0 w 18771"/>
              <a:gd name="connsiteY0" fmla="*/ 9929 h 11790"/>
              <a:gd name="connsiteX1" fmla="*/ 3861 w 18771"/>
              <a:gd name="connsiteY1" fmla="*/ 10000 h 11790"/>
              <a:gd name="connsiteX2" fmla="*/ 3861 w 18771"/>
              <a:gd name="connsiteY2" fmla="*/ 0 h 11790"/>
              <a:gd name="connsiteX3" fmla="*/ 7880 w 18771"/>
              <a:gd name="connsiteY3" fmla="*/ 421 h 11790"/>
              <a:gd name="connsiteX4" fmla="*/ 7876 w 18771"/>
              <a:gd name="connsiteY4" fmla="*/ 10891 h 11790"/>
              <a:gd name="connsiteX5" fmla="*/ 11853 w 18771"/>
              <a:gd name="connsiteY5" fmla="*/ 11312 h 11790"/>
              <a:gd name="connsiteX6" fmla="*/ 18771 w 18771"/>
              <a:gd name="connsiteY6" fmla="*/ 10950 h 11790"/>
              <a:gd name="connsiteX0" fmla="*/ 0 w 18771"/>
              <a:gd name="connsiteY0" fmla="*/ 9988 h 11849"/>
              <a:gd name="connsiteX1" fmla="*/ 3861 w 18771"/>
              <a:gd name="connsiteY1" fmla="*/ 10059 h 11849"/>
              <a:gd name="connsiteX2" fmla="*/ 3861 w 18771"/>
              <a:gd name="connsiteY2" fmla="*/ 59 h 11849"/>
              <a:gd name="connsiteX3" fmla="*/ 7880 w 18771"/>
              <a:gd name="connsiteY3" fmla="*/ 480 h 11849"/>
              <a:gd name="connsiteX4" fmla="*/ 7876 w 18771"/>
              <a:gd name="connsiteY4" fmla="*/ 10950 h 11849"/>
              <a:gd name="connsiteX5" fmla="*/ 11853 w 18771"/>
              <a:gd name="connsiteY5" fmla="*/ 11371 h 11849"/>
              <a:gd name="connsiteX6" fmla="*/ 11826 w 18771"/>
              <a:gd name="connsiteY6" fmla="*/ 0 h 11849"/>
              <a:gd name="connsiteX7" fmla="*/ 18771 w 18771"/>
              <a:gd name="connsiteY7" fmla="*/ 11009 h 11849"/>
              <a:gd name="connsiteX0" fmla="*/ 0 w 18771"/>
              <a:gd name="connsiteY0" fmla="*/ 9988 h 11849"/>
              <a:gd name="connsiteX1" fmla="*/ 3861 w 18771"/>
              <a:gd name="connsiteY1" fmla="*/ 10059 h 11849"/>
              <a:gd name="connsiteX2" fmla="*/ 3861 w 18771"/>
              <a:gd name="connsiteY2" fmla="*/ 59 h 11849"/>
              <a:gd name="connsiteX3" fmla="*/ 7880 w 18771"/>
              <a:gd name="connsiteY3" fmla="*/ 480 h 11849"/>
              <a:gd name="connsiteX4" fmla="*/ 7876 w 18771"/>
              <a:gd name="connsiteY4" fmla="*/ 10950 h 11849"/>
              <a:gd name="connsiteX5" fmla="*/ 11853 w 18771"/>
              <a:gd name="connsiteY5" fmla="*/ 11371 h 11849"/>
              <a:gd name="connsiteX6" fmla="*/ 11826 w 18771"/>
              <a:gd name="connsiteY6" fmla="*/ 0 h 11849"/>
              <a:gd name="connsiteX7" fmla="*/ 18771 w 18771"/>
              <a:gd name="connsiteY7" fmla="*/ 11009 h 11849"/>
              <a:gd name="connsiteX0" fmla="*/ 0 w 18771"/>
              <a:gd name="connsiteY0" fmla="*/ 9988 h 11849"/>
              <a:gd name="connsiteX1" fmla="*/ 3861 w 18771"/>
              <a:gd name="connsiteY1" fmla="*/ 10059 h 11849"/>
              <a:gd name="connsiteX2" fmla="*/ 3861 w 18771"/>
              <a:gd name="connsiteY2" fmla="*/ 59 h 11849"/>
              <a:gd name="connsiteX3" fmla="*/ 7880 w 18771"/>
              <a:gd name="connsiteY3" fmla="*/ 480 h 11849"/>
              <a:gd name="connsiteX4" fmla="*/ 7876 w 18771"/>
              <a:gd name="connsiteY4" fmla="*/ 10950 h 11849"/>
              <a:gd name="connsiteX5" fmla="*/ 11853 w 18771"/>
              <a:gd name="connsiteY5" fmla="*/ 11371 h 11849"/>
              <a:gd name="connsiteX6" fmla="*/ 11826 w 18771"/>
              <a:gd name="connsiteY6" fmla="*/ 0 h 11849"/>
              <a:gd name="connsiteX7" fmla="*/ 18771 w 18771"/>
              <a:gd name="connsiteY7" fmla="*/ 11009 h 11849"/>
              <a:gd name="connsiteX0" fmla="*/ 0 w 18771"/>
              <a:gd name="connsiteY0" fmla="*/ 10537 h 12398"/>
              <a:gd name="connsiteX1" fmla="*/ 3861 w 18771"/>
              <a:gd name="connsiteY1" fmla="*/ 10608 h 12398"/>
              <a:gd name="connsiteX2" fmla="*/ 3861 w 18771"/>
              <a:gd name="connsiteY2" fmla="*/ 608 h 12398"/>
              <a:gd name="connsiteX3" fmla="*/ 7880 w 18771"/>
              <a:gd name="connsiteY3" fmla="*/ 1029 h 12398"/>
              <a:gd name="connsiteX4" fmla="*/ 7876 w 18771"/>
              <a:gd name="connsiteY4" fmla="*/ 11499 h 12398"/>
              <a:gd name="connsiteX5" fmla="*/ 11853 w 18771"/>
              <a:gd name="connsiteY5" fmla="*/ 11920 h 12398"/>
              <a:gd name="connsiteX6" fmla="*/ 11826 w 18771"/>
              <a:gd name="connsiteY6" fmla="*/ 549 h 12398"/>
              <a:gd name="connsiteX7" fmla="*/ 15749 w 18771"/>
              <a:gd name="connsiteY7" fmla="*/ 1813 h 12398"/>
              <a:gd name="connsiteX8" fmla="*/ 18771 w 18771"/>
              <a:gd name="connsiteY8" fmla="*/ 11558 h 12398"/>
              <a:gd name="connsiteX0" fmla="*/ 0 w 18771"/>
              <a:gd name="connsiteY0" fmla="*/ 10537 h 12398"/>
              <a:gd name="connsiteX1" fmla="*/ 3861 w 18771"/>
              <a:gd name="connsiteY1" fmla="*/ 10608 h 12398"/>
              <a:gd name="connsiteX2" fmla="*/ 3861 w 18771"/>
              <a:gd name="connsiteY2" fmla="*/ 608 h 12398"/>
              <a:gd name="connsiteX3" fmla="*/ 7880 w 18771"/>
              <a:gd name="connsiteY3" fmla="*/ 1029 h 12398"/>
              <a:gd name="connsiteX4" fmla="*/ 7876 w 18771"/>
              <a:gd name="connsiteY4" fmla="*/ 11499 h 12398"/>
              <a:gd name="connsiteX5" fmla="*/ 11853 w 18771"/>
              <a:gd name="connsiteY5" fmla="*/ 11920 h 12398"/>
              <a:gd name="connsiteX6" fmla="*/ 11826 w 18771"/>
              <a:gd name="connsiteY6" fmla="*/ 549 h 12398"/>
              <a:gd name="connsiteX7" fmla="*/ 15749 w 18771"/>
              <a:gd name="connsiteY7" fmla="*/ 1813 h 12398"/>
              <a:gd name="connsiteX8" fmla="*/ 18771 w 18771"/>
              <a:gd name="connsiteY8" fmla="*/ 11558 h 12398"/>
              <a:gd name="connsiteX0" fmla="*/ 0 w 18771"/>
              <a:gd name="connsiteY0" fmla="*/ 11359 h 13220"/>
              <a:gd name="connsiteX1" fmla="*/ 3861 w 18771"/>
              <a:gd name="connsiteY1" fmla="*/ 11430 h 13220"/>
              <a:gd name="connsiteX2" fmla="*/ 3861 w 18771"/>
              <a:gd name="connsiteY2" fmla="*/ 1430 h 13220"/>
              <a:gd name="connsiteX3" fmla="*/ 7880 w 18771"/>
              <a:gd name="connsiteY3" fmla="*/ 1851 h 13220"/>
              <a:gd name="connsiteX4" fmla="*/ 7876 w 18771"/>
              <a:gd name="connsiteY4" fmla="*/ 12321 h 13220"/>
              <a:gd name="connsiteX5" fmla="*/ 11853 w 18771"/>
              <a:gd name="connsiteY5" fmla="*/ 12742 h 13220"/>
              <a:gd name="connsiteX6" fmla="*/ 11826 w 18771"/>
              <a:gd name="connsiteY6" fmla="*/ 1371 h 13220"/>
              <a:gd name="connsiteX7" fmla="*/ 15749 w 18771"/>
              <a:gd name="connsiteY7" fmla="*/ 950 h 13220"/>
              <a:gd name="connsiteX8" fmla="*/ 18771 w 18771"/>
              <a:gd name="connsiteY8" fmla="*/ 12380 h 13220"/>
              <a:gd name="connsiteX0" fmla="*/ 0 w 18771"/>
              <a:gd name="connsiteY0" fmla="*/ 10650 h 12511"/>
              <a:gd name="connsiteX1" fmla="*/ 3861 w 18771"/>
              <a:gd name="connsiteY1" fmla="*/ 10721 h 12511"/>
              <a:gd name="connsiteX2" fmla="*/ 3861 w 18771"/>
              <a:gd name="connsiteY2" fmla="*/ 721 h 12511"/>
              <a:gd name="connsiteX3" fmla="*/ 7880 w 18771"/>
              <a:gd name="connsiteY3" fmla="*/ 1142 h 12511"/>
              <a:gd name="connsiteX4" fmla="*/ 7876 w 18771"/>
              <a:gd name="connsiteY4" fmla="*/ 11612 h 12511"/>
              <a:gd name="connsiteX5" fmla="*/ 11853 w 18771"/>
              <a:gd name="connsiteY5" fmla="*/ 12033 h 12511"/>
              <a:gd name="connsiteX6" fmla="*/ 11826 w 18771"/>
              <a:gd name="connsiteY6" fmla="*/ 662 h 12511"/>
              <a:gd name="connsiteX7" fmla="*/ 15749 w 18771"/>
              <a:gd name="connsiteY7" fmla="*/ 241 h 12511"/>
              <a:gd name="connsiteX8" fmla="*/ 18771 w 18771"/>
              <a:gd name="connsiteY8" fmla="*/ 11671 h 12511"/>
              <a:gd name="connsiteX0" fmla="*/ 0 w 18771"/>
              <a:gd name="connsiteY0" fmla="*/ 10650 h 12511"/>
              <a:gd name="connsiteX1" fmla="*/ 3861 w 18771"/>
              <a:gd name="connsiteY1" fmla="*/ 10721 h 12511"/>
              <a:gd name="connsiteX2" fmla="*/ 3861 w 18771"/>
              <a:gd name="connsiteY2" fmla="*/ 721 h 12511"/>
              <a:gd name="connsiteX3" fmla="*/ 7880 w 18771"/>
              <a:gd name="connsiteY3" fmla="*/ 1142 h 12511"/>
              <a:gd name="connsiteX4" fmla="*/ 7876 w 18771"/>
              <a:gd name="connsiteY4" fmla="*/ 11612 h 12511"/>
              <a:gd name="connsiteX5" fmla="*/ 11853 w 18771"/>
              <a:gd name="connsiteY5" fmla="*/ 12033 h 12511"/>
              <a:gd name="connsiteX6" fmla="*/ 11826 w 18771"/>
              <a:gd name="connsiteY6" fmla="*/ 662 h 12511"/>
              <a:gd name="connsiteX7" fmla="*/ 15749 w 18771"/>
              <a:gd name="connsiteY7" fmla="*/ 241 h 12511"/>
              <a:gd name="connsiteX8" fmla="*/ 15721 w 18771"/>
              <a:gd name="connsiteY8" fmla="*/ 10349 h 12511"/>
              <a:gd name="connsiteX9" fmla="*/ 18771 w 18771"/>
              <a:gd name="connsiteY9" fmla="*/ 11671 h 12511"/>
              <a:gd name="connsiteX0" fmla="*/ 0 w 18771"/>
              <a:gd name="connsiteY0" fmla="*/ 10650 h 12511"/>
              <a:gd name="connsiteX1" fmla="*/ 3861 w 18771"/>
              <a:gd name="connsiteY1" fmla="*/ 10721 h 12511"/>
              <a:gd name="connsiteX2" fmla="*/ 3861 w 18771"/>
              <a:gd name="connsiteY2" fmla="*/ 721 h 12511"/>
              <a:gd name="connsiteX3" fmla="*/ 7880 w 18771"/>
              <a:gd name="connsiteY3" fmla="*/ 1142 h 12511"/>
              <a:gd name="connsiteX4" fmla="*/ 7876 w 18771"/>
              <a:gd name="connsiteY4" fmla="*/ 11612 h 12511"/>
              <a:gd name="connsiteX5" fmla="*/ 11853 w 18771"/>
              <a:gd name="connsiteY5" fmla="*/ 12033 h 12511"/>
              <a:gd name="connsiteX6" fmla="*/ 11826 w 18771"/>
              <a:gd name="connsiteY6" fmla="*/ 662 h 12511"/>
              <a:gd name="connsiteX7" fmla="*/ 15749 w 18771"/>
              <a:gd name="connsiteY7" fmla="*/ 241 h 12511"/>
              <a:gd name="connsiteX8" fmla="*/ 15721 w 18771"/>
              <a:gd name="connsiteY8" fmla="*/ 10349 h 12511"/>
              <a:gd name="connsiteX9" fmla="*/ 18771 w 18771"/>
              <a:gd name="connsiteY9" fmla="*/ 11671 h 12511"/>
              <a:gd name="connsiteX0" fmla="*/ 0 w 18771"/>
              <a:gd name="connsiteY0" fmla="*/ 10650 h 12511"/>
              <a:gd name="connsiteX1" fmla="*/ 3861 w 18771"/>
              <a:gd name="connsiteY1" fmla="*/ 10721 h 12511"/>
              <a:gd name="connsiteX2" fmla="*/ 3861 w 18771"/>
              <a:gd name="connsiteY2" fmla="*/ 721 h 12511"/>
              <a:gd name="connsiteX3" fmla="*/ 7880 w 18771"/>
              <a:gd name="connsiteY3" fmla="*/ 1142 h 12511"/>
              <a:gd name="connsiteX4" fmla="*/ 7876 w 18771"/>
              <a:gd name="connsiteY4" fmla="*/ 11612 h 12511"/>
              <a:gd name="connsiteX5" fmla="*/ 11853 w 18771"/>
              <a:gd name="connsiteY5" fmla="*/ 12033 h 12511"/>
              <a:gd name="connsiteX6" fmla="*/ 11826 w 18771"/>
              <a:gd name="connsiteY6" fmla="*/ 662 h 12511"/>
              <a:gd name="connsiteX7" fmla="*/ 15749 w 18771"/>
              <a:gd name="connsiteY7" fmla="*/ 241 h 12511"/>
              <a:gd name="connsiteX8" fmla="*/ 15721 w 18771"/>
              <a:gd name="connsiteY8" fmla="*/ 10349 h 12511"/>
              <a:gd name="connsiteX9" fmla="*/ 18771 w 18771"/>
              <a:gd name="connsiteY9" fmla="*/ 11671 h 12511"/>
              <a:gd name="connsiteX0" fmla="*/ 0 w 18771"/>
              <a:gd name="connsiteY0" fmla="*/ 10650 h 12511"/>
              <a:gd name="connsiteX1" fmla="*/ 3861 w 18771"/>
              <a:gd name="connsiteY1" fmla="*/ 10721 h 12511"/>
              <a:gd name="connsiteX2" fmla="*/ 3861 w 18771"/>
              <a:gd name="connsiteY2" fmla="*/ 721 h 12511"/>
              <a:gd name="connsiteX3" fmla="*/ 7880 w 18771"/>
              <a:gd name="connsiteY3" fmla="*/ 1142 h 12511"/>
              <a:gd name="connsiteX4" fmla="*/ 7876 w 18771"/>
              <a:gd name="connsiteY4" fmla="*/ 11612 h 12511"/>
              <a:gd name="connsiteX5" fmla="*/ 11853 w 18771"/>
              <a:gd name="connsiteY5" fmla="*/ 12033 h 12511"/>
              <a:gd name="connsiteX6" fmla="*/ 11826 w 18771"/>
              <a:gd name="connsiteY6" fmla="*/ 662 h 12511"/>
              <a:gd name="connsiteX7" fmla="*/ 15749 w 18771"/>
              <a:gd name="connsiteY7" fmla="*/ 241 h 12511"/>
              <a:gd name="connsiteX8" fmla="*/ 15721 w 18771"/>
              <a:gd name="connsiteY8" fmla="*/ 10349 h 12511"/>
              <a:gd name="connsiteX9" fmla="*/ 18771 w 18771"/>
              <a:gd name="connsiteY9" fmla="*/ 11671 h 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71" h="12511">
                <a:moveTo>
                  <a:pt x="0" y="10650"/>
                </a:moveTo>
                <a:lnTo>
                  <a:pt x="3861" y="10721"/>
                </a:lnTo>
                <a:lnTo>
                  <a:pt x="3861" y="721"/>
                </a:lnTo>
                <a:lnTo>
                  <a:pt x="7880" y="1142"/>
                </a:lnTo>
                <a:cubicBezTo>
                  <a:pt x="7890" y="12503"/>
                  <a:pt x="7886" y="4382"/>
                  <a:pt x="7876" y="11612"/>
                </a:cubicBezTo>
                <a:cubicBezTo>
                  <a:pt x="8538" y="13357"/>
                  <a:pt x="10064" y="12023"/>
                  <a:pt x="11853" y="12033"/>
                </a:cubicBezTo>
                <a:cubicBezTo>
                  <a:pt x="11830" y="2417"/>
                  <a:pt x="11844" y="9987"/>
                  <a:pt x="11826" y="662"/>
                </a:cubicBezTo>
                <a:cubicBezTo>
                  <a:pt x="12335" y="-391"/>
                  <a:pt x="14592" y="91"/>
                  <a:pt x="15749" y="241"/>
                </a:cubicBezTo>
                <a:cubicBezTo>
                  <a:pt x="15762" y="9787"/>
                  <a:pt x="15735" y="4233"/>
                  <a:pt x="15721" y="10349"/>
                </a:cubicBezTo>
                <a:cubicBezTo>
                  <a:pt x="16334" y="9727"/>
                  <a:pt x="18390" y="10959"/>
                  <a:pt x="18771" y="11671"/>
                </a:cubicBezTo>
              </a:path>
            </a:pathLst>
          </a:custGeom>
          <a:noFill/>
          <a:ln w="9525">
            <a:solidFill>
              <a:schemeClr val="tx1"/>
            </a:solidFill>
            <a:round/>
            <a:headEnd/>
            <a:tailEnd/>
          </a:ln>
          <a:effectLst/>
        </p:spPr>
        <p:txBody>
          <a:bodyPr/>
          <a:lstStyle/>
          <a:p>
            <a:endParaRPr lang="en-US"/>
          </a:p>
        </p:txBody>
      </p:sp>
      <p:sp>
        <p:nvSpPr>
          <p:cNvPr id="108579" name="Text Box 35"/>
          <p:cNvSpPr txBox="1">
            <a:spLocks noChangeArrowheads="1"/>
          </p:cNvSpPr>
          <p:nvPr/>
        </p:nvSpPr>
        <p:spPr bwMode="auto">
          <a:xfrm>
            <a:off x="1477963" y="3452813"/>
            <a:ext cx="787400" cy="641350"/>
          </a:xfrm>
          <a:prstGeom prst="rect">
            <a:avLst/>
          </a:prstGeom>
          <a:noFill/>
          <a:ln w="9525">
            <a:noFill/>
            <a:miter lim="800000"/>
            <a:headEnd/>
            <a:tailEnd/>
          </a:ln>
          <a:effectLst/>
        </p:spPr>
        <p:txBody>
          <a:bodyPr wrap="none">
            <a:spAutoFit/>
          </a:bodyPr>
          <a:lstStyle/>
          <a:p>
            <a:pPr algn="ctr"/>
            <a:r>
              <a:rPr lang="en-US" sz="1800"/>
              <a:t>Clock </a:t>
            </a:r>
          </a:p>
          <a:p>
            <a:pPr algn="ctr"/>
            <a:r>
              <a:rPr lang="en-US" sz="1800"/>
              <a:t>edge 1</a:t>
            </a:r>
          </a:p>
        </p:txBody>
      </p:sp>
      <p:sp>
        <p:nvSpPr>
          <p:cNvPr id="108580" name="Text Box 36"/>
          <p:cNvSpPr txBox="1">
            <a:spLocks noChangeArrowheads="1"/>
          </p:cNvSpPr>
          <p:nvPr/>
        </p:nvSpPr>
        <p:spPr bwMode="auto">
          <a:xfrm>
            <a:off x="2832100" y="3452813"/>
            <a:ext cx="787400" cy="641350"/>
          </a:xfrm>
          <a:prstGeom prst="rect">
            <a:avLst/>
          </a:prstGeom>
          <a:noFill/>
          <a:ln w="9525">
            <a:noFill/>
            <a:miter lim="800000"/>
            <a:headEnd/>
            <a:tailEnd/>
          </a:ln>
          <a:effectLst/>
        </p:spPr>
        <p:txBody>
          <a:bodyPr wrap="none">
            <a:spAutoFit/>
          </a:bodyPr>
          <a:lstStyle/>
          <a:p>
            <a:pPr algn="ctr"/>
            <a:r>
              <a:rPr lang="en-US" sz="1800"/>
              <a:t>Clock </a:t>
            </a:r>
          </a:p>
          <a:p>
            <a:pPr algn="ctr"/>
            <a:r>
              <a:rPr lang="en-US" sz="1800"/>
              <a:t>edge 2</a:t>
            </a:r>
          </a:p>
        </p:txBody>
      </p:sp>
      <p:sp>
        <p:nvSpPr>
          <p:cNvPr id="108581" name="Text Box 37"/>
          <p:cNvSpPr txBox="1">
            <a:spLocks noChangeArrowheads="1"/>
          </p:cNvSpPr>
          <p:nvPr/>
        </p:nvSpPr>
        <p:spPr bwMode="auto">
          <a:xfrm>
            <a:off x="5540375" y="3452813"/>
            <a:ext cx="787400" cy="641350"/>
          </a:xfrm>
          <a:prstGeom prst="rect">
            <a:avLst/>
          </a:prstGeom>
          <a:noFill/>
          <a:ln w="9525">
            <a:noFill/>
            <a:miter lim="800000"/>
            <a:headEnd/>
            <a:tailEnd/>
          </a:ln>
          <a:effectLst/>
        </p:spPr>
        <p:txBody>
          <a:bodyPr wrap="none">
            <a:spAutoFit/>
          </a:bodyPr>
          <a:lstStyle/>
          <a:p>
            <a:pPr algn="ctr"/>
            <a:r>
              <a:rPr lang="en-US" sz="1800"/>
              <a:t>Clock </a:t>
            </a:r>
          </a:p>
          <a:p>
            <a:pPr algn="ctr"/>
            <a:r>
              <a:rPr lang="en-US" sz="1800"/>
              <a:t>edge 4</a:t>
            </a:r>
          </a:p>
        </p:txBody>
      </p:sp>
      <p:sp>
        <p:nvSpPr>
          <p:cNvPr id="108582" name="Text Box 38"/>
          <p:cNvSpPr txBox="1">
            <a:spLocks noChangeArrowheads="1"/>
          </p:cNvSpPr>
          <p:nvPr/>
        </p:nvSpPr>
        <p:spPr bwMode="auto">
          <a:xfrm>
            <a:off x="6894513" y="3452813"/>
            <a:ext cx="787400" cy="641350"/>
          </a:xfrm>
          <a:prstGeom prst="rect">
            <a:avLst/>
          </a:prstGeom>
          <a:noFill/>
          <a:ln w="9525">
            <a:noFill/>
            <a:miter lim="800000"/>
            <a:headEnd/>
            <a:tailEnd/>
          </a:ln>
          <a:effectLst/>
        </p:spPr>
        <p:txBody>
          <a:bodyPr wrap="none">
            <a:spAutoFit/>
          </a:bodyPr>
          <a:lstStyle/>
          <a:p>
            <a:pPr algn="ctr"/>
            <a:r>
              <a:rPr lang="en-US" sz="1800"/>
              <a:t>Clock </a:t>
            </a:r>
          </a:p>
          <a:p>
            <a:pPr algn="ctr"/>
            <a:r>
              <a:rPr lang="en-US" sz="1800"/>
              <a:t>edge 5</a:t>
            </a:r>
          </a:p>
        </p:txBody>
      </p:sp>
      <p:sp>
        <p:nvSpPr>
          <p:cNvPr id="108583" name="Text Box 39"/>
          <p:cNvSpPr txBox="1">
            <a:spLocks noChangeArrowheads="1"/>
          </p:cNvSpPr>
          <p:nvPr/>
        </p:nvSpPr>
        <p:spPr bwMode="auto">
          <a:xfrm>
            <a:off x="4186238" y="3452813"/>
            <a:ext cx="787400" cy="641350"/>
          </a:xfrm>
          <a:prstGeom prst="rect">
            <a:avLst/>
          </a:prstGeom>
          <a:noFill/>
          <a:ln w="9525">
            <a:noFill/>
            <a:miter lim="800000"/>
            <a:headEnd/>
            <a:tailEnd/>
          </a:ln>
          <a:effectLst/>
        </p:spPr>
        <p:txBody>
          <a:bodyPr wrap="none">
            <a:spAutoFit/>
          </a:bodyPr>
          <a:lstStyle/>
          <a:p>
            <a:pPr algn="ctr"/>
            <a:r>
              <a:rPr lang="en-US" sz="1800"/>
              <a:t>Clock </a:t>
            </a:r>
          </a:p>
          <a:p>
            <a:pPr algn="ctr"/>
            <a:r>
              <a:rPr lang="en-US" sz="1800"/>
              <a:t>edge 3</a:t>
            </a:r>
          </a:p>
        </p:txBody>
      </p:sp>
      <p:grpSp>
        <p:nvGrpSpPr>
          <p:cNvPr id="40" name="Group 39"/>
          <p:cNvGrpSpPr/>
          <p:nvPr/>
        </p:nvGrpSpPr>
        <p:grpSpPr>
          <a:xfrm>
            <a:off x="3085605" y="4476996"/>
            <a:ext cx="380011" cy="973777"/>
            <a:chOff x="4463142" y="4285013"/>
            <a:chExt cx="380011" cy="985652"/>
          </a:xfrm>
        </p:grpSpPr>
        <p:sp>
          <p:nvSpPr>
            <p:cNvPr id="41" name="Oval 40"/>
            <p:cNvSpPr/>
            <p:nvPr/>
          </p:nvSpPr>
          <p:spPr bwMode="auto">
            <a:xfrm>
              <a:off x="4486894" y="4285013"/>
              <a:ext cx="142504" cy="142504"/>
            </a:xfrm>
            <a:prstGeom prst="ellipse">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2" name="Freeform 41"/>
            <p:cNvSpPr/>
            <p:nvPr/>
          </p:nvSpPr>
          <p:spPr bwMode="auto">
            <a:xfrm>
              <a:off x="4463142" y="4380016"/>
              <a:ext cx="380011" cy="890649"/>
            </a:xfrm>
            <a:custGeom>
              <a:avLst/>
              <a:gdLst>
                <a:gd name="connsiteX0" fmla="*/ 374073 w 851066"/>
                <a:gd name="connsiteY0" fmla="*/ 0 h 1448789"/>
                <a:gd name="connsiteX1" fmla="*/ 801585 w 851066"/>
                <a:gd name="connsiteY1" fmla="*/ 380010 h 1448789"/>
                <a:gd name="connsiteX2" fmla="*/ 77190 w 851066"/>
                <a:gd name="connsiteY2" fmla="*/ 866899 h 1448789"/>
                <a:gd name="connsiteX3" fmla="*/ 338447 w 851066"/>
                <a:gd name="connsiteY3" fmla="*/ 1448789 h 1448789"/>
              </a:gdLst>
              <a:ahLst/>
              <a:cxnLst>
                <a:cxn ang="0">
                  <a:pos x="connsiteX0" y="connsiteY0"/>
                </a:cxn>
                <a:cxn ang="0">
                  <a:pos x="connsiteX1" y="connsiteY1"/>
                </a:cxn>
                <a:cxn ang="0">
                  <a:pos x="connsiteX2" y="connsiteY2"/>
                </a:cxn>
                <a:cxn ang="0">
                  <a:pos x="connsiteX3" y="connsiteY3"/>
                </a:cxn>
              </a:cxnLst>
              <a:rect l="l" t="t" r="r" b="b"/>
              <a:pathLst>
                <a:path w="851066" h="1448789">
                  <a:moveTo>
                    <a:pt x="374073" y="0"/>
                  </a:moveTo>
                  <a:cubicBezTo>
                    <a:pt x="612569" y="117763"/>
                    <a:pt x="851066" y="235527"/>
                    <a:pt x="801585" y="380010"/>
                  </a:cubicBezTo>
                  <a:cubicBezTo>
                    <a:pt x="752105" y="524493"/>
                    <a:pt x="154380" y="688769"/>
                    <a:pt x="77190" y="866899"/>
                  </a:cubicBezTo>
                  <a:cubicBezTo>
                    <a:pt x="0" y="1045029"/>
                    <a:pt x="169223" y="1246909"/>
                    <a:pt x="338447" y="1448789"/>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grpSp>
        <p:nvGrpSpPr>
          <p:cNvPr id="43" name="Group 42"/>
          <p:cNvGrpSpPr/>
          <p:nvPr/>
        </p:nvGrpSpPr>
        <p:grpSpPr>
          <a:xfrm>
            <a:off x="4420094" y="4474510"/>
            <a:ext cx="380011" cy="973777"/>
            <a:chOff x="4463142" y="4285013"/>
            <a:chExt cx="380011" cy="985652"/>
          </a:xfrm>
        </p:grpSpPr>
        <p:sp>
          <p:nvSpPr>
            <p:cNvPr id="44" name="Oval 43"/>
            <p:cNvSpPr/>
            <p:nvPr/>
          </p:nvSpPr>
          <p:spPr bwMode="auto">
            <a:xfrm>
              <a:off x="4486894" y="4285013"/>
              <a:ext cx="142504" cy="142504"/>
            </a:xfrm>
            <a:prstGeom prst="ellipse">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5" name="Freeform 44"/>
            <p:cNvSpPr/>
            <p:nvPr/>
          </p:nvSpPr>
          <p:spPr bwMode="auto">
            <a:xfrm>
              <a:off x="4463142" y="4380016"/>
              <a:ext cx="380011" cy="890649"/>
            </a:xfrm>
            <a:custGeom>
              <a:avLst/>
              <a:gdLst>
                <a:gd name="connsiteX0" fmla="*/ 374073 w 851066"/>
                <a:gd name="connsiteY0" fmla="*/ 0 h 1448789"/>
                <a:gd name="connsiteX1" fmla="*/ 801585 w 851066"/>
                <a:gd name="connsiteY1" fmla="*/ 380010 h 1448789"/>
                <a:gd name="connsiteX2" fmla="*/ 77190 w 851066"/>
                <a:gd name="connsiteY2" fmla="*/ 866899 h 1448789"/>
                <a:gd name="connsiteX3" fmla="*/ 338447 w 851066"/>
                <a:gd name="connsiteY3" fmla="*/ 1448789 h 1448789"/>
              </a:gdLst>
              <a:ahLst/>
              <a:cxnLst>
                <a:cxn ang="0">
                  <a:pos x="connsiteX0" y="connsiteY0"/>
                </a:cxn>
                <a:cxn ang="0">
                  <a:pos x="connsiteX1" y="connsiteY1"/>
                </a:cxn>
                <a:cxn ang="0">
                  <a:pos x="connsiteX2" y="connsiteY2"/>
                </a:cxn>
                <a:cxn ang="0">
                  <a:pos x="connsiteX3" y="connsiteY3"/>
                </a:cxn>
              </a:cxnLst>
              <a:rect l="l" t="t" r="r" b="b"/>
              <a:pathLst>
                <a:path w="851066" h="1448789">
                  <a:moveTo>
                    <a:pt x="374073" y="0"/>
                  </a:moveTo>
                  <a:cubicBezTo>
                    <a:pt x="612569" y="117763"/>
                    <a:pt x="851066" y="235527"/>
                    <a:pt x="801585" y="380010"/>
                  </a:cubicBezTo>
                  <a:cubicBezTo>
                    <a:pt x="752105" y="524493"/>
                    <a:pt x="154380" y="688769"/>
                    <a:pt x="77190" y="866899"/>
                  </a:cubicBezTo>
                  <a:cubicBezTo>
                    <a:pt x="0" y="1045029"/>
                    <a:pt x="169223" y="1246909"/>
                    <a:pt x="338447" y="1448789"/>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
        <p:nvSpPr>
          <p:cNvPr id="46" name="Slide Number Placeholder 45"/>
          <p:cNvSpPr>
            <a:spLocks noGrp="1"/>
          </p:cNvSpPr>
          <p:nvPr>
            <p:ph type="sldNum" sz="quarter" idx="12"/>
          </p:nvPr>
        </p:nvSpPr>
        <p:spPr/>
        <p:txBody>
          <a:bodyPr/>
          <a:lstStyle/>
          <a:p>
            <a:fld id="{1E9AE433-2354-447F-AC9C-E3BA53A2ED55}" type="slidenum">
              <a:rPr lang="en-US" smtClean="0"/>
              <a:pPr/>
              <a:t>30</a:t>
            </a:fld>
            <a:endParaRPr lang="en-US"/>
          </a:p>
        </p:txBody>
      </p:sp>
      <p:sp>
        <p:nvSpPr>
          <p:cNvPr id="47" name="Footer Placeholder 46"/>
          <p:cNvSpPr>
            <a:spLocks noGrp="1"/>
          </p:cNvSpPr>
          <p:nvPr>
            <p:ph type="ftr" sz="quarter" idx="11"/>
          </p:nvPr>
        </p:nvSpPr>
        <p:spPr/>
        <p:txBody>
          <a:bodyPr/>
          <a:lstStyle/>
          <a:p>
            <a:r>
              <a:rPr lang="es-ES" smtClean="0"/>
              <a:t>W2018: EE307</a:t>
            </a:r>
            <a:endParaRPr lang="en-US" dirty="0"/>
          </a:p>
        </p:txBody>
      </p:sp>
      <p:cxnSp>
        <p:nvCxnSpPr>
          <p:cNvPr id="3" name="Straight Connector 2"/>
          <p:cNvCxnSpPr/>
          <p:nvPr/>
        </p:nvCxnSpPr>
        <p:spPr bwMode="auto">
          <a:xfrm>
            <a:off x="1538288" y="4911365"/>
            <a:ext cx="680443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TextBox 3"/>
          <p:cNvSpPr txBox="1"/>
          <p:nvPr/>
        </p:nvSpPr>
        <p:spPr>
          <a:xfrm>
            <a:off x="1310867" y="4720343"/>
            <a:ext cx="287258" cy="338554"/>
          </a:xfrm>
          <a:prstGeom prst="rect">
            <a:avLst/>
          </a:prstGeom>
          <a:noFill/>
        </p:spPr>
        <p:txBody>
          <a:bodyPr wrap="none" rtlCol="0">
            <a:spAutoFit/>
          </a:bodyPr>
          <a:lstStyle/>
          <a:p>
            <a:r>
              <a:rPr lang="en-US" sz="1600" dirty="0" smtClean="0"/>
              <a:t>1</a:t>
            </a:r>
            <a:endParaRPr lang="en-US" sz="1600" dirty="0"/>
          </a:p>
        </p:txBody>
      </p:sp>
      <p:grpSp>
        <p:nvGrpSpPr>
          <p:cNvPr id="49" name="Group 48"/>
          <p:cNvGrpSpPr/>
          <p:nvPr/>
        </p:nvGrpSpPr>
        <p:grpSpPr>
          <a:xfrm>
            <a:off x="5790983" y="4476996"/>
            <a:ext cx="380011" cy="973777"/>
            <a:chOff x="4463142" y="4285013"/>
            <a:chExt cx="380011" cy="985652"/>
          </a:xfrm>
        </p:grpSpPr>
        <p:sp>
          <p:nvSpPr>
            <p:cNvPr id="50" name="Oval 49"/>
            <p:cNvSpPr/>
            <p:nvPr/>
          </p:nvSpPr>
          <p:spPr bwMode="auto">
            <a:xfrm>
              <a:off x="4486894" y="4285013"/>
              <a:ext cx="142504" cy="142504"/>
            </a:xfrm>
            <a:prstGeom prst="ellipse">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1" name="Freeform 50"/>
            <p:cNvSpPr/>
            <p:nvPr/>
          </p:nvSpPr>
          <p:spPr bwMode="auto">
            <a:xfrm>
              <a:off x="4463142" y="4380016"/>
              <a:ext cx="380011" cy="890649"/>
            </a:xfrm>
            <a:custGeom>
              <a:avLst/>
              <a:gdLst>
                <a:gd name="connsiteX0" fmla="*/ 374073 w 851066"/>
                <a:gd name="connsiteY0" fmla="*/ 0 h 1448789"/>
                <a:gd name="connsiteX1" fmla="*/ 801585 w 851066"/>
                <a:gd name="connsiteY1" fmla="*/ 380010 h 1448789"/>
                <a:gd name="connsiteX2" fmla="*/ 77190 w 851066"/>
                <a:gd name="connsiteY2" fmla="*/ 866899 h 1448789"/>
                <a:gd name="connsiteX3" fmla="*/ 338447 w 851066"/>
                <a:gd name="connsiteY3" fmla="*/ 1448789 h 1448789"/>
              </a:gdLst>
              <a:ahLst/>
              <a:cxnLst>
                <a:cxn ang="0">
                  <a:pos x="connsiteX0" y="connsiteY0"/>
                </a:cxn>
                <a:cxn ang="0">
                  <a:pos x="connsiteX1" y="connsiteY1"/>
                </a:cxn>
                <a:cxn ang="0">
                  <a:pos x="connsiteX2" y="connsiteY2"/>
                </a:cxn>
                <a:cxn ang="0">
                  <a:pos x="connsiteX3" y="connsiteY3"/>
                </a:cxn>
              </a:cxnLst>
              <a:rect l="l" t="t" r="r" b="b"/>
              <a:pathLst>
                <a:path w="851066" h="1448789">
                  <a:moveTo>
                    <a:pt x="374073" y="0"/>
                  </a:moveTo>
                  <a:cubicBezTo>
                    <a:pt x="612569" y="117763"/>
                    <a:pt x="851066" y="235527"/>
                    <a:pt x="801585" y="380010"/>
                  </a:cubicBezTo>
                  <a:cubicBezTo>
                    <a:pt x="752105" y="524493"/>
                    <a:pt x="154380" y="688769"/>
                    <a:pt x="77190" y="866899"/>
                  </a:cubicBezTo>
                  <a:cubicBezTo>
                    <a:pt x="0" y="1045029"/>
                    <a:pt x="169223" y="1246909"/>
                    <a:pt x="338447" y="1448789"/>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grpSp>
        <p:nvGrpSpPr>
          <p:cNvPr id="52" name="Group 51"/>
          <p:cNvGrpSpPr/>
          <p:nvPr/>
        </p:nvGrpSpPr>
        <p:grpSpPr>
          <a:xfrm>
            <a:off x="7178294" y="4511355"/>
            <a:ext cx="380011" cy="973777"/>
            <a:chOff x="4463142" y="4285013"/>
            <a:chExt cx="380011" cy="985652"/>
          </a:xfrm>
        </p:grpSpPr>
        <p:sp>
          <p:nvSpPr>
            <p:cNvPr id="53" name="Oval 52"/>
            <p:cNvSpPr/>
            <p:nvPr/>
          </p:nvSpPr>
          <p:spPr bwMode="auto">
            <a:xfrm>
              <a:off x="4486894" y="4285013"/>
              <a:ext cx="142504" cy="142504"/>
            </a:xfrm>
            <a:prstGeom prst="ellipse">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4" name="Freeform 53"/>
            <p:cNvSpPr/>
            <p:nvPr/>
          </p:nvSpPr>
          <p:spPr bwMode="auto">
            <a:xfrm>
              <a:off x="4463142" y="4380016"/>
              <a:ext cx="380011" cy="890649"/>
            </a:xfrm>
            <a:custGeom>
              <a:avLst/>
              <a:gdLst>
                <a:gd name="connsiteX0" fmla="*/ 374073 w 851066"/>
                <a:gd name="connsiteY0" fmla="*/ 0 h 1448789"/>
                <a:gd name="connsiteX1" fmla="*/ 801585 w 851066"/>
                <a:gd name="connsiteY1" fmla="*/ 380010 h 1448789"/>
                <a:gd name="connsiteX2" fmla="*/ 77190 w 851066"/>
                <a:gd name="connsiteY2" fmla="*/ 866899 h 1448789"/>
                <a:gd name="connsiteX3" fmla="*/ 338447 w 851066"/>
                <a:gd name="connsiteY3" fmla="*/ 1448789 h 1448789"/>
              </a:gdLst>
              <a:ahLst/>
              <a:cxnLst>
                <a:cxn ang="0">
                  <a:pos x="connsiteX0" y="connsiteY0"/>
                </a:cxn>
                <a:cxn ang="0">
                  <a:pos x="connsiteX1" y="connsiteY1"/>
                </a:cxn>
                <a:cxn ang="0">
                  <a:pos x="connsiteX2" y="connsiteY2"/>
                </a:cxn>
                <a:cxn ang="0">
                  <a:pos x="connsiteX3" y="connsiteY3"/>
                </a:cxn>
              </a:cxnLst>
              <a:rect l="l" t="t" r="r" b="b"/>
              <a:pathLst>
                <a:path w="851066" h="1448789">
                  <a:moveTo>
                    <a:pt x="374073" y="0"/>
                  </a:moveTo>
                  <a:cubicBezTo>
                    <a:pt x="612569" y="117763"/>
                    <a:pt x="851066" y="235527"/>
                    <a:pt x="801585" y="380010"/>
                  </a:cubicBezTo>
                  <a:cubicBezTo>
                    <a:pt x="752105" y="524493"/>
                    <a:pt x="154380" y="688769"/>
                    <a:pt x="77190" y="866899"/>
                  </a:cubicBezTo>
                  <a:cubicBezTo>
                    <a:pt x="0" y="1045029"/>
                    <a:pt x="169223" y="1246909"/>
                    <a:pt x="338447" y="1448789"/>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val="141251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Sequential Logic Components</a:t>
            </a:r>
          </a:p>
        </p:txBody>
      </p:sp>
      <p:sp>
        <p:nvSpPr>
          <p:cNvPr id="55299" name="Rectangle 3"/>
          <p:cNvSpPr>
            <a:spLocks noGrp="1" noChangeArrowheads="1"/>
          </p:cNvSpPr>
          <p:nvPr>
            <p:ph idx="1"/>
          </p:nvPr>
        </p:nvSpPr>
        <p:spPr/>
        <p:txBody>
          <a:bodyPr/>
          <a:lstStyle/>
          <a:p>
            <a:r>
              <a:rPr lang="en-US" dirty="0"/>
              <a:t>Memory: </a:t>
            </a:r>
            <a:r>
              <a:rPr lang="en-US" dirty="0" smtClean="0"/>
              <a:t>Latch</a:t>
            </a:r>
            <a:endParaRPr lang="en-US" dirty="0"/>
          </a:p>
        </p:txBody>
      </p:sp>
      <p:grpSp>
        <p:nvGrpSpPr>
          <p:cNvPr id="22" name="Group 21"/>
          <p:cNvGrpSpPr/>
          <p:nvPr/>
        </p:nvGrpSpPr>
        <p:grpSpPr>
          <a:xfrm>
            <a:off x="1219200" y="3124200"/>
            <a:ext cx="3429000" cy="1981200"/>
            <a:chOff x="1219200" y="3124200"/>
            <a:chExt cx="3429000" cy="1981200"/>
          </a:xfrm>
        </p:grpSpPr>
        <p:sp>
          <p:nvSpPr>
            <p:cNvPr id="55300" name="Rectangle 4"/>
            <p:cNvSpPr>
              <a:spLocks noChangeArrowheads="1"/>
            </p:cNvSpPr>
            <p:nvPr/>
          </p:nvSpPr>
          <p:spPr bwMode="auto">
            <a:xfrm>
              <a:off x="2438400" y="3124200"/>
              <a:ext cx="1524000" cy="1981200"/>
            </a:xfrm>
            <a:prstGeom prst="rect">
              <a:avLst/>
            </a:prstGeom>
            <a:noFill/>
            <a:ln w="12700">
              <a:solidFill>
                <a:schemeClr val="tx1"/>
              </a:solidFill>
              <a:miter lim="800000"/>
              <a:headEnd/>
              <a:tailEnd/>
            </a:ln>
            <a:effectLst/>
          </p:spPr>
          <p:txBody>
            <a:bodyPr wrap="none" anchor="ctr"/>
            <a:lstStyle/>
            <a:p>
              <a:endParaRPr lang="en-US"/>
            </a:p>
          </p:txBody>
        </p:sp>
        <p:sp>
          <p:nvSpPr>
            <p:cNvPr id="55301" name="Text Box 5"/>
            <p:cNvSpPr txBox="1">
              <a:spLocks noChangeArrowheads="1"/>
            </p:cNvSpPr>
            <p:nvPr/>
          </p:nvSpPr>
          <p:spPr bwMode="auto">
            <a:xfrm>
              <a:off x="2514600" y="3657600"/>
              <a:ext cx="1447800" cy="457200"/>
            </a:xfrm>
            <a:prstGeom prst="rect">
              <a:avLst/>
            </a:prstGeom>
            <a:noFill/>
            <a:ln w="9525">
              <a:noFill/>
              <a:miter lim="800000"/>
              <a:headEnd/>
              <a:tailEnd/>
            </a:ln>
            <a:effectLst/>
          </p:spPr>
          <p:txBody>
            <a:bodyPr>
              <a:spAutoFit/>
            </a:bodyPr>
            <a:lstStyle/>
            <a:p>
              <a:pPr>
                <a:spcBef>
                  <a:spcPct val="50000"/>
                </a:spcBef>
              </a:pPr>
              <a:r>
                <a:rPr lang="en-US" dirty="0" smtClean="0"/>
                <a:t>D          </a:t>
              </a:r>
              <a:r>
                <a:rPr lang="en-US" dirty="0"/>
                <a:t>Q</a:t>
              </a:r>
            </a:p>
          </p:txBody>
        </p:sp>
        <p:sp>
          <p:nvSpPr>
            <p:cNvPr id="55304" name="Line 8"/>
            <p:cNvSpPr>
              <a:spLocks noChangeShapeType="1"/>
            </p:cNvSpPr>
            <p:nvPr/>
          </p:nvSpPr>
          <p:spPr bwMode="auto">
            <a:xfrm flipH="1">
              <a:off x="1752600" y="3886200"/>
              <a:ext cx="685800" cy="0"/>
            </a:xfrm>
            <a:prstGeom prst="line">
              <a:avLst/>
            </a:prstGeom>
            <a:noFill/>
            <a:ln w="9525">
              <a:solidFill>
                <a:schemeClr val="tx1"/>
              </a:solidFill>
              <a:round/>
              <a:headEnd/>
              <a:tailEnd/>
            </a:ln>
            <a:effectLst/>
          </p:spPr>
          <p:txBody>
            <a:bodyPr/>
            <a:lstStyle/>
            <a:p>
              <a:endParaRPr lang="en-US"/>
            </a:p>
          </p:txBody>
        </p:sp>
        <p:sp>
          <p:nvSpPr>
            <p:cNvPr id="55305" name="Line 9"/>
            <p:cNvSpPr>
              <a:spLocks noChangeShapeType="1"/>
            </p:cNvSpPr>
            <p:nvPr/>
          </p:nvSpPr>
          <p:spPr bwMode="auto">
            <a:xfrm flipH="1">
              <a:off x="3962400" y="3886200"/>
              <a:ext cx="685800" cy="0"/>
            </a:xfrm>
            <a:prstGeom prst="line">
              <a:avLst/>
            </a:prstGeom>
            <a:noFill/>
            <a:ln w="9525">
              <a:solidFill>
                <a:schemeClr val="tx1"/>
              </a:solidFill>
              <a:round/>
              <a:headEnd/>
              <a:tailEnd/>
            </a:ln>
            <a:effectLst/>
          </p:spPr>
          <p:txBody>
            <a:bodyPr/>
            <a:lstStyle/>
            <a:p>
              <a:endParaRPr lang="en-US"/>
            </a:p>
          </p:txBody>
        </p:sp>
        <p:sp>
          <p:nvSpPr>
            <p:cNvPr id="55306" name="Line 10"/>
            <p:cNvSpPr>
              <a:spLocks noChangeShapeType="1"/>
            </p:cNvSpPr>
            <p:nvPr/>
          </p:nvSpPr>
          <p:spPr bwMode="auto">
            <a:xfrm flipH="1">
              <a:off x="1752600" y="4724400"/>
              <a:ext cx="685800" cy="0"/>
            </a:xfrm>
            <a:prstGeom prst="line">
              <a:avLst/>
            </a:prstGeom>
            <a:noFill/>
            <a:ln w="9525">
              <a:solidFill>
                <a:schemeClr val="tx1"/>
              </a:solidFill>
              <a:round/>
              <a:headEnd/>
              <a:tailEnd/>
            </a:ln>
            <a:effectLst/>
          </p:spPr>
          <p:txBody>
            <a:bodyPr/>
            <a:lstStyle/>
            <a:p>
              <a:endParaRPr lang="en-US"/>
            </a:p>
          </p:txBody>
        </p:sp>
        <p:sp>
          <p:nvSpPr>
            <p:cNvPr id="55307" name="Text Box 11"/>
            <p:cNvSpPr txBox="1">
              <a:spLocks noChangeArrowheads="1"/>
            </p:cNvSpPr>
            <p:nvPr/>
          </p:nvSpPr>
          <p:spPr bwMode="auto">
            <a:xfrm>
              <a:off x="1219200" y="4343400"/>
              <a:ext cx="914400" cy="457200"/>
            </a:xfrm>
            <a:prstGeom prst="rect">
              <a:avLst/>
            </a:prstGeom>
            <a:noFill/>
            <a:ln w="9525">
              <a:noFill/>
              <a:miter lim="800000"/>
              <a:headEnd/>
              <a:tailEnd/>
            </a:ln>
            <a:effectLst/>
          </p:spPr>
          <p:txBody>
            <a:bodyPr>
              <a:spAutoFit/>
            </a:bodyPr>
            <a:lstStyle/>
            <a:p>
              <a:pPr>
                <a:spcBef>
                  <a:spcPct val="50000"/>
                </a:spcBef>
              </a:pPr>
              <a:r>
                <a:rPr lang="en-US"/>
                <a:t>CLK</a:t>
              </a:r>
            </a:p>
          </p:txBody>
        </p:sp>
      </p:grpSp>
      <p:sp>
        <p:nvSpPr>
          <p:cNvPr id="55308" name="Text Box 12"/>
          <p:cNvSpPr txBox="1">
            <a:spLocks noChangeArrowheads="1"/>
          </p:cNvSpPr>
          <p:nvPr/>
        </p:nvSpPr>
        <p:spPr bwMode="auto">
          <a:xfrm>
            <a:off x="5734593" y="2971799"/>
            <a:ext cx="3030583" cy="2677656"/>
          </a:xfrm>
          <a:prstGeom prst="rect">
            <a:avLst/>
          </a:prstGeom>
          <a:noFill/>
          <a:ln w="9525">
            <a:noFill/>
            <a:miter lim="800000"/>
            <a:headEnd/>
            <a:tailEnd/>
          </a:ln>
          <a:effectLst/>
        </p:spPr>
        <p:txBody>
          <a:bodyPr wrap="square">
            <a:spAutoFit/>
          </a:bodyPr>
          <a:lstStyle/>
          <a:p>
            <a:pPr>
              <a:spcBef>
                <a:spcPct val="50000"/>
              </a:spcBef>
            </a:pPr>
            <a:r>
              <a:rPr lang="en-US" dirty="0" smtClean="0"/>
              <a:t>Din  </a:t>
            </a:r>
            <a:r>
              <a:rPr lang="en-US" dirty="0" err="1" smtClean="0"/>
              <a:t>Clk</a:t>
            </a:r>
            <a:r>
              <a:rPr lang="en-US" dirty="0" smtClean="0"/>
              <a:t>     Q</a:t>
            </a:r>
            <a:r>
              <a:rPr lang="en-US" baseline="30000" dirty="0"/>
              <a:t>+</a:t>
            </a:r>
            <a:endParaRPr lang="en-US" dirty="0"/>
          </a:p>
          <a:p>
            <a:pPr>
              <a:spcBef>
                <a:spcPct val="50000"/>
              </a:spcBef>
            </a:pPr>
            <a:r>
              <a:rPr lang="en-US" dirty="0"/>
              <a:t>0     </a:t>
            </a:r>
            <a:r>
              <a:rPr lang="en-US" dirty="0" smtClean="0"/>
              <a:t>  0       Q (Hold)</a:t>
            </a:r>
            <a:endParaRPr lang="en-US" dirty="0"/>
          </a:p>
          <a:p>
            <a:pPr>
              <a:spcBef>
                <a:spcPct val="50000"/>
              </a:spcBef>
            </a:pPr>
            <a:r>
              <a:rPr lang="en-US" dirty="0" smtClean="0"/>
              <a:t>0       1        0</a:t>
            </a:r>
          </a:p>
          <a:p>
            <a:pPr marL="457200" indent="-457200">
              <a:spcBef>
                <a:spcPct val="50000"/>
              </a:spcBef>
              <a:buAutoNum type="arabicPlain"/>
            </a:pPr>
            <a:r>
              <a:rPr lang="en-US" dirty="0" smtClean="0"/>
              <a:t>   0       Q (Hold)</a:t>
            </a:r>
            <a:endParaRPr lang="en-US" baseline="30000" dirty="0" smtClean="0"/>
          </a:p>
          <a:p>
            <a:pPr marL="457200" indent="-457200">
              <a:spcBef>
                <a:spcPct val="50000"/>
              </a:spcBef>
            </a:pPr>
            <a:r>
              <a:rPr lang="en-US" dirty="0" smtClean="0"/>
              <a:t>1       1        1</a:t>
            </a:r>
            <a:endParaRPr lang="en-US" dirty="0"/>
          </a:p>
        </p:txBody>
      </p:sp>
      <p:sp>
        <p:nvSpPr>
          <p:cNvPr id="55309" name="Line 13"/>
          <p:cNvSpPr>
            <a:spLocks noChangeShapeType="1"/>
          </p:cNvSpPr>
          <p:nvPr/>
        </p:nvSpPr>
        <p:spPr bwMode="auto">
          <a:xfrm>
            <a:off x="5682343" y="3422469"/>
            <a:ext cx="1861457" cy="6531"/>
          </a:xfrm>
          <a:prstGeom prst="line">
            <a:avLst/>
          </a:prstGeom>
          <a:noFill/>
          <a:ln w="9525">
            <a:solidFill>
              <a:schemeClr val="tx1"/>
            </a:solidFill>
            <a:round/>
            <a:headEnd/>
            <a:tailEnd/>
          </a:ln>
          <a:effectLst/>
        </p:spPr>
        <p:txBody>
          <a:bodyPr/>
          <a:lstStyle/>
          <a:p>
            <a:endParaRPr lang="en-US"/>
          </a:p>
        </p:txBody>
      </p:sp>
      <p:sp>
        <p:nvSpPr>
          <p:cNvPr id="55310" name="Line 14"/>
          <p:cNvSpPr>
            <a:spLocks noChangeShapeType="1"/>
          </p:cNvSpPr>
          <p:nvPr/>
        </p:nvSpPr>
        <p:spPr bwMode="auto">
          <a:xfrm>
            <a:off x="6934200" y="2971799"/>
            <a:ext cx="15240" cy="2475411"/>
          </a:xfrm>
          <a:prstGeom prst="line">
            <a:avLst/>
          </a:prstGeom>
          <a:noFill/>
          <a:ln w="9525">
            <a:solidFill>
              <a:schemeClr val="tx1"/>
            </a:solidFill>
            <a:round/>
            <a:headEnd/>
            <a:tailEnd/>
          </a:ln>
          <a:effectLst/>
        </p:spPr>
        <p:txBody>
          <a:bodyPr/>
          <a:lstStyle/>
          <a:p>
            <a:endParaRPr lang="en-US"/>
          </a:p>
        </p:txBody>
      </p:sp>
      <p:sp>
        <p:nvSpPr>
          <p:cNvPr id="21" name="Text Box 5"/>
          <p:cNvSpPr txBox="1">
            <a:spLocks noChangeArrowheads="1"/>
          </p:cNvSpPr>
          <p:nvPr/>
        </p:nvSpPr>
        <p:spPr bwMode="auto">
          <a:xfrm>
            <a:off x="1726474" y="3483428"/>
            <a:ext cx="2963092" cy="461665"/>
          </a:xfrm>
          <a:prstGeom prst="rect">
            <a:avLst/>
          </a:prstGeom>
          <a:noFill/>
          <a:ln w="9525">
            <a:noFill/>
            <a:miter lim="800000"/>
            <a:headEnd/>
            <a:tailEnd/>
          </a:ln>
          <a:effectLst/>
        </p:spPr>
        <p:txBody>
          <a:bodyPr wrap="square">
            <a:spAutoFit/>
          </a:bodyPr>
          <a:lstStyle/>
          <a:p>
            <a:pPr>
              <a:spcBef>
                <a:spcPct val="50000"/>
              </a:spcBef>
            </a:pPr>
            <a:r>
              <a:rPr lang="en-US" dirty="0" smtClean="0"/>
              <a:t>Din                          Q</a:t>
            </a:r>
            <a:endParaRPr lang="en-US" dirty="0"/>
          </a:p>
        </p:txBody>
      </p:sp>
      <p:sp>
        <p:nvSpPr>
          <p:cNvPr id="23" name="TextBox 22"/>
          <p:cNvSpPr txBox="1"/>
          <p:nvPr/>
        </p:nvSpPr>
        <p:spPr>
          <a:xfrm>
            <a:off x="1149927" y="5888182"/>
            <a:ext cx="6276077" cy="461665"/>
          </a:xfrm>
          <a:prstGeom prst="rect">
            <a:avLst/>
          </a:prstGeom>
          <a:noFill/>
        </p:spPr>
        <p:txBody>
          <a:bodyPr wrap="none" rtlCol="0">
            <a:spAutoFit/>
          </a:bodyPr>
          <a:lstStyle/>
          <a:p>
            <a:r>
              <a:rPr lang="en-US" dirty="0" smtClean="0"/>
              <a:t>Level sensitive circuit (not edge triggered circuit)</a:t>
            </a:r>
            <a:endParaRPr lang="en-US" dirty="0"/>
          </a:p>
        </p:txBody>
      </p:sp>
      <p:sp>
        <p:nvSpPr>
          <p:cNvPr id="16" name="Slide Number Placeholder 15"/>
          <p:cNvSpPr>
            <a:spLocks noGrp="1"/>
          </p:cNvSpPr>
          <p:nvPr>
            <p:ph type="sldNum" sz="quarter" idx="12"/>
          </p:nvPr>
        </p:nvSpPr>
        <p:spPr/>
        <p:txBody>
          <a:bodyPr/>
          <a:lstStyle/>
          <a:p>
            <a:fld id="{1E9AE433-2354-447F-AC9C-E3BA53A2ED55}" type="slidenum">
              <a:rPr lang="en-US" smtClean="0"/>
              <a:pPr/>
              <a:t>31</a:t>
            </a:fld>
            <a:endParaRPr lang="en-US"/>
          </a:p>
        </p:txBody>
      </p:sp>
      <p:sp>
        <p:nvSpPr>
          <p:cNvPr id="17" name="Footer Placeholder 16"/>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762000" y="482925"/>
            <a:ext cx="7924800" cy="762000"/>
          </a:xfrm>
        </p:spPr>
        <p:txBody>
          <a:bodyPr/>
          <a:lstStyle/>
          <a:p>
            <a:r>
              <a:rPr lang="en-US" sz="3200" dirty="0"/>
              <a:t>Sequential Logic Components</a:t>
            </a:r>
            <a:br>
              <a:rPr lang="en-US" sz="3200" dirty="0"/>
            </a:br>
            <a:r>
              <a:rPr lang="en-US" sz="3200" dirty="0"/>
              <a:t>D Flip-Flop </a:t>
            </a:r>
            <a:r>
              <a:rPr lang="en-US" sz="3200" dirty="0" smtClean="0"/>
              <a:t>&amp; Latch behavior</a:t>
            </a:r>
            <a:endParaRPr lang="en-US" sz="3200" dirty="0"/>
          </a:p>
        </p:txBody>
      </p:sp>
      <p:sp>
        <p:nvSpPr>
          <p:cNvPr id="106499" name="Text Box 3"/>
          <p:cNvSpPr txBox="1">
            <a:spLocks noChangeArrowheads="1"/>
          </p:cNvSpPr>
          <p:nvPr/>
        </p:nvSpPr>
        <p:spPr bwMode="auto">
          <a:xfrm>
            <a:off x="835025" y="4187563"/>
            <a:ext cx="923925" cy="366712"/>
          </a:xfrm>
          <a:prstGeom prst="rect">
            <a:avLst/>
          </a:prstGeom>
          <a:noFill/>
          <a:ln w="9525">
            <a:noFill/>
            <a:miter lim="800000"/>
            <a:headEnd/>
            <a:tailEnd/>
          </a:ln>
          <a:effectLst/>
        </p:spPr>
        <p:txBody>
          <a:bodyPr>
            <a:spAutoFit/>
          </a:bodyPr>
          <a:lstStyle/>
          <a:p>
            <a:pPr>
              <a:spcBef>
                <a:spcPct val="50000"/>
              </a:spcBef>
            </a:pPr>
            <a:r>
              <a:rPr lang="en-US" sz="1800"/>
              <a:t>CLK</a:t>
            </a:r>
          </a:p>
        </p:txBody>
      </p:sp>
      <p:sp>
        <p:nvSpPr>
          <p:cNvPr id="106500" name="Text Box 4"/>
          <p:cNvSpPr txBox="1">
            <a:spLocks noChangeArrowheads="1"/>
          </p:cNvSpPr>
          <p:nvPr/>
        </p:nvSpPr>
        <p:spPr bwMode="auto">
          <a:xfrm>
            <a:off x="912813" y="4613013"/>
            <a:ext cx="923925" cy="366712"/>
          </a:xfrm>
          <a:prstGeom prst="rect">
            <a:avLst/>
          </a:prstGeom>
          <a:noFill/>
          <a:ln w="9525">
            <a:noFill/>
            <a:miter lim="800000"/>
            <a:headEnd/>
            <a:tailEnd/>
          </a:ln>
          <a:effectLst/>
        </p:spPr>
        <p:txBody>
          <a:bodyPr>
            <a:spAutoFit/>
          </a:bodyPr>
          <a:lstStyle/>
          <a:p>
            <a:pPr>
              <a:spcBef>
                <a:spcPct val="50000"/>
              </a:spcBef>
            </a:pPr>
            <a:r>
              <a:rPr lang="en-US" sz="1800" dirty="0" smtClean="0"/>
              <a:t>D</a:t>
            </a:r>
            <a:endParaRPr lang="en-US" sz="1800" dirty="0"/>
          </a:p>
        </p:txBody>
      </p:sp>
      <p:sp>
        <p:nvSpPr>
          <p:cNvPr id="106501" name="Text Box 5"/>
          <p:cNvSpPr txBox="1">
            <a:spLocks noChangeArrowheads="1"/>
          </p:cNvSpPr>
          <p:nvPr/>
        </p:nvSpPr>
        <p:spPr bwMode="auto">
          <a:xfrm>
            <a:off x="912813" y="5130538"/>
            <a:ext cx="923925" cy="366712"/>
          </a:xfrm>
          <a:prstGeom prst="rect">
            <a:avLst/>
          </a:prstGeom>
          <a:noFill/>
          <a:ln w="9525">
            <a:noFill/>
            <a:miter lim="800000"/>
            <a:headEnd/>
            <a:tailEnd/>
          </a:ln>
          <a:effectLst/>
        </p:spPr>
        <p:txBody>
          <a:bodyPr>
            <a:spAutoFit/>
          </a:bodyPr>
          <a:lstStyle/>
          <a:p>
            <a:pPr>
              <a:spcBef>
                <a:spcPct val="50000"/>
              </a:spcBef>
            </a:pPr>
            <a:r>
              <a:rPr lang="en-US" sz="1800" dirty="0" err="1" smtClean="0"/>
              <a:t>Qf</a:t>
            </a:r>
            <a:endParaRPr lang="en-US" sz="1800" dirty="0"/>
          </a:p>
        </p:txBody>
      </p:sp>
      <p:grpSp>
        <p:nvGrpSpPr>
          <p:cNvPr id="2" name="Group 72"/>
          <p:cNvGrpSpPr>
            <a:grpSpLocks/>
          </p:cNvGrpSpPr>
          <p:nvPr/>
        </p:nvGrpSpPr>
        <p:grpSpPr bwMode="auto">
          <a:xfrm>
            <a:off x="1822450" y="3933563"/>
            <a:ext cx="5464175" cy="2924437"/>
            <a:chOff x="1148" y="2460"/>
            <a:chExt cx="2637" cy="1350"/>
          </a:xfrm>
        </p:grpSpPr>
        <p:sp>
          <p:nvSpPr>
            <p:cNvPr id="106521" name="Line 25"/>
            <p:cNvSpPr>
              <a:spLocks noChangeShapeType="1"/>
            </p:cNvSpPr>
            <p:nvPr/>
          </p:nvSpPr>
          <p:spPr bwMode="auto">
            <a:xfrm>
              <a:off x="1148" y="2460"/>
              <a:ext cx="0" cy="1350"/>
            </a:xfrm>
            <a:prstGeom prst="line">
              <a:avLst/>
            </a:prstGeom>
            <a:noFill/>
            <a:ln w="9525" cap="rnd">
              <a:solidFill>
                <a:schemeClr val="tx1"/>
              </a:solidFill>
              <a:prstDash val="sysDot"/>
              <a:round/>
              <a:headEnd/>
              <a:tailEnd/>
            </a:ln>
            <a:effectLst/>
          </p:spPr>
          <p:txBody>
            <a:bodyPr/>
            <a:lstStyle/>
            <a:p>
              <a:endParaRPr lang="en-US"/>
            </a:p>
          </p:txBody>
        </p:sp>
        <p:sp>
          <p:nvSpPr>
            <p:cNvPr id="106522" name="Line 26"/>
            <p:cNvSpPr>
              <a:spLocks noChangeShapeType="1"/>
            </p:cNvSpPr>
            <p:nvPr/>
          </p:nvSpPr>
          <p:spPr bwMode="auto">
            <a:xfrm>
              <a:off x="1806" y="2460"/>
              <a:ext cx="0" cy="1350"/>
            </a:xfrm>
            <a:prstGeom prst="line">
              <a:avLst/>
            </a:prstGeom>
            <a:noFill/>
            <a:ln w="9525" cap="rnd">
              <a:solidFill>
                <a:schemeClr val="tx1"/>
              </a:solidFill>
              <a:prstDash val="sysDot"/>
              <a:round/>
              <a:headEnd/>
              <a:tailEnd/>
            </a:ln>
            <a:effectLst/>
          </p:spPr>
          <p:txBody>
            <a:bodyPr/>
            <a:lstStyle/>
            <a:p>
              <a:endParaRPr lang="en-US"/>
            </a:p>
          </p:txBody>
        </p:sp>
        <p:sp>
          <p:nvSpPr>
            <p:cNvPr id="106523" name="Line 27"/>
            <p:cNvSpPr>
              <a:spLocks noChangeShapeType="1"/>
            </p:cNvSpPr>
            <p:nvPr/>
          </p:nvSpPr>
          <p:spPr bwMode="auto">
            <a:xfrm>
              <a:off x="2466" y="2460"/>
              <a:ext cx="0" cy="1350"/>
            </a:xfrm>
            <a:prstGeom prst="line">
              <a:avLst/>
            </a:prstGeom>
            <a:noFill/>
            <a:ln w="9525" cap="rnd">
              <a:solidFill>
                <a:schemeClr val="tx1"/>
              </a:solidFill>
              <a:prstDash val="sysDot"/>
              <a:round/>
              <a:headEnd/>
              <a:tailEnd/>
            </a:ln>
            <a:effectLst/>
          </p:spPr>
          <p:txBody>
            <a:bodyPr/>
            <a:lstStyle/>
            <a:p>
              <a:endParaRPr lang="en-US"/>
            </a:p>
          </p:txBody>
        </p:sp>
        <p:sp>
          <p:nvSpPr>
            <p:cNvPr id="106524" name="Line 28"/>
            <p:cNvSpPr>
              <a:spLocks noChangeShapeType="1"/>
            </p:cNvSpPr>
            <p:nvPr/>
          </p:nvSpPr>
          <p:spPr bwMode="auto">
            <a:xfrm>
              <a:off x="3126" y="2460"/>
              <a:ext cx="0" cy="1350"/>
            </a:xfrm>
            <a:prstGeom prst="line">
              <a:avLst/>
            </a:prstGeom>
            <a:noFill/>
            <a:ln w="9525" cap="rnd">
              <a:solidFill>
                <a:schemeClr val="tx1"/>
              </a:solidFill>
              <a:prstDash val="sysDot"/>
              <a:round/>
              <a:headEnd/>
              <a:tailEnd/>
            </a:ln>
            <a:effectLst/>
          </p:spPr>
          <p:txBody>
            <a:bodyPr/>
            <a:lstStyle/>
            <a:p>
              <a:endParaRPr lang="en-US"/>
            </a:p>
          </p:txBody>
        </p:sp>
        <p:sp>
          <p:nvSpPr>
            <p:cNvPr id="106525" name="Line 29"/>
            <p:cNvSpPr>
              <a:spLocks noChangeShapeType="1"/>
            </p:cNvSpPr>
            <p:nvPr/>
          </p:nvSpPr>
          <p:spPr bwMode="auto">
            <a:xfrm>
              <a:off x="3785" y="2460"/>
              <a:ext cx="0" cy="1350"/>
            </a:xfrm>
            <a:prstGeom prst="line">
              <a:avLst/>
            </a:prstGeom>
            <a:noFill/>
            <a:ln w="9525" cap="rnd">
              <a:solidFill>
                <a:schemeClr val="tx1"/>
              </a:solidFill>
              <a:prstDash val="sysDot"/>
              <a:round/>
              <a:headEnd/>
              <a:tailEnd/>
            </a:ln>
            <a:effectLst/>
          </p:spPr>
          <p:txBody>
            <a:bodyPr/>
            <a:lstStyle/>
            <a:p>
              <a:endParaRPr lang="en-US"/>
            </a:p>
          </p:txBody>
        </p:sp>
      </p:grpSp>
      <p:grpSp>
        <p:nvGrpSpPr>
          <p:cNvPr id="3" name="Group 76"/>
          <p:cNvGrpSpPr>
            <a:grpSpLocks/>
          </p:cNvGrpSpPr>
          <p:nvPr/>
        </p:nvGrpSpPr>
        <p:grpSpPr bwMode="auto">
          <a:xfrm>
            <a:off x="1579563" y="4686038"/>
            <a:ext cx="6640512" cy="228600"/>
            <a:chOff x="995" y="3079"/>
            <a:chExt cx="4183" cy="144"/>
          </a:xfrm>
        </p:grpSpPr>
        <p:sp>
          <p:nvSpPr>
            <p:cNvPr id="106545" name="Freeform 49"/>
            <p:cNvSpPr>
              <a:spLocks/>
            </p:cNvSpPr>
            <p:nvPr/>
          </p:nvSpPr>
          <p:spPr bwMode="auto">
            <a:xfrm>
              <a:off x="995" y="3079"/>
              <a:ext cx="638" cy="142"/>
            </a:xfrm>
            <a:custGeom>
              <a:avLst/>
              <a:gdLst/>
              <a:ahLst/>
              <a:cxnLst>
                <a:cxn ang="0">
                  <a:pos x="0" y="142"/>
                </a:cxn>
                <a:cxn ang="0">
                  <a:pos x="196" y="142"/>
                </a:cxn>
                <a:cxn ang="0">
                  <a:pos x="200" y="142"/>
                </a:cxn>
                <a:cxn ang="0">
                  <a:pos x="924" y="141"/>
                </a:cxn>
                <a:cxn ang="0">
                  <a:pos x="924" y="0"/>
                </a:cxn>
              </a:cxnLst>
              <a:rect l="0" t="0" r="r" b="b"/>
              <a:pathLst>
                <a:path w="924" h="142">
                  <a:moveTo>
                    <a:pt x="0" y="142"/>
                  </a:moveTo>
                  <a:lnTo>
                    <a:pt x="196" y="142"/>
                  </a:lnTo>
                  <a:lnTo>
                    <a:pt x="200" y="142"/>
                  </a:lnTo>
                  <a:lnTo>
                    <a:pt x="924" y="141"/>
                  </a:lnTo>
                  <a:lnTo>
                    <a:pt x="924" y="0"/>
                  </a:lnTo>
                </a:path>
              </a:pathLst>
            </a:custGeom>
            <a:noFill/>
            <a:ln w="9525">
              <a:solidFill>
                <a:schemeClr val="tx1"/>
              </a:solidFill>
              <a:round/>
              <a:headEnd/>
              <a:tailEnd/>
            </a:ln>
            <a:effectLst/>
          </p:spPr>
          <p:txBody>
            <a:bodyPr/>
            <a:lstStyle/>
            <a:p>
              <a:endParaRPr lang="en-US"/>
            </a:p>
          </p:txBody>
        </p:sp>
        <p:sp>
          <p:nvSpPr>
            <p:cNvPr id="106546" name="Freeform 50"/>
            <p:cNvSpPr>
              <a:spLocks/>
            </p:cNvSpPr>
            <p:nvPr/>
          </p:nvSpPr>
          <p:spPr bwMode="auto">
            <a:xfrm>
              <a:off x="1632" y="3080"/>
              <a:ext cx="1769" cy="143"/>
            </a:xfrm>
            <a:custGeom>
              <a:avLst/>
              <a:gdLst/>
              <a:ahLst/>
              <a:cxnLst>
                <a:cxn ang="0">
                  <a:pos x="0" y="0"/>
                </a:cxn>
                <a:cxn ang="0">
                  <a:pos x="748" y="1"/>
                </a:cxn>
                <a:cxn ang="0">
                  <a:pos x="748" y="141"/>
                </a:cxn>
                <a:cxn ang="0">
                  <a:pos x="1484" y="141"/>
                </a:cxn>
                <a:cxn ang="0">
                  <a:pos x="1480" y="143"/>
                </a:cxn>
              </a:cxnLst>
              <a:rect l="0" t="0" r="r" b="b"/>
              <a:pathLst>
                <a:path w="1484" h="143">
                  <a:moveTo>
                    <a:pt x="0" y="0"/>
                  </a:moveTo>
                  <a:lnTo>
                    <a:pt x="748" y="1"/>
                  </a:lnTo>
                  <a:lnTo>
                    <a:pt x="748" y="141"/>
                  </a:lnTo>
                  <a:lnTo>
                    <a:pt x="1484" y="141"/>
                  </a:lnTo>
                  <a:lnTo>
                    <a:pt x="1480" y="143"/>
                  </a:lnTo>
                </a:path>
              </a:pathLst>
            </a:custGeom>
            <a:noFill/>
            <a:ln w="9525">
              <a:solidFill>
                <a:schemeClr val="tx1"/>
              </a:solidFill>
              <a:round/>
              <a:headEnd/>
              <a:tailEnd/>
            </a:ln>
            <a:effectLst/>
          </p:spPr>
          <p:txBody>
            <a:bodyPr/>
            <a:lstStyle/>
            <a:p>
              <a:endParaRPr lang="en-US"/>
            </a:p>
          </p:txBody>
        </p:sp>
        <p:sp>
          <p:nvSpPr>
            <p:cNvPr id="106547" name="Freeform 51"/>
            <p:cNvSpPr>
              <a:spLocks/>
            </p:cNvSpPr>
            <p:nvPr/>
          </p:nvSpPr>
          <p:spPr bwMode="auto">
            <a:xfrm>
              <a:off x="2883" y="3093"/>
              <a:ext cx="2295" cy="130"/>
            </a:xfrm>
            <a:custGeom>
              <a:avLst/>
              <a:gdLst/>
              <a:ahLst/>
              <a:cxnLst>
                <a:cxn ang="0">
                  <a:pos x="0" y="130"/>
                </a:cxn>
                <a:cxn ang="0">
                  <a:pos x="585" y="130"/>
                </a:cxn>
                <a:cxn ang="0">
                  <a:pos x="585" y="2"/>
                </a:cxn>
                <a:cxn ang="0">
                  <a:pos x="1715" y="2"/>
                </a:cxn>
                <a:cxn ang="0">
                  <a:pos x="2295" y="0"/>
                </a:cxn>
              </a:cxnLst>
              <a:rect l="0" t="0" r="r" b="b"/>
              <a:pathLst>
                <a:path w="2295" h="130">
                  <a:moveTo>
                    <a:pt x="0" y="130"/>
                  </a:moveTo>
                  <a:lnTo>
                    <a:pt x="585" y="130"/>
                  </a:lnTo>
                  <a:lnTo>
                    <a:pt x="585" y="2"/>
                  </a:lnTo>
                  <a:lnTo>
                    <a:pt x="1715" y="2"/>
                  </a:lnTo>
                  <a:lnTo>
                    <a:pt x="2295" y="0"/>
                  </a:lnTo>
                </a:path>
              </a:pathLst>
            </a:custGeom>
            <a:noFill/>
            <a:ln w="9525">
              <a:solidFill>
                <a:schemeClr val="tx1"/>
              </a:solidFill>
              <a:round/>
              <a:headEnd/>
              <a:tailEnd/>
            </a:ln>
            <a:effectLst/>
          </p:spPr>
          <p:txBody>
            <a:bodyPr/>
            <a:lstStyle/>
            <a:p>
              <a:endParaRPr lang="en-US"/>
            </a:p>
          </p:txBody>
        </p:sp>
      </p:grpSp>
      <p:grpSp>
        <p:nvGrpSpPr>
          <p:cNvPr id="4" name="Group 83"/>
          <p:cNvGrpSpPr>
            <a:grpSpLocks/>
          </p:cNvGrpSpPr>
          <p:nvPr/>
        </p:nvGrpSpPr>
        <p:grpSpPr bwMode="auto">
          <a:xfrm>
            <a:off x="929265" y="1566334"/>
            <a:ext cx="3254375" cy="1492250"/>
            <a:chOff x="1685" y="1241"/>
            <a:chExt cx="2050" cy="940"/>
          </a:xfrm>
        </p:grpSpPr>
        <p:sp>
          <p:nvSpPr>
            <p:cNvPr id="106560" name="Rectangle 64"/>
            <p:cNvSpPr>
              <a:spLocks noChangeArrowheads="1"/>
            </p:cNvSpPr>
            <p:nvPr/>
          </p:nvSpPr>
          <p:spPr bwMode="auto">
            <a:xfrm>
              <a:off x="2385" y="1241"/>
              <a:ext cx="876" cy="940"/>
            </a:xfrm>
            <a:prstGeom prst="rect">
              <a:avLst/>
            </a:prstGeom>
            <a:noFill/>
            <a:ln w="12700">
              <a:solidFill>
                <a:schemeClr val="tx1"/>
              </a:solidFill>
              <a:miter lim="800000"/>
              <a:headEnd/>
              <a:tailEnd/>
            </a:ln>
            <a:effectLst/>
          </p:spPr>
          <p:txBody>
            <a:bodyPr wrap="none" anchor="ctr"/>
            <a:lstStyle/>
            <a:p>
              <a:pPr algn="ctr"/>
              <a:r>
                <a:rPr lang="en-US" dirty="0" smtClean="0"/>
                <a:t>Flip-flop</a:t>
              </a:r>
              <a:endParaRPr lang="en-US" dirty="0"/>
            </a:p>
          </p:txBody>
        </p:sp>
        <p:sp>
          <p:nvSpPr>
            <p:cNvPr id="106561" name="Text Box 65"/>
            <p:cNvSpPr txBox="1">
              <a:spLocks noChangeArrowheads="1"/>
            </p:cNvSpPr>
            <p:nvPr/>
          </p:nvSpPr>
          <p:spPr bwMode="auto">
            <a:xfrm>
              <a:off x="1931" y="1387"/>
              <a:ext cx="1804" cy="250"/>
            </a:xfrm>
            <a:prstGeom prst="rect">
              <a:avLst/>
            </a:prstGeom>
            <a:noFill/>
            <a:ln w="9525">
              <a:noFill/>
              <a:miter lim="800000"/>
              <a:headEnd/>
              <a:tailEnd/>
            </a:ln>
            <a:effectLst/>
          </p:spPr>
          <p:txBody>
            <a:bodyPr>
              <a:spAutoFit/>
            </a:bodyPr>
            <a:lstStyle/>
            <a:p>
              <a:pPr>
                <a:spcBef>
                  <a:spcPct val="50000"/>
                </a:spcBef>
              </a:pPr>
              <a:r>
                <a:rPr lang="en-US" sz="2000" dirty="0" smtClean="0"/>
                <a:t>D                                 </a:t>
              </a:r>
              <a:r>
                <a:rPr lang="en-US" sz="2000" dirty="0" err="1" smtClean="0"/>
                <a:t>Qf</a:t>
              </a:r>
              <a:endParaRPr lang="en-US" sz="2000" dirty="0"/>
            </a:p>
          </p:txBody>
        </p:sp>
        <p:sp>
          <p:nvSpPr>
            <p:cNvPr id="106562" name="Line 66"/>
            <p:cNvSpPr>
              <a:spLocks noChangeShapeType="1"/>
            </p:cNvSpPr>
            <p:nvPr/>
          </p:nvSpPr>
          <p:spPr bwMode="auto">
            <a:xfrm>
              <a:off x="2385" y="1928"/>
              <a:ext cx="88" cy="72"/>
            </a:xfrm>
            <a:prstGeom prst="line">
              <a:avLst/>
            </a:prstGeom>
            <a:noFill/>
            <a:ln w="9525">
              <a:solidFill>
                <a:schemeClr val="tx1"/>
              </a:solidFill>
              <a:round/>
              <a:headEnd/>
              <a:tailEnd/>
            </a:ln>
            <a:effectLst/>
          </p:spPr>
          <p:txBody>
            <a:bodyPr/>
            <a:lstStyle/>
            <a:p>
              <a:endParaRPr lang="en-US"/>
            </a:p>
          </p:txBody>
        </p:sp>
        <p:sp>
          <p:nvSpPr>
            <p:cNvPr id="106563" name="Line 67"/>
            <p:cNvSpPr>
              <a:spLocks noChangeShapeType="1"/>
            </p:cNvSpPr>
            <p:nvPr/>
          </p:nvSpPr>
          <p:spPr bwMode="auto">
            <a:xfrm flipH="1">
              <a:off x="2385" y="2000"/>
              <a:ext cx="88" cy="73"/>
            </a:xfrm>
            <a:prstGeom prst="line">
              <a:avLst/>
            </a:prstGeom>
            <a:noFill/>
            <a:ln w="9525">
              <a:solidFill>
                <a:schemeClr val="tx1"/>
              </a:solidFill>
              <a:round/>
              <a:headEnd/>
              <a:tailEnd/>
            </a:ln>
            <a:effectLst/>
          </p:spPr>
          <p:txBody>
            <a:bodyPr/>
            <a:lstStyle/>
            <a:p>
              <a:endParaRPr lang="en-US"/>
            </a:p>
          </p:txBody>
        </p:sp>
        <p:sp>
          <p:nvSpPr>
            <p:cNvPr id="106564" name="Line 68"/>
            <p:cNvSpPr>
              <a:spLocks noChangeShapeType="1"/>
            </p:cNvSpPr>
            <p:nvPr/>
          </p:nvSpPr>
          <p:spPr bwMode="auto">
            <a:xfrm flipH="1">
              <a:off x="1991" y="1603"/>
              <a:ext cx="394" cy="0"/>
            </a:xfrm>
            <a:prstGeom prst="line">
              <a:avLst/>
            </a:prstGeom>
            <a:noFill/>
            <a:ln w="9525">
              <a:solidFill>
                <a:schemeClr val="tx1"/>
              </a:solidFill>
              <a:round/>
              <a:headEnd/>
              <a:tailEnd/>
            </a:ln>
            <a:effectLst/>
          </p:spPr>
          <p:txBody>
            <a:bodyPr/>
            <a:lstStyle/>
            <a:p>
              <a:endParaRPr lang="en-US"/>
            </a:p>
          </p:txBody>
        </p:sp>
        <p:sp>
          <p:nvSpPr>
            <p:cNvPr id="106565" name="Line 69"/>
            <p:cNvSpPr>
              <a:spLocks noChangeShapeType="1"/>
            </p:cNvSpPr>
            <p:nvPr/>
          </p:nvSpPr>
          <p:spPr bwMode="auto">
            <a:xfrm flipH="1">
              <a:off x="3261" y="1603"/>
              <a:ext cx="394" cy="0"/>
            </a:xfrm>
            <a:prstGeom prst="line">
              <a:avLst/>
            </a:prstGeom>
            <a:noFill/>
            <a:ln w="9525">
              <a:solidFill>
                <a:schemeClr val="tx1"/>
              </a:solidFill>
              <a:round/>
              <a:headEnd/>
              <a:tailEnd/>
            </a:ln>
            <a:effectLst/>
          </p:spPr>
          <p:txBody>
            <a:bodyPr/>
            <a:lstStyle/>
            <a:p>
              <a:endParaRPr lang="en-US"/>
            </a:p>
          </p:txBody>
        </p:sp>
        <p:sp>
          <p:nvSpPr>
            <p:cNvPr id="106566" name="Line 70"/>
            <p:cNvSpPr>
              <a:spLocks noChangeShapeType="1"/>
            </p:cNvSpPr>
            <p:nvPr/>
          </p:nvSpPr>
          <p:spPr bwMode="auto">
            <a:xfrm flipH="1">
              <a:off x="1991" y="2000"/>
              <a:ext cx="394" cy="0"/>
            </a:xfrm>
            <a:prstGeom prst="line">
              <a:avLst/>
            </a:prstGeom>
            <a:noFill/>
            <a:ln w="9525">
              <a:solidFill>
                <a:schemeClr val="tx1"/>
              </a:solidFill>
              <a:round/>
              <a:headEnd/>
              <a:tailEnd/>
            </a:ln>
            <a:effectLst/>
          </p:spPr>
          <p:txBody>
            <a:bodyPr/>
            <a:lstStyle/>
            <a:p>
              <a:endParaRPr lang="en-US"/>
            </a:p>
          </p:txBody>
        </p:sp>
        <p:sp>
          <p:nvSpPr>
            <p:cNvPr id="106567" name="Text Box 71"/>
            <p:cNvSpPr txBox="1">
              <a:spLocks noChangeArrowheads="1"/>
            </p:cNvSpPr>
            <p:nvPr/>
          </p:nvSpPr>
          <p:spPr bwMode="auto">
            <a:xfrm>
              <a:off x="1685" y="1819"/>
              <a:ext cx="525" cy="231"/>
            </a:xfrm>
            <a:prstGeom prst="rect">
              <a:avLst/>
            </a:prstGeom>
            <a:noFill/>
            <a:ln w="9525">
              <a:noFill/>
              <a:miter lim="800000"/>
              <a:headEnd/>
              <a:tailEnd/>
            </a:ln>
            <a:effectLst/>
          </p:spPr>
          <p:txBody>
            <a:bodyPr>
              <a:spAutoFit/>
            </a:bodyPr>
            <a:lstStyle/>
            <a:p>
              <a:pPr>
                <a:spcBef>
                  <a:spcPct val="50000"/>
                </a:spcBef>
              </a:pPr>
              <a:r>
                <a:rPr lang="en-US" sz="1800"/>
                <a:t>CLK</a:t>
              </a:r>
            </a:p>
          </p:txBody>
        </p:sp>
      </p:grpSp>
      <p:grpSp>
        <p:nvGrpSpPr>
          <p:cNvPr id="5" name="Group 77"/>
          <p:cNvGrpSpPr>
            <a:grpSpLocks/>
          </p:cNvGrpSpPr>
          <p:nvPr/>
        </p:nvGrpSpPr>
        <p:grpSpPr bwMode="auto">
          <a:xfrm>
            <a:off x="1527175" y="4222488"/>
            <a:ext cx="6691313" cy="238125"/>
            <a:chOff x="962" y="2787"/>
            <a:chExt cx="4215" cy="150"/>
          </a:xfrm>
        </p:grpSpPr>
        <p:sp>
          <p:nvSpPr>
            <p:cNvPr id="106553" name="Freeform 57"/>
            <p:cNvSpPr>
              <a:spLocks/>
            </p:cNvSpPr>
            <p:nvPr/>
          </p:nvSpPr>
          <p:spPr bwMode="auto">
            <a:xfrm>
              <a:off x="2572" y="2787"/>
              <a:ext cx="763" cy="143"/>
            </a:xfrm>
            <a:custGeom>
              <a:avLst/>
              <a:gdLst/>
              <a:ahLst/>
              <a:cxnLst>
                <a:cxn ang="0">
                  <a:pos x="0" y="143"/>
                </a:cxn>
                <a:cxn ang="0">
                  <a:pos x="309" y="141"/>
                </a:cxn>
                <a:cxn ang="0">
                  <a:pos x="309" y="0"/>
                </a:cxn>
                <a:cxn ang="0">
                  <a:pos x="763" y="0"/>
                </a:cxn>
                <a:cxn ang="0">
                  <a:pos x="763" y="141"/>
                </a:cxn>
              </a:cxnLst>
              <a:rect l="0" t="0" r="r" b="b"/>
              <a:pathLst>
                <a:path w="763" h="143">
                  <a:moveTo>
                    <a:pt x="0" y="143"/>
                  </a:moveTo>
                  <a:lnTo>
                    <a:pt x="309" y="141"/>
                  </a:lnTo>
                  <a:lnTo>
                    <a:pt x="309" y="0"/>
                  </a:lnTo>
                  <a:lnTo>
                    <a:pt x="763" y="0"/>
                  </a:lnTo>
                  <a:lnTo>
                    <a:pt x="763" y="141"/>
                  </a:lnTo>
                </a:path>
              </a:pathLst>
            </a:custGeom>
            <a:noFill/>
            <a:ln w="9525">
              <a:solidFill>
                <a:schemeClr val="tx1"/>
              </a:solidFill>
              <a:round/>
              <a:headEnd/>
              <a:tailEnd/>
            </a:ln>
            <a:effectLst/>
          </p:spPr>
          <p:txBody>
            <a:bodyPr/>
            <a:lstStyle/>
            <a:p>
              <a:endParaRPr lang="en-US"/>
            </a:p>
          </p:txBody>
        </p:sp>
        <p:sp>
          <p:nvSpPr>
            <p:cNvPr id="106554" name="Freeform 58"/>
            <p:cNvSpPr>
              <a:spLocks/>
            </p:cNvSpPr>
            <p:nvPr/>
          </p:nvSpPr>
          <p:spPr bwMode="auto">
            <a:xfrm>
              <a:off x="3337" y="2787"/>
              <a:ext cx="861"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106556" name="Freeform 60"/>
            <p:cNvSpPr>
              <a:spLocks/>
            </p:cNvSpPr>
            <p:nvPr/>
          </p:nvSpPr>
          <p:spPr bwMode="auto">
            <a:xfrm>
              <a:off x="962" y="2788"/>
              <a:ext cx="531" cy="142"/>
            </a:xfrm>
            <a:custGeom>
              <a:avLst/>
              <a:gdLst/>
              <a:ahLst/>
              <a:cxnLst>
                <a:cxn ang="0">
                  <a:pos x="0" y="142"/>
                </a:cxn>
                <a:cxn ang="0">
                  <a:pos x="184" y="141"/>
                </a:cxn>
                <a:cxn ang="0">
                  <a:pos x="184" y="0"/>
                </a:cxn>
                <a:cxn ang="0">
                  <a:pos x="531" y="0"/>
                </a:cxn>
                <a:cxn ang="0">
                  <a:pos x="531" y="141"/>
                </a:cxn>
              </a:cxnLst>
              <a:rect l="0" t="0" r="r" b="b"/>
              <a:pathLst>
                <a:path w="531" h="142">
                  <a:moveTo>
                    <a:pt x="0" y="142"/>
                  </a:moveTo>
                  <a:lnTo>
                    <a:pt x="184" y="141"/>
                  </a:lnTo>
                  <a:lnTo>
                    <a:pt x="184" y="0"/>
                  </a:lnTo>
                  <a:lnTo>
                    <a:pt x="531" y="0"/>
                  </a:lnTo>
                  <a:lnTo>
                    <a:pt x="531" y="141"/>
                  </a:lnTo>
                </a:path>
              </a:pathLst>
            </a:custGeom>
            <a:noFill/>
            <a:ln w="9525">
              <a:solidFill>
                <a:schemeClr val="tx1"/>
              </a:solidFill>
              <a:round/>
              <a:headEnd/>
              <a:tailEnd/>
            </a:ln>
            <a:effectLst/>
          </p:spPr>
          <p:txBody>
            <a:bodyPr/>
            <a:lstStyle/>
            <a:p>
              <a:endParaRPr lang="en-US"/>
            </a:p>
          </p:txBody>
        </p:sp>
        <p:sp>
          <p:nvSpPr>
            <p:cNvPr id="106557" name="Freeform 61"/>
            <p:cNvSpPr>
              <a:spLocks/>
            </p:cNvSpPr>
            <p:nvPr/>
          </p:nvSpPr>
          <p:spPr bwMode="auto">
            <a:xfrm>
              <a:off x="1495" y="2788"/>
              <a:ext cx="1082"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106569" name="Freeform 73"/>
            <p:cNvSpPr>
              <a:spLocks/>
            </p:cNvSpPr>
            <p:nvPr/>
          </p:nvSpPr>
          <p:spPr bwMode="auto">
            <a:xfrm>
              <a:off x="4201" y="2794"/>
              <a:ext cx="976" cy="143"/>
            </a:xfrm>
            <a:custGeom>
              <a:avLst/>
              <a:gdLst/>
              <a:ahLst/>
              <a:cxnLst>
                <a:cxn ang="0">
                  <a:pos x="0" y="143"/>
                </a:cxn>
                <a:cxn ang="0">
                  <a:pos x="309" y="141"/>
                </a:cxn>
                <a:cxn ang="0">
                  <a:pos x="309" y="0"/>
                </a:cxn>
                <a:cxn ang="0">
                  <a:pos x="763" y="0"/>
                </a:cxn>
                <a:cxn ang="0">
                  <a:pos x="763" y="141"/>
                </a:cxn>
              </a:cxnLst>
              <a:rect l="0" t="0" r="r" b="b"/>
              <a:pathLst>
                <a:path w="763" h="143">
                  <a:moveTo>
                    <a:pt x="0" y="143"/>
                  </a:moveTo>
                  <a:lnTo>
                    <a:pt x="309" y="141"/>
                  </a:lnTo>
                  <a:lnTo>
                    <a:pt x="309" y="0"/>
                  </a:lnTo>
                  <a:lnTo>
                    <a:pt x="763" y="0"/>
                  </a:lnTo>
                  <a:lnTo>
                    <a:pt x="763" y="141"/>
                  </a:lnTo>
                </a:path>
              </a:pathLst>
            </a:custGeom>
            <a:noFill/>
            <a:ln w="9525">
              <a:solidFill>
                <a:schemeClr val="tx1"/>
              </a:solidFill>
              <a:round/>
              <a:headEnd/>
              <a:tailEnd/>
            </a:ln>
            <a:effectLst/>
          </p:spPr>
          <p:txBody>
            <a:bodyPr/>
            <a:lstStyle/>
            <a:p>
              <a:endParaRPr lang="en-US"/>
            </a:p>
          </p:txBody>
        </p:sp>
      </p:grpSp>
      <p:grpSp>
        <p:nvGrpSpPr>
          <p:cNvPr id="6" name="Group 75"/>
          <p:cNvGrpSpPr>
            <a:grpSpLocks/>
          </p:cNvGrpSpPr>
          <p:nvPr/>
        </p:nvGrpSpPr>
        <p:grpSpPr bwMode="auto">
          <a:xfrm>
            <a:off x="1538288" y="5106725"/>
            <a:ext cx="6691312" cy="233363"/>
            <a:chOff x="969" y="3344"/>
            <a:chExt cx="4215" cy="147"/>
          </a:xfrm>
        </p:grpSpPr>
        <p:sp>
          <p:nvSpPr>
            <p:cNvPr id="106536" name="Freeform 40"/>
            <p:cNvSpPr>
              <a:spLocks/>
            </p:cNvSpPr>
            <p:nvPr/>
          </p:nvSpPr>
          <p:spPr bwMode="auto">
            <a:xfrm>
              <a:off x="969" y="3344"/>
              <a:ext cx="1933" cy="141"/>
            </a:xfrm>
            <a:custGeom>
              <a:avLst/>
              <a:gdLst/>
              <a:ahLst/>
              <a:cxnLst>
                <a:cxn ang="0">
                  <a:pos x="0" y="140"/>
                </a:cxn>
                <a:cxn ang="0">
                  <a:pos x="1081" y="141"/>
                </a:cxn>
                <a:cxn ang="0">
                  <a:pos x="1081" y="0"/>
                </a:cxn>
                <a:cxn ang="0">
                  <a:pos x="1703" y="0"/>
                </a:cxn>
                <a:cxn ang="0">
                  <a:pos x="1933" y="0"/>
                </a:cxn>
              </a:cxnLst>
              <a:rect l="0" t="0" r="r" b="b"/>
              <a:pathLst>
                <a:path w="1933" h="141">
                  <a:moveTo>
                    <a:pt x="0" y="140"/>
                  </a:moveTo>
                  <a:lnTo>
                    <a:pt x="1081" y="141"/>
                  </a:lnTo>
                  <a:lnTo>
                    <a:pt x="1081" y="0"/>
                  </a:lnTo>
                  <a:lnTo>
                    <a:pt x="1703" y="0"/>
                  </a:lnTo>
                  <a:lnTo>
                    <a:pt x="1933" y="0"/>
                  </a:lnTo>
                </a:path>
              </a:pathLst>
            </a:custGeom>
            <a:noFill/>
            <a:ln w="9525">
              <a:solidFill>
                <a:schemeClr val="tx1"/>
              </a:solidFill>
              <a:round/>
              <a:headEnd/>
              <a:tailEnd/>
            </a:ln>
            <a:effectLst/>
          </p:spPr>
          <p:txBody>
            <a:bodyPr/>
            <a:lstStyle/>
            <a:p>
              <a:endParaRPr lang="en-US"/>
            </a:p>
          </p:txBody>
        </p:sp>
        <p:sp>
          <p:nvSpPr>
            <p:cNvPr id="106538" name="Freeform 42"/>
            <p:cNvSpPr>
              <a:spLocks/>
            </p:cNvSpPr>
            <p:nvPr/>
          </p:nvSpPr>
          <p:spPr bwMode="auto">
            <a:xfrm flipH="1" flipV="1">
              <a:off x="2907" y="3349"/>
              <a:ext cx="1839" cy="142"/>
            </a:xfrm>
            <a:custGeom>
              <a:avLst/>
              <a:gdLst/>
              <a:ahLst/>
              <a:cxnLst>
                <a:cxn ang="0">
                  <a:pos x="0" y="142"/>
                </a:cxn>
                <a:cxn ang="0">
                  <a:pos x="376" y="141"/>
                </a:cxn>
                <a:cxn ang="0">
                  <a:pos x="376" y="0"/>
                </a:cxn>
                <a:cxn ang="0">
                  <a:pos x="709" y="1"/>
                </a:cxn>
                <a:cxn ang="0">
                  <a:pos x="709" y="142"/>
                </a:cxn>
              </a:cxnLst>
              <a:rect l="0" t="0" r="r" b="b"/>
              <a:pathLst>
                <a:path w="709" h="142">
                  <a:moveTo>
                    <a:pt x="0" y="142"/>
                  </a:moveTo>
                  <a:lnTo>
                    <a:pt x="376" y="141"/>
                  </a:lnTo>
                  <a:lnTo>
                    <a:pt x="376" y="0"/>
                  </a:lnTo>
                  <a:lnTo>
                    <a:pt x="709" y="1"/>
                  </a:lnTo>
                  <a:lnTo>
                    <a:pt x="709" y="142"/>
                  </a:lnTo>
                </a:path>
              </a:pathLst>
            </a:custGeom>
            <a:noFill/>
            <a:ln w="9525">
              <a:solidFill>
                <a:schemeClr val="tx1"/>
              </a:solidFill>
              <a:round/>
              <a:headEnd/>
              <a:tailEnd/>
            </a:ln>
            <a:effectLst/>
          </p:spPr>
          <p:txBody>
            <a:bodyPr/>
            <a:lstStyle/>
            <a:p>
              <a:endParaRPr lang="en-US"/>
            </a:p>
          </p:txBody>
        </p:sp>
        <p:sp>
          <p:nvSpPr>
            <p:cNvPr id="106570" name="Line 74"/>
            <p:cNvSpPr>
              <a:spLocks noChangeShapeType="1"/>
            </p:cNvSpPr>
            <p:nvPr/>
          </p:nvSpPr>
          <p:spPr bwMode="auto">
            <a:xfrm>
              <a:off x="4709" y="3350"/>
              <a:ext cx="475" cy="0"/>
            </a:xfrm>
            <a:prstGeom prst="line">
              <a:avLst/>
            </a:prstGeom>
            <a:noFill/>
            <a:ln w="9525">
              <a:solidFill>
                <a:schemeClr val="tx1"/>
              </a:solidFill>
              <a:round/>
              <a:headEnd/>
              <a:tailEnd/>
            </a:ln>
            <a:effectLst/>
          </p:spPr>
          <p:txBody>
            <a:bodyPr/>
            <a:lstStyle/>
            <a:p>
              <a:endParaRPr lang="en-US"/>
            </a:p>
          </p:txBody>
        </p:sp>
      </p:grpSp>
      <p:sp>
        <p:nvSpPr>
          <p:cNvPr id="106574" name="Text Box 78"/>
          <p:cNvSpPr txBox="1">
            <a:spLocks noChangeArrowheads="1"/>
          </p:cNvSpPr>
          <p:nvPr/>
        </p:nvSpPr>
        <p:spPr bwMode="auto">
          <a:xfrm>
            <a:off x="1477963" y="3250938"/>
            <a:ext cx="787400" cy="641350"/>
          </a:xfrm>
          <a:prstGeom prst="rect">
            <a:avLst/>
          </a:prstGeom>
          <a:noFill/>
          <a:ln w="9525">
            <a:noFill/>
            <a:miter lim="800000"/>
            <a:headEnd/>
            <a:tailEnd/>
          </a:ln>
          <a:effectLst/>
        </p:spPr>
        <p:txBody>
          <a:bodyPr wrap="none">
            <a:spAutoFit/>
          </a:bodyPr>
          <a:lstStyle/>
          <a:p>
            <a:pPr algn="ctr"/>
            <a:r>
              <a:rPr lang="en-US" sz="1800"/>
              <a:t>Clock </a:t>
            </a:r>
          </a:p>
          <a:p>
            <a:pPr algn="ctr"/>
            <a:r>
              <a:rPr lang="en-US" sz="1800"/>
              <a:t>edge 1</a:t>
            </a:r>
          </a:p>
        </p:txBody>
      </p:sp>
      <p:sp>
        <p:nvSpPr>
          <p:cNvPr id="106575" name="Text Box 79"/>
          <p:cNvSpPr txBox="1">
            <a:spLocks noChangeArrowheads="1"/>
          </p:cNvSpPr>
          <p:nvPr/>
        </p:nvSpPr>
        <p:spPr bwMode="auto">
          <a:xfrm>
            <a:off x="2832100" y="3250938"/>
            <a:ext cx="787400" cy="641350"/>
          </a:xfrm>
          <a:prstGeom prst="rect">
            <a:avLst/>
          </a:prstGeom>
          <a:noFill/>
          <a:ln w="9525">
            <a:noFill/>
            <a:miter lim="800000"/>
            <a:headEnd/>
            <a:tailEnd/>
          </a:ln>
          <a:effectLst/>
        </p:spPr>
        <p:txBody>
          <a:bodyPr wrap="none">
            <a:spAutoFit/>
          </a:bodyPr>
          <a:lstStyle/>
          <a:p>
            <a:pPr algn="ctr"/>
            <a:r>
              <a:rPr lang="en-US" sz="1800"/>
              <a:t>Clock </a:t>
            </a:r>
          </a:p>
          <a:p>
            <a:pPr algn="ctr"/>
            <a:r>
              <a:rPr lang="en-US" sz="1800"/>
              <a:t>edge 2</a:t>
            </a:r>
          </a:p>
        </p:txBody>
      </p:sp>
      <p:sp>
        <p:nvSpPr>
          <p:cNvPr id="106576" name="Text Box 80"/>
          <p:cNvSpPr txBox="1">
            <a:spLocks noChangeArrowheads="1"/>
          </p:cNvSpPr>
          <p:nvPr/>
        </p:nvSpPr>
        <p:spPr bwMode="auto">
          <a:xfrm>
            <a:off x="5540375" y="3250938"/>
            <a:ext cx="787400" cy="641350"/>
          </a:xfrm>
          <a:prstGeom prst="rect">
            <a:avLst/>
          </a:prstGeom>
          <a:noFill/>
          <a:ln w="9525">
            <a:noFill/>
            <a:miter lim="800000"/>
            <a:headEnd/>
            <a:tailEnd/>
          </a:ln>
          <a:effectLst/>
        </p:spPr>
        <p:txBody>
          <a:bodyPr wrap="none">
            <a:spAutoFit/>
          </a:bodyPr>
          <a:lstStyle/>
          <a:p>
            <a:pPr algn="ctr"/>
            <a:r>
              <a:rPr lang="en-US" sz="1800"/>
              <a:t>Clock </a:t>
            </a:r>
          </a:p>
          <a:p>
            <a:pPr algn="ctr"/>
            <a:r>
              <a:rPr lang="en-US" sz="1800"/>
              <a:t>edge 4</a:t>
            </a:r>
          </a:p>
        </p:txBody>
      </p:sp>
      <p:sp>
        <p:nvSpPr>
          <p:cNvPr id="106577" name="Text Box 81"/>
          <p:cNvSpPr txBox="1">
            <a:spLocks noChangeArrowheads="1"/>
          </p:cNvSpPr>
          <p:nvPr/>
        </p:nvSpPr>
        <p:spPr bwMode="auto">
          <a:xfrm>
            <a:off x="6894513" y="3250938"/>
            <a:ext cx="787400" cy="641350"/>
          </a:xfrm>
          <a:prstGeom prst="rect">
            <a:avLst/>
          </a:prstGeom>
          <a:noFill/>
          <a:ln w="9525">
            <a:noFill/>
            <a:miter lim="800000"/>
            <a:headEnd/>
            <a:tailEnd/>
          </a:ln>
          <a:effectLst/>
        </p:spPr>
        <p:txBody>
          <a:bodyPr wrap="none">
            <a:spAutoFit/>
          </a:bodyPr>
          <a:lstStyle/>
          <a:p>
            <a:pPr algn="ctr"/>
            <a:r>
              <a:rPr lang="en-US" sz="1800"/>
              <a:t>Clock </a:t>
            </a:r>
          </a:p>
          <a:p>
            <a:pPr algn="ctr"/>
            <a:r>
              <a:rPr lang="en-US" sz="1800"/>
              <a:t>edge 5</a:t>
            </a:r>
          </a:p>
        </p:txBody>
      </p:sp>
      <p:sp>
        <p:nvSpPr>
          <p:cNvPr id="106578" name="Text Box 82"/>
          <p:cNvSpPr txBox="1">
            <a:spLocks noChangeArrowheads="1"/>
          </p:cNvSpPr>
          <p:nvPr/>
        </p:nvSpPr>
        <p:spPr bwMode="auto">
          <a:xfrm>
            <a:off x="4186238" y="3250938"/>
            <a:ext cx="787400" cy="641350"/>
          </a:xfrm>
          <a:prstGeom prst="rect">
            <a:avLst/>
          </a:prstGeom>
          <a:noFill/>
          <a:ln w="9525">
            <a:noFill/>
            <a:miter lim="800000"/>
            <a:headEnd/>
            <a:tailEnd/>
          </a:ln>
          <a:effectLst/>
        </p:spPr>
        <p:txBody>
          <a:bodyPr wrap="none">
            <a:spAutoFit/>
          </a:bodyPr>
          <a:lstStyle/>
          <a:p>
            <a:pPr algn="ctr"/>
            <a:r>
              <a:rPr lang="en-US" sz="1800" dirty="0"/>
              <a:t>Clock </a:t>
            </a:r>
          </a:p>
          <a:p>
            <a:pPr algn="ctr"/>
            <a:r>
              <a:rPr lang="en-US" sz="1800" dirty="0"/>
              <a:t>edge 3</a:t>
            </a:r>
          </a:p>
        </p:txBody>
      </p:sp>
      <p:grpSp>
        <p:nvGrpSpPr>
          <p:cNvPr id="40" name="Group 83"/>
          <p:cNvGrpSpPr>
            <a:grpSpLocks/>
          </p:cNvGrpSpPr>
          <p:nvPr/>
        </p:nvGrpSpPr>
        <p:grpSpPr bwMode="auto">
          <a:xfrm>
            <a:off x="4703639" y="1611856"/>
            <a:ext cx="3254375" cy="1492250"/>
            <a:chOff x="1685" y="1241"/>
            <a:chExt cx="2050" cy="940"/>
          </a:xfrm>
        </p:grpSpPr>
        <p:sp>
          <p:nvSpPr>
            <p:cNvPr id="41" name="Rectangle 64"/>
            <p:cNvSpPr>
              <a:spLocks noChangeArrowheads="1"/>
            </p:cNvSpPr>
            <p:nvPr/>
          </p:nvSpPr>
          <p:spPr bwMode="auto">
            <a:xfrm>
              <a:off x="2385" y="1241"/>
              <a:ext cx="876" cy="940"/>
            </a:xfrm>
            <a:prstGeom prst="rect">
              <a:avLst/>
            </a:prstGeom>
            <a:noFill/>
            <a:ln w="12700">
              <a:solidFill>
                <a:schemeClr val="tx1"/>
              </a:solidFill>
              <a:miter lim="800000"/>
              <a:headEnd/>
              <a:tailEnd/>
            </a:ln>
            <a:effectLst/>
          </p:spPr>
          <p:txBody>
            <a:bodyPr wrap="none" anchor="ctr"/>
            <a:lstStyle/>
            <a:p>
              <a:pPr algn="ctr"/>
              <a:r>
                <a:rPr lang="en-US" dirty="0" smtClean="0"/>
                <a:t>Latch</a:t>
              </a:r>
              <a:endParaRPr lang="en-US" dirty="0"/>
            </a:p>
          </p:txBody>
        </p:sp>
        <p:sp>
          <p:nvSpPr>
            <p:cNvPr id="42" name="Text Box 65"/>
            <p:cNvSpPr txBox="1">
              <a:spLocks noChangeArrowheads="1"/>
            </p:cNvSpPr>
            <p:nvPr/>
          </p:nvSpPr>
          <p:spPr bwMode="auto">
            <a:xfrm>
              <a:off x="1931" y="1387"/>
              <a:ext cx="1804" cy="252"/>
            </a:xfrm>
            <a:prstGeom prst="rect">
              <a:avLst/>
            </a:prstGeom>
            <a:noFill/>
            <a:ln w="9525">
              <a:noFill/>
              <a:miter lim="800000"/>
              <a:headEnd/>
              <a:tailEnd/>
            </a:ln>
            <a:effectLst/>
          </p:spPr>
          <p:txBody>
            <a:bodyPr>
              <a:spAutoFit/>
            </a:bodyPr>
            <a:lstStyle/>
            <a:p>
              <a:pPr>
                <a:spcBef>
                  <a:spcPct val="50000"/>
                </a:spcBef>
              </a:pPr>
              <a:r>
                <a:rPr lang="en-US" sz="2000" dirty="0" smtClean="0"/>
                <a:t>D                                 QL</a:t>
              </a:r>
              <a:endParaRPr lang="en-US" sz="2000" dirty="0"/>
            </a:p>
          </p:txBody>
        </p:sp>
        <p:sp>
          <p:nvSpPr>
            <p:cNvPr id="43" name="Line 66"/>
            <p:cNvSpPr>
              <a:spLocks noChangeShapeType="1"/>
            </p:cNvSpPr>
            <p:nvPr/>
          </p:nvSpPr>
          <p:spPr bwMode="auto">
            <a:xfrm>
              <a:off x="2385" y="1928"/>
              <a:ext cx="88" cy="72"/>
            </a:xfrm>
            <a:prstGeom prst="line">
              <a:avLst/>
            </a:prstGeom>
            <a:noFill/>
            <a:ln w="9525">
              <a:solidFill>
                <a:schemeClr val="tx1"/>
              </a:solidFill>
              <a:round/>
              <a:headEnd/>
              <a:tailEnd/>
            </a:ln>
            <a:effectLst/>
          </p:spPr>
          <p:txBody>
            <a:bodyPr/>
            <a:lstStyle/>
            <a:p>
              <a:endParaRPr lang="en-US"/>
            </a:p>
          </p:txBody>
        </p:sp>
        <p:sp>
          <p:nvSpPr>
            <p:cNvPr id="44" name="Line 67"/>
            <p:cNvSpPr>
              <a:spLocks noChangeShapeType="1"/>
            </p:cNvSpPr>
            <p:nvPr/>
          </p:nvSpPr>
          <p:spPr bwMode="auto">
            <a:xfrm flipH="1">
              <a:off x="2385" y="2000"/>
              <a:ext cx="88" cy="73"/>
            </a:xfrm>
            <a:prstGeom prst="line">
              <a:avLst/>
            </a:prstGeom>
            <a:noFill/>
            <a:ln w="9525">
              <a:solidFill>
                <a:schemeClr val="tx1"/>
              </a:solidFill>
              <a:round/>
              <a:headEnd/>
              <a:tailEnd/>
            </a:ln>
            <a:effectLst/>
          </p:spPr>
          <p:txBody>
            <a:bodyPr/>
            <a:lstStyle/>
            <a:p>
              <a:endParaRPr lang="en-US"/>
            </a:p>
          </p:txBody>
        </p:sp>
        <p:sp>
          <p:nvSpPr>
            <p:cNvPr id="45" name="Line 68"/>
            <p:cNvSpPr>
              <a:spLocks noChangeShapeType="1"/>
            </p:cNvSpPr>
            <p:nvPr/>
          </p:nvSpPr>
          <p:spPr bwMode="auto">
            <a:xfrm flipH="1">
              <a:off x="1991" y="1603"/>
              <a:ext cx="394" cy="0"/>
            </a:xfrm>
            <a:prstGeom prst="line">
              <a:avLst/>
            </a:prstGeom>
            <a:noFill/>
            <a:ln w="9525">
              <a:solidFill>
                <a:schemeClr val="tx1"/>
              </a:solidFill>
              <a:round/>
              <a:headEnd/>
              <a:tailEnd/>
            </a:ln>
            <a:effectLst/>
          </p:spPr>
          <p:txBody>
            <a:bodyPr/>
            <a:lstStyle/>
            <a:p>
              <a:endParaRPr lang="en-US"/>
            </a:p>
          </p:txBody>
        </p:sp>
        <p:sp>
          <p:nvSpPr>
            <p:cNvPr id="46" name="Line 69"/>
            <p:cNvSpPr>
              <a:spLocks noChangeShapeType="1"/>
            </p:cNvSpPr>
            <p:nvPr/>
          </p:nvSpPr>
          <p:spPr bwMode="auto">
            <a:xfrm flipH="1">
              <a:off x="3261" y="1603"/>
              <a:ext cx="394" cy="0"/>
            </a:xfrm>
            <a:prstGeom prst="line">
              <a:avLst/>
            </a:prstGeom>
            <a:noFill/>
            <a:ln w="9525">
              <a:solidFill>
                <a:schemeClr val="tx1"/>
              </a:solidFill>
              <a:round/>
              <a:headEnd/>
              <a:tailEnd/>
            </a:ln>
            <a:effectLst/>
          </p:spPr>
          <p:txBody>
            <a:bodyPr/>
            <a:lstStyle/>
            <a:p>
              <a:endParaRPr lang="en-US"/>
            </a:p>
          </p:txBody>
        </p:sp>
        <p:sp>
          <p:nvSpPr>
            <p:cNvPr id="47" name="Line 70"/>
            <p:cNvSpPr>
              <a:spLocks noChangeShapeType="1"/>
            </p:cNvSpPr>
            <p:nvPr/>
          </p:nvSpPr>
          <p:spPr bwMode="auto">
            <a:xfrm flipH="1">
              <a:off x="1991" y="2000"/>
              <a:ext cx="394" cy="0"/>
            </a:xfrm>
            <a:prstGeom prst="line">
              <a:avLst/>
            </a:prstGeom>
            <a:noFill/>
            <a:ln w="9525">
              <a:solidFill>
                <a:schemeClr val="tx1"/>
              </a:solidFill>
              <a:round/>
              <a:headEnd/>
              <a:tailEnd/>
            </a:ln>
            <a:effectLst/>
          </p:spPr>
          <p:txBody>
            <a:bodyPr/>
            <a:lstStyle/>
            <a:p>
              <a:endParaRPr lang="en-US"/>
            </a:p>
          </p:txBody>
        </p:sp>
        <p:sp>
          <p:nvSpPr>
            <p:cNvPr id="48" name="Text Box 71"/>
            <p:cNvSpPr txBox="1">
              <a:spLocks noChangeArrowheads="1"/>
            </p:cNvSpPr>
            <p:nvPr/>
          </p:nvSpPr>
          <p:spPr bwMode="auto">
            <a:xfrm>
              <a:off x="1685" y="1819"/>
              <a:ext cx="525" cy="231"/>
            </a:xfrm>
            <a:prstGeom prst="rect">
              <a:avLst/>
            </a:prstGeom>
            <a:noFill/>
            <a:ln w="9525">
              <a:noFill/>
              <a:miter lim="800000"/>
              <a:headEnd/>
              <a:tailEnd/>
            </a:ln>
            <a:effectLst/>
          </p:spPr>
          <p:txBody>
            <a:bodyPr>
              <a:spAutoFit/>
            </a:bodyPr>
            <a:lstStyle/>
            <a:p>
              <a:pPr>
                <a:spcBef>
                  <a:spcPct val="50000"/>
                </a:spcBef>
              </a:pPr>
              <a:r>
                <a:rPr lang="en-US" sz="1800"/>
                <a:t>CLK</a:t>
              </a:r>
            </a:p>
          </p:txBody>
        </p:sp>
      </p:grpSp>
      <p:sp>
        <p:nvSpPr>
          <p:cNvPr id="51" name="Text Box 5"/>
          <p:cNvSpPr txBox="1">
            <a:spLocks noChangeArrowheads="1"/>
          </p:cNvSpPr>
          <p:nvPr/>
        </p:nvSpPr>
        <p:spPr bwMode="auto">
          <a:xfrm>
            <a:off x="922713" y="5627313"/>
            <a:ext cx="923925" cy="366712"/>
          </a:xfrm>
          <a:prstGeom prst="rect">
            <a:avLst/>
          </a:prstGeom>
          <a:noFill/>
          <a:ln w="9525">
            <a:noFill/>
            <a:miter lim="800000"/>
            <a:headEnd/>
            <a:tailEnd/>
          </a:ln>
          <a:effectLst/>
        </p:spPr>
        <p:txBody>
          <a:bodyPr>
            <a:spAutoFit/>
          </a:bodyPr>
          <a:lstStyle/>
          <a:p>
            <a:pPr>
              <a:spcBef>
                <a:spcPct val="50000"/>
              </a:spcBef>
            </a:pPr>
            <a:r>
              <a:rPr lang="en-US" sz="1800" dirty="0" smtClean="0"/>
              <a:t>QL</a:t>
            </a:r>
            <a:endParaRPr lang="en-US" sz="1800" dirty="0"/>
          </a:p>
        </p:txBody>
      </p:sp>
      <p:grpSp>
        <p:nvGrpSpPr>
          <p:cNvPr id="62" name="Group 75"/>
          <p:cNvGrpSpPr>
            <a:grpSpLocks/>
          </p:cNvGrpSpPr>
          <p:nvPr/>
        </p:nvGrpSpPr>
        <p:grpSpPr bwMode="auto">
          <a:xfrm>
            <a:off x="1548188" y="5674750"/>
            <a:ext cx="6691312" cy="227013"/>
            <a:chOff x="969" y="3344"/>
            <a:chExt cx="4215" cy="143"/>
          </a:xfrm>
        </p:grpSpPr>
        <p:sp>
          <p:nvSpPr>
            <p:cNvPr id="63" name="Freeform 40"/>
            <p:cNvSpPr>
              <a:spLocks/>
            </p:cNvSpPr>
            <p:nvPr/>
          </p:nvSpPr>
          <p:spPr bwMode="auto">
            <a:xfrm>
              <a:off x="969" y="3344"/>
              <a:ext cx="1581" cy="141"/>
            </a:xfrm>
            <a:custGeom>
              <a:avLst/>
              <a:gdLst>
                <a:gd name="connsiteX0" fmla="*/ 0 w 10000"/>
                <a:gd name="connsiteY0" fmla="*/ 9929 h 10000"/>
                <a:gd name="connsiteX1" fmla="*/ 5592 w 10000"/>
                <a:gd name="connsiteY1" fmla="*/ 10000 h 10000"/>
                <a:gd name="connsiteX2" fmla="*/ 5592 w 10000"/>
                <a:gd name="connsiteY2" fmla="*/ 0 h 10000"/>
                <a:gd name="connsiteX3" fmla="*/ 8307 w 10000"/>
                <a:gd name="connsiteY3" fmla="*/ 0 h 10000"/>
                <a:gd name="connsiteX4" fmla="*/ 10000 w 10000"/>
                <a:gd name="connsiteY4" fmla="*/ 0 h 10000"/>
                <a:gd name="connsiteX0" fmla="*/ 0 w 10000"/>
                <a:gd name="connsiteY0" fmla="*/ 9929 h 10000"/>
                <a:gd name="connsiteX1" fmla="*/ 5592 w 10000"/>
                <a:gd name="connsiteY1" fmla="*/ 10000 h 10000"/>
                <a:gd name="connsiteX2" fmla="*/ 5592 w 10000"/>
                <a:gd name="connsiteY2" fmla="*/ 0 h 10000"/>
                <a:gd name="connsiteX3" fmla="*/ 10000 w 10000"/>
                <a:gd name="connsiteY3" fmla="*/ 0 h 10000"/>
                <a:gd name="connsiteX0" fmla="*/ 0 w 8181"/>
                <a:gd name="connsiteY0" fmla="*/ 9929 h 10000"/>
                <a:gd name="connsiteX1" fmla="*/ 5592 w 8181"/>
                <a:gd name="connsiteY1" fmla="*/ 10000 h 10000"/>
                <a:gd name="connsiteX2" fmla="*/ 5592 w 8181"/>
                <a:gd name="connsiteY2" fmla="*/ 0 h 10000"/>
                <a:gd name="connsiteX3" fmla="*/ 8181 w 8181"/>
                <a:gd name="connsiteY3" fmla="*/ 0 h 10000"/>
              </a:gdLst>
              <a:ahLst/>
              <a:cxnLst>
                <a:cxn ang="0">
                  <a:pos x="connsiteX0" y="connsiteY0"/>
                </a:cxn>
                <a:cxn ang="0">
                  <a:pos x="connsiteX1" y="connsiteY1"/>
                </a:cxn>
                <a:cxn ang="0">
                  <a:pos x="connsiteX2" y="connsiteY2"/>
                </a:cxn>
                <a:cxn ang="0">
                  <a:pos x="connsiteX3" y="connsiteY3"/>
                </a:cxn>
              </a:cxnLst>
              <a:rect l="l" t="t" r="r" b="b"/>
              <a:pathLst>
                <a:path w="8181" h="10000">
                  <a:moveTo>
                    <a:pt x="0" y="9929"/>
                  </a:moveTo>
                  <a:lnTo>
                    <a:pt x="5592" y="10000"/>
                  </a:lnTo>
                  <a:lnTo>
                    <a:pt x="5592" y="0"/>
                  </a:lnTo>
                  <a:lnTo>
                    <a:pt x="8181" y="0"/>
                  </a:lnTo>
                </a:path>
              </a:pathLst>
            </a:custGeom>
            <a:noFill/>
            <a:ln w="9525">
              <a:solidFill>
                <a:schemeClr val="tx1"/>
              </a:solidFill>
              <a:round/>
              <a:headEnd/>
              <a:tailEnd/>
            </a:ln>
            <a:effectLst/>
          </p:spPr>
          <p:txBody>
            <a:bodyPr/>
            <a:lstStyle/>
            <a:p>
              <a:endParaRPr lang="en-US"/>
            </a:p>
          </p:txBody>
        </p:sp>
        <p:sp>
          <p:nvSpPr>
            <p:cNvPr id="64" name="Freeform 42"/>
            <p:cNvSpPr>
              <a:spLocks/>
            </p:cNvSpPr>
            <p:nvPr/>
          </p:nvSpPr>
          <p:spPr bwMode="auto">
            <a:xfrm flipH="1" flipV="1">
              <a:off x="2560" y="3349"/>
              <a:ext cx="2186" cy="138"/>
            </a:xfrm>
            <a:custGeom>
              <a:avLst/>
              <a:gdLst/>
              <a:ahLst/>
              <a:cxnLst>
                <a:cxn ang="0">
                  <a:pos x="0" y="142"/>
                </a:cxn>
                <a:cxn ang="0">
                  <a:pos x="376" y="141"/>
                </a:cxn>
                <a:cxn ang="0">
                  <a:pos x="376" y="0"/>
                </a:cxn>
                <a:cxn ang="0">
                  <a:pos x="709" y="1"/>
                </a:cxn>
                <a:cxn ang="0">
                  <a:pos x="709" y="142"/>
                </a:cxn>
              </a:cxnLst>
              <a:rect l="0" t="0" r="r" b="b"/>
              <a:pathLst>
                <a:path w="709" h="142">
                  <a:moveTo>
                    <a:pt x="0" y="142"/>
                  </a:moveTo>
                  <a:lnTo>
                    <a:pt x="376" y="141"/>
                  </a:lnTo>
                  <a:lnTo>
                    <a:pt x="376" y="0"/>
                  </a:lnTo>
                  <a:lnTo>
                    <a:pt x="709" y="1"/>
                  </a:lnTo>
                  <a:lnTo>
                    <a:pt x="709" y="142"/>
                  </a:lnTo>
                </a:path>
              </a:pathLst>
            </a:custGeom>
            <a:noFill/>
            <a:ln w="9525">
              <a:solidFill>
                <a:schemeClr val="tx1"/>
              </a:solidFill>
              <a:round/>
              <a:headEnd/>
              <a:tailEnd/>
            </a:ln>
            <a:effectLst/>
          </p:spPr>
          <p:txBody>
            <a:bodyPr/>
            <a:lstStyle/>
            <a:p>
              <a:endParaRPr lang="en-US"/>
            </a:p>
          </p:txBody>
        </p:sp>
        <p:sp>
          <p:nvSpPr>
            <p:cNvPr id="65" name="Line 74"/>
            <p:cNvSpPr>
              <a:spLocks noChangeShapeType="1"/>
            </p:cNvSpPr>
            <p:nvPr/>
          </p:nvSpPr>
          <p:spPr bwMode="auto">
            <a:xfrm>
              <a:off x="4709" y="3350"/>
              <a:ext cx="475" cy="0"/>
            </a:xfrm>
            <a:prstGeom prst="line">
              <a:avLst/>
            </a:prstGeom>
            <a:noFill/>
            <a:ln w="9525">
              <a:solidFill>
                <a:schemeClr val="tx1"/>
              </a:solidFill>
              <a:round/>
              <a:headEnd/>
              <a:tailEnd/>
            </a:ln>
            <a:effectLst/>
          </p:spPr>
          <p:txBody>
            <a:bodyPr/>
            <a:lstStyle/>
            <a:p>
              <a:endParaRPr lang="en-US"/>
            </a:p>
          </p:txBody>
        </p:sp>
      </p:grpSp>
      <p:grpSp>
        <p:nvGrpSpPr>
          <p:cNvPr id="73" name="Group 72"/>
          <p:cNvGrpSpPr/>
          <p:nvPr/>
        </p:nvGrpSpPr>
        <p:grpSpPr>
          <a:xfrm>
            <a:off x="3087583" y="4251366"/>
            <a:ext cx="380011" cy="985652"/>
            <a:chOff x="3087583" y="4251366"/>
            <a:chExt cx="380011" cy="985652"/>
          </a:xfrm>
        </p:grpSpPr>
        <p:sp>
          <p:nvSpPr>
            <p:cNvPr id="66" name="Oval 65"/>
            <p:cNvSpPr/>
            <p:nvPr/>
          </p:nvSpPr>
          <p:spPr bwMode="auto">
            <a:xfrm>
              <a:off x="3111335" y="4251366"/>
              <a:ext cx="142504" cy="142504"/>
            </a:xfrm>
            <a:prstGeom prst="ellipse">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7" name="Freeform 66"/>
            <p:cNvSpPr/>
            <p:nvPr/>
          </p:nvSpPr>
          <p:spPr bwMode="auto">
            <a:xfrm>
              <a:off x="3087583" y="4346369"/>
              <a:ext cx="380011" cy="890649"/>
            </a:xfrm>
            <a:custGeom>
              <a:avLst/>
              <a:gdLst>
                <a:gd name="connsiteX0" fmla="*/ 374073 w 851066"/>
                <a:gd name="connsiteY0" fmla="*/ 0 h 1448789"/>
                <a:gd name="connsiteX1" fmla="*/ 801585 w 851066"/>
                <a:gd name="connsiteY1" fmla="*/ 380010 h 1448789"/>
                <a:gd name="connsiteX2" fmla="*/ 77190 w 851066"/>
                <a:gd name="connsiteY2" fmla="*/ 866899 h 1448789"/>
                <a:gd name="connsiteX3" fmla="*/ 338447 w 851066"/>
                <a:gd name="connsiteY3" fmla="*/ 1448789 h 1448789"/>
              </a:gdLst>
              <a:ahLst/>
              <a:cxnLst>
                <a:cxn ang="0">
                  <a:pos x="connsiteX0" y="connsiteY0"/>
                </a:cxn>
                <a:cxn ang="0">
                  <a:pos x="connsiteX1" y="connsiteY1"/>
                </a:cxn>
                <a:cxn ang="0">
                  <a:pos x="connsiteX2" y="connsiteY2"/>
                </a:cxn>
                <a:cxn ang="0">
                  <a:pos x="connsiteX3" y="connsiteY3"/>
                </a:cxn>
              </a:cxnLst>
              <a:rect l="l" t="t" r="r" b="b"/>
              <a:pathLst>
                <a:path w="851066" h="1448789">
                  <a:moveTo>
                    <a:pt x="374073" y="0"/>
                  </a:moveTo>
                  <a:cubicBezTo>
                    <a:pt x="612569" y="117763"/>
                    <a:pt x="851066" y="235527"/>
                    <a:pt x="801585" y="380010"/>
                  </a:cubicBezTo>
                  <a:cubicBezTo>
                    <a:pt x="752105" y="524493"/>
                    <a:pt x="154380" y="688769"/>
                    <a:pt x="77190" y="866899"/>
                  </a:cubicBezTo>
                  <a:cubicBezTo>
                    <a:pt x="0" y="1045029"/>
                    <a:pt x="169223" y="1246909"/>
                    <a:pt x="338447" y="1448789"/>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
        <p:nvSpPr>
          <p:cNvPr id="68" name="Freeform 67"/>
          <p:cNvSpPr/>
          <p:nvPr/>
        </p:nvSpPr>
        <p:spPr bwMode="auto">
          <a:xfrm>
            <a:off x="3049267" y="4370119"/>
            <a:ext cx="723267" cy="1436915"/>
          </a:xfrm>
          <a:custGeom>
            <a:avLst/>
            <a:gdLst>
              <a:gd name="connsiteX0" fmla="*/ 374073 w 851066"/>
              <a:gd name="connsiteY0" fmla="*/ 0 h 1448789"/>
              <a:gd name="connsiteX1" fmla="*/ 801585 w 851066"/>
              <a:gd name="connsiteY1" fmla="*/ 380010 h 1448789"/>
              <a:gd name="connsiteX2" fmla="*/ 77190 w 851066"/>
              <a:gd name="connsiteY2" fmla="*/ 866899 h 1448789"/>
              <a:gd name="connsiteX3" fmla="*/ 338447 w 851066"/>
              <a:gd name="connsiteY3" fmla="*/ 1448789 h 1448789"/>
              <a:gd name="connsiteX0" fmla="*/ 204850 w 646579"/>
              <a:gd name="connsiteY0" fmla="*/ 0 h 1448789"/>
              <a:gd name="connsiteX1" fmla="*/ 632362 w 646579"/>
              <a:gd name="connsiteY1" fmla="*/ 380010 h 1448789"/>
              <a:gd name="connsiteX2" fmla="*/ 290150 w 646579"/>
              <a:gd name="connsiteY2" fmla="*/ 1010580 h 1448789"/>
              <a:gd name="connsiteX3" fmla="*/ 169224 w 646579"/>
              <a:gd name="connsiteY3" fmla="*/ 1448789 h 1448789"/>
            </a:gdLst>
            <a:ahLst/>
            <a:cxnLst>
              <a:cxn ang="0">
                <a:pos x="connsiteX0" y="connsiteY0"/>
              </a:cxn>
              <a:cxn ang="0">
                <a:pos x="connsiteX1" y="connsiteY1"/>
              </a:cxn>
              <a:cxn ang="0">
                <a:pos x="connsiteX2" y="connsiteY2"/>
              </a:cxn>
              <a:cxn ang="0">
                <a:pos x="connsiteX3" y="connsiteY3"/>
              </a:cxn>
            </a:cxnLst>
            <a:rect l="l" t="t" r="r" b="b"/>
            <a:pathLst>
              <a:path w="646579" h="1448789">
                <a:moveTo>
                  <a:pt x="204850" y="0"/>
                </a:moveTo>
                <a:cubicBezTo>
                  <a:pt x="443346" y="117763"/>
                  <a:pt x="618145" y="211580"/>
                  <a:pt x="632362" y="380010"/>
                </a:cubicBezTo>
                <a:cubicBezTo>
                  <a:pt x="646579" y="548440"/>
                  <a:pt x="367340" y="832450"/>
                  <a:pt x="290150" y="1010580"/>
                </a:cubicBezTo>
                <a:cubicBezTo>
                  <a:pt x="212960" y="1188710"/>
                  <a:pt x="0" y="1246909"/>
                  <a:pt x="169224" y="1448789"/>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nvGrpSpPr>
          <p:cNvPr id="75" name="Group 74"/>
          <p:cNvGrpSpPr/>
          <p:nvPr/>
        </p:nvGrpSpPr>
        <p:grpSpPr>
          <a:xfrm>
            <a:off x="3893125" y="4724400"/>
            <a:ext cx="380011" cy="1082634"/>
            <a:chOff x="3893125" y="4724400"/>
            <a:chExt cx="380011" cy="1082634"/>
          </a:xfrm>
        </p:grpSpPr>
        <p:sp>
          <p:nvSpPr>
            <p:cNvPr id="69" name="Oval 68"/>
            <p:cNvSpPr/>
            <p:nvPr/>
          </p:nvSpPr>
          <p:spPr bwMode="auto">
            <a:xfrm>
              <a:off x="3905002" y="4724400"/>
              <a:ext cx="142504" cy="142504"/>
            </a:xfrm>
            <a:prstGeom prst="ellipse">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0" name="Freeform 69"/>
            <p:cNvSpPr/>
            <p:nvPr/>
          </p:nvSpPr>
          <p:spPr bwMode="auto">
            <a:xfrm>
              <a:off x="3893125" y="4819403"/>
              <a:ext cx="380011" cy="987631"/>
            </a:xfrm>
            <a:custGeom>
              <a:avLst/>
              <a:gdLst>
                <a:gd name="connsiteX0" fmla="*/ 374073 w 851066"/>
                <a:gd name="connsiteY0" fmla="*/ 0 h 1448789"/>
                <a:gd name="connsiteX1" fmla="*/ 801585 w 851066"/>
                <a:gd name="connsiteY1" fmla="*/ 380010 h 1448789"/>
                <a:gd name="connsiteX2" fmla="*/ 77190 w 851066"/>
                <a:gd name="connsiteY2" fmla="*/ 866899 h 1448789"/>
                <a:gd name="connsiteX3" fmla="*/ 338447 w 851066"/>
                <a:gd name="connsiteY3" fmla="*/ 1448789 h 1448789"/>
              </a:gdLst>
              <a:ahLst/>
              <a:cxnLst>
                <a:cxn ang="0">
                  <a:pos x="connsiteX0" y="connsiteY0"/>
                </a:cxn>
                <a:cxn ang="0">
                  <a:pos x="connsiteX1" y="connsiteY1"/>
                </a:cxn>
                <a:cxn ang="0">
                  <a:pos x="connsiteX2" y="connsiteY2"/>
                </a:cxn>
                <a:cxn ang="0">
                  <a:pos x="connsiteX3" y="connsiteY3"/>
                </a:cxn>
              </a:cxnLst>
              <a:rect l="l" t="t" r="r" b="b"/>
              <a:pathLst>
                <a:path w="851066" h="1448789">
                  <a:moveTo>
                    <a:pt x="374073" y="0"/>
                  </a:moveTo>
                  <a:cubicBezTo>
                    <a:pt x="612569" y="117763"/>
                    <a:pt x="851066" y="235527"/>
                    <a:pt x="801585" y="380010"/>
                  </a:cubicBezTo>
                  <a:cubicBezTo>
                    <a:pt x="752105" y="524493"/>
                    <a:pt x="154380" y="688769"/>
                    <a:pt x="77190" y="866899"/>
                  </a:cubicBezTo>
                  <a:cubicBezTo>
                    <a:pt x="0" y="1045029"/>
                    <a:pt x="169223" y="1246909"/>
                    <a:pt x="338447" y="1448789"/>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grpSp>
        <p:nvGrpSpPr>
          <p:cNvPr id="74" name="Group 73"/>
          <p:cNvGrpSpPr/>
          <p:nvPr/>
        </p:nvGrpSpPr>
        <p:grpSpPr>
          <a:xfrm>
            <a:off x="4463142" y="4285013"/>
            <a:ext cx="380011" cy="985652"/>
            <a:chOff x="4463142" y="4285013"/>
            <a:chExt cx="380011" cy="985652"/>
          </a:xfrm>
        </p:grpSpPr>
        <p:sp>
          <p:nvSpPr>
            <p:cNvPr id="71" name="Oval 70"/>
            <p:cNvSpPr/>
            <p:nvPr/>
          </p:nvSpPr>
          <p:spPr bwMode="auto">
            <a:xfrm>
              <a:off x="4486894" y="4285013"/>
              <a:ext cx="142504" cy="142504"/>
            </a:xfrm>
            <a:prstGeom prst="ellipse">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2" name="Freeform 71"/>
            <p:cNvSpPr/>
            <p:nvPr/>
          </p:nvSpPr>
          <p:spPr bwMode="auto">
            <a:xfrm>
              <a:off x="4463142" y="4380016"/>
              <a:ext cx="380011" cy="890649"/>
            </a:xfrm>
            <a:custGeom>
              <a:avLst/>
              <a:gdLst>
                <a:gd name="connsiteX0" fmla="*/ 374073 w 851066"/>
                <a:gd name="connsiteY0" fmla="*/ 0 h 1448789"/>
                <a:gd name="connsiteX1" fmla="*/ 801585 w 851066"/>
                <a:gd name="connsiteY1" fmla="*/ 380010 h 1448789"/>
                <a:gd name="connsiteX2" fmla="*/ 77190 w 851066"/>
                <a:gd name="connsiteY2" fmla="*/ 866899 h 1448789"/>
                <a:gd name="connsiteX3" fmla="*/ 338447 w 851066"/>
                <a:gd name="connsiteY3" fmla="*/ 1448789 h 1448789"/>
              </a:gdLst>
              <a:ahLst/>
              <a:cxnLst>
                <a:cxn ang="0">
                  <a:pos x="connsiteX0" y="connsiteY0"/>
                </a:cxn>
                <a:cxn ang="0">
                  <a:pos x="connsiteX1" y="connsiteY1"/>
                </a:cxn>
                <a:cxn ang="0">
                  <a:pos x="connsiteX2" y="connsiteY2"/>
                </a:cxn>
                <a:cxn ang="0">
                  <a:pos x="connsiteX3" y="connsiteY3"/>
                </a:cxn>
              </a:cxnLst>
              <a:rect l="l" t="t" r="r" b="b"/>
              <a:pathLst>
                <a:path w="851066" h="1448789">
                  <a:moveTo>
                    <a:pt x="374073" y="0"/>
                  </a:moveTo>
                  <a:cubicBezTo>
                    <a:pt x="612569" y="117763"/>
                    <a:pt x="851066" y="235527"/>
                    <a:pt x="801585" y="380010"/>
                  </a:cubicBezTo>
                  <a:cubicBezTo>
                    <a:pt x="752105" y="524493"/>
                    <a:pt x="154380" y="688769"/>
                    <a:pt x="77190" y="866899"/>
                  </a:cubicBezTo>
                  <a:cubicBezTo>
                    <a:pt x="0" y="1045029"/>
                    <a:pt x="169223" y="1246909"/>
                    <a:pt x="338447" y="1448789"/>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
        <p:nvSpPr>
          <p:cNvPr id="76" name="Slide Number Placeholder 75"/>
          <p:cNvSpPr>
            <a:spLocks noGrp="1"/>
          </p:cNvSpPr>
          <p:nvPr>
            <p:ph type="sldNum" sz="quarter" idx="12"/>
          </p:nvPr>
        </p:nvSpPr>
        <p:spPr/>
        <p:txBody>
          <a:bodyPr/>
          <a:lstStyle/>
          <a:p>
            <a:fld id="{1E9AE433-2354-447F-AC9C-E3BA53A2ED55}" type="slidenum">
              <a:rPr lang="en-US" smtClean="0"/>
              <a:pPr/>
              <a:t>32</a:t>
            </a:fld>
            <a:endParaRPr lang="en-US"/>
          </a:p>
        </p:txBody>
      </p:sp>
      <p:sp>
        <p:nvSpPr>
          <p:cNvPr id="77" name="Footer Placeholder 76"/>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228600"/>
            <a:ext cx="7772400" cy="762000"/>
          </a:xfrm>
        </p:spPr>
        <p:txBody>
          <a:bodyPr/>
          <a:lstStyle/>
          <a:p>
            <a:r>
              <a:rPr lang="en-US" dirty="0"/>
              <a:t>Master-Slave </a:t>
            </a:r>
            <a:r>
              <a:rPr lang="en-US" dirty="0" smtClean="0"/>
              <a:t>Flip-Flop Version 4</a:t>
            </a:r>
            <a:endParaRPr lang="en-US" dirty="0"/>
          </a:p>
        </p:txBody>
      </p:sp>
      <p:grpSp>
        <p:nvGrpSpPr>
          <p:cNvPr id="2" name="Group 4"/>
          <p:cNvGrpSpPr>
            <a:grpSpLocks/>
          </p:cNvGrpSpPr>
          <p:nvPr/>
        </p:nvGrpSpPr>
        <p:grpSpPr bwMode="auto">
          <a:xfrm>
            <a:off x="477838" y="1538288"/>
            <a:ext cx="8278812" cy="3975100"/>
            <a:chOff x="301" y="969"/>
            <a:chExt cx="5215" cy="2504"/>
          </a:xfrm>
        </p:grpSpPr>
        <p:sp>
          <p:nvSpPr>
            <p:cNvPr id="7173" name="Rectangle 5"/>
            <p:cNvSpPr>
              <a:spLocks noChangeArrowheads="1"/>
            </p:cNvSpPr>
            <p:nvPr/>
          </p:nvSpPr>
          <p:spPr bwMode="auto">
            <a:xfrm>
              <a:off x="875" y="969"/>
              <a:ext cx="4074" cy="2504"/>
            </a:xfrm>
            <a:prstGeom prst="rect">
              <a:avLst/>
            </a:prstGeom>
            <a:noFill/>
            <a:ln w="28575">
              <a:solidFill>
                <a:schemeClr val="tx1"/>
              </a:solidFill>
              <a:miter lim="800000"/>
              <a:headEnd/>
              <a:tailEnd/>
            </a:ln>
            <a:effectLst/>
          </p:spPr>
          <p:txBody>
            <a:bodyPr wrap="none" anchor="ctr"/>
            <a:lstStyle/>
            <a:p>
              <a:endParaRPr lang="en-US"/>
            </a:p>
          </p:txBody>
        </p:sp>
        <p:sp>
          <p:nvSpPr>
            <p:cNvPr id="7174" name="Rectangle 6"/>
            <p:cNvSpPr>
              <a:spLocks noChangeArrowheads="1"/>
            </p:cNvSpPr>
            <p:nvPr/>
          </p:nvSpPr>
          <p:spPr bwMode="auto">
            <a:xfrm>
              <a:off x="1475" y="1266"/>
              <a:ext cx="980" cy="1189"/>
            </a:xfrm>
            <a:prstGeom prst="rect">
              <a:avLst/>
            </a:prstGeom>
            <a:noFill/>
            <a:ln w="28575">
              <a:solidFill>
                <a:schemeClr val="tx1"/>
              </a:solidFill>
              <a:miter lim="800000"/>
              <a:headEnd/>
              <a:tailEnd/>
            </a:ln>
            <a:effectLst/>
          </p:spPr>
          <p:txBody>
            <a:bodyPr wrap="none" anchor="ctr"/>
            <a:lstStyle/>
            <a:p>
              <a:endParaRPr lang="en-US"/>
            </a:p>
          </p:txBody>
        </p:sp>
        <p:sp>
          <p:nvSpPr>
            <p:cNvPr id="7175" name="Rectangle 7"/>
            <p:cNvSpPr>
              <a:spLocks noChangeArrowheads="1"/>
            </p:cNvSpPr>
            <p:nvPr/>
          </p:nvSpPr>
          <p:spPr bwMode="auto">
            <a:xfrm>
              <a:off x="3353" y="1266"/>
              <a:ext cx="980" cy="1189"/>
            </a:xfrm>
            <a:prstGeom prst="rect">
              <a:avLst/>
            </a:prstGeom>
            <a:noFill/>
            <a:ln w="28575">
              <a:solidFill>
                <a:schemeClr val="tx1"/>
              </a:solidFill>
              <a:miter lim="800000"/>
              <a:headEnd/>
              <a:tailEnd/>
            </a:ln>
            <a:effectLst/>
          </p:spPr>
          <p:txBody>
            <a:bodyPr wrap="none" anchor="ctr"/>
            <a:lstStyle/>
            <a:p>
              <a:endParaRPr lang="en-US"/>
            </a:p>
          </p:txBody>
        </p:sp>
        <p:sp>
          <p:nvSpPr>
            <p:cNvPr id="7176" name="Line 8"/>
            <p:cNvSpPr>
              <a:spLocks noChangeShapeType="1"/>
            </p:cNvSpPr>
            <p:nvPr/>
          </p:nvSpPr>
          <p:spPr bwMode="auto">
            <a:xfrm>
              <a:off x="584" y="1563"/>
              <a:ext cx="891" cy="0"/>
            </a:xfrm>
            <a:prstGeom prst="line">
              <a:avLst/>
            </a:prstGeom>
            <a:noFill/>
            <a:ln w="28575">
              <a:solidFill>
                <a:schemeClr val="tx1"/>
              </a:solidFill>
              <a:round/>
              <a:headEnd/>
              <a:tailEnd/>
            </a:ln>
            <a:effectLst/>
          </p:spPr>
          <p:txBody>
            <a:bodyPr wrap="none" anchor="ctr"/>
            <a:lstStyle/>
            <a:p>
              <a:endParaRPr lang="en-US"/>
            </a:p>
          </p:txBody>
        </p:sp>
        <p:sp>
          <p:nvSpPr>
            <p:cNvPr id="7177" name="Line 9"/>
            <p:cNvSpPr>
              <a:spLocks noChangeShapeType="1"/>
            </p:cNvSpPr>
            <p:nvPr/>
          </p:nvSpPr>
          <p:spPr bwMode="auto">
            <a:xfrm>
              <a:off x="584" y="2163"/>
              <a:ext cx="891" cy="0"/>
            </a:xfrm>
            <a:prstGeom prst="line">
              <a:avLst/>
            </a:prstGeom>
            <a:noFill/>
            <a:ln w="28575">
              <a:solidFill>
                <a:schemeClr val="tx1"/>
              </a:solidFill>
              <a:round/>
              <a:headEnd/>
              <a:tailEnd/>
            </a:ln>
            <a:effectLst/>
          </p:spPr>
          <p:txBody>
            <a:bodyPr wrap="none" anchor="ctr"/>
            <a:lstStyle/>
            <a:p>
              <a:endParaRPr lang="en-US"/>
            </a:p>
          </p:txBody>
        </p:sp>
        <p:sp>
          <p:nvSpPr>
            <p:cNvPr id="7178" name="Line 10"/>
            <p:cNvSpPr>
              <a:spLocks noChangeShapeType="1"/>
            </p:cNvSpPr>
            <p:nvPr/>
          </p:nvSpPr>
          <p:spPr bwMode="auto">
            <a:xfrm>
              <a:off x="584" y="2973"/>
              <a:ext cx="1188" cy="5"/>
            </a:xfrm>
            <a:prstGeom prst="line">
              <a:avLst/>
            </a:prstGeom>
            <a:noFill/>
            <a:ln w="28575">
              <a:solidFill>
                <a:schemeClr val="tx1"/>
              </a:solidFill>
              <a:round/>
              <a:headEnd/>
              <a:tailEnd/>
            </a:ln>
            <a:effectLst/>
          </p:spPr>
          <p:txBody>
            <a:bodyPr wrap="none" anchor="ctr"/>
            <a:lstStyle/>
            <a:p>
              <a:endParaRPr lang="en-US"/>
            </a:p>
          </p:txBody>
        </p:sp>
        <p:sp>
          <p:nvSpPr>
            <p:cNvPr id="7179" name="Line 11"/>
            <p:cNvSpPr>
              <a:spLocks noChangeShapeType="1"/>
            </p:cNvSpPr>
            <p:nvPr/>
          </p:nvSpPr>
          <p:spPr bwMode="auto">
            <a:xfrm flipH="1" flipV="1">
              <a:off x="1178" y="1866"/>
              <a:ext cx="0" cy="1117"/>
            </a:xfrm>
            <a:prstGeom prst="line">
              <a:avLst/>
            </a:prstGeom>
            <a:noFill/>
            <a:ln w="28575">
              <a:solidFill>
                <a:schemeClr val="tx1"/>
              </a:solidFill>
              <a:round/>
              <a:headEnd/>
              <a:tailEnd/>
            </a:ln>
            <a:effectLst/>
          </p:spPr>
          <p:txBody>
            <a:bodyPr wrap="none" anchor="ctr"/>
            <a:lstStyle/>
            <a:p>
              <a:endParaRPr lang="en-US"/>
            </a:p>
          </p:txBody>
        </p:sp>
        <p:sp>
          <p:nvSpPr>
            <p:cNvPr id="7180" name="Line 12"/>
            <p:cNvSpPr>
              <a:spLocks noChangeShapeType="1"/>
            </p:cNvSpPr>
            <p:nvPr/>
          </p:nvSpPr>
          <p:spPr bwMode="auto">
            <a:xfrm>
              <a:off x="1178" y="1860"/>
              <a:ext cx="297" cy="5"/>
            </a:xfrm>
            <a:prstGeom prst="line">
              <a:avLst/>
            </a:prstGeom>
            <a:noFill/>
            <a:ln w="28575">
              <a:solidFill>
                <a:schemeClr val="tx1"/>
              </a:solidFill>
              <a:round/>
              <a:headEnd/>
              <a:tailEnd/>
            </a:ln>
            <a:effectLst/>
          </p:spPr>
          <p:txBody>
            <a:bodyPr wrap="none" anchor="ctr"/>
            <a:lstStyle/>
            <a:p>
              <a:endParaRPr lang="en-US"/>
            </a:p>
          </p:txBody>
        </p:sp>
        <p:sp>
          <p:nvSpPr>
            <p:cNvPr id="7181" name="AutoShape 13"/>
            <p:cNvSpPr>
              <a:spLocks noChangeArrowheads="1"/>
            </p:cNvSpPr>
            <p:nvPr/>
          </p:nvSpPr>
          <p:spPr bwMode="auto">
            <a:xfrm rot="5400000">
              <a:off x="1486" y="1799"/>
              <a:ext cx="105" cy="121"/>
            </a:xfrm>
            <a:prstGeom prst="triangle">
              <a:avLst>
                <a:gd name="adj" fmla="val 50000"/>
              </a:avLst>
            </a:prstGeom>
            <a:noFill/>
            <a:ln w="28575">
              <a:solidFill>
                <a:schemeClr val="tx1"/>
              </a:solidFill>
              <a:miter lim="800000"/>
              <a:headEnd/>
              <a:tailEnd/>
            </a:ln>
            <a:effectLst/>
          </p:spPr>
          <p:txBody>
            <a:bodyPr wrap="none" anchor="ctr"/>
            <a:lstStyle/>
            <a:p>
              <a:endParaRPr lang="en-US"/>
            </a:p>
          </p:txBody>
        </p:sp>
        <p:sp>
          <p:nvSpPr>
            <p:cNvPr id="7182" name="AutoShape 14"/>
            <p:cNvSpPr>
              <a:spLocks noChangeArrowheads="1"/>
            </p:cNvSpPr>
            <p:nvPr/>
          </p:nvSpPr>
          <p:spPr bwMode="auto">
            <a:xfrm rot="5400000">
              <a:off x="3361" y="1797"/>
              <a:ext cx="105" cy="121"/>
            </a:xfrm>
            <a:prstGeom prst="triangle">
              <a:avLst>
                <a:gd name="adj" fmla="val 50000"/>
              </a:avLst>
            </a:prstGeom>
            <a:noFill/>
            <a:ln w="28575">
              <a:solidFill>
                <a:schemeClr val="tx1"/>
              </a:solidFill>
              <a:miter lim="800000"/>
              <a:headEnd/>
              <a:tailEnd/>
            </a:ln>
            <a:effectLst/>
          </p:spPr>
          <p:txBody>
            <a:bodyPr wrap="none" anchor="ctr"/>
            <a:lstStyle/>
            <a:p>
              <a:endParaRPr lang="en-US"/>
            </a:p>
          </p:txBody>
        </p:sp>
        <p:sp>
          <p:nvSpPr>
            <p:cNvPr id="7183" name="Line 15"/>
            <p:cNvSpPr>
              <a:spLocks noChangeShapeType="1"/>
            </p:cNvSpPr>
            <p:nvPr/>
          </p:nvSpPr>
          <p:spPr bwMode="auto">
            <a:xfrm>
              <a:off x="2143" y="2975"/>
              <a:ext cx="929" cy="0"/>
            </a:xfrm>
            <a:prstGeom prst="line">
              <a:avLst/>
            </a:prstGeom>
            <a:noFill/>
            <a:ln w="28575">
              <a:solidFill>
                <a:schemeClr val="tx1"/>
              </a:solidFill>
              <a:round/>
              <a:headEnd/>
              <a:tailEnd/>
            </a:ln>
            <a:effectLst/>
          </p:spPr>
          <p:txBody>
            <a:bodyPr wrap="none" anchor="ctr"/>
            <a:lstStyle/>
            <a:p>
              <a:endParaRPr lang="en-US"/>
            </a:p>
          </p:txBody>
        </p:sp>
        <p:sp>
          <p:nvSpPr>
            <p:cNvPr id="7184" name="Line 16"/>
            <p:cNvSpPr>
              <a:spLocks noChangeShapeType="1"/>
            </p:cNvSpPr>
            <p:nvPr/>
          </p:nvSpPr>
          <p:spPr bwMode="auto">
            <a:xfrm flipH="1" flipV="1">
              <a:off x="3055" y="1868"/>
              <a:ext cx="0" cy="1117"/>
            </a:xfrm>
            <a:prstGeom prst="line">
              <a:avLst/>
            </a:prstGeom>
            <a:noFill/>
            <a:ln w="28575">
              <a:solidFill>
                <a:schemeClr val="tx1"/>
              </a:solidFill>
              <a:round/>
              <a:headEnd/>
              <a:tailEnd/>
            </a:ln>
            <a:effectLst/>
          </p:spPr>
          <p:txBody>
            <a:bodyPr wrap="none" anchor="ctr"/>
            <a:lstStyle/>
            <a:p>
              <a:endParaRPr lang="en-US"/>
            </a:p>
          </p:txBody>
        </p:sp>
        <p:sp>
          <p:nvSpPr>
            <p:cNvPr id="7185" name="Line 17"/>
            <p:cNvSpPr>
              <a:spLocks noChangeShapeType="1"/>
            </p:cNvSpPr>
            <p:nvPr/>
          </p:nvSpPr>
          <p:spPr bwMode="auto">
            <a:xfrm>
              <a:off x="3055" y="1862"/>
              <a:ext cx="297" cy="5"/>
            </a:xfrm>
            <a:prstGeom prst="line">
              <a:avLst/>
            </a:prstGeom>
            <a:noFill/>
            <a:ln w="28575">
              <a:solidFill>
                <a:schemeClr val="tx1"/>
              </a:solidFill>
              <a:round/>
              <a:headEnd/>
              <a:tailEnd/>
            </a:ln>
            <a:effectLst/>
          </p:spPr>
          <p:txBody>
            <a:bodyPr wrap="none" anchor="ctr"/>
            <a:lstStyle/>
            <a:p>
              <a:endParaRPr lang="en-US"/>
            </a:p>
          </p:txBody>
        </p:sp>
        <p:sp>
          <p:nvSpPr>
            <p:cNvPr id="7186" name="AutoShape 18"/>
            <p:cNvSpPr>
              <a:spLocks noChangeArrowheads="1"/>
            </p:cNvSpPr>
            <p:nvPr/>
          </p:nvSpPr>
          <p:spPr bwMode="auto">
            <a:xfrm rot="5400000">
              <a:off x="1748" y="2821"/>
              <a:ext cx="342" cy="297"/>
            </a:xfrm>
            <a:prstGeom prst="triangle">
              <a:avLst>
                <a:gd name="adj" fmla="val 50000"/>
              </a:avLst>
            </a:prstGeom>
            <a:noFill/>
            <a:ln w="28575">
              <a:solidFill>
                <a:schemeClr val="tx1"/>
              </a:solidFill>
              <a:miter lim="800000"/>
              <a:headEnd/>
              <a:tailEnd/>
            </a:ln>
            <a:effectLst/>
          </p:spPr>
          <p:txBody>
            <a:bodyPr wrap="none" anchor="ctr"/>
            <a:lstStyle/>
            <a:p>
              <a:endParaRPr lang="en-US"/>
            </a:p>
          </p:txBody>
        </p:sp>
        <p:sp>
          <p:nvSpPr>
            <p:cNvPr id="7187" name="Oval 19"/>
            <p:cNvSpPr>
              <a:spLocks noChangeArrowheads="1"/>
            </p:cNvSpPr>
            <p:nvPr/>
          </p:nvSpPr>
          <p:spPr bwMode="auto">
            <a:xfrm>
              <a:off x="2064" y="2934"/>
              <a:ext cx="77" cy="77"/>
            </a:xfrm>
            <a:prstGeom prst="ellipse">
              <a:avLst/>
            </a:prstGeom>
            <a:noFill/>
            <a:ln w="28575">
              <a:solidFill>
                <a:schemeClr val="tx1"/>
              </a:solidFill>
              <a:round/>
              <a:headEnd/>
              <a:tailEnd/>
            </a:ln>
            <a:effectLst/>
          </p:spPr>
          <p:txBody>
            <a:bodyPr wrap="none" anchor="ctr"/>
            <a:lstStyle/>
            <a:p>
              <a:endParaRPr lang="en-US"/>
            </a:p>
          </p:txBody>
        </p:sp>
        <p:sp>
          <p:nvSpPr>
            <p:cNvPr id="7188" name="Line 20"/>
            <p:cNvSpPr>
              <a:spLocks noChangeShapeType="1"/>
            </p:cNvSpPr>
            <p:nvPr/>
          </p:nvSpPr>
          <p:spPr bwMode="auto">
            <a:xfrm>
              <a:off x="2456" y="1563"/>
              <a:ext cx="891" cy="0"/>
            </a:xfrm>
            <a:prstGeom prst="line">
              <a:avLst/>
            </a:prstGeom>
            <a:noFill/>
            <a:ln w="28575">
              <a:solidFill>
                <a:schemeClr val="tx1"/>
              </a:solidFill>
              <a:round/>
              <a:headEnd/>
              <a:tailEnd/>
            </a:ln>
            <a:effectLst/>
          </p:spPr>
          <p:txBody>
            <a:bodyPr wrap="none" anchor="ctr"/>
            <a:lstStyle/>
            <a:p>
              <a:endParaRPr lang="en-US"/>
            </a:p>
          </p:txBody>
        </p:sp>
        <p:sp>
          <p:nvSpPr>
            <p:cNvPr id="7189" name="Line 21"/>
            <p:cNvSpPr>
              <a:spLocks noChangeShapeType="1"/>
            </p:cNvSpPr>
            <p:nvPr/>
          </p:nvSpPr>
          <p:spPr bwMode="auto">
            <a:xfrm>
              <a:off x="2462" y="2163"/>
              <a:ext cx="891" cy="0"/>
            </a:xfrm>
            <a:prstGeom prst="line">
              <a:avLst/>
            </a:prstGeom>
            <a:noFill/>
            <a:ln w="28575">
              <a:solidFill>
                <a:schemeClr val="tx1"/>
              </a:solidFill>
              <a:round/>
              <a:headEnd/>
              <a:tailEnd/>
            </a:ln>
            <a:effectLst/>
          </p:spPr>
          <p:txBody>
            <a:bodyPr wrap="none" anchor="ctr"/>
            <a:lstStyle/>
            <a:p>
              <a:endParaRPr lang="en-US"/>
            </a:p>
          </p:txBody>
        </p:sp>
        <p:sp>
          <p:nvSpPr>
            <p:cNvPr id="7190" name="Line 22"/>
            <p:cNvSpPr>
              <a:spLocks noChangeShapeType="1"/>
            </p:cNvSpPr>
            <p:nvPr/>
          </p:nvSpPr>
          <p:spPr bwMode="auto">
            <a:xfrm>
              <a:off x="4330" y="2163"/>
              <a:ext cx="913" cy="0"/>
            </a:xfrm>
            <a:prstGeom prst="line">
              <a:avLst/>
            </a:prstGeom>
            <a:noFill/>
            <a:ln w="28575">
              <a:solidFill>
                <a:schemeClr val="tx1"/>
              </a:solidFill>
              <a:round/>
              <a:headEnd/>
              <a:tailEnd/>
            </a:ln>
            <a:effectLst/>
          </p:spPr>
          <p:txBody>
            <a:bodyPr wrap="none" anchor="ctr"/>
            <a:lstStyle/>
            <a:p>
              <a:endParaRPr lang="en-US"/>
            </a:p>
          </p:txBody>
        </p:sp>
        <p:sp>
          <p:nvSpPr>
            <p:cNvPr id="7191" name="Line 23"/>
            <p:cNvSpPr>
              <a:spLocks noChangeShapeType="1"/>
            </p:cNvSpPr>
            <p:nvPr/>
          </p:nvSpPr>
          <p:spPr bwMode="auto">
            <a:xfrm>
              <a:off x="4330" y="1563"/>
              <a:ext cx="913" cy="0"/>
            </a:xfrm>
            <a:prstGeom prst="line">
              <a:avLst/>
            </a:prstGeom>
            <a:noFill/>
            <a:ln w="28575">
              <a:solidFill>
                <a:schemeClr val="tx1"/>
              </a:solidFill>
              <a:round/>
              <a:headEnd/>
              <a:tailEnd/>
            </a:ln>
            <a:effectLst/>
          </p:spPr>
          <p:txBody>
            <a:bodyPr wrap="none" anchor="ctr"/>
            <a:lstStyle/>
            <a:p>
              <a:endParaRPr lang="en-US"/>
            </a:p>
          </p:txBody>
        </p:sp>
        <p:sp>
          <p:nvSpPr>
            <p:cNvPr id="7192" name="Text Box 24"/>
            <p:cNvSpPr txBox="1">
              <a:spLocks noChangeArrowheads="1"/>
            </p:cNvSpPr>
            <p:nvPr/>
          </p:nvSpPr>
          <p:spPr bwMode="auto">
            <a:xfrm>
              <a:off x="301" y="1453"/>
              <a:ext cx="321" cy="1651"/>
            </a:xfrm>
            <a:prstGeom prst="rect">
              <a:avLst/>
            </a:prstGeom>
            <a:noFill/>
            <a:ln w="9525">
              <a:noFill/>
              <a:miter lim="800000"/>
              <a:headEnd/>
              <a:tailEnd/>
            </a:ln>
            <a:effectLst/>
          </p:spPr>
          <p:txBody>
            <a:bodyPr wrap="none">
              <a:spAutoFit/>
            </a:bodyPr>
            <a:lstStyle/>
            <a:p>
              <a:r>
                <a:rPr lang="en-US" sz="2000"/>
                <a:t>  </a:t>
              </a:r>
              <a:r>
                <a:rPr lang="en-US" sz="2000" i="1"/>
                <a:t>S</a:t>
              </a:r>
            </a:p>
            <a:p>
              <a:endParaRPr lang="en-US" sz="2000" i="1"/>
            </a:p>
            <a:p>
              <a:endParaRPr lang="en-US" sz="2000" i="1"/>
            </a:p>
            <a:p>
              <a:pPr>
                <a:lnSpc>
                  <a:spcPct val="110000"/>
                </a:lnSpc>
              </a:pPr>
              <a:r>
                <a:rPr lang="en-US" sz="2000" i="1"/>
                <a:t>  R</a:t>
              </a:r>
            </a:p>
            <a:p>
              <a:endParaRPr lang="en-US" sz="2000" i="1"/>
            </a:p>
            <a:p>
              <a:endParaRPr lang="en-US" sz="2000" i="1"/>
            </a:p>
            <a:p>
              <a:endParaRPr lang="en-US" sz="2000" i="1"/>
            </a:p>
            <a:p>
              <a:pPr>
                <a:lnSpc>
                  <a:spcPct val="120000"/>
                </a:lnSpc>
              </a:pPr>
              <a:r>
                <a:rPr lang="en-US" sz="2000" i="1"/>
                <a:t>CP</a:t>
              </a:r>
              <a:endParaRPr lang="en-US"/>
            </a:p>
          </p:txBody>
        </p:sp>
        <p:sp>
          <p:nvSpPr>
            <p:cNvPr id="7193" name="Text Box 25"/>
            <p:cNvSpPr txBox="1">
              <a:spLocks noChangeArrowheads="1"/>
            </p:cNvSpPr>
            <p:nvPr/>
          </p:nvSpPr>
          <p:spPr bwMode="auto">
            <a:xfrm>
              <a:off x="1398" y="1433"/>
              <a:ext cx="294" cy="845"/>
            </a:xfrm>
            <a:prstGeom prst="rect">
              <a:avLst/>
            </a:prstGeom>
            <a:noFill/>
            <a:ln w="9525">
              <a:noFill/>
              <a:miter lim="800000"/>
              <a:headEnd/>
              <a:tailEnd/>
            </a:ln>
            <a:effectLst/>
          </p:spPr>
          <p:txBody>
            <a:bodyPr wrap="none">
              <a:spAutoFit/>
            </a:bodyPr>
            <a:lstStyle/>
            <a:p>
              <a:r>
                <a:rPr lang="en-US" sz="2000"/>
                <a:t>  </a:t>
              </a:r>
              <a:r>
                <a:rPr lang="en-US" sz="2000" i="1"/>
                <a:t>S</a:t>
              </a:r>
            </a:p>
            <a:p>
              <a:endParaRPr lang="en-US" sz="2000" i="1"/>
            </a:p>
            <a:p>
              <a:endParaRPr lang="en-US" sz="2000" i="1"/>
            </a:p>
            <a:p>
              <a:pPr>
                <a:lnSpc>
                  <a:spcPct val="110000"/>
                </a:lnSpc>
              </a:pPr>
              <a:r>
                <a:rPr lang="en-US" sz="2000" i="1"/>
                <a:t>  R</a:t>
              </a:r>
              <a:endParaRPr lang="en-US"/>
            </a:p>
          </p:txBody>
        </p:sp>
        <p:sp>
          <p:nvSpPr>
            <p:cNvPr id="7194" name="Text Box 26"/>
            <p:cNvSpPr txBox="1">
              <a:spLocks noChangeArrowheads="1"/>
            </p:cNvSpPr>
            <p:nvPr/>
          </p:nvSpPr>
          <p:spPr bwMode="auto">
            <a:xfrm>
              <a:off x="3291" y="1433"/>
              <a:ext cx="294" cy="845"/>
            </a:xfrm>
            <a:prstGeom prst="rect">
              <a:avLst/>
            </a:prstGeom>
            <a:noFill/>
            <a:ln w="9525">
              <a:noFill/>
              <a:miter lim="800000"/>
              <a:headEnd/>
              <a:tailEnd/>
            </a:ln>
            <a:effectLst/>
          </p:spPr>
          <p:txBody>
            <a:bodyPr wrap="none">
              <a:spAutoFit/>
            </a:bodyPr>
            <a:lstStyle/>
            <a:p>
              <a:r>
                <a:rPr lang="en-US" sz="2000"/>
                <a:t>  </a:t>
              </a:r>
              <a:r>
                <a:rPr lang="en-US" sz="2000" i="1"/>
                <a:t>S</a:t>
              </a:r>
            </a:p>
            <a:p>
              <a:endParaRPr lang="en-US" sz="2000" i="1"/>
            </a:p>
            <a:p>
              <a:endParaRPr lang="en-US" sz="2000" i="1"/>
            </a:p>
            <a:p>
              <a:pPr>
                <a:lnSpc>
                  <a:spcPct val="110000"/>
                </a:lnSpc>
              </a:pPr>
              <a:r>
                <a:rPr lang="en-US" sz="2000" i="1"/>
                <a:t>  R</a:t>
              </a:r>
              <a:endParaRPr lang="en-US"/>
            </a:p>
          </p:txBody>
        </p:sp>
        <p:sp>
          <p:nvSpPr>
            <p:cNvPr id="7195" name="Text Box 27"/>
            <p:cNvSpPr txBox="1">
              <a:spLocks noChangeArrowheads="1"/>
            </p:cNvSpPr>
            <p:nvPr/>
          </p:nvSpPr>
          <p:spPr bwMode="auto">
            <a:xfrm>
              <a:off x="1690" y="1728"/>
              <a:ext cx="559" cy="250"/>
            </a:xfrm>
            <a:prstGeom prst="rect">
              <a:avLst/>
            </a:prstGeom>
            <a:noFill/>
            <a:ln w="9525">
              <a:noFill/>
              <a:miter lim="800000"/>
              <a:headEnd/>
              <a:tailEnd/>
            </a:ln>
            <a:effectLst/>
          </p:spPr>
          <p:txBody>
            <a:bodyPr wrap="none">
              <a:spAutoFit/>
            </a:bodyPr>
            <a:lstStyle/>
            <a:p>
              <a:r>
                <a:rPr lang="en-US" sz="2000"/>
                <a:t>Master</a:t>
              </a:r>
            </a:p>
          </p:txBody>
        </p:sp>
        <p:sp>
          <p:nvSpPr>
            <p:cNvPr id="7196" name="Text Box 28"/>
            <p:cNvSpPr txBox="1">
              <a:spLocks noChangeArrowheads="1"/>
            </p:cNvSpPr>
            <p:nvPr/>
          </p:nvSpPr>
          <p:spPr bwMode="auto">
            <a:xfrm>
              <a:off x="3634" y="1728"/>
              <a:ext cx="471" cy="250"/>
            </a:xfrm>
            <a:prstGeom prst="rect">
              <a:avLst/>
            </a:prstGeom>
            <a:noFill/>
            <a:ln w="9525">
              <a:noFill/>
              <a:miter lim="800000"/>
              <a:headEnd/>
              <a:tailEnd/>
            </a:ln>
            <a:effectLst/>
          </p:spPr>
          <p:txBody>
            <a:bodyPr wrap="none">
              <a:spAutoFit/>
            </a:bodyPr>
            <a:lstStyle/>
            <a:p>
              <a:r>
                <a:rPr lang="en-US" sz="2000"/>
                <a:t>Slave</a:t>
              </a:r>
            </a:p>
          </p:txBody>
        </p:sp>
        <p:sp>
          <p:nvSpPr>
            <p:cNvPr id="7197" name="Text Box 29"/>
            <p:cNvSpPr txBox="1">
              <a:spLocks noChangeArrowheads="1"/>
            </p:cNvSpPr>
            <p:nvPr/>
          </p:nvSpPr>
          <p:spPr bwMode="auto">
            <a:xfrm>
              <a:off x="2592" y="1331"/>
              <a:ext cx="338" cy="845"/>
            </a:xfrm>
            <a:prstGeom prst="rect">
              <a:avLst/>
            </a:prstGeom>
            <a:noFill/>
            <a:ln w="9525">
              <a:noFill/>
              <a:miter lim="800000"/>
              <a:headEnd/>
              <a:tailEnd/>
            </a:ln>
            <a:effectLst/>
          </p:spPr>
          <p:txBody>
            <a:bodyPr wrap="none">
              <a:spAutoFit/>
            </a:bodyPr>
            <a:lstStyle/>
            <a:p>
              <a:r>
                <a:rPr lang="en-US" sz="2000"/>
                <a:t>  </a:t>
              </a:r>
              <a:r>
                <a:rPr lang="en-US" sz="2000" i="1"/>
                <a:t>Y</a:t>
              </a:r>
            </a:p>
            <a:p>
              <a:endParaRPr lang="en-US" sz="2000" i="1"/>
            </a:p>
            <a:p>
              <a:endParaRPr lang="en-US" sz="2000" i="1"/>
            </a:p>
            <a:p>
              <a:pPr>
                <a:lnSpc>
                  <a:spcPct val="110000"/>
                </a:lnSpc>
              </a:pPr>
              <a:r>
                <a:rPr lang="en-US" sz="2000" i="1"/>
                <a:t>  Y’</a:t>
              </a:r>
              <a:endParaRPr lang="en-US"/>
            </a:p>
          </p:txBody>
        </p:sp>
        <p:sp>
          <p:nvSpPr>
            <p:cNvPr id="7198" name="Text Box 30"/>
            <p:cNvSpPr txBox="1">
              <a:spLocks noChangeArrowheads="1"/>
            </p:cNvSpPr>
            <p:nvPr/>
          </p:nvSpPr>
          <p:spPr bwMode="auto">
            <a:xfrm>
              <a:off x="5151" y="1422"/>
              <a:ext cx="365" cy="845"/>
            </a:xfrm>
            <a:prstGeom prst="rect">
              <a:avLst/>
            </a:prstGeom>
            <a:noFill/>
            <a:ln w="9525">
              <a:noFill/>
              <a:miter lim="800000"/>
              <a:headEnd/>
              <a:tailEnd/>
            </a:ln>
            <a:effectLst/>
          </p:spPr>
          <p:txBody>
            <a:bodyPr wrap="none">
              <a:spAutoFit/>
            </a:bodyPr>
            <a:lstStyle/>
            <a:p>
              <a:r>
                <a:rPr lang="en-US" sz="2000"/>
                <a:t>  </a:t>
              </a:r>
              <a:r>
                <a:rPr lang="en-US" sz="2000" i="1"/>
                <a:t>Q</a:t>
              </a:r>
            </a:p>
            <a:p>
              <a:endParaRPr lang="en-US" sz="2000" i="1"/>
            </a:p>
            <a:p>
              <a:endParaRPr lang="en-US" sz="2000" i="1"/>
            </a:p>
            <a:p>
              <a:pPr>
                <a:lnSpc>
                  <a:spcPct val="110000"/>
                </a:lnSpc>
              </a:pPr>
              <a:r>
                <a:rPr lang="en-US" sz="2000" i="1"/>
                <a:t>  Q’</a:t>
              </a:r>
              <a:endParaRPr lang="en-US"/>
            </a:p>
          </p:txBody>
        </p:sp>
        <p:sp>
          <p:nvSpPr>
            <p:cNvPr id="7199" name="Text Box 31"/>
            <p:cNvSpPr txBox="1">
              <a:spLocks noChangeArrowheads="1"/>
            </p:cNvSpPr>
            <p:nvPr/>
          </p:nvSpPr>
          <p:spPr bwMode="auto">
            <a:xfrm>
              <a:off x="1940" y="3214"/>
              <a:ext cx="2150" cy="250"/>
            </a:xfrm>
            <a:prstGeom prst="rect">
              <a:avLst/>
            </a:prstGeom>
            <a:noFill/>
            <a:ln w="9525">
              <a:noFill/>
              <a:miter lim="800000"/>
              <a:headEnd/>
              <a:tailEnd/>
            </a:ln>
            <a:effectLst/>
          </p:spPr>
          <p:txBody>
            <a:bodyPr wrap="none">
              <a:spAutoFit/>
            </a:bodyPr>
            <a:lstStyle/>
            <a:p>
              <a:r>
                <a:rPr lang="en-US" sz="2000"/>
                <a:t>MASTER-SLAVE FLIP-FLOP</a:t>
              </a:r>
            </a:p>
          </p:txBody>
        </p:sp>
      </p:grpSp>
      <p:sp>
        <p:nvSpPr>
          <p:cNvPr id="31" name="TextBox 30"/>
          <p:cNvSpPr txBox="1"/>
          <p:nvPr/>
        </p:nvSpPr>
        <p:spPr>
          <a:xfrm>
            <a:off x="609600" y="6396335"/>
            <a:ext cx="8038226" cy="461665"/>
          </a:xfrm>
          <a:prstGeom prst="rect">
            <a:avLst/>
          </a:prstGeom>
          <a:noFill/>
        </p:spPr>
        <p:txBody>
          <a:bodyPr wrap="none" rtlCol="0">
            <a:spAutoFit/>
          </a:bodyPr>
          <a:lstStyle/>
          <a:p>
            <a:r>
              <a:rPr lang="en-US" i="1" dirty="0" smtClean="0"/>
              <a:t>klabs.org/</a:t>
            </a:r>
            <a:r>
              <a:rPr lang="en-US" i="1" dirty="0" err="1" smtClean="0"/>
              <a:t>richcontent</a:t>
            </a:r>
            <a:r>
              <a:rPr lang="en-US" i="1" dirty="0" smtClean="0"/>
              <a:t>/Tutorial/</a:t>
            </a:r>
            <a:r>
              <a:rPr lang="en-US" i="1" dirty="0" err="1" smtClean="0"/>
              <a:t>MiniCourses</a:t>
            </a:r>
            <a:r>
              <a:rPr lang="en-US" i="1" dirty="0" smtClean="0"/>
              <a:t>/.../3_Sequential.</a:t>
            </a:r>
            <a:r>
              <a:rPr lang="en-US" b="1" i="1" dirty="0" smtClean="0"/>
              <a:t>ppt</a:t>
            </a:r>
            <a:endParaRPr lang="en-US" dirty="0"/>
          </a:p>
        </p:txBody>
      </p:sp>
      <p:sp>
        <p:nvSpPr>
          <p:cNvPr id="32" name="Slide Number Placeholder 31"/>
          <p:cNvSpPr>
            <a:spLocks noGrp="1"/>
          </p:cNvSpPr>
          <p:nvPr>
            <p:ph type="sldNum" sz="quarter" idx="12"/>
          </p:nvPr>
        </p:nvSpPr>
        <p:spPr/>
        <p:txBody>
          <a:bodyPr/>
          <a:lstStyle/>
          <a:p>
            <a:fld id="{65876461-077E-41AC-BF9A-19ECFE564D14}" type="slidenum">
              <a:rPr lang="en-US" smtClean="0"/>
              <a:pPr/>
              <a:t>33</a:t>
            </a:fld>
            <a:endParaRPr lang="en-US"/>
          </a:p>
        </p:txBody>
      </p:sp>
      <p:sp>
        <p:nvSpPr>
          <p:cNvPr id="33" name="Footer Placeholder 32"/>
          <p:cNvSpPr>
            <a:spLocks noGrp="1"/>
          </p:cNvSpPr>
          <p:nvPr>
            <p:ph type="ftr" sz="quarter" idx="11"/>
          </p:nvPr>
        </p:nvSpPr>
        <p:spPr/>
        <p:txBody>
          <a:bodyPr/>
          <a:lstStyle/>
          <a:p>
            <a:r>
              <a:rPr lang="es-ES" smtClean="0"/>
              <a:t>W2018: EE307</a:t>
            </a:r>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228600"/>
            <a:ext cx="7772400" cy="762000"/>
          </a:xfrm>
        </p:spPr>
        <p:txBody>
          <a:bodyPr/>
          <a:lstStyle/>
          <a:p>
            <a:r>
              <a:rPr lang="en-US" dirty="0"/>
              <a:t>Clocked D </a:t>
            </a:r>
            <a:r>
              <a:rPr lang="en-US" dirty="0" smtClean="0"/>
              <a:t>Latch</a:t>
            </a:r>
            <a:endParaRPr lang="en-US" dirty="0"/>
          </a:p>
        </p:txBody>
      </p:sp>
      <p:sp>
        <p:nvSpPr>
          <p:cNvPr id="5124" name="Text Box 4"/>
          <p:cNvSpPr txBox="1">
            <a:spLocks noChangeArrowheads="1"/>
          </p:cNvSpPr>
          <p:nvPr/>
        </p:nvSpPr>
        <p:spPr bwMode="auto">
          <a:xfrm>
            <a:off x="381000" y="5791200"/>
            <a:ext cx="5210175" cy="466725"/>
          </a:xfrm>
          <a:prstGeom prst="rect">
            <a:avLst/>
          </a:prstGeom>
          <a:noFill/>
          <a:ln w="9525">
            <a:solidFill>
              <a:srgbClr val="0099FF"/>
            </a:solidFill>
            <a:miter lim="800000"/>
            <a:headEnd/>
            <a:tailEnd/>
          </a:ln>
          <a:effectLst/>
        </p:spPr>
        <p:txBody>
          <a:bodyPr wrap="none">
            <a:spAutoFit/>
          </a:bodyPr>
          <a:lstStyle/>
          <a:p>
            <a:r>
              <a:rPr lang="en-US">
                <a:solidFill>
                  <a:srgbClr val="0099FF"/>
                </a:solidFill>
              </a:rPr>
              <a:t>The present state is held when CP is low.</a:t>
            </a:r>
          </a:p>
        </p:txBody>
      </p:sp>
      <p:grpSp>
        <p:nvGrpSpPr>
          <p:cNvPr id="2" name="Group 5"/>
          <p:cNvGrpSpPr>
            <a:grpSpLocks/>
          </p:cNvGrpSpPr>
          <p:nvPr/>
        </p:nvGrpSpPr>
        <p:grpSpPr bwMode="auto">
          <a:xfrm>
            <a:off x="550863" y="1387475"/>
            <a:ext cx="7994650" cy="2517775"/>
            <a:chOff x="347" y="874"/>
            <a:chExt cx="5036" cy="1586"/>
          </a:xfrm>
        </p:grpSpPr>
        <p:sp>
          <p:nvSpPr>
            <p:cNvPr id="5126" name="AutoShape 6"/>
            <p:cNvSpPr>
              <a:spLocks noChangeArrowheads="1"/>
            </p:cNvSpPr>
            <p:nvPr/>
          </p:nvSpPr>
          <p:spPr bwMode="auto">
            <a:xfrm>
              <a:off x="1376" y="2125"/>
              <a:ext cx="413" cy="335"/>
            </a:xfrm>
            <a:prstGeom prst="flowChartDelay">
              <a:avLst/>
            </a:prstGeom>
            <a:noFill/>
            <a:ln w="28575">
              <a:solidFill>
                <a:schemeClr val="tx1"/>
              </a:solidFill>
              <a:miter lim="800000"/>
              <a:headEnd/>
              <a:tailEnd/>
            </a:ln>
            <a:effectLst/>
          </p:spPr>
          <p:txBody>
            <a:bodyPr wrap="none" anchor="ctr"/>
            <a:lstStyle/>
            <a:p>
              <a:endParaRPr lang="en-US"/>
            </a:p>
          </p:txBody>
        </p:sp>
        <p:sp>
          <p:nvSpPr>
            <p:cNvPr id="5127" name="AutoShape 7"/>
            <p:cNvSpPr>
              <a:spLocks noChangeArrowheads="1"/>
            </p:cNvSpPr>
            <p:nvPr/>
          </p:nvSpPr>
          <p:spPr bwMode="auto">
            <a:xfrm>
              <a:off x="2472" y="2018"/>
              <a:ext cx="413" cy="335"/>
            </a:xfrm>
            <a:prstGeom prst="flowChartDelay">
              <a:avLst/>
            </a:prstGeom>
            <a:noFill/>
            <a:ln w="28575">
              <a:solidFill>
                <a:schemeClr val="tx1"/>
              </a:solidFill>
              <a:miter lim="800000"/>
              <a:headEnd/>
              <a:tailEnd/>
            </a:ln>
            <a:effectLst/>
          </p:spPr>
          <p:txBody>
            <a:bodyPr wrap="none" anchor="ctr"/>
            <a:lstStyle/>
            <a:p>
              <a:endParaRPr lang="en-US"/>
            </a:p>
          </p:txBody>
        </p:sp>
        <p:sp>
          <p:nvSpPr>
            <p:cNvPr id="5128" name="AutoShape 8"/>
            <p:cNvSpPr>
              <a:spLocks noChangeArrowheads="1"/>
            </p:cNvSpPr>
            <p:nvPr/>
          </p:nvSpPr>
          <p:spPr bwMode="auto">
            <a:xfrm>
              <a:off x="2474" y="922"/>
              <a:ext cx="413" cy="335"/>
            </a:xfrm>
            <a:prstGeom prst="flowChartDelay">
              <a:avLst/>
            </a:prstGeom>
            <a:noFill/>
            <a:ln w="28575">
              <a:solidFill>
                <a:schemeClr val="tx1"/>
              </a:solidFill>
              <a:miter lim="800000"/>
              <a:headEnd/>
              <a:tailEnd/>
            </a:ln>
            <a:effectLst/>
          </p:spPr>
          <p:txBody>
            <a:bodyPr wrap="none" anchor="ctr"/>
            <a:lstStyle/>
            <a:p>
              <a:endParaRPr lang="en-US"/>
            </a:p>
          </p:txBody>
        </p:sp>
        <p:sp>
          <p:nvSpPr>
            <p:cNvPr id="5129" name="AutoShape 9"/>
            <p:cNvSpPr>
              <a:spLocks noChangeArrowheads="1"/>
            </p:cNvSpPr>
            <p:nvPr/>
          </p:nvSpPr>
          <p:spPr bwMode="auto">
            <a:xfrm>
              <a:off x="3773" y="1923"/>
              <a:ext cx="413" cy="335"/>
            </a:xfrm>
            <a:prstGeom prst="flowChartDelay">
              <a:avLst/>
            </a:prstGeom>
            <a:noFill/>
            <a:ln w="28575">
              <a:solidFill>
                <a:schemeClr val="tx1"/>
              </a:solidFill>
              <a:miter lim="800000"/>
              <a:headEnd/>
              <a:tailEnd/>
            </a:ln>
            <a:effectLst/>
          </p:spPr>
          <p:txBody>
            <a:bodyPr wrap="none" anchor="ctr"/>
            <a:lstStyle/>
            <a:p>
              <a:endParaRPr lang="en-US"/>
            </a:p>
          </p:txBody>
        </p:sp>
        <p:sp>
          <p:nvSpPr>
            <p:cNvPr id="5130" name="AutoShape 10"/>
            <p:cNvSpPr>
              <a:spLocks noChangeArrowheads="1"/>
            </p:cNvSpPr>
            <p:nvPr/>
          </p:nvSpPr>
          <p:spPr bwMode="auto">
            <a:xfrm>
              <a:off x="3770" y="1028"/>
              <a:ext cx="413" cy="335"/>
            </a:xfrm>
            <a:prstGeom prst="flowChartDelay">
              <a:avLst/>
            </a:prstGeom>
            <a:noFill/>
            <a:ln w="28575">
              <a:solidFill>
                <a:schemeClr val="tx1"/>
              </a:solidFill>
              <a:miter lim="800000"/>
              <a:headEnd/>
              <a:tailEnd/>
            </a:ln>
            <a:effectLst/>
          </p:spPr>
          <p:txBody>
            <a:bodyPr wrap="none" anchor="ctr"/>
            <a:lstStyle/>
            <a:p>
              <a:endParaRPr lang="en-US"/>
            </a:p>
          </p:txBody>
        </p:sp>
        <p:sp>
          <p:nvSpPr>
            <p:cNvPr id="5131" name="AutoShape 11"/>
            <p:cNvSpPr>
              <a:spLocks noChangeArrowheads="1"/>
            </p:cNvSpPr>
            <p:nvPr/>
          </p:nvSpPr>
          <p:spPr bwMode="auto">
            <a:xfrm>
              <a:off x="1790" y="2273"/>
              <a:ext cx="71" cy="67"/>
            </a:xfrm>
            <a:prstGeom prst="flowChartConnector">
              <a:avLst/>
            </a:prstGeom>
            <a:noFill/>
            <a:ln w="38100">
              <a:solidFill>
                <a:schemeClr val="tx1"/>
              </a:solidFill>
              <a:round/>
              <a:headEnd/>
              <a:tailEnd/>
            </a:ln>
            <a:effectLst/>
          </p:spPr>
          <p:txBody>
            <a:bodyPr wrap="none" anchor="ctr"/>
            <a:lstStyle/>
            <a:p>
              <a:endParaRPr lang="en-US"/>
            </a:p>
          </p:txBody>
        </p:sp>
        <p:sp>
          <p:nvSpPr>
            <p:cNvPr id="5132" name="AutoShape 12"/>
            <p:cNvSpPr>
              <a:spLocks noChangeArrowheads="1"/>
            </p:cNvSpPr>
            <p:nvPr/>
          </p:nvSpPr>
          <p:spPr bwMode="auto">
            <a:xfrm>
              <a:off x="2893" y="2159"/>
              <a:ext cx="66" cy="66"/>
            </a:xfrm>
            <a:prstGeom prst="flowChartConnector">
              <a:avLst/>
            </a:prstGeom>
            <a:noFill/>
            <a:ln w="38100">
              <a:solidFill>
                <a:schemeClr val="tx1"/>
              </a:solidFill>
              <a:round/>
              <a:headEnd/>
              <a:tailEnd/>
            </a:ln>
            <a:effectLst/>
          </p:spPr>
          <p:txBody>
            <a:bodyPr wrap="none" anchor="ctr"/>
            <a:lstStyle/>
            <a:p>
              <a:endParaRPr lang="en-US"/>
            </a:p>
          </p:txBody>
        </p:sp>
        <p:sp>
          <p:nvSpPr>
            <p:cNvPr id="5133" name="AutoShape 13"/>
            <p:cNvSpPr>
              <a:spLocks noChangeArrowheads="1"/>
            </p:cNvSpPr>
            <p:nvPr/>
          </p:nvSpPr>
          <p:spPr bwMode="auto">
            <a:xfrm>
              <a:off x="2897" y="1050"/>
              <a:ext cx="66" cy="66"/>
            </a:xfrm>
            <a:prstGeom prst="flowChartConnector">
              <a:avLst/>
            </a:prstGeom>
            <a:noFill/>
            <a:ln w="38100">
              <a:solidFill>
                <a:schemeClr val="tx1"/>
              </a:solidFill>
              <a:round/>
              <a:headEnd/>
              <a:tailEnd/>
            </a:ln>
            <a:effectLst/>
          </p:spPr>
          <p:txBody>
            <a:bodyPr wrap="none" anchor="ctr"/>
            <a:lstStyle/>
            <a:p>
              <a:endParaRPr lang="en-US"/>
            </a:p>
          </p:txBody>
        </p:sp>
        <p:sp>
          <p:nvSpPr>
            <p:cNvPr id="5134" name="AutoShape 14"/>
            <p:cNvSpPr>
              <a:spLocks noChangeArrowheads="1"/>
            </p:cNvSpPr>
            <p:nvPr/>
          </p:nvSpPr>
          <p:spPr bwMode="auto">
            <a:xfrm>
              <a:off x="4198" y="1167"/>
              <a:ext cx="66" cy="66"/>
            </a:xfrm>
            <a:prstGeom prst="flowChartConnector">
              <a:avLst/>
            </a:prstGeom>
            <a:noFill/>
            <a:ln w="38100">
              <a:solidFill>
                <a:schemeClr val="tx1"/>
              </a:solidFill>
              <a:round/>
              <a:headEnd/>
              <a:tailEnd/>
            </a:ln>
            <a:effectLst/>
          </p:spPr>
          <p:txBody>
            <a:bodyPr wrap="none" anchor="ctr"/>
            <a:lstStyle/>
            <a:p>
              <a:endParaRPr lang="en-US"/>
            </a:p>
          </p:txBody>
        </p:sp>
        <p:sp>
          <p:nvSpPr>
            <p:cNvPr id="5135" name="AutoShape 15"/>
            <p:cNvSpPr>
              <a:spLocks noChangeArrowheads="1"/>
            </p:cNvSpPr>
            <p:nvPr/>
          </p:nvSpPr>
          <p:spPr bwMode="auto">
            <a:xfrm>
              <a:off x="4201" y="2055"/>
              <a:ext cx="66" cy="66"/>
            </a:xfrm>
            <a:prstGeom prst="flowChartConnector">
              <a:avLst/>
            </a:prstGeom>
            <a:noFill/>
            <a:ln w="38100">
              <a:solidFill>
                <a:schemeClr val="tx1"/>
              </a:solidFill>
              <a:round/>
              <a:headEnd/>
              <a:tailEnd/>
            </a:ln>
            <a:effectLst/>
          </p:spPr>
          <p:txBody>
            <a:bodyPr wrap="none" anchor="ctr"/>
            <a:lstStyle/>
            <a:p>
              <a:endParaRPr lang="en-US"/>
            </a:p>
          </p:txBody>
        </p:sp>
        <p:sp>
          <p:nvSpPr>
            <p:cNvPr id="5136" name="Oval 16"/>
            <p:cNvSpPr>
              <a:spLocks noChangeArrowheads="1"/>
            </p:cNvSpPr>
            <p:nvPr/>
          </p:nvSpPr>
          <p:spPr bwMode="auto">
            <a:xfrm>
              <a:off x="2070" y="1655"/>
              <a:ext cx="47" cy="47"/>
            </a:xfrm>
            <a:prstGeom prst="ellipse">
              <a:avLst/>
            </a:prstGeom>
            <a:solidFill>
              <a:schemeClr val="tx1"/>
            </a:solidFill>
            <a:ln w="3175">
              <a:solidFill>
                <a:schemeClr val="tx1"/>
              </a:solidFill>
              <a:round/>
              <a:headEnd/>
              <a:tailEnd/>
            </a:ln>
            <a:effectLst/>
          </p:spPr>
          <p:txBody>
            <a:bodyPr wrap="none" anchor="ctr"/>
            <a:lstStyle/>
            <a:p>
              <a:endParaRPr lang="en-US"/>
            </a:p>
          </p:txBody>
        </p:sp>
        <p:sp>
          <p:nvSpPr>
            <p:cNvPr id="5137" name="Oval 17"/>
            <p:cNvSpPr>
              <a:spLocks noChangeArrowheads="1"/>
            </p:cNvSpPr>
            <p:nvPr/>
          </p:nvSpPr>
          <p:spPr bwMode="auto">
            <a:xfrm>
              <a:off x="4561" y="2059"/>
              <a:ext cx="47" cy="47"/>
            </a:xfrm>
            <a:prstGeom prst="ellipse">
              <a:avLst/>
            </a:prstGeom>
            <a:solidFill>
              <a:schemeClr val="tx1"/>
            </a:solidFill>
            <a:ln w="3175">
              <a:solidFill>
                <a:schemeClr val="tx1"/>
              </a:solidFill>
              <a:round/>
              <a:headEnd/>
              <a:tailEnd/>
            </a:ln>
            <a:effectLst/>
          </p:spPr>
          <p:txBody>
            <a:bodyPr wrap="none" anchor="ctr"/>
            <a:lstStyle/>
            <a:p>
              <a:endParaRPr lang="en-US"/>
            </a:p>
          </p:txBody>
        </p:sp>
        <p:sp>
          <p:nvSpPr>
            <p:cNvPr id="5138" name="Oval 18"/>
            <p:cNvSpPr>
              <a:spLocks noChangeArrowheads="1"/>
            </p:cNvSpPr>
            <p:nvPr/>
          </p:nvSpPr>
          <p:spPr bwMode="auto">
            <a:xfrm>
              <a:off x="4558" y="1175"/>
              <a:ext cx="47" cy="47"/>
            </a:xfrm>
            <a:prstGeom prst="ellipse">
              <a:avLst/>
            </a:prstGeom>
            <a:solidFill>
              <a:schemeClr val="tx1"/>
            </a:solidFill>
            <a:ln w="3175">
              <a:solidFill>
                <a:schemeClr val="tx1"/>
              </a:solidFill>
              <a:round/>
              <a:headEnd/>
              <a:tailEnd/>
            </a:ln>
            <a:effectLst/>
          </p:spPr>
          <p:txBody>
            <a:bodyPr wrap="none" anchor="ctr"/>
            <a:lstStyle/>
            <a:p>
              <a:endParaRPr lang="en-US"/>
            </a:p>
          </p:txBody>
        </p:sp>
        <p:sp>
          <p:nvSpPr>
            <p:cNvPr id="5139" name="Oval 19"/>
            <p:cNvSpPr>
              <a:spLocks noChangeArrowheads="1"/>
            </p:cNvSpPr>
            <p:nvPr/>
          </p:nvSpPr>
          <p:spPr bwMode="auto">
            <a:xfrm>
              <a:off x="987" y="982"/>
              <a:ext cx="47" cy="47"/>
            </a:xfrm>
            <a:prstGeom prst="ellipse">
              <a:avLst/>
            </a:prstGeom>
            <a:solidFill>
              <a:schemeClr val="tx1"/>
            </a:solidFill>
            <a:ln w="3175">
              <a:solidFill>
                <a:schemeClr val="tx1"/>
              </a:solidFill>
              <a:round/>
              <a:headEnd/>
              <a:tailEnd/>
            </a:ln>
            <a:effectLst/>
          </p:spPr>
          <p:txBody>
            <a:bodyPr wrap="none" anchor="ctr"/>
            <a:lstStyle/>
            <a:p>
              <a:endParaRPr lang="en-US"/>
            </a:p>
          </p:txBody>
        </p:sp>
        <p:sp>
          <p:nvSpPr>
            <p:cNvPr id="5140" name="Line 20"/>
            <p:cNvSpPr>
              <a:spLocks noChangeShapeType="1"/>
            </p:cNvSpPr>
            <p:nvPr/>
          </p:nvSpPr>
          <p:spPr bwMode="auto">
            <a:xfrm flipV="1">
              <a:off x="611" y="1002"/>
              <a:ext cx="1855" cy="5"/>
            </a:xfrm>
            <a:prstGeom prst="line">
              <a:avLst/>
            </a:prstGeom>
            <a:noFill/>
            <a:ln w="28575">
              <a:solidFill>
                <a:schemeClr val="tx1"/>
              </a:solidFill>
              <a:round/>
              <a:headEnd/>
              <a:tailEnd/>
            </a:ln>
            <a:effectLst/>
          </p:spPr>
          <p:txBody>
            <a:bodyPr wrap="none" anchor="ctr"/>
            <a:lstStyle/>
            <a:p>
              <a:endParaRPr lang="en-US"/>
            </a:p>
          </p:txBody>
        </p:sp>
        <p:sp>
          <p:nvSpPr>
            <p:cNvPr id="5141" name="Line 21"/>
            <p:cNvSpPr>
              <a:spLocks noChangeShapeType="1"/>
            </p:cNvSpPr>
            <p:nvPr/>
          </p:nvSpPr>
          <p:spPr bwMode="auto">
            <a:xfrm>
              <a:off x="608" y="1686"/>
              <a:ext cx="1492" cy="1"/>
            </a:xfrm>
            <a:prstGeom prst="line">
              <a:avLst/>
            </a:prstGeom>
            <a:noFill/>
            <a:ln w="28575">
              <a:solidFill>
                <a:schemeClr val="tx1"/>
              </a:solidFill>
              <a:round/>
              <a:headEnd/>
              <a:tailEnd/>
            </a:ln>
            <a:effectLst/>
          </p:spPr>
          <p:txBody>
            <a:bodyPr wrap="none" anchor="ctr"/>
            <a:lstStyle/>
            <a:p>
              <a:endParaRPr lang="en-US"/>
            </a:p>
          </p:txBody>
        </p:sp>
        <p:sp>
          <p:nvSpPr>
            <p:cNvPr id="5142" name="Line 22"/>
            <p:cNvSpPr>
              <a:spLocks noChangeShapeType="1"/>
            </p:cNvSpPr>
            <p:nvPr/>
          </p:nvSpPr>
          <p:spPr bwMode="auto">
            <a:xfrm>
              <a:off x="1855" y="2305"/>
              <a:ext cx="622" cy="1"/>
            </a:xfrm>
            <a:prstGeom prst="line">
              <a:avLst/>
            </a:prstGeom>
            <a:noFill/>
            <a:ln w="28575">
              <a:solidFill>
                <a:schemeClr val="tx1"/>
              </a:solidFill>
              <a:round/>
              <a:headEnd/>
              <a:tailEnd/>
            </a:ln>
            <a:effectLst/>
          </p:spPr>
          <p:txBody>
            <a:bodyPr wrap="none" anchor="ctr"/>
            <a:lstStyle/>
            <a:p>
              <a:endParaRPr lang="en-US"/>
            </a:p>
          </p:txBody>
        </p:sp>
        <p:sp>
          <p:nvSpPr>
            <p:cNvPr id="5143" name="Line 23"/>
            <p:cNvSpPr>
              <a:spLocks noChangeShapeType="1"/>
            </p:cNvSpPr>
            <p:nvPr/>
          </p:nvSpPr>
          <p:spPr bwMode="auto">
            <a:xfrm>
              <a:off x="1009" y="2307"/>
              <a:ext cx="369" cy="1"/>
            </a:xfrm>
            <a:prstGeom prst="line">
              <a:avLst/>
            </a:prstGeom>
            <a:noFill/>
            <a:ln w="28575">
              <a:solidFill>
                <a:schemeClr val="tx1"/>
              </a:solidFill>
              <a:round/>
              <a:headEnd/>
              <a:tailEnd/>
            </a:ln>
            <a:effectLst/>
          </p:spPr>
          <p:txBody>
            <a:bodyPr wrap="none" anchor="ctr"/>
            <a:lstStyle/>
            <a:p>
              <a:endParaRPr lang="en-US"/>
            </a:p>
          </p:txBody>
        </p:sp>
        <p:sp>
          <p:nvSpPr>
            <p:cNvPr id="5144" name="Line 24"/>
            <p:cNvSpPr>
              <a:spLocks noChangeShapeType="1"/>
            </p:cNvSpPr>
            <p:nvPr/>
          </p:nvSpPr>
          <p:spPr bwMode="auto">
            <a:xfrm>
              <a:off x="1007" y="996"/>
              <a:ext cx="0" cy="1316"/>
            </a:xfrm>
            <a:prstGeom prst="line">
              <a:avLst/>
            </a:prstGeom>
            <a:noFill/>
            <a:ln w="28575">
              <a:solidFill>
                <a:schemeClr val="tx1"/>
              </a:solidFill>
              <a:round/>
              <a:headEnd/>
              <a:tailEnd/>
            </a:ln>
            <a:effectLst/>
          </p:spPr>
          <p:txBody>
            <a:bodyPr wrap="none" anchor="ctr"/>
            <a:lstStyle/>
            <a:p>
              <a:endParaRPr lang="en-US"/>
            </a:p>
          </p:txBody>
        </p:sp>
        <p:sp>
          <p:nvSpPr>
            <p:cNvPr id="5145" name="Line 25"/>
            <p:cNvSpPr>
              <a:spLocks noChangeShapeType="1"/>
            </p:cNvSpPr>
            <p:nvPr/>
          </p:nvSpPr>
          <p:spPr bwMode="auto">
            <a:xfrm>
              <a:off x="2093" y="1186"/>
              <a:ext cx="1" cy="914"/>
            </a:xfrm>
            <a:prstGeom prst="line">
              <a:avLst/>
            </a:prstGeom>
            <a:noFill/>
            <a:ln w="28575">
              <a:solidFill>
                <a:schemeClr val="tx1"/>
              </a:solidFill>
              <a:round/>
              <a:headEnd/>
              <a:tailEnd/>
            </a:ln>
            <a:effectLst/>
          </p:spPr>
          <p:txBody>
            <a:bodyPr wrap="none" anchor="ctr"/>
            <a:lstStyle/>
            <a:p>
              <a:endParaRPr lang="en-US"/>
            </a:p>
          </p:txBody>
        </p:sp>
        <p:sp>
          <p:nvSpPr>
            <p:cNvPr id="5146" name="Line 26"/>
            <p:cNvSpPr>
              <a:spLocks noChangeShapeType="1"/>
            </p:cNvSpPr>
            <p:nvPr/>
          </p:nvSpPr>
          <p:spPr bwMode="auto">
            <a:xfrm>
              <a:off x="2092" y="1189"/>
              <a:ext cx="380" cy="0"/>
            </a:xfrm>
            <a:prstGeom prst="line">
              <a:avLst/>
            </a:prstGeom>
            <a:noFill/>
            <a:ln w="28575">
              <a:solidFill>
                <a:schemeClr val="tx1"/>
              </a:solidFill>
              <a:round/>
              <a:headEnd/>
              <a:tailEnd/>
            </a:ln>
            <a:effectLst/>
          </p:spPr>
          <p:txBody>
            <a:bodyPr wrap="none" anchor="ctr"/>
            <a:lstStyle/>
            <a:p>
              <a:endParaRPr lang="en-US"/>
            </a:p>
          </p:txBody>
        </p:sp>
        <p:sp>
          <p:nvSpPr>
            <p:cNvPr id="5147" name="Line 27"/>
            <p:cNvSpPr>
              <a:spLocks noChangeShapeType="1"/>
            </p:cNvSpPr>
            <p:nvPr/>
          </p:nvSpPr>
          <p:spPr bwMode="auto">
            <a:xfrm flipV="1">
              <a:off x="2099" y="2084"/>
              <a:ext cx="369" cy="10"/>
            </a:xfrm>
            <a:prstGeom prst="line">
              <a:avLst/>
            </a:prstGeom>
            <a:noFill/>
            <a:ln w="28575">
              <a:solidFill>
                <a:schemeClr val="tx1"/>
              </a:solidFill>
              <a:round/>
              <a:headEnd/>
              <a:tailEnd/>
            </a:ln>
            <a:effectLst/>
          </p:spPr>
          <p:txBody>
            <a:bodyPr wrap="none" anchor="ctr"/>
            <a:lstStyle/>
            <a:p>
              <a:endParaRPr lang="en-US"/>
            </a:p>
          </p:txBody>
        </p:sp>
        <p:sp>
          <p:nvSpPr>
            <p:cNvPr id="5148" name="Line 28"/>
            <p:cNvSpPr>
              <a:spLocks noChangeShapeType="1"/>
            </p:cNvSpPr>
            <p:nvPr/>
          </p:nvSpPr>
          <p:spPr bwMode="auto">
            <a:xfrm>
              <a:off x="2967" y="1084"/>
              <a:ext cx="798" cy="0"/>
            </a:xfrm>
            <a:prstGeom prst="line">
              <a:avLst/>
            </a:prstGeom>
            <a:noFill/>
            <a:ln w="28575">
              <a:solidFill>
                <a:schemeClr val="tx1"/>
              </a:solidFill>
              <a:round/>
              <a:headEnd/>
              <a:tailEnd/>
            </a:ln>
            <a:effectLst/>
          </p:spPr>
          <p:txBody>
            <a:bodyPr wrap="none" anchor="ctr"/>
            <a:lstStyle/>
            <a:p>
              <a:endParaRPr lang="en-US"/>
            </a:p>
          </p:txBody>
        </p:sp>
        <p:sp>
          <p:nvSpPr>
            <p:cNvPr id="5149" name="Line 29"/>
            <p:cNvSpPr>
              <a:spLocks noChangeShapeType="1"/>
            </p:cNvSpPr>
            <p:nvPr/>
          </p:nvSpPr>
          <p:spPr bwMode="auto">
            <a:xfrm>
              <a:off x="2967" y="2188"/>
              <a:ext cx="798" cy="0"/>
            </a:xfrm>
            <a:prstGeom prst="line">
              <a:avLst/>
            </a:prstGeom>
            <a:noFill/>
            <a:ln w="28575">
              <a:solidFill>
                <a:schemeClr val="tx1"/>
              </a:solidFill>
              <a:round/>
              <a:headEnd/>
              <a:tailEnd/>
            </a:ln>
            <a:effectLst/>
          </p:spPr>
          <p:txBody>
            <a:bodyPr wrap="none" anchor="ctr"/>
            <a:lstStyle/>
            <a:p>
              <a:endParaRPr lang="en-US"/>
            </a:p>
          </p:txBody>
        </p:sp>
        <p:sp>
          <p:nvSpPr>
            <p:cNvPr id="5150" name="Line 30"/>
            <p:cNvSpPr>
              <a:spLocks noChangeShapeType="1"/>
            </p:cNvSpPr>
            <p:nvPr/>
          </p:nvSpPr>
          <p:spPr bwMode="auto">
            <a:xfrm>
              <a:off x="4272" y="1200"/>
              <a:ext cx="870" cy="0"/>
            </a:xfrm>
            <a:prstGeom prst="line">
              <a:avLst/>
            </a:prstGeom>
            <a:noFill/>
            <a:ln w="28575">
              <a:solidFill>
                <a:schemeClr val="tx1"/>
              </a:solidFill>
              <a:round/>
              <a:headEnd/>
              <a:tailEnd/>
            </a:ln>
            <a:effectLst/>
          </p:spPr>
          <p:txBody>
            <a:bodyPr wrap="none" anchor="ctr"/>
            <a:lstStyle/>
            <a:p>
              <a:endParaRPr lang="en-US"/>
            </a:p>
          </p:txBody>
        </p:sp>
        <p:sp>
          <p:nvSpPr>
            <p:cNvPr id="5151" name="Line 31"/>
            <p:cNvSpPr>
              <a:spLocks noChangeShapeType="1"/>
            </p:cNvSpPr>
            <p:nvPr/>
          </p:nvSpPr>
          <p:spPr bwMode="auto">
            <a:xfrm>
              <a:off x="4272" y="2088"/>
              <a:ext cx="870" cy="0"/>
            </a:xfrm>
            <a:prstGeom prst="line">
              <a:avLst/>
            </a:prstGeom>
            <a:noFill/>
            <a:ln w="28575">
              <a:solidFill>
                <a:schemeClr val="tx1"/>
              </a:solidFill>
              <a:round/>
              <a:headEnd/>
              <a:tailEnd/>
            </a:ln>
            <a:effectLst/>
          </p:spPr>
          <p:txBody>
            <a:bodyPr wrap="none" anchor="ctr"/>
            <a:lstStyle/>
            <a:p>
              <a:endParaRPr lang="en-US"/>
            </a:p>
          </p:txBody>
        </p:sp>
        <p:sp>
          <p:nvSpPr>
            <p:cNvPr id="5152" name="Line 32"/>
            <p:cNvSpPr>
              <a:spLocks noChangeShapeType="1"/>
            </p:cNvSpPr>
            <p:nvPr/>
          </p:nvSpPr>
          <p:spPr bwMode="auto">
            <a:xfrm>
              <a:off x="3485" y="1310"/>
              <a:ext cx="291" cy="0"/>
            </a:xfrm>
            <a:prstGeom prst="line">
              <a:avLst/>
            </a:prstGeom>
            <a:noFill/>
            <a:ln w="28575">
              <a:solidFill>
                <a:schemeClr val="tx1"/>
              </a:solidFill>
              <a:round/>
              <a:headEnd/>
              <a:tailEnd/>
            </a:ln>
            <a:effectLst/>
          </p:spPr>
          <p:txBody>
            <a:bodyPr wrap="none" anchor="ctr"/>
            <a:lstStyle/>
            <a:p>
              <a:endParaRPr lang="en-US"/>
            </a:p>
          </p:txBody>
        </p:sp>
        <p:sp>
          <p:nvSpPr>
            <p:cNvPr id="5153" name="Line 33"/>
            <p:cNvSpPr>
              <a:spLocks noChangeShapeType="1"/>
            </p:cNvSpPr>
            <p:nvPr/>
          </p:nvSpPr>
          <p:spPr bwMode="auto">
            <a:xfrm>
              <a:off x="3484" y="1988"/>
              <a:ext cx="286" cy="0"/>
            </a:xfrm>
            <a:prstGeom prst="line">
              <a:avLst/>
            </a:prstGeom>
            <a:noFill/>
            <a:ln w="28575">
              <a:solidFill>
                <a:schemeClr val="tx1"/>
              </a:solidFill>
              <a:round/>
              <a:headEnd/>
              <a:tailEnd/>
            </a:ln>
            <a:effectLst/>
          </p:spPr>
          <p:txBody>
            <a:bodyPr wrap="none" anchor="ctr"/>
            <a:lstStyle/>
            <a:p>
              <a:endParaRPr lang="en-US"/>
            </a:p>
          </p:txBody>
        </p:sp>
        <p:sp>
          <p:nvSpPr>
            <p:cNvPr id="5154" name="Line 34"/>
            <p:cNvSpPr>
              <a:spLocks noChangeShapeType="1"/>
            </p:cNvSpPr>
            <p:nvPr/>
          </p:nvSpPr>
          <p:spPr bwMode="auto">
            <a:xfrm>
              <a:off x="3490" y="1305"/>
              <a:ext cx="1" cy="208"/>
            </a:xfrm>
            <a:prstGeom prst="line">
              <a:avLst/>
            </a:prstGeom>
            <a:noFill/>
            <a:ln w="28575">
              <a:solidFill>
                <a:schemeClr val="tx1"/>
              </a:solidFill>
              <a:round/>
              <a:headEnd/>
              <a:tailEnd/>
            </a:ln>
            <a:effectLst/>
          </p:spPr>
          <p:txBody>
            <a:bodyPr wrap="none" anchor="ctr"/>
            <a:lstStyle/>
            <a:p>
              <a:endParaRPr lang="en-US"/>
            </a:p>
          </p:txBody>
        </p:sp>
        <p:sp>
          <p:nvSpPr>
            <p:cNvPr id="5155" name="Line 35"/>
            <p:cNvSpPr>
              <a:spLocks noChangeShapeType="1"/>
            </p:cNvSpPr>
            <p:nvPr/>
          </p:nvSpPr>
          <p:spPr bwMode="auto">
            <a:xfrm>
              <a:off x="3488" y="1830"/>
              <a:ext cx="2" cy="169"/>
            </a:xfrm>
            <a:prstGeom prst="line">
              <a:avLst/>
            </a:prstGeom>
            <a:noFill/>
            <a:ln w="28575">
              <a:solidFill>
                <a:schemeClr val="tx1"/>
              </a:solidFill>
              <a:round/>
              <a:headEnd/>
              <a:tailEnd/>
            </a:ln>
            <a:effectLst/>
          </p:spPr>
          <p:txBody>
            <a:bodyPr wrap="none" anchor="ctr"/>
            <a:lstStyle/>
            <a:p>
              <a:endParaRPr lang="en-US"/>
            </a:p>
          </p:txBody>
        </p:sp>
        <p:sp>
          <p:nvSpPr>
            <p:cNvPr id="5156" name="Line 36"/>
            <p:cNvSpPr>
              <a:spLocks noChangeShapeType="1"/>
            </p:cNvSpPr>
            <p:nvPr/>
          </p:nvSpPr>
          <p:spPr bwMode="auto">
            <a:xfrm flipH="1">
              <a:off x="4585" y="1194"/>
              <a:ext cx="1" cy="299"/>
            </a:xfrm>
            <a:prstGeom prst="line">
              <a:avLst/>
            </a:prstGeom>
            <a:noFill/>
            <a:ln w="28575">
              <a:solidFill>
                <a:schemeClr val="tx1"/>
              </a:solidFill>
              <a:round/>
              <a:headEnd/>
              <a:tailEnd/>
            </a:ln>
            <a:effectLst/>
          </p:spPr>
          <p:txBody>
            <a:bodyPr wrap="none" anchor="ctr"/>
            <a:lstStyle/>
            <a:p>
              <a:endParaRPr lang="en-US"/>
            </a:p>
          </p:txBody>
        </p:sp>
        <p:sp>
          <p:nvSpPr>
            <p:cNvPr id="5157" name="Line 37"/>
            <p:cNvSpPr>
              <a:spLocks noChangeShapeType="1"/>
            </p:cNvSpPr>
            <p:nvPr/>
          </p:nvSpPr>
          <p:spPr bwMode="auto">
            <a:xfrm>
              <a:off x="4583" y="1841"/>
              <a:ext cx="4" cy="243"/>
            </a:xfrm>
            <a:prstGeom prst="line">
              <a:avLst/>
            </a:prstGeom>
            <a:noFill/>
            <a:ln w="28575">
              <a:solidFill>
                <a:schemeClr val="tx1"/>
              </a:solidFill>
              <a:round/>
              <a:headEnd/>
              <a:tailEnd/>
            </a:ln>
            <a:effectLst/>
          </p:spPr>
          <p:txBody>
            <a:bodyPr wrap="none" anchor="ctr"/>
            <a:lstStyle/>
            <a:p>
              <a:endParaRPr lang="en-US"/>
            </a:p>
          </p:txBody>
        </p:sp>
        <p:sp>
          <p:nvSpPr>
            <p:cNvPr id="5158" name="Line 38"/>
            <p:cNvSpPr>
              <a:spLocks noChangeShapeType="1"/>
            </p:cNvSpPr>
            <p:nvPr/>
          </p:nvSpPr>
          <p:spPr bwMode="auto">
            <a:xfrm>
              <a:off x="3490" y="1503"/>
              <a:ext cx="1101" cy="341"/>
            </a:xfrm>
            <a:prstGeom prst="line">
              <a:avLst/>
            </a:prstGeom>
            <a:noFill/>
            <a:ln w="28575">
              <a:solidFill>
                <a:schemeClr val="tx1"/>
              </a:solidFill>
              <a:round/>
              <a:headEnd/>
              <a:tailEnd/>
            </a:ln>
            <a:effectLst/>
          </p:spPr>
          <p:txBody>
            <a:bodyPr wrap="none" anchor="ctr"/>
            <a:lstStyle/>
            <a:p>
              <a:endParaRPr lang="en-US"/>
            </a:p>
          </p:txBody>
        </p:sp>
        <p:sp>
          <p:nvSpPr>
            <p:cNvPr id="5159" name="Line 39"/>
            <p:cNvSpPr>
              <a:spLocks noChangeShapeType="1"/>
            </p:cNvSpPr>
            <p:nvPr/>
          </p:nvSpPr>
          <p:spPr bwMode="auto">
            <a:xfrm flipV="1">
              <a:off x="3490" y="1486"/>
              <a:ext cx="1096" cy="341"/>
            </a:xfrm>
            <a:prstGeom prst="line">
              <a:avLst/>
            </a:prstGeom>
            <a:noFill/>
            <a:ln w="28575">
              <a:solidFill>
                <a:schemeClr val="tx1"/>
              </a:solidFill>
              <a:round/>
              <a:headEnd/>
              <a:tailEnd/>
            </a:ln>
            <a:effectLst/>
          </p:spPr>
          <p:txBody>
            <a:bodyPr wrap="none" anchor="ctr"/>
            <a:lstStyle/>
            <a:p>
              <a:endParaRPr lang="en-US"/>
            </a:p>
          </p:txBody>
        </p:sp>
        <p:sp>
          <p:nvSpPr>
            <p:cNvPr id="5160" name="Text Box 40"/>
            <p:cNvSpPr txBox="1">
              <a:spLocks noChangeArrowheads="1"/>
            </p:cNvSpPr>
            <p:nvPr/>
          </p:nvSpPr>
          <p:spPr bwMode="auto">
            <a:xfrm>
              <a:off x="347" y="874"/>
              <a:ext cx="312" cy="903"/>
            </a:xfrm>
            <a:prstGeom prst="rect">
              <a:avLst/>
            </a:prstGeom>
            <a:noFill/>
            <a:ln w="9525">
              <a:noFill/>
              <a:miter lim="800000"/>
              <a:headEnd/>
              <a:tailEnd/>
            </a:ln>
            <a:effectLst/>
          </p:spPr>
          <p:txBody>
            <a:bodyPr wrap="none">
              <a:spAutoFit/>
            </a:bodyPr>
            <a:lstStyle/>
            <a:p>
              <a:r>
                <a:rPr lang="en-US" sz="2000"/>
                <a:t> D</a:t>
              </a:r>
            </a:p>
            <a:p>
              <a:endParaRPr lang="en-US" sz="2000"/>
            </a:p>
            <a:p>
              <a:endParaRPr lang="en-US" sz="2000"/>
            </a:p>
            <a:p>
              <a:endParaRPr lang="en-US" sz="2000"/>
            </a:p>
            <a:p>
              <a:pPr>
                <a:lnSpc>
                  <a:spcPct val="40000"/>
                </a:lnSpc>
              </a:pPr>
              <a:r>
                <a:rPr lang="en-US" sz="2000"/>
                <a:t>CP</a:t>
              </a:r>
              <a:endParaRPr lang="en-US"/>
            </a:p>
          </p:txBody>
        </p:sp>
        <p:sp>
          <p:nvSpPr>
            <p:cNvPr id="5161" name="Text Box 41"/>
            <p:cNvSpPr txBox="1">
              <a:spLocks noChangeArrowheads="1"/>
            </p:cNvSpPr>
            <p:nvPr/>
          </p:nvSpPr>
          <p:spPr bwMode="auto">
            <a:xfrm>
              <a:off x="5098" y="1065"/>
              <a:ext cx="285" cy="1134"/>
            </a:xfrm>
            <a:prstGeom prst="rect">
              <a:avLst/>
            </a:prstGeom>
            <a:noFill/>
            <a:ln w="9525">
              <a:noFill/>
              <a:miter lim="800000"/>
              <a:headEnd/>
              <a:tailEnd/>
            </a:ln>
            <a:effectLst/>
          </p:spPr>
          <p:txBody>
            <a:bodyPr wrap="none">
              <a:spAutoFit/>
            </a:bodyPr>
            <a:lstStyle/>
            <a:p>
              <a:r>
                <a:rPr lang="en-US" sz="2000" i="1"/>
                <a:t> Q</a:t>
              </a:r>
            </a:p>
            <a:p>
              <a:endParaRPr lang="en-US" sz="2000" i="1"/>
            </a:p>
            <a:p>
              <a:endParaRPr lang="en-US" sz="2000" i="1"/>
            </a:p>
            <a:p>
              <a:endParaRPr lang="en-US" sz="2000" i="1"/>
            </a:p>
            <a:p>
              <a:pPr>
                <a:lnSpc>
                  <a:spcPct val="40000"/>
                </a:lnSpc>
              </a:pPr>
              <a:endParaRPr lang="en-US" sz="2000" i="1"/>
            </a:p>
            <a:p>
              <a:pPr>
                <a:lnSpc>
                  <a:spcPct val="40000"/>
                </a:lnSpc>
              </a:pPr>
              <a:endParaRPr lang="en-US" sz="2000" i="1"/>
            </a:p>
            <a:p>
              <a:pPr>
                <a:lnSpc>
                  <a:spcPct val="80000"/>
                </a:lnSpc>
              </a:pPr>
              <a:r>
                <a:rPr lang="en-US" sz="2000" i="1"/>
                <a:t>Q’</a:t>
              </a:r>
              <a:endParaRPr lang="en-US"/>
            </a:p>
          </p:txBody>
        </p:sp>
        <p:sp>
          <p:nvSpPr>
            <p:cNvPr id="5162" name="Text Box 42"/>
            <p:cNvSpPr txBox="1">
              <a:spLocks noChangeArrowheads="1"/>
            </p:cNvSpPr>
            <p:nvPr/>
          </p:nvSpPr>
          <p:spPr bwMode="auto">
            <a:xfrm>
              <a:off x="1456" y="2165"/>
              <a:ext cx="196" cy="250"/>
            </a:xfrm>
            <a:prstGeom prst="rect">
              <a:avLst/>
            </a:prstGeom>
            <a:noFill/>
            <a:ln w="9525">
              <a:noFill/>
              <a:miter lim="800000"/>
              <a:headEnd/>
              <a:tailEnd/>
            </a:ln>
            <a:effectLst/>
          </p:spPr>
          <p:txBody>
            <a:bodyPr wrap="none">
              <a:spAutoFit/>
            </a:bodyPr>
            <a:lstStyle/>
            <a:p>
              <a:r>
                <a:rPr lang="en-US" sz="2000"/>
                <a:t>5</a:t>
              </a:r>
            </a:p>
          </p:txBody>
        </p:sp>
        <p:sp>
          <p:nvSpPr>
            <p:cNvPr id="5163" name="Text Box 43"/>
            <p:cNvSpPr txBox="1">
              <a:spLocks noChangeArrowheads="1"/>
            </p:cNvSpPr>
            <p:nvPr/>
          </p:nvSpPr>
          <p:spPr bwMode="auto">
            <a:xfrm>
              <a:off x="2564" y="970"/>
              <a:ext cx="196" cy="250"/>
            </a:xfrm>
            <a:prstGeom prst="rect">
              <a:avLst/>
            </a:prstGeom>
            <a:noFill/>
            <a:ln w="9525">
              <a:noFill/>
              <a:miter lim="800000"/>
              <a:headEnd/>
              <a:tailEnd/>
            </a:ln>
            <a:effectLst/>
          </p:spPr>
          <p:txBody>
            <a:bodyPr wrap="none">
              <a:spAutoFit/>
            </a:bodyPr>
            <a:lstStyle/>
            <a:p>
              <a:r>
                <a:rPr lang="en-US" sz="2000"/>
                <a:t>3</a:t>
              </a:r>
            </a:p>
          </p:txBody>
        </p:sp>
        <p:sp>
          <p:nvSpPr>
            <p:cNvPr id="5164" name="Text Box 44"/>
            <p:cNvSpPr txBox="1">
              <a:spLocks noChangeArrowheads="1"/>
            </p:cNvSpPr>
            <p:nvPr/>
          </p:nvSpPr>
          <p:spPr bwMode="auto">
            <a:xfrm>
              <a:off x="2558" y="2056"/>
              <a:ext cx="196" cy="250"/>
            </a:xfrm>
            <a:prstGeom prst="rect">
              <a:avLst/>
            </a:prstGeom>
            <a:noFill/>
            <a:ln w="9525">
              <a:noFill/>
              <a:miter lim="800000"/>
              <a:headEnd/>
              <a:tailEnd/>
            </a:ln>
            <a:effectLst/>
          </p:spPr>
          <p:txBody>
            <a:bodyPr wrap="none">
              <a:spAutoFit/>
            </a:bodyPr>
            <a:lstStyle/>
            <a:p>
              <a:r>
                <a:rPr lang="en-US" sz="2000"/>
                <a:t>4</a:t>
              </a:r>
            </a:p>
          </p:txBody>
        </p:sp>
        <p:sp>
          <p:nvSpPr>
            <p:cNvPr id="5165" name="Text Box 45"/>
            <p:cNvSpPr txBox="1">
              <a:spLocks noChangeArrowheads="1"/>
            </p:cNvSpPr>
            <p:nvPr/>
          </p:nvSpPr>
          <p:spPr bwMode="auto">
            <a:xfrm>
              <a:off x="3859" y="1076"/>
              <a:ext cx="196" cy="250"/>
            </a:xfrm>
            <a:prstGeom prst="rect">
              <a:avLst/>
            </a:prstGeom>
            <a:noFill/>
            <a:ln w="9525">
              <a:noFill/>
              <a:miter lim="800000"/>
              <a:headEnd/>
              <a:tailEnd/>
            </a:ln>
            <a:effectLst/>
          </p:spPr>
          <p:txBody>
            <a:bodyPr wrap="none">
              <a:spAutoFit/>
            </a:bodyPr>
            <a:lstStyle/>
            <a:p>
              <a:r>
                <a:rPr lang="en-US" sz="2000"/>
                <a:t>1</a:t>
              </a:r>
            </a:p>
          </p:txBody>
        </p:sp>
        <p:sp>
          <p:nvSpPr>
            <p:cNvPr id="5166" name="Text Box 46"/>
            <p:cNvSpPr txBox="1">
              <a:spLocks noChangeArrowheads="1"/>
            </p:cNvSpPr>
            <p:nvPr/>
          </p:nvSpPr>
          <p:spPr bwMode="auto">
            <a:xfrm>
              <a:off x="3872" y="1957"/>
              <a:ext cx="196" cy="250"/>
            </a:xfrm>
            <a:prstGeom prst="rect">
              <a:avLst/>
            </a:prstGeom>
            <a:noFill/>
            <a:ln w="9525">
              <a:noFill/>
              <a:miter lim="800000"/>
              <a:headEnd/>
              <a:tailEnd/>
            </a:ln>
            <a:effectLst/>
          </p:spPr>
          <p:txBody>
            <a:bodyPr wrap="none">
              <a:spAutoFit/>
            </a:bodyPr>
            <a:lstStyle/>
            <a:p>
              <a:r>
                <a:rPr lang="en-US" sz="2000"/>
                <a:t>2</a:t>
              </a:r>
            </a:p>
          </p:txBody>
        </p:sp>
      </p:grpSp>
      <p:sp>
        <p:nvSpPr>
          <p:cNvPr id="46" name="TextBox 45"/>
          <p:cNvSpPr txBox="1"/>
          <p:nvPr/>
        </p:nvSpPr>
        <p:spPr>
          <a:xfrm>
            <a:off x="609600" y="6396335"/>
            <a:ext cx="8038226" cy="461665"/>
          </a:xfrm>
          <a:prstGeom prst="rect">
            <a:avLst/>
          </a:prstGeom>
          <a:noFill/>
        </p:spPr>
        <p:txBody>
          <a:bodyPr wrap="none" rtlCol="0">
            <a:spAutoFit/>
          </a:bodyPr>
          <a:lstStyle/>
          <a:p>
            <a:r>
              <a:rPr lang="en-US" i="1" dirty="0" smtClean="0"/>
              <a:t>klabs.org/</a:t>
            </a:r>
            <a:r>
              <a:rPr lang="en-US" i="1" dirty="0" err="1" smtClean="0"/>
              <a:t>richcontent</a:t>
            </a:r>
            <a:r>
              <a:rPr lang="en-US" i="1" dirty="0" smtClean="0"/>
              <a:t>/Tutorial/</a:t>
            </a:r>
            <a:r>
              <a:rPr lang="en-US" i="1" dirty="0" err="1" smtClean="0"/>
              <a:t>MiniCourses</a:t>
            </a:r>
            <a:r>
              <a:rPr lang="en-US" i="1" dirty="0" smtClean="0"/>
              <a:t>/.../3_Sequential.</a:t>
            </a:r>
            <a:r>
              <a:rPr lang="en-US" b="1" i="1" dirty="0" smtClean="0"/>
              <a:t>ppt</a:t>
            </a:r>
            <a:endParaRPr lang="en-US" dirty="0"/>
          </a:p>
        </p:txBody>
      </p:sp>
      <p:sp>
        <p:nvSpPr>
          <p:cNvPr id="47" name="Slide Number Placeholder 46"/>
          <p:cNvSpPr>
            <a:spLocks noGrp="1"/>
          </p:cNvSpPr>
          <p:nvPr>
            <p:ph type="sldNum" sz="quarter" idx="12"/>
          </p:nvPr>
        </p:nvSpPr>
        <p:spPr/>
        <p:txBody>
          <a:bodyPr/>
          <a:lstStyle/>
          <a:p>
            <a:fld id="{65876461-077E-41AC-BF9A-19ECFE564D14}" type="slidenum">
              <a:rPr lang="en-US" smtClean="0"/>
              <a:pPr/>
              <a:t>34</a:t>
            </a:fld>
            <a:endParaRPr lang="en-US"/>
          </a:p>
        </p:txBody>
      </p:sp>
      <p:sp>
        <p:nvSpPr>
          <p:cNvPr id="48" name="Footer Placeholder 47"/>
          <p:cNvSpPr>
            <a:spLocks noGrp="1"/>
          </p:cNvSpPr>
          <p:nvPr>
            <p:ph type="ftr" sz="quarter" idx="11"/>
          </p:nvPr>
        </p:nvSpPr>
        <p:spPr/>
        <p:txBody>
          <a:bodyPr/>
          <a:lstStyle/>
          <a:p>
            <a:r>
              <a:rPr lang="es-ES" smtClean="0"/>
              <a:t>W2018: EE307</a:t>
            </a:r>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4294967295"/>
          </p:nvPr>
        </p:nvSpPr>
        <p:spPr>
          <a:xfrm>
            <a:off x="3579813" y="6553200"/>
            <a:ext cx="5564187" cy="474663"/>
          </a:xfrm>
        </p:spPr>
        <p:txBody>
          <a:bodyPr/>
          <a:lstStyle/>
          <a:p>
            <a:r>
              <a:rPr lang="es-ES" smtClean="0"/>
              <a:t>W2018: EE307</a:t>
            </a:r>
            <a:endParaRPr lang="en-US" dirty="0"/>
          </a:p>
        </p:txBody>
      </p:sp>
      <p:sp>
        <p:nvSpPr>
          <p:cNvPr id="4" name="Slide Number Placeholder 3"/>
          <p:cNvSpPr>
            <a:spLocks noGrp="1"/>
          </p:cNvSpPr>
          <p:nvPr>
            <p:ph type="sldNum" sz="quarter" idx="4294967295"/>
          </p:nvPr>
        </p:nvSpPr>
        <p:spPr>
          <a:xfrm>
            <a:off x="0" y="6242050"/>
            <a:ext cx="827088" cy="488950"/>
          </a:xfrm>
        </p:spPr>
        <p:txBody>
          <a:bodyPr/>
          <a:lstStyle/>
          <a:p>
            <a:fld id="{65876461-077E-41AC-BF9A-19ECFE564D14}" type="slidenum">
              <a:rPr lang="en-US" smtClean="0"/>
              <a:pPr/>
              <a:t>35</a:t>
            </a:fld>
            <a:endParaRPr lang="en-US"/>
          </a:p>
        </p:txBody>
      </p:sp>
      <p:pic>
        <p:nvPicPr>
          <p:cNvPr id="502786" name="Picture 2"/>
          <p:cNvPicPr>
            <a:picLocks noChangeAspect="1" noChangeArrowheads="1"/>
          </p:cNvPicPr>
          <p:nvPr/>
        </p:nvPicPr>
        <p:blipFill>
          <a:blip r:embed="rId2" cstate="print"/>
          <a:srcRect/>
          <a:stretch>
            <a:fillRect/>
          </a:stretch>
        </p:blipFill>
        <p:spPr bwMode="auto">
          <a:xfrm>
            <a:off x="26300" y="642938"/>
            <a:ext cx="9117700" cy="5743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3810"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Inverter sizing and generating clock signals</a:t>
            </a:r>
            <a:endParaRPr lang="en-US" dirty="0"/>
          </a:p>
        </p:txBody>
      </p:sp>
      <p:sp>
        <p:nvSpPr>
          <p:cNvPr id="7" name="Subtitle 6"/>
          <p:cNvSpPr>
            <a:spLocks noGrp="1"/>
          </p:cNvSpPr>
          <p:nvPr>
            <p:ph type="subTitle" idx="1"/>
          </p:nvPr>
        </p:nvSpPr>
        <p:spPr/>
        <p:txBody>
          <a:bodyPr/>
          <a:lstStyle/>
          <a:p>
            <a:endParaRPr lang="en-US" dirty="0"/>
          </a:p>
        </p:txBody>
      </p:sp>
      <p:sp>
        <p:nvSpPr>
          <p:cNvPr id="4" name="Footer Placeholder 3"/>
          <p:cNvSpPr>
            <a:spLocks noGrp="1"/>
          </p:cNvSpPr>
          <p:nvPr>
            <p:ph type="ftr" sz="quarter" idx="4294967295"/>
          </p:nvPr>
        </p:nvSpPr>
        <p:spPr>
          <a:xfrm>
            <a:off x="5715000" y="6305550"/>
            <a:ext cx="2895600" cy="476250"/>
          </a:xfrm>
          <a:prstGeom prst="rect">
            <a:avLst/>
          </a:prstGeom>
        </p:spPr>
        <p:txBody>
          <a:bodyPr/>
          <a:lstStyle/>
          <a:p>
            <a:r>
              <a:rPr kumimoji="0" lang="en-US" smtClean="0"/>
              <a:t>W2018: EE307</a:t>
            </a:r>
            <a:endParaRPr kumimoji="0" lang="en-US"/>
          </a:p>
        </p:txBody>
      </p:sp>
      <p:sp>
        <p:nvSpPr>
          <p:cNvPr id="5" name="Slide Number Placeholder 4"/>
          <p:cNvSpPr>
            <a:spLocks noGrp="1"/>
          </p:cNvSpPr>
          <p:nvPr>
            <p:ph type="sldNum" sz="quarter" idx="4294967295"/>
          </p:nvPr>
        </p:nvSpPr>
        <p:spPr>
          <a:xfrm>
            <a:off x="8192530" y="6305550"/>
            <a:ext cx="878318" cy="476250"/>
          </a:xfrm>
          <a:prstGeom prst="rect">
            <a:avLst/>
          </a:prstGeom>
        </p:spPr>
        <p:txBody>
          <a:bodyPr/>
          <a:lstStyle/>
          <a:p>
            <a:fld id="{6294C92D-0306-4E69-9CD3-20855E849650}" type="slidenum">
              <a:rPr kumimoji="0" lang="en-US" smtClean="0"/>
              <a:pPr/>
              <a:t>37</a:t>
            </a:fld>
            <a:endParaRPr kumimoji="0" lang="en-US" dirty="0"/>
          </a:p>
        </p:txBody>
      </p:sp>
    </p:spTree>
    <p:extLst>
      <p:ext uri="{BB962C8B-B14F-4D97-AF65-F5344CB8AC3E}">
        <p14:creationId xmlns:p14="http://schemas.microsoft.com/office/powerpoint/2010/main" val="25790695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Ring oscillators</a:t>
            </a:r>
            <a:endParaRPr lang="en-US" dirty="0"/>
          </a:p>
        </p:txBody>
      </p:sp>
      <p:sp>
        <p:nvSpPr>
          <p:cNvPr id="5" name="Content Placeholder 4"/>
          <p:cNvSpPr>
            <a:spLocks noGrp="1"/>
          </p:cNvSpPr>
          <p:nvPr>
            <p:ph idx="1"/>
          </p:nvPr>
        </p:nvSpPr>
        <p:spPr/>
        <p:txBody>
          <a:bodyPr/>
          <a:lstStyle/>
          <a:p>
            <a:r>
              <a:rPr lang="en-US" dirty="0" smtClean="0"/>
              <a:t>One way to generate an on-chip clock signal (a square wave)</a:t>
            </a:r>
          </a:p>
          <a:p>
            <a:r>
              <a:rPr lang="en-US" dirty="0" smtClean="0"/>
              <a:t>Other on-chip signal generation techniques may require RLC circuits and are often too slow for modern circuits.</a:t>
            </a:r>
          </a:p>
          <a:p>
            <a:endParaRPr lang="en-US" dirty="0"/>
          </a:p>
        </p:txBody>
      </p:sp>
      <p:grpSp>
        <p:nvGrpSpPr>
          <p:cNvPr id="28" name="Group 27"/>
          <p:cNvGrpSpPr/>
          <p:nvPr/>
        </p:nvGrpSpPr>
        <p:grpSpPr>
          <a:xfrm>
            <a:off x="992980" y="4131536"/>
            <a:ext cx="7383463" cy="2518221"/>
            <a:chOff x="668771" y="1524260"/>
            <a:chExt cx="7383463" cy="2518221"/>
          </a:xfrm>
        </p:grpSpPr>
        <p:sp>
          <p:nvSpPr>
            <p:cNvPr id="6" name="TextBox 5"/>
            <p:cNvSpPr txBox="1"/>
            <p:nvPr/>
          </p:nvSpPr>
          <p:spPr>
            <a:xfrm>
              <a:off x="1377074" y="3125586"/>
              <a:ext cx="2108269" cy="830997"/>
            </a:xfrm>
            <a:prstGeom prst="rect">
              <a:avLst/>
            </a:prstGeom>
            <a:noFill/>
          </p:spPr>
          <p:txBody>
            <a:bodyPr wrap="none" rtlCol="0">
              <a:spAutoFit/>
            </a:bodyPr>
            <a:lstStyle/>
            <a:p>
              <a:pPr algn="ctr"/>
              <a:r>
                <a:rPr lang="en-US" dirty="0" smtClean="0"/>
                <a:t>Period</a:t>
              </a:r>
            </a:p>
            <a:p>
              <a:pPr algn="ctr"/>
              <a:r>
                <a:rPr lang="en-US" dirty="0" smtClean="0"/>
                <a:t>(= 1/frequency)</a:t>
              </a:r>
              <a:endParaRPr lang="en-US" dirty="0"/>
            </a:p>
          </p:txBody>
        </p:sp>
        <p:sp>
          <p:nvSpPr>
            <p:cNvPr id="7" name="Text Box 3"/>
            <p:cNvSpPr txBox="1">
              <a:spLocks noChangeArrowheads="1"/>
            </p:cNvSpPr>
            <p:nvPr/>
          </p:nvSpPr>
          <p:spPr bwMode="auto">
            <a:xfrm>
              <a:off x="668771" y="2460885"/>
              <a:ext cx="923925" cy="366712"/>
            </a:xfrm>
            <a:prstGeom prst="rect">
              <a:avLst/>
            </a:prstGeom>
            <a:noFill/>
            <a:ln w="9525">
              <a:noFill/>
              <a:miter lim="800000"/>
              <a:headEnd/>
              <a:tailEnd/>
            </a:ln>
            <a:effectLst/>
          </p:spPr>
          <p:txBody>
            <a:bodyPr>
              <a:spAutoFit/>
            </a:bodyPr>
            <a:lstStyle/>
            <a:p>
              <a:pPr>
                <a:spcBef>
                  <a:spcPct val="50000"/>
                </a:spcBef>
              </a:pPr>
              <a:r>
                <a:rPr lang="en-US" sz="1800"/>
                <a:t>CLK</a:t>
              </a:r>
            </a:p>
          </p:txBody>
        </p:sp>
        <p:grpSp>
          <p:nvGrpSpPr>
            <p:cNvPr id="8" name="Group 72"/>
            <p:cNvGrpSpPr>
              <a:grpSpLocks/>
            </p:cNvGrpSpPr>
            <p:nvPr/>
          </p:nvGrpSpPr>
          <p:grpSpPr bwMode="auto">
            <a:xfrm>
              <a:off x="1656196" y="2206886"/>
              <a:ext cx="5464175" cy="868824"/>
              <a:chOff x="1148" y="2460"/>
              <a:chExt cx="2637" cy="1350"/>
            </a:xfrm>
          </p:grpSpPr>
          <p:sp>
            <p:nvSpPr>
              <p:cNvPr id="9" name="Line 25"/>
              <p:cNvSpPr>
                <a:spLocks noChangeShapeType="1"/>
              </p:cNvSpPr>
              <p:nvPr/>
            </p:nvSpPr>
            <p:spPr bwMode="auto">
              <a:xfrm>
                <a:off x="1148" y="2460"/>
                <a:ext cx="0" cy="1350"/>
              </a:xfrm>
              <a:prstGeom prst="line">
                <a:avLst/>
              </a:prstGeom>
              <a:noFill/>
              <a:ln w="9525" cap="rnd">
                <a:solidFill>
                  <a:schemeClr val="tx1"/>
                </a:solidFill>
                <a:prstDash val="sysDot"/>
                <a:round/>
                <a:headEnd/>
                <a:tailEnd/>
              </a:ln>
              <a:effectLst/>
            </p:spPr>
            <p:txBody>
              <a:bodyPr/>
              <a:lstStyle/>
              <a:p>
                <a:endParaRPr lang="en-US"/>
              </a:p>
            </p:txBody>
          </p:sp>
          <p:sp>
            <p:nvSpPr>
              <p:cNvPr id="10" name="Line 26"/>
              <p:cNvSpPr>
                <a:spLocks noChangeShapeType="1"/>
              </p:cNvSpPr>
              <p:nvPr/>
            </p:nvSpPr>
            <p:spPr bwMode="auto">
              <a:xfrm>
                <a:off x="1806" y="2460"/>
                <a:ext cx="0" cy="1350"/>
              </a:xfrm>
              <a:prstGeom prst="line">
                <a:avLst/>
              </a:prstGeom>
              <a:noFill/>
              <a:ln w="9525" cap="rnd">
                <a:solidFill>
                  <a:schemeClr val="tx1"/>
                </a:solidFill>
                <a:prstDash val="sysDot"/>
                <a:round/>
                <a:headEnd/>
                <a:tailEnd/>
              </a:ln>
              <a:effectLst/>
            </p:spPr>
            <p:txBody>
              <a:bodyPr/>
              <a:lstStyle/>
              <a:p>
                <a:endParaRPr lang="en-US"/>
              </a:p>
            </p:txBody>
          </p:sp>
          <p:sp>
            <p:nvSpPr>
              <p:cNvPr id="11" name="Line 27"/>
              <p:cNvSpPr>
                <a:spLocks noChangeShapeType="1"/>
              </p:cNvSpPr>
              <p:nvPr/>
            </p:nvSpPr>
            <p:spPr bwMode="auto">
              <a:xfrm>
                <a:off x="2466" y="2460"/>
                <a:ext cx="0" cy="1350"/>
              </a:xfrm>
              <a:prstGeom prst="line">
                <a:avLst/>
              </a:prstGeom>
              <a:noFill/>
              <a:ln w="9525" cap="rnd">
                <a:solidFill>
                  <a:schemeClr val="tx1"/>
                </a:solidFill>
                <a:prstDash val="sysDot"/>
                <a:round/>
                <a:headEnd/>
                <a:tailEnd/>
              </a:ln>
              <a:effectLst/>
            </p:spPr>
            <p:txBody>
              <a:bodyPr/>
              <a:lstStyle/>
              <a:p>
                <a:endParaRPr lang="en-US"/>
              </a:p>
            </p:txBody>
          </p:sp>
          <p:sp>
            <p:nvSpPr>
              <p:cNvPr id="12" name="Line 28"/>
              <p:cNvSpPr>
                <a:spLocks noChangeShapeType="1"/>
              </p:cNvSpPr>
              <p:nvPr/>
            </p:nvSpPr>
            <p:spPr bwMode="auto">
              <a:xfrm>
                <a:off x="3126" y="2460"/>
                <a:ext cx="0" cy="1350"/>
              </a:xfrm>
              <a:prstGeom prst="line">
                <a:avLst/>
              </a:prstGeom>
              <a:noFill/>
              <a:ln w="9525" cap="rnd">
                <a:solidFill>
                  <a:schemeClr val="tx1"/>
                </a:solidFill>
                <a:prstDash val="sysDot"/>
                <a:round/>
                <a:headEnd/>
                <a:tailEnd/>
              </a:ln>
              <a:effectLst/>
            </p:spPr>
            <p:txBody>
              <a:bodyPr/>
              <a:lstStyle/>
              <a:p>
                <a:endParaRPr lang="en-US"/>
              </a:p>
            </p:txBody>
          </p:sp>
          <p:sp>
            <p:nvSpPr>
              <p:cNvPr id="13" name="Line 29"/>
              <p:cNvSpPr>
                <a:spLocks noChangeShapeType="1"/>
              </p:cNvSpPr>
              <p:nvPr/>
            </p:nvSpPr>
            <p:spPr bwMode="auto">
              <a:xfrm>
                <a:off x="3785" y="2460"/>
                <a:ext cx="0" cy="1350"/>
              </a:xfrm>
              <a:prstGeom prst="line">
                <a:avLst/>
              </a:prstGeom>
              <a:noFill/>
              <a:ln w="9525" cap="rnd">
                <a:solidFill>
                  <a:schemeClr val="tx1"/>
                </a:solidFill>
                <a:prstDash val="sysDot"/>
                <a:round/>
                <a:headEnd/>
                <a:tailEnd/>
              </a:ln>
              <a:effectLst/>
            </p:spPr>
            <p:txBody>
              <a:bodyPr/>
              <a:lstStyle/>
              <a:p>
                <a:endParaRPr lang="en-US"/>
              </a:p>
            </p:txBody>
          </p:sp>
        </p:grpSp>
        <p:grpSp>
          <p:nvGrpSpPr>
            <p:cNvPr id="14" name="Group 77"/>
            <p:cNvGrpSpPr>
              <a:grpSpLocks/>
            </p:cNvGrpSpPr>
            <p:nvPr/>
          </p:nvGrpSpPr>
          <p:grpSpPr bwMode="auto">
            <a:xfrm>
              <a:off x="1360921" y="2495810"/>
              <a:ext cx="6691313" cy="263525"/>
              <a:chOff x="962" y="2787"/>
              <a:chExt cx="4215" cy="166"/>
            </a:xfrm>
          </p:grpSpPr>
          <p:sp>
            <p:nvSpPr>
              <p:cNvPr id="15" name="Freeform 57"/>
              <p:cNvSpPr>
                <a:spLocks/>
              </p:cNvSpPr>
              <p:nvPr/>
            </p:nvSpPr>
            <p:spPr bwMode="auto">
              <a:xfrm>
                <a:off x="2524" y="2787"/>
                <a:ext cx="853" cy="156"/>
              </a:xfrm>
              <a:custGeom>
                <a:avLst/>
                <a:gdLst/>
                <a:ahLst/>
                <a:cxnLst>
                  <a:cxn ang="0">
                    <a:pos x="0" y="143"/>
                  </a:cxn>
                  <a:cxn ang="0">
                    <a:pos x="309" y="141"/>
                  </a:cxn>
                  <a:cxn ang="0">
                    <a:pos x="309" y="0"/>
                  </a:cxn>
                  <a:cxn ang="0">
                    <a:pos x="763" y="0"/>
                  </a:cxn>
                  <a:cxn ang="0">
                    <a:pos x="763" y="141"/>
                  </a:cxn>
                </a:cxnLst>
                <a:rect l="0" t="0" r="r" b="b"/>
                <a:pathLst>
                  <a:path w="763" h="143">
                    <a:moveTo>
                      <a:pt x="0" y="143"/>
                    </a:moveTo>
                    <a:lnTo>
                      <a:pt x="309" y="141"/>
                    </a:lnTo>
                    <a:lnTo>
                      <a:pt x="309" y="0"/>
                    </a:lnTo>
                    <a:lnTo>
                      <a:pt x="763" y="0"/>
                    </a:lnTo>
                    <a:lnTo>
                      <a:pt x="763" y="141"/>
                    </a:lnTo>
                  </a:path>
                </a:pathLst>
              </a:custGeom>
              <a:noFill/>
              <a:ln w="9525">
                <a:solidFill>
                  <a:schemeClr val="tx1"/>
                </a:solidFill>
                <a:round/>
                <a:headEnd/>
                <a:tailEnd/>
              </a:ln>
              <a:effectLst/>
            </p:spPr>
            <p:txBody>
              <a:bodyPr/>
              <a:lstStyle/>
              <a:p>
                <a:endParaRPr lang="en-US"/>
              </a:p>
            </p:txBody>
          </p:sp>
          <p:sp>
            <p:nvSpPr>
              <p:cNvPr id="16" name="Freeform 58"/>
              <p:cNvSpPr>
                <a:spLocks/>
              </p:cNvSpPr>
              <p:nvPr/>
            </p:nvSpPr>
            <p:spPr bwMode="auto">
              <a:xfrm>
                <a:off x="3337" y="2787"/>
                <a:ext cx="861"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17" name="Freeform 60"/>
              <p:cNvSpPr>
                <a:spLocks/>
              </p:cNvSpPr>
              <p:nvPr/>
            </p:nvSpPr>
            <p:spPr bwMode="auto">
              <a:xfrm>
                <a:off x="962" y="2788"/>
                <a:ext cx="630" cy="155"/>
              </a:xfrm>
              <a:custGeom>
                <a:avLst/>
                <a:gdLst/>
                <a:ahLst/>
                <a:cxnLst>
                  <a:cxn ang="0">
                    <a:pos x="0" y="142"/>
                  </a:cxn>
                  <a:cxn ang="0">
                    <a:pos x="184" y="141"/>
                  </a:cxn>
                  <a:cxn ang="0">
                    <a:pos x="184" y="0"/>
                  </a:cxn>
                  <a:cxn ang="0">
                    <a:pos x="531" y="0"/>
                  </a:cxn>
                  <a:cxn ang="0">
                    <a:pos x="531" y="141"/>
                  </a:cxn>
                </a:cxnLst>
                <a:rect l="0" t="0" r="r" b="b"/>
                <a:pathLst>
                  <a:path w="531" h="142">
                    <a:moveTo>
                      <a:pt x="0" y="142"/>
                    </a:moveTo>
                    <a:lnTo>
                      <a:pt x="184" y="141"/>
                    </a:lnTo>
                    <a:lnTo>
                      <a:pt x="184" y="0"/>
                    </a:lnTo>
                    <a:lnTo>
                      <a:pt x="531" y="0"/>
                    </a:lnTo>
                    <a:lnTo>
                      <a:pt x="531" y="141"/>
                    </a:lnTo>
                  </a:path>
                </a:pathLst>
              </a:custGeom>
              <a:noFill/>
              <a:ln w="9525">
                <a:solidFill>
                  <a:schemeClr val="tx1"/>
                </a:solidFill>
                <a:round/>
                <a:headEnd/>
                <a:tailEnd/>
              </a:ln>
              <a:effectLst/>
            </p:spPr>
            <p:txBody>
              <a:bodyPr/>
              <a:lstStyle/>
              <a:p>
                <a:endParaRPr lang="en-US"/>
              </a:p>
            </p:txBody>
          </p:sp>
          <p:sp>
            <p:nvSpPr>
              <p:cNvPr id="18" name="Freeform 61"/>
              <p:cNvSpPr>
                <a:spLocks/>
              </p:cNvSpPr>
              <p:nvPr/>
            </p:nvSpPr>
            <p:spPr bwMode="auto">
              <a:xfrm>
                <a:off x="1589" y="2788"/>
                <a:ext cx="882" cy="165"/>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19" name="Freeform 73"/>
              <p:cNvSpPr>
                <a:spLocks/>
              </p:cNvSpPr>
              <p:nvPr/>
            </p:nvSpPr>
            <p:spPr bwMode="auto">
              <a:xfrm>
                <a:off x="4201" y="2794"/>
                <a:ext cx="976" cy="143"/>
              </a:xfrm>
              <a:custGeom>
                <a:avLst/>
                <a:gdLst/>
                <a:ahLst/>
                <a:cxnLst>
                  <a:cxn ang="0">
                    <a:pos x="0" y="143"/>
                  </a:cxn>
                  <a:cxn ang="0">
                    <a:pos x="309" y="141"/>
                  </a:cxn>
                  <a:cxn ang="0">
                    <a:pos x="309" y="0"/>
                  </a:cxn>
                  <a:cxn ang="0">
                    <a:pos x="763" y="0"/>
                  </a:cxn>
                  <a:cxn ang="0">
                    <a:pos x="763" y="141"/>
                  </a:cxn>
                </a:cxnLst>
                <a:rect l="0" t="0" r="r" b="b"/>
                <a:pathLst>
                  <a:path w="763" h="143">
                    <a:moveTo>
                      <a:pt x="0" y="143"/>
                    </a:moveTo>
                    <a:lnTo>
                      <a:pt x="309" y="141"/>
                    </a:lnTo>
                    <a:lnTo>
                      <a:pt x="309" y="0"/>
                    </a:lnTo>
                    <a:lnTo>
                      <a:pt x="763" y="0"/>
                    </a:lnTo>
                    <a:lnTo>
                      <a:pt x="763" y="141"/>
                    </a:lnTo>
                  </a:path>
                </a:pathLst>
              </a:custGeom>
              <a:noFill/>
              <a:ln w="9525">
                <a:solidFill>
                  <a:schemeClr val="tx1"/>
                </a:solidFill>
                <a:round/>
                <a:headEnd/>
                <a:tailEnd/>
              </a:ln>
              <a:effectLst/>
            </p:spPr>
            <p:txBody>
              <a:bodyPr/>
              <a:lstStyle/>
              <a:p>
                <a:endParaRPr lang="en-US"/>
              </a:p>
            </p:txBody>
          </p:sp>
        </p:grpSp>
        <p:sp>
          <p:nvSpPr>
            <p:cNvPr id="20" name="Text Box 78"/>
            <p:cNvSpPr txBox="1">
              <a:spLocks noChangeArrowheads="1"/>
            </p:cNvSpPr>
            <p:nvPr/>
          </p:nvSpPr>
          <p:spPr bwMode="auto">
            <a:xfrm>
              <a:off x="1311709" y="1524260"/>
              <a:ext cx="787400" cy="641350"/>
            </a:xfrm>
            <a:prstGeom prst="rect">
              <a:avLst/>
            </a:prstGeom>
            <a:noFill/>
            <a:ln w="9525">
              <a:noFill/>
              <a:miter lim="800000"/>
              <a:headEnd/>
              <a:tailEnd/>
            </a:ln>
            <a:effectLst/>
          </p:spPr>
          <p:txBody>
            <a:bodyPr wrap="none">
              <a:spAutoFit/>
            </a:bodyPr>
            <a:lstStyle/>
            <a:p>
              <a:pPr algn="ctr"/>
              <a:r>
                <a:rPr lang="en-US" sz="1800"/>
                <a:t>Clock </a:t>
              </a:r>
            </a:p>
            <a:p>
              <a:pPr algn="ctr"/>
              <a:r>
                <a:rPr lang="en-US" sz="1800"/>
                <a:t>edge 1</a:t>
              </a:r>
            </a:p>
          </p:txBody>
        </p:sp>
        <p:sp>
          <p:nvSpPr>
            <p:cNvPr id="21" name="Text Box 79"/>
            <p:cNvSpPr txBox="1">
              <a:spLocks noChangeArrowheads="1"/>
            </p:cNvSpPr>
            <p:nvPr/>
          </p:nvSpPr>
          <p:spPr bwMode="auto">
            <a:xfrm>
              <a:off x="2665846" y="1524260"/>
              <a:ext cx="787400" cy="641350"/>
            </a:xfrm>
            <a:prstGeom prst="rect">
              <a:avLst/>
            </a:prstGeom>
            <a:noFill/>
            <a:ln w="9525">
              <a:noFill/>
              <a:miter lim="800000"/>
              <a:headEnd/>
              <a:tailEnd/>
            </a:ln>
            <a:effectLst/>
          </p:spPr>
          <p:txBody>
            <a:bodyPr wrap="none">
              <a:spAutoFit/>
            </a:bodyPr>
            <a:lstStyle/>
            <a:p>
              <a:pPr algn="ctr"/>
              <a:r>
                <a:rPr lang="en-US" sz="1800"/>
                <a:t>Clock </a:t>
              </a:r>
            </a:p>
            <a:p>
              <a:pPr algn="ctr"/>
              <a:r>
                <a:rPr lang="en-US" sz="1800"/>
                <a:t>edge 2</a:t>
              </a:r>
            </a:p>
          </p:txBody>
        </p:sp>
        <p:sp>
          <p:nvSpPr>
            <p:cNvPr id="22" name="Text Box 80"/>
            <p:cNvSpPr txBox="1">
              <a:spLocks noChangeArrowheads="1"/>
            </p:cNvSpPr>
            <p:nvPr/>
          </p:nvSpPr>
          <p:spPr bwMode="auto">
            <a:xfrm>
              <a:off x="5374121" y="1524260"/>
              <a:ext cx="787400" cy="641350"/>
            </a:xfrm>
            <a:prstGeom prst="rect">
              <a:avLst/>
            </a:prstGeom>
            <a:noFill/>
            <a:ln w="9525">
              <a:noFill/>
              <a:miter lim="800000"/>
              <a:headEnd/>
              <a:tailEnd/>
            </a:ln>
            <a:effectLst/>
          </p:spPr>
          <p:txBody>
            <a:bodyPr wrap="none">
              <a:spAutoFit/>
            </a:bodyPr>
            <a:lstStyle/>
            <a:p>
              <a:pPr algn="ctr"/>
              <a:r>
                <a:rPr lang="en-US" sz="1800"/>
                <a:t>Clock </a:t>
              </a:r>
            </a:p>
            <a:p>
              <a:pPr algn="ctr"/>
              <a:r>
                <a:rPr lang="en-US" sz="1800"/>
                <a:t>edge 4</a:t>
              </a:r>
            </a:p>
          </p:txBody>
        </p:sp>
        <p:sp>
          <p:nvSpPr>
            <p:cNvPr id="23" name="Text Box 81"/>
            <p:cNvSpPr txBox="1">
              <a:spLocks noChangeArrowheads="1"/>
            </p:cNvSpPr>
            <p:nvPr/>
          </p:nvSpPr>
          <p:spPr bwMode="auto">
            <a:xfrm>
              <a:off x="6728259" y="1524260"/>
              <a:ext cx="787400" cy="641350"/>
            </a:xfrm>
            <a:prstGeom prst="rect">
              <a:avLst/>
            </a:prstGeom>
            <a:noFill/>
            <a:ln w="9525">
              <a:noFill/>
              <a:miter lim="800000"/>
              <a:headEnd/>
              <a:tailEnd/>
            </a:ln>
            <a:effectLst/>
          </p:spPr>
          <p:txBody>
            <a:bodyPr wrap="none">
              <a:spAutoFit/>
            </a:bodyPr>
            <a:lstStyle/>
            <a:p>
              <a:pPr algn="ctr"/>
              <a:r>
                <a:rPr lang="en-US" sz="1800"/>
                <a:t>Clock </a:t>
              </a:r>
            </a:p>
            <a:p>
              <a:pPr algn="ctr"/>
              <a:r>
                <a:rPr lang="en-US" sz="1800"/>
                <a:t>edge 5</a:t>
              </a:r>
            </a:p>
          </p:txBody>
        </p:sp>
        <p:sp>
          <p:nvSpPr>
            <p:cNvPr id="24" name="Text Box 82"/>
            <p:cNvSpPr txBox="1">
              <a:spLocks noChangeArrowheads="1"/>
            </p:cNvSpPr>
            <p:nvPr/>
          </p:nvSpPr>
          <p:spPr bwMode="auto">
            <a:xfrm>
              <a:off x="4019984" y="1524260"/>
              <a:ext cx="787400" cy="641350"/>
            </a:xfrm>
            <a:prstGeom prst="rect">
              <a:avLst/>
            </a:prstGeom>
            <a:noFill/>
            <a:ln w="9525">
              <a:noFill/>
              <a:miter lim="800000"/>
              <a:headEnd/>
              <a:tailEnd/>
            </a:ln>
            <a:effectLst/>
          </p:spPr>
          <p:txBody>
            <a:bodyPr wrap="none">
              <a:spAutoFit/>
            </a:bodyPr>
            <a:lstStyle/>
            <a:p>
              <a:pPr algn="ctr"/>
              <a:r>
                <a:rPr lang="en-US" sz="1800"/>
                <a:t>Clock </a:t>
              </a:r>
            </a:p>
            <a:p>
              <a:pPr algn="ctr"/>
              <a:r>
                <a:rPr lang="en-US" sz="1800"/>
                <a:t>edge 3</a:t>
              </a:r>
            </a:p>
          </p:txBody>
        </p:sp>
        <p:cxnSp>
          <p:nvCxnSpPr>
            <p:cNvPr id="25" name="Straight Arrow Connector 24"/>
            <p:cNvCxnSpPr/>
            <p:nvPr/>
          </p:nvCxnSpPr>
          <p:spPr bwMode="auto">
            <a:xfrm>
              <a:off x="1679171" y="3142211"/>
              <a:ext cx="1363287" cy="1588"/>
            </a:xfrm>
            <a:prstGeom prst="straightConnector1">
              <a:avLst/>
            </a:prstGeom>
            <a:solidFill>
              <a:schemeClr val="accent1"/>
            </a:solidFill>
            <a:ln w="44450" cap="flat" cmpd="sng" algn="ctr">
              <a:solidFill>
                <a:schemeClr val="tx1"/>
              </a:solidFill>
              <a:prstDash val="solid"/>
              <a:round/>
              <a:headEnd type="arrow" w="med" len="med"/>
              <a:tailEnd type="arrow"/>
            </a:ln>
            <a:effectLst/>
          </p:spPr>
        </p:cxnSp>
        <p:cxnSp>
          <p:nvCxnSpPr>
            <p:cNvPr id="26" name="Straight Arrow Connector 25"/>
            <p:cNvCxnSpPr/>
            <p:nvPr/>
          </p:nvCxnSpPr>
          <p:spPr bwMode="auto">
            <a:xfrm>
              <a:off x="4391891" y="3061856"/>
              <a:ext cx="811876" cy="13853"/>
            </a:xfrm>
            <a:prstGeom prst="straightConnector1">
              <a:avLst/>
            </a:prstGeom>
            <a:solidFill>
              <a:schemeClr val="accent1"/>
            </a:solidFill>
            <a:ln w="44450" cap="flat" cmpd="sng" algn="ctr">
              <a:solidFill>
                <a:schemeClr val="tx1"/>
              </a:solidFill>
              <a:prstDash val="solid"/>
              <a:round/>
              <a:headEnd type="arrow" w="med" len="med"/>
              <a:tailEnd type="arrow"/>
            </a:ln>
            <a:effectLst/>
          </p:spPr>
        </p:cxnSp>
        <p:sp>
          <p:nvSpPr>
            <p:cNvPr id="27" name="TextBox 26"/>
            <p:cNvSpPr txBox="1"/>
            <p:nvPr/>
          </p:nvSpPr>
          <p:spPr>
            <a:xfrm>
              <a:off x="3893839" y="3211484"/>
              <a:ext cx="2433680" cy="830997"/>
            </a:xfrm>
            <a:prstGeom prst="rect">
              <a:avLst/>
            </a:prstGeom>
            <a:noFill/>
          </p:spPr>
          <p:txBody>
            <a:bodyPr wrap="none" rtlCol="0">
              <a:spAutoFit/>
            </a:bodyPr>
            <a:lstStyle/>
            <a:p>
              <a:pPr algn="ctr"/>
              <a:r>
                <a:rPr lang="en-US" dirty="0" smtClean="0"/>
                <a:t>Duty cycle</a:t>
              </a:r>
            </a:p>
            <a:p>
              <a:pPr algn="ctr"/>
              <a:r>
                <a:rPr lang="en-US" dirty="0" smtClean="0"/>
                <a:t>=% high of period</a:t>
              </a:r>
              <a:endParaRPr lang="en-US" dirty="0"/>
            </a:p>
          </p:txBody>
        </p:sp>
      </p:grpSp>
      <p:sp>
        <p:nvSpPr>
          <p:cNvPr id="2" name="Footer Placeholder 1"/>
          <p:cNvSpPr>
            <a:spLocks noGrp="1"/>
          </p:cNvSpPr>
          <p:nvPr>
            <p:ph type="ftr" sz="quarter" idx="11"/>
          </p:nvPr>
        </p:nvSpPr>
        <p:spPr/>
        <p:txBody>
          <a:bodyPr/>
          <a:lstStyle/>
          <a:p>
            <a:r>
              <a:rPr lang="es-ES" smtClean="0"/>
              <a:t>W2018: EE307</a:t>
            </a:r>
            <a:endParaRPr lang="en-US" dirty="0"/>
          </a:p>
        </p:txBody>
      </p:sp>
      <p:sp>
        <p:nvSpPr>
          <p:cNvPr id="3" name="Slide Number Placeholder 2"/>
          <p:cNvSpPr>
            <a:spLocks noGrp="1"/>
          </p:cNvSpPr>
          <p:nvPr>
            <p:ph type="sldNum" sz="quarter" idx="12"/>
          </p:nvPr>
        </p:nvSpPr>
        <p:spPr/>
        <p:txBody>
          <a:bodyPr/>
          <a:lstStyle/>
          <a:p>
            <a:fld id="{1E9AE433-2354-447F-AC9C-E3BA53A2ED55}" type="slidenum">
              <a:rPr lang="en-US" smtClean="0"/>
              <a:pPr/>
              <a:t>38</a:t>
            </a:fld>
            <a:endParaRPr lang="en-US"/>
          </a:p>
        </p:txBody>
      </p:sp>
    </p:spTree>
    <p:extLst>
      <p:ext uri="{BB962C8B-B14F-4D97-AF65-F5344CB8AC3E}">
        <p14:creationId xmlns:p14="http://schemas.microsoft.com/office/powerpoint/2010/main" val="502813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1318477" y="4554593"/>
            <a:ext cx="6239038" cy="1837856"/>
          </a:xfrm>
          <a:prstGeom prst="rect">
            <a:avLst/>
          </a:prstGeom>
        </p:spPr>
      </p:pic>
      <p:pic>
        <p:nvPicPr>
          <p:cNvPr id="6" name="Picture 5"/>
          <p:cNvPicPr>
            <a:picLocks noChangeAspect="1"/>
          </p:cNvPicPr>
          <p:nvPr/>
        </p:nvPicPr>
        <p:blipFill>
          <a:blip r:embed="rId3"/>
          <a:stretch>
            <a:fillRect/>
          </a:stretch>
        </p:blipFill>
        <p:spPr>
          <a:xfrm>
            <a:off x="1031927" y="2062900"/>
            <a:ext cx="7654873" cy="2330943"/>
          </a:xfrm>
          <a:prstGeom prst="rect">
            <a:avLst/>
          </a:prstGeom>
        </p:spPr>
      </p:pic>
      <p:sp>
        <p:nvSpPr>
          <p:cNvPr id="2" name="Title 1"/>
          <p:cNvSpPr>
            <a:spLocks noGrp="1"/>
          </p:cNvSpPr>
          <p:nvPr>
            <p:ph type="title"/>
          </p:nvPr>
        </p:nvSpPr>
        <p:spPr/>
        <p:txBody>
          <a:bodyPr/>
          <a:lstStyle/>
          <a:p>
            <a:r>
              <a:rPr lang="en-US" dirty="0" smtClean="0"/>
              <a:t>Ring oscillator</a:t>
            </a:r>
            <a:endParaRPr lang="en-US" dirty="0"/>
          </a:p>
        </p:txBody>
      </p:sp>
      <p:sp>
        <p:nvSpPr>
          <p:cNvPr id="9" name="Content Placeholder 8"/>
          <p:cNvSpPr>
            <a:spLocks noGrp="1"/>
          </p:cNvSpPr>
          <p:nvPr>
            <p:ph idx="1"/>
          </p:nvPr>
        </p:nvSpPr>
        <p:spPr/>
        <p:txBody>
          <a:bodyPr/>
          <a:lstStyle/>
          <a:p>
            <a:r>
              <a:rPr lang="en-US" dirty="0" smtClean="0"/>
              <a:t>Needs to be an </a:t>
            </a:r>
            <a:r>
              <a:rPr lang="en-US" b="1" u="sng" dirty="0" smtClean="0">
                <a:solidFill>
                  <a:srgbClr val="FF0000"/>
                </a:solidFill>
                <a:effectLst>
                  <a:outerShdw blurRad="38100" dist="38100" dir="2700000" algn="tl">
                    <a:srgbClr val="000000">
                      <a:alpha val="43137"/>
                    </a:srgbClr>
                  </a:outerShdw>
                </a:effectLst>
              </a:rPr>
              <a:t>ODD</a:t>
            </a:r>
            <a:r>
              <a:rPr lang="en-US" dirty="0" smtClean="0"/>
              <a:t> number of inverters</a:t>
            </a:r>
          </a:p>
          <a:p>
            <a:endParaRPr lang="en-US" dirty="0"/>
          </a:p>
          <a:p>
            <a:endParaRPr lang="en-US" dirty="0" smtClean="0"/>
          </a:p>
          <a:p>
            <a:endParaRPr lang="en-US" dirty="0"/>
          </a:p>
          <a:p>
            <a:endParaRPr lang="en-US" dirty="0" smtClean="0"/>
          </a:p>
          <a:p>
            <a:r>
              <a:rPr lang="en-US" dirty="0" smtClean="0"/>
              <a:t>Simplest is three inverters:</a:t>
            </a:r>
            <a:endParaRPr lang="en-US" dirty="0"/>
          </a:p>
        </p:txBody>
      </p:sp>
      <p:sp>
        <p:nvSpPr>
          <p:cNvPr id="4" name="Footer Placeholder 3"/>
          <p:cNvSpPr>
            <a:spLocks noGrp="1"/>
          </p:cNvSpPr>
          <p:nvPr>
            <p:ph type="ftr" sz="quarter" idx="11"/>
          </p:nvPr>
        </p:nvSpPr>
        <p:spPr/>
        <p:txBody>
          <a:bodyPr/>
          <a:lstStyle/>
          <a:p>
            <a:r>
              <a:rPr lang="es-ES" smtClean="0"/>
              <a:t>W2018: EE307</a:t>
            </a:r>
            <a:endParaRPr lang="en-US" dirty="0"/>
          </a:p>
        </p:txBody>
      </p:sp>
      <p:sp>
        <p:nvSpPr>
          <p:cNvPr id="5" name="Slide Number Placeholder 4"/>
          <p:cNvSpPr>
            <a:spLocks noGrp="1"/>
          </p:cNvSpPr>
          <p:nvPr>
            <p:ph type="sldNum" sz="quarter" idx="12"/>
          </p:nvPr>
        </p:nvSpPr>
        <p:spPr/>
        <p:txBody>
          <a:bodyPr/>
          <a:lstStyle/>
          <a:p>
            <a:fld id="{1E9AE433-2354-447F-AC9C-E3BA53A2ED55}" type="slidenum">
              <a:rPr lang="en-US" smtClean="0"/>
              <a:pPr/>
              <a:t>39</a:t>
            </a:fld>
            <a:endParaRPr lang="en-US"/>
          </a:p>
        </p:txBody>
      </p:sp>
      <p:sp>
        <p:nvSpPr>
          <p:cNvPr id="10" name="TextBox 9"/>
          <p:cNvSpPr txBox="1"/>
          <p:nvPr/>
        </p:nvSpPr>
        <p:spPr>
          <a:xfrm>
            <a:off x="4559643" y="1987473"/>
            <a:ext cx="2004075" cy="461665"/>
          </a:xfrm>
          <a:prstGeom prst="rect">
            <a:avLst/>
          </a:prstGeom>
          <a:noFill/>
        </p:spPr>
        <p:txBody>
          <a:bodyPr wrap="none" rtlCol="0">
            <a:spAutoFit/>
          </a:bodyPr>
          <a:lstStyle/>
          <a:p>
            <a:r>
              <a:rPr lang="en-US" dirty="0" smtClean="0"/>
              <a:t>More inverters</a:t>
            </a:r>
            <a:endParaRPr lang="en-US" dirty="0"/>
          </a:p>
        </p:txBody>
      </p:sp>
    </p:spTree>
    <p:extLst>
      <p:ext uri="{BB962C8B-B14F-4D97-AF65-F5344CB8AC3E}">
        <p14:creationId xmlns:p14="http://schemas.microsoft.com/office/powerpoint/2010/main" val="3982041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5021399" y="5256416"/>
            <a:ext cx="1794081" cy="1077218"/>
          </a:xfrm>
          <a:prstGeom prst="rect">
            <a:avLst/>
          </a:prstGeom>
          <a:noFill/>
        </p:spPr>
        <p:txBody>
          <a:bodyPr wrap="none" rtlCol="0">
            <a:spAutoFit/>
          </a:bodyPr>
          <a:lstStyle/>
          <a:p>
            <a:pPr algn="ctr"/>
            <a:r>
              <a:rPr lang="en-US" sz="3200" dirty="0" err="1" smtClean="0"/>
              <a:t>tf</a:t>
            </a:r>
            <a:endParaRPr lang="en-US" sz="3200" dirty="0" smtClean="0"/>
          </a:p>
          <a:p>
            <a:pPr algn="ctr"/>
            <a:r>
              <a:rPr lang="en-US" sz="3200" dirty="0" smtClean="0"/>
              <a:t>=fall time</a:t>
            </a:r>
            <a:endParaRPr lang="en-US" sz="3200" dirty="0"/>
          </a:p>
        </p:txBody>
      </p:sp>
      <p:sp>
        <p:nvSpPr>
          <p:cNvPr id="6146" name="Rectangle 2"/>
          <p:cNvSpPr>
            <a:spLocks noGrp="1" noChangeArrowheads="1"/>
          </p:cNvSpPr>
          <p:nvPr>
            <p:ph type="title"/>
          </p:nvPr>
        </p:nvSpPr>
        <p:spPr>
          <a:xfrm>
            <a:off x="685800" y="228600"/>
            <a:ext cx="7772400" cy="762000"/>
          </a:xfrm>
        </p:spPr>
        <p:txBody>
          <a:bodyPr/>
          <a:lstStyle/>
          <a:p>
            <a:r>
              <a:rPr lang="en-US"/>
              <a:t>Clock Pulse Definition</a:t>
            </a:r>
          </a:p>
        </p:txBody>
      </p:sp>
      <p:grpSp>
        <p:nvGrpSpPr>
          <p:cNvPr id="2" name="Group 59"/>
          <p:cNvGrpSpPr/>
          <p:nvPr/>
        </p:nvGrpSpPr>
        <p:grpSpPr>
          <a:xfrm>
            <a:off x="681644" y="1717352"/>
            <a:ext cx="7564582" cy="2688393"/>
            <a:chOff x="798022" y="2349119"/>
            <a:chExt cx="7564582" cy="3137281"/>
          </a:xfrm>
        </p:grpSpPr>
        <p:grpSp>
          <p:nvGrpSpPr>
            <p:cNvPr id="3" name="Group 49"/>
            <p:cNvGrpSpPr/>
            <p:nvPr/>
          </p:nvGrpSpPr>
          <p:grpSpPr>
            <a:xfrm>
              <a:off x="798022" y="2349119"/>
              <a:ext cx="7564582" cy="3137281"/>
              <a:chOff x="2170558" y="2349119"/>
              <a:chExt cx="3822325" cy="793091"/>
            </a:xfrm>
          </p:grpSpPr>
          <p:sp>
            <p:nvSpPr>
              <p:cNvPr id="6150" name="Line 6"/>
              <p:cNvSpPr>
                <a:spLocks noChangeShapeType="1"/>
              </p:cNvSpPr>
              <p:nvPr/>
            </p:nvSpPr>
            <p:spPr bwMode="auto">
              <a:xfrm>
                <a:off x="2170558" y="3124098"/>
                <a:ext cx="939800" cy="0"/>
              </a:xfrm>
              <a:prstGeom prst="line">
                <a:avLst/>
              </a:prstGeom>
              <a:noFill/>
              <a:ln w="50800">
                <a:solidFill>
                  <a:schemeClr val="tx1"/>
                </a:solidFill>
                <a:round/>
                <a:headEnd/>
                <a:tailEnd/>
              </a:ln>
              <a:effectLst/>
            </p:spPr>
            <p:txBody>
              <a:bodyPr wrap="none" anchor="ctr"/>
              <a:lstStyle/>
              <a:p>
                <a:endParaRPr lang="en-US"/>
              </a:p>
            </p:txBody>
          </p:sp>
          <p:sp>
            <p:nvSpPr>
              <p:cNvPr id="6151" name="Line 7"/>
              <p:cNvSpPr>
                <a:spLocks noChangeShapeType="1"/>
              </p:cNvSpPr>
              <p:nvPr/>
            </p:nvSpPr>
            <p:spPr bwMode="auto">
              <a:xfrm>
                <a:off x="5053083" y="3098617"/>
                <a:ext cx="939800" cy="0"/>
              </a:xfrm>
              <a:prstGeom prst="line">
                <a:avLst/>
              </a:prstGeom>
              <a:noFill/>
              <a:ln w="50800">
                <a:solidFill>
                  <a:schemeClr val="tx1"/>
                </a:solidFill>
                <a:round/>
                <a:headEnd/>
                <a:tailEnd/>
              </a:ln>
              <a:effectLst/>
            </p:spPr>
            <p:txBody>
              <a:bodyPr wrap="none" anchor="ctr"/>
              <a:lstStyle/>
              <a:p>
                <a:endParaRPr lang="en-US"/>
              </a:p>
            </p:txBody>
          </p:sp>
          <p:sp>
            <p:nvSpPr>
              <p:cNvPr id="6152" name="Line 8"/>
              <p:cNvSpPr>
                <a:spLocks noChangeShapeType="1"/>
              </p:cNvSpPr>
              <p:nvPr/>
            </p:nvSpPr>
            <p:spPr bwMode="auto">
              <a:xfrm>
                <a:off x="3555221" y="2358783"/>
                <a:ext cx="939800" cy="0"/>
              </a:xfrm>
              <a:prstGeom prst="line">
                <a:avLst/>
              </a:prstGeom>
              <a:noFill/>
              <a:ln w="50800">
                <a:solidFill>
                  <a:schemeClr val="tx1"/>
                </a:solidFill>
                <a:round/>
                <a:headEnd/>
                <a:tailEnd/>
              </a:ln>
              <a:effectLst/>
            </p:spPr>
            <p:txBody>
              <a:bodyPr wrap="none" anchor="ctr"/>
              <a:lstStyle/>
              <a:p>
                <a:endParaRPr lang="en-US"/>
              </a:p>
            </p:txBody>
          </p:sp>
          <p:sp>
            <p:nvSpPr>
              <p:cNvPr id="6153" name="Line 9"/>
              <p:cNvSpPr>
                <a:spLocks noChangeShapeType="1"/>
              </p:cNvSpPr>
              <p:nvPr/>
            </p:nvSpPr>
            <p:spPr bwMode="auto">
              <a:xfrm rot="16200000">
                <a:off x="2928991" y="2515979"/>
                <a:ext cx="789578" cy="462883"/>
              </a:xfrm>
              <a:prstGeom prst="line">
                <a:avLst/>
              </a:prstGeom>
              <a:noFill/>
              <a:ln w="50800">
                <a:solidFill>
                  <a:schemeClr val="tx1"/>
                </a:solidFill>
                <a:round/>
                <a:headEnd/>
                <a:tailEnd/>
              </a:ln>
              <a:effectLst/>
            </p:spPr>
            <p:txBody>
              <a:bodyPr wrap="none" anchor="ctr"/>
              <a:lstStyle/>
              <a:p>
                <a:endParaRPr lang="en-US"/>
              </a:p>
            </p:txBody>
          </p:sp>
          <p:sp>
            <p:nvSpPr>
              <p:cNvPr id="6154" name="Line 10"/>
              <p:cNvSpPr>
                <a:spLocks noChangeShapeType="1"/>
              </p:cNvSpPr>
              <p:nvPr/>
            </p:nvSpPr>
            <p:spPr bwMode="auto">
              <a:xfrm rot="16200000" flipV="1">
                <a:off x="4396998" y="2418566"/>
                <a:ext cx="743216" cy="604321"/>
              </a:xfrm>
              <a:prstGeom prst="line">
                <a:avLst/>
              </a:prstGeom>
              <a:noFill/>
              <a:ln w="50800">
                <a:solidFill>
                  <a:schemeClr val="tx1"/>
                </a:solidFill>
                <a:round/>
                <a:headEnd/>
                <a:tailEnd/>
              </a:ln>
              <a:effectLst/>
            </p:spPr>
            <p:txBody>
              <a:bodyPr wrap="none" anchor="ctr"/>
              <a:lstStyle/>
              <a:p>
                <a:endParaRPr lang="en-US"/>
              </a:p>
            </p:txBody>
          </p:sp>
        </p:grpSp>
        <p:cxnSp>
          <p:nvCxnSpPr>
            <p:cNvPr id="55" name="Straight Connector 54"/>
            <p:cNvCxnSpPr/>
            <p:nvPr/>
          </p:nvCxnSpPr>
          <p:spPr bwMode="auto">
            <a:xfrm>
              <a:off x="1180407" y="2859574"/>
              <a:ext cx="6766560" cy="0"/>
            </a:xfrm>
            <a:prstGeom prst="line">
              <a:avLst/>
            </a:prstGeom>
            <a:solidFill>
              <a:schemeClr val="accent1"/>
            </a:solidFill>
            <a:ln w="60325" cap="flat" cmpd="sng" algn="ctr">
              <a:solidFill>
                <a:schemeClr val="tx1"/>
              </a:solidFill>
              <a:prstDash val="dash"/>
              <a:round/>
              <a:headEnd type="none" w="med" len="med"/>
              <a:tailEnd type="none" w="med" len="med"/>
            </a:ln>
            <a:effectLst/>
          </p:spPr>
        </p:cxnSp>
        <p:cxnSp>
          <p:nvCxnSpPr>
            <p:cNvPr id="57" name="Straight Connector 56"/>
            <p:cNvCxnSpPr/>
            <p:nvPr/>
          </p:nvCxnSpPr>
          <p:spPr bwMode="auto">
            <a:xfrm>
              <a:off x="1133301" y="4824148"/>
              <a:ext cx="6766560" cy="0"/>
            </a:xfrm>
            <a:prstGeom prst="line">
              <a:avLst/>
            </a:prstGeom>
            <a:solidFill>
              <a:schemeClr val="accent1"/>
            </a:solidFill>
            <a:ln w="60325" cap="flat" cmpd="sng" algn="ctr">
              <a:solidFill>
                <a:schemeClr val="tx1"/>
              </a:solidFill>
              <a:prstDash val="dash"/>
              <a:round/>
              <a:headEnd type="none" w="med" len="med"/>
              <a:tailEnd type="none" w="med" len="med"/>
            </a:ln>
            <a:effectLst/>
          </p:spPr>
        </p:cxnSp>
        <p:sp>
          <p:nvSpPr>
            <p:cNvPr id="58" name="TextBox 57"/>
            <p:cNvSpPr txBox="1"/>
            <p:nvPr/>
          </p:nvSpPr>
          <p:spPr>
            <a:xfrm>
              <a:off x="1030778" y="2394065"/>
              <a:ext cx="748923" cy="461665"/>
            </a:xfrm>
            <a:prstGeom prst="rect">
              <a:avLst/>
            </a:prstGeom>
            <a:noFill/>
          </p:spPr>
          <p:txBody>
            <a:bodyPr wrap="none" rtlCol="0">
              <a:spAutoFit/>
            </a:bodyPr>
            <a:lstStyle/>
            <a:p>
              <a:r>
                <a:rPr lang="en-US" dirty="0" smtClean="0"/>
                <a:t>90%</a:t>
              </a:r>
              <a:endParaRPr lang="en-US" dirty="0"/>
            </a:p>
          </p:txBody>
        </p:sp>
        <p:sp>
          <p:nvSpPr>
            <p:cNvPr id="59" name="TextBox 58"/>
            <p:cNvSpPr txBox="1"/>
            <p:nvPr/>
          </p:nvSpPr>
          <p:spPr>
            <a:xfrm>
              <a:off x="1149927" y="4358640"/>
              <a:ext cx="748923" cy="461665"/>
            </a:xfrm>
            <a:prstGeom prst="rect">
              <a:avLst/>
            </a:prstGeom>
            <a:noFill/>
          </p:spPr>
          <p:txBody>
            <a:bodyPr wrap="none" rtlCol="0">
              <a:spAutoFit/>
            </a:bodyPr>
            <a:lstStyle/>
            <a:p>
              <a:r>
                <a:rPr lang="en-US" dirty="0" smtClean="0"/>
                <a:t>10%</a:t>
              </a:r>
              <a:endParaRPr lang="en-US" dirty="0"/>
            </a:p>
          </p:txBody>
        </p:sp>
      </p:grpSp>
      <p:cxnSp>
        <p:nvCxnSpPr>
          <p:cNvPr id="62" name="Straight Arrow Connector 61"/>
          <p:cNvCxnSpPr/>
          <p:nvPr/>
        </p:nvCxnSpPr>
        <p:spPr bwMode="auto">
          <a:xfrm rot="16200000" flipV="1">
            <a:off x="-1354974" y="3416531"/>
            <a:ext cx="3557847" cy="16626"/>
          </a:xfrm>
          <a:prstGeom prst="straightConnector1">
            <a:avLst/>
          </a:prstGeom>
          <a:solidFill>
            <a:schemeClr val="accent1"/>
          </a:solidFill>
          <a:ln w="50800" cap="flat" cmpd="sng" algn="ctr">
            <a:solidFill>
              <a:schemeClr val="tx1"/>
            </a:solidFill>
            <a:prstDash val="solid"/>
            <a:round/>
            <a:headEnd type="none" w="med" len="med"/>
            <a:tailEnd type="arrow"/>
          </a:ln>
          <a:effectLst/>
        </p:spPr>
      </p:cxnSp>
      <p:cxnSp>
        <p:nvCxnSpPr>
          <p:cNvPr id="63" name="Straight Arrow Connector 62"/>
          <p:cNvCxnSpPr/>
          <p:nvPr/>
        </p:nvCxnSpPr>
        <p:spPr bwMode="auto">
          <a:xfrm flipV="1">
            <a:off x="0" y="4738255"/>
            <a:ext cx="8379229" cy="27710"/>
          </a:xfrm>
          <a:prstGeom prst="straightConnector1">
            <a:avLst/>
          </a:prstGeom>
          <a:solidFill>
            <a:schemeClr val="accent1"/>
          </a:solidFill>
          <a:ln w="50800" cap="flat" cmpd="sng" algn="ctr">
            <a:solidFill>
              <a:schemeClr val="tx1"/>
            </a:solidFill>
            <a:prstDash val="solid"/>
            <a:round/>
            <a:headEnd type="none" w="med" len="med"/>
            <a:tailEnd type="arrow"/>
          </a:ln>
          <a:effectLst/>
        </p:spPr>
      </p:cxnSp>
      <p:sp>
        <p:nvSpPr>
          <p:cNvPr id="65" name="TextBox 64"/>
          <p:cNvSpPr txBox="1"/>
          <p:nvPr/>
        </p:nvSpPr>
        <p:spPr>
          <a:xfrm>
            <a:off x="7913717" y="4804756"/>
            <a:ext cx="729687" cy="461665"/>
          </a:xfrm>
          <a:prstGeom prst="rect">
            <a:avLst/>
          </a:prstGeom>
          <a:noFill/>
        </p:spPr>
        <p:txBody>
          <a:bodyPr wrap="none" rtlCol="0">
            <a:spAutoFit/>
          </a:bodyPr>
          <a:lstStyle/>
          <a:p>
            <a:r>
              <a:rPr lang="en-US" dirty="0" smtClean="0"/>
              <a:t>time</a:t>
            </a:r>
            <a:endParaRPr lang="en-US" dirty="0"/>
          </a:p>
        </p:txBody>
      </p:sp>
      <p:cxnSp>
        <p:nvCxnSpPr>
          <p:cNvPr id="67" name="Straight Connector 66"/>
          <p:cNvCxnSpPr/>
          <p:nvPr/>
        </p:nvCxnSpPr>
        <p:spPr bwMode="auto">
          <a:xfrm rot="5400000">
            <a:off x="673330" y="3699163"/>
            <a:ext cx="4039986" cy="6650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8" name="Straight Connector 67"/>
          <p:cNvCxnSpPr/>
          <p:nvPr/>
        </p:nvCxnSpPr>
        <p:spPr bwMode="auto">
          <a:xfrm rot="5400000">
            <a:off x="1241367" y="3701933"/>
            <a:ext cx="4039986" cy="6650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0" name="Straight Arrow Connector 69"/>
          <p:cNvCxnSpPr/>
          <p:nvPr/>
        </p:nvCxnSpPr>
        <p:spPr bwMode="auto">
          <a:xfrm>
            <a:off x="2676698" y="5370022"/>
            <a:ext cx="565266" cy="1588"/>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71" name="TextBox 70"/>
          <p:cNvSpPr txBox="1"/>
          <p:nvPr/>
        </p:nvSpPr>
        <p:spPr>
          <a:xfrm>
            <a:off x="2052677" y="5336772"/>
            <a:ext cx="1840568" cy="1077218"/>
          </a:xfrm>
          <a:prstGeom prst="rect">
            <a:avLst/>
          </a:prstGeom>
          <a:noFill/>
        </p:spPr>
        <p:txBody>
          <a:bodyPr wrap="none" rtlCol="0">
            <a:spAutoFit/>
          </a:bodyPr>
          <a:lstStyle/>
          <a:p>
            <a:pPr algn="ctr"/>
            <a:r>
              <a:rPr lang="en-US" sz="3200" dirty="0" err="1" smtClean="0"/>
              <a:t>tr</a:t>
            </a:r>
            <a:endParaRPr lang="en-US" sz="3200" dirty="0" smtClean="0"/>
          </a:p>
          <a:p>
            <a:pPr algn="ctr"/>
            <a:r>
              <a:rPr lang="en-US" sz="3200" dirty="0" smtClean="0"/>
              <a:t>=rise time</a:t>
            </a:r>
            <a:endParaRPr lang="en-US" sz="3200" dirty="0"/>
          </a:p>
        </p:txBody>
      </p:sp>
      <p:cxnSp>
        <p:nvCxnSpPr>
          <p:cNvPr id="72" name="Straight Connector 71"/>
          <p:cNvCxnSpPr/>
          <p:nvPr/>
        </p:nvCxnSpPr>
        <p:spPr bwMode="auto">
          <a:xfrm rot="5400000">
            <a:off x="3435932" y="3618807"/>
            <a:ext cx="4039986" cy="6650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rot="5400000">
            <a:off x="4186844" y="3621577"/>
            <a:ext cx="4039986" cy="6650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4" name="Straight Arrow Connector 73"/>
          <p:cNvCxnSpPr/>
          <p:nvPr/>
        </p:nvCxnSpPr>
        <p:spPr bwMode="auto">
          <a:xfrm>
            <a:off x="5436524" y="5286895"/>
            <a:ext cx="750917" cy="4359"/>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25" name="Slide Number Placeholder 24"/>
          <p:cNvSpPr>
            <a:spLocks noGrp="1"/>
          </p:cNvSpPr>
          <p:nvPr>
            <p:ph type="sldNum" sz="quarter" idx="12"/>
          </p:nvPr>
        </p:nvSpPr>
        <p:spPr/>
        <p:txBody>
          <a:bodyPr/>
          <a:lstStyle/>
          <a:p>
            <a:fld id="{65876461-077E-41AC-BF9A-19ECFE564D14}" type="slidenum">
              <a:rPr lang="en-US" smtClean="0"/>
              <a:pPr/>
              <a:t>4</a:t>
            </a:fld>
            <a:endParaRPr lang="en-US"/>
          </a:p>
        </p:txBody>
      </p:sp>
      <p:sp>
        <p:nvSpPr>
          <p:cNvPr id="26" name="Footer Placeholder 25"/>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1089877" y="2502605"/>
            <a:ext cx="7654270" cy="2254746"/>
          </a:xfrm>
          <a:prstGeom prst="rect">
            <a:avLst/>
          </a:prstGeom>
        </p:spPr>
      </p:pic>
      <p:sp>
        <p:nvSpPr>
          <p:cNvPr id="2" name="Title 1"/>
          <p:cNvSpPr>
            <a:spLocks noGrp="1"/>
          </p:cNvSpPr>
          <p:nvPr>
            <p:ph type="title"/>
          </p:nvPr>
        </p:nvSpPr>
        <p:spPr/>
        <p:txBody>
          <a:bodyPr/>
          <a:lstStyle/>
          <a:p>
            <a:r>
              <a:rPr lang="en-US" dirty="0" smtClean="0"/>
              <a:t>Ring oscillator</a:t>
            </a:r>
            <a:endParaRPr lang="en-US" dirty="0"/>
          </a:p>
        </p:txBody>
      </p:sp>
      <p:sp>
        <p:nvSpPr>
          <p:cNvPr id="9" name="Content Placeholder 8"/>
          <p:cNvSpPr>
            <a:spLocks noGrp="1"/>
          </p:cNvSpPr>
          <p:nvPr>
            <p:ph idx="1"/>
          </p:nvPr>
        </p:nvSpPr>
        <p:spPr/>
        <p:txBody>
          <a:bodyPr/>
          <a:lstStyle/>
          <a:p>
            <a:r>
              <a:rPr lang="en-US" dirty="0" smtClean="0"/>
              <a:t>Simplest is three inverters:</a:t>
            </a:r>
            <a:endParaRPr lang="en-US" dirty="0"/>
          </a:p>
        </p:txBody>
      </p:sp>
      <p:sp>
        <p:nvSpPr>
          <p:cNvPr id="4" name="Footer Placeholder 3"/>
          <p:cNvSpPr>
            <a:spLocks noGrp="1"/>
          </p:cNvSpPr>
          <p:nvPr>
            <p:ph type="ftr" sz="quarter" idx="11"/>
          </p:nvPr>
        </p:nvSpPr>
        <p:spPr/>
        <p:txBody>
          <a:bodyPr/>
          <a:lstStyle/>
          <a:p>
            <a:r>
              <a:rPr lang="es-ES" smtClean="0"/>
              <a:t>W2018: EE307</a:t>
            </a:r>
            <a:endParaRPr lang="en-US" dirty="0"/>
          </a:p>
        </p:txBody>
      </p:sp>
      <p:sp>
        <p:nvSpPr>
          <p:cNvPr id="5" name="Slide Number Placeholder 4"/>
          <p:cNvSpPr>
            <a:spLocks noGrp="1"/>
          </p:cNvSpPr>
          <p:nvPr>
            <p:ph type="sldNum" sz="quarter" idx="12"/>
          </p:nvPr>
        </p:nvSpPr>
        <p:spPr/>
        <p:txBody>
          <a:bodyPr/>
          <a:lstStyle/>
          <a:p>
            <a:fld id="{1E9AE433-2354-447F-AC9C-E3BA53A2ED55}" type="slidenum">
              <a:rPr lang="en-US" smtClean="0"/>
              <a:pPr/>
              <a:t>40</a:t>
            </a:fld>
            <a:endParaRPr lang="en-US"/>
          </a:p>
        </p:txBody>
      </p:sp>
      <p:sp>
        <p:nvSpPr>
          <p:cNvPr id="8" name="TextBox 7"/>
          <p:cNvSpPr txBox="1"/>
          <p:nvPr/>
        </p:nvSpPr>
        <p:spPr>
          <a:xfrm>
            <a:off x="3665317" y="2215283"/>
            <a:ext cx="441146" cy="707886"/>
          </a:xfrm>
          <a:prstGeom prst="rect">
            <a:avLst/>
          </a:prstGeom>
          <a:noFill/>
        </p:spPr>
        <p:txBody>
          <a:bodyPr wrap="none" rtlCol="0">
            <a:spAutoFit/>
          </a:bodyPr>
          <a:lstStyle/>
          <a:p>
            <a:r>
              <a:rPr lang="en-US" sz="4000" b="1" dirty="0" smtClean="0"/>
              <a:t>0</a:t>
            </a:r>
            <a:endParaRPr lang="en-US" b="1" dirty="0"/>
          </a:p>
        </p:txBody>
      </p:sp>
      <p:sp>
        <p:nvSpPr>
          <p:cNvPr id="7" name="TextBox 6"/>
          <p:cNvSpPr txBox="1"/>
          <p:nvPr/>
        </p:nvSpPr>
        <p:spPr>
          <a:xfrm>
            <a:off x="1510873" y="2237313"/>
            <a:ext cx="441146" cy="707886"/>
          </a:xfrm>
          <a:prstGeom prst="rect">
            <a:avLst/>
          </a:prstGeom>
          <a:noFill/>
        </p:spPr>
        <p:txBody>
          <a:bodyPr wrap="none" rtlCol="0">
            <a:spAutoFit/>
          </a:bodyPr>
          <a:lstStyle/>
          <a:p>
            <a:r>
              <a:rPr lang="en-US" sz="4000" b="1" dirty="0" smtClean="0"/>
              <a:t>1</a:t>
            </a:r>
            <a:endParaRPr lang="en-US" b="1" dirty="0"/>
          </a:p>
        </p:txBody>
      </p:sp>
      <p:sp>
        <p:nvSpPr>
          <p:cNvPr id="12" name="TextBox 11"/>
          <p:cNvSpPr txBox="1"/>
          <p:nvPr/>
        </p:nvSpPr>
        <p:spPr>
          <a:xfrm>
            <a:off x="2203696" y="1975059"/>
            <a:ext cx="1135247" cy="707886"/>
          </a:xfrm>
          <a:prstGeom prst="rect">
            <a:avLst/>
          </a:prstGeom>
          <a:noFill/>
        </p:spPr>
        <p:txBody>
          <a:bodyPr wrap="none" rtlCol="0">
            <a:spAutoFit/>
          </a:bodyPr>
          <a:lstStyle/>
          <a:p>
            <a:r>
              <a:rPr lang="en-US" sz="4000" b="1" dirty="0" err="1" smtClean="0"/>
              <a:t>tp</a:t>
            </a:r>
            <a:r>
              <a:rPr lang="en-US" sz="4000" b="1" baseline="-25000" dirty="0" err="1" smtClean="0"/>
              <a:t>HL</a:t>
            </a:r>
            <a:endParaRPr lang="en-US" b="1" baseline="-25000" dirty="0"/>
          </a:p>
        </p:txBody>
      </p:sp>
      <p:sp>
        <p:nvSpPr>
          <p:cNvPr id="13" name="TextBox 12"/>
          <p:cNvSpPr txBox="1"/>
          <p:nvPr/>
        </p:nvSpPr>
        <p:spPr>
          <a:xfrm>
            <a:off x="4349388" y="1915300"/>
            <a:ext cx="1135247" cy="707886"/>
          </a:xfrm>
          <a:prstGeom prst="rect">
            <a:avLst/>
          </a:prstGeom>
          <a:noFill/>
        </p:spPr>
        <p:txBody>
          <a:bodyPr wrap="none" rtlCol="0">
            <a:spAutoFit/>
          </a:bodyPr>
          <a:lstStyle/>
          <a:p>
            <a:r>
              <a:rPr lang="en-US" sz="4000" b="1" dirty="0" err="1" smtClean="0"/>
              <a:t>tp</a:t>
            </a:r>
            <a:r>
              <a:rPr lang="en-US" sz="4000" b="1" baseline="-25000" dirty="0" err="1" smtClean="0"/>
              <a:t>LH</a:t>
            </a:r>
            <a:endParaRPr lang="en-US" b="1" baseline="-25000" dirty="0"/>
          </a:p>
        </p:txBody>
      </p:sp>
      <p:sp>
        <p:nvSpPr>
          <p:cNvPr id="14" name="TextBox 13"/>
          <p:cNvSpPr txBox="1"/>
          <p:nvPr/>
        </p:nvSpPr>
        <p:spPr>
          <a:xfrm>
            <a:off x="1710869" y="2414486"/>
            <a:ext cx="441146" cy="707886"/>
          </a:xfrm>
          <a:prstGeom prst="rect">
            <a:avLst/>
          </a:prstGeom>
          <a:noFill/>
        </p:spPr>
        <p:txBody>
          <a:bodyPr wrap="none" rtlCol="0">
            <a:spAutoFit/>
          </a:bodyPr>
          <a:lstStyle/>
          <a:p>
            <a:r>
              <a:rPr lang="en-US" sz="4000" b="1" dirty="0" smtClean="0">
                <a:solidFill>
                  <a:schemeClr val="accent6">
                    <a:lumMod val="75000"/>
                  </a:schemeClr>
                </a:solidFill>
              </a:rPr>
              <a:t>0</a:t>
            </a:r>
            <a:endParaRPr lang="en-US" b="1" dirty="0">
              <a:solidFill>
                <a:schemeClr val="accent6">
                  <a:lumMod val="75000"/>
                </a:schemeClr>
              </a:solidFill>
            </a:endParaRPr>
          </a:p>
        </p:txBody>
      </p:sp>
      <p:sp>
        <p:nvSpPr>
          <p:cNvPr id="15" name="TextBox 14"/>
          <p:cNvSpPr txBox="1"/>
          <p:nvPr/>
        </p:nvSpPr>
        <p:spPr>
          <a:xfrm>
            <a:off x="5736312" y="2272698"/>
            <a:ext cx="441146" cy="707886"/>
          </a:xfrm>
          <a:prstGeom prst="rect">
            <a:avLst/>
          </a:prstGeom>
          <a:noFill/>
        </p:spPr>
        <p:txBody>
          <a:bodyPr wrap="none" rtlCol="0">
            <a:spAutoFit/>
          </a:bodyPr>
          <a:lstStyle/>
          <a:p>
            <a:r>
              <a:rPr lang="en-US" sz="4000" b="1" dirty="0" smtClean="0"/>
              <a:t>1</a:t>
            </a:r>
            <a:endParaRPr lang="en-US" b="1" dirty="0"/>
          </a:p>
        </p:txBody>
      </p:sp>
      <p:sp>
        <p:nvSpPr>
          <p:cNvPr id="16" name="TextBox 15"/>
          <p:cNvSpPr txBox="1"/>
          <p:nvPr/>
        </p:nvSpPr>
        <p:spPr>
          <a:xfrm>
            <a:off x="6282507" y="1905965"/>
            <a:ext cx="1135247" cy="707886"/>
          </a:xfrm>
          <a:prstGeom prst="rect">
            <a:avLst/>
          </a:prstGeom>
          <a:noFill/>
        </p:spPr>
        <p:txBody>
          <a:bodyPr wrap="none" rtlCol="0">
            <a:spAutoFit/>
          </a:bodyPr>
          <a:lstStyle/>
          <a:p>
            <a:r>
              <a:rPr lang="en-US" sz="4000" b="1" dirty="0" err="1" smtClean="0"/>
              <a:t>tp</a:t>
            </a:r>
            <a:r>
              <a:rPr lang="en-US" sz="4000" b="1" baseline="-25000" dirty="0" err="1" smtClean="0"/>
              <a:t>HL</a:t>
            </a:r>
            <a:endParaRPr lang="en-US" b="1" baseline="-25000" dirty="0"/>
          </a:p>
        </p:txBody>
      </p:sp>
      <p:sp>
        <p:nvSpPr>
          <p:cNvPr id="18" name="TextBox 17"/>
          <p:cNvSpPr txBox="1"/>
          <p:nvPr/>
        </p:nvSpPr>
        <p:spPr>
          <a:xfrm>
            <a:off x="3467364" y="2022220"/>
            <a:ext cx="441146" cy="707886"/>
          </a:xfrm>
          <a:prstGeom prst="rect">
            <a:avLst/>
          </a:prstGeom>
          <a:noFill/>
        </p:spPr>
        <p:txBody>
          <a:bodyPr wrap="none" rtlCol="0">
            <a:spAutoFit/>
          </a:bodyPr>
          <a:lstStyle/>
          <a:p>
            <a:r>
              <a:rPr lang="en-US" sz="4000" b="1" dirty="0" smtClean="0">
                <a:solidFill>
                  <a:schemeClr val="accent6">
                    <a:lumMod val="75000"/>
                  </a:schemeClr>
                </a:solidFill>
              </a:rPr>
              <a:t>1</a:t>
            </a:r>
            <a:endParaRPr lang="en-US" b="1" dirty="0">
              <a:solidFill>
                <a:schemeClr val="accent6">
                  <a:lumMod val="75000"/>
                </a:schemeClr>
              </a:solidFill>
            </a:endParaRPr>
          </a:p>
        </p:txBody>
      </p:sp>
      <p:sp>
        <p:nvSpPr>
          <p:cNvPr id="19" name="TextBox 18"/>
          <p:cNvSpPr txBox="1"/>
          <p:nvPr/>
        </p:nvSpPr>
        <p:spPr>
          <a:xfrm>
            <a:off x="5936096" y="2416015"/>
            <a:ext cx="441146" cy="707886"/>
          </a:xfrm>
          <a:prstGeom prst="rect">
            <a:avLst/>
          </a:prstGeom>
          <a:noFill/>
        </p:spPr>
        <p:txBody>
          <a:bodyPr wrap="none" rtlCol="0">
            <a:spAutoFit/>
          </a:bodyPr>
          <a:lstStyle/>
          <a:p>
            <a:r>
              <a:rPr lang="en-US" sz="4000" b="1" dirty="0" smtClean="0">
                <a:solidFill>
                  <a:schemeClr val="accent6">
                    <a:lumMod val="75000"/>
                  </a:schemeClr>
                </a:solidFill>
              </a:rPr>
              <a:t>0</a:t>
            </a:r>
            <a:endParaRPr lang="en-US" b="1" dirty="0">
              <a:solidFill>
                <a:schemeClr val="accent6">
                  <a:lumMod val="75000"/>
                </a:schemeClr>
              </a:solidFill>
            </a:endParaRPr>
          </a:p>
        </p:txBody>
      </p:sp>
      <p:sp>
        <p:nvSpPr>
          <p:cNvPr id="20" name="TextBox 19"/>
          <p:cNvSpPr txBox="1"/>
          <p:nvPr/>
        </p:nvSpPr>
        <p:spPr>
          <a:xfrm>
            <a:off x="4487520" y="2048959"/>
            <a:ext cx="1135247" cy="707886"/>
          </a:xfrm>
          <a:prstGeom prst="rect">
            <a:avLst/>
          </a:prstGeom>
          <a:noFill/>
        </p:spPr>
        <p:txBody>
          <a:bodyPr wrap="none" rtlCol="0">
            <a:spAutoFit/>
          </a:bodyPr>
          <a:lstStyle/>
          <a:p>
            <a:r>
              <a:rPr lang="en-US" sz="4000" b="1" dirty="0" err="1" smtClean="0">
                <a:solidFill>
                  <a:schemeClr val="accent6">
                    <a:lumMod val="75000"/>
                  </a:schemeClr>
                </a:solidFill>
              </a:rPr>
              <a:t>tp</a:t>
            </a:r>
            <a:r>
              <a:rPr lang="en-US" sz="4000" b="1" baseline="-25000" dirty="0" err="1" smtClean="0">
                <a:solidFill>
                  <a:schemeClr val="accent6">
                    <a:lumMod val="75000"/>
                  </a:schemeClr>
                </a:solidFill>
              </a:rPr>
              <a:t>HL</a:t>
            </a:r>
            <a:endParaRPr lang="en-US" b="1" baseline="-25000" dirty="0">
              <a:solidFill>
                <a:schemeClr val="accent6">
                  <a:lumMod val="75000"/>
                </a:schemeClr>
              </a:solidFill>
            </a:endParaRPr>
          </a:p>
        </p:txBody>
      </p:sp>
      <p:sp>
        <p:nvSpPr>
          <p:cNvPr id="21" name="TextBox 20"/>
          <p:cNvSpPr txBox="1"/>
          <p:nvPr/>
        </p:nvSpPr>
        <p:spPr>
          <a:xfrm>
            <a:off x="6156669" y="1775135"/>
            <a:ext cx="1135247" cy="707886"/>
          </a:xfrm>
          <a:prstGeom prst="rect">
            <a:avLst/>
          </a:prstGeom>
          <a:noFill/>
        </p:spPr>
        <p:txBody>
          <a:bodyPr wrap="none" rtlCol="0">
            <a:spAutoFit/>
          </a:bodyPr>
          <a:lstStyle/>
          <a:p>
            <a:r>
              <a:rPr lang="en-US" sz="4000" b="1" dirty="0" err="1" smtClean="0">
                <a:solidFill>
                  <a:schemeClr val="accent6">
                    <a:lumMod val="75000"/>
                  </a:schemeClr>
                </a:solidFill>
              </a:rPr>
              <a:t>tp</a:t>
            </a:r>
            <a:r>
              <a:rPr lang="en-US" sz="4000" b="1" baseline="-25000" dirty="0" err="1" smtClean="0">
                <a:solidFill>
                  <a:schemeClr val="accent6">
                    <a:lumMod val="75000"/>
                  </a:schemeClr>
                </a:solidFill>
              </a:rPr>
              <a:t>LH</a:t>
            </a:r>
            <a:endParaRPr lang="en-US" b="1" baseline="-25000" dirty="0">
              <a:solidFill>
                <a:schemeClr val="accent6">
                  <a:lumMod val="75000"/>
                </a:schemeClr>
              </a:solidFill>
            </a:endParaRPr>
          </a:p>
        </p:txBody>
      </p:sp>
      <p:sp>
        <p:nvSpPr>
          <p:cNvPr id="22" name="TextBox 21"/>
          <p:cNvSpPr txBox="1"/>
          <p:nvPr/>
        </p:nvSpPr>
        <p:spPr>
          <a:xfrm>
            <a:off x="2101868" y="1775135"/>
            <a:ext cx="1135247" cy="707886"/>
          </a:xfrm>
          <a:prstGeom prst="rect">
            <a:avLst/>
          </a:prstGeom>
          <a:noFill/>
        </p:spPr>
        <p:txBody>
          <a:bodyPr wrap="none" rtlCol="0">
            <a:spAutoFit/>
          </a:bodyPr>
          <a:lstStyle/>
          <a:p>
            <a:r>
              <a:rPr lang="en-US" sz="4000" b="1" dirty="0" err="1" smtClean="0">
                <a:solidFill>
                  <a:schemeClr val="accent6">
                    <a:lumMod val="75000"/>
                  </a:schemeClr>
                </a:solidFill>
              </a:rPr>
              <a:t>tp</a:t>
            </a:r>
            <a:r>
              <a:rPr lang="en-US" sz="4000" b="1" baseline="-25000" dirty="0" err="1" smtClean="0">
                <a:solidFill>
                  <a:schemeClr val="accent6">
                    <a:lumMod val="75000"/>
                  </a:schemeClr>
                </a:solidFill>
              </a:rPr>
              <a:t>LH</a:t>
            </a:r>
            <a:endParaRPr lang="en-US" b="1" baseline="-25000" dirty="0">
              <a:solidFill>
                <a:schemeClr val="accent6">
                  <a:lumMod val="75000"/>
                </a:schemeClr>
              </a:solidFill>
            </a:endParaRPr>
          </a:p>
        </p:txBody>
      </p:sp>
    </p:spTree>
    <p:extLst>
      <p:ext uri="{BB962C8B-B14F-4D97-AF65-F5344CB8AC3E}">
        <p14:creationId xmlns:p14="http://schemas.microsoft.com/office/powerpoint/2010/main" val="1698116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7"/>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3"/>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5"/>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6"/>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14"/>
                                        </p:tgtEl>
                                        <p:attrNameLst>
                                          <p:attrName>style.visibility</p:attrName>
                                        </p:attrNameLst>
                                      </p:cBhvr>
                                      <p:to>
                                        <p:strVal val="hidden"/>
                                      </p:to>
                                    </p:set>
                                  </p:childTnLst>
                                </p:cTn>
                              </p:par>
                              <p:par>
                                <p:cTn id="67" presetID="1" presetClass="entr" presetSubtype="0" fill="hold" grpId="2" nodeType="withEffect">
                                  <p:stCondLst>
                                    <p:cond delay="0"/>
                                  </p:stCondLst>
                                  <p:childTnLst>
                                    <p:set>
                                      <p:cBhvr>
                                        <p:cTn id="6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7" grpId="0"/>
      <p:bldP spid="7" grpId="1"/>
      <p:bldP spid="7" grpId="2"/>
      <p:bldP spid="12" grpId="0"/>
      <p:bldP spid="12" grpId="1"/>
      <p:bldP spid="13" grpId="0"/>
      <p:bldP spid="13" grpId="1"/>
      <p:bldP spid="14" grpId="0"/>
      <p:bldP spid="14" grpId="1"/>
      <p:bldP spid="15" grpId="0"/>
      <p:bldP spid="15" grpId="1"/>
      <p:bldP spid="16" grpId="0"/>
      <p:bldP spid="16" grpId="1"/>
      <p:bldP spid="18" grpId="0"/>
      <p:bldP spid="19" grpId="0"/>
      <p:bldP spid="20" grpId="0"/>
      <p:bldP spid="21" grpId="0"/>
      <p:bldP spid="2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of ring oscillator</a:t>
            </a:r>
            <a:endParaRPr lang="en-US" dirty="0"/>
          </a:p>
        </p:txBody>
      </p:sp>
      <p:sp>
        <p:nvSpPr>
          <p:cNvPr id="3" name="Content Placeholder 2"/>
          <p:cNvSpPr>
            <a:spLocks noGrp="1"/>
          </p:cNvSpPr>
          <p:nvPr>
            <p:ph idx="1"/>
          </p:nvPr>
        </p:nvSpPr>
        <p:spPr/>
        <p:txBody>
          <a:bodyPr/>
          <a:lstStyle/>
          <a:p>
            <a:r>
              <a:rPr lang="en-US" dirty="0" smtClean="0"/>
              <a:t> </a:t>
            </a:r>
          </a:p>
          <a:p>
            <a:endParaRPr lang="en-US" dirty="0" smtClean="0"/>
          </a:p>
          <a:p>
            <a:endParaRPr lang="en-US" dirty="0" smtClean="0"/>
          </a:p>
          <a:p>
            <a:r>
              <a:rPr lang="en-US" dirty="0" smtClean="0"/>
              <a:t>Frequency= 1/T </a:t>
            </a:r>
          </a:p>
          <a:p>
            <a:endParaRPr lang="en-US" dirty="0" smtClean="0"/>
          </a:p>
          <a:p>
            <a:r>
              <a:rPr lang="en-US" dirty="0" smtClean="0"/>
              <a:t>Slides to add current starved</a:t>
            </a:r>
            <a:endParaRPr lang="en-US" dirty="0"/>
          </a:p>
        </p:txBody>
      </p:sp>
      <p:sp>
        <p:nvSpPr>
          <p:cNvPr id="4" name="Footer Placeholder 3"/>
          <p:cNvSpPr>
            <a:spLocks noGrp="1"/>
          </p:cNvSpPr>
          <p:nvPr>
            <p:ph type="ftr" sz="quarter" idx="11"/>
          </p:nvPr>
        </p:nvSpPr>
        <p:spPr/>
        <p:txBody>
          <a:bodyPr/>
          <a:lstStyle/>
          <a:p>
            <a:r>
              <a:rPr lang="es-ES" smtClean="0"/>
              <a:t>W2018: EE307</a:t>
            </a:r>
            <a:endParaRPr lang="en-US" dirty="0"/>
          </a:p>
        </p:txBody>
      </p:sp>
      <p:sp>
        <p:nvSpPr>
          <p:cNvPr id="5" name="Slide Number Placeholder 4"/>
          <p:cNvSpPr>
            <a:spLocks noGrp="1"/>
          </p:cNvSpPr>
          <p:nvPr>
            <p:ph type="sldNum" sz="quarter" idx="12"/>
          </p:nvPr>
        </p:nvSpPr>
        <p:spPr/>
        <p:txBody>
          <a:bodyPr/>
          <a:lstStyle/>
          <a:p>
            <a:fld id="{1E9AE433-2354-447F-AC9C-E3BA53A2ED55}" type="slidenum">
              <a:rPr lang="en-US" smtClean="0"/>
              <a:pPr/>
              <a:t>41</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144144448"/>
              </p:ext>
            </p:extLst>
          </p:nvPr>
        </p:nvGraphicFramePr>
        <p:xfrm>
          <a:off x="1386774" y="1690822"/>
          <a:ext cx="5688843" cy="1264188"/>
        </p:xfrm>
        <a:graphic>
          <a:graphicData uri="http://schemas.openxmlformats.org/presentationml/2006/ole">
            <mc:AlternateContent xmlns:mc="http://schemas.openxmlformats.org/markup-compatibility/2006">
              <mc:Choice xmlns:v="urn:schemas-microsoft-com:vml" Requires="v">
                <p:oleObj spid="_x0000_s347160" name="Equation" r:id="rId3" imgW="2857320" imgH="634680" progId="Equation.3">
                  <p:embed/>
                </p:oleObj>
              </mc:Choice>
              <mc:Fallback>
                <p:oleObj name="Equation" r:id="rId3" imgW="2857320" imgH="634680" progId="Equation.3">
                  <p:embed/>
                  <p:pic>
                    <p:nvPicPr>
                      <p:cNvPr id="0" name=""/>
                      <p:cNvPicPr/>
                      <p:nvPr/>
                    </p:nvPicPr>
                    <p:blipFill>
                      <a:blip r:embed="rId4"/>
                      <a:stretch>
                        <a:fillRect/>
                      </a:stretch>
                    </p:blipFill>
                    <p:spPr>
                      <a:xfrm>
                        <a:off x="1386774" y="1690822"/>
                        <a:ext cx="5688843" cy="1264188"/>
                      </a:xfrm>
                      <a:prstGeom prst="rect">
                        <a:avLst/>
                      </a:prstGeom>
                    </p:spPr>
                  </p:pic>
                </p:oleObj>
              </mc:Fallback>
            </mc:AlternateContent>
          </a:graphicData>
        </a:graphic>
      </p:graphicFrame>
    </p:spTree>
    <p:extLst>
      <p:ext uri="{BB962C8B-B14F-4D97-AF65-F5344CB8AC3E}">
        <p14:creationId xmlns:p14="http://schemas.microsoft.com/office/powerpoint/2010/main" val="17078471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starved ring oscillator</a:t>
            </a:r>
            <a:endParaRPr lang="en-US" dirty="0"/>
          </a:p>
        </p:txBody>
      </p:sp>
      <p:sp>
        <p:nvSpPr>
          <p:cNvPr id="3" name="Content Placeholder 2"/>
          <p:cNvSpPr>
            <a:spLocks noGrp="1"/>
          </p:cNvSpPr>
          <p:nvPr>
            <p:ph idx="1"/>
          </p:nvPr>
        </p:nvSpPr>
        <p:spPr>
          <a:xfrm>
            <a:off x="838200" y="1524000"/>
            <a:ext cx="8114654" cy="4562475"/>
          </a:xfrm>
        </p:spPr>
        <p:txBody>
          <a:bodyPr/>
          <a:lstStyle/>
          <a:p>
            <a:r>
              <a:rPr lang="en-US" dirty="0" smtClean="0"/>
              <a:t>The speed that a node changes:</a:t>
            </a:r>
          </a:p>
          <a:p>
            <a:endParaRPr lang="en-US" dirty="0" smtClean="0"/>
          </a:p>
          <a:p>
            <a:endParaRPr lang="en-US" dirty="0" smtClean="0"/>
          </a:p>
          <a:p>
            <a:r>
              <a:rPr lang="en-US" dirty="0" smtClean="0"/>
              <a:t>You can change </a:t>
            </a:r>
            <a:r>
              <a:rPr lang="en-US" dirty="0" err="1" smtClean="0"/>
              <a:t>tp</a:t>
            </a:r>
            <a:r>
              <a:rPr lang="en-US" dirty="0" smtClean="0"/>
              <a:t> by changing the current or capacitance but it’s hard to change capacitance</a:t>
            </a:r>
          </a:p>
          <a:p>
            <a:r>
              <a:rPr lang="en-US" dirty="0" smtClean="0"/>
              <a:t>Current starved ring oscillators change the current by adding a current choking transistor</a:t>
            </a:r>
            <a:endParaRPr lang="en-US" dirty="0"/>
          </a:p>
        </p:txBody>
      </p:sp>
      <p:sp>
        <p:nvSpPr>
          <p:cNvPr id="4" name="Footer Placeholder 3"/>
          <p:cNvSpPr>
            <a:spLocks noGrp="1"/>
          </p:cNvSpPr>
          <p:nvPr>
            <p:ph type="ftr" sz="quarter" idx="11"/>
          </p:nvPr>
        </p:nvSpPr>
        <p:spPr/>
        <p:txBody>
          <a:bodyPr/>
          <a:lstStyle/>
          <a:p>
            <a:r>
              <a:rPr lang="es-ES" smtClean="0"/>
              <a:t>W2018: EE307</a:t>
            </a:r>
            <a:endParaRPr lang="en-US" dirty="0"/>
          </a:p>
        </p:txBody>
      </p:sp>
      <p:sp>
        <p:nvSpPr>
          <p:cNvPr id="5" name="Slide Number Placeholder 4"/>
          <p:cNvSpPr>
            <a:spLocks noGrp="1"/>
          </p:cNvSpPr>
          <p:nvPr>
            <p:ph type="sldNum" sz="quarter" idx="12"/>
          </p:nvPr>
        </p:nvSpPr>
        <p:spPr/>
        <p:txBody>
          <a:bodyPr/>
          <a:lstStyle/>
          <a:p>
            <a:fld id="{1E9AE433-2354-447F-AC9C-E3BA53A2ED55}" type="slidenum">
              <a:rPr lang="en-US" smtClean="0"/>
              <a:pPr/>
              <a:t>42</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171833177"/>
              </p:ext>
            </p:extLst>
          </p:nvPr>
        </p:nvGraphicFramePr>
        <p:xfrm>
          <a:off x="1868407" y="2136935"/>
          <a:ext cx="1255793" cy="884763"/>
        </p:xfrm>
        <a:graphic>
          <a:graphicData uri="http://schemas.openxmlformats.org/presentationml/2006/ole">
            <mc:AlternateContent xmlns:mc="http://schemas.openxmlformats.org/markup-compatibility/2006">
              <mc:Choice xmlns:v="urn:schemas-microsoft-com:vml" Requires="v">
                <p:oleObj spid="_x0000_s348184" name="Equation" r:id="rId4" imgW="558720" imgH="393480" progId="Equation.3">
                  <p:embed/>
                </p:oleObj>
              </mc:Choice>
              <mc:Fallback>
                <p:oleObj name="Equation" r:id="rId4" imgW="558720" imgH="393480" progId="Equation.3">
                  <p:embed/>
                  <p:pic>
                    <p:nvPicPr>
                      <p:cNvPr id="0" name=""/>
                      <p:cNvPicPr/>
                      <p:nvPr/>
                    </p:nvPicPr>
                    <p:blipFill>
                      <a:blip r:embed="rId5"/>
                      <a:stretch>
                        <a:fillRect/>
                      </a:stretch>
                    </p:blipFill>
                    <p:spPr>
                      <a:xfrm>
                        <a:off x="1868407" y="2136935"/>
                        <a:ext cx="1255793" cy="884763"/>
                      </a:xfrm>
                      <a:prstGeom prst="rect">
                        <a:avLst/>
                      </a:prstGeom>
                    </p:spPr>
                  </p:pic>
                </p:oleObj>
              </mc:Fallback>
            </mc:AlternateContent>
          </a:graphicData>
        </a:graphic>
      </p:graphicFrame>
      <p:pic>
        <p:nvPicPr>
          <p:cNvPr id="7" name="Picture 6"/>
          <p:cNvPicPr>
            <a:picLocks noChangeAspect="1"/>
          </p:cNvPicPr>
          <p:nvPr/>
        </p:nvPicPr>
        <p:blipFill>
          <a:blip r:embed="rId6"/>
          <a:stretch>
            <a:fillRect/>
          </a:stretch>
        </p:blipFill>
        <p:spPr>
          <a:xfrm>
            <a:off x="1321088" y="4989430"/>
            <a:ext cx="1650631" cy="1709980"/>
          </a:xfrm>
          <a:prstGeom prst="rect">
            <a:avLst/>
          </a:prstGeom>
        </p:spPr>
      </p:pic>
      <p:pic>
        <p:nvPicPr>
          <p:cNvPr id="8" name="Picture 7"/>
          <p:cNvPicPr>
            <a:picLocks noChangeAspect="1"/>
          </p:cNvPicPr>
          <p:nvPr/>
        </p:nvPicPr>
        <p:blipFill>
          <a:blip r:embed="rId7"/>
          <a:stretch>
            <a:fillRect/>
          </a:stretch>
        </p:blipFill>
        <p:spPr>
          <a:xfrm>
            <a:off x="3637715" y="4925965"/>
            <a:ext cx="1631116" cy="1932035"/>
          </a:xfrm>
          <a:prstGeom prst="rect">
            <a:avLst/>
          </a:prstGeom>
        </p:spPr>
      </p:pic>
      <p:pic>
        <p:nvPicPr>
          <p:cNvPr id="9" name="Picture 8"/>
          <p:cNvPicPr>
            <a:picLocks noChangeAspect="1"/>
          </p:cNvPicPr>
          <p:nvPr/>
        </p:nvPicPr>
        <p:blipFill>
          <a:blip r:embed="rId8"/>
          <a:stretch>
            <a:fillRect/>
          </a:stretch>
        </p:blipFill>
        <p:spPr>
          <a:xfrm>
            <a:off x="5934827" y="5095720"/>
            <a:ext cx="1657214" cy="1497399"/>
          </a:xfrm>
          <a:prstGeom prst="rect">
            <a:avLst/>
          </a:prstGeom>
        </p:spPr>
      </p:pic>
    </p:spTree>
    <p:extLst>
      <p:ext uri="{BB962C8B-B14F-4D97-AF65-F5344CB8AC3E}">
        <p14:creationId xmlns:p14="http://schemas.microsoft.com/office/powerpoint/2010/main" val="10253257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starved ring oscillator</a:t>
            </a:r>
            <a:endParaRPr lang="en-US" dirty="0"/>
          </a:p>
        </p:txBody>
      </p:sp>
      <p:sp>
        <p:nvSpPr>
          <p:cNvPr id="3" name="Content Placeholder 2"/>
          <p:cNvSpPr>
            <a:spLocks noGrp="1"/>
          </p:cNvSpPr>
          <p:nvPr>
            <p:ph idx="1"/>
          </p:nvPr>
        </p:nvSpPr>
        <p:spPr/>
        <p:txBody>
          <a:bodyPr/>
          <a:lstStyle/>
          <a:p>
            <a:r>
              <a:rPr lang="en-US" dirty="0" smtClean="0"/>
              <a:t>Example:</a:t>
            </a:r>
            <a:endParaRPr lang="en-US" dirty="0"/>
          </a:p>
        </p:txBody>
      </p:sp>
      <p:sp>
        <p:nvSpPr>
          <p:cNvPr id="4" name="Footer Placeholder 3"/>
          <p:cNvSpPr>
            <a:spLocks noGrp="1"/>
          </p:cNvSpPr>
          <p:nvPr>
            <p:ph type="ftr" sz="quarter" idx="11"/>
          </p:nvPr>
        </p:nvSpPr>
        <p:spPr/>
        <p:txBody>
          <a:bodyPr/>
          <a:lstStyle/>
          <a:p>
            <a:r>
              <a:rPr lang="es-ES" smtClean="0"/>
              <a:t>W2018: EE307</a:t>
            </a:r>
            <a:endParaRPr lang="en-US" dirty="0"/>
          </a:p>
        </p:txBody>
      </p:sp>
      <p:sp>
        <p:nvSpPr>
          <p:cNvPr id="5" name="Slide Number Placeholder 4"/>
          <p:cNvSpPr>
            <a:spLocks noGrp="1"/>
          </p:cNvSpPr>
          <p:nvPr>
            <p:ph type="sldNum" sz="quarter" idx="12"/>
          </p:nvPr>
        </p:nvSpPr>
        <p:spPr/>
        <p:txBody>
          <a:bodyPr/>
          <a:lstStyle/>
          <a:p>
            <a:fld id="{1E9AE433-2354-447F-AC9C-E3BA53A2ED55}" type="slidenum">
              <a:rPr lang="en-US" smtClean="0"/>
              <a:pPr/>
              <a:t>43</a:t>
            </a:fld>
            <a:endParaRPr lang="en-US"/>
          </a:p>
        </p:txBody>
      </p:sp>
      <p:pic>
        <p:nvPicPr>
          <p:cNvPr id="6" name="Picture 5"/>
          <p:cNvPicPr>
            <a:picLocks noChangeAspect="1"/>
          </p:cNvPicPr>
          <p:nvPr/>
        </p:nvPicPr>
        <p:blipFill>
          <a:blip r:embed="rId2"/>
          <a:stretch>
            <a:fillRect/>
          </a:stretch>
        </p:blipFill>
        <p:spPr>
          <a:xfrm>
            <a:off x="943738" y="2451440"/>
            <a:ext cx="7115837" cy="3575416"/>
          </a:xfrm>
          <a:prstGeom prst="rect">
            <a:avLst/>
          </a:prstGeom>
        </p:spPr>
      </p:pic>
    </p:spTree>
    <p:extLst>
      <p:ext uri="{BB962C8B-B14F-4D97-AF65-F5344CB8AC3E}">
        <p14:creationId xmlns:p14="http://schemas.microsoft.com/office/powerpoint/2010/main" val="7687594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sz="quarter"/>
          </p:nvPr>
        </p:nvSpPr>
        <p:spPr/>
        <p:txBody>
          <a:bodyPr/>
          <a:lstStyle/>
          <a:p>
            <a:r>
              <a:rPr lang="en-US" dirty="0" smtClean="0"/>
              <a:t>Sequential Logic: Introduction</a:t>
            </a:r>
            <a:endParaRPr lang="en-US" dirty="0"/>
          </a:p>
        </p:txBody>
      </p:sp>
      <p:sp>
        <p:nvSpPr>
          <p:cNvPr id="4" name="Footer Placeholder 3"/>
          <p:cNvSpPr>
            <a:spLocks noGrp="1"/>
          </p:cNvSpPr>
          <p:nvPr>
            <p:ph type="ftr" sz="quarter" idx="4294967295"/>
          </p:nvPr>
        </p:nvSpPr>
        <p:spPr>
          <a:xfrm>
            <a:off x="3579813" y="6553200"/>
            <a:ext cx="5564187" cy="474663"/>
          </a:xfrm>
        </p:spPr>
        <p:txBody>
          <a:bodyPr/>
          <a:lstStyle/>
          <a:p>
            <a:r>
              <a:rPr lang="es-ES" smtClean="0"/>
              <a:t>W2018: EE307</a:t>
            </a:r>
            <a:endParaRPr lang="en-US" dirty="0"/>
          </a:p>
        </p:txBody>
      </p:sp>
      <p:sp>
        <p:nvSpPr>
          <p:cNvPr id="5" name="Slide Number Placeholder 4"/>
          <p:cNvSpPr>
            <a:spLocks noGrp="1"/>
          </p:cNvSpPr>
          <p:nvPr>
            <p:ph type="sldNum" sz="quarter" idx="4294967295"/>
          </p:nvPr>
        </p:nvSpPr>
        <p:spPr>
          <a:xfrm>
            <a:off x="0" y="6242050"/>
            <a:ext cx="827088" cy="488950"/>
          </a:xfrm>
        </p:spPr>
        <p:txBody>
          <a:bodyPr/>
          <a:lstStyle/>
          <a:p>
            <a:fld id="{65876461-077E-41AC-BF9A-19ECFE564D14}"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 comments to here</a:t>
            </a:r>
            <a:endParaRPr lang="en-US" dirty="0"/>
          </a:p>
        </p:txBody>
      </p:sp>
      <p:sp>
        <p:nvSpPr>
          <p:cNvPr id="6" name="Content Placeholder 5"/>
          <p:cNvSpPr>
            <a:spLocks noGrp="1"/>
          </p:cNvSpPr>
          <p:nvPr>
            <p:ph idx="1"/>
          </p:nvPr>
        </p:nvSpPr>
        <p:spPr>
          <a:xfrm>
            <a:off x="838200" y="1524000"/>
            <a:ext cx="8115795" cy="4562475"/>
          </a:xfrm>
        </p:spPr>
        <p:txBody>
          <a:bodyPr/>
          <a:lstStyle/>
          <a:p>
            <a:r>
              <a:rPr lang="en-US" dirty="0" smtClean="0"/>
              <a:t>Remember, we’re building a sequential circuit</a:t>
            </a:r>
          </a:p>
          <a:p>
            <a:r>
              <a:rPr lang="en-US" dirty="0" smtClean="0"/>
              <a:t>Flip-flops hold information about present value </a:t>
            </a:r>
            <a:r>
              <a:rPr lang="en-US" dirty="0" smtClean="0">
                <a:sym typeface="Wingdings" pitchFamily="2" charset="2"/>
              </a:rPr>
              <a:t> The value in the flip-flops is called “Present state” because it tells you where you are in the sequence</a:t>
            </a:r>
          </a:p>
          <a:p>
            <a:r>
              <a:rPr lang="en-US" dirty="0" smtClean="0">
                <a:sym typeface="Wingdings" pitchFamily="2" charset="2"/>
              </a:rPr>
              <a:t>“Next state” logic take the “Present state” and calculates what the NEXT STATE will be when the clock ticks</a:t>
            </a:r>
          </a:p>
          <a:p>
            <a:endParaRPr lang="en-US" dirty="0" smtClean="0">
              <a:sym typeface="Wingdings" pitchFamily="2" charset="2"/>
            </a:endParaRPr>
          </a:p>
          <a:p>
            <a:r>
              <a:rPr lang="en-US" dirty="0" smtClean="0">
                <a:sym typeface="Wingdings" pitchFamily="2" charset="2"/>
              </a:rPr>
              <a:t>We’ve seen two of the most important blocks</a:t>
            </a:r>
          </a:p>
          <a:p>
            <a:endParaRPr lang="en-US" dirty="0"/>
          </a:p>
        </p:txBody>
      </p:sp>
      <p:sp>
        <p:nvSpPr>
          <p:cNvPr id="4" name="Footer Placeholder 3"/>
          <p:cNvSpPr>
            <a:spLocks noGrp="1"/>
          </p:cNvSpPr>
          <p:nvPr>
            <p:ph type="ftr" sz="quarter" idx="11"/>
          </p:nvPr>
        </p:nvSpPr>
        <p:spPr/>
        <p:txBody>
          <a:bodyPr/>
          <a:lstStyle/>
          <a:p>
            <a:r>
              <a:rPr lang="es-ES" smtClean="0"/>
              <a:t>W2018: EE307</a:t>
            </a:r>
            <a:endParaRPr lang="en-US" dirty="0"/>
          </a:p>
        </p:txBody>
      </p:sp>
      <p:sp>
        <p:nvSpPr>
          <p:cNvPr id="5" name="Slide Number Placeholder 4"/>
          <p:cNvSpPr>
            <a:spLocks noGrp="1"/>
          </p:cNvSpPr>
          <p:nvPr>
            <p:ph type="sldNum" sz="quarter" idx="12"/>
          </p:nvPr>
        </p:nvSpPr>
        <p:spPr/>
        <p:txBody>
          <a:bodyPr/>
          <a:lstStyle/>
          <a:p>
            <a:fld id="{65876461-077E-41AC-BF9A-19ECFE564D14}"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Complete sequential circuit</a:t>
            </a:r>
            <a:endParaRPr lang="en-US" dirty="0"/>
          </a:p>
        </p:txBody>
      </p:sp>
      <p:sp>
        <p:nvSpPr>
          <p:cNvPr id="7" name="Content Placeholder 6"/>
          <p:cNvSpPr>
            <a:spLocks noGrp="1"/>
          </p:cNvSpPr>
          <p:nvPr>
            <p:ph idx="1"/>
          </p:nvPr>
        </p:nvSpPr>
        <p:spPr/>
        <p:txBody>
          <a:bodyPr/>
          <a:lstStyle/>
          <a:p>
            <a:r>
              <a:rPr lang="en-US" dirty="0" smtClean="0"/>
              <a:t>A sequential circuit is made up of three parts:</a:t>
            </a:r>
          </a:p>
          <a:p>
            <a:pPr lvl="1"/>
            <a:r>
              <a:rPr lang="en-US" dirty="0" smtClean="0"/>
              <a:t>Present state (PS) flip-flops</a:t>
            </a:r>
          </a:p>
          <a:p>
            <a:pPr lvl="1"/>
            <a:r>
              <a:rPr lang="en-US" dirty="0" smtClean="0"/>
              <a:t>Next state (NS) logic block</a:t>
            </a:r>
          </a:p>
          <a:p>
            <a:pPr lvl="1"/>
            <a:r>
              <a:rPr lang="en-US" dirty="0" smtClean="0"/>
              <a:t>Output logic block</a:t>
            </a:r>
          </a:p>
          <a:p>
            <a:pPr lvl="1"/>
            <a:endParaRPr lang="en-US" dirty="0" smtClean="0"/>
          </a:p>
          <a:p>
            <a:r>
              <a:rPr lang="en-US" dirty="0" smtClean="0"/>
              <a:t>From here we’ll look at the process used to create a sequential circuit</a:t>
            </a:r>
            <a:endParaRPr lang="en-US" dirty="0"/>
          </a:p>
        </p:txBody>
      </p:sp>
      <p:sp>
        <p:nvSpPr>
          <p:cNvPr id="4" name="Footer Placeholder 3"/>
          <p:cNvSpPr>
            <a:spLocks noGrp="1"/>
          </p:cNvSpPr>
          <p:nvPr>
            <p:ph type="ftr" sz="quarter" idx="11"/>
          </p:nvPr>
        </p:nvSpPr>
        <p:spPr/>
        <p:txBody>
          <a:bodyPr/>
          <a:lstStyle/>
          <a:p>
            <a:r>
              <a:rPr lang="es-ES" smtClean="0"/>
              <a:t>W2018: EE307</a:t>
            </a:r>
            <a:endParaRPr lang="en-US" dirty="0"/>
          </a:p>
        </p:txBody>
      </p:sp>
      <p:sp>
        <p:nvSpPr>
          <p:cNvPr id="5" name="Slide Number Placeholder 4"/>
          <p:cNvSpPr>
            <a:spLocks noGrp="1"/>
          </p:cNvSpPr>
          <p:nvPr>
            <p:ph type="sldNum" sz="quarter" idx="12"/>
          </p:nvPr>
        </p:nvSpPr>
        <p:spPr/>
        <p:txBody>
          <a:bodyPr/>
          <a:lstStyle/>
          <a:p>
            <a:fld id="{65876461-077E-41AC-BF9A-19ECFE564D14}"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sz="quarter"/>
          </p:nvPr>
        </p:nvSpPr>
        <p:spPr/>
        <p:txBody>
          <a:bodyPr/>
          <a:lstStyle/>
          <a:p>
            <a:r>
              <a:rPr lang="en-US" dirty="0" smtClean="0"/>
              <a:t>Sequential Logic: Design Steps and types of sequential logic</a:t>
            </a:r>
            <a:endParaRPr lang="en-US" dirty="0"/>
          </a:p>
        </p:txBody>
      </p:sp>
      <p:sp>
        <p:nvSpPr>
          <p:cNvPr id="4" name="Footer Placeholder 3"/>
          <p:cNvSpPr>
            <a:spLocks noGrp="1"/>
          </p:cNvSpPr>
          <p:nvPr>
            <p:ph type="ftr" sz="quarter" idx="4294967295"/>
          </p:nvPr>
        </p:nvSpPr>
        <p:spPr>
          <a:xfrm>
            <a:off x="3579813" y="6553200"/>
            <a:ext cx="5564187" cy="474663"/>
          </a:xfrm>
        </p:spPr>
        <p:txBody>
          <a:bodyPr/>
          <a:lstStyle/>
          <a:p>
            <a:r>
              <a:rPr lang="es-ES" smtClean="0"/>
              <a:t>W2018: EE307</a:t>
            </a:r>
            <a:endParaRPr lang="en-US" dirty="0"/>
          </a:p>
        </p:txBody>
      </p:sp>
      <p:sp>
        <p:nvSpPr>
          <p:cNvPr id="5" name="Slide Number Placeholder 4"/>
          <p:cNvSpPr>
            <a:spLocks noGrp="1"/>
          </p:cNvSpPr>
          <p:nvPr>
            <p:ph type="sldNum" sz="quarter" idx="4294967295"/>
          </p:nvPr>
        </p:nvSpPr>
        <p:spPr>
          <a:xfrm>
            <a:off x="0" y="6242050"/>
            <a:ext cx="827088" cy="488950"/>
          </a:xfrm>
        </p:spPr>
        <p:txBody>
          <a:bodyPr/>
          <a:lstStyle/>
          <a:p>
            <a:fld id="{65876461-077E-41AC-BF9A-19ECFE564D14}"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title"/>
          </p:nvPr>
        </p:nvSpPr>
        <p:spPr/>
        <p:txBody>
          <a:bodyPr/>
          <a:lstStyle/>
          <a:p>
            <a:r>
              <a:rPr lang="en-US"/>
              <a:t>Sequential Circuit Design</a:t>
            </a:r>
          </a:p>
        </p:txBody>
      </p:sp>
      <p:sp>
        <p:nvSpPr>
          <p:cNvPr id="65538" name="Rectangle 2"/>
          <p:cNvSpPr>
            <a:spLocks noGrp="1" noChangeArrowheads="1"/>
          </p:cNvSpPr>
          <p:nvPr>
            <p:ph idx="1"/>
          </p:nvPr>
        </p:nvSpPr>
        <p:spPr>
          <a:xfrm>
            <a:off x="704850" y="1981200"/>
            <a:ext cx="7772400" cy="4114800"/>
          </a:xfrm>
          <a:ln>
            <a:solidFill>
              <a:schemeClr val="tx1"/>
            </a:solidFill>
          </a:ln>
        </p:spPr>
        <p:txBody>
          <a:bodyPr/>
          <a:lstStyle/>
          <a:p>
            <a:r>
              <a:rPr lang="en-US"/>
              <a:t>Steps in Designing a Sequential Circuit</a:t>
            </a:r>
          </a:p>
          <a:p>
            <a:pPr>
              <a:buFontTx/>
              <a:buNone/>
            </a:pPr>
            <a:r>
              <a:rPr lang="en-US"/>
              <a:t>	</a:t>
            </a:r>
          </a:p>
          <a:p>
            <a:pPr>
              <a:buFontTx/>
              <a:buNone/>
            </a:pPr>
            <a:endParaRPr lang="en-US"/>
          </a:p>
        </p:txBody>
      </p:sp>
      <p:sp>
        <p:nvSpPr>
          <p:cNvPr id="65540" name="Text Box 4"/>
          <p:cNvSpPr txBox="1">
            <a:spLocks noChangeArrowheads="1"/>
          </p:cNvSpPr>
          <p:nvPr/>
        </p:nvSpPr>
        <p:spPr bwMode="auto">
          <a:xfrm>
            <a:off x="2562225" y="2554288"/>
            <a:ext cx="5435600" cy="457200"/>
          </a:xfrm>
          <a:prstGeom prst="rect">
            <a:avLst/>
          </a:prstGeom>
          <a:noFill/>
          <a:ln w="9525">
            <a:noFill/>
            <a:miter lim="800000"/>
            <a:headEnd/>
            <a:tailEnd/>
          </a:ln>
          <a:effectLst/>
        </p:spPr>
        <p:txBody>
          <a:bodyPr>
            <a:spAutoFit/>
          </a:bodyPr>
          <a:lstStyle/>
          <a:p>
            <a:pPr>
              <a:spcBef>
                <a:spcPct val="50000"/>
              </a:spcBef>
            </a:pPr>
            <a:r>
              <a:rPr lang="en-US" b="1" u="sng"/>
              <a:t>UNDERSTAND PROBLEM!!!!!!!!!</a:t>
            </a:r>
          </a:p>
        </p:txBody>
      </p:sp>
      <p:sp>
        <p:nvSpPr>
          <p:cNvPr id="65541" name="Text Box 5"/>
          <p:cNvSpPr txBox="1">
            <a:spLocks noChangeArrowheads="1"/>
          </p:cNvSpPr>
          <p:nvPr/>
        </p:nvSpPr>
        <p:spPr bwMode="auto">
          <a:xfrm>
            <a:off x="1266825" y="2544763"/>
            <a:ext cx="1447800" cy="457200"/>
          </a:xfrm>
          <a:prstGeom prst="rect">
            <a:avLst/>
          </a:prstGeom>
          <a:noFill/>
          <a:ln w="9525">
            <a:noFill/>
            <a:miter lim="800000"/>
            <a:headEnd/>
            <a:tailEnd/>
          </a:ln>
          <a:effectLst/>
        </p:spPr>
        <p:txBody>
          <a:bodyPr>
            <a:spAutoFit/>
          </a:bodyPr>
          <a:lstStyle/>
          <a:p>
            <a:pPr>
              <a:spcBef>
                <a:spcPct val="50000"/>
              </a:spcBef>
            </a:pPr>
            <a:r>
              <a:rPr lang="en-US" b="1"/>
              <a:t>Step 1:</a:t>
            </a:r>
          </a:p>
        </p:txBody>
      </p:sp>
      <p:sp>
        <p:nvSpPr>
          <p:cNvPr id="65542" name="Text Box 6"/>
          <p:cNvSpPr txBox="1">
            <a:spLocks noChangeArrowheads="1"/>
          </p:cNvSpPr>
          <p:nvPr/>
        </p:nvSpPr>
        <p:spPr bwMode="auto">
          <a:xfrm>
            <a:off x="2562225" y="3000375"/>
            <a:ext cx="3454400" cy="457200"/>
          </a:xfrm>
          <a:prstGeom prst="rect">
            <a:avLst/>
          </a:prstGeom>
          <a:noFill/>
          <a:ln w="9525">
            <a:noFill/>
            <a:miter lim="800000"/>
            <a:headEnd/>
            <a:tailEnd/>
          </a:ln>
          <a:effectLst/>
        </p:spPr>
        <p:txBody>
          <a:bodyPr>
            <a:spAutoFit/>
          </a:bodyPr>
          <a:lstStyle/>
          <a:p>
            <a:pPr>
              <a:spcBef>
                <a:spcPct val="50000"/>
              </a:spcBef>
            </a:pPr>
            <a:r>
              <a:rPr lang="en-US" b="1" u="sng"/>
              <a:t>Determine I/O</a:t>
            </a:r>
          </a:p>
        </p:txBody>
      </p:sp>
      <p:sp>
        <p:nvSpPr>
          <p:cNvPr id="65543" name="Text Box 7"/>
          <p:cNvSpPr txBox="1">
            <a:spLocks noChangeArrowheads="1"/>
          </p:cNvSpPr>
          <p:nvPr/>
        </p:nvSpPr>
        <p:spPr bwMode="auto">
          <a:xfrm>
            <a:off x="1266825" y="2990850"/>
            <a:ext cx="1447800" cy="457200"/>
          </a:xfrm>
          <a:prstGeom prst="rect">
            <a:avLst/>
          </a:prstGeom>
          <a:noFill/>
          <a:ln w="9525">
            <a:noFill/>
            <a:miter lim="800000"/>
            <a:headEnd/>
            <a:tailEnd/>
          </a:ln>
          <a:effectLst/>
        </p:spPr>
        <p:txBody>
          <a:bodyPr>
            <a:spAutoFit/>
          </a:bodyPr>
          <a:lstStyle/>
          <a:p>
            <a:pPr>
              <a:spcBef>
                <a:spcPct val="50000"/>
              </a:spcBef>
            </a:pPr>
            <a:r>
              <a:rPr lang="en-US" b="1"/>
              <a:t>Step 2:</a:t>
            </a:r>
          </a:p>
        </p:txBody>
      </p:sp>
      <p:sp>
        <p:nvSpPr>
          <p:cNvPr id="65544" name="Text Box 8"/>
          <p:cNvSpPr txBox="1">
            <a:spLocks noChangeArrowheads="1"/>
          </p:cNvSpPr>
          <p:nvPr/>
        </p:nvSpPr>
        <p:spPr bwMode="auto">
          <a:xfrm>
            <a:off x="2562225" y="3889375"/>
            <a:ext cx="5414963" cy="457200"/>
          </a:xfrm>
          <a:prstGeom prst="rect">
            <a:avLst/>
          </a:prstGeom>
          <a:noFill/>
          <a:ln w="9525">
            <a:noFill/>
            <a:miter lim="800000"/>
            <a:headEnd/>
            <a:tailEnd/>
          </a:ln>
          <a:effectLst/>
        </p:spPr>
        <p:txBody>
          <a:bodyPr>
            <a:spAutoFit/>
          </a:bodyPr>
          <a:lstStyle/>
          <a:p>
            <a:pPr>
              <a:spcBef>
                <a:spcPct val="50000"/>
              </a:spcBef>
            </a:pPr>
            <a:r>
              <a:rPr lang="en-US" b="1" u="sng"/>
              <a:t>Decide FSM Type (Meally or Moore)</a:t>
            </a:r>
          </a:p>
        </p:txBody>
      </p:sp>
      <p:sp>
        <p:nvSpPr>
          <p:cNvPr id="65545" name="Text Box 9"/>
          <p:cNvSpPr txBox="1">
            <a:spLocks noChangeArrowheads="1"/>
          </p:cNvSpPr>
          <p:nvPr/>
        </p:nvSpPr>
        <p:spPr bwMode="auto">
          <a:xfrm>
            <a:off x="1266825" y="3883025"/>
            <a:ext cx="1447800" cy="457200"/>
          </a:xfrm>
          <a:prstGeom prst="rect">
            <a:avLst/>
          </a:prstGeom>
          <a:noFill/>
          <a:ln w="9525">
            <a:noFill/>
            <a:miter lim="800000"/>
            <a:headEnd/>
            <a:tailEnd/>
          </a:ln>
          <a:effectLst/>
        </p:spPr>
        <p:txBody>
          <a:bodyPr>
            <a:spAutoFit/>
          </a:bodyPr>
          <a:lstStyle/>
          <a:p>
            <a:pPr>
              <a:spcBef>
                <a:spcPct val="50000"/>
              </a:spcBef>
            </a:pPr>
            <a:r>
              <a:rPr lang="en-US" b="1"/>
              <a:t>Step 4:</a:t>
            </a:r>
          </a:p>
        </p:txBody>
      </p:sp>
      <p:sp>
        <p:nvSpPr>
          <p:cNvPr id="65546" name="Text Box 10"/>
          <p:cNvSpPr txBox="1">
            <a:spLocks noChangeArrowheads="1"/>
          </p:cNvSpPr>
          <p:nvPr/>
        </p:nvSpPr>
        <p:spPr bwMode="auto">
          <a:xfrm>
            <a:off x="2562225" y="4333875"/>
            <a:ext cx="4703763" cy="457200"/>
          </a:xfrm>
          <a:prstGeom prst="rect">
            <a:avLst/>
          </a:prstGeom>
          <a:noFill/>
          <a:ln w="9525">
            <a:noFill/>
            <a:miter lim="800000"/>
            <a:headEnd/>
            <a:tailEnd/>
          </a:ln>
          <a:effectLst/>
        </p:spPr>
        <p:txBody>
          <a:bodyPr>
            <a:spAutoFit/>
          </a:bodyPr>
          <a:lstStyle/>
          <a:p>
            <a:pPr>
              <a:spcBef>
                <a:spcPct val="50000"/>
              </a:spcBef>
            </a:pPr>
            <a:r>
              <a:rPr lang="en-US" b="1" u="sng"/>
              <a:t>Draw State Transition Diagram</a:t>
            </a:r>
          </a:p>
        </p:txBody>
      </p:sp>
      <p:sp>
        <p:nvSpPr>
          <p:cNvPr id="65547" name="Text Box 11"/>
          <p:cNvSpPr txBox="1">
            <a:spLocks noChangeArrowheads="1"/>
          </p:cNvSpPr>
          <p:nvPr/>
        </p:nvSpPr>
        <p:spPr bwMode="auto">
          <a:xfrm>
            <a:off x="1266825" y="4329113"/>
            <a:ext cx="1447800" cy="457200"/>
          </a:xfrm>
          <a:prstGeom prst="rect">
            <a:avLst/>
          </a:prstGeom>
          <a:noFill/>
          <a:ln w="9525">
            <a:noFill/>
            <a:miter lim="800000"/>
            <a:headEnd/>
            <a:tailEnd/>
          </a:ln>
          <a:effectLst/>
        </p:spPr>
        <p:txBody>
          <a:bodyPr>
            <a:spAutoFit/>
          </a:bodyPr>
          <a:lstStyle/>
          <a:p>
            <a:pPr>
              <a:spcBef>
                <a:spcPct val="50000"/>
              </a:spcBef>
            </a:pPr>
            <a:r>
              <a:rPr lang="en-US" b="1"/>
              <a:t>Step 5:</a:t>
            </a:r>
          </a:p>
        </p:txBody>
      </p:sp>
      <p:sp>
        <p:nvSpPr>
          <p:cNvPr id="65548" name="Text Box 12"/>
          <p:cNvSpPr txBox="1">
            <a:spLocks noChangeArrowheads="1"/>
          </p:cNvSpPr>
          <p:nvPr/>
        </p:nvSpPr>
        <p:spPr bwMode="auto">
          <a:xfrm>
            <a:off x="2562225" y="5667375"/>
            <a:ext cx="3006725" cy="457200"/>
          </a:xfrm>
          <a:prstGeom prst="rect">
            <a:avLst/>
          </a:prstGeom>
          <a:noFill/>
          <a:ln w="9525">
            <a:noFill/>
            <a:miter lim="800000"/>
            <a:headEnd/>
            <a:tailEnd/>
          </a:ln>
          <a:effectLst/>
        </p:spPr>
        <p:txBody>
          <a:bodyPr>
            <a:spAutoFit/>
          </a:bodyPr>
          <a:lstStyle/>
          <a:p>
            <a:pPr>
              <a:spcBef>
                <a:spcPct val="50000"/>
              </a:spcBef>
            </a:pPr>
            <a:r>
              <a:rPr lang="en-US" b="1" u="sng"/>
              <a:t>Draw Logic</a:t>
            </a:r>
          </a:p>
        </p:txBody>
      </p:sp>
      <p:sp>
        <p:nvSpPr>
          <p:cNvPr id="65549" name="Text Box 13"/>
          <p:cNvSpPr txBox="1">
            <a:spLocks noChangeArrowheads="1"/>
          </p:cNvSpPr>
          <p:nvPr/>
        </p:nvSpPr>
        <p:spPr bwMode="auto">
          <a:xfrm>
            <a:off x="1266825" y="5667375"/>
            <a:ext cx="1447800" cy="457200"/>
          </a:xfrm>
          <a:prstGeom prst="rect">
            <a:avLst/>
          </a:prstGeom>
          <a:noFill/>
          <a:ln w="9525">
            <a:noFill/>
            <a:miter lim="800000"/>
            <a:headEnd/>
            <a:tailEnd/>
          </a:ln>
          <a:effectLst/>
        </p:spPr>
        <p:txBody>
          <a:bodyPr>
            <a:spAutoFit/>
          </a:bodyPr>
          <a:lstStyle/>
          <a:p>
            <a:pPr>
              <a:spcBef>
                <a:spcPct val="50000"/>
              </a:spcBef>
            </a:pPr>
            <a:r>
              <a:rPr lang="en-US" b="1"/>
              <a:t>Step 8:</a:t>
            </a:r>
          </a:p>
        </p:txBody>
      </p:sp>
      <p:sp>
        <p:nvSpPr>
          <p:cNvPr id="65551" name="Text Box 15"/>
          <p:cNvSpPr txBox="1">
            <a:spLocks noChangeArrowheads="1"/>
          </p:cNvSpPr>
          <p:nvPr/>
        </p:nvSpPr>
        <p:spPr bwMode="auto">
          <a:xfrm>
            <a:off x="1268413" y="3436938"/>
            <a:ext cx="1447800" cy="457200"/>
          </a:xfrm>
          <a:prstGeom prst="rect">
            <a:avLst/>
          </a:prstGeom>
          <a:noFill/>
          <a:ln w="9525">
            <a:noFill/>
            <a:miter lim="800000"/>
            <a:headEnd/>
            <a:tailEnd/>
          </a:ln>
          <a:effectLst/>
        </p:spPr>
        <p:txBody>
          <a:bodyPr>
            <a:spAutoFit/>
          </a:bodyPr>
          <a:lstStyle/>
          <a:p>
            <a:pPr>
              <a:spcBef>
                <a:spcPct val="50000"/>
              </a:spcBef>
            </a:pPr>
            <a:r>
              <a:rPr lang="en-US" b="1"/>
              <a:t>Step 3:</a:t>
            </a:r>
          </a:p>
        </p:txBody>
      </p:sp>
      <p:sp>
        <p:nvSpPr>
          <p:cNvPr id="65552" name="Text Box 16"/>
          <p:cNvSpPr txBox="1">
            <a:spLocks noChangeArrowheads="1"/>
          </p:cNvSpPr>
          <p:nvPr/>
        </p:nvSpPr>
        <p:spPr bwMode="auto">
          <a:xfrm>
            <a:off x="2563813" y="3444875"/>
            <a:ext cx="5984875" cy="457200"/>
          </a:xfrm>
          <a:prstGeom prst="rect">
            <a:avLst/>
          </a:prstGeom>
          <a:noFill/>
          <a:ln w="9525">
            <a:noFill/>
            <a:miter lim="800000"/>
            <a:headEnd/>
            <a:tailEnd/>
          </a:ln>
          <a:effectLst/>
        </p:spPr>
        <p:txBody>
          <a:bodyPr>
            <a:spAutoFit/>
          </a:bodyPr>
          <a:lstStyle/>
          <a:p>
            <a:pPr>
              <a:spcBef>
                <a:spcPct val="50000"/>
              </a:spcBef>
            </a:pPr>
            <a:r>
              <a:rPr lang="en-US" b="1" u="sng"/>
              <a:t>Timing Diagram </a:t>
            </a:r>
            <a:r>
              <a:rPr lang="en-US" sz="1600" b="1" u="sng"/>
              <a:t>(To Describe &amp; Understand Behaviour)</a:t>
            </a:r>
          </a:p>
        </p:txBody>
      </p:sp>
      <p:sp>
        <p:nvSpPr>
          <p:cNvPr id="65553" name="Text Box 17"/>
          <p:cNvSpPr txBox="1">
            <a:spLocks noChangeArrowheads="1"/>
          </p:cNvSpPr>
          <p:nvPr/>
        </p:nvSpPr>
        <p:spPr bwMode="auto">
          <a:xfrm>
            <a:off x="2573338" y="4778375"/>
            <a:ext cx="4805362" cy="457200"/>
          </a:xfrm>
          <a:prstGeom prst="rect">
            <a:avLst/>
          </a:prstGeom>
          <a:noFill/>
          <a:ln w="9525">
            <a:noFill/>
            <a:miter lim="800000"/>
            <a:headEnd/>
            <a:tailEnd/>
          </a:ln>
          <a:effectLst/>
        </p:spPr>
        <p:txBody>
          <a:bodyPr>
            <a:spAutoFit/>
          </a:bodyPr>
          <a:lstStyle/>
          <a:p>
            <a:pPr>
              <a:spcBef>
                <a:spcPct val="50000"/>
              </a:spcBef>
            </a:pPr>
            <a:r>
              <a:rPr lang="en-US" b="1" u="sng"/>
              <a:t>Write out State Transition Table</a:t>
            </a:r>
          </a:p>
        </p:txBody>
      </p:sp>
      <p:sp>
        <p:nvSpPr>
          <p:cNvPr id="65554" name="Text Box 18"/>
          <p:cNvSpPr txBox="1">
            <a:spLocks noChangeArrowheads="1"/>
          </p:cNvSpPr>
          <p:nvPr/>
        </p:nvSpPr>
        <p:spPr bwMode="auto">
          <a:xfrm>
            <a:off x="2533650" y="5222875"/>
            <a:ext cx="4338638" cy="457200"/>
          </a:xfrm>
          <a:prstGeom prst="rect">
            <a:avLst/>
          </a:prstGeom>
          <a:noFill/>
          <a:ln w="9525">
            <a:noFill/>
            <a:miter lim="800000"/>
            <a:headEnd/>
            <a:tailEnd/>
          </a:ln>
          <a:effectLst/>
        </p:spPr>
        <p:txBody>
          <a:bodyPr>
            <a:spAutoFit/>
          </a:bodyPr>
          <a:lstStyle/>
          <a:p>
            <a:pPr>
              <a:spcBef>
                <a:spcPct val="50000"/>
              </a:spcBef>
            </a:pPr>
            <a:r>
              <a:rPr lang="en-US" b="1" u="sng"/>
              <a:t>Generate Logic Equations</a:t>
            </a:r>
          </a:p>
        </p:txBody>
      </p:sp>
      <p:sp>
        <p:nvSpPr>
          <p:cNvPr id="65555" name="Text Box 19"/>
          <p:cNvSpPr txBox="1">
            <a:spLocks noChangeArrowheads="1"/>
          </p:cNvSpPr>
          <p:nvPr/>
        </p:nvSpPr>
        <p:spPr bwMode="auto">
          <a:xfrm>
            <a:off x="1266825" y="4775200"/>
            <a:ext cx="1447800" cy="457200"/>
          </a:xfrm>
          <a:prstGeom prst="rect">
            <a:avLst/>
          </a:prstGeom>
          <a:noFill/>
          <a:ln w="9525">
            <a:noFill/>
            <a:miter lim="800000"/>
            <a:headEnd/>
            <a:tailEnd/>
          </a:ln>
          <a:effectLst/>
        </p:spPr>
        <p:txBody>
          <a:bodyPr>
            <a:spAutoFit/>
          </a:bodyPr>
          <a:lstStyle/>
          <a:p>
            <a:pPr>
              <a:spcBef>
                <a:spcPct val="50000"/>
              </a:spcBef>
            </a:pPr>
            <a:r>
              <a:rPr lang="en-US" b="1"/>
              <a:t>Step 6:</a:t>
            </a:r>
          </a:p>
        </p:txBody>
      </p:sp>
      <p:sp>
        <p:nvSpPr>
          <p:cNvPr id="65556" name="Text Box 20"/>
          <p:cNvSpPr txBox="1">
            <a:spLocks noChangeArrowheads="1"/>
          </p:cNvSpPr>
          <p:nvPr/>
        </p:nvSpPr>
        <p:spPr bwMode="auto">
          <a:xfrm>
            <a:off x="1266825" y="5221288"/>
            <a:ext cx="1447800" cy="457200"/>
          </a:xfrm>
          <a:prstGeom prst="rect">
            <a:avLst/>
          </a:prstGeom>
          <a:noFill/>
          <a:ln w="9525">
            <a:noFill/>
            <a:miter lim="800000"/>
            <a:headEnd/>
            <a:tailEnd/>
          </a:ln>
          <a:effectLst/>
        </p:spPr>
        <p:txBody>
          <a:bodyPr>
            <a:spAutoFit/>
          </a:bodyPr>
          <a:lstStyle/>
          <a:p>
            <a:pPr>
              <a:spcBef>
                <a:spcPct val="50000"/>
              </a:spcBef>
            </a:pPr>
            <a:r>
              <a:rPr lang="en-US" b="1"/>
              <a:t>Step 7:</a:t>
            </a:r>
          </a:p>
        </p:txBody>
      </p:sp>
      <p:sp>
        <p:nvSpPr>
          <p:cNvPr id="20" name="Slide Number Placeholder 19"/>
          <p:cNvSpPr>
            <a:spLocks noGrp="1"/>
          </p:cNvSpPr>
          <p:nvPr>
            <p:ph type="sldNum" sz="quarter" idx="12"/>
          </p:nvPr>
        </p:nvSpPr>
        <p:spPr/>
        <p:txBody>
          <a:bodyPr/>
          <a:lstStyle/>
          <a:p>
            <a:fld id="{1E9AE433-2354-447F-AC9C-E3BA53A2ED55}" type="slidenum">
              <a:rPr lang="en-US" smtClean="0"/>
              <a:pPr/>
              <a:t>48</a:t>
            </a:fld>
            <a:endParaRPr lang="en-US"/>
          </a:p>
        </p:txBody>
      </p:sp>
      <p:sp>
        <p:nvSpPr>
          <p:cNvPr id="21" name="Footer Placeholder 20"/>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Sequential Circuit Design</a:t>
            </a:r>
          </a:p>
        </p:txBody>
      </p:sp>
      <p:sp>
        <p:nvSpPr>
          <p:cNvPr id="75779" name="Rectangle 3"/>
          <p:cNvSpPr>
            <a:spLocks noGrp="1" noChangeArrowheads="1"/>
          </p:cNvSpPr>
          <p:nvPr>
            <p:ph idx="1"/>
          </p:nvPr>
        </p:nvSpPr>
        <p:spPr/>
        <p:txBody>
          <a:bodyPr/>
          <a:lstStyle/>
          <a:p>
            <a:r>
              <a:rPr lang="en-US"/>
              <a:t>Example: </a:t>
            </a:r>
          </a:p>
          <a:p>
            <a:pPr lvl="1"/>
            <a:r>
              <a:rPr lang="en-US"/>
              <a:t>A 2-Bit Up-Down Counter</a:t>
            </a:r>
          </a:p>
          <a:p>
            <a:pPr lvl="1"/>
            <a:r>
              <a:rPr lang="en-US"/>
              <a:t>Step 1: Understand Problem</a:t>
            </a:r>
          </a:p>
          <a:p>
            <a:pPr lvl="2"/>
            <a:r>
              <a:rPr lang="en-US"/>
              <a:t>A Circuit That:</a:t>
            </a:r>
          </a:p>
          <a:p>
            <a:pPr lvl="3"/>
            <a:r>
              <a:rPr lang="en-US"/>
              <a:t>Counts UP on 1 Input (dir)</a:t>
            </a:r>
          </a:p>
          <a:p>
            <a:pPr lvl="3"/>
            <a:r>
              <a:rPr lang="en-US"/>
              <a:t>Counts DOWN on 0 Input (dir)</a:t>
            </a:r>
          </a:p>
          <a:p>
            <a:pPr lvl="3"/>
            <a:r>
              <a:rPr lang="en-US"/>
              <a:t>Starts at 0 After RESET Input</a:t>
            </a:r>
          </a:p>
          <a:p>
            <a:pPr lvl="3"/>
            <a:r>
              <a:rPr lang="en-US"/>
              <a:t>Start-up Value Not Guaranteed</a:t>
            </a:r>
          </a:p>
        </p:txBody>
      </p:sp>
      <p:sp>
        <p:nvSpPr>
          <p:cNvPr id="75790" name="Text Box 14"/>
          <p:cNvSpPr txBox="1">
            <a:spLocks noChangeArrowheads="1"/>
          </p:cNvSpPr>
          <p:nvPr/>
        </p:nvSpPr>
        <p:spPr bwMode="auto">
          <a:xfrm>
            <a:off x="3219450" y="5646738"/>
            <a:ext cx="2560638" cy="519112"/>
          </a:xfrm>
          <a:prstGeom prst="rect">
            <a:avLst/>
          </a:prstGeom>
          <a:noFill/>
          <a:ln w="9525">
            <a:noFill/>
            <a:miter lim="800000"/>
            <a:headEnd/>
            <a:tailEnd/>
          </a:ln>
          <a:effectLst/>
        </p:spPr>
        <p:txBody>
          <a:bodyPr wrap="none">
            <a:spAutoFit/>
          </a:bodyPr>
          <a:lstStyle/>
          <a:p>
            <a:r>
              <a:rPr lang="en-US" sz="2800"/>
              <a:t>What’s missing?</a:t>
            </a:r>
          </a:p>
        </p:txBody>
      </p:sp>
      <p:sp>
        <p:nvSpPr>
          <p:cNvPr id="5" name="Slide Number Placeholder 4"/>
          <p:cNvSpPr>
            <a:spLocks noGrp="1"/>
          </p:cNvSpPr>
          <p:nvPr>
            <p:ph type="sldNum" sz="quarter" idx="12"/>
          </p:nvPr>
        </p:nvSpPr>
        <p:spPr/>
        <p:txBody>
          <a:bodyPr/>
          <a:lstStyle/>
          <a:p>
            <a:fld id="{1E9AE433-2354-447F-AC9C-E3BA53A2ED55}" type="slidenum">
              <a:rPr lang="en-US" smtClean="0"/>
              <a:pPr/>
              <a:t>49</a:t>
            </a:fld>
            <a:endParaRPr lang="en-US"/>
          </a:p>
        </p:txBody>
      </p:sp>
      <p:sp>
        <p:nvSpPr>
          <p:cNvPr id="6" name="Footer Placeholder 5"/>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s-ES" smtClean="0"/>
              <a:t>W2018: EE307</a:t>
            </a:r>
            <a:endParaRPr lang="en-US" dirty="0"/>
          </a:p>
        </p:txBody>
      </p:sp>
      <p:sp>
        <p:nvSpPr>
          <p:cNvPr id="5" name="Slide Number Placeholder 4"/>
          <p:cNvSpPr>
            <a:spLocks noGrp="1"/>
          </p:cNvSpPr>
          <p:nvPr>
            <p:ph type="sldNum" sz="quarter" idx="12"/>
          </p:nvPr>
        </p:nvSpPr>
        <p:spPr/>
        <p:txBody>
          <a:bodyPr/>
          <a:lstStyle/>
          <a:p>
            <a:fld id="{65876461-077E-41AC-BF9A-19ECFE564D14}" type="slidenum">
              <a:rPr lang="en-US" smtClean="0"/>
              <a:pPr/>
              <a:t>5</a:t>
            </a:fld>
            <a:endParaRPr lang="en-US"/>
          </a:p>
        </p:txBody>
      </p:sp>
      <p:pic>
        <p:nvPicPr>
          <p:cNvPr id="335874" name="Picture 2"/>
          <p:cNvPicPr>
            <a:picLocks noChangeAspect="1" noChangeArrowheads="1"/>
          </p:cNvPicPr>
          <p:nvPr/>
        </p:nvPicPr>
        <p:blipFill>
          <a:blip r:embed="rId2" cstate="print"/>
          <a:srcRect/>
          <a:stretch>
            <a:fillRect/>
          </a:stretch>
        </p:blipFill>
        <p:spPr bwMode="auto">
          <a:xfrm>
            <a:off x="1195388" y="1357313"/>
            <a:ext cx="6753225" cy="4143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Sequential Circuit Design</a:t>
            </a:r>
          </a:p>
        </p:txBody>
      </p:sp>
      <p:sp>
        <p:nvSpPr>
          <p:cNvPr id="73731" name="Rectangle 3"/>
          <p:cNvSpPr>
            <a:spLocks noGrp="1" noChangeArrowheads="1"/>
          </p:cNvSpPr>
          <p:nvPr>
            <p:ph idx="1"/>
          </p:nvPr>
        </p:nvSpPr>
        <p:spPr/>
        <p:txBody>
          <a:bodyPr/>
          <a:lstStyle/>
          <a:p>
            <a:r>
              <a:rPr lang="en-US"/>
              <a:t>Example: </a:t>
            </a:r>
          </a:p>
          <a:p>
            <a:pPr lvl="1"/>
            <a:r>
              <a:rPr lang="en-US"/>
              <a:t>Step 2: Determine I/O</a:t>
            </a:r>
          </a:p>
        </p:txBody>
      </p:sp>
      <p:sp>
        <p:nvSpPr>
          <p:cNvPr id="73781" name="Rectangle 53"/>
          <p:cNvSpPr>
            <a:spLocks noChangeArrowheads="1"/>
          </p:cNvSpPr>
          <p:nvPr/>
        </p:nvSpPr>
        <p:spPr bwMode="auto">
          <a:xfrm>
            <a:off x="3598863" y="3494088"/>
            <a:ext cx="2092325" cy="2470150"/>
          </a:xfrm>
          <a:prstGeom prst="rect">
            <a:avLst/>
          </a:prstGeom>
          <a:noFill/>
          <a:ln w="9525">
            <a:solidFill>
              <a:schemeClr val="tx1"/>
            </a:solidFill>
            <a:miter lim="800000"/>
            <a:headEnd/>
            <a:tailEnd/>
          </a:ln>
          <a:effectLst/>
        </p:spPr>
        <p:txBody>
          <a:bodyPr wrap="none" anchor="ctr"/>
          <a:lstStyle/>
          <a:p>
            <a:endParaRPr lang="en-US"/>
          </a:p>
        </p:txBody>
      </p:sp>
      <p:sp>
        <p:nvSpPr>
          <p:cNvPr id="73782" name="Freeform 54"/>
          <p:cNvSpPr>
            <a:spLocks/>
          </p:cNvSpPr>
          <p:nvPr/>
        </p:nvSpPr>
        <p:spPr bwMode="auto">
          <a:xfrm>
            <a:off x="3598863" y="5373688"/>
            <a:ext cx="222250" cy="346075"/>
          </a:xfrm>
          <a:custGeom>
            <a:avLst/>
            <a:gdLst/>
            <a:ahLst/>
            <a:cxnLst>
              <a:cxn ang="0">
                <a:pos x="0" y="0"/>
              </a:cxn>
              <a:cxn ang="0">
                <a:pos x="140" y="122"/>
              </a:cxn>
              <a:cxn ang="0">
                <a:pos x="0" y="218"/>
              </a:cxn>
            </a:cxnLst>
            <a:rect l="0" t="0" r="r" b="b"/>
            <a:pathLst>
              <a:path w="140" h="218">
                <a:moveTo>
                  <a:pt x="0" y="0"/>
                </a:moveTo>
                <a:lnTo>
                  <a:pt x="140" y="122"/>
                </a:lnTo>
                <a:lnTo>
                  <a:pt x="0" y="218"/>
                </a:lnTo>
              </a:path>
            </a:pathLst>
          </a:custGeom>
          <a:noFill/>
          <a:ln w="9525">
            <a:solidFill>
              <a:schemeClr val="tx1"/>
            </a:solidFill>
            <a:round/>
            <a:headEnd/>
            <a:tailEnd/>
          </a:ln>
          <a:effectLst/>
        </p:spPr>
        <p:txBody>
          <a:bodyPr/>
          <a:lstStyle/>
          <a:p>
            <a:endParaRPr lang="en-US"/>
          </a:p>
        </p:txBody>
      </p:sp>
      <p:sp>
        <p:nvSpPr>
          <p:cNvPr id="73783" name="Line 55"/>
          <p:cNvSpPr>
            <a:spLocks noChangeShapeType="1"/>
          </p:cNvSpPr>
          <p:nvPr/>
        </p:nvSpPr>
        <p:spPr bwMode="auto">
          <a:xfrm flipH="1">
            <a:off x="2938463" y="4124325"/>
            <a:ext cx="660400" cy="0"/>
          </a:xfrm>
          <a:prstGeom prst="line">
            <a:avLst/>
          </a:prstGeom>
          <a:noFill/>
          <a:ln w="9525">
            <a:solidFill>
              <a:schemeClr val="tx1"/>
            </a:solidFill>
            <a:round/>
            <a:headEnd/>
            <a:tailEnd/>
          </a:ln>
          <a:effectLst/>
        </p:spPr>
        <p:txBody>
          <a:bodyPr/>
          <a:lstStyle/>
          <a:p>
            <a:endParaRPr lang="en-US"/>
          </a:p>
        </p:txBody>
      </p:sp>
      <p:sp>
        <p:nvSpPr>
          <p:cNvPr id="73784" name="Line 56"/>
          <p:cNvSpPr>
            <a:spLocks noChangeShapeType="1"/>
          </p:cNvSpPr>
          <p:nvPr/>
        </p:nvSpPr>
        <p:spPr bwMode="auto">
          <a:xfrm flipH="1">
            <a:off x="2938463" y="4916488"/>
            <a:ext cx="660400" cy="0"/>
          </a:xfrm>
          <a:prstGeom prst="line">
            <a:avLst/>
          </a:prstGeom>
          <a:noFill/>
          <a:ln w="9525">
            <a:solidFill>
              <a:schemeClr val="tx1"/>
            </a:solidFill>
            <a:round/>
            <a:headEnd/>
            <a:tailEnd/>
          </a:ln>
          <a:effectLst/>
        </p:spPr>
        <p:txBody>
          <a:bodyPr/>
          <a:lstStyle/>
          <a:p>
            <a:endParaRPr lang="en-US"/>
          </a:p>
        </p:txBody>
      </p:sp>
      <p:sp>
        <p:nvSpPr>
          <p:cNvPr id="73785" name="Line 57"/>
          <p:cNvSpPr>
            <a:spLocks noChangeShapeType="1"/>
          </p:cNvSpPr>
          <p:nvPr/>
        </p:nvSpPr>
        <p:spPr bwMode="auto">
          <a:xfrm flipH="1">
            <a:off x="2917825" y="5567363"/>
            <a:ext cx="660400" cy="0"/>
          </a:xfrm>
          <a:prstGeom prst="line">
            <a:avLst/>
          </a:prstGeom>
          <a:noFill/>
          <a:ln w="9525">
            <a:solidFill>
              <a:schemeClr val="tx1"/>
            </a:solidFill>
            <a:round/>
            <a:headEnd/>
            <a:tailEnd/>
          </a:ln>
          <a:effectLst/>
        </p:spPr>
        <p:txBody>
          <a:bodyPr/>
          <a:lstStyle/>
          <a:p>
            <a:endParaRPr lang="en-US"/>
          </a:p>
        </p:txBody>
      </p:sp>
      <p:sp>
        <p:nvSpPr>
          <p:cNvPr id="73786" name="Line 58"/>
          <p:cNvSpPr>
            <a:spLocks noChangeShapeType="1"/>
          </p:cNvSpPr>
          <p:nvPr/>
        </p:nvSpPr>
        <p:spPr bwMode="auto">
          <a:xfrm flipH="1">
            <a:off x="5689600" y="4498975"/>
            <a:ext cx="660400" cy="0"/>
          </a:xfrm>
          <a:prstGeom prst="line">
            <a:avLst/>
          </a:prstGeom>
          <a:noFill/>
          <a:ln w="9525">
            <a:solidFill>
              <a:schemeClr val="tx1"/>
            </a:solidFill>
            <a:round/>
            <a:headEnd/>
            <a:tailEnd/>
          </a:ln>
          <a:effectLst/>
        </p:spPr>
        <p:txBody>
          <a:bodyPr/>
          <a:lstStyle/>
          <a:p>
            <a:endParaRPr lang="en-US"/>
          </a:p>
        </p:txBody>
      </p:sp>
      <p:sp>
        <p:nvSpPr>
          <p:cNvPr id="73787" name="Text Box 59"/>
          <p:cNvSpPr txBox="1">
            <a:spLocks noChangeArrowheads="1"/>
          </p:cNvSpPr>
          <p:nvPr/>
        </p:nvSpPr>
        <p:spPr bwMode="auto">
          <a:xfrm>
            <a:off x="2409825" y="3862388"/>
            <a:ext cx="2803525" cy="457200"/>
          </a:xfrm>
          <a:prstGeom prst="rect">
            <a:avLst/>
          </a:prstGeom>
          <a:noFill/>
          <a:ln w="9525">
            <a:noFill/>
            <a:miter lim="800000"/>
            <a:headEnd/>
            <a:tailEnd/>
          </a:ln>
          <a:effectLst/>
        </p:spPr>
        <p:txBody>
          <a:bodyPr>
            <a:spAutoFit/>
          </a:bodyPr>
          <a:lstStyle/>
          <a:p>
            <a:pPr>
              <a:spcBef>
                <a:spcPct val="50000"/>
              </a:spcBef>
            </a:pPr>
            <a:r>
              <a:rPr lang="en-US"/>
              <a:t>dir	    direction</a:t>
            </a:r>
          </a:p>
        </p:txBody>
      </p:sp>
      <p:sp>
        <p:nvSpPr>
          <p:cNvPr id="73788" name="Text Box 60"/>
          <p:cNvSpPr txBox="1">
            <a:spLocks noChangeArrowheads="1"/>
          </p:cNvSpPr>
          <p:nvPr/>
        </p:nvSpPr>
        <p:spPr bwMode="auto">
          <a:xfrm>
            <a:off x="1755775" y="4657725"/>
            <a:ext cx="2833688" cy="457200"/>
          </a:xfrm>
          <a:prstGeom prst="rect">
            <a:avLst/>
          </a:prstGeom>
          <a:noFill/>
          <a:ln w="9525">
            <a:noFill/>
            <a:miter lim="800000"/>
            <a:headEnd/>
            <a:tailEnd/>
          </a:ln>
          <a:effectLst/>
        </p:spPr>
        <p:txBody>
          <a:bodyPr>
            <a:spAutoFit/>
          </a:bodyPr>
          <a:lstStyle/>
          <a:p>
            <a:pPr>
              <a:spcBef>
                <a:spcPct val="50000"/>
              </a:spcBef>
            </a:pPr>
            <a:r>
              <a:rPr lang="en-US"/>
              <a:t>RESET             reset</a:t>
            </a:r>
          </a:p>
        </p:txBody>
      </p:sp>
      <p:sp>
        <p:nvSpPr>
          <p:cNvPr id="73789" name="Text Box 61"/>
          <p:cNvSpPr txBox="1">
            <a:spLocks noChangeArrowheads="1"/>
          </p:cNvSpPr>
          <p:nvPr/>
        </p:nvSpPr>
        <p:spPr bwMode="auto">
          <a:xfrm>
            <a:off x="2406650" y="5310188"/>
            <a:ext cx="862013" cy="457200"/>
          </a:xfrm>
          <a:prstGeom prst="rect">
            <a:avLst/>
          </a:prstGeom>
          <a:noFill/>
          <a:ln w="9525">
            <a:noFill/>
            <a:miter lim="800000"/>
            <a:headEnd/>
            <a:tailEnd/>
          </a:ln>
          <a:effectLst/>
        </p:spPr>
        <p:txBody>
          <a:bodyPr>
            <a:spAutoFit/>
          </a:bodyPr>
          <a:lstStyle/>
          <a:p>
            <a:pPr>
              <a:spcBef>
                <a:spcPct val="50000"/>
              </a:spcBef>
            </a:pPr>
            <a:r>
              <a:rPr lang="en-US"/>
              <a:t>clk</a:t>
            </a:r>
          </a:p>
        </p:txBody>
      </p:sp>
      <p:sp>
        <p:nvSpPr>
          <p:cNvPr id="73790" name="Text Box 62"/>
          <p:cNvSpPr txBox="1">
            <a:spLocks noChangeArrowheads="1"/>
          </p:cNvSpPr>
          <p:nvPr/>
        </p:nvSpPr>
        <p:spPr bwMode="auto">
          <a:xfrm>
            <a:off x="6337300" y="4221163"/>
            <a:ext cx="2216150" cy="1004887"/>
          </a:xfrm>
          <a:prstGeom prst="rect">
            <a:avLst/>
          </a:prstGeom>
          <a:noFill/>
          <a:ln w="9525">
            <a:noFill/>
            <a:miter lim="800000"/>
            <a:headEnd/>
            <a:tailEnd/>
          </a:ln>
          <a:effectLst/>
        </p:spPr>
        <p:txBody>
          <a:bodyPr>
            <a:spAutoFit/>
          </a:bodyPr>
          <a:lstStyle/>
          <a:p>
            <a:pPr>
              <a:spcBef>
                <a:spcPct val="50000"/>
              </a:spcBef>
            </a:pPr>
            <a:r>
              <a:rPr lang="en-US"/>
              <a:t>Q1Q0</a:t>
            </a:r>
          </a:p>
          <a:p>
            <a:pPr>
              <a:spcBef>
                <a:spcPct val="50000"/>
              </a:spcBef>
            </a:pPr>
            <a:r>
              <a:rPr lang="en-US"/>
              <a:t>(Count value)</a:t>
            </a:r>
          </a:p>
        </p:txBody>
      </p:sp>
      <p:sp>
        <p:nvSpPr>
          <p:cNvPr id="73792" name="Line 64"/>
          <p:cNvSpPr>
            <a:spLocks noChangeShapeType="1"/>
          </p:cNvSpPr>
          <p:nvPr/>
        </p:nvSpPr>
        <p:spPr bwMode="auto">
          <a:xfrm flipH="1">
            <a:off x="5973763" y="4359275"/>
            <a:ext cx="173037" cy="293688"/>
          </a:xfrm>
          <a:prstGeom prst="line">
            <a:avLst/>
          </a:prstGeom>
          <a:noFill/>
          <a:ln w="9525">
            <a:solidFill>
              <a:schemeClr val="tx1"/>
            </a:solidFill>
            <a:round/>
            <a:headEnd/>
            <a:tailEnd/>
          </a:ln>
          <a:effectLst/>
        </p:spPr>
        <p:txBody>
          <a:bodyPr/>
          <a:lstStyle/>
          <a:p>
            <a:endParaRPr lang="en-US"/>
          </a:p>
        </p:txBody>
      </p:sp>
      <p:sp>
        <p:nvSpPr>
          <p:cNvPr id="73793" name="Text Box 65"/>
          <p:cNvSpPr txBox="1">
            <a:spLocks noChangeArrowheads="1"/>
          </p:cNvSpPr>
          <p:nvPr/>
        </p:nvSpPr>
        <p:spPr bwMode="auto">
          <a:xfrm>
            <a:off x="5975350" y="3983038"/>
            <a:ext cx="436563" cy="396875"/>
          </a:xfrm>
          <a:prstGeom prst="rect">
            <a:avLst/>
          </a:prstGeom>
          <a:noFill/>
          <a:ln w="9525">
            <a:noFill/>
            <a:miter lim="800000"/>
            <a:headEnd/>
            <a:tailEnd/>
          </a:ln>
          <a:effectLst/>
        </p:spPr>
        <p:txBody>
          <a:bodyPr>
            <a:spAutoFit/>
          </a:bodyPr>
          <a:lstStyle/>
          <a:p>
            <a:pPr>
              <a:spcBef>
                <a:spcPct val="50000"/>
              </a:spcBef>
            </a:pPr>
            <a:r>
              <a:rPr lang="en-US" sz="2000"/>
              <a:t>2</a:t>
            </a:r>
          </a:p>
        </p:txBody>
      </p:sp>
      <p:sp>
        <p:nvSpPr>
          <p:cNvPr id="16" name="Slide Number Placeholder 15"/>
          <p:cNvSpPr>
            <a:spLocks noGrp="1"/>
          </p:cNvSpPr>
          <p:nvPr>
            <p:ph type="sldNum" sz="quarter" idx="12"/>
          </p:nvPr>
        </p:nvSpPr>
        <p:spPr/>
        <p:txBody>
          <a:bodyPr/>
          <a:lstStyle/>
          <a:p>
            <a:fld id="{1E9AE433-2354-447F-AC9C-E3BA53A2ED55}" type="slidenum">
              <a:rPr lang="en-US" smtClean="0"/>
              <a:pPr/>
              <a:t>50</a:t>
            </a:fld>
            <a:endParaRPr lang="en-US"/>
          </a:p>
        </p:txBody>
      </p:sp>
      <p:sp>
        <p:nvSpPr>
          <p:cNvPr id="17" name="Footer Placeholder 16"/>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304800"/>
            <a:ext cx="8268789" cy="762000"/>
          </a:xfrm>
        </p:spPr>
        <p:txBody>
          <a:bodyPr/>
          <a:lstStyle/>
          <a:p>
            <a:r>
              <a:rPr lang="en-US" dirty="0" smtClean="0"/>
              <a:t>NOTE: What to draw on an IO block</a:t>
            </a:r>
            <a:endParaRPr lang="en-US" dirty="0"/>
          </a:p>
        </p:txBody>
      </p:sp>
      <p:sp>
        <p:nvSpPr>
          <p:cNvPr id="3" name="Content Placeholder 2"/>
          <p:cNvSpPr>
            <a:spLocks noGrp="1"/>
          </p:cNvSpPr>
          <p:nvPr>
            <p:ph idx="1"/>
          </p:nvPr>
        </p:nvSpPr>
        <p:spPr/>
        <p:txBody>
          <a:bodyPr/>
          <a:lstStyle/>
          <a:p>
            <a:r>
              <a:rPr lang="en-US" dirty="0" smtClean="0"/>
              <a:t>IO only of complete circuit</a:t>
            </a:r>
          </a:p>
          <a:p>
            <a:pPr lvl="1"/>
            <a:r>
              <a:rPr lang="en-US" dirty="0" smtClean="0"/>
              <a:t>No input counter:</a:t>
            </a:r>
          </a:p>
          <a:p>
            <a:pPr lvl="1"/>
            <a:endParaRPr lang="en-US" dirty="0" smtClean="0"/>
          </a:p>
          <a:p>
            <a:pPr lvl="1"/>
            <a:endParaRPr lang="en-US" dirty="0"/>
          </a:p>
          <a:p>
            <a:pPr lvl="1"/>
            <a:endParaRPr lang="en-US" dirty="0" smtClean="0"/>
          </a:p>
          <a:p>
            <a:pPr lvl="1"/>
            <a:endParaRPr lang="en-US" dirty="0"/>
          </a:p>
          <a:p>
            <a:pPr lvl="1"/>
            <a:r>
              <a:rPr lang="en-US" dirty="0" smtClean="0"/>
              <a:t>Second design:</a:t>
            </a:r>
            <a:endParaRPr lang="en-US" dirty="0"/>
          </a:p>
        </p:txBody>
      </p:sp>
      <p:sp>
        <p:nvSpPr>
          <p:cNvPr id="4" name="Footer Placeholder 3"/>
          <p:cNvSpPr>
            <a:spLocks noGrp="1"/>
          </p:cNvSpPr>
          <p:nvPr>
            <p:ph type="ftr" sz="quarter" idx="11"/>
          </p:nvPr>
        </p:nvSpPr>
        <p:spPr/>
        <p:txBody>
          <a:bodyPr/>
          <a:lstStyle/>
          <a:p>
            <a:r>
              <a:rPr lang="es-ES" smtClean="0"/>
              <a:t>W2018: EE307</a:t>
            </a:r>
            <a:endParaRPr lang="en-US" dirty="0"/>
          </a:p>
        </p:txBody>
      </p:sp>
      <p:sp>
        <p:nvSpPr>
          <p:cNvPr id="5" name="Slide Number Placeholder 4"/>
          <p:cNvSpPr>
            <a:spLocks noGrp="1"/>
          </p:cNvSpPr>
          <p:nvPr>
            <p:ph type="sldNum" sz="quarter" idx="12"/>
          </p:nvPr>
        </p:nvSpPr>
        <p:spPr/>
        <p:txBody>
          <a:bodyPr/>
          <a:lstStyle/>
          <a:p>
            <a:fld id="{1E9AE433-2354-447F-AC9C-E3BA53A2ED55}" type="slidenum">
              <a:rPr lang="en-US" smtClean="0"/>
              <a:pPr/>
              <a:t>51</a:t>
            </a:fld>
            <a:endParaRPr lang="en-US"/>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4541" y="2494960"/>
            <a:ext cx="2055676" cy="1659029"/>
          </a:xfrm>
          <a:prstGeom prst="rect">
            <a:avLst/>
          </a:prstGeom>
          <a:noFill/>
          <a:ln>
            <a:noFill/>
          </a:ln>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9149" y="4693920"/>
            <a:ext cx="2516777" cy="1785259"/>
          </a:xfrm>
          <a:prstGeom prst="rect">
            <a:avLst/>
          </a:prstGeom>
          <a:noFill/>
          <a:ln>
            <a:noFill/>
          </a:ln>
        </p:spPr>
      </p:pic>
      <p:pic>
        <p:nvPicPr>
          <p:cNvPr id="34713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39358" y="2813683"/>
            <a:ext cx="3168688" cy="816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Group 9"/>
          <p:cNvGrpSpPr/>
          <p:nvPr/>
        </p:nvGrpSpPr>
        <p:grpSpPr>
          <a:xfrm>
            <a:off x="3579223" y="2666978"/>
            <a:ext cx="1959428" cy="794678"/>
            <a:chOff x="4066903" y="2529796"/>
            <a:chExt cx="1959428" cy="794678"/>
          </a:xfrm>
        </p:grpSpPr>
        <p:sp>
          <p:nvSpPr>
            <p:cNvPr id="8" name="Right Arrow 7"/>
            <p:cNvSpPr/>
            <p:nvPr/>
          </p:nvSpPr>
          <p:spPr bwMode="auto">
            <a:xfrm>
              <a:off x="4066903" y="2804160"/>
              <a:ext cx="1863634" cy="5203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4066903" y="2529796"/>
              <a:ext cx="1959428" cy="461665"/>
            </a:xfrm>
            <a:prstGeom prst="rect">
              <a:avLst/>
            </a:prstGeom>
            <a:noFill/>
          </p:spPr>
          <p:txBody>
            <a:bodyPr wrap="square" rtlCol="0">
              <a:spAutoFit/>
            </a:bodyPr>
            <a:lstStyle/>
            <a:p>
              <a:r>
                <a:rPr lang="en-US" dirty="0" smtClean="0"/>
                <a:t>IO Diagram </a:t>
              </a:r>
              <a:endParaRPr lang="en-US" dirty="0"/>
            </a:p>
          </p:txBody>
        </p:sp>
      </p:grpSp>
      <p:pic>
        <p:nvPicPr>
          <p:cNvPr id="1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52272" y="5392814"/>
            <a:ext cx="3168688" cy="816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Group 10"/>
          <p:cNvGrpSpPr/>
          <p:nvPr/>
        </p:nvGrpSpPr>
        <p:grpSpPr>
          <a:xfrm>
            <a:off x="3492547" y="5161983"/>
            <a:ext cx="1959428" cy="794678"/>
            <a:chOff x="4066903" y="2529796"/>
            <a:chExt cx="1959428" cy="794678"/>
          </a:xfrm>
        </p:grpSpPr>
        <p:sp>
          <p:nvSpPr>
            <p:cNvPr id="12" name="Right Arrow 11"/>
            <p:cNvSpPr/>
            <p:nvPr/>
          </p:nvSpPr>
          <p:spPr bwMode="auto">
            <a:xfrm>
              <a:off x="4066903" y="2804160"/>
              <a:ext cx="1863634" cy="5203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3" name="TextBox 12"/>
            <p:cNvSpPr txBox="1"/>
            <p:nvPr/>
          </p:nvSpPr>
          <p:spPr>
            <a:xfrm>
              <a:off x="4066903" y="2529796"/>
              <a:ext cx="1959428" cy="461665"/>
            </a:xfrm>
            <a:prstGeom prst="rect">
              <a:avLst/>
            </a:prstGeom>
            <a:noFill/>
          </p:spPr>
          <p:txBody>
            <a:bodyPr wrap="square" rtlCol="0">
              <a:spAutoFit/>
            </a:bodyPr>
            <a:lstStyle/>
            <a:p>
              <a:r>
                <a:rPr lang="en-US" dirty="0" smtClean="0"/>
                <a:t>IO Diagram </a:t>
              </a:r>
              <a:endParaRPr lang="en-US" dirty="0"/>
            </a:p>
          </p:txBody>
        </p:sp>
      </p:grpSp>
    </p:spTree>
    <p:extLst>
      <p:ext uri="{BB962C8B-B14F-4D97-AF65-F5344CB8AC3E}">
        <p14:creationId xmlns:p14="http://schemas.microsoft.com/office/powerpoint/2010/main" val="26365178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Sequential Circuit Design</a:t>
            </a:r>
          </a:p>
        </p:txBody>
      </p:sp>
      <p:sp>
        <p:nvSpPr>
          <p:cNvPr id="76870" name="Rectangle 70"/>
          <p:cNvSpPr>
            <a:spLocks noGrp="1" noChangeArrowheads="1"/>
          </p:cNvSpPr>
          <p:nvPr>
            <p:ph idx="1"/>
          </p:nvPr>
        </p:nvSpPr>
        <p:spPr>
          <a:xfrm>
            <a:off x="685800" y="1981200"/>
            <a:ext cx="8148638" cy="4114800"/>
          </a:xfrm>
          <a:noFill/>
          <a:ln/>
        </p:spPr>
        <p:txBody>
          <a:bodyPr/>
          <a:lstStyle/>
          <a:p>
            <a:r>
              <a:rPr lang="en-US" dirty="0"/>
              <a:t>Example: </a:t>
            </a:r>
            <a:r>
              <a:rPr lang="en-US" dirty="0" smtClean="0"/>
              <a:t>(State = output)</a:t>
            </a:r>
            <a:endParaRPr lang="en-US" dirty="0"/>
          </a:p>
          <a:p>
            <a:pPr lvl="1"/>
            <a:r>
              <a:rPr lang="en-US" dirty="0"/>
              <a:t>Step 3: Describe Behavior with Timing Diagram</a:t>
            </a:r>
          </a:p>
        </p:txBody>
      </p:sp>
      <p:sp>
        <p:nvSpPr>
          <p:cNvPr id="76852" name="Text Box 52"/>
          <p:cNvSpPr txBox="1">
            <a:spLocks noChangeArrowheads="1"/>
          </p:cNvSpPr>
          <p:nvPr/>
        </p:nvSpPr>
        <p:spPr bwMode="auto">
          <a:xfrm>
            <a:off x="971550" y="5757863"/>
            <a:ext cx="7629525" cy="630942"/>
          </a:xfrm>
          <a:prstGeom prst="rect">
            <a:avLst/>
          </a:prstGeom>
          <a:noFill/>
          <a:ln w="9525">
            <a:noFill/>
            <a:miter lim="800000"/>
            <a:headEnd/>
            <a:tailEnd/>
          </a:ln>
          <a:effectLst/>
        </p:spPr>
        <p:txBody>
          <a:bodyPr>
            <a:spAutoFit/>
          </a:bodyPr>
          <a:lstStyle/>
          <a:p>
            <a:pPr>
              <a:spcBef>
                <a:spcPct val="50000"/>
              </a:spcBef>
            </a:pPr>
            <a:r>
              <a:rPr lang="en-US" sz="1400" dirty="0"/>
              <a:t>Q1Q0     XX       00         01         10          11        00         01          00         11        10         </a:t>
            </a:r>
            <a:r>
              <a:rPr lang="en-US" sz="1400" dirty="0" smtClean="0"/>
              <a:t>01</a:t>
            </a:r>
          </a:p>
          <a:p>
            <a:pPr>
              <a:spcBef>
                <a:spcPct val="50000"/>
              </a:spcBef>
            </a:pPr>
            <a:r>
              <a:rPr lang="en-US" sz="1400" dirty="0" smtClean="0"/>
              <a:t>State   </a:t>
            </a:r>
            <a:r>
              <a:rPr lang="en-US" sz="1200" dirty="0" smtClean="0"/>
              <a:t> </a:t>
            </a:r>
            <a:r>
              <a:rPr lang="en-US" sz="1400" dirty="0" smtClean="0"/>
              <a:t>   XX       00         01         10          </a:t>
            </a:r>
            <a:r>
              <a:rPr lang="en-US" sz="1400" dirty="0"/>
              <a:t>11 </a:t>
            </a:r>
            <a:r>
              <a:rPr lang="en-US" sz="1400" dirty="0" smtClean="0"/>
              <a:t>       00         </a:t>
            </a:r>
            <a:r>
              <a:rPr lang="en-US" sz="1400" dirty="0"/>
              <a:t>01          00         11        10         01</a:t>
            </a:r>
          </a:p>
        </p:txBody>
      </p:sp>
      <p:grpSp>
        <p:nvGrpSpPr>
          <p:cNvPr id="76877" name="Group 77"/>
          <p:cNvGrpSpPr>
            <a:grpSpLocks/>
          </p:cNvGrpSpPr>
          <p:nvPr/>
        </p:nvGrpSpPr>
        <p:grpSpPr bwMode="auto">
          <a:xfrm>
            <a:off x="1101725" y="3448050"/>
            <a:ext cx="1001713" cy="2120900"/>
            <a:chOff x="694" y="2172"/>
            <a:chExt cx="631" cy="1336"/>
          </a:xfrm>
        </p:grpSpPr>
        <p:sp>
          <p:nvSpPr>
            <p:cNvPr id="76806" name="Text Box 6"/>
            <p:cNvSpPr txBox="1">
              <a:spLocks noChangeArrowheads="1"/>
            </p:cNvSpPr>
            <p:nvPr/>
          </p:nvSpPr>
          <p:spPr bwMode="auto">
            <a:xfrm>
              <a:off x="694" y="2172"/>
              <a:ext cx="582" cy="231"/>
            </a:xfrm>
            <a:prstGeom prst="rect">
              <a:avLst/>
            </a:prstGeom>
            <a:noFill/>
            <a:ln w="9525">
              <a:noFill/>
              <a:miter lim="800000"/>
              <a:headEnd/>
              <a:tailEnd/>
            </a:ln>
            <a:effectLst/>
          </p:spPr>
          <p:txBody>
            <a:bodyPr>
              <a:spAutoFit/>
            </a:bodyPr>
            <a:lstStyle/>
            <a:p>
              <a:pPr>
                <a:spcBef>
                  <a:spcPct val="50000"/>
                </a:spcBef>
              </a:pPr>
              <a:r>
                <a:rPr lang="en-US" sz="1800"/>
                <a:t>CLK</a:t>
              </a:r>
            </a:p>
          </p:txBody>
        </p:sp>
        <p:sp>
          <p:nvSpPr>
            <p:cNvPr id="76807" name="Text Box 7"/>
            <p:cNvSpPr txBox="1">
              <a:spLocks noChangeArrowheads="1"/>
            </p:cNvSpPr>
            <p:nvPr/>
          </p:nvSpPr>
          <p:spPr bwMode="auto">
            <a:xfrm>
              <a:off x="743" y="2440"/>
              <a:ext cx="582" cy="231"/>
            </a:xfrm>
            <a:prstGeom prst="rect">
              <a:avLst/>
            </a:prstGeom>
            <a:noFill/>
            <a:ln w="9525">
              <a:noFill/>
              <a:miter lim="800000"/>
              <a:headEnd/>
              <a:tailEnd/>
            </a:ln>
            <a:effectLst/>
          </p:spPr>
          <p:txBody>
            <a:bodyPr>
              <a:spAutoFit/>
            </a:bodyPr>
            <a:lstStyle/>
            <a:p>
              <a:pPr>
                <a:spcBef>
                  <a:spcPct val="50000"/>
                </a:spcBef>
              </a:pPr>
              <a:r>
                <a:rPr lang="en-US" sz="1800"/>
                <a:t>Q1</a:t>
              </a:r>
            </a:p>
          </p:txBody>
        </p:sp>
        <p:sp>
          <p:nvSpPr>
            <p:cNvPr id="76808" name="Text Box 8"/>
            <p:cNvSpPr txBox="1">
              <a:spLocks noChangeArrowheads="1"/>
            </p:cNvSpPr>
            <p:nvPr/>
          </p:nvSpPr>
          <p:spPr bwMode="auto">
            <a:xfrm>
              <a:off x="743" y="2766"/>
              <a:ext cx="582" cy="231"/>
            </a:xfrm>
            <a:prstGeom prst="rect">
              <a:avLst/>
            </a:prstGeom>
            <a:noFill/>
            <a:ln w="9525">
              <a:noFill/>
              <a:miter lim="800000"/>
              <a:headEnd/>
              <a:tailEnd/>
            </a:ln>
            <a:effectLst/>
          </p:spPr>
          <p:txBody>
            <a:bodyPr>
              <a:spAutoFit/>
            </a:bodyPr>
            <a:lstStyle/>
            <a:p>
              <a:pPr>
                <a:spcBef>
                  <a:spcPct val="50000"/>
                </a:spcBef>
              </a:pPr>
              <a:r>
                <a:rPr lang="en-US" sz="1800"/>
                <a:t>Q0</a:t>
              </a:r>
            </a:p>
          </p:txBody>
        </p:sp>
        <p:sp>
          <p:nvSpPr>
            <p:cNvPr id="76855" name="Text Box 55"/>
            <p:cNvSpPr txBox="1">
              <a:spLocks noChangeArrowheads="1"/>
            </p:cNvSpPr>
            <p:nvPr/>
          </p:nvSpPr>
          <p:spPr bwMode="auto">
            <a:xfrm>
              <a:off x="724" y="3008"/>
              <a:ext cx="582" cy="231"/>
            </a:xfrm>
            <a:prstGeom prst="rect">
              <a:avLst/>
            </a:prstGeom>
            <a:noFill/>
            <a:ln w="9525">
              <a:noFill/>
              <a:miter lim="800000"/>
              <a:headEnd/>
              <a:tailEnd/>
            </a:ln>
            <a:effectLst/>
          </p:spPr>
          <p:txBody>
            <a:bodyPr>
              <a:spAutoFit/>
            </a:bodyPr>
            <a:lstStyle/>
            <a:p>
              <a:pPr>
                <a:spcBef>
                  <a:spcPct val="50000"/>
                </a:spcBef>
              </a:pPr>
              <a:r>
                <a:rPr lang="en-US" sz="1800"/>
                <a:t>RESET</a:t>
              </a:r>
            </a:p>
          </p:txBody>
        </p:sp>
        <p:sp>
          <p:nvSpPr>
            <p:cNvPr id="76871" name="Text Box 71"/>
            <p:cNvSpPr txBox="1">
              <a:spLocks noChangeArrowheads="1"/>
            </p:cNvSpPr>
            <p:nvPr/>
          </p:nvSpPr>
          <p:spPr bwMode="auto">
            <a:xfrm>
              <a:off x="724" y="3277"/>
              <a:ext cx="582" cy="231"/>
            </a:xfrm>
            <a:prstGeom prst="rect">
              <a:avLst/>
            </a:prstGeom>
            <a:noFill/>
            <a:ln w="9525">
              <a:noFill/>
              <a:miter lim="800000"/>
              <a:headEnd/>
              <a:tailEnd/>
            </a:ln>
            <a:effectLst/>
          </p:spPr>
          <p:txBody>
            <a:bodyPr>
              <a:spAutoFit/>
            </a:bodyPr>
            <a:lstStyle/>
            <a:p>
              <a:pPr>
                <a:spcBef>
                  <a:spcPct val="50000"/>
                </a:spcBef>
              </a:pPr>
              <a:r>
                <a:rPr lang="en-US" sz="1800"/>
                <a:t>dir</a:t>
              </a:r>
            </a:p>
          </p:txBody>
        </p:sp>
      </p:grpSp>
      <p:grpSp>
        <p:nvGrpSpPr>
          <p:cNvPr id="76876" name="Group 76"/>
          <p:cNvGrpSpPr>
            <a:grpSpLocks/>
          </p:cNvGrpSpPr>
          <p:nvPr/>
        </p:nvGrpSpPr>
        <p:grpSpPr bwMode="auto">
          <a:xfrm>
            <a:off x="1774825" y="3257550"/>
            <a:ext cx="6573838" cy="2773363"/>
            <a:chOff x="1118" y="2052"/>
            <a:chExt cx="4141" cy="1747"/>
          </a:xfrm>
        </p:grpSpPr>
        <p:grpSp>
          <p:nvGrpSpPr>
            <p:cNvPr id="76864" name="Group 64"/>
            <p:cNvGrpSpPr>
              <a:grpSpLocks/>
            </p:cNvGrpSpPr>
            <p:nvPr/>
          </p:nvGrpSpPr>
          <p:grpSpPr bwMode="auto">
            <a:xfrm>
              <a:off x="1144" y="2187"/>
              <a:ext cx="4013" cy="173"/>
              <a:chOff x="1210" y="1293"/>
              <a:chExt cx="4013" cy="173"/>
            </a:xfrm>
          </p:grpSpPr>
          <p:grpSp>
            <p:nvGrpSpPr>
              <p:cNvPr id="76813" name="Group 13"/>
              <p:cNvGrpSpPr>
                <a:grpSpLocks/>
              </p:cNvGrpSpPr>
              <p:nvPr/>
            </p:nvGrpSpPr>
            <p:grpSpPr bwMode="auto">
              <a:xfrm>
                <a:off x="1210" y="1293"/>
                <a:ext cx="729" cy="141"/>
                <a:chOff x="1210" y="1293"/>
                <a:chExt cx="729" cy="141"/>
              </a:xfrm>
            </p:grpSpPr>
            <p:sp>
              <p:nvSpPr>
                <p:cNvPr id="76814" name="Freeform 14"/>
                <p:cNvSpPr>
                  <a:spLocks/>
                </p:cNvSpPr>
                <p:nvPr/>
              </p:nvSpPr>
              <p:spPr bwMode="auto">
                <a:xfrm>
                  <a:off x="1210"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76815" name="Freeform 15"/>
                <p:cNvSpPr>
                  <a:spLocks/>
                </p:cNvSpPr>
                <p:nvPr/>
              </p:nvSpPr>
              <p:spPr bwMode="auto">
                <a:xfrm>
                  <a:off x="1575"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grpSp>
            <p:nvGrpSpPr>
              <p:cNvPr id="76816" name="Group 16"/>
              <p:cNvGrpSpPr>
                <a:grpSpLocks/>
              </p:cNvGrpSpPr>
              <p:nvPr/>
            </p:nvGrpSpPr>
            <p:grpSpPr bwMode="auto">
              <a:xfrm>
                <a:off x="1940" y="1299"/>
                <a:ext cx="729" cy="141"/>
                <a:chOff x="1210" y="1293"/>
                <a:chExt cx="729" cy="141"/>
              </a:xfrm>
            </p:grpSpPr>
            <p:sp>
              <p:nvSpPr>
                <p:cNvPr id="76817" name="Freeform 17"/>
                <p:cNvSpPr>
                  <a:spLocks/>
                </p:cNvSpPr>
                <p:nvPr/>
              </p:nvSpPr>
              <p:spPr bwMode="auto">
                <a:xfrm>
                  <a:off x="1210"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76818" name="Freeform 18"/>
                <p:cNvSpPr>
                  <a:spLocks/>
                </p:cNvSpPr>
                <p:nvPr/>
              </p:nvSpPr>
              <p:spPr bwMode="auto">
                <a:xfrm>
                  <a:off x="1575"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grpSp>
            <p:nvGrpSpPr>
              <p:cNvPr id="76819" name="Group 19"/>
              <p:cNvGrpSpPr>
                <a:grpSpLocks/>
              </p:cNvGrpSpPr>
              <p:nvPr/>
            </p:nvGrpSpPr>
            <p:grpSpPr bwMode="auto">
              <a:xfrm>
                <a:off x="2670" y="1305"/>
                <a:ext cx="1459" cy="147"/>
                <a:chOff x="1210" y="1293"/>
                <a:chExt cx="1459" cy="147"/>
              </a:xfrm>
            </p:grpSpPr>
            <p:grpSp>
              <p:nvGrpSpPr>
                <p:cNvPr id="76820" name="Group 20"/>
                <p:cNvGrpSpPr>
                  <a:grpSpLocks/>
                </p:cNvGrpSpPr>
                <p:nvPr/>
              </p:nvGrpSpPr>
              <p:grpSpPr bwMode="auto">
                <a:xfrm>
                  <a:off x="1210" y="1293"/>
                  <a:ext cx="729" cy="141"/>
                  <a:chOff x="1210" y="1293"/>
                  <a:chExt cx="729" cy="141"/>
                </a:xfrm>
              </p:grpSpPr>
              <p:sp>
                <p:nvSpPr>
                  <p:cNvPr id="76821" name="Freeform 21"/>
                  <p:cNvSpPr>
                    <a:spLocks/>
                  </p:cNvSpPr>
                  <p:nvPr/>
                </p:nvSpPr>
                <p:spPr bwMode="auto">
                  <a:xfrm>
                    <a:off x="1210"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76822" name="Freeform 22"/>
                  <p:cNvSpPr>
                    <a:spLocks/>
                  </p:cNvSpPr>
                  <p:nvPr/>
                </p:nvSpPr>
                <p:spPr bwMode="auto">
                  <a:xfrm>
                    <a:off x="1575"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grpSp>
              <p:nvGrpSpPr>
                <p:cNvPr id="76823" name="Group 23"/>
                <p:cNvGrpSpPr>
                  <a:grpSpLocks/>
                </p:cNvGrpSpPr>
                <p:nvPr/>
              </p:nvGrpSpPr>
              <p:grpSpPr bwMode="auto">
                <a:xfrm>
                  <a:off x="1940" y="1299"/>
                  <a:ext cx="729" cy="141"/>
                  <a:chOff x="1210" y="1293"/>
                  <a:chExt cx="729" cy="141"/>
                </a:xfrm>
              </p:grpSpPr>
              <p:sp>
                <p:nvSpPr>
                  <p:cNvPr id="76824" name="Freeform 24"/>
                  <p:cNvSpPr>
                    <a:spLocks/>
                  </p:cNvSpPr>
                  <p:nvPr/>
                </p:nvSpPr>
                <p:spPr bwMode="auto">
                  <a:xfrm>
                    <a:off x="1210"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76825" name="Freeform 25"/>
                  <p:cNvSpPr>
                    <a:spLocks/>
                  </p:cNvSpPr>
                  <p:nvPr/>
                </p:nvSpPr>
                <p:spPr bwMode="auto">
                  <a:xfrm>
                    <a:off x="1575"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grpSp>
          <p:grpSp>
            <p:nvGrpSpPr>
              <p:cNvPr id="76826" name="Group 26"/>
              <p:cNvGrpSpPr>
                <a:grpSpLocks/>
              </p:cNvGrpSpPr>
              <p:nvPr/>
            </p:nvGrpSpPr>
            <p:grpSpPr bwMode="auto">
              <a:xfrm>
                <a:off x="4129" y="1319"/>
                <a:ext cx="729" cy="141"/>
                <a:chOff x="1210" y="1293"/>
                <a:chExt cx="729" cy="141"/>
              </a:xfrm>
            </p:grpSpPr>
            <p:sp>
              <p:nvSpPr>
                <p:cNvPr id="76827" name="Freeform 27"/>
                <p:cNvSpPr>
                  <a:spLocks/>
                </p:cNvSpPr>
                <p:nvPr/>
              </p:nvSpPr>
              <p:spPr bwMode="auto">
                <a:xfrm>
                  <a:off x="1210"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76828" name="Freeform 28"/>
                <p:cNvSpPr>
                  <a:spLocks/>
                </p:cNvSpPr>
                <p:nvPr/>
              </p:nvSpPr>
              <p:spPr bwMode="auto">
                <a:xfrm>
                  <a:off x="1575"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sp>
            <p:nvSpPr>
              <p:cNvPr id="76829" name="Freeform 29"/>
              <p:cNvSpPr>
                <a:spLocks/>
              </p:cNvSpPr>
              <p:nvPr/>
            </p:nvSpPr>
            <p:spPr bwMode="auto">
              <a:xfrm>
                <a:off x="4859" y="1325"/>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grpSp>
          <p:nvGrpSpPr>
            <p:cNvPr id="76838" name="Group 38"/>
            <p:cNvGrpSpPr>
              <a:grpSpLocks/>
            </p:cNvGrpSpPr>
            <p:nvPr/>
          </p:nvGrpSpPr>
          <p:grpSpPr bwMode="auto">
            <a:xfrm>
              <a:off x="1316" y="2052"/>
              <a:ext cx="3648" cy="1747"/>
              <a:chOff x="1382" y="1158"/>
              <a:chExt cx="3648" cy="2016"/>
            </a:xfrm>
          </p:grpSpPr>
          <p:sp>
            <p:nvSpPr>
              <p:cNvPr id="76839" name="Line 39"/>
              <p:cNvSpPr>
                <a:spLocks noChangeShapeType="1"/>
              </p:cNvSpPr>
              <p:nvPr/>
            </p:nvSpPr>
            <p:spPr bwMode="auto">
              <a:xfrm>
                <a:off x="1382"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76840" name="Line 40"/>
              <p:cNvSpPr>
                <a:spLocks noChangeShapeType="1"/>
              </p:cNvSpPr>
              <p:nvPr/>
            </p:nvSpPr>
            <p:spPr bwMode="auto">
              <a:xfrm>
                <a:off x="1746"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76841" name="Line 41"/>
              <p:cNvSpPr>
                <a:spLocks noChangeShapeType="1"/>
              </p:cNvSpPr>
              <p:nvPr/>
            </p:nvSpPr>
            <p:spPr bwMode="auto">
              <a:xfrm>
                <a:off x="2111"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76842" name="Line 42"/>
              <p:cNvSpPr>
                <a:spLocks noChangeShapeType="1"/>
              </p:cNvSpPr>
              <p:nvPr/>
            </p:nvSpPr>
            <p:spPr bwMode="auto">
              <a:xfrm>
                <a:off x="2476"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76843" name="Line 43"/>
              <p:cNvSpPr>
                <a:spLocks noChangeShapeType="1"/>
              </p:cNvSpPr>
              <p:nvPr/>
            </p:nvSpPr>
            <p:spPr bwMode="auto">
              <a:xfrm>
                <a:off x="2841"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76844" name="Line 44"/>
              <p:cNvSpPr>
                <a:spLocks noChangeShapeType="1"/>
              </p:cNvSpPr>
              <p:nvPr/>
            </p:nvSpPr>
            <p:spPr bwMode="auto">
              <a:xfrm>
                <a:off x="3206"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76845" name="Line 45"/>
              <p:cNvSpPr>
                <a:spLocks noChangeShapeType="1"/>
              </p:cNvSpPr>
              <p:nvPr/>
            </p:nvSpPr>
            <p:spPr bwMode="auto">
              <a:xfrm>
                <a:off x="3570"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76846" name="Line 46"/>
              <p:cNvSpPr>
                <a:spLocks noChangeShapeType="1"/>
              </p:cNvSpPr>
              <p:nvPr/>
            </p:nvSpPr>
            <p:spPr bwMode="auto">
              <a:xfrm>
                <a:off x="3935"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76847" name="Line 47"/>
              <p:cNvSpPr>
                <a:spLocks noChangeShapeType="1"/>
              </p:cNvSpPr>
              <p:nvPr/>
            </p:nvSpPr>
            <p:spPr bwMode="auto">
              <a:xfrm>
                <a:off x="4300"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76848" name="Line 48"/>
              <p:cNvSpPr>
                <a:spLocks noChangeShapeType="1"/>
              </p:cNvSpPr>
              <p:nvPr/>
            </p:nvSpPr>
            <p:spPr bwMode="auto">
              <a:xfrm>
                <a:off x="4665"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76849" name="Line 49"/>
              <p:cNvSpPr>
                <a:spLocks noChangeShapeType="1"/>
              </p:cNvSpPr>
              <p:nvPr/>
            </p:nvSpPr>
            <p:spPr bwMode="auto">
              <a:xfrm>
                <a:off x="5030" y="1158"/>
                <a:ext cx="0" cy="2016"/>
              </a:xfrm>
              <a:prstGeom prst="line">
                <a:avLst/>
              </a:prstGeom>
              <a:noFill/>
              <a:ln w="9525" cap="rnd">
                <a:solidFill>
                  <a:schemeClr val="tx1"/>
                </a:solidFill>
                <a:prstDash val="sysDot"/>
                <a:round/>
                <a:headEnd/>
                <a:tailEnd/>
              </a:ln>
              <a:effectLst/>
            </p:spPr>
            <p:txBody>
              <a:bodyPr/>
              <a:lstStyle/>
              <a:p>
                <a:endParaRPr lang="en-US"/>
              </a:p>
            </p:txBody>
          </p:sp>
        </p:grpSp>
        <p:sp>
          <p:nvSpPr>
            <p:cNvPr id="76856" name="Freeform 56"/>
            <p:cNvSpPr>
              <a:spLocks/>
            </p:cNvSpPr>
            <p:nvPr/>
          </p:nvSpPr>
          <p:spPr bwMode="auto">
            <a:xfrm>
              <a:off x="1118" y="3044"/>
              <a:ext cx="4141" cy="148"/>
            </a:xfrm>
            <a:custGeom>
              <a:avLst/>
              <a:gdLst/>
              <a:ahLst/>
              <a:cxnLst>
                <a:cxn ang="0">
                  <a:pos x="4141" y="148"/>
                </a:cxn>
                <a:cxn ang="0">
                  <a:pos x="452" y="148"/>
                </a:cxn>
                <a:cxn ang="0">
                  <a:pos x="452" y="2"/>
                </a:cxn>
                <a:cxn ang="0">
                  <a:pos x="0" y="0"/>
                </a:cxn>
              </a:cxnLst>
              <a:rect l="0" t="0" r="r" b="b"/>
              <a:pathLst>
                <a:path w="4141" h="148">
                  <a:moveTo>
                    <a:pt x="4141" y="148"/>
                  </a:moveTo>
                  <a:lnTo>
                    <a:pt x="452" y="148"/>
                  </a:lnTo>
                  <a:lnTo>
                    <a:pt x="452" y="2"/>
                  </a:lnTo>
                  <a:lnTo>
                    <a:pt x="0" y="0"/>
                  </a:lnTo>
                </a:path>
              </a:pathLst>
            </a:custGeom>
            <a:noFill/>
            <a:ln w="9525">
              <a:solidFill>
                <a:schemeClr val="tx1"/>
              </a:solidFill>
              <a:round/>
              <a:headEnd/>
              <a:tailEnd/>
            </a:ln>
            <a:effectLst/>
          </p:spPr>
          <p:txBody>
            <a:bodyPr/>
            <a:lstStyle/>
            <a:p>
              <a:endParaRPr lang="en-US"/>
            </a:p>
          </p:txBody>
        </p:sp>
        <p:grpSp>
          <p:nvGrpSpPr>
            <p:cNvPr id="76875" name="Group 75"/>
            <p:cNvGrpSpPr>
              <a:grpSpLocks/>
            </p:cNvGrpSpPr>
            <p:nvPr/>
          </p:nvGrpSpPr>
          <p:grpSpPr bwMode="auto">
            <a:xfrm>
              <a:off x="1137" y="2750"/>
              <a:ext cx="3888" cy="142"/>
              <a:chOff x="1137" y="2750"/>
              <a:chExt cx="3888" cy="142"/>
            </a:xfrm>
          </p:grpSpPr>
          <p:sp>
            <p:nvSpPr>
              <p:cNvPr id="76830" name="Freeform 30"/>
              <p:cNvSpPr>
                <a:spLocks/>
              </p:cNvSpPr>
              <p:nvPr/>
            </p:nvSpPr>
            <p:spPr bwMode="auto">
              <a:xfrm>
                <a:off x="1137" y="2751"/>
                <a:ext cx="926" cy="141"/>
              </a:xfrm>
              <a:custGeom>
                <a:avLst/>
                <a:gdLst/>
                <a:ahLst/>
                <a:cxnLst>
                  <a:cxn ang="0">
                    <a:pos x="0" y="140"/>
                  </a:cxn>
                  <a:cxn ang="0">
                    <a:pos x="588" y="141"/>
                  </a:cxn>
                  <a:cxn ang="0">
                    <a:pos x="588" y="0"/>
                  </a:cxn>
                  <a:cxn ang="0">
                    <a:pos x="926" y="0"/>
                  </a:cxn>
                  <a:cxn ang="0">
                    <a:pos x="926" y="141"/>
                  </a:cxn>
                </a:cxnLst>
                <a:rect l="0" t="0" r="r" b="b"/>
                <a:pathLst>
                  <a:path w="926" h="141">
                    <a:moveTo>
                      <a:pt x="0" y="140"/>
                    </a:moveTo>
                    <a:lnTo>
                      <a:pt x="588" y="141"/>
                    </a:lnTo>
                    <a:lnTo>
                      <a:pt x="588" y="0"/>
                    </a:lnTo>
                    <a:lnTo>
                      <a:pt x="926" y="0"/>
                    </a:lnTo>
                    <a:lnTo>
                      <a:pt x="926" y="141"/>
                    </a:lnTo>
                  </a:path>
                </a:pathLst>
              </a:custGeom>
              <a:noFill/>
              <a:ln w="9525">
                <a:solidFill>
                  <a:schemeClr val="tx1"/>
                </a:solidFill>
                <a:round/>
                <a:headEnd/>
                <a:tailEnd/>
              </a:ln>
              <a:effectLst/>
            </p:spPr>
            <p:txBody>
              <a:bodyPr/>
              <a:lstStyle/>
              <a:p>
                <a:endParaRPr lang="en-US"/>
              </a:p>
            </p:txBody>
          </p:sp>
          <p:sp>
            <p:nvSpPr>
              <p:cNvPr id="76831" name="Freeform 31"/>
              <p:cNvSpPr>
                <a:spLocks/>
              </p:cNvSpPr>
              <p:nvPr/>
            </p:nvSpPr>
            <p:spPr bwMode="auto">
              <a:xfrm>
                <a:off x="2062" y="2750"/>
                <a:ext cx="739" cy="142"/>
              </a:xfrm>
              <a:custGeom>
                <a:avLst/>
                <a:gdLst/>
                <a:ahLst/>
                <a:cxnLst>
                  <a:cxn ang="0">
                    <a:pos x="0" y="142"/>
                  </a:cxn>
                  <a:cxn ang="0">
                    <a:pos x="376" y="141"/>
                  </a:cxn>
                  <a:cxn ang="0">
                    <a:pos x="376" y="0"/>
                  </a:cxn>
                  <a:cxn ang="0">
                    <a:pos x="709" y="1"/>
                  </a:cxn>
                  <a:cxn ang="0">
                    <a:pos x="709" y="142"/>
                  </a:cxn>
                </a:cxnLst>
                <a:rect l="0" t="0" r="r" b="b"/>
                <a:pathLst>
                  <a:path w="709" h="142">
                    <a:moveTo>
                      <a:pt x="0" y="142"/>
                    </a:moveTo>
                    <a:lnTo>
                      <a:pt x="376" y="141"/>
                    </a:lnTo>
                    <a:lnTo>
                      <a:pt x="376" y="0"/>
                    </a:lnTo>
                    <a:lnTo>
                      <a:pt x="709" y="1"/>
                    </a:lnTo>
                    <a:lnTo>
                      <a:pt x="709" y="142"/>
                    </a:lnTo>
                  </a:path>
                </a:pathLst>
              </a:custGeom>
              <a:noFill/>
              <a:ln w="9525">
                <a:solidFill>
                  <a:schemeClr val="tx1"/>
                </a:solidFill>
                <a:round/>
                <a:headEnd/>
                <a:tailEnd/>
              </a:ln>
              <a:effectLst/>
            </p:spPr>
            <p:txBody>
              <a:bodyPr/>
              <a:lstStyle/>
              <a:p>
                <a:endParaRPr lang="en-US"/>
              </a:p>
            </p:txBody>
          </p:sp>
          <p:sp>
            <p:nvSpPr>
              <p:cNvPr id="76832" name="Freeform 32"/>
              <p:cNvSpPr>
                <a:spLocks/>
              </p:cNvSpPr>
              <p:nvPr/>
            </p:nvSpPr>
            <p:spPr bwMode="auto">
              <a:xfrm>
                <a:off x="2802" y="2750"/>
                <a:ext cx="738" cy="142"/>
              </a:xfrm>
              <a:custGeom>
                <a:avLst/>
                <a:gdLst/>
                <a:ahLst/>
                <a:cxnLst>
                  <a:cxn ang="0">
                    <a:pos x="0" y="142"/>
                  </a:cxn>
                  <a:cxn ang="0">
                    <a:pos x="376" y="141"/>
                  </a:cxn>
                  <a:cxn ang="0">
                    <a:pos x="376" y="0"/>
                  </a:cxn>
                  <a:cxn ang="0">
                    <a:pos x="709" y="1"/>
                  </a:cxn>
                  <a:cxn ang="0">
                    <a:pos x="709" y="142"/>
                  </a:cxn>
                </a:cxnLst>
                <a:rect l="0" t="0" r="r" b="b"/>
                <a:pathLst>
                  <a:path w="709" h="142">
                    <a:moveTo>
                      <a:pt x="0" y="142"/>
                    </a:moveTo>
                    <a:lnTo>
                      <a:pt x="376" y="141"/>
                    </a:lnTo>
                    <a:lnTo>
                      <a:pt x="376" y="0"/>
                    </a:lnTo>
                    <a:lnTo>
                      <a:pt x="709" y="1"/>
                    </a:lnTo>
                    <a:lnTo>
                      <a:pt x="709" y="142"/>
                    </a:lnTo>
                  </a:path>
                </a:pathLst>
              </a:custGeom>
              <a:noFill/>
              <a:ln w="9525">
                <a:solidFill>
                  <a:schemeClr val="tx1"/>
                </a:solidFill>
                <a:round/>
                <a:headEnd/>
                <a:tailEnd/>
              </a:ln>
              <a:effectLst/>
            </p:spPr>
            <p:txBody>
              <a:bodyPr/>
              <a:lstStyle/>
              <a:p>
                <a:endParaRPr lang="en-US"/>
              </a:p>
            </p:txBody>
          </p:sp>
          <p:sp>
            <p:nvSpPr>
              <p:cNvPr id="76865" name="Freeform 65"/>
              <p:cNvSpPr>
                <a:spLocks/>
              </p:cNvSpPr>
              <p:nvPr/>
            </p:nvSpPr>
            <p:spPr bwMode="auto">
              <a:xfrm>
                <a:off x="3545" y="2750"/>
                <a:ext cx="738" cy="142"/>
              </a:xfrm>
              <a:custGeom>
                <a:avLst/>
                <a:gdLst/>
                <a:ahLst/>
                <a:cxnLst>
                  <a:cxn ang="0">
                    <a:pos x="0" y="142"/>
                  </a:cxn>
                  <a:cxn ang="0">
                    <a:pos x="376" y="141"/>
                  </a:cxn>
                  <a:cxn ang="0">
                    <a:pos x="376" y="0"/>
                  </a:cxn>
                  <a:cxn ang="0">
                    <a:pos x="709" y="1"/>
                  </a:cxn>
                  <a:cxn ang="0">
                    <a:pos x="709" y="142"/>
                  </a:cxn>
                </a:cxnLst>
                <a:rect l="0" t="0" r="r" b="b"/>
                <a:pathLst>
                  <a:path w="709" h="142">
                    <a:moveTo>
                      <a:pt x="0" y="142"/>
                    </a:moveTo>
                    <a:lnTo>
                      <a:pt x="376" y="141"/>
                    </a:lnTo>
                    <a:lnTo>
                      <a:pt x="376" y="0"/>
                    </a:lnTo>
                    <a:lnTo>
                      <a:pt x="709" y="1"/>
                    </a:lnTo>
                    <a:lnTo>
                      <a:pt x="709" y="142"/>
                    </a:lnTo>
                  </a:path>
                </a:pathLst>
              </a:custGeom>
              <a:noFill/>
              <a:ln w="9525">
                <a:solidFill>
                  <a:schemeClr val="tx1"/>
                </a:solidFill>
                <a:round/>
                <a:headEnd/>
                <a:tailEnd/>
              </a:ln>
              <a:effectLst/>
            </p:spPr>
            <p:txBody>
              <a:bodyPr/>
              <a:lstStyle/>
              <a:p>
                <a:endParaRPr lang="en-US"/>
              </a:p>
            </p:txBody>
          </p:sp>
          <p:sp>
            <p:nvSpPr>
              <p:cNvPr id="76866" name="Freeform 66"/>
              <p:cNvSpPr>
                <a:spLocks/>
              </p:cNvSpPr>
              <p:nvPr/>
            </p:nvSpPr>
            <p:spPr bwMode="auto">
              <a:xfrm>
                <a:off x="4287" y="2750"/>
                <a:ext cx="738" cy="142"/>
              </a:xfrm>
              <a:custGeom>
                <a:avLst/>
                <a:gdLst/>
                <a:ahLst/>
                <a:cxnLst>
                  <a:cxn ang="0">
                    <a:pos x="0" y="142"/>
                  </a:cxn>
                  <a:cxn ang="0">
                    <a:pos x="376" y="141"/>
                  </a:cxn>
                  <a:cxn ang="0">
                    <a:pos x="376" y="0"/>
                  </a:cxn>
                  <a:cxn ang="0">
                    <a:pos x="709" y="1"/>
                  </a:cxn>
                  <a:cxn ang="0">
                    <a:pos x="709" y="142"/>
                  </a:cxn>
                </a:cxnLst>
                <a:rect l="0" t="0" r="r" b="b"/>
                <a:pathLst>
                  <a:path w="709" h="142">
                    <a:moveTo>
                      <a:pt x="0" y="142"/>
                    </a:moveTo>
                    <a:lnTo>
                      <a:pt x="376" y="141"/>
                    </a:lnTo>
                    <a:lnTo>
                      <a:pt x="376" y="0"/>
                    </a:lnTo>
                    <a:lnTo>
                      <a:pt x="709" y="1"/>
                    </a:lnTo>
                    <a:lnTo>
                      <a:pt x="709" y="142"/>
                    </a:lnTo>
                  </a:path>
                </a:pathLst>
              </a:custGeom>
              <a:noFill/>
              <a:ln w="9525">
                <a:solidFill>
                  <a:schemeClr val="tx1"/>
                </a:solidFill>
                <a:round/>
                <a:headEnd/>
                <a:tailEnd/>
              </a:ln>
              <a:effectLst/>
            </p:spPr>
            <p:txBody>
              <a:bodyPr/>
              <a:lstStyle/>
              <a:p>
                <a:endParaRPr lang="en-US"/>
              </a:p>
            </p:txBody>
          </p:sp>
        </p:grpSp>
        <p:sp>
          <p:nvSpPr>
            <p:cNvPr id="76872" name="Freeform 72"/>
            <p:cNvSpPr>
              <a:spLocks/>
            </p:cNvSpPr>
            <p:nvPr/>
          </p:nvSpPr>
          <p:spPr bwMode="auto">
            <a:xfrm>
              <a:off x="1126" y="3328"/>
              <a:ext cx="4109" cy="141"/>
            </a:xfrm>
            <a:custGeom>
              <a:avLst/>
              <a:gdLst/>
              <a:ahLst/>
              <a:cxnLst>
                <a:cxn ang="0">
                  <a:pos x="0" y="0"/>
                </a:cxn>
                <a:cxn ang="0">
                  <a:pos x="2260" y="0"/>
                </a:cxn>
                <a:cxn ang="0">
                  <a:pos x="2260" y="141"/>
                </a:cxn>
                <a:cxn ang="0">
                  <a:pos x="4109" y="141"/>
                </a:cxn>
              </a:cxnLst>
              <a:rect l="0" t="0" r="r" b="b"/>
              <a:pathLst>
                <a:path w="4109" h="141">
                  <a:moveTo>
                    <a:pt x="0" y="0"/>
                  </a:moveTo>
                  <a:lnTo>
                    <a:pt x="2260" y="0"/>
                  </a:lnTo>
                  <a:lnTo>
                    <a:pt x="2260" y="141"/>
                  </a:lnTo>
                  <a:lnTo>
                    <a:pt x="4109" y="141"/>
                  </a:lnTo>
                </a:path>
              </a:pathLst>
            </a:custGeom>
            <a:noFill/>
            <a:ln w="9525">
              <a:solidFill>
                <a:schemeClr val="tx1"/>
              </a:solidFill>
              <a:round/>
              <a:headEnd/>
              <a:tailEnd/>
            </a:ln>
            <a:effectLst/>
          </p:spPr>
          <p:txBody>
            <a:bodyPr/>
            <a:lstStyle/>
            <a:p>
              <a:endParaRPr lang="en-US"/>
            </a:p>
          </p:txBody>
        </p:sp>
        <p:grpSp>
          <p:nvGrpSpPr>
            <p:cNvPr id="76874" name="Group 74"/>
            <p:cNvGrpSpPr>
              <a:grpSpLocks/>
            </p:cNvGrpSpPr>
            <p:nvPr/>
          </p:nvGrpSpPr>
          <p:grpSpPr bwMode="auto">
            <a:xfrm>
              <a:off x="1156" y="2486"/>
              <a:ext cx="3951" cy="151"/>
              <a:chOff x="1156" y="2486"/>
              <a:chExt cx="3951" cy="151"/>
            </a:xfrm>
          </p:grpSpPr>
          <p:sp>
            <p:nvSpPr>
              <p:cNvPr id="76835" name="Freeform 35"/>
              <p:cNvSpPr>
                <a:spLocks/>
              </p:cNvSpPr>
              <p:nvPr/>
            </p:nvSpPr>
            <p:spPr bwMode="auto">
              <a:xfrm>
                <a:off x="1156" y="2486"/>
                <a:ext cx="931" cy="142"/>
              </a:xfrm>
              <a:custGeom>
                <a:avLst/>
                <a:gdLst/>
                <a:ahLst/>
                <a:cxnLst>
                  <a:cxn ang="0">
                    <a:pos x="0" y="2"/>
                  </a:cxn>
                  <a:cxn ang="0">
                    <a:pos x="207" y="1"/>
                  </a:cxn>
                  <a:cxn ang="0">
                    <a:pos x="207" y="142"/>
                  </a:cxn>
                  <a:cxn ang="0">
                    <a:pos x="931" y="141"/>
                  </a:cxn>
                  <a:cxn ang="0">
                    <a:pos x="931" y="0"/>
                  </a:cxn>
                </a:cxnLst>
                <a:rect l="0" t="0" r="r" b="b"/>
                <a:pathLst>
                  <a:path w="931" h="142">
                    <a:moveTo>
                      <a:pt x="0" y="2"/>
                    </a:moveTo>
                    <a:lnTo>
                      <a:pt x="207" y="1"/>
                    </a:lnTo>
                    <a:lnTo>
                      <a:pt x="207" y="142"/>
                    </a:lnTo>
                    <a:lnTo>
                      <a:pt x="931" y="141"/>
                    </a:lnTo>
                    <a:lnTo>
                      <a:pt x="931" y="0"/>
                    </a:lnTo>
                  </a:path>
                </a:pathLst>
              </a:custGeom>
              <a:noFill/>
              <a:ln w="9525">
                <a:solidFill>
                  <a:schemeClr val="tx1"/>
                </a:solidFill>
                <a:round/>
                <a:headEnd/>
                <a:tailEnd/>
              </a:ln>
              <a:effectLst/>
            </p:spPr>
            <p:txBody>
              <a:bodyPr/>
              <a:lstStyle/>
              <a:p>
                <a:endParaRPr lang="en-US"/>
              </a:p>
            </p:txBody>
          </p:sp>
          <p:sp>
            <p:nvSpPr>
              <p:cNvPr id="76836" name="Freeform 36"/>
              <p:cNvSpPr>
                <a:spLocks/>
              </p:cNvSpPr>
              <p:nvPr/>
            </p:nvSpPr>
            <p:spPr bwMode="auto">
              <a:xfrm>
                <a:off x="2085" y="2487"/>
                <a:ext cx="1484" cy="143"/>
              </a:xfrm>
              <a:custGeom>
                <a:avLst/>
                <a:gdLst/>
                <a:ahLst/>
                <a:cxnLst>
                  <a:cxn ang="0">
                    <a:pos x="0" y="0"/>
                  </a:cxn>
                  <a:cxn ang="0">
                    <a:pos x="748" y="1"/>
                  </a:cxn>
                  <a:cxn ang="0">
                    <a:pos x="748" y="141"/>
                  </a:cxn>
                  <a:cxn ang="0">
                    <a:pos x="1484" y="141"/>
                  </a:cxn>
                  <a:cxn ang="0">
                    <a:pos x="1480" y="143"/>
                  </a:cxn>
                </a:cxnLst>
                <a:rect l="0" t="0" r="r" b="b"/>
                <a:pathLst>
                  <a:path w="1484" h="143">
                    <a:moveTo>
                      <a:pt x="0" y="0"/>
                    </a:moveTo>
                    <a:lnTo>
                      <a:pt x="748" y="1"/>
                    </a:lnTo>
                    <a:lnTo>
                      <a:pt x="748" y="141"/>
                    </a:lnTo>
                    <a:lnTo>
                      <a:pt x="1484" y="141"/>
                    </a:lnTo>
                    <a:lnTo>
                      <a:pt x="1480" y="143"/>
                    </a:lnTo>
                  </a:path>
                </a:pathLst>
              </a:custGeom>
              <a:noFill/>
              <a:ln w="9525">
                <a:solidFill>
                  <a:schemeClr val="tx1"/>
                </a:solidFill>
                <a:round/>
                <a:headEnd/>
                <a:tailEnd/>
              </a:ln>
              <a:effectLst/>
            </p:spPr>
            <p:txBody>
              <a:bodyPr/>
              <a:lstStyle/>
              <a:p>
                <a:endParaRPr lang="en-US"/>
              </a:p>
            </p:txBody>
          </p:sp>
          <p:sp>
            <p:nvSpPr>
              <p:cNvPr id="76837" name="Freeform 37"/>
              <p:cNvSpPr>
                <a:spLocks/>
              </p:cNvSpPr>
              <p:nvPr/>
            </p:nvSpPr>
            <p:spPr bwMode="auto">
              <a:xfrm>
                <a:off x="3571" y="2502"/>
                <a:ext cx="1088" cy="135"/>
              </a:xfrm>
              <a:custGeom>
                <a:avLst/>
                <a:gdLst/>
                <a:ahLst/>
                <a:cxnLst>
                  <a:cxn ang="0">
                    <a:pos x="0" y="128"/>
                  </a:cxn>
                  <a:cxn ang="0">
                    <a:pos x="371" y="128"/>
                  </a:cxn>
                  <a:cxn ang="0">
                    <a:pos x="371" y="0"/>
                  </a:cxn>
                  <a:cxn ang="0">
                    <a:pos x="1088" y="0"/>
                  </a:cxn>
                  <a:cxn ang="0">
                    <a:pos x="1088" y="135"/>
                  </a:cxn>
                </a:cxnLst>
                <a:rect l="0" t="0" r="r" b="b"/>
                <a:pathLst>
                  <a:path w="1088" h="135">
                    <a:moveTo>
                      <a:pt x="0" y="128"/>
                    </a:moveTo>
                    <a:lnTo>
                      <a:pt x="371" y="128"/>
                    </a:lnTo>
                    <a:lnTo>
                      <a:pt x="371" y="0"/>
                    </a:lnTo>
                    <a:lnTo>
                      <a:pt x="1088" y="0"/>
                    </a:lnTo>
                    <a:lnTo>
                      <a:pt x="1088" y="135"/>
                    </a:lnTo>
                  </a:path>
                </a:pathLst>
              </a:custGeom>
              <a:noFill/>
              <a:ln w="9525">
                <a:solidFill>
                  <a:schemeClr val="tx1"/>
                </a:solidFill>
                <a:round/>
                <a:headEnd/>
                <a:tailEnd/>
              </a:ln>
              <a:effectLst/>
            </p:spPr>
            <p:txBody>
              <a:bodyPr/>
              <a:lstStyle/>
              <a:p>
                <a:endParaRPr lang="en-US"/>
              </a:p>
            </p:txBody>
          </p:sp>
          <p:sp>
            <p:nvSpPr>
              <p:cNvPr id="76873" name="Line 73"/>
              <p:cNvSpPr>
                <a:spLocks noChangeShapeType="1"/>
              </p:cNvSpPr>
              <p:nvPr/>
            </p:nvSpPr>
            <p:spPr bwMode="auto">
              <a:xfrm>
                <a:off x="4659" y="2637"/>
                <a:ext cx="448" cy="0"/>
              </a:xfrm>
              <a:prstGeom prst="line">
                <a:avLst/>
              </a:prstGeom>
              <a:noFill/>
              <a:ln w="9525">
                <a:solidFill>
                  <a:schemeClr val="tx1"/>
                </a:solidFill>
                <a:round/>
                <a:headEnd/>
                <a:tailEnd/>
              </a:ln>
              <a:effectLst/>
            </p:spPr>
            <p:txBody>
              <a:bodyPr/>
              <a:lstStyle/>
              <a:p>
                <a:endParaRPr lang="en-US"/>
              </a:p>
            </p:txBody>
          </p:sp>
        </p:grpSp>
      </p:grpSp>
      <p:sp>
        <p:nvSpPr>
          <p:cNvPr id="55" name="Slide Number Placeholder 54"/>
          <p:cNvSpPr>
            <a:spLocks noGrp="1"/>
          </p:cNvSpPr>
          <p:nvPr>
            <p:ph type="sldNum" sz="quarter" idx="12"/>
          </p:nvPr>
        </p:nvSpPr>
        <p:spPr/>
        <p:txBody>
          <a:bodyPr/>
          <a:lstStyle/>
          <a:p>
            <a:fld id="{1E9AE433-2354-447F-AC9C-E3BA53A2ED55}" type="slidenum">
              <a:rPr lang="en-US" smtClean="0"/>
              <a:pPr/>
              <a:t>52</a:t>
            </a:fld>
            <a:endParaRPr lang="en-US"/>
          </a:p>
        </p:txBody>
      </p:sp>
      <p:sp>
        <p:nvSpPr>
          <p:cNvPr id="56" name="Footer Placeholder 55"/>
          <p:cNvSpPr>
            <a:spLocks noGrp="1"/>
          </p:cNvSpPr>
          <p:nvPr>
            <p:ph type="ftr" sz="quarter" idx="11"/>
          </p:nvPr>
        </p:nvSpPr>
        <p:spPr/>
        <p:txBody>
          <a:bodyPr/>
          <a:lstStyle/>
          <a:p>
            <a:r>
              <a:rPr lang="es-ES" smtClean="0"/>
              <a:t>W2018: EE307</a:t>
            </a:r>
            <a:endParaRPr lang="en-US" dirty="0"/>
          </a:p>
        </p:txBody>
      </p:sp>
      <p:sp>
        <p:nvSpPr>
          <p:cNvPr id="2" name="Oval 1"/>
          <p:cNvSpPr/>
          <p:nvPr/>
        </p:nvSpPr>
        <p:spPr bwMode="auto">
          <a:xfrm>
            <a:off x="357052" y="6073334"/>
            <a:ext cx="7953512" cy="449386"/>
          </a:xfrm>
          <a:prstGeom prst="ellipse">
            <a:avLst/>
          </a:prstGeom>
          <a:noFill/>
          <a:ln w="349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title"/>
          </p:nvPr>
        </p:nvSpPr>
        <p:spPr/>
        <p:txBody>
          <a:bodyPr/>
          <a:lstStyle/>
          <a:p>
            <a:r>
              <a:rPr lang="en-US"/>
              <a:t>Sequential Circuit Design</a:t>
            </a:r>
          </a:p>
        </p:txBody>
      </p:sp>
      <p:sp>
        <p:nvSpPr>
          <p:cNvPr id="78850" name="Rectangle 2"/>
          <p:cNvSpPr>
            <a:spLocks noGrp="1" noChangeArrowheads="1"/>
          </p:cNvSpPr>
          <p:nvPr>
            <p:ph idx="1"/>
          </p:nvPr>
        </p:nvSpPr>
        <p:spPr>
          <a:xfrm>
            <a:off x="704850" y="1981200"/>
            <a:ext cx="7772400" cy="4114800"/>
          </a:xfrm>
          <a:ln>
            <a:solidFill>
              <a:schemeClr val="tx1"/>
            </a:solidFill>
          </a:ln>
        </p:spPr>
        <p:txBody>
          <a:bodyPr/>
          <a:lstStyle/>
          <a:p>
            <a:r>
              <a:rPr lang="en-US"/>
              <a:t>Steps in Designing a Sequential Circuit</a:t>
            </a:r>
          </a:p>
          <a:p>
            <a:pPr>
              <a:buFontTx/>
              <a:buNone/>
            </a:pPr>
            <a:r>
              <a:rPr lang="en-US"/>
              <a:t>	</a:t>
            </a:r>
          </a:p>
          <a:p>
            <a:pPr>
              <a:buFontTx/>
              <a:buNone/>
            </a:pPr>
            <a:endParaRPr lang="en-US"/>
          </a:p>
        </p:txBody>
      </p:sp>
      <p:sp>
        <p:nvSpPr>
          <p:cNvPr id="78852" name="Text Box 4"/>
          <p:cNvSpPr txBox="1">
            <a:spLocks noChangeArrowheads="1"/>
          </p:cNvSpPr>
          <p:nvPr/>
        </p:nvSpPr>
        <p:spPr bwMode="auto">
          <a:xfrm>
            <a:off x="2562225" y="2554288"/>
            <a:ext cx="5435600" cy="457200"/>
          </a:xfrm>
          <a:prstGeom prst="rect">
            <a:avLst/>
          </a:prstGeom>
          <a:noFill/>
          <a:ln w="9525">
            <a:noFill/>
            <a:miter lim="800000"/>
            <a:headEnd/>
            <a:tailEnd/>
          </a:ln>
          <a:effectLst/>
        </p:spPr>
        <p:txBody>
          <a:bodyPr>
            <a:spAutoFit/>
          </a:bodyPr>
          <a:lstStyle/>
          <a:p>
            <a:pPr>
              <a:spcBef>
                <a:spcPct val="50000"/>
              </a:spcBef>
            </a:pPr>
            <a:r>
              <a:rPr lang="en-US" b="1" u="sng"/>
              <a:t>UNDERSTAND PROBLEM!!!!!!!!!</a:t>
            </a:r>
          </a:p>
        </p:txBody>
      </p:sp>
      <p:sp>
        <p:nvSpPr>
          <p:cNvPr id="78853" name="Text Box 5"/>
          <p:cNvSpPr txBox="1">
            <a:spLocks noChangeArrowheads="1"/>
          </p:cNvSpPr>
          <p:nvPr/>
        </p:nvSpPr>
        <p:spPr bwMode="auto">
          <a:xfrm>
            <a:off x="1266825" y="2544763"/>
            <a:ext cx="1447800" cy="457200"/>
          </a:xfrm>
          <a:prstGeom prst="rect">
            <a:avLst/>
          </a:prstGeom>
          <a:noFill/>
          <a:ln w="9525">
            <a:noFill/>
            <a:miter lim="800000"/>
            <a:headEnd/>
            <a:tailEnd/>
          </a:ln>
          <a:effectLst/>
        </p:spPr>
        <p:txBody>
          <a:bodyPr>
            <a:spAutoFit/>
          </a:bodyPr>
          <a:lstStyle/>
          <a:p>
            <a:pPr>
              <a:spcBef>
                <a:spcPct val="50000"/>
              </a:spcBef>
            </a:pPr>
            <a:r>
              <a:rPr lang="en-US" b="1" dirty="0"/>
              <a:t>Step 1:</a:t>
            </a:r>
          </a:p>
        </p:txBody>
      </p:sp>
      <p:sp>
        <p:nvSpPr>
          <p:cNvPr id="78854" name="Text Box 6"/>
          <p:cNvSpPr txBox="1">
            <a:spLocks noChangeArrowheads="1"/>
          </p:cNvSpPr>
          <p:nvPr/>
        </p:nvSpPr>
        <p:spPr bwMode="auto">
          <a:xfrm>
            <a:off x="2562225" y="3000375"/>
            <a:ext cx="3454400" cy="457200"/>
          </a:xfrm>
          <a:prstGeom prst="rect">
            <a:avLst/>
          </a:prstGeom>
          <a:noFill/>
          <a:ln w="9525">
            <a:noFill/>
            <a:miter lim="800000"/>
            <a:headEnd/>
            <a:tailEnd/>
          </a:ln>
          <a:effectLst/>
        </p:spPr>
        <p:txBody>
          <a:bodyPr>
            <a:spAutoFit/>
          </a:bodyPr>
          <a:lstStyle/>
          <a:p>
            <a:pPr>
              <a:spcBef>
                <a:spcPct val="50000"/>
              </a:spcBef>
            </a:pPr>
            <a:r>
              <a:rPr lang="en-US" b="1" u="sng"/>
              <a:t>Determine I/O</a:t>
            </a:r>
          </a:p>
        </p:txBody>
      </p:sp>
      <p:sp>
        <p:nvSpPr>
          <p:cNvPr id="78855" name="Text Box 7"/>
          <p:cNvSpPr txBox="1">
            <a:spLocks noChangeArrowheads="1"/>
          </p:cNvSpPr>
          <p:nvPr/>
        </p:nvSpPr>
        <p:spPr bwMode="auto">
          <a:xfrm>
            <a:off x="1266825" y="2990850"/>
            <a:ext cx="1447800" cy="457200"/>
          </a:xfrm>
          <a:prstGeom prst="rect">
            <a:avLst/>
          </a:prstGeom>
          <a:noFill/>
          <a:ln w="9525">
            <a:noFill/>
            <a:miter lim="800000"/>
            <a:headEnd/>
            <a:tailEnd/>
          </a:ln>
          <a:effectLst/>
        </p:spPr>
        <p:txBody>
          <a:bodyPr>
            <a:spAutoFit/>
          </a:bodyPr>
          <a:lstStyle/>
          <a:p>
            <a:pPr>
              <a:spcBef>
                <a:spcPct val="50000"/>
              </a:spcBef>
            </a:pPr>
            <a:r>
              <a:rPr lang="en-US" b="1"/>
              <a:t>Step 2:</a:t>
            </a:r>
          </a:p>
        </p:txBody>
      </p:sp>
      <p:sp>
        <p:nvSpPr>
          <p:cNvPr id="78856" name="Text Box 8"/>
          <p:cNvSpPr txBox="1">
            <a:spLocks noChangeArrowheads="1"/>
          </p:cNvSpPr>
          <p:nvPr/>
        </p:nvSpPr>
        <p:spPr bwMode="auto">
          <a:xfrm>
            <a:off x="2562225" y="3889375"/>
            <a:ext cx="5414963" cy="457200"/>
          </a:xfrm>
          <a:prstGeom prst="rect">
            <a:avLst/>
          </a:prstGeom>
          <a:noFill/>
          <a:ln w="9525">
            <a:noFill/>
            <a:miter lim="800000"/>
            <a:headEnd/>
            <a:tailEnd/>
          </a:ln>
          <a:effectLst/>
        </p:spPr>
        <p:txBody>
          <a:bodyPr>
            <a:spAutoFit/>
          </a:bodyPr>
          <a:lstStyle/>
          <a:p>
            <a:pPr>
              <a:spcBef>
                <a:spcPct val="50000"/>
              </a:spcBef>
            </a:pPr>
            <a:r>
              <a:rPr lang="en-US" b="1" u="sng"/>
              <a:t>Decide FSM Type (Meally or Moore)</a:t>
            </a:r>
          </a:p>
        </p:txBody>
      </p:sp>
      <p:sp>
        <p:nvSpPr>
          <p:cNvPr id="78857" name="Text Box 9"/>
          <p:cNvSpPr txBox="1">
            <a:spLocks noChangeArrowheads="1"/>
          </p:cNvSpPr>
          <p:nvPr/>
        </p:nvSpPr>
        <p:spPr bwMode="auto">
          <a:xfrm>
            <a:off x="1266825" y="3883025"/>
            <a:ext cx="1447800" cy="457200"/>
          </a:xfrm>
          <a:prstGeom prst="rect">
            <a:avLst/>
          </a:prstGeom>
          <a:noFill/>
          <a:ln w="9525">
            <a:noFill/>
            <a:miter lim="800000"/>
            <a:headEnd/>
            <a:tailEnd/>
          </a:ln>
          <a:effectLst/>
        </p:spPr>
        <p:txBody>
          <a:bodyPr>
            <a:spAutoFit/>
          </a:bodyPr>
          <a:lstStyle/>
          <a:p>
            <a:pPr>
              <a:spcBef>
                <a:spcPct val="50000"/>
              </a:spcBef>
            </a:pPr>
            <a:r>
              <a:rPr lang="en-US" b="1"/>
              <a:t>Step 4:</a:t>
            </a:r>
          </a:p>
        </p:txBody>
      </p:sp>
      <p:sp>
        <p:nvSpPr>
          <p:cNvPr id="78858" name="Text Box 10"/>
          <p:cNvSpPr txBox="1">
            <a:spLocks noChangeArrowheads="1"/>
          </p:cNvSpPr>
          <p:nvPr/>
        </p:nvSpPr>
        <p:spPr bwMode="auto">
          <a:xfrm>
            <a:off x="2562225" y="4333875"/>
            <a:ext cx="4703763" cy="457200"/>
          </a:xfrm>
          <a:prstGeom prst="rect">
            <a:avLst/>
          </a:prstGeom>
          <a:noFill/>
          <a:ln w="9525">
            <a:noFill/>
            <a:miter lim="800000"/>
            <a:headEnd/>
            <a:tailEnd/>
          </a:ln>
          <a:effectLst/>
        </p:spPr>
        <p:txBody>
          <a:bodyPr>
            <a:spAutoFit/>
          </a:bodyPr>
          <a:lstStyle/>
          <a:p>
            <a:pPr>
              <a:spcBef>
                <a:spcPct val="50000"/>
              </a:spcBef>
            </a:pPr>
            <a:r>
              <a:rPr lang="en-US" b="1" u="sng"/>
              <a:t>Draw State Transistion Diagram</a:t>
            </a:r>
          </a:p>
        </p:txBody>
      </p:sp>
      <p:sp>
        <p:nvSpPr>
          <p:cNvPr id="78859" name="Text Box 11"/>
          <p:cNvSpPr txBox="1">
            <a:spLocks noChangeArrowheads="1"/>
          </p:cNvSpPr>
          <p:nvPr/>
        </p:nvSpPr>
        <p:spPr bwMode="auto">
          <a:xfrm>
            <a:off x="1266825" y="4329113"/>
            <a:ext cx="1447800" cy="457200"/>
          </a:xfrm>
          <a:prstGeom prst="rect">
            <a:avLst/>
          </a:prstGeom>
          <a:noFill/>
          <a:ln w="9525">
            <a:noFill/>
            <a:miter lim="800000"/>
            <a:headEnd/>
            <a:tailEnd/>
          </a:ln>
          <a:effectLst/>
        </p:spPr>
        <p:txBody>
          <a:bodyPr>
            <a:spAutoFit/>
          </a:bodyPr>
          <a:lstStyle/>
          <a:p>
            <a:pPr>
              <a:spcBef>
                <a:spcPct val="50000"/>
              </a:spcBef>
            </a:pPr>
            <a:r>
              <a:rPr lang="en-US" b="1"/>
              <a:t>Step 5:</a:t>
            </a:r>
          </a:p>
        </p:txBody>
      </p:sp>
      <p:sp>
        <p:nvSpPr>
          <p:cNvPr id="78860" name="Text Box 12"/>
          <p:cNvSpPr txBox="1">
            <a:spLocks noChangeArrowheads="1"/>
          </p:cNvSpPr>
          <p:nvPr/>
        </p:nvSpPr>
        <p:spPr bwMode="auto">
          <a:xfrm>
            <a:off x="2562225" y="5667375"/>
            <a:ext cx="3006725" cy="457200"/>
          </a:xfrm>
          <a:prstGeom prst="rect">
            <a:avLst/>
          </a:prstGeom>
          <a:noFill/>
          <a:ln w="9525">
            <a:noFill/>
            <a:miter lim="800000"/>
            <a:headEnd/>
            <a:tailEnd/>
          </a:ln>
          <a:effectLst/>
        </p:spPr>
        <p:txBody>
          <a:bodyPr>
            <a:spAutoFit/>
          </a:bodyPr>
          <a:lstStyle/>
          <a:p>
            <a:pPr>
              <a:spcBef>
                <a:spcPct val="50000"/>
              </a:spcBef>
            </a:pPr>
            <a:r>
              <a:rPr lang="en-US" b="1" u="sng"/>
              <a:t>Draw Logic</a:t>
            </a:r>
          </a:p>
        </p:txBody>
      </p:sp>
      <p:sp>
        <p:nvSpPr>
          <p:cNvPr id="78861" name="Text Box 13"/>
          <p:cNvSpPr txBox="1">
            <a:spLocks noChangeArrowheads="1"/>
          </p:cNvSpPr>
          <p:nvPr/>
        </p:nvSpPr>
        <p:spPr bwMode="auto">
          <a:xfrm>
            <a:off x="1266825" y="5667375"/>
            <a:ext cx="1447800" cy="457200"/>
          </a:xfrm>
          <a:prstGeom prst="rect">
            <a:avLst/>
          </a:prstGeom>
          <a:noFill/>
          <a:ln w="9525">
            <a:noFill/>
            <a:miter lim="800000"/>
            <a:headEnd/>
            <a:tailEnd/>
          </a:ln>
          <a:effectLst/>
        </p:spPr>
        <p:txBody>
          <a:bodyPr>
            <a:spAutoFit/>
          </a:bodyPr>
          <a:lstStyle/>
          <a:p>
            <a:pPr>
              <a:spcBef>
                <a:spcPct val="50000"/>
              </a:spcBef>
            </a:pPr>
            <a:r>
              <a:rPr lang="en-US" b="1"/>
              <a:t>Step 8:</a:t>
            </a:r>
          </a:p>
        </p:txBody>
      </p:sp>
      <p:sp>
        <p:nvSpPr>
          <p:cNvPr id="78862" name="AutoShape 14"/>
          <p:cNvSpPr>
            <a:spLocks noChangeArrowheads="1"/>
          </p:cNvSpPr>
          <p:nvPr/>
        </p:nvSpPr>
        <p:spPr bwMode="auto">
          <a:xfrm>
            <a:off x="7772400" y="5486400"/>
            <a:ext cx="1219200" cy="1219200"/>
          </a:xfrm>
          <a:prstGeom prst="star5">
            <a:avLst/>
          </a:prstGeom>
          <a:solidFill>
            <a:srgbClr val="FF00FF"/>
          </a:solidFill>
          <a:ln w="9525">
            <a:solidFill>
              <a:schemeClr val="tx1"/>
            </a:solidFill>
            <a:miter lim="800000"/>
            <a:headEnd/>
            <a:tailEnd/>
          </a:ln>
          <a:effectLst/>
        </p:spPr>
        <p:txBody>
          <a:bodyPr wrap="none" anchor="ctr"/>
          <a:lstStyle/>
          <a:p>
            <a:endParaRPr lang="en-US"/>
          </a:p>
        </p:txBody>
      </p:sp>
      <p:sp>
        <p:nvSpPr>
          <p:cNvPr id="78863" name="Text Box 15"/>
          <p:cNvSpPr txBox="1">
            <a:spLocks noChangeArrowheads="1"/>
          </p:cNvSpPr>
          <p:nvPr/>
        </p:nvSpPr>
        <p:spPr bwMode="auto">
          <a:xfrm>
            <a:off x="1268413" y="3436938"/>
            <a:ext cx="1447800" cy="457200"/>
          </a:xfrm>
          <a:prstGeom prst="rect">
            <a:avLst/>
          </a:prstGeom>
          <a:noFill/>
          <a:ln w="9525">
            <a:noFill/>
            <a:miter lim="800000"/>
            <a:headEnd/>
            <a:tailEnd/>
          </a:ln>
          <a:effectLst/>
        </p:spPr>
        <p:txBody>
          <a:bodyPr>
            <a:spAutoFit/>
          </a:bodyPr>
          <a:lstStyle/>
          <a:p>
            <a:pPr>
              <a:spcBef>
                <a:spcPct val="50000"/>
              </a:spcBef>
            </a:pPr>
            <a:r>
              <a:rPr lang="en-US" b="1"/>
              <a:t>Step 3:</a:t>
            </a:r>
          </a:p>
        </p:txBody>
      </p:sp>
      <p:sp>
        <p:nvSpPr>
          <p:cNvPr id="78864" name="Text Box 16"/>
          <p:cNvSpPr txBox="1">
            <a:spLocks noChangeArrowheads="1"/>
          </p:cNvSpPr>
          <p:nvPr/>
        </p:nvSpPr>
        <p:spPr bwMode="auto">
          <a:xfrm>
            <a:off x="2563813" y="3444875"/>
            <a:ext cx="5984875" cy="457200"/>
          </a:xfrm>
          <a:prstGeom prst="rect">
            <a:avLst/>
          </a:prstGeom>
          <a:noFill/>
          <a:ln w="9525">
            <a:noFill/>
            <a:miter lim="800000"/>
            <a:headEnd/>
            <a:tailEnd/>
          </a:ln>
          <a:effectLst/>
        </p:spPr>
        <p:txBody>
          <a:bodyPr>
            <a:spAutoFit/>
          </a:bodyPr>
          <a:lstStyle/>
          <a:p>
            <a:pPr>
              <a:spcBef>
                <a:spcPct val="50000"/>
              </a:spcBef>
            </a:pPr>
            <a:r>
              <a:rPr lang="en-US" b="1" u="sng"/>
              <a:t>Timing Diagram </a:t>
            </a:r>
            <a:r>
              <a:rPr lang="en-US" sz="1600" b="1" u="sng"/>
              <a:t>(To Describe &amp; Understand Behaviour)</a:t>
            </a:r>
          </a:p>
        </p:txBody>
      </p:sp>
      <p:sp>
        <p:nvSpPr>
          <p:cNvPr id="78865" name="Text Box 17"/>
          <p:cNvSpPr txBox="1">
            <a:spLocks noChangeArrowheads="1"/>
          </p:cNvSpPr>
          <p:nvPr/>
        </p:nvSpPr>
        <p:spPr bwMode="auto">
          <a:xfrm>
            <a:off x="2573338" y="4778375"/>
            <a:ext cx="4805362" cy="457200"/>
          </a:xfrm>
          <a:prstGeom prst="rect">
            <a:avLst/>
          </a:prstGeom>
          <a:noFill/>
          <a:ln w="9525">
            <a:noFill/>
            <a:miter lim="800000"/>
            <a:headEnd/>
            <a:tailEnd/>
          </a:ln>
          <a:effectLst/>
        </p:spPr>
        <p:txBody>
          <a:bodyPr>
            <a:spAutoFit/>
          </a:bodyPr>
          <a:lstStyle/>
          <a:p>
            <a:pPr>
              <a:spcBef>
                <a:spcPct val="50000"/>
              </a:spcBef>
            </a:pPr>
            <a:r>
              <a:rPr lang="en-US" b="1" u="sng"/>
              <a:t>Write out State Transition Table</a:t>
            </a:r>
          </a:p>
        </p:txBody>
      </p:sp>
      <p:sp>
        <p:nvSpPr>
          <p:cNvPr id="78866" name="Text Box 18"/>
          <p:cNvSpPr txBox="1">
            <a:spLocks noChangeArrowheads="1"/>
          </p:cNvSpPr>
          <p:nvPr/>
        </p:nvSpPr>
        <p:spPr bwMode="auto">
          <a:xfrm>
            <a:off x="2533650" y="5222875"/>
            <a:ext cx="4338638" cy="457200"/>
          </a:xfrm>
          <a:prstGeom prst="rect">
            <a:avLst/>
          </a:prstGeom>
          <a:noFill/>
          <a:ln w="9525">
            <a:noFill/>
            <a:miter lim="800000"/>
            <a:headEnd/>
            <a:tailEnd/>
          </a:ln>
          <a:effectLst/>
        </p:spPr>
        <p:txBody>
          <a:bodyPr>
            <a:spAutoFit/>
          </a:bodyPr>
          <a:lstStyle/>
          <a:p>
            <a:pPr>
              <a:spcBef>
                <a:spcPct val="50000"/>
              </a:spcBef>
            </a:pPr>
            <a:r>
              <a:rPr lang="en-US" b="1" u="sng"/>
              <a:t>Generate Logic Equations</a:t>
            </a:r>
          </a:p>
        </p:txBody>
      </p:sp>
      <p:sp>
        <p:nvSpPr>
          <p:cNvPr id="78867" name="Text Box 19"/>
          <p:cNvSpPr txBox="1">
            <a:spLocks noChangeArrowheads="1"/>
          </p:cNvSpPr>
          <p:nvPr/>
        </p:nvSpPr>
        <p:spPr bwMode="auto">
          <a:xfrm>
            <a:off x="1266825" y="4775200"/>
            <a:ext cx="1447800" cy="457200"/>
          </a:xfrm>
          <a:prstGeom prst="rect">
            <a:avLst/>
          </a:prstGeom>
          <a:noFill/>
          <a:ln w="9525">
            <a:noFill/>
            <a:miter lim="800000"/>
            <a:headEnd/>
            <a:tailEnd/>
          </a:ln>
          <a:effectLst/>
        </p:spPr>
        <p:txBody>
          <a:bodyPr>
            <a:spAutoFit/>
          </a:bodyPr>
          <a:lstStyle/>
          <a:p>
            <a:pPr>
              <a:spcBef>
                <a:spcPct val="50000"/>
              </a:spcBef>
            </a:pPr>
            <a:r>
              <a:rPr lang="en-US" b="1"/>
              <a:t>Step 6:</a:t>
            </a:r>
          </a:p>
        </p:txBody>
      </p:sp>
      <p:sp>
        <p:nvSpPr>
          <p:cNvPr id="78868" name="Text Box 20"/>
          <p:cNvSpPr txBox="1">
            <a:spLocks noChangeArrowheads="1"/>
          </p:cNvSpPr>
          <p:nvPr/>
        </p:nvSpPr>
        <p:spPr bwMode="auto">
          <a:xfrm>
            <a:off x="1266825" y="5221288"/>
            <a:ext cx="1447800" cy="457200"/>
          </a:xfrm>
          <a:prstGeom prst="rect">
            <a:avLst/>
          </a:prstGeom>
          <a:noFill/>
          <a:ln w="9525">
            <a:noFill/>
            <a:miter lim="800000"/>
            <a:headEnd/>
            <a:tailEnd/>
          </a:ln>
          <a:effectLst/>
        </p:spPr>
        <p:txBody>
          <a:bodyPr>
            <a:spAutoFit/>
          </a:bodyPr>
          <a:lstStyle/>
          <a:p>
            <a:pPr>
              <a:spcBef>
                <a:spcPct val="50000"/>
              </a:spcBef>
            </a:pPr>
            <a:r>
              <a:rPr lang="en-US" b="1"/>
              <a:t>Step 7:</a:t>
            </a:r>
          </a:p>
        </p:txBody>
      </p:sp>
      <p:sp>
        <p:nvSpPr>
          <p:cNvPr id="21" name="Slide Number Placeholder 20"/>
          <p:cNvSpPr>
            <a:spLocks noGrp="1"/>
          </p:cNvSpPr>
          <p:nvPr>
            <p:ph type="sldNum" sz="quarter" idx="12"/>
          </p:nvPr>
        </p:nvSpPr>
        <p:spPr/>
        <p:txBody>
          <a:bodyPr/>
          <a:lstStyle/>
          <a:p>
            <a:fld id="{1E9AE433-2354-447F-AC9C-E3BA53A2ED55}" type="slidenum">
              <a:rPr lang="en-US" smtClean="0"/>
              <a:pPr/>
              <a:t>53</a:t>
            </a:fld>
            <a:endParaRPr lang="en-US"/>
          </a:p>
        </p:txBody>
      </p:sp>
      <p:sp>
        <p:nvSpPr>
          <p:cNvPr id="22" name="Footer Placeholder 21"/>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762000" y="497985"/>
            <a:ext cx="7924800" cy="762000"/>
          </a:xfrm>
        </p:spPr>
        <p:txBody>
          <a:bodyPr/>
          <a:lstStyle/>
          <a:p>
            <a:r>
              <a:rPr lang="en-US" sz="3200" dirty="0" smtClean="0"/>
              <a:t>Alternate picture of </a:t>
            </a:r>
            <a:r>
              <a:rPr lang="en-US" sz="3200" dirty="0" err="1" smtClean="0"/>
              <a:t>Meally</a:t>
            </a:r>
            <a:r>
              <a:rPr lang="en-US" sz="3200" dirty="0" smtClean="0"/>
              <a:t> and Moore Machines (Maybe easier to understand)</a:t>
            </a:r>
            <a:endParaRPr lang="en-US" sz="3200" dirty="0"/>
          </a:p>
        </p:txBody>
      </p:sp>
      <p:sp>
        <p:nvSpPr>
          <p:cNvPr id="56323" name="Rectangle 3"/>
          <p:cNvSpPr>
            <a:spLocks noGrp="1" noChangeArrowheads="1"/>
          </p:cNvSpPr>
          <p:nvPr>
            <p:ph idx="1"/>
          </p:nvPr>
        </p:nvSpPr>
        <p:spPr/>
        <p:txBody>
          <a:bodyPr/>
          <a:lstStyle/>
          <a:p>
            <a:r>
              <a:rPr lang="en-US" dirty="0"/>
              <a:t>Models</a:t>
            </a:r>
            <a:r>
              <a:rPr lang="en-US" dirty="0" smtClean="0"/>
              <a:t>: Input doesn’t go to Output Logic block for Moore </a:t>
            </a:r>
            <a:endParaRPr lang="en-US" dirty="0"/>
          </a:p>
        </p:txBody>
      </p:sp>
      <p:grpSp>
        <p:nvGrpSpPr>
          <p:cNvPr id="104" name="Group 103"/>
          <p:cNvGrpSpPr/>
          <p:nvPr/>
        </p:nvGrpSpPr>
        <p:grpSpPr>
          <a:xfrm>
            <a:off x="350257" y="2667000"/>
            <a:ext cx="4140836" cy="3886200"/>
            <a:chOff x="350257" y="2667000"/>
            <a:chExt cx="4140836" cy="3886200"/>
          </a:xfrm>
        </p:grpSpPr>
        <p:sp>
          <p:nvSpPr>
            <p:cNvPr id="56339" name="Rectangle 19"/>
            <p:cNvSpPr>
              <a:spLocks noChangeArrowheads="1"/>
            </p:cNvSpPr>
            <p:nvPr/>
          </p:nvSpPr>
          <p:spPr bwMode="auto">
            <a:xfrm>
              <a:off x="381000" y="2667000"/>
              <a:ext cx="4038600" cy="38862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56341" name="Text Box 21"/>
            <p:cNvSpPr txBox="1">
              <a:spLocks noChangeArrowheads="1"/>
            </p:cNvSpPr>
            <p:nvPr/>
          </p:nvSpPr>
          <p:spPr bwMode="auto">
            <a:xfrm>
              <a:off x="1219200" y="2667000"/>
              <a:ext cx="2438400" cy="457200"/>
            </a:xfrm>
            <a:prstGeom prst="rect">
              <a:avLst/>
            </a:prstGeom>
            <a:noFill/>
            <a:ln w="9525">
              <a:noFill/>
              <a:miter lim="800000"/>
              <a:headEnd/>
              <a:tailEnd/>
            </a:ln>
            <a:effectLst/>
          </p:spPr>
          <p:txBody>
            <a:bodyPr>
              <a:spAutoFit/>
            </a:bodyPr>
            <a:lstStyle/>
            <a:p>
              <a:pPr>
                <a:spcBef>
                  <a:spcPct val="50000"/>
                </a:spcBef>
              </a:pPr>
              <a:r>
                <a:rPr lang="en-US"/>
                <a:t>Meally Machine</a:t>
              </a:r>
            </a:p>
          </p:txBody>
        </p:sp>
        <p:sp>
          <p:nvSpPr>
            <p:cNvPr id="56410" name="Text Box 90"/>
            <p:cNvSpPr txBox="1">
              <a:spLocks noChangeArrowheads="1"/>
            </p:cNvSpPr>
            <p:nvPr/>
          </p:nvSpPr>
          <p:spPr bwMode="auto">
            <a:xfrm>
              <a:off x="498475" y="2960688"/>
              <a:ext cx="3879850" cy="336550"/>
            </a:xfrm>
            <a:prstGeom prst="rect">
              <a:avLst/>
            </a:prstGeom>
            <a:noFill/>
            <a:ln w="9525">
              <a:noFill/>
              <a:miter lim="800000"/>
              <a:headEnd/>
              <a:tailEnd/>
            </a:ln>
            <a:effectLst/>
          </p:spPr>
          <p:txBody>
            <a:bodyPr>
              <a:spAutoFit/>
            </a:bodyPr>
            <a:lstStyle/>
            <a:p>
              <a:pPr>
                <a:spcBef>
                  <a:spcPct val="50000"/>
                </a:spcBef>
              </a:pPr>
              <a:r>
                <a:rPr lang="en-US" sz="1600"/>
                <a:t>(Output Depends on Input and Present State)</a:t>
              </a:r>
            </a:p>
          </p:txBody>
        </p:sp>
        <p:sp>
          <p:nvSpPr>
            <p:cNvPr id="56402" name="Text Box 82"/>
            <p:cNvSpPr txBox="1">
              <a:spLocks noChangeArrowheads="1"/>
            </p:cNvSpPr>
            <p:nvPr/>
          </p:nvSpPr>
          <p:spPr bwMode="auto">
            <a:xfrm>
              <a:off x="3698930" y="4047130"/>
              <a:ext cx="792163" cy="336550"/>
            </a:xfrm>
            <a:prstGeom prst="rect">
              <a:avLst/>
            </a:prstGeom>
            <a:noFill/>
            <a:ln w="9525">
              <a:noFill/>
              <a:miter lim="800000"/>
              <a:headEnd/>
              <a:tailEnd/>
            </a:ln>
            <a:effectLst/>
          </p:spPr>
          <p:txBody>
            <a:bodyPr>
              <a:spAutoFit/>
            </a:bodyPr>
            <a:lstStyle/>
            <a:p>
              <a:pPr>
                <a:spcBef>
                  <a:spcPct val="50000"/>
                </a:spcBef>
              </a:pPr>
              <a:r>
                <a:rPr lang="en-US" sz="1600" dirty="0"/>
                <a:t>Output</a:t>
              </a:r>
            </a:p>
          </p:txBody>
        </p:sp>
        <p:grpSp>
          <p:nvGrpSpPr>
            <p:cNvPr id="103" name="Group 102"/>
            <p:cNvGrpSpPr/>
            <p:nvPr/>
          </p:nvGrpSpPr>
          <p:grpSpPr>
            <a:xfrm>
              <a:off x="350257" y="3438201"/>
              <a:ext cx="3772495" cy="2985640"/>
              <a:chOff x="350257" y="3438201"/>
              <a:chExt cx="3772495" cy="2985640"/>
            </a:xfrm>
          </p:grpSpPr>
          <p:sp>
            <p:nvSpPr>
              <p:cNvPr id="56381" name="Text Box 61"/>
              <p:cNvSpPr txBox="1">
                <a:spLocks noChangeArrowheads="1"/>
              </p:cNvSpPr>
              <p:nvPr/>
            </p:nvSpPr>
            <p:spPr bwMode="auto">
              <a:xfrm>
                <a:off x="2598752" y="3515066"/>
                <a:ext cx="1524000" cy="398379"/>
              </a:xfrm>
              <a:prstGeom prst="rect">
                <a:avLst/>
              </a:prstGeom>
              <a:noFill/>
              <a:ln w="9525">
                <a:noFill/>
                <a:miter lim="800000"/>
                <a:headEnd/>
                <a:tailEnd/>
              </a:ln>
              <a:effectLst/>
            </p:spPr>
            <p:txBody>
              <a:bodyPr>
                <a:spAutoFit/>
              </a:bodyPr>
              <a:lstStyle/>
              <a:p>
                <a:pPr algn="ctr">
                  <a:lnSpc>
                    <a:spcPct val="70000"/>
                  </a:lnSpc>
                </a:pPr>
                <a:r>
                  <a:rPr lang="en-US" sz="1400" dirty="0"/>
                  <a:t>Combinational</a:t>
                </a:r>
              </a:p>
              <a:p>
                <a:pPr algn="ctr">
                  <a:lnSpc>
                    <a:spcPct val="70000"/>
                  </a:lnSpc>
                </a:pPr>
                <a:r>
                  <a:rPr lang="en-US" sz="1400" dirty="0"/>
                  <a:t> Logic</a:t>
                </a:r>
              </a:p>
            </p:txBody>
          </p:sp>
          <p:sp>
            <p:nvSpPr>
              <p:cNvPr id="56386" name="Text Box 66"/>
              <p:cNvSpPr txBox="1">
                <a:spLocks noChangeArrowheads="1"/>
              </p:cNvSpPr>
              <p:nvPr/>
            </p:nvSpPr>
            <p:spPr bwMode="auto">
              <a:xfrm>
                <a:off x="2981739" y="3902112"/>
                <a:ext cx="707667" cy="523220"/>
              </a:xfrm>
              <a:prstGeom prst="rect">
                <a:avLst/>
              </a:prstGeom>
              <a:noFill/>
              <a:ln w="12700">
                <a:solidFill>
                  <a:schemeClr val="tx1"/>
                </a:solidFill>
                <a:miter lim="800000"/>
                <a:headEnd/>
                <a:tailEnd/>
              </a:ln>
              <a:effectLst/>
            </p:spPr>
            <p:txBody>
              <a:bodyPr wrap="square">
                <a:spAutoFit/>
              </a:bodyPr>
              <a:lstStyle/>
              <a:p>
                <a:pPr algn="ctr">
                  <a:spcBef>
                    <a:spcPct val="50000"/>
                  </a:spcBef>
                </a:pPr>
                <a:r>
                  <a:rPr lang="en-US" sz="1400"/>
                  <a:t>Output Logic</a:t>
                </a:r>
              </a:p>
            </p:txBody>
          </p:sp>
          <p:sp>
            <p:nvSpPr>
              <p:cNvPr id="56388" name="Line 68"/>
              <p:cNvSpPr>
                <a:spLocks noChangeShapeType="1"/>
              </p:cNvSpPr>
              <p:nvPr/>
            </p:nvSpPr>
            <p:spPr bwMode="auto">
              <a:xfrm flipV="1">
                <a:off x="3675490" y="4110834"/>
                <a:ext cx="419432" cy="3975"/>
              </a:xfrm>
              <a:prstGeom prst="line">
                <a:avLst/>
              </a:prstGeom>
              <a:noFill/>
              <a:ln w="9525">
                <a:solidFill>
                  <a:schemeClr val="tx1"/>
                </a:solidFill>
                <a:round/>
                <a:headEnd/>
                <a:tailEnd type="arrow" w="med" len="med"/>
              </a:ln>
              <a:effectLst/>
            </p:spPr>
            <p:txBody>
              <a:bodyPr/>
              <a:lstStyle/>
              <a:p>
                <a:endParaRPr lang="en-US"/>
              </a:p>
            </p:txBody>
          </p:sp>
          <p:sp>
            <p:nvSpPr>
              <p:cNvPr id="56389" name="Freeform 69"/>
              <p:cNvSpPr>
                <a:spLocks/>
              </p:cNvSpPr>
              <p:nvPr/>
            </p:nvSpPr>
            <p:spPr bwMode="auto">
              <a:xfrm>
                <a:off x="2202511" y="4120773"/>
                <a:ext cx="532737" cy="1447800"/>
              </a:xfrm>
              <a:custGeom>
                <a:avLst/>
                <a:gdLst/>
                <a:ahLst/>
                <a:cxnLst>
                  <a:cxn ang="0">
                    <a:pos x="0" y="0"/>
                  </a:cxn>
                  <a:cxn ang="0">
                    <a:pos x="288" y="0"/>
                  </a:cxn>
                  <a:cxn ang="0">
                    <a:pos x="288" y="912"/>
                  </a:cxn>
                  <a:cxn ang="0">
                    <a:pos x="48" y="912"/>
                  </a:cxn>
                </a:cxnLst>
                <a:rect l="0" t="0" r="r" b="b"/>
                <a:pathLst>
                  <a:path w="288" h="912">
                    <a:moveTo>
                      <a:pt x="0" y="0"/>
                    </a:moveTo>
                    <a:lnTo>
                      <a:pt x="288" y="0"/>
                    </a:lnTo>
                    <a:lnTo>
                      <a:pt x="288" y="912"/>
                    </a:lnTo>
                    <a:lnTo>
                      <a:pt x="48" y="912"/>
                    </a:lnTo>
                  </a:path>
                </a:pathLst>
              </a:custGeom>
              <a:noFill/>
              <a:ln w="9525">
                <a:solidFill>
                  <a:schemeClr val="tx1"/>
                </a:solidFill>
                <a:round/>
                <a:headEnd type="none" w="med" len="med"/>
                <a:tailEnd type="arrow" w="med" len="med"/>
              </a:ln>
              <a:effectLst/>
            </p:spPr>
            <p:txBody>
              <a:bodyPr/>
              <a:lstStyle/>
              <a:p>
                <a:endParaRPr lang="en-US"/>
              </a:p>
            </p:txBody>
          </p:sp>
          <p:sp>
            <p:nvSpPr>
              <p:cNvPr id="56390" name="Freeform 70"/>
              <p:cNvSpPr>
                <a:spLocks/>
              </p:cNvSpPr>
              <p:nvPr/>
            </p:nvSpPr>
            <p:spPr bwMode="auto">
              <a:xfrm>
                <a:off x="667909" y="4301665"/>
                <a:ext cx="477059" cy="1081378"/>
              </a:xfrm>
              <a:custGeom>
                <a:avLst/>
                <a:gdLst>
                  <a:gd name="connsiteX0" fmla="*/ 8333 w 8333"/>
                  <a:gd name="connsiteY0" fmla="*/ 10000 h 10000"/>
                  <a:gd name="connsiteX1" fmla="*/ 0 w 8333"/>
                  <a:gd name="connsiteY1" fmla="*/ 10000 h 10000"/>
                  <a:gd name="connsiteX2" fmla="*/ 0 w 8333"/>
                  <a:gd name="connsiteY2" fmla="*/ 0 h 10000"/>
                  <a:gd name="connsiteX3" fmla="*/ 4722 w 8333"/>
                  <a:gd name="connsiteY3" fmla="*/ 0 h 10000"/>
                </a:gdLst>
                <a:ahLst/>
                <a:cxnLst>
                  <a:cxn ang="0">
                    <a:pos x="connsiteX0" y="connsiteY0"/>
                  </a:cxn>
                  <a:cxn ang="0">
                    <a:pos x="connsiteX1" y="connsiteY1"/>
                  </a:cxn>
                  <a:cxn ang="0">
                    <a:pos x="connsiteX2" y="connsiteY2"/>
                  </a:cxn>
                  <a:cxn ang="0">
                    <a:pos x="connsiteX3" y="connsiteY3"/>
                  </a:cxn>
                </a:cxnLst>
                <a:rect l="l" t="t" r="r" b="b"/>
                <a:pathLst>
                  <a:path w="8333" h="10000">
                    <a:moveTo>
                      <a:pt x="8333" y="10000"/>
                    </a:moveTo>
                    <a:lnTo>
                      <a:pt x="0" y="10000"/>
                    </a:lnTo>
                    <a:lnTo>
                      <a:pt x="0" y="0"/>
                    </a:lnTo>
                    <a:lnTo>
                      <a:pt x="4722" y="0"/>
                    </a:lnTo>
                  </a:path>
                </a:pathLst>
              </a:custGeom>
              <a:noFill/>
              <a:ln w="9525">
                <a:solidFill>
                  <a:schemeClr val="tx1"/>
                </a:solidFill>
                <a:round/>
                <a:headEnd type="none" w="med" len="med"/>
                <a:tailEnd type="arrow" w="med" len="med"/>
              </a:ln>
              <a:effectLst/>
            </p:spPr>
            <p:txBody>
              <a:bodyPr/>
              <a:lstStyle/>
              <a:p>
                <a:endParaRPr lang="en-US"/>
              </a:p>
            </p:txBody>
          </p:sp>
          <p:sp>
            <p:nvSpPr>
              <p:cNvPr id="56391" name="Line 71"/>
              <p:cNvSpPr>
                <a:spLocks noChangeShapeType="1"/>
              </p:cNvSpPr>
              <p:nvPr/>
            </p:nvSpPr>
            <p:spPr bwMode="auto">
              <a:xfrm>
                <a:off x="2508636" y="4121436"/>
                <a:ext cx="457200" cy="0"/>
              </a:xfrm>
              <a:prstGeom prst="line">
                <a:avLst/>
              </a:prstGeom>
              <a:noFill/>
              <a:ln w="9525">
                <a:solidFill>
                  <a:schemeClr val="tx1"/>
                </a:solidFill>
                <a:round/>
                <a:headEnd/>
                <a:tailEnd type="arrow" w="med" len="med"/>
              </a:ln>
              <a:effectLst/>
            </p:spPr>
            <p:txBody>
              <a:bodyPr/>
              <a:lstStyle/>
              <a:p>
                <a:endParaRPr lang="en-US"/>
              </a:p>
            </p:txBody>
          </p:sp>
          <p:sp>
            <p:nvSpPr>
              <p:cNvPr id="56398" name="Oval 78"/>
              <p:cNvSpPr>
                <a:spLocks noChangeArrowheads="1"/>
              </p:cNvSpPr>
              <p:nvPr/>
            </p:nvSpPr>
            <p:spPr bwMode="auto">
              <a:xfrm>
                <a:off x="2694775" y="4084937"/>
                <a:ext cx="76200" cy="76200"/>
              </a:xfrm>
              <a:prstGeom prst="ellipse">
                <a:avLst/>
              </a:prstGeom>
              <a:solidFill>
                <a:srgbClr val="333333"/>
              </a:solidFill>
              <a:ln w="9525">
                <a:solidFill>
                  <a:schemeClr val="tx1"/>
                </a:solidFill>
                <a:round/>
                <a:headEnd/>
                <a:tailEnd/>
              </a:ln>
              <a:effectLst/>
            </p:spPr>
            <p:txBody>
              <a:bodyPr wrap="none" anchor="ctr"/>
              <a:lstStyle/>
              <a:p>
                <a:endParaRPr lang="en-US"/>
              </a:p>
            </p:txBody>
          </p:sp>
          <p:sp>
            <p:nvSpPr>
              <p:cNvPr id="56399" name="Oval 79"/>
              <p:cNvSpPr>
                <a:spLocks noChangeArrowheads="1"/>
              </p:cNvSpPr>
              <p:nvPr/>
            </p:nvSpPr>
            <p:spPr bwMode="auto">
              <a:xfrm>
                <a:off x="2513860" y="6333298"/>
                <a:ext cx="76200" cy="76200"/>
              </a:xfrm>
              <a:prstGeom prst="ellipse">
                <a:avLst/>
              </a:prstGeom>
              <a:solidFill>
                <a:srgbClr val="333333"/>
              </a:solidFill>
              <a:ln w="9525">
                <a:solidFill>
                  <a:schemeClr val="tx1"/>
                </a:solidFill>
                <a:round/>
                <a:headEnd/>
                <a:tailEnd/>
              </a:ln>
              <a:effectLst/>
            </p:spPr>
            <p:txBody>
              <a:bodyPr wrap="none" anchor="ctr"/>
              <a:lstStyle/>
              <a:p>
                <a:endParaRPr lang="en-US"/>
              </a:p>
            </p:txBody>
          </p:sp>
          <p:sp>
            <p:nvSpPr>
              <p:cNvPr id="56400" name="Text Box 80"/>
              <p:cNvSpPr txBox="1">
                <a:spLocks noChangeArrowheads="1"/>
              </p:cNvSpPr>
              <p:nvPr/>
            </p:nvSpPr>
            <p:spPr bwMode="auto">
              <a:xfrm>
                <a:off x="377495" y="6087291"/>
                <a:ext cx="792163" cy="336550"/>
              </a:xfrm>
              <a:prstGeom prst="rect">
                <a:avLst/>
              </a:prstGeom>
              <a:noFill/>
              <a:ln w="9525">
                <a:noFill/>
                <a:miter lim="800000"/>
                <a:headEnd/>
                <a:tailEnd/>
              </a:ln>
              <a:effectLst/>
            </p:spPr>
            <p:txBody>
              <a:bodyPr>
                <a:spAutoFit/>
              </a:bodyPr>
              <a:lstStyle/>
              <a:p>
                <a:pPr>
                  <a:spcBef>
                    <a:spcPct val="50000"/>
                  </a:spcBef>
                </a:pPr>
                <a:r>
                  <a:rPr lang="en-US" sz="1600" dirty="0"/>
                  <a:t>Input</a:t>
                </a:r>
              </a:p>
            </p:txBody>
          </p:sp>
          <p:sp>
            <p:nvSpPr>
              <p:cNvPr id="56404" name="Line 84"/>
              <p:cNvSpPr>
                <a:spLocks noChangeShapeType="1"/>
              </p:cNvSpPr>
              <p:nvPr/>
            </p:nvSpPr>
            <p:spPr bwMode="auto">
              <a:xfrm flipV="1">
                <a:off x="580444" y="3931805"/>
                <a:ext cx="372263" cy="4099"/>
              </a:xfrm>
              <a:prstGeom prst="line">
                <a:avLst/>
              </a:prstGeom>
              <a:noFill/>
              <a:ln w="9525">
                <a:solidFill>
                  <a:schemeClr val="tx1"/>
                </a:solidFill>
                <a:round/>
                <a:headEnd/>
                <a:tailEnd type="arrow" w="med" len="med"/>
              </a:ln>
              <a:effectLst/>
            </p:spPr>
            <p:txBody>
              <a:bodyPr/>
              <a:lstStyle/>
              <a:p>
                <a:endParaRPr lang="en-US"/>
              </a:p>
            </p:txBody>
          </p:sp>
          <p:sp>
            <p:nvSpPr>
              <p:cNvPr id="56407" name="Text Box 87"/>
              <p:cNvSpPr txBox="1">
                <a:spLocks noChangeArrowheads="1"/>
              </p:cNvSpPr>
              <p:nvPr/>
            </p:nvSpPr>
            <p:spPr bwMode="auto">
              <a:xfrm>
                <a:off x="350257" y="3614072"/>
                <a:ext cx="792163" cy="336550"/>
              </a:xfrm>
              <a:prstGeom prst="rect">
                <a:avLst/>
              </a:prstGeom>
              <a:noFill/>
              <a:ln w="9525">
                <a:noFill/>
                <a:miter lim="800000"/>
                <a:headEnd/>
                <a:tailEnd/>
              </a:ln>
              <a:effectLst/>
            </p:spPr>
            <p:txBody>
              <a:bodyPr>
                <a:spAutoFit/>
              </a:bodyPr>
              <a:lstStyle/>
              <a:p>
                <a:pPr>
                  <a:spcBef>
                    <a:spcPct val="50000"/>
                  </a:spcBef>
                </a:pPr>
                <a:r>
                  <a:rPr lang="en-US" sz="1600" dirty="0"/>
                  <a:t>CLK</a:t>
                </a:r>
              </a:p>
            </p:txBody>
          </p:sp>
          <p:sp>
            <p:nvSpPr>
              <p:cNvPr id="53" name="Freeform 70"/>
              <p:cNvSpPr>
                <a:spLocks/>
              </p:cNvSpPr>
              <p:nvPr/>
            </p:nvSpPr>
            <p:spPr bwMode="auto">
              <a:xfrm flipH="1">
                <a:off x="691760" y="5780610"/>
                <a:ext cx="1860607" cy="588385"/>
              </a:xfrm>
              <a:custGeom>
                <a:avLst/>
                <a:gdLst>
                  <a:gd name="connsiteX0" fmla="*/ 8333 w 8333"/>
                  <a:gd name="connsiteY0" fmla="*/ 10000 h 10000"/>
                  <a:gd name="connsiteX1" fmla="*/ 0 w 8333"/>
                  <a:gd name="connsiteY1" fmla="*/ 10000 h 10000"/>
                  <a:gd name="connsiteX2" fmla="*/ 0 w 8333"/>
                  <a:gd name="connsiteY2" fmla="*/ 0 h 10000"/>
                  <a:gd name="connsiteX3" fmla="*/ 4722 w 8333"/>
                  <a:gd name="connsiteY3" fmla="*/ 0 h 10000"/>
                  <a:gd name="connsiteX0" fmla="*/ 10000 w 10000"/>
                  <a:gd name="connsiteY0" fmla="*/ 10202 h 10202"/>
                  <a:gd name="connsiteX1" fmla="*/ 0 w 10000"/>
                  <a:gd name="connsiteY1" fmla="*/ 10202 h 10202"/>
                  <a:gd name="connsiteX2" fmla="*/ 0 w 10000"/>
                  <a:gd name="connsiteY2" fmla="*/ 202 h 10202"/>
                  <a:gd name="connsiteX3" fmla="*/ 1373 w 10000"/>
                  <a:gd name="connsiteY3" fmla="*/ 0 h 10202"/>
                </a:gdLst>
                <a:ahLst/>
                <a:cxnLst>
                  <a:cxn ang="0">
                    <a:pos x="connsiteX0" y="connsiteY0"/>
                  </a:cxn>
                  <a:cxn ang="0">
                    <a:pos x="connsiteX1" y="connsiteY1"/>
                  </a:cxn>
                  <a:cxn ang="0">
                    <a:pos x="connsiteX2" y="connsiteY2"/>
                  </a:cxn>
                  <a:cxn ang="0">
                    <a:pos x="connsiteX3" y="connsiteY3"/>
                  </a:cxn>
                </a:cxnLst>
                <a:rect l="l" t="t" r="r" b="b"/>
                <a:pathLst>
                  <a:path w="10000" h="10202">
                    <a:moveTo>
                      <a:pt x="10000" y="10202"/>
                    </a:moveTo>
                    <a:lnTo>
                      <a:pt x="0" y="10202"/>
                    </a:lnTo>
                    <a:lnTo>
                      <a:pt x="0" y="202"/>
                    </a:lnTo>
                    <a:lnTo>
                      <a:pt x="1373" y="0"/>
                    </a:lnTo>
                  </a:path>
                </a:pathLst>
              </a:custGeom>
              <a:noFill/>
              <a:ln w="9525">
                <a:solidFill>
                  <a:schemeClr val="tx1"/>
                </a:solidFill>
                <a:round/>
                <a:headEnd type="none" w="med" len="med"/>
                <a:tailEnd type="arrow" w="med" len="med"/>
              </a:ln>
              <a:effectLst/>
            </p:spPr>
            <p:txBody>
              <a:bodyPr/>
              <a:lstStyle/>
              <a:p>
                <a:endParaRPr lang="en-US"/>
              </a:p>
            </p:txBody>
          </p:sp>
          <p:sp>
            <p:nvSpPr>
              <p:cNvPr id="54" name="Freeform 70"/>
              <p:cNvSpPr>
                <a:spLocks/>
              </p:cNvSpPr>
              <p:nvPr/>
            </p:nvSpPr>
            <p:spPr bwMode="auto">
              <a:xfrm flipH="1">
                <a:off x="2464904" y="4454058"/>
                <a:ext cx="874644" cy="1914937"/>
              </a:xfrm>
              <a:custGeom>
                <a:avLst/>
                <a:gdLst>
                  <a:gd name="connsiteX0" fmla="*/ 8333 w 8333"/>
                  <a:gd name="connsiteY0" fmla="*/ 10000 h 10000"/>
                  <a:gd name="connsiteX1" fmla="*/ 0 w 8333"/>
                  <a:gd name="connsiteY1" fmla="*/ 10000 h 10000"/>
                  <a:gd name="connsiteX2" fmla="*/ 0 w 8333"/>
                  <a:gd name="connsiteY2" fmla="*/ 0 h 10000"/>
                  <a:gd name="connsiteX3" fmla="*/ 4722 w 8333"/>
                  <a:gd name="connsiteY3" fmla="*/ 0 h 10000"/>
                  <a:gd name="connsiteX0" fmla="*/ 10000 w 10000"/>
                  <a:gd name="connsiteY0" fmla="*/ 10202 h 10202"/>
                  <a:gd name="connsiteX1" fmla="*/ 0 w 10000"/>
                  <a:gd name="connsiteY1" fmla="*/ 10202 h 10202"/>
                  <a:gd name="connsiteX2" fmla="*/ 0 w 10000"/>
                  <a:gd name="connsiteY2" fmla="*/ 202 h 10202"/>
                  <a:gd name="connsiteX3" fmla="*/ 1373 w 10000"/>
                  <a:gd name="connsiteY3" fmla="*/ 0 h 10202"/>
                  <a:gd name="connsiteX0" fmla="*/ 4380 w 4380"/>
                  <a:gd name="connsiteY0" fmla="*/ 10404 h 11902"/>
                  <a:gd name="connsiteX1" fmla="*/ 626 w 4380"/>
                  <a:gd name="connsiteY1" fmla="*/ 10202 h 11902"/>
                  <a:gd name="connsiteX2" fmla="*/ 626 w 4380"/>
                  <a:gd name="connsiteY2" fmla="*/ 202 h 11902"/>
                  <a:gd name="connsiteX3" fmla="*/ 1999 w 4380"/>
                  <a:gd name="connsiteY3" fmla="*/ 0 h 11902"/>
                  <a:gd name="connsiteX0" fmla="*/ 8571 w 8571"/>
                  <a:gd name="connsiteY0" fmla="*/ 8741 h 8741"/>
                  <a:gd name="connsiteX1" fmla="*/ 0 w 8571"/>
                  <a:gd name="connsiteY1" fmla="*/ 8572 h 8741"/>
                  <a:gd name="connsiteX2" fmla="*/ 0 w 8571"/>
                  <a:gd name="connsiteY2" fmla="*/ 170 h 8741"/>
                  <a:gd name="connsiteX3" fmla="*/ 3135 w 8571"/>
                  <a:gd name="connsiteY3" fmla="*/ 0 h 8741"/>
                  <a:gd name="connsiteX0" fmla="*/ 10086 w 10086"/>
                  <a:gd name="connsiteY0" fmla="*/ 20486 h 20486"/>
                  <a:gd name="connsiteX1" fmla="*/ 86 w 10086"/>
                  <a:gd name="connsiteY1" fmla="*/ 20293 h 20486"/>
                  <a:gd name="connsiteX2" fmla="*/ 86 w 10086"/>
                  <a:gd name="connsiteY2" fmla="*/ 10680 h 20486"/>
                  <a:gd name="connsiteX3" fmla="*/ 0 w 10086"/>
                  <a:gd name="connsiteY3" fmla="*/ 0 h 20486"/>
                  <a:gd name="connsiteX0" fmla="*/ 10086 w 10086"/>
                  <a:gd name="connsiteY0" fmla="*/ 20486 h 20486"/>
                  <a:gd name="connsiteX1" fmla="*/ 86 w 10086"/>
                  <a:gd name="connsiteY1" fmla="*/ 20293 h 20486"/>
                  <a:gd name="connsiteX2" fmla="*/ 0 w 10086"/>
                  <a:gd name="connsiteY2" fmla="*/ 0 h 20486"/>
                  <a:gd name="connsiteX0" fmla="*/ 10190 w 10190"/>
                  <a:gd name="connsiteY0" fmla="*/ 42235 h 42235"/>
                  <a:gd name="connsiteX1" fmla="*/ 190 w 10190"/>
                  <a:gd name="connsiteY1" fmla="*/ 42042 h 42235"/>
                  <a:gd name="connsiteX2" fmla="*/ 0 w 10190"/>
                  <a:gd name="connsiteY2" fmla="*/ 0 h 42235"/>
                  <a:gd name="connsiteX0" fmla="*/ 10190 w 10190"/>
                  <a:gd name="connsiteY0" fmla="*/ 42235 h 42237"/>
                  <a:gd name="connsiteX1" fmla="*/ 97 w 10190"/>
                  <a:gd name="connsiteY1" fmla="*/ 42237 h 42237"/>
                  <a:gd name="connsiteX2" fmla="*/ 0 w 10190"/>
                  <a:gd name="connsiteY2" fmla="*/ 0 h 42237"/>
                </a:gdLst>
                <a:ahLst/>
                <a:cxnLst>
                  <a:cxn ang="0">
                    <a:pos x="connsiteX0" y="connsiteY0"/>
                  </a:cxn>
                  <a:cxn ang="0">
                    <a:pos x="connsiteX1" y="connsiteY1"/>
                  </a:cxn>
                  <a:cxn ang="0">
                    <a:pos x="connsiteX2" y="connsiteY2"/>
                  </a:cxn>
                </a:cxnLst>
                <a:rect l="l" t="t" r="r" b="b"/>
                <a:pathLst>
                  <a:path w="10190" h="42237">
                    <a:moveTo>
                      <a:pt x="10190" y="42235"/>
                    </a:moveTo>
                    <a:lnTo>
                      <a:pt x="97" y="42237"/>
                    </a:lnTo>
                    <a:cubicBezTo>
                      <a:pt x="68" y="35473"/>
                      <a:pt x="29" y="6764"/>
                      <a:pt x="0" y="0"/>
                    </a:cubicBezTo>
                  </a:path>
                </a:pathLst>
              </a:custGeom>
              <a:noFill/>
              <a:ln w="9525">
                <a:solidFill>
                  <a:schemeClr val="tx1"/>
                </a:solidFill>
                <a:round/>
                <a:headEnd type="none" w="med" len="med"/>
                <a:tailEnd type="arrow" w="med" len="med"/>
              </a:ln>
              <a:effectLst/>
            </p:spPr>
            <p:txBody>
              <a:bodyPr/>
              <a:lstStyle/>
              <a:p>
                <a:endParaRPr lang="en-US"/>
              </a:p>
            </p:txBody>
          </p:sp>
          <p:sp>
            <p:nvSpPr>
              <p:cNvPr id="56387" name="Text Box 67"/>
              <p:cNvSpPr txBox="1">
                <a:spLocks noChangeArrowheads="1"/>
              </p:cNvSpPr>
              <p:nvPr/>
            </p:nvSpPr>
            <p:spPr bwMode="auto">
              <a:xfrm>
                <a:off x="1001870" y="4854950"/>
                <a:ext cx="1295400" cy="955675"/>
              </a:xfrm>
              <a:prstGeom prst="rect">
                <a:avLst/>
              </a:prstGeom>
              <a:solidFill>
                <a:schemeClr val="bg1"/>
              </a:solidFill>
              <a:ln w="12700">
                <a:solidFill>
                  <a:schemeClr val="tx1"/>
                </a:solidFill>
                <a:miter lim="800000"/>
                <a:headEnd/>
                <a:tailEnd/>
              </a:ln>
              <a:effectLst/>
            </p:spPr>
            <p:txBody>
              <a:bodyPr>
                <a:spAutoFit/>
              </a:bodyPr>
              <a:lstStyle/>
              <a:p>
                <a:pPr algn="ctr">
                  <a:spcBef>
                    <a:spcPct val="50000"/>
                  </a:spcBef>
                </a:pPr>
                <a:r>
                  <a:rPr lang="en-US" sz="1400" dirty="0"/>
                  <a:t>Takes Present State and Produces Next State.</a:t>
                </a:r>
                <a:endParaRPr lang="en-US" dirty="0"/>
              </a:p>
            </p:txBody>
          </p:sp>
          <p:grpSp>
            <p:nvGrpSpPr>
              <p:cNvPr id="55" name="Group 54"/>
              <p:cNvGrpSpPr/>
              <p:nvPr/>
            </p:nvGrpSpPr>
            <p:grpSpPr>
              <a:xfrm>
                <a:off x="949518" y="3703993"/>
                <a:ext cx="1447800" cy="844164"/>
                <a:chOff x="949518" y="3950474"/>
                <a:chExt cx="1447800" cy="844164"/>
              </a:xfrm>
              <a:solidFill>
                <a:schemeClr val="bg1"/>
              </a:solidFill>
            </p:grpSpPr>
            <p:sp>
              <p:nvSpPr>
                <p:cNvPr id="56383" name="Text Box 63"/>
                <p:cNvSpPr txBox="1">
                  <a:spLocks noChangeArrowheads="1"/>
                </p:cNvSpPr>
                <p:nvPr/>
              </p:nvSpPr>
              <p:spPr bwMode="auto">
                <a:xfrm>
                  <a:off x="949518" y="3950474"/>
                  <a:ext cx="1447800" cy="844164"/>
                </a:xfrm>
                <a:prstGeom prst="rect">
                  <a:avLst/>
                </a:prstGeom>
                <a:grpFill/>
                <a:ln w="9525">
                  <a:solidFill>
                    <a:schemeClr val="tx1"/>
                  </a:solidFill>
                  <a:miter lim="800000"/>
                  <a:headEnd/>
                  <a:tailEnd/>
                </a:ln>
                <a:effectLst/>
              </p:spPr>
              <p:txBody>
                <a:bodyPr>
                  <a:spAutoFit/>
                </a:bodyPr>
                <a:lstStyle/>
                <a:p>
                  <a:pPr>
                    <a:lnSpc>
                      <a:spcPct val="70000"/>
                    </a:lnSpc>
                  </a:pPr>
                  <a:endParaRPr lang="en-US" sz="1600"/>
                </a:p>
                <a:p>
                  <a:pPr algn="ctr">
                    <a:lnSpc>
                      <a:spcPct val="70000"/>
                    </a:lnSpc>
                  </a:pPr>
                  <a:r>
                    <a:rPr lang="en-US" sz="1600"/>
                    <a:t>FF Holding </a:t>
                  </a:r>
                </a:p>
                <a:p>
                  <a:pPr algn="ctr">
                    <a:lnSpc>
                      <a:spcPct val="70000"/>
                    </a:lnSpc>
                  </a:pPr>
                  <a:r>
                    <a:rPr lang="en-US" sz="1600"/>
                    <a:t>Present State</a:t>
                  </a:r>
                </a:p>
                <a:p>
                  <a:pPr algn="ctr">
                    <a:lnSpc>
                      <a:spcPct val="70000"/>
                    </a:lnSpc>
                  </a:pPr>
                  <a:endParaRPr lang="en-US" sz="1800"/>
                </a:p>
                <a:p>
                  <a:pPr>
                    <a:lnSpc>
                      <a:spcPct val="70000"/>
                    </a:lnSpc>
                  </a:pPr>
                  <a:endParaRPr lang="en-US" sz="1800"/>
                </a:p>
              </p:txBody>
            </p:sp>
            <p:sp>
              <p:nvSpPr>
                <p:cNvPr id="56384" name="Line 64"/>
                <p:cNvSpPr>
                  <a:spLocks noChangeShapeType="1"/>
                </p:cNvSpPr>
                <p:nvPr/>
              </p:nvSpPr>
              <p:spPr bwMode="auto">
                <a:xfrm>
                  <a:off x="949518" y="4042900"/>
                  <a:ext cx="160867" cy="128635"/>
                </a:xfrm>
                <a:prstGeom prst="line">
                  <a:avLst/>
                </a:prstGeom>
                <a:grpFill/>
                <a:ln w="9525">
                  <a:solidFill>
                    <a:schemeClr val="tx1"/>
                  </a:solidFill>
                  <a:round/>
                  <a:headEnd/>
                  <a:tailEnd/>
                </a:ln>
                <a:effectLst/>
              </p:spPr>
              <p:txBody>
                <a:bodyPr/>
                <a:lstStyle/>
                <a:p>
                  <a:endParaRPr lang="en-US"/>
                </a:p>
              </p:txBody>
            </p:sp>
            <p:sp>
              <p:nvSpPr>
                <p:cNvPr id="56385" name="Line 65"/>
                <p:cNvSpPr>
                  <a:spLocks noChangeShapeType="1"/>
                </p:cNvSpPr>
                <p:nvPr/>
              </p:nvSpPr>
              <p:spPr bwMode="auto">
                <a:xfrm flipH="1">
                  <a:off x="949518" y="4171534"/>
                  <a:ext cx="160867" cy="128635"/>
                </a:xfrm>
                <a:prstGeom prst="line">
                  <a:avLst/>
                </a:prstGeom>
                <a:grpFill/>
                <a:ln w="9525">
                  <a:solidFill>
                    <a:schemeClr val="tx1"/>
                  </a:solidFill>
                  <a:round/>
                  <a:headEnd/>
                  <a:tailEnd/>
                </a:ln>
                <a:effectLst/>
              </p:spPr>
              <p:txBody>
                <a:bodyPr/>
                <a:lstStyle/>
                <a:p>
                  <a:endParaRPr lang="en-US"/>
                </a:p>
              </p:txBody>
            </p:sp>
          </p:grpSp>
          <p:sp>
            <p:nvSpPr>
              <p:cNvPr id="57" name="Text Box 61"/>
              <p:cNvSpPr txBox="1">
                <a:spLocks noChangeArrowheads="1"/>
              </p:cNvSpPr>
              <p:nvPr/>
            </p:nvSpPr>
            <p:spPr bwMode="auto">
              <a:xfrm>
                <a:off x="906449" y="5790463"/>
                <a:ext cx="1524000" cy="398379"/>
              </a:xfrm>
              <a:prstGeom prst="rect">
                <a:avLst/>
              </a:prstGeom>
              <a:noFill/>
              <a:ln w="9525">
                <a:noFill/>
                <a:miter lim="800000"/>
                <a:headEnd/>
                <a:tailEnd/>
              </a:ln>
              <a:effectLst/>
            </p:spPr>
            <p:txBody>
              <a:bodyPr>
                <a:spAutoFit/>
              </a:bodyPr>
              <a:lstStyle/>
              <a:p>
                <a:pPr algn="ctr">
                  <a:lnSpc>
                    <a:spcPct val="70000"/>
                  </a:lnSpc>
                </a:pPr>
                <a:r>
                  <a:rPr lang="en-US" sz="1400" dirty="0"/>
                  <a:t>Combinational</a:t>
                </a:r>
              </a:p>
              <a:p>
                <a:pPr algn="ctr">
                  <a:lnSpc>
                    <a:spcPct val="70000"/>
                  </a:lnSpc>
                </a:pPr>
                <a:r>
                  <a:rPr lang="en-US" sz="1400" dirty="0"/>
                  <a:t> Logic</a:t>
                </a:r>
              </a:p>
            </p:txBody>
          </p:sp>
          <p:sp>
            <p:nvSpPr>
              <p:cNvPr id="58" name="Text Box 61"/>
              <p:cNvSpPr txBox="1">
                <a:spLocks noChangeArrowheads="1"/>
              </p:cNvSpPr>
              <p:nvPr/>
            </p:nvSpPr>
            <p:spPr bwMode="auto">
              <a:xfrm>
                <a:off x="907774" y="3438201"/>
                <a:ext cx="1524000" cy="247568"/>
              </a:xfrm>
              <a:prstGeom prst="rect">
                <a:avLst/>
              </a:prstGeom>
              <a:noFill/>
              <a:ln w="9525">
                <a:noFill/>
                <a:miter lim="800000"/>
                <a:headEnd/>
                <a:tailEnd/>
              </a:ln>
              <a:effectLst/>
            </p:spPr>
            <p:txBody>
              <a:bodyPr>
                <a:spAutoFit/>
              </a:bodyPr>
              <a:lstStyle/>
              <a:p>
                <a:pPr algn="ctr">
                  <a:lnSpc>
                    <a:spcPct val="70000"/>
                  </a:lnSpc>
                </a:pPr>
                <a:r>
                  <a:rPr lang="en-US" sz="1400" dirty="0" smtClean="0"/>
                  <a:t>Flip-flops</a:t>
                </a:r>
                <a:endParaRPr lang="en-US" sz="1400" dirty="0"/>
              </a:p>
            </p:txBody>
          </p:sp>
        </p:grpSp>
      </p:grpSp>
      <p:grpSp>
        <p:nvGrpSpPr>
          <p:cNvPr id="105" name="Group 104"/>
          <p:cNvGrpSpPr/>
          <p:nvPr/>
        </p:nvGrpSpPr>
        <p:grpSpPr>
          <a:xfrm>
            <a:off x="4495800" y="2667000"/>
            <a:ext cx="4194175" cy="3886200"/>
            <a:chOff x="4495800" y="2667000"/>
            <a:chExt cx="4194175" cy="3886200"/>
          </a:xfrm>
        </p:grpSpPr>
        <p:sp>
          <p:nvSpPr>
            <p:cNvPr id="56340" name="Rectangle 20"/>
            <p:cNvSpPr>
              <a:spLocks noChangeArrowheads="1"/>
            </p:cNvSpPr>
            <p:nvPr/>
          </p:nvSpPr>
          <p:spPr bwMode="auto">
            <a:xfrm>
              <a:off x="4495800" y="2667000"/>
              <a:ext cx="4038600" cy="3886200"/>
            </a:xfrm>
            <a:prstGeom prst="rect">
              <a:avLst/>
            </a:prstGeom>
            <a:noFill/>
            <a:ln w="9525">
              <a:solidFill>
                <a:schemeClr val="tx1"/>
              </a:solidFill>
              <a:miter lim="800000"/>
              <a:headEnd/>
              <a:tailEnd/>
            </a:ln>
            <a:effectLst/>
          </p:spPr>
          <p:txBody>
            <a:bodyPr wrap="none" anchor="ctr"/>
            <a:lstStyle/>
            <a:p>
              <a:endParaRPr lang="en-US"/>
            </a:p>
          </p:txBody>
        </p:sp>
        <p:sp>
          <p:nvSpPr>
            <p:cNvPr id="56342" name="Text Box 22"/>
            <p:cNvSpPr txBox="1">
              <a:spLocks noChangeArrowheads="1"/>
            </p:cNvSpPr>
            <p:nvPr/>
          </p:nvSpPr>
          <p:spPr bwMode="auto">
            <a:xfrm>
              <a:off x="5410200" y="2667000"/>
              <a:ext cx="2438400" cy="457200"/>
            </a:xfrm>
            <a:prstGeom prst="rect">
              <a:avLst/>
            </a:prstGeom>
            <a:noFill/>
            <a:ln w="9525">
              <a:noFill/>
              <a:miter lim="800000"/>
              <a:headEnd/>
              <a:tailEnd/>
            </a:ln>
            <a:effectLst/>
          </p:spPr>
          <p:txBody>
            <a:bodyPr>
              <a:spAutoFit/>
            </a:bodyPr>
            <a:lstStyle/>
            <a:p>
              <a:pPr>
                <a:spcBef>
                  <a:spcPct val="50000"/>
                </a:spcBef>
              </a:pPr>
              <a:r>
                <a:rPr lang="en-US"/>
                <a:t>Moore Machine</a:t>
              </a:r>
            </a:p>
          </p:txBody>
        </p:sp>
        <p:sp>
          <p:nvSpPr>
            <p:cNvPr id="56411" name="Text Box 91"/>
            <p:cNvSpPr txBox="1">
              <a:spLocks noChangeArrowheads="1"/>
            </p:cNvSpPr>
            <p:nvPr/>
          </p:nvSpPr>
          <p:spPr bwMode="auto">
            <a:xfrm>
              <a:off x="4810125" y="2951163"/>
              <a:ext cx="3879850" cy="336550"/>
            </a:xfrm>
            <a:prstGeom prst="rect">
              <a:avLst/>
            </a:prstGeom>
            <a:noFill/>
            <a:ln w="9525">
              <a:noFill/>
              <a:miter lim="800000"/>
              <a:headEnd/>
              <a:tailEnd/>
            </a:ln>
            <a:effectLst/>
          </p:spPr>
          <p:txBody>
            <a:bodyPr>
              <a:spAutoFit/>
            </a:bodyPr>
            <a:lstStyle/>
            <a:p>
              <a:pPr>
                <a:spcBef>
                  <a:spcPct val="50000"/>
                </a:spcBef>
              </a:pPr>
              <a:r>
                <a:rPr lang="en-US" sz="1600"/>
                <a:t>(Output Depends Only on Present State)</a:t>
              </a:r>
            </a:p>
          </p:txBody>
        </p:sp>
        <p:grpSp>
          <p:nvGrpSpPr>
            <p:cNvPr id="102" name="Group 101"/>
            <p:cNvGrpSpPr/>
            <p:nvPr/>
          </p:nvGrpSpPr>
          <p:grpSpPr>
            <a:xfrm>
              <a:off x="4645286" y="3391809"/>
              <a:ext cx="3772495" cy="3025395"/>
              <a:chOff x="4645286" y="3391809"/>
              <a:chExt cx="3772495" cy="3025395"/>
            </a:xfrm>
          </p:grpSpPr>
          <p:sp>
            <p:nvSpPr>
              <p:cNvPr id="81" name="Text Box 61"/>
              <p:cNvSpPr txBox="1">
                <a:spLocks noChangeArrowheads="1"/>
              </p:cNvSpPr>
              <p:nvPr/>
            </p:nvSpPr>
            <p:spPr bwMode="auto">
              <a:xfrm>
                <a:off x="6893781" y="3468674"/>
                <a:ext cx="1524000" cy="398379"/>
              </a:xfrm>
              <a:prstGeom prst="rect">
                <a:avLst/>
              </a:prstGeom>
              <a:noFill/>
              <a:ln w="9525">
                <a:noFill/>
                <a:miter lim="800000"/>
                <a:headEnd/>
                <a:tailEnd/>
              </a:ln>
              <a:effectLst/>
            </p:spPr>
            <p:txBody>
              <a:bodyPr>
                <a:spAutoFit/>
              </a:bodyPr>
              <a:lstStyle/>
              <a:p>
                <a:pPr algn="ctr">
                  <a:lnSpc>
                    <a:spcPct val="70000"/>
                  </a:lnSpc>
                </a:pPr>
                <a:r>
                  <a:rPr lang="en-US" sz="1400" dirty="0"/>
                  <a:t>Combinational</a:t>
                </a:r>
              </a:p>
              <a:p>
                <a:pPr algn="ctr">
                  <a:lnSpc>
                    <a:spcPct val="70000"/>
                  </a:lnSpc>
                </a:pPr>
                <a:r>
                  <a:rPr lang="en-US" sz="1400" dirty="0"/>
                  <a:t> Logic</a:t>
                </a:r>
              </a:p>
            </p:txBody>
          </p:sp>
          <p:sp>
            <p:nvSpPr>
              <p:cNvPr id="82" name="Text Box 66"/>
              <p:cNvSpPr txBox="1">
                <a:spLocks noChangeArrowheads="1"/>
              </p:cNvSpPr>
              <p:nvPr/>
            </p:nvSpPr>
            <p:spPr bwMode="auto">
              <a:xfrm>
                <a:off x="7276768" y="3855720"/>
                <a:ext cx="707667" cy="523220"/>
              </a:xfrm>
              <a:prstGeom prst="rect">
                <a:avLst/>
              </a:prstGeom>
              <a:noFill/>
              <a:ln w="12700">
                <a:solidFill>
                  <a:schemeClr val="tx1"/>
                </a:solidFill>
                <a:miter lim="800000"/>
                <a:headEnd/>
                <a:tailEnd/>
              </a:ln>
              <a:effectLst/>
            </p:spPr>
            <p:txBody>
              <a:bodyPr wrap="square">
                <a:spAutoFit/>
              </a:bodyPr>
              <a:lstStyle/>
              <a:p>
                <a:pPr algn="ctr">
                  <a:spcBef>
                    <a:spcPct val="50000"/>
                  </a:spcBef>
                </a:pPr>
                <a:r>
                  <a:rPr lang="en-US" sz="1400"/>
                  <a:t>Output Logic</a:t>
                </a:r>
              </a:p>
            </p:txBody>
          </p:sp>
          <p:sp>
            <p:nvSpPr>
              <p:cNvPr id="83" name="Line 68"/>
              <p:cNvSpPr>
                <a:spLocks noChangeShapeType="1"/>
              </p:cNvSpPr>
              <p:nvPr/>
            </p:nvSpPr>
            <p:spPr bwMode="auto">
              <a:xfrm flipV="1">
                <a:off x="7970519" y="4064442"/>
                <a:ext cx="419432" cy="3975"/>
              </a:xfrm>
              <a:prstGeom prst="line">
                <a:avLst/>
              </a:prstGeom>
              <a:noFill/>
              <a:ln w="9525">
                <a:solidFill>
                  <a:schemeClr val="tx1"/>
                </a:solidFill>
                <a:round/>
                <a:headEnd/>
                <a:tailEnd type="arrow" w="med" len="med"/>
              </a:ln>
              <a:effectLst/>
            </p:spPr>
            <p:txBody>
              <a:bodyPr/>
              <a:lstStyle/>
              <a:p>
                <a:endParaRPr lang="en-US"/>
              </a:p>
            </p:txBody>
          </p:sp>
          <p:sp>
            <p:nvSpPr>
              <p:cNvPr id="84" name="Freeform 69"/>
              <p:cNvSpPr>
                <a:spLocks/>
              </p:cNvSpPr>
              <p:nvPr/>
            </p:nvSpPr>
            <p:spPr bwMode="auto">
              <a:xfrm>
                <a:off x="6497540" y="4074381"/>
                <a:ext cx="532737" cy="1447800"/>
              </a:xfrm>
              <a:custGeom>
                <a:avLst/>
                <a:gdLst/>
                <a:ahLst/>
                <a:cxnLst>
                  <a:cxn ang="0">
                    <a:pos x="0" y="0"/>
                  </a:cxn>
                  <a:cxn ang="0">
                    <a:pos x="288" y="0"/>
                  </a:cxn>
                  <a:cxn ang="0">
                    <a:pos x="288" y="912"/>
                  </a:cxn>
                  <a:cxn ang="0">
                    <a:pos x="48" y="912"/>
                  </a:cxn>
                </a:cxnLst>
                <a:rect l="0" t="0" r="r" b="b"/>
                <a:pathLst>
                  <a:path w="288" h="912">
                    <a:moveTo>
                      <a:pt x="0" y="0"/>
                    </a:moveTo>
                    <a:lnTo>
                      <a:pt x="288" y="0"/>
                    </a:lnTo>
                    <a:lnTo>
                      <a:pt x="288" y="912"/>
                    </a:lnTo>
                    <a:lnTo>
                      <a:pt x="48" y="912"/>
                    </a:lnTo>
                  </a:path>
                </a:pathLst>
              </a:custGeom>
              <a:noFill/>
              <a:ln w="9525">
                <a:solidFill>
                  <a:schemeClr val="tx1"/>
                </a:solidFill>
                <a:round/>
                <a:headEnd type="none" w="med" len="med"/>
                <a:tailEnd type="arrow" w="med" len="med"/>
              </a:ln>
              <a:effectLst/>
            </p:spPr>
            <p:txBody>
              <a:bodyPr/>
              <a:lstStyle/>
              <a:p>
                <a:endParaRPr lang="en-US"/>
              </a:p>
            </p:txBody>
          </p:sp>
          <p:sp>
            <p:nvSpPr>
              <p:cNvPr id="85" name="Freeform 70"/>
              <p:cNvSpPr>
                <a:spLocks/>
              </p:cNvSpPr>
              <p:nvPr/>
            </p:nvSpPr>
            <p:spPr bwMode="auto">
              <a:xfrm>
                <a:off x="4962938" y="4255273"/>
                <a:ext cx="477059" cy="1081378"/>
              </a:xfrm>
              <a:custGeom>
                <a:avLst/>
                <a:gdLst>
                  <a:gd name="connsiteX0" fmla="*/ 8333 w 8333"/>
                  <a:gd name="connsiteY0" fmla="*/ 10000 h 10000"/>
                  <a:gd name="connsiteX1" fmla="*/ 0 w 8333"/>
                  <a:gd name="connsiteY1" fmla="*/ 10000 h 10000"/>
                  <a:gd name="connsiteX2" fmla="*/ 0 w 8333"/>
                  <a:gd name="connsiteY2" fmla="*/ 0 h 10000"/>
                  <a:gd name="connsiteX3" fmla="*/ 4722 w 8333"/>
                  <a:gd name="connsiteY3" fmla="*/ 0 h 10000"/>
                </a:gdLst>
                <a:ahLst/>
                <a:cxnLst>
                  <a:cxn ang="0">
                    <a:pos x="connsiteX0" y="connsiteY0"/>
                  </a:cxn>
                  <a:cxn ang="0">
                    <a:pos x="connsiteX1" y="connsiteY1"/>
                  </a:cxn>
                  <a:cxn ang="0">
                    <a:pos x="connsiteX2" y="connsiteY2"/>
                  </a:cxn>
                  <a:cxn ang="0">
                    <a:pos x="connsiteX3" y="connsiteY3"/>
                  </a:cxn>
                </a:cxnLst>
                <a:rect l="l" t="t" r="r" b="b"/>
                <a:pathLst>
                  <a:path w="8333" h="10000">
                    <a:moveTo>
                      <a:pt x="8333" y="10000"/>
                    </a:moveTo>
                    <a:lnTo>
                      <a:pt x="0" y="10000"/>
                    </a:lnTo>
                    <a:lnTo>
                      <a:pt x="0" y="0"/>
                    </a:lnTo>
                    <a:lnTo>
                      <a:pt x="4722" y="0"/>
                    </a:lnTo>
                  </a:path>
                </a:pathLst>
              </a:custGeom>
              <a:noFill/>
              <a:ln w="9525">
                <a:solidFill>
                  <a:schemeClr val="tx1"/>
                </a:solidFill>
                <a:round/>
                <a:headEnd type="none" w="med" len="med"/>
                <a:tailEnd type="arrow" w="med" len="med"/>
              </a:ln>
              <a:effectLst/>
            </p:spPr>
            <p:txBody>
              <a:bodyPr/>
              <a:lstStyle/>
              <a:p>
                <a:endParaRPr lang="en-US"/>
              </a:p>
            </p:txBody>
          </p:sp>
          <p:sp>
            <p:nvSpPr>
              <p:cNvPr id="86" name="Line 71"/>
              <p:cNvSpPr>
                <a:spLocks noChangeShapeType="1"/>
              </p:cNvSpPr>
              <p:nvPr/>
            </p:nvSpPr>
            <p:spPr bwMode="auto">
              <a:xfrm>
                <a:off x="6803665" y="4075044"/>
                <a:ext cx="457200" cy="0"/>
              </a:xfrm>
              <a:prstGeom prst="line">
                <a:avLst/>
              </a:prstGeom>
              <a:noFill/>
              <a:ln w="9525">
                <a:solidFill>
                  <a:schemeClr val="tx1"/>
                </a:solidFill>
                <a:round/>
                <a:headEnd/>
                <a:tailEnd type="arrow" w="med" len="med"/>
              </a:ln>
              <a:effectLst/>
            </p:spPr>
            <p:txBody>
              <a:bodyPr/>
              <a:lstStyle/>
              <a:p>
                <a:endParaRPr lang="en-US"/>
              </a:p>
            </p:txBody>
          </p:sp>
          <p:sp>
            <p:nvSpPr>
              <p:cNvPr id="87" name="Oval 78"/>
              <p:cNvSpPr>
                <a:spLocks noChangeArrowheads="1"/>
              </p:cNvSpPr>
              <p:nvPr/>
            </p:nvSpPr>
            <p:spPr bwMode="auto">
              <a:xfrm>
                <a:off x="6989804" y="4038545"/>
                <a:ext cx="76200" cy="76200"/>
              </a:xfrm>
              <a:prstGeom prst="ellipse">
                <a:avLst/>
              </a:prstGeom>
              <a:solidFill>
                <a:srgbClr val="333333"/>
              </a:solidFill>
              <a:ln w="9525">
                <a:solidFill>
                  <a:schemeClr val="tx1"/>
                </a:solidFill>
                <a:round/>
                <a:headEnd/>
                <a:tailEnd/>
              </a:ln>
              <a:effectLst/>
            </p:spPr>
            <p:txBody>
              <a:bodyPr wrap="none" anchor="ctr"/>
              <a:lstStyle/>
              <a:p>
                <a:endParaRPr lang="en-US"/>
              </a:p>
            </p:txBody>
          </p:sp>
          <p:sp>
            <p:nvSpPr>
              <p:cNvPr id="89" name="Text Box 80"/>
              <p:cNvSpPr txBox="1">
                <a:spLocks noChangeArrowheads="1"/>
              </p:cNvSpPr>
              <p:nvPr/>
            </p:nvSpPr>
            <p:spPr bwMode="auto">
              <a:xfrm>
                <a:off x="4672524" y="6080654"/>
                <a:ext cx="792163" cy="336550"/>
              </a:xfrm>
              <a:prstGeom prst="rect">
                <a:avLst/>
              </a:prstGeom>
              <a:noFill/>
              <a:ln w="9525">
                <a:noFill/>
                <a:miter lim="800000"/>
                <a:headEnd/>
                <a:tailEnd/>
              </a:ln>
              <a:effectLst/>
            </p:spPr>
            <p:txBody>
              <a:bodyPr>
                <a:spAutoFit/>
              </a:bodyPr>
              <a:lstStyle/>
              <a:p>
                <a:pPr>
                  <a:spcBef>
                    <a:spcPct val="50000"/>
                  </a:spcBef>
                </a:pPr>
                <a:r>
                  <a:rPr lang="en-US" sz="1600" dirty="0"/>
                  <a:t>Input</a:t>
                </a:r>
              </a:p>
            </p:txBody>
          </p:sp>
          <p:sp>
            <p:nvSpPr>
              <p:cNvPr id="90" name="Line 84"/>
              <p:cNvSpPr>
                <a:spLocks noChangeShapeType="1"/>
              </p:cNvSpPr>
              <p:nvPr/>
            </p:nvSpPr>
            <p:spPr bwMode="auto">
              <a:xfrm flipV="1">
                <a:off x="4875473" y="3885413"/>
                <a:ext cx="372263" cy="4099"/>
              </a:xfrm>
              <a:prstGeom prst="line">
                <a:avLst/>
              </a:prstGeom>
              <a:noFill/>
              <a:ln w="9525">
                <a:solidFill>
                  <a:schemeClr val="tx1"/>
                </a:solidFill>
                <a:round/>
                <a:headEnd/>
                <a:tailEnd type="arrow" w="med" len="med"/>
              </a:ln>
              <a:effectLst/>
            </p:spPr>
            <p:txBody>
              <a:bodyPr/>
              <a:lstStyle/>
              <a:p>
                <a:endParaRPr lang="en-US"/>
              </a:p>
            </p:txBody>
          </p:sp>
          <p:sp>
            <p:nvSpPr>
              <p:cNvPr id="91" name="Text Box 87"/>
              <p:cNvSpPr txBox="1">
                <a:spLocks noChangeArrowheads="1"/>
              </p:cNvSpPr>
              <p:nvPr/>
            </p:nvSpPr>
            <p:spPr bwMode="auto">
              <a:xfrm>
                <a:off x="4645286" y="3567680"/>
                <a:ext cx="792163" cy="336550"/>
              </a:xfrm>
              <a:prstGeom prst="rect">
                <a:avLst/>
              </a:prstGeom>
              <a:noFill/>
              <a:ln w="9525">
                <a:noFill/>
                <a:miter lim="800000"/>
                <a:headEnd/>
                <a:tailEnd/>
              </a:ln>
              <a:effectLst/>
            </p:spPr>
            <p:txBody>
              <a:bodyPr>
                <a:spAutoFit/>
              </a:bodyPr>
              <a:lstStyle/>
              <a:p>
                <a:pPr>
                  <a:spcBef>
                    <a:spcPct val="50000"/>
                  </a:spcBef>
                </a:pPr>
                <a:r>
                  <a:rPr lang="en-US" sz="1600" dirty="0"/>
                  <a:t>CLK</a:t>
                </a:r>
              </a:p>
            </p:txBody>
          </p:sp>
          <p:sp>
            <p:nvSpPr>
              <p:cNvPr id="92" name="Freeform 70"/>
              <p:cNvSpPr>
                <a:spLocks/>
              </p:cNvSpPr>
              <p:nvPr/>
            </p:nvSpPr>
            <p:spPr bwMode="auto">
              <a:xfrm flipH="1">
                <a:off x="4986788" y="5677231"/>
                <a:ext cx="1860607" cy="691763"/>
              </a:xfrm>
              <a:custGeom>
                <a:avLst/>
                <a:gdLst>
                  <a:gd name="connsiteX0" fmla="*/ 8333 w 8333"/>
                  <a:gd name="connsiteY0" fmla="*/ 10000 h 10000"/>
                  <a:gd name="connsiteX1" fmla="*/ 0 w 8333"/>
                  <a:gd name="connsiteY1" fmla="*/ 10000 h 10000"/>
                  <a:gd name="connsiteX2" fmla="*/ 0 w 8333"/>
                  <a:gd name="connsiteY2" fmla="*/ 0 h 10000"/>
                  <a:gd name="connsiteX3" fmla="*/ 4722 w 8333"/>
                  <a:gd name="connsiteY3" fmla="*/ 0 h 10000"/>
                  <a:gd name="connsiteX0" fmla="*/ 10000 w 10000"/>
                  <a:gd name="connsiteY0" fmla="*/ 10202 h 10202"/>
                  <a:gd name="connsiteX1" fmla="*/ 0 w 10000"/>
                  <a:gd name="connsiteY1" fmla="*/ 10202 h 10202"/>
                  <a:gd name="connsiteX2" fmla="*/ 0 w 10000"/>
                  <a:gd name="connsiteY2" fmla="*/ 202 h 10202"/>
                  <a:gd name="connsiteX3" fmla="*/ 1373 w 10000"/>
                  <a:gd name="connsiteY3" fmla="*/ 0 h 10202"/>
                </a:gdLst>
                <a:ahLst/>
                <a:cxnLst>
                  <a:cxn ang="0">
                    <a:pos x="connsiteX0" y="connsiteY0"/>
                  </a:cxn>
                  <a:cxn ang="0">
                    <a:pos x="connsiteX1" y="connsiteY1"/>
                  </a:cxn>
                  <a:cxn ang="0">
                    <a:pos x="connsiteX2" y="connsiteY2"/>
                  </a:cxn>
                  <a:cxn ang="0">
                    <a:pos x="connsiteX3" y="connsiteY3"/>
                  </a:cxn>
                </a:cxnLst>
                <a:rect l="l" t="t" r="r" b="b"/>
                <a:pathLst>
                  <a:path w="10000" h="10202">
                    <a:moveTo>
                      <a:pt x="10000" y="10202"/>
                    </a:moveTo>
                    <a:lnTo>
                      <a:pt x="0" y="10202"/>
                    </a:lnTo>
                    <a:lnTo>
                      <a:pt x="0" y="202"/>
                    </a:lnTo>
                    <a:lnTo>
                      <a:pt x="1373" y="0"/>
                    </a:lnTo>
                  </a:path>
                </a:pathLst>
              </a:custGeom>
              <a:noFill/>
              <a:ln w="9525">
                <a:solidFill>
                  <a:schemeClr val="tx1"/>
                </a:solidFill>
                <a:round/>
                <a:headEnd type="none" w="med" len="med"/>
                <a:tailEnd type="arrow" w="med" len="med"/>
              </a:ln>
              <a:effectLst/>
            </p:spPr>
            <p:txBody>
              <a:bodyPr/>
              <a:lstStyle/>
              <a:p>
                <a:endParaRPr lang="en-US"/>
              </a:p>
            </p:txBody>
          </p:sp>
          <p:sp>
            <p:nvSpPr>
              <p:cNvPr id="94" name="Text Box 67"/>
              <p:cNvSpPr txBox="1">
                <a:spLocks noChangeArrowheads="1"/>
              </p:cNvSpPr>
              <p:nvPr/>
            </p:nvSpPr>
            <p:spPr bwMode="auto">
              <a:xfrm>
                <a:off x="5296899" y="4808558"/>
                <a:ext cx="1295400" cy="955675"/>
              </a:xfrm>
              <a:prstGeom prst="rect">
                <a:avLst/>
              </a:prstGeom>
              <a:solidFill>
                <a:schemeClr val="bg1"/>
              </a:solidFill>
              <a:ln w="12700">
                <a:solidFill>
                  <a:schemeClr val="tx1"/>
                </a:solidFill>
                <a:miter lim="800000"/>
                <a:headEnd/>
                <a:tailEnd/>
              </a:ln>
              <a:effectLst/>
            </p:spPr>
            <p:txBody>
              <a:bodyPr>
                <a:spAutoFit/>
              </a:bodyPr>
              <a:lstStyle/>
              <a:p>
                <a:pPr algn="ctr">
                  <a:spcBef>
                    <a:spcPct val="50000"/>
                  </a:spcBef>
                </a:pPr>
                <a:r>
                  <a:rPr lang="en-US" sz="1400" dirty="0"/>
                  <a:t>Takes Present State and Produces Next State.</a:t>
                </a:r>
                <a:endParaRPr lang="en-US" dirty="0"/>
              </a:p>
            </p:txBody>
          </p:sp>
          <p:grpSp>
            <p:nvGrpSpPr>
              <p:cNvPr id="95" name="Group 54"/>
              <p:cNvGrpSpPr/>
              <p:nvPr/>
            </p:nvGrpSpPr>
            <p:grpSpPr>
              <a:xfrm>
                <a:off x="5244547" y="3657601"/>
                <a:ext cx="1447800" cy="844164"/>
                <a:chOff x="949518" y="3950474"/>
                <a:chExt cx="1447800" cy="844164"/>
              </a:xfrm>
              <a:solidFill>
                <a:schemeClr val="bg1"/>
              </a:solidFill>
            </p:grpSpPr>
            <p:sp>
              <p:nvSpPr>
                <p:cNvPr id="98" name="Text Box 63"/>
                <p:cNvSpPr txBox="1">
                  <a:spLocks noChangeArrowheads="1"/>
                </p:cNvSpPr>
                <p:nvPr/>
              </p:nvSpPr>
              <p:spPr bwMode="auto">
                <a:xfrm>
                  <a:off x="949518" y="3950474"/>
                  <a:ext cx="1447800" cy="844164"/>
                </a:xfrm>
                <a:prstGeom prst="rect">
                  <a:avLst/>
                </a:prstGeom>
                <a:grpFill/>
                <a:ln w="9525">
                  <a:solidFill>
                    <a:schemeClr val="tx1"/>
                  </a:solidFill>
                  <a:miter lim="800000"/>
                  <a:headEnd/>
                  <a:tailEnd/>
                </a:ln>
                <a:effectLst/>
              </p:spPr>
              <p:txBody>
                <a:bodyPr>
                  <a:spAutoFit/>
                </a:bodyPr>
                <a:lstStyle/>
                <a:p>
                  <a:pPr>
                    <a:lnSpc>
                      <a:spcPct val="70000"/>
                    </a:lnSpc>
                  </a:pPr>
                  <a:endParaRPr lang="en-US" sz="1600"/>
                </a:p>
                <a:p>
                  <a:pPr algn="ctr">
                    <a:lnSpc>
                      <a:spcPct val="70000"/>
                    </a:lnSpc>
                  </a:pPr>
                  <a:r>
                    <a:rPr lang="en-US" sz="1600"/>
                    <a:t>FF Holding </a:t>
                  </a:r>
                </a:p>
                <a:p>
                  <a:pPr algn="ctr">
                    <a:lnSpc>
                      <a:spcPct val="70000"/>
                    </a:lnSpc>
                  </a:pPr>
                  <a:r>
                    <a:rPr lang="en-US" sz="1600"/>
                    <a:t>Present State</a:t>
                  </a:r>
                </a:p>
                <a:p>
                  <a:pPr algn="ctr">
                    <a:lnSpc>
                      <a:spcPct val="70000"/>
                    </a:lnSpc>
                  </a:pPr>
                  <a:endParaRPr lang="en-US" sz="1800"/>
                </a:p>
                <a:p>
                  <a:pPr>
                    <a:lnSpc>
                      <a:spcPct val="70000"/>
                    </a:lnSpc>
                  </a:pPr>
                  <a:endParaRPr lang="en-US" sz="1800"/>
                </a:p>
              </p:txBody>
            </p:sp>
            <p:sp>
              <p:nvSpPr>
                <p:cNvPr id="99" name="Line 64"/>
                <p:cNvSpPr>
                  <a:spLocks noChangeShapeType="1"/>
                </p:cNvSpPr>
                <p:nvPr/>
              </p:nvSpPr>
              <p:spPr bwMode="auto">
                <a:xfrm>
                  <a:off x="949518" y="4042900"/>
                  <a:ext cx="160867" cy="128635"/>
                </a:xfrm>
                <a:prstGeom prst="line">
                  <a:avLst/>
                </a:prstGeom>
                <a:grpFill/>
                <a:ln w="9525">
                  <a:solidFill>
                    <a:schemeClr val="tx1"/>
                  </a:solidFill>
                  <a:round/>
                  <a:headEnd/>
                  <a:tailEnd/>
                </a:ln>
                <a:effectLst/>
              </p:spPr>
              <p:txBody>
                <a:bodyPr/>
                <a:lstStyle/>
                <a:p>
                  <a:endParaRPr lang="en-US"/>
                </a:p>
              </p:txBody>
            </p:sp>
            <p:sp>
              <p:nvSpPr>
                <p:cNvPr id="100" name="Line 65"/>
                <p:cNvSpPr>
                  <a:spLocks noChangeShapeType="1"/>
                </p:cNvSpPr>
                <p:nvPr/>
              </p:nvSpPr>
              <p:spPr bwMode="auto">
                <a:xfrm flipH="1">
                  <a:off x="949518" y="4171534"/>
                  <a:ext cx="160867" cy="128635"/>
                </a:xfrm>
                <a:prstGeom prst="line">
                  <a:avLst/>
                </a:prstGeom>
                <a:grpFill/>
                <a:ln w="9525">
                  <a:solidFill>
                    <a:schemeClr val="tx1"/>
                  </a:solidFill>
                  <a:round/>
                  <a:headEnd/>
                  <a:tailEnd/>
                </a:ln>
                <a:effectLst/>
              </p:spPr>
              <p:txBody>
                <a:bodyPr/>
                <a:lstStyle/>
                <a:p>
                  <a:endParaRPr lang="en-US"/>
                </a:p>
              </p:txBody>
            </p:sp>
          </p:grpSp>
          <p:sp>
            <p:nvSpPr>
              <p:cNvPr id="96" name="Text Box 61"/>
              <p:cNvSpPr txBox="1">
                <a:spLocks noChangeArrowheads="1"/>
              </p:cNvSpPr>
              <p:nvPr/>
            </p:nvSpPr>
            <p:spPr bwMode="auto">
              <a:xfrm>
                <a:off x="5201478" y="5767924"/>
                <a:ext cx="1524000" cy="398379"/>
              </a:xfrm>
              <a:prstGeom prst="rect">
                <a:avLst/>
              </a:prstGeom>
              <a:noFill/>
              <a:ln w="9525">
                <a:noFill/>
                <a:miter lim="800000"/>
                <a:headEnd/>
                <a:tailEnd/>
              </a:ln>
              <a:effectLst/>
            </p:spPr>
            <p:txBody>
              <a:bodyPr>
                <a:spAutoFit/>
              </a:bodyPr>
              <a:lstStyle/>
              <a:p>
                <a:pPr algn="ctr">
                  <a:lnSpc>
                    <a:spcPct val="70000"/>
                  </a:lnSpc>
                </a:pPr>
                <a:r>
                  <a:rPr lang="en-US" sz="1400" dirty="0"/>
                  <a:t>Combinational</a:t>
                </a:r>
              </a:p>
              <a:p>
                <a:pPr algn="ctr">
                  <a:lnSpc>
                    <a:spcPct val="70000"/>
                  </a:lnSpc>
                </a:pPr>
                <a:r>
                  <a:rPr lang="en-US" sz="1400" dirty="0"/>
                  <a:t> Logic</a:t>
                </a:r>
              </a:p>
            </p:txBody>
          </p:sp>
          <p:sp>
            <p:nvSpPr>
              <p:cNvPr id="97" name="Text Box 61"/>
              <p:cNvSpPr txBox="1">
                <a:spLocks noChangeArrowheads="1"/>
              </p:cNvSpPr>
              <p:nvPr/>
            </p:nvSpPr>
            <p:spPr bwMode="auto">
              <a:xfrm>
                <a:off x="5202803" y="3391809"/>
                <a:ext cx="1524000" cy="247568"/>
              </a:xfrm>
              <a:prstGeom prst="rect">
                <a:avLst/>
              </a:prstGeom>
              <a:noFill/>
              <a:ln w="9525">
                <a:noFill/>
                <a:miter lim="800000"/>
                <a:headEnd/>
                <a:tailEnd/>
              </a:ln>
              <a:effectLst/>
            </p:spPr>
            <p:txBody>
              <a:bodyPr>
                <a:spAutoFit/>
              </a:bodyPr>
              <a:lstStyle/>
              <a:p>
                <a:pPr algn="ctr">
                  <a:lnSpc>
                    <a:spcPct val="70000"/>
                  </a:lnSpc>
                </a:pPr>
                <a:r>
                  <a:rPr lang="en-US" sz="1400" dirty="0" smtClean="0"/>
                  <a:t>Flip-flops</a:t>
                </a:r>
                <a:endParaRPr lang="en-US" sz="1400" dirty="0"/>
              </a:p>
            </p:txBody>
          </p:sp>
        </p:grpSp>
      </p:grpSp>
      <p:sp>
        <p:nvSpPr>
          <p:cNvPr id="56" name="Slide Number Placeholder 55"/>
          <p:cNvSpPr>
            <a:spLocks noGrp="1"/>
          </p:cNvSpPr>
          <p:nvPr>
            <p:ph type="sldNum" sz="quarter" idx="12"/>
          </p:nvPr>
        </p:nvSpPr>
        <p:spPr/>
        <p:txBody>
          <a:bodyPr/>
          <a:lstStyle/>
          <a:p>
            <a:fld id="{1E9AE433-2354-447F-AC9C-E3BA53A2ED55}" type="slidenum">
              <a:rPr lang="en-US" smtClean="0"/>
              <a:pPr/>
              <a:t>54</a:t>
            </a:fld>
            <a:endParaRPr lang="en-US"/>
          </a:p>
        </p:txBody>
      </p:sp>
      <p:sp>
        <p:nvSpPr>
          <p:cNvPr id="59" name="Footer Placeholder 58"/>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bwMode="auto">
          <a:xfrm>
            <a:off x="178130" y="2493817"/>
            <a:ext cx="843148" cy="420386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6322" name="Rectangle 2"/>
          <p:cNvSpPr>
            <a:spLocks noGrp="1" noChangeArrowheads="1"/>
          </p:cNvSpPr>
          <p:nvPr>
            <p:ph type="title"/>
          </p:nvPr>
        </p:nvSpPr>
        <p:spPr/>
        <p:txBody>
          <a:bodyPr/>
          <a:lstStyle/>
          <a:p>
            <a:r>
              <a:rPr lang="en-US"/>
              <a:t>Sequential Logic Models</a:t>
            </a:r>
          </a:p>
        </p:txBody>
      </p:sp>
      <p:sp>
        <p:nvSpPr>
          <p:cNvPr id="56323" name="Rectangle 3"/>
          <p:cNvSpPr>
            <a:spLocks noGrp="1" noChangeArrowheads="1"/>
          </p:cNvSpPr>
          <p:nvPr>
            <p:ph idx="1"/>
          </p:nvPr>
        </p:nvSpPr>
        <p:spPr/>
        <p:txBody>
          <a:bodyPr/>
          <a:lstStyle/>
          <a:p>
            <a:r>
              <a:rPr lang="en-US" dirty="0"/>
              <a:t>Models</a:t>
            </a:r>
            <a:r>
              <a:rPr lang="en-US" dirty="0" smtClean="0"/>
              <a:t>: Input doesn’t go to Output Logic block for Moore </a:t>
            </a:r>
            <a:endParaRPr lang="en-US" dirty="0"/>
          </a:p>
        </p:txBody>
      </p:sp>
      <p:grpSp>
        <p:nvGrpSpPr>
          <p:cNvPr id="56413" name="Group 93"/>
          <p:cNvGrpSpPr>
            <a:grpSpLocks/>
          </p:cNvGrpSpPr>
          <p:nvPr/>
        </p:nvGrpSpPr>
        <p:grpSpPr bwMode="auto">
          <a:xfrm>
            <a:off x="381000" y="2667000"/>
            <a:ext cx="4078288" cy="3886200"/>
            <a:chOff x="240" y="1680"/>
            <a:chExt cx="2569" cy="2448"/>
          </a:xfrm>
        </p:grpSpPr>
        <p:sp>
          <p:nvSpPr>
            <p:cNvPr id="56339" name="Rectangle 19"/>
            <p:cNvSpPr>
              <a:spLocks noChangeArrowheads="1"/>
            </p:cNvSpPr>
            <p:nvPr/>
          </p:nvSpPr>
          <p:spPr bwMode="auto">
            <a:xfrm>
              <a:off x="240" y="1680"/>
              <a:ext cx="2544" cy="2448"/>
            </a:xfrm>
            <a:prstGeom prst="rect">
              <a:avLst/>
            </a:prstGeom>
            <a:noFill/>
            <a:ln w="9525">
              <a:solidFill>
                <a:schemeClr val="tx1"/>
              </a:solidFill>
              <a:miter lim="800000"/>
              <a:headEnd/>
              <a:tailEnd/>
            </a:ln>
            <a:effectLst/>
          </p:spPr>
          <p:txBody>
            <a:bodyPr wrap="none" anchor="ctr"/>
            <a:lstStyle/>
            <a:p>
              <a:endParaRPr lang="en-US"/>
            </a:p>
          </p:txBody>
        </p:sp>
        <p:sp>
          <p:nvSpPr>
            <p:cNvPr id="56341" name="Text Box 21"/>
            <p:cNvSpPr txBox="1">
              <a:spLocks noChangeArrowheads="1"/>
            </p:cNvSpPr>
            <p:nvPr/>
          </p:nvSpPr>
          <p:spPr bwMode="auto">
            <a:xfrm>
              <a:off x="768" y="1680"/>
              <a:ext cx="1536" cy="288"/>
            </a:xfrm>
            <a:prstGeom prst="rect">
              <a:avLst/>
            </a:prstGeom>
            <a:noFill/>
            <a:ln w="9525">
              <a:noFill/>
              <a:miter lim="800000"/>
              <a:headEnd/>
              <a:tailEnd/>
            </a:ln>
            <a:effectLst/>
          </p:spPr>
          <p:txBody>
            <a:bodyPr>
              <a:spAutoFit/>
            </a:bodyPr>
            <a:lstStyle/>
            <a:p>
              <a:pPr>
                <a:spcBef>
                  <a:spcPct val="50000"/>
                </a:spcBef>
              </a:pPr>
              <a:r>
                <a:rPr lang="en-US"/>
                <a:t>Meally Machine</a:t>
              </a:r>
            </a:p>
          </p:txBody>
        </p:sp>
        <p:sp>
          <p:nvSpPr>
            <p:cNvPr id="56381" name="Text Box 61"/>
            <p:cNvSpPr txBox="1">
              <a:spLocks noChangeArrowheads="1"/>
            </p:cNvSpPr>
            <p:nvPr/>
          </p:nvSpPr>
          <p:spPr bwMode="auto">
            <a:xfrm>
              <a:off x="1056" y="2094"/>
              <a:ext cx="960" cy="274"/>
            </a:xfrm>
            <a:prstGeom prst="rect">
              <a:avLst/>
            </a:prstGeom>
            <a:noFill/>
            <a:ln w="9525">
              <a:noFill/>
              <a:miter lim="800000"/>
              <a:headEnd/>
              <a:tailEnd/>
            </a:ln>
            <a:effectLst/>
          </p:spPr>
          <p:txBody>
            <a:bodyPr>
              <a:spAutoFit/>
            </a:bodyPr>
            <a:lstStyle/>
            <a:p>
              <a:pPr algn="ctr">
                <a:lnSpc>
                  <a:spcPct val="70000"/>
                </a:lnSpc>
              </a:pPr>
              <a:r>
                <a:rPr lang="en-US" sz="1600"/>
                <a:t>Combinational</a:t>
              </a:r>
            </a:p>
            <a:p>
              <a:pPr algn="ctr">
                <a:lnSpc>
                  <a:spcPct val="70000"/>
                </a:lnSpc>
              </a:pPr>
              <a:r>
                <a:rPr lang="en-US" sz="1600"/>
                <a:t> Logic</a:t>
              </a:r>
            </a:p>
          </p:txBody>
        </p:sp>
        <p:grpSp>
          <p:nvGrpSpPr>
            <p:cNvPr id="56382" name="Group 62"/>
            <p:cNvGrpSpPr>
              <a:grpSpLocks/>
            </p:cNvGrpSpPr>
            <p:nvPr/>
          </p:nvGrpSpPr>
          <p:grpSpPr bwMode="auto">
            <a:xfrm>
              <a:off x="1104" y="3360"/>
              <a:ext cx="912" cy="630"/>
              <a:chOff x="1200" y="3168"/>
              <a:chExt cx="864" cy="630"/>
            </a:xfrm>
          </p:grpSpPr>
          <p:sp>
            <p:nvSpPr>
              <p:cNvPr id="56383" name="Text Box 63"/>
              <p:cNvSpPr txBox="1">
                <a:spLocks noChangeArrowheads="1"/>
              </p:cNvSpPr>
              <p:nvPr/>
            </p:nvSpPr>
            <p:spPr bwMode="auto">
              <a:xfrm>
                <a:off x="1200" y="3168"/>
                <a:ext cx="864" cy="630"/>
              </a:xfrm>
              <a:prstGeom prst="rect">
                <a:avLst/>
              </a:prstGeom>
              <a:noFill/>
              <a:ln w="9525">
                <a:solidFill>
                  <a:schemeClr val="tx1"/>
                </a:solidFill>
                <a:miter lim="800000"/>
                <a:headEnd/>
                <a:tailEnd/>
              </a:ln>
              <a:effectLst/>
            </p:spPr>
            <p:txBody>
              <a:bodyPr>
                <a:spAutoFit/>
              </a:bodyPr>
              <a:lstStyle/>
              <a:p>
                <a:pPr>
                  <a:lnSpc>
                    <a:spcPct val="70000"/>
                  </a:lnSpc>
                </a:pPr>
                <a:endParaRPr lang="en-US" sz="1600"/>
              </a:p>
              <a:p>
                <a:pPr algn="ctr">
                  <a:lnSpc>
                    <a:spcPct val="70000"/>
                  </a:lnSpc>
                </a:pPr>
                <a:r>
                  <a:rPr lang="en-US" sz="1600"/>
                  <a:t>FF Holding </a:t>
                </a:r>
              </a:p>
              <a:p>
                <a:pPr algn="ctr">
                  <a:lnSpc>
                    <a:spcPct val="70000"/>
                  </a:lnSpc>
                </a:pPr>
                <a:r>
                  <a:rPr lang="en-US" sz="1600"/>
                  <a:t>Present State</a:t>
                </a:r>
              </a:p>
              <a:p>
                <a:pPr algn="ctr">
                  <a:lnSpc>
                    <a:spcPct val="70000"/>
                  </a:lnSpc>
                </a:pPr>
                <a:endParaRPr lang="en-US" sz="1800"/>
              </a:p>
              <a:p>
                <a:pPr>
                  <a:lnSpc>
                    <a:spcPct val="70000"/>
                  </a:lnSpc>
                </a:pPr>
                <a:endParaRPr lang="en-US" sz="1800"/>
              </a:p>
            </p:txBody>
          </p:sp>
          <p:sp>
            <p:nvSpPr>
              <p:cNvPr id="56384" name="Line 64"/>
              <p:cNvSpPr>
                <a:spLocks noChangeShapeType="1"/>
              </p:cNvSpPr>
              <p:nvPr/>
            </p:nvSpPr>
            <p:spPr bwMode="auto">
              <a:xfrm>
                <a:off x="1200" y="3504"/>
                <a:ext cx="96" cy="96"/>
              </a:xfrm>
              <a:prstGeom prst="line">
                <a:avLst/>
              </a:prstGeom>
              <a:noFill/>
              <a:ln w="9525">
                <a:solidFill>
                  <a:schemeClr val="tx1"/>
                </a:solidFill>
                <a:round/>
                <a:headEnd/>
                <a:tailEnd/>
              </a:ln>
              <a:effectLst/>
            </p:spPr>
            <p:txBody>
              <a:bodyPr/>
              <a:lstStyle/>
              <a:p>
                <a:endParaRPr lang="en-US"/>
              </a:p>
            </p:txBody>
          </p:sp>
          <p:sp>
            <p:nvSpPr>
              <p:cNvPr id="56385" name="Line 65"/>
              <p:cNvSpPr>
                <a:spLocks noChangeShapeType="1"/>
              </p:cNvSpPr>
              <p:nvPr/>
            </p:nvSpPr>
            <p:spPr bwMode="auto">
              <a:xfrm flipH="1">
                <a:off x="1200" y="3600"/>
                <a:ext cx="96" cy="96"/>
              </a:xfrm>
              <a:prstGeom prst="line">
                <a:avLst/>
              </a:prstGeom>
              <a:noFill/>
              <a:ln w="9525">
                <a:solidFill>
                  <a:schemeClr val="tx1"/>
                </a:solidFill>
                <a:round/>
                <a:headEnd/>
                <a:tailEnd/>
              </a:ln>
              <a:effectLst/>
            </p:spPr>
            <p:txBody>
              <a:bodyPr/>
              <a:lstStyle/>
              <a:p>
                <a:endParaRPr lang="en-US"/>
              </a:p>
            </p:txBody>
          </p:sp>
        </p:grpSp>
        <p:sp>
          <p:nvSpPr>
            <p:cNvPr id="56386" name="Text Box 66"/>
            <p:cNvSpPr txBox="1">
              <a:spLocks noChangeArrowheads="1"/>
            </p:cNvSpPr>
            <p:nvPr/>
          </p:nvSpPr>
          <p:spPr bwMode="auto">
            <a:xfrm>
              <a:off x="1152" y="3024"/>
              <a:ext cx="816" cy="200"/>
            </a:xfrm>
            <a:prstGeom prst="rect">
              <a:avLst/>
            </a:prstGeom>
            <a:noFill/>
            <a:ln w="12700">
              <a:solidFill>
                <a:schemeClr val="tx1"/>
              </a:solidFill>
              <a:miter lim="800000"/>
              <a:headEnd/>
              <a:tailEnd/>
            </a:ln>
            <a:effectLst/>
          </p:spPr>
          <p:txBody>
            <a:bodyPr>
              <a:spAutoFit/>
            </a:bodyPr>
            <a:lstStyle/>
            <a:p>
              <a:pPr>
                <a:spcBef>
                  <a:spcPct val="50000"/>
                </a:spcBef>
              </a:pPr>
              <a:r>
                <a:rPr lang="en-US" sz="1400"/>
                <a:t>Output Logic</a:t>
              </a:r>
            </a:p>
          </p:txBody>
        </p:sp>
        <p:sp>
          <p:nvSpPr>
            <p:cNvPr id="56387" name="Text Box 67"/>
            <p:cNvSpPr txBox="1">
              <a:spLocks noChangeArrowheads="1"/>
            </p:cNvSpPr>
            <p:nvPr/>
          </p:nvSpPr>
          <p:spPr bwMode="auto">
            <a:xfrm>
              <a:off x="1152" y="2352"/>
              <a:ext cx="816" cy="602"/>
            </a:xfrm>
            <a:prstGeom prst="rect">
              <a:avLst/>
            </a:prstGeom>
            <a:noFill/>
            <a:ln w="12700">
              <a:solidFill>
                <a:schemeClr val="tx1"/>
              </a:solidFill>
              <a:miter lim="800000"/>
              <a:headEnd/>
              <a:tailEnd/>
            </a:ln>
            <a:effectLst/>
          </p:spPr>
          <p:txBody>
            <a:bodyPr>
              <a:spAutoFit/>
            </a:bodyPr>
            <a:lstStyle/>
            <a:p>
              <a:pPr>
                <a:spcBef>
                  <a:spcPct val="50000"/>
                </a:spcBef>
              </a:pPr>
              <a:r>
                <a:rPr lang="en-US" sz="1400"/>
                <a:t>Takes Present State and Produces Next State.</a:t>
              </a:r>
              <a:endParaRPr lang="en-US"/>
            </a:p>
          </p:txBody>
        </p:sp>
        <p:sp>
          <p:nvSpPr>
            <p:cNvPr id="56388" name="Line 68"/>
            <p:cNvSpPr>
              <a:spLocks noChangeShapeType="1"/>
            </p:cNvSpPr>
            <p:nvPr/>
          </p:nvSpPr>
          <p:spPr bwMode="auto">
            <a:xfrm>
              <a:off x="432" y="2592"/>
              <a:ext cx="720" cy="1"/>
            </a:xfrm>
            <a:prstGeom prst="line">
              <a:avLst/>
            </a:prstGeom>
            <a:noFill/>
            <a:ln w="9525">
              <a:solidFill>
                <a:schemeClr val="tx1"/>
              </a:solidFill>
              <a:round/>
              <a:headEnd/>
              <a:tailEnd type="arrow" w="med" len="med"/>
            </a:ln>
            <a:effectLst/>
          </p:spPr>
          <p:txBody>
            <a:bodyPr/>
            <a:lstStyle/>
            <a:p>
              <a:endParaRPr lang="en-US"/>
            </a:p>
          </p:txBody>
        </p:sp>
        <p:sp>
          <p:nvSpPr>
            <p:cNvPr id="56389" name="Freeform 69"/>
            <p:cNvSpPr>
              <a:spLocks/>
            </p:cNvSpPr>
            <p:nvPr/>
          </p:nvSpPr>
          <p:spPr bwMode="auto">
            <a:xfrm>
              <a:off x="1968" y="2736"/>
              <a:ext cx="288" cy="912"/>
            </a:xfrm>
            <a:custGeom>
              <a:avLst/>
              <a:gdLst/>
              <a:ahLst/>
              <a:cxnLst>
                <a:cxn ang="0">
                  <a:pos x="0" y="0"/>
                </a:cxn>
                <a:cxn ang="0">
                  <a:pos x="288" y="0"/>
                </a:cxn>
                <a:cxn ang="0">
                  <a:pos x="288" y="912"/>
                </a:cxn>
                <a:cxn ang="0">
                  <a:pos x="48" y="912"/>
                </a:cxn>
              </a:cxnLst>
              <a:rect l="0" t="0" r="r" b="b"/>
              <a:pathLst>
                <a:path w="288" h="912">
                  <a:moveTo>
                    <a:pt x="0" y="0"/>
                  </a:moveTo>
                  <a:lnTo>
                    <a:pt x="288" y="0"/>
                  </a:lnTo>
                  <a:lnTo>
                    <a:pt x="288" y="912"/>
                  </a:lnTo>
                  <a:lnTo>
                    <a:pt x="48" y="912"/>
                  </a:lnTo>
                </a:path>
              </a:pathLst>
            </a:custGeom>
            <a:noFill/>
            <a:ln w="9525">
              <a:solidFill>
                <a:schemeClr val="tx1"/>
              </a:solidFill>
              <a:round/>
              <a:headEnd type="none" w="med" len="med"/>
              <a:tailEnd type="arrow" w="med" len="med"/>
            </a:ln>
            <a:effectLst/>
          </p:spPr>
          <p:txBody>
            <a:bodyPr/>
            <a:lstStyle/>
            <a:p>
              <a:endParaRPr lang="en-US"/>
            </a:p>
          </p:txBody>
        </p:sp>
        <p:sp>
          <p:nvSpPr>
            <p:cNvPr id="56390" name="Freeform 70"/>
            <p:cNvSpPr>
              <a:spLocks/>
            </p:cNvSpPr>
            <p:nvPr/>
          </p:nvSpPr>
          <p:spPr bwMode="auto">
            <a:xfrm>
              <a:off x="864" y="2784"/>
              <a:ext cx="288" cy="864"/>
            </a:xfrm>
            <a:custGeom>
              <a:avLst/>
              <a:gdLst/>
              <a:ahLst/>
              <a:cxnLst>
                <a:cxn ang="0">
                  <a:pos x="240" y="1200"/>
                </a:cxn>
                <a:cxn ang="0">
                  <a:pos x="0" y="1200"/>
                </a:cxn>
                <a:cxn ang="0">
                  <a:pos x="0" y="0"/>
                </a:cxn>
                <a:cxn ang="0">
                  <a:pos x="288" y="0"/>
                </a:cxn>
              </a:cxnLst>
              <a:rect l="0" t="0" r="r" b="b"/>
              <a:pathLst>
                <a:path w="288" h="1200">
                  <a:moveTo>
                    <a:pt x="240" y="1200"/>
                  </a:moveTo>
                  <a:lnTo>
                    <a:pt x="0" y="1200"/>
                  </a:lnTo>
                  <a:lnTo>
                    <a:pt x="0" y="0"/>
                  </a:lnTo>
                  <a:lnTo>
                    <a:pt x="288" y="0"/>
                  </a:lnTo>
                </a:path>
              </a:pathLst>
            </a:custGeom>
            <a:noFill/>
            <a:ln w="9525">
              <a:solidFill>
                <a:schemeClr val="tx1"/>
              </a:solidFill>
              <a:round/>
              <a:headEnd type="none" w="med" len="med"/>
              <a:tailEnd type="arrow" w="med" len="med"/>
            </a:ln>
            <a:effectLst/>
          </p:spPr>
          <p:txBody>
            <a:bodyPr/>
            <a:lstStyle/>
            <a:p>
              <a:endParaRPr lang="en-US"/>
            </a:p>
          </p:txBody>
        </p:sp>
        <p:sp>
          <p:nvSpPr>
            <p:cNvPr id="56391" name="Line 71"/>
            <p:cNvSpPr>
              <a:spLocks noChangeShapeType="1"/>
            </p:cNvSpPr>
            <p:nvPr/>
          </p:nvSpPr>
          <p:spPr bwMode="auto">
            <a:xfrm>
              <a:off x="864" y="3072"/>
              <a:ext cx="288" cy="0"/>
            </a:xfrm>
            <a:prstGeom prst="line">
              <a:avLst/>
            </a:prstGeom>
            <a:noFill/>
            <a:ln w="9525">
              <a:solidFill>
                <a:schemeClr val="tx1"/>
              </a:solidFill>
              <a:round/>
              <a:headEnd/>
              <a:tailEnd type="arrow" w="med" len="med"/>
            </a:ln>
            <a:effectLst/>
          </p:spPr>
          <p:txBody>
            <a:bodyPr/>
            <a:lstStyle/>
            <a:p>
              <a:endParaRPr lang="en-US"/>
            </a:p>
          </p:txBody>
        </p:sp>
        <p:sp>
          <p:nvSpPr>
            <p:cNvPr id="56392" name="Arc 72"/>
            <p:cNvSpPr>
              <a:spLocks/>
            </p:cNvSpPr>
            <p:nvPr/>
          </p:nvSpPr>
          <p:spPr bwMode="auto">
            <a:xfrm>
              <a:off x="2210" y="3026"/>
              <a:ext cx="96" cy="96"/>
            </a:xfrm>
            <a:custGeom>
              <a:avLst/>
              <a:gdLst>
                <a:gd name="G0" fmla="+- 21333 0 0"/>
                <a:gd name="G1" fmla="+- 21600 0 0"/>
                <a:gd name="G2" fmla="+- 21600 0 0"/>
                <a:gd name="T0" fmla="*/ 0 w 42929"/>
                <a:gd name="T1" fmla="*/ 18211 h 21600"/>
                <a:gd name="T2" fmla="*/ 42929 w 42929"/>
                <a:gd name="T3" fmla="*/ 21191 h 21600"/>
                <a:gd name="T4" fmla="*/ 21333 w 42929"/>
                <a:gd name="T5" fmla="*/ 21600 h 21600"/>
              </a:gdLst>
              <a:ahLst/>
              <a:cxnLst>
                <a:cxn ang="0">
                  <a:pos x="T0" y="T1"/>
                </a:cxn>
                <a:cxn ang="0">
                  <a:pos x="T2" y="T3"/>
                </a:cxn>
                <a:cxn ang="0">
                  <a:pos x="T4" y="T5"/>
                </a:cxn>
              </a:cxnLst>
              <a:rect l="0" t="0" r="r" b="b"/>
              <a:pathLst>
                <a:path w="42929" h="21600" fill="none" extrusionOk="0">
                  <a:moveTo>
                    <a:pt x="0" y="18211"/>
                  </a:moveTo>
                  <a:cubicBezTo>
                    <a:pt x="1666" y="7721"/>
                    <a:pt x="10711" y="-1"/>
                    <a:pt x="21333" y="0"/>
                  </a:cubicBezTo>
                  <a:cubicBezTo>
                    <a:pt x="33102" y="0"/>
                    <a:pt x="42706" y="9423"/>
                    <a:pt x="42929" y="21190"/>
                  </a:cubicBezTo>
                </a:path>
                <a:path w="42929" h="21600" stroke="0" extrusionOk="0">
                  <a:moveTo>
                    <a:pt x="0" y="18211"/>
                  </a:moveTo>
                  <a:cubicBezTo>
                    <a:pt x="1666" y="7721"/>
                    <a:pt x="10711" y="-1"/>
                    <a:pt x="21333" y="0"/>
                  </a:cubicBezTo>
                  <a:cubicBezTo>
                    <a:pt x="33102" y="0"/>
                    <a:pt x="42706" y="9423"/>
                    <a:pt x="42929" y="21190"/>
                  </a:cubicBezTo>
                  <a:lnTo>
                    <a:pt x="21333" y="21600"/>
                  </a:lnTo>
                  <a:close/>
                </a:path>
              </a:pathLst>
            </a:custGeom>
            <a:noFill/>
            <a:ln w="9525">
              <a:solidFill>
                <a:schemeClr val="tx1"/>
              </a:solidFill>
              <a:round/>
              <a:headEnd/>
              <a:tailEnd/>
            </a:ln>
            <a:effectLst/>
          </p:spPr>
          <p:txBody>
            <a:bodyPr wrap="none" anchor="ctr"/>
            <a:lstStyle/>
            <a:p>
              <a:endParaRPr lang="en-US"/>
            </a:p>
          </p:txBody>
        </p:sp>
        <p:sp>
          <p:nvSpPr>
            <p:cNvPr id="56393" name="Line 73"/>
            <p:cNvSpPr>
              <a:spLocks noChangeShapeType="1"/>
            </p:cNvSpPr>
            <p:nvPr/>
          </p:nvSpPr>
          <p:spPr bwMode="auto">
            <a:xfrm flipH="1">
              <a:off x="1968" y="3120"/>
              <a:ext cx="240" cy="0"/>
            </a:xfrm>
            <a:prstGeom prst="line">
              <a:avLst/>
            </a:prstGeom>
            <a:noFill/>
            <a:ln w="9525">
              <a:solidFill>
                <a:schemeClr val="tx1"/>
              </a:solidFill>
              <a:round/>
              <a:headEnd/>
              <a:tailEnd/>
            </a:ln>
            <a:effectLst/>
          </p:spPr>
          <p:txBody>
            <a:bodyPr/>
            <a:lstStyle/>
            <a:p>
              <a:endParaRPr lang="en-US"/>
            </a:p>
          </p:txBody>
        </p:sp>
        <p:sp>
          <p:nvSpPr>
            <p:cNvPr id="56394" name="Line 74"/>
            <p:cNvSpPr>
              <a:spLocks noChangeShapeType="1"/>
            </p:cNvSpPr>
            <p:nvPr/>
          </p:nvSpPr>
          <p:spPr bwMode="auto">
            <a:xfrm>
              <a:off x="2304" y="3120"/>
              <a:ext cx="288" cy="0"/>
            </a:xfrm>
            <a:prstGeom prst="line">
              <a:avLst/>
            </a:prstGeom>
            <a:noFill/>
            <a:ln w="9525">
              <a:solidFill>
                <a:schemeClr val="tx1"/>
              </a:solidFill>
              <a:round/>
              <a:headEnd/>
              <a:tailEnd type="arrow" w="med" len="med"/>
            </a:ln>
            <a:effectLst/>
          </p:spPr>
          <p:txBody>
            <a:bodyPr/>
            <a:lstStyle/>
            <a:p>
              <a:endParaRPr lang="en-US"/>
            </a:p>
          </p:txBody>
        </p:sp>
        <p:sp>
          <p:nvSpPr>
            <p:cNvPr id="56395" name="Freeform 75"/>
            <p:cNvSpPr>
              <a:spLocks/>
            </p:cNvSpPr>
            <p:nvPr/>
          </p:nvSpPr>
          <p:spPr bwMode="auto">
            <a:xfrm>
              <a:off x="720" y="2592"/>
              <a:ext cx="432" cy="576"/>
            </a:xfrm>
            <a:custGeom>
              <a:avLst/>
              <a:gdLst/>
              <a:ahLst/>
              <a:cxnLst>
                <a:cxn ang="0">
                  <a:pos x="0" y="0"/>
                </a:cxn>
                <a:cxn ang="0">
                  <a:pos x="0" y="576"/>
                </a:cxn>
                <a:cxn ang="0">
                  <a:pos x="432" y="576"/>
                </a:cxn>
              </a:cxnLst>
              <a:rect l="0" t="0" r="r" b="b"/>
              <a:pathLst>
                <a:path w="432" h="576">
                  <a:moveTo>
                    <a:pt x="0" y="0"/>
                  </a:moveTo>
                  <a:lnTo>
                    <a:pt x="0" y="576"/>
                  </a:lnTo>
                  <a:lnTo>
                    <a:pt x="432" y="576"/>
                  </a:lnTo>
                </a:path>
              </a:pathLst>
            </a:custGeom>
            <a:noFill/>
            <a:ln w="9525">
              <a:solidFill>
                <a:schemeClr val="tx1"/>
              </a:solidFill>
              <a:round/>
              <a:headEnd type="none" w="med" len="med"/>
              <a:tailEnd type="arrow" w="med" len="med"/>
            </a:ln>
            <a:effectLst/>
          </p:spPr>
          <p:txBody>
            <a:bodyPr/>
            <a:lstStyle/>
            <a:p>
              <a:endParaRPr lang="en-US"/>
            </a:p>
          </p:txBody>
        </p:sp>
        <p:sp>
          <p:nvSpPr>
            <p:cNvPr id="56398" name="Oval 78"/>
            <p:cNvSpPr>
              <a:spLocks noChangeArrowheads="1"/>
            </p:cNvSpPr>
            <p:nvPr/>
          </p:nvSpPr>
          <p:spPr bwMode="auto">
            <a:xfrm>
              <a:off x="836" y="3044"/>
              <a:ext cx="48" cy="48"/>
            </a:xfrm>
            <a:prstGeom prst="ellipse">
              <a:avLst/>
            </a:prstGeom>
            <a:solidFill>
              <a:srgbClr val="333333"/>
            </a:solidFill>
            <a:ln w="9525">
              <a:solidFill>
                <a:schemeClr val="tx1"/>
              </a:solidFill>
              <a:round/>
              <a:headEnd/>
              <a:tailEnd/>
            </a:ln>
            <a:effectLst/>
          </p:spPr>
          <p:txBody>
            <a:bodyPr wrap="none" anchor="ctr"/>
            <a:lstStyle/>
            <a:p>
              <a:endParaRPr lang="en-US"/>
            </a:p>
          </p:txBody>
        </p:sp>
        <p:sp>
          <p:nvSpPr>
            <p:cNvPr id="56399" name="Oval 79"/>
            <p:cNvSpPr>
              <a:spLocks noChangeArrowheads="1"/>
            </p:cNvSpPr>
            <p:nvPr/>
          </p:nvSpPr>
          <p:spPr bwMode="auto">
            <a:xfrm>
              <a:off x="702" y="2562"/>
              <a:ext cx="48" cy="48"/>
            </a:xfrm>
            <a:prstGeom prst="ellipse">
              <a:avLst/>
            </a:prstGeom>
            <a:solidFill>
              <a:srgbClr val="333333"/>
            </a:solidFill>
            <a:ln w="9525">
              <a:solidFill>
                <a:schemeClr val="tx1"/>
              </a:solidFill>
              <a:round/>
              <a:headEnd/>
              <a:tailEnd/>
            </a:ln>
            <a:effectLst/>
          </p:spPr>
          <p:txBody>
            <a:bodyPr wrap="none" anchor="ctr"/>
            <a:lstStyle/>
            <a:p>
              <a:endParaRPr lang="en-US"/>
            </a:p>
          </p:txBody>
        </p:sp>
        <p:sp>
          <p:nvSpPr>
            <p:cNvPr id="56400" name="Text Box 80"/>
            <p:cNvSpPr txBox="1">
              <a:spLocks noChangeArrowheads="1"/>
            </p:cNvSpPr>
            <p:nvPr/>
          </p:nvSpPr>
          <p:spPr bwMode="auto">
            <a:xfrm>
              <a:off x="358" y="2387"/>
              <a:ext cx="499" cy="212"/>
            </a:xfrm>
            <a:prstGeom prst="rect">
              <a:avLst/>
            </a:prstGeom>
            <a:noFill/>
            <a:ln w="9525">
              <a:noFill/>
              <a:miter lim="800000"/>
              <a:headEnd/>
              <a:tailEnd/>
            </a:ln>
            <a:effectLst/>
          </p:spPr>
          <p:txBody>
            <a:bodyPr>
              <a:spAutoFit/>
            </a:bodyPr>
            <a:lstStyle/>
            <a:p>
              <a:pPr>
                <a:spcBef>
                  <a:spcPct val="50000"/>
                </a:spcBef>
              </a:pPr>
              <a:r>
                <a:rPr lang="en-US" sz="1600"/>
                <a:t>Input</a:t>
              </a:r>
            </a:p>
          </p:txBody>
        </p:sp>
        <p:sp>
          <p:nvSpPr>
            <p:cNvPr id="56402" name="Text Box 82"/>
            <p:cNvSpPr txBox="1">
              <a:spLocks noChangeArrowheads="1"/>
            </p:cNvSpPr>
            <p:nvPr/>
          </p:nvSpPr>
          <p:spPr bwMode="auto">
            <a:xfrm>
              <a:off x="2310" y="2910"/>
              <a:ext cx="499" cy="212"/>
            </a:xfrm>
            <a:prstGeom prst="rect">
              <a:avLst/>
            </a:prstGeom>
            <a:noFill/>
            <a:ln w="9525">
              <a:noFill/>
              <a:miter lim="800000"/>
              <a:headEnd/>
              <a:tailEnd/>
            </a:ln>
            <a:effectLst/>
          </p:spPr>
          <p:txBody>
            <a:bodyPr>
              <a:spAutoFit/>
            </a:bodyPr>
            <a:lstStyle/>
            <a:p>
              <a:pPr>
                <a:spcBef>
                  <a:spcPct val="50000"/>
                </a:spcBef>
              </a:pPr>
              <a:r>
                <a:rPr lang="en-US" sz="1600"/>
                <a:t>Output</a:t>
              </a:r>
            </a:p>
          </p:txBody>
        </p:sp>
        <p:sp>
          <p:nvSpPr>
            <p:cNvPr id="56404" name="Line 84"/>
            <p:cNvSpPr>
              <a:spLocks noChangeShapeType="1"/>
            </p:cNvSpPr>
            <p:nvPr/>
          </p:nvSpPr>
          <p:spPr bwMode="auto">
            <a:xfrm>
              <a:off x="768" y="3789"/>
              <a:ext cx="333" cy="0"/>
            </a:xfrm>
            <a:prstGeom prst="line">
              <a:avLst/>
            </a:prstGeom>
            <a:noFill/>
            <a:ln w="9525">
              <a:solidFill>
                <a:schemeClr val="tx1"/>
              </a:solidFill>
              <a:round/>
              <a:headEnd/>
              <a:tailEnd type="arrow" w="med" len="med"/>
            </a:ln>
            <a:effectLst/>
          </p:spPr>
          <p:txBody>
            <a:bodyPr/>
            <a:lstStyle/>
            <a:p>
              <a:endParaRPr lang="en-US"/>
            </a:p>
          </p:txBody>
        </p:sp>
        <p:sp>
          <p:nvSpPr>
            <p:cNvPr id="56407" name="Text Box 87"/>
            <p:cNvSpPr txBox="1">
              <a:spLocks noChangeArrowheads="1"/>
            </p:cNvSpPr>
            <p:nvPr/>
          </p:nvSpPr>
          <p:spPr bwMode="auto">
            <a:xfrm>
              <a:off x="431" y="3674"/>
              <a:ext cx="499" cy="212"/>
            </a:xfrm>
            <a:prstGeom prst="rect">
              <a:avLst/>
            </a:prstGeom>
            <a:noFill/>
            <a:ln w="9525">
              <a:noFill/>
              <a:miter lim="800000"/>
              <a:headEnd/>
              <a:tailEnd/>
            </a:ln>
            <a:effectLst/>
          </p:spPr>
          <p:txBody>
            <a:bodyPr>
              <a:spAutoFit/>
            </a:bodyPr>
            <a:lstStyle/>
            <a:p>
              <a:pPr>
                <a:spcBef>
                  <a:spcPct val="50000"/>
                </a:spcBef>
              </a:pPr>
              <a:r>
                <a:rPr lang="en-US" sz="1600"/>
                <a:t>CLK</a:t>
              </a:r>
            </a:p>
          </p:txBody>
        </p:sp>
        <p:sp>
          <p:nvSpPr>
            <p:cNvPr id="56410" name="Text Box 90"/>
            <p:cNvSpPr txBox="1">
              <a:spLocks noChangeArrowheads="1"/>
            </p:cNvSpPr>
            <p:nvPr/>
          </p:nvSpPr>
          <p:spPr bwMode="auto">
            <a:xfrm>
              <a:off x="314" y="1865"/>
              <a:ext cx="2444" cy="212"/>
            </a:xfrm>
            <a:prstGeom prst="rect">
              <a:avLst/>
            </a:prstGeom>
            <a:noFill/>
            <a:ln w="9525">
              <a:noFill/>
              <a:miter lim="800000"/>
              <a:headEnd/>
              <a:tailEnd/>
            </a:ln>
            <a:effectLst/>
          </p:spPr>
          <p:txBody>
            <a:bodyPr>
              <a:spAutoFit/>
            </a:bodyPr>
            <a:lstStyle/>
            <a:p>
              <a:pPr>
                <a:spcBef>
                  <a:spcPct val="50000"/>
                </a:spcBef>
              </a:pPr>
              <a:r>
                <a:rPr lang="en-US" sz="1600"/>
                <a:t>(Output Depends on Input and Present State)</a:t>
              </a:r>
            </a:p>
          </p:txBody>
        </p:sp>
      </p:grpSp>
      <p:grpSp>
        <p:nvGrpSpPr>
          <p:cNvPr id="56412" name="Group 92"/>
          <p:cNvGrpSpPr>
            <a:grpSpLocks/>
          </p:cNvGrpSpPr>
          <p:nvPr/>
        </p:nvGrpSpPr>
        <p:grpSpPr bwMode="auto">
          <a:xfrm>
            <a:off x="4495800" y="2667000"/>
            <a:ext cx="4194175" cy="3886200"/>
            <a:chOff x="2832" y="1680"/>
            <a:chExt cx="2642" cy="2448"/>
          </a:xfrm>
        </p:grpSpPr>
        <p:sp>
          <p:nvSpPr>
            <p:cNvPr id="56340" name="Rectangle 20"/>
            <p:cNvSpPr>
              <a:spLocks noChangeArrowheads="1"/>
            </p:cNvSpPr>
            <p:nvPr/>
          </p:nvSpPr>
          <p:spPr bwMode="auto">
            <a:xfrm>
              <a:off x="2832" y="1680"/>
              <a:ext cx="2544" cy="2448"/>
            </a:xfrm>
            <a:prstGeom prst="rect">
              <a:avLst/>
            </a:prstGeom>
            <a:noFill/>
            <a:ln w="9525">
              <a:solidFill>
                <a:schemeClr val="tx1"/>
              </a:solidFill>
              <a:miter lim="800000"/>
              <a:headEnd/>
              <a:tailEnd/>
            </a:ln>
            <a:effectLst/>
          </p:spPr>
          <p:txBody>
            <a:bodyPr wrap="none" anchor="ctr"/>
            <a:lstStyle/>
            <a:p>
              <a:endParaRPr lang="en-US"/>
            </a:p>
          </p:txBody>
        </p:sp>
        <p:sp>
          <p:nvSpPr>
            <p:cNvPr id="56342" name="Text Box 22"/>
            <p:cNvSpPr txBox="1">
              <a:spLocks noChangeArrowheads="1"/>
            </p:cNvSpPr>
            <p:nvPr/>
          </p:nvSpPr>
          <p:spPr bwMode="auto">
            <a:xfrm>
              <a:off x="3408" y="1680"/>
              <a:ext cx="1536" cy="288"/>
            </a:xfrm>
            <a:prstGeom prst="rect">
              <a:avLst/>
            </a:prstGeom>
            <a:noFill/>
            <a:ln w="9525">
              <a:noFill/>
              <a:miter lim="800000"/>
              <a:headEnd/>
              <a:tailEnd/>
            </a:ln>
            <a:effectLst/>
          </p:spPr>
          <p:txBody>
            <a:bodyPr>
              <a:spAutoFit/>
            </a:bodyPr>
            <a:lstStyle/>
            <a:p>
              <a:pPr>
                <a:spcBef>
                  <a:spcPct val="50000"/>
                </a:spcBef>
              </a:pPr>
              <a:r>
                <a:rPr lang="en-US" dirty="0"/>
                <a:t>Moore Machine</a:t>
              </a:r>
            </a:p>
          </p:txBody>
        </p:sp>
        <p:sp>
          <p:nvSpPr>
            <p:cNvPr id="56345" name="Text Box 25"/>
            <p:cNvSpPr txBox="1">
              <a:spLocks noChangeArrowheads="1"/>
            </p:cNvSpPr>
            <p:nvPr/>
          </p:nvSpPr>
          <p:spPr bwMode="auto">
            <a:xfrm>
              <a:off x="3648" y="2106"/>
              <a:ext cx="960" cy="274"/>
            </a:xfrm>
            <a:prstGeom prst="rect">
              <a:avLst/>
            </a:prstGeom>
            <a:noFill/>
            <a:ln w="9525">
              <a:noFill/>
              <a:miter lim="800000"/>
              <a:headEnd/>
              <a:tailEnd/>
            </a:ln>
            <a:effectLst/>
          </p:spPr>
          <p:txBody>
            <a:bodyPr>
              <a:spAutoFit/>
            </a:bodyPr>
            <a:lstStyle/>
            <a:p>
              <a:pPr algn="ctr">
                <a:lnSpc>
                  <a:spcPct val="70000"/>
                </a:lnSpc>
              </a:pPr>
              <a:r>
                <a:rPr lang="en-US" sz="1600"/>
                <a:t>Combinational</a:t>
              </a:r>
            </a:p>
            <a:p>
              <a:pPr algn="ctr">
                <a:lnSpc>
                  <a:spcPct val="70000"/>
                </a:lnSpc>
              </a:pPr>
              <a:r>
                <a:rPr lang="en-US" sz="1600"/>
                <a:t> Logic</a:t>
              </a:r>
            </a:p>
          </p:txBody>
        </p:sp>
        <p:grpSp>
          <p:nvGrpSpPr>
            <p:cNvPr id="56349" name="Group 29"/>
            <p:cNvGrpSpPr>
              <a:grpSpLocks/>
            </p:cNvGrpSpPr>
            <p:nvPr/>
          </p:nvGrpSpPr>
          <p:grpSpPr bwMode="auto">
            <a:xfrm>
              <a:off x="3696" y="3360"/>
              <a:ext cx="912" cy="630"/>
              <a:chOff x="1200" y="3168"/>
              <a:chExt cx="864" cy="630"/>
            </a:xfrm>
          </p:grpSpPr>
          <p:sp>
            <p:nvSpPr>
              <p:cNvPr id="56346" name="Text Box 26"/>
              <p:cNvSpPr txBox="1">
                <a:spLocks noChangeArrowheads="1"/>
              </p:cNvSpPr>
              <p:nvPr/>
            </p:nvSpPr>
            <p:spPr bwMode="auto">
              <a:xfrm>
                <a:off x="1200" y="3168"/>
                <a:ext cx="864" cy="630"/>
              </a:xfrm>
              <a:prstGeom prst="rect">
                <a:avLst/>
              </a:prstGeom>
              <a:noFill/>
              <a:ln w="9525">
                <a:solidFill>
                  <a:schemeClr val="tx1"/>
                </a:solidFill>
                <a:miter lim="800000"/>
                <a:headEnd/>
                <a:tailEnd/>
              </a:ln>
              <a:effectLst/>
            </p:spPr>
            <p:txBody>
              <a:bodyPr>
                <a:spAutoFit/>
              </a:bodyPr>
              <a:lstStyle/>
              <a:p>
                <a:pPr>
                  <a:lnSpc>
                    <a:spcPct val="70000"/>
                  </a:lnSpc>
                </a:pPr>
                <a:endParaRPr lang="en-US" sz="1600"/>
              </a:p>
              <a:p>
                <a:pPr algn="ctr">
                  <a:lnSpc>
                    <a:spcPct val="70000"/>
                  </a:lnSpc>
                </a:pPr>
                <a:r>
                  <a:rPr lang="en-US" sz="1600"/>
                  <a:t>FF Holding </a:t>
                </a:r>
              </a:p>
              <a:p>
                <a:pPr algn="ctr">
                  <a:lnSpc>
                    <a:spcPct val="70000"/>
                  </a:lnSpc>
                </a:pPr>
                <a:r>
                  <a:rPr lang="en-US" sz="1600"/>
                  <a:t>Present State</a:t>
                </a:r>
              </a:p>
              <a:p>
                <a:pPr algn="ctr">
                  <a:lnSpc>
                    <a:spcPct val="70000"/>
                  </a:lnSpc>
                </a:pPr>
                <a:endParaRPr lang="en-US" sz="1800"/>
              </a:p>
              <a:p>
                <a:pPr>
                  <a:lnSpc>
                    <a:spcPct val="70000"/>
                  </a:lnSpc>
                </a:pPr>
                <a:endParaRPr lang="en-US" sz="1800"/>
              </a:p>
            </p:txBody>
          </p:sp>
          <p:sp>
            <p:nvSpPr>
              <p:cNvPr id="56347" name="Line 27"/>
              <p:cNvSpPr>
                <a:spLocks noChangeShapeType="1"/>
              </p:cNvSpPr>
              <p:nvPr/>
            </p:nvSpPr>
            <p:spPr bwMode="auto">
              <a:xfrm>
                <a:off x="1200" y="3504"/>
                <a:ext cx="96" cy="96"/>
              </a:xfrm>
              <a:prstGeom prst="line">
                <a:avLst/>
              </a:prstGeom>
              <a:noFill/>
              <a:ln w="9525">
                <a:solidFill>
                  <a:schemeClr val="tx1"/>
                </a:solidFill>
                <a:round/>
                <a:headEnd/>
                <a:tailEnd/>
              </a:ln>
              <a:effectLst/>
            </p:spPr>
            <p:txBody>
              <a:bodyPr/>
              <a:lstStyle/>
              <a:p>
                <a:endParaRPr lang="en-US"/>
              </a:p>
            </p:txBody>
          </p:sp>
          <p:sp>
            <p:nvSpPr>
              <p:cNvPr id="56348" name="Line 28"/>
              <p:cNvSpPr>
                <a:spLocks noChangeShapeType="1"/>
              </p:cNvSpPr>
              <p:nvPr/>
            </p:nvSpPr>
            <p:spPr bwMode="auto">
              <a:xfrm flipH="1">
                <a:off x="1200" y="3600"/>
                <a:ext cx="96" cy="96"/>
              </a:xfrm>
              <a:prstGeom prst="line">
                <a:avLst/>
              </a:prstGeom>
              <a:noFill/>
              <a:ln w="9525">
                <a:solidFill>
                  <a:schemeClr val="tx1"/>
                </a:solidFill>
                <a:round/>
                <a:headEnd/>
                <a:tailEnd/>
              </a:ln>
              <a:effectLst/>
            </p:spPr>
            <p:txBody>
              <a:bodyPr/>
              <a:lstStyle/>
              <a:p>
                <a:endParaRPr lang="en-US"/>
              </a:p>
            </p:txBody>
          </p:sp>
        </p:grpSp>
        <p:sp>
          <p:nvSpPr>
            <p:cNvPr id="56344" name="Text Box 24"/>
            <p:cNvSpPr txBox="1">
              <a:spLocks noChangeArrowheads="1"/>
            </p:cNvSpPr>
            <p:nvPr/>
          </p:nvSpPr>
          <p:spPr bwMode="auto">
            <a:xfrm>
              <a:off x="3744" y="3024"/>
              <a:ext cx="816" cy="200"/>
            </a:xfrm>
            <a:prstGeom prst="rect">
              <a:avLst/>
            </a:prstGeom>
            <a:noFill/>
            <a:ln w="12700">
              <a:solidFill>
                <a:schemeClr val="tx1"/>
              </a:solidFill>
              <a:miter lim="800000"/>
              <a:headEnd/>
              <a:tailEnd/>
            </a:ln>
            <a:effectLst/>
          </p:spPr>
          <p:txBody>
            <a:bodyPr>
              <a:spAutoFit/>
            </a:bodyPr>
            <a:lstStyle/>
            <a:p>
              <a:pPr>
                <a:spcBef>
                  <a:spcPct val="50000"/>
                </a:spcBef>
              </a:pPr>
              <a:r>
                <a:rPr lang="en-US" sz="1400"/>
                <a:t>Output Logic</a:t>
              </a:r>
            </a:p>
          </p:txBody>
        </p:sp>
        <p:sp>
          <p:nvSpPr>
            <p:cNvPr id="56350" name="Text Box 30"/>
            <p:cNvSpPr txBox="1">
              <a:spLocks noChangeArrowheads="1"/>
            </p:cNvSpPr>
            <p:nvPr/>
          </p:nvSpPr>
          <p:spPr bwMode="auto">
            <a:xfrm>
              <a:off x="3744" y="2352"/>
              <a:ext cx="816" cy="602"/>
            </a:xfrm>
            <a:prstGeom prst="rect">
              <a:avLst/>
            </a:prstGeom>
            <a:noFill/>
            <a:ln w="12700">
              <a:solidFill>
                <a:schemeClr val="tx1"/>
              </a:solidFill>
              <a:miter lim="800000"/>
              <a:headEnd/>
              <a:tailEnd/>
            </a:ln>
            <a:effectLst/>
          </p:spPr>
          <p:txBody>
            <a:bodyPr>
              <a:spAutoFit/>
            </a:bodyPr>
            <a:lstStyle/>
            <a:p>
              <a:pPr>
                <a:spcBef>
                  <a:spcPct val="50000"/>
                </a:spcBef>
              </a:pPr>
              <a:r>
                <a:rPr lang="en-US" sz="1400"/>
                <a:t>Takes Present State and Produces Next State.</a:t>
              </a:r>
              <a:endParaRPr lang="en-US"/>
            </a:p>
          </p:txBody>
        </p:sp>
        <p:sp>
          <p:nvSpPr>
            <p:cNvPr id="56354" name="Line 34"/>
            <p:cNvSpPr>
              <a:spLocks noChangeShapeType="1"/>
            </p:cNvSpPr>
            <p:nvPr/>
          </p:nvSpPr>
          <p:spPr bwMode="auto">
            <a:xfrm>
              <a:off x="3024" y="2592"/>
              <a:ext cx="720" cy="1"/>
            </a:xfrm>
            <a:prstGeom prst="line">
              <a:avLst/>
            </a:prstGeom>
            <a:noFill/>
            <a:ln w="9525">
              <a:solidFill>
                <a:schemeClr val="tx1"/>
              </a:solidFill>
              <a:round/>
              <a:headEnd/>
              <a:tailEnd type="arrow" w="med" len="med"/>
            </a:ln>
            <a:effectLst/>
          </p:spPr>
          <p:txBody>
            <a:bodyPr/>
            <a:lstStyle/>
            <a:p>
              <a:endParaRPr lang="en-US"/>
            </a:p>
          </p:txBody>
        </p:sp>
        <p:sp>
          <p:nvSpPr>
            <p:cNvPr id="56358" name="Freeform 38"/>
            <p:cNvSpPr>
              <a:spLocks/>
            </p:cNvSpPr>
            <p:nvPr/>
          </p:nvSpPr>
          <p:spPr bwMode="auto">
            <a:xfrm>
              <a:off x="4560" y="2736"/>
              <a:ext cx="288" cy="912"/>
            </a:xfrm>
            <a:custGeom>
              <a:avLst/>
              <a:gdLst/>
              <a:ahLst/>
              <a:cxnLst>
                <a:cxn ang="0">
                  <a:pos x="0" y="0"/>
                </a:cxn>
                <a:cxn ang="0">
                  <a:pos x="288" y="0"/>
                </a:cxn>
                <a:cxn ang="0">
                  <a:pos x="288" y="912"/>
                </a:cxn>
                <a:cxn ang="0">
                  <a:pos x="48" y="912"/>
                </a:cxn>
              </a:cxnLst>
              <a:rect l="0" t="0" r="r" b="b"/>
              <a:pathLst>
                <a:path w="288" h="912">
                  <a:moveTo>
                    <a:pt x="0" y="0"/>
                  </a:moveTo>
                  <a:lnTo>
                    <a:pt x="288" y="0"/>
                  </a:lnTo>
                  <a:lnTo>
                    <a:pt x="288" y="912"/>
                  </a:lnTo>
                  <a:lnTo>
                    <a:pt x="48" y="912"/>
                  </a:lnTo>
                </a:path>
              </a:pathLst>
            </a:custGeom>
            <a:noFill/>
            <a:ln w="9525">
              <a:solidFill>
                <a:schemeClr val="tx1"/>
              </a:solidFill>
              <a:round/>
              <a:headEnd type="none" w="med" len="med"/>
              <a:tailEnd type="arrow" w="med" len="med"/>
            </a:ln>
            <a:effectLst/>
          </p:spPr>
          <p:txBody>
            <a:bodyPr/>
            <a:lstStyle/>
            <a:p>
              <a:endParaRPr lang="en-US"/>
            </a:p>
          </p:txBody>
        </p:sp>
        <p:sp>
          <p:nvSpPr>
            <p:cNvPr id="56359" name="Freeform 39"/>
            <p:cNvSpPr>
              <a:spLocks/>
            </p:cNvSpPr>
            <p:nvPr/>
          </p:nvSpPr>
          <p:spPr bwMode="auto">
            <a:xfrm>
              <a:off x="3456" y="2784"/>
              <a:ext cx="288" cy="864"/>
            </a:xfrm>
            <a:custGeom>
              <a:avLst/>
              <a:gdLst/>
              <a:ahLst/>
              <a:cxnLst>
                <a:cxn ang="0">
                  <a:pos x="240" y="1200"/>
                </a:cxn>
                <a:cxn ang="0">
                  <a:pos x="0" y="1200"/>
                </a:cxn>
                <a:cxn ang="0">
                  <a:pos x="0" y="0"/>
                </a:cxn>
                <a:cxn ang="0">
                  <a:pos x="288" y="0"/>
                </a:cxn>
              </a:cxnLst>
              <a:rect l="0" t="0" r="r" b="b"/>
              <a:pathLst>
                <a:path w="288" h="1200">
                  <a:moveTo>
                    <a:pt x="240" y="1200"/>
                  </a:moveTo>
                  <a:lnTo>
                    <a:pt x="0" y="1200"/>
                  </a:lnTo>
                  <a:lnTo>
                    <a:pt x="0" y="0"/>
                  </a:lnTo>
                  <a:lnTo>
                    <a:pt x="288" y="0"/>
                  </a:lnTo>
                </a:path>
              </a:pathLst>
            </a:custGeom>
            <a:noFill/>
            <a:ln w="9525">
              <a:solidFill>
                <a:schemeClr val="tx1"/>
              </a:solidFill>
              <a:round/>
              <a:headEnd type="none" w="med" len="med"/>
              <a:tailEnd type="arrow" w="med" len="med"/>
            </a:ln>
            <a:effectLst/>
          </p:spPr>
          <p:txBody>
            <a:bodyPr/>
            <a:lstStyle/>
            <a:p>
              <a:endParaRPr lang="en-US"/>
            </a:p>
          </p:txBody>
        </p:sp>
        <p:sp>
          <p:nvSpPr>
            <p:cNvPr id="56360" name="Line 40"/>
            <p:cNvSpPr>
              <a:spLocks noChangeShapeType="1"/>
            </p:cNvSpPr>
            <p:nvPr/>
          </p:nvSpPr>
          <p:spPr bwMode="auto">
            <a:xfrm>
              <a:off x="3456" y="3120"/>
              <a:ext cx="288" cy="0"/>
            </a:xfrm>
            <a:prstGeom prst="line">
              <a:avLst/>
            </a:prstGeom>
            <a:noFill/>
            <a:ln w="9525">
              <a:solidFill>
                <a:schemeClr val="tx1"/>
              </a:solidFill>
              <a:round/>
              <a:headEnd/>
              <a:tailEnd type="arrow" w="med" len="med"/>
            </a:ln>
            <a:effectLst/>
          </p:spPr>
          <p:txBody>
            <a:bodyPr/>
            <a:lstStyle/>
            <a:p>
              <a:endParaRPr lang="en-US"/>
            </a:p>
          </p:txBody>
        </p:sp>
        <p:sp>
          <p:nvSpPr>
            <p:cNvPr id="56376" name="Arc 56"/>
            <p:cNvSpPr>
              <a:spLocks/>
            </p:cNvSpPr>
            <p:nvPr/>
          </p:nvSpPr>
          <p:spPr bwMode="auto">
            <a:xfrm>
              <a:off x="4802" y="3026"/>
              <a:ext cx="96" cy="96"/>
            </a:xfrm>
            <a:custGeom>
              <a:avLst/>
              <a:gdLst>
                <a:gd name="G0" fmla="+- 21333 0 0"/>
                <a:gd name="G1" fmla="+- 21600 0 0"/>
                <a:gd name="G2" fmla="+- 21600 0 0"/>
                <a:gd name="T0" fmla="*/ 0 w 42929"/>
                <a:gd name="T1" fmla="*/ 18211 h 21600"/>
                <a:gd name="T2" fmla="*/ 42929 w 42929"/>
                <a:gd name="T3" fmla="*/ 21191 h 21600"/>
                <a:gd name="T4" fmla="*/ 21333 w 42929"/>
                <a:gd name="T5" fmla="*/ 21600 h 21600"/>
              </a:gdLst>
              <a:ahLst/>
              <a:cxnLst>
                <a:cxn ang="0">
                  <a:pos x="T0" y="T1"/>
                </a:cxn>
                <a:cxn ang="0">
                  <a:pos x="T2" y="T3"/>
                </a:cxn>
                <a:cxn ang="0">
                  <a:pos x="T4" y="T5"/>
                </a:cxn>
              </a:cxnLst>
              <a:rect l="0" t="0" r="r" b="b"/>
              <a:pathLst>
                <a:path w="42929" h="21600" fill="none" extrusionOk="0">
                  <a:moveTo>
                    <a:pt x="0" y="18211"/>
                  </a:moveTo>
                  <a:cubicBezTo>
                    <a:pt x="1666" y="7721"/>
                    <a:pt x="10711" y="-1"/>
                    <a:pt x="21333" y="0"/>
                  </a:cubicBezTo>
                  <a:cubicBezTo>
                    <a:pt x="33102" y="0"/>
                    <a:pt x="42706" y="9423"/>
                    <a:pt x="42929" y="21190"/>
                  </a:cubicBezTo>
                </a:path>
                <a:path w="42929" h="21600" stroke="0" extrusionOk="0">
                  <a:moveTo>
                    <a:pt x="0" y="18211"/>
                  </a:moveTo>
                  <a:cubicBezTo>
                    <a:pt x="1666" y="7721"/>
                    <a:pt x="10711" y="-1"/>
                    <a:pt x="21333" y="0"/>
                  </a:cubicBezTo>
                  <a:cubicBezTo>
                    <a:pt x="33102" y="0"/>
                    <a:pt x="42706" y="9423"/>
                    <a:pt x="42929" y="21190"/>
                  </a:cubicBezTo>
                  <a:lnTo>
                    <a:pt x="21333" y="21600"/>
                  </a:lnTo>
                  <a:close/>
                </a:path>
              </a:pathLst>
            </a:custGeom>
            <a:noFill/>
            <a:ln w="9525">
              <a:solidFill>
                <a:schemeClr val="tx1"/>
              </a:solidFill>
              <a:round/>
              <a:headEnd/>
              <a:tailEnd/>
            </a:ln>
            <a:effectLst/>
          </p:spPr>
          <p:txBody>
            <a:bodyPr wrap="none" anchor="ctr"/>
            <a:lstStyle/>
            <a:p>
              <a:endParaRPr lang="en-US"/>
            </a:p>
          </p:txBody>
        </p:sp>
        <p:sp>
          <p:nvSpPr>
            <p:cNvPr id="56377" name="Line 57"/>
            <p:cNvSpPr>
              <a:spLocks noChangeShapeType="1"/>
            </p:cNvSpPr>
            <p:nvPr/>
          </p:nvSpPr>
          <p:spPr bwMode="auto">
            <a:xfrm flipH="1">
              <a:off x="4560" y="3120"/>
              <a:ext cx="240" cy="0"/>
            </a:xfrm>
            <a:prstGeom prst="line">
              <a:avLst/>
            </a:prstGeom>
            <a:noFill/>
            <a:ln w="9525">
              <a:solidFill>
                <a:schemeClr val="tx1"/>
              </a:solidFill>
              <a:round/>
              <a:headEnd/>
              <a:tailEnd/>
            </a:ln>
            <a:effectLst/>
          </p:spPr>
          <p:txBody>
            <a:bodyPr/>
            <a:lstStyle/>
            <a:p>
              <a:endParaRPr lang="en-US"/>
            </a:p>
          </p:txBody>
        </p:sp>
        <p:sp>
          <p:nvSpPr>
            <p:cNvPr id="56378" name="Line 58"/>
            <p:cNvSpPr>
              <a:spLocks noChangeShapeType="1"/>
            </p:cNvSpPr>
            <p:nvPr/>
          </p:nvSpPr>
          <p:spPr bwMode="auto">
            <a:xfrm>
              <a:off x="4896" y="3120"/>
              <a:ext cx="288" cy="0"/>
            </a:xfrm>
            <a:prstGeom prst="line">
              <a:avLst/>
            </a:prstGeom>
            <a:noFill/>
            <a:ln w="9525">
              <a:solidFill>
                <a:schemeClr val="tx1"/>
              </a:solidFill>
              <a:round/>
              <a:headEnd/>
              <a:tailEnd type="arrow" w="med" len="med"/>
            </a:ln>
            <a:effectLst/>
          </p:spPr>
          <p:txBody>
            <a:bodyPr/>
            <a:lstStyle/>
            <a:p>
              <a:endParaRPr lang="en-US"/>
            </a:p>
          </p:txBody>
        </p:sp>
        <p:sp>
          <p:nvSpPr>
            <p:cNvPr id="56397" name="Oval 77"/>
            <p:cNvSpPr>
              <a:spLocks noChangeArrowheads="1"/>
            </p:cNvSpPr>
            <p:nvPr/>
          </p:nvSpPr>
          <p:spPr bwMode="auto">
            <a:xfrm>
              <a:off x="3434" y="3094"/>
              <a:ext cx="48" cy="48"/>
            </a:xfrm>
            <a:prstGeom prst="ellipse">
              <a:avLst/>
            </a:prstGeom>
            <a:solidFill>
              <a:srgbClr val="333333"/>
            </a:solidFill>
            <a:ln w="9525">
              <a:solidFill>
                <a:schemeClr val="tx1"/>
              </a:solidFill>
              <a:round/>
              <a:headEnd/>
              <a:tailEnd/>
            </a:ln>
            <a:effectLst/>
          </p:spPr>
          <p:txBody>
            <a:bodyPr wrap="none" anchor="ctr"/>
            <a:lstStyle/>
            <a:p>
              <a:endParaRPr lang="en-US"/>
            </a:p>
          </p:txBody>
        </p:sp>
        <p:sp>
          <p:nvSpPr>
            <p:cNvPr id="56401" name="Text Box 81"/>
            <p:cNvSpPr txBox="1">
              <a:spLocks noChangeArrowheads="1"/>
            </p:cNvSpPr>
            <p:nvPr/>
          </p:nvSpPr>
          <p:spPr bwMode="auto">
            <a:xfrm>
              <a:off x="2969" y="2406"/>
              <a:ext cx="499" cy="212"/>
            </a:xfrm>
            <a:prstGeom prst="rect">
              <a:avLst/>
            </a:prstGeom>
            <a:noFill/>
            <a:ln w="9525">
              <a:noFill/>
              <a:miter lim="800000"/>
              <a:headEnd/>
              <a:tailEnd/>
            </a:ln>
            <a:effectLst/>
          </p:spPr>
          <p:txBody>
            <a:bodyPr>
              <a:spAutoFit/>
            </a:bodyPr>
            <a:lstStyle/>
            <a:p>
              <a:pPr>
                <a:spcBef>
                  <a:spcPct val="50000"/>
                </a:spcBef>
              </a:pPr>
              <a:r>
                <a:rPr lang="en-US" sz="1600"/>
                <a:t>Input</a:t>
              </a:r>
            </a:p>
          </p:txBody>
        </p:sp>
        <p:sp>
          <p:nvSpPr>
            <p:cNvPr id="56403" name="Text Box 83"/>
            <p:cNvSpPr txBox="1">
              <a:spLocks noChangeArrowheads="1"/>
            </p:cNvSpPr>
            <p:nvPr/>
          </p:nvSpPr>
          <p:spPr bwMode="auto">
            <a:xfrm>
              <a:off x="4845" y="2924"/>
              <a:ext cx="499" cy="212"/>
            </a:xfrm>
            <a:prstGeom prst="rect">
              <a:avLst/>
            </a:prstGeom>
            <a:noFill/>
            <a:ln w="9525">
              <a:noFill/>
              <a:miter lim="800000"/>
              <a:headEnd/>
              <a:tailEnd/>
            </a:ln>
            <a:effectLst/>
          </p:spPr>
          <p:txBody>
            <a:bodyPr>
              <a:spAutoFit/>
            </a:bodyPr>
            <a:lstStyle/>
            <a:p>
              <a:pPr>
                <a:spcBef>
                  <a:spcPct val="50000"/>
                </a:spcBef>
              </a:pPr>
              <a:r>
                <a:rPr lang="en-US" sz="1600"/>
                <a:t>Output</a:t>
              </a:r>
            </a:p>
          </p:txBody>
        </p:sp>
        <p:sp>
          <p:nvSpPr>
            <p:cNvPr id="56405" name="Line 85"/>
            <p:cNvSpPr>
              <a:spLocks noChangeShapeType="1"/>
            </p:cNvSpPr>
            <p:nvPr/>
          </p:nvSpPr>
          <p:spPr bwMode="auto">
            <a:xfrm>
              <a:off x="3367" y="3789"/>
              <a:ext cx="333" cy="0"/>
            </a:xfrm>
            <a:prstGeom prst="line">
              <a:avLst/>
            </a:prstGeom>
            <a:noFill/>
            <a:ln w="9525">
              <a:solidFill>
                <a:schemeClr val="tx1"/>
              </a:solidFill>
              <a:round/>
              <a:headEnd/>
              <a:tailEnd type="arrow" w="med" len="med"/>
            </a:ln>
            <a:effectLst/>
          </p:spPr>
          <p:txBody>
            <a:bodyPr/>
            <a:lstStyle/>
            <a:p>
              <a:endParaRPr lang="en-US"/>
            </a:p>
          </p:txBody>
        </p:sp>
        <p:sp>
          <p:nvSpPr>
            <p:cNvPr id="56406" name="Text Box 86"/>
            <p:cNvSpPr txBox="1">
              <a:spLocks noChangeArrowheads="1"/>
            </p:cNvSpPr>
            <p:nvPr/>
          </p:nvSpPr>
          <p:spPr bwMode="auto">
            <a:xfrm>
              <a:off x="3033" y="3679"/>
              <a:ext cx="499" cy="212"/>
            </a:xfrm>
            <a:prstGeom prst="rect">
              <a:avLst/>
            </a:prstGeom>
            <a:noFill/>
            <a:ln w="9525">
              <a:noFill/>
              <a:miter lim="800000"/>
              <a:headEnd/>
              <a:tailEnd/>
            </a:ln>
            <a:effectLst/>
          </p:spPr>
          <p:txBody>
            <a:bodyPr>
              <a:spAutoFit/>
            </a:bodyPr>
            <a:lstStyle/>
            <a:p>
              <a:pPr>
                <a:spcBef>
                  <a:spcPct val="50000"/>
                </a:spcBef>
              </a:pPr>
              <a:r>
                <a:rPr lang="en-US" sz="1600"/>
                <a:t>CLK</a:t>
              </a:r>
            </a:p>
          </p:txBody>
        </p:sp>
        <p:sp>
          <p:nvSpPr>
            <p:cNvPr id="56411" name="Text Box 91"/>
            <p:cNvSpPr txBox="1">
              <a:spLocks noChangeArrowheads="1"/>
            </p:cNvSpPr>
            <p:nvPr/>
          </p:nvSpPr>
          <p:spPr bwMode="auto">
            <a:xfrm>
              <a:off x="3030" y="1859"/>
              <a:ext cx="2444" cy="212"/>
            </a:xfrm>
            <a:prstGeom prst="rect">
              <a:avLst/>
            </a:prstGeom>
            <a:noFill/>
            <a:ln w="9525">
              <a:noFill/>
              <a:miter lim="800000"/>
              <a:headEnd/>
              <a:tailEnd/>
            </a:ln>
            <a:effectLst/>
          </p:spPr>
          <p:txBody>
            <a:bodyPr>
              <a:spAutoFit/>
            </a:bodyPr>
            <a:lstStyle/>
            <a:p>
              <a:pPr>
                <a:spcBef>
                  <a:spcPct val="50000"/>
                </a:spcBef>
              </a:pPr>
              <a:r>
                <a:rPr lang="en-US" sz="1600"/>
                <a:t>(Output Depends Only on Present State)</a:t>
              </a:r>
            </a:p>
          </p:txBody>
        </p:sp>
      </p:grpSp>
      <p:sp>
        <p:nvSpPr>
          <p:cNvPr id="53" name="Slide Number Placeholder 52"/>
          <p:cNvSpPr>
            <a:spLocks noGrp="1"/>
          </p:cNvSpPr>
          <p:nvPr>
            <p:ph type="sldNum" sz="quarter" idx="12"/>
          </p:nvPr>
        </p:nvSpPr>
        <p:spPr/>
        <p:txBody>
          <a:bodyPr/>
          <a:lstStyle/>
          <a:p>
            <a:fld id="{1E9AE433-2354-447F-AC9C-E3BA53A2ED55}" type="slidenum">
              <a:rPr lang="en-US" smtClean="0"/>
              <a:pPr/>
              <a:t>55</a:t>
            </a:fld>
            <a:endParaRPr lang="en-US"/>
          </a:p>
        </p:txBody>
      </p:sp>
      <p:sp>
        <p:nvSpPr>
          <p:cNvPr id="54" name="Footer Placeholder 53"/>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Sequential Logic Models</a:t>
            </a:r>
          </a:p>
        </p:txBody>
      </p:sp>
      <p:sp>
        <p:nvSpPr>
          <p:cNvPr id="57347" name="Rectangle 3"/>
          <p:cNvSpPr>
            <a:spLocks noGrp="1" noChangeArrowheads="1"/>
          </p:cNvSpPr>
          <p:nvPr>
            <p:ph idx="1"/>
          </p:nvPr>
        </p:nvSpPr>
        <p:spPr/>
        <p:txBody>
          <a:bodyPr/>
          <a:lstStyle/>
          <a:p>
            <a:r>
              <a:rPr lang="en-US"/>
              <a:t>Meally Machine</a:t>
            </a:r>
          </a:p>
          <a:p>
            <a:pPr lvl="1"/>
            <a:r>
              <a:rPr lang="en-US"/>
              <a:t>Possible Gains:</a:t>
            </a:r>
          </a:p>
          <a:p>
            <a:pPr lvl="2"/>
            <a:r>
              <a:rPr lang="en-US"/>
              <a:t>Less Logic</a:t>
            </a:r>
          </a:p>
          <a:p>
            <a:pPr lvl="2"/>
            <a:r>
              <a:rPr lang="en-US"/>
              <a:t>Fewer States</a:t>
            </a:r>
          </a:p>
          <a:p>
            <a:pPr lvl="2"/>
            <a:r>
              <a:rPr lang="en-US"/>
              <a:t>Quicker Results</a:t>
            </a:r>
          </a:p>
          <a:p>
            <a:pPr lvl="1"/>
            <a:r>
              <a:rPr lang="en-US"/>
              <a:t>Possible Dangers</a:t>
            </a:r>
          </a:p>
          <a:p>
            <a:pPr lvl="2"/>
            <a:r>
              <a:rPr lang="en-US"/>
              <a:t>Glitching</a:t>
            </a:r>
          </a:p>
          <a:p>
            <a:pPr lvl="2"/>
            <a:r>
              <a:rPr lang="en-US"/>
              <a:t>Feedthrough Loop</a:t>
            </a:r>
          </a:p>
        </p:txBody>
      </p:sp>
      <p:grpSp>
        <p:nvGrpSpPr>
          <p:cNvPr id="29" name="Group 28"/>
          <p:cNvGrpSpPr/>
          <p:nvPr/>
        </p:nvGrpSpPr>
        <p:grpSpPr>
          <a:xfrm>
            <a:off x="4551554" y="1999735"/>
            <a:ext cx="4140836" cy="3886200"/>
            <a:chOff x="350257" y="2667000"/>
            <a:chExt cx="4140836" cy="3886200"/>
          </a:xfrm>
        </p:grpSpPr>
        <p:sp>
          <p:nvSpPr>
            <p:cNvPr id="30" name="Rectangle 19"/>
            <p:cNvSpPr>
              <a:spLocks noChangeArrowheads="1"/>
            </p:cNvSpPr>
            <p:nvPr/>
          </p:nvSpPr>
          <p:spPr bwMode="auto">
            <a:xfrm>
              <a:off x="381000" y="2667000"/>
              <a:ext cx="4038600" cy="38862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31" name="Text Box 21"/>
            <p:cNvSpPr txBox="1">
              <a:spLocks noChangeArrowheads="1"/>
            </p:cNvSpPr>
            <p:nvPr/>
          </p:nvSpPr>
          <p:spPr bwMode="auto">
            <a:xfrm>
              <a:off x="1219200" y="2667000"/>
              <a:ext cx="2438400" cy="457200"/>
            </a:xfrm>
            <a:prstGeom prst="rect">
              <a:avLst/>
            </a:prstGeom>
            <a:noFill/>
            <a:ln w="9525">
              <a:noFill/>
              <a:miter lim="800000"/>
              <a:headEnd/>
              <a:tailEnd/>
            </a:ln>
            <a:effectLst/>
          </p:spPr>
          <p:txBody>
            <a:bodyPr>
              <a:spAutoFit/>
            </a:bodyPr>
            <a:lstStyle/>
            <a:p>
              <a:pPr>
                <a:spcBef>
                  <a:spcPct val="50000"/>
                </a:spcBef>
              </a:pPr>
              <a:r>
                <a:rPr lang="en-US"/>
                <a:t>Meally Machine</a:t>
              </a:r>
            </a:p>
          </p:txBody>
        </p:sp>
        <p:sp>
          <p:nvSpPr>
            <p:cNvPr id="32" name="Text Box 90"/>
            <p:cNvSpPr txBox="1">
              <a:spLocks noChangeArrowheads="1"/>
            </p:cNvSpPr>
            <p:nvPr/>
          </p:nvSpPr>
          <p:spPr bwMode="auto">
            <a:xfrm>
              <a:off x="498475" y="2960688"/>
              <a:ext cx="3879850" cy="336550"/>
            </a:xfrm>
            <a:prstGeom prst="rect">
              <a:avLst/>
            </a:prstGeom>
            <a:noFill/>
            <a:ln w="9525">
              <a:noFill/>
              <a:miter lim="800000"/>
              <a:headEnd/>
              <a:tailEnd/>
            </a:ln>
            <a:effectLst/>
          </p:spPr>
          <p:txBody>
            <a:bodyPr>
              <a:spAutoFit/>
            </a:bodyPr>
            <a:lstStyle/>
            <a:p>
              <a:pPr>
                <a:spcBef>
                  <a:spcPct val="50000"/>
                </a:spcBef>
              </a:pPr>
              <a:r>
                <a:rPr lang="en-US" sz="1600"/>
                <a:t>(Output Depends on Input and Present State)</a:t>
              </a:r>
            </a:p>
          </p:txBody>
        </p:sp>
        <p:sp>
          <p:nvSpPr>
            <p:cNvPr id="33" name="Text Box 82"/>
            <p:cNvSpPr txBox="1">
              <a:spLocks noChangeArrowheads="1"/>
            </p:cNvSpPr>
            <p:nvPr/>
          </p:nvSpPr>
          <p:spPr bwMode="auto">
            <a:xfrm>
              <a:off x="3698930" y="4047130"/>
              <a:ext cx="792163" cy="336550"/>
            </a:xfrm>
            <a:prstGeom prst="rect">
              <a:avLst/>
            </a:prstGeom>
            <a:noFill/>
            <a:ln w="9525">
              <a:noFill/>
              <a:miter lim="800000"/>
              <a:headEnd/>
              <a:tailEnd/>
            </a:ln>
            <a:effectLst/>
          </p:spPr>
          <p:txBody>
            <a:bodyPr>
              <a:spAutoFit/>
            </a:bodyPr>
            <a:lstStyle/>
            <a:p>
              <a:pPr>
                <a:spcBef>
                  <a:spcPct val="50000"/>
                </a:spcBef>
              </a:pPr>
              <a:r>
                <a:rPr lang="en-US" sz="1600" dirty="0"/>
                <a:t>Output</a:t>
              </a:r>
            </a:p>
          </p:txBody>
        </p:sp>
        <p:grpSp>
          <p:nvGrpSpPr>
            <p:cNvPr id="34" name="Group 102"/>
            <p:cNvGrpSpPr/>
            <p:nvPr/>
          </p:nvGrpSpPr>
          <p:grpSpPr>
            <a:xfrm>
              <a:off x="350257" y="3438201"/>
              <a:ext cx="3772495" cy="2985640"/>
              <a:chOff x="350257" y="3438201"/>
              <a:chExt cx="3772495" cy="2985640"/>
            </a:xfrm>
          </p:grpSpPr>
          <p:sp>
            <p:nvSpPr>
              <p:cNvPr id="35" name="Text Box 61"/>
              <p:cNvSpPr txBox="1">
                <a:spLocks noChangeArrowheads="1"/>
              </p:cNvSpPr>
              <p:nvPr/>
            </p:nvSpPr>
            <p:spPr bwMode="auto">
              <a:xfrm>
                <a:off x="2598752" y="3515066"/>
                <a:ext cx="1524000" cy="398379"/>
              </a:xfrm>
              <a:prstGeom prst="rect">
                <a:avLst/>
              </a:prstGeom>
              <a:noFill/>
              <a:ln w="9525">
                <a:noFill/>
                <a:miter lim="800000"/>
                <a:headEnd/>
                <a:tailEnd/>
              </a:ln>
              <a:effectLst/>
            </p:spPr>
            <p:txBody>
              <a:bodyPr>
                <a:spAutoFit/>
              </a:bodyPr>
              <a:lstStyle/>
              <a:p>
                <a:pPr algn="ctr">
                  <a:lnSpc>
                    <a:spcPct val="70000"/>
                  </a:lnSpc>
                </a:pPr>
                <a:r>
                  <a:rPr lang="en-US" sz="1400" dirty="0"/>
                  <a:t>Combinational</a:t>
                </a:r>
              </a:p>
              <a:p>
                <a:pPr algn="ctr">
                  <a:lnSpc>
                    <a:spcPct val="70000"/>
                  </a:lnSpc>
                </a:pPr>
                <a:r>
                  <a:rPr lang="en-US" sz="1400" dirty="0"/>
                  <a:t> Logic</a:t>
                </a:r>
              </a:p>
            </p:txBody>
          </p:sp>
          <p:sp>
            <p:nvSpPr>
              <p:cNvPr id="36" name="Text Box 66"/>
              <p:cNvSpPr txBox="1">
                <a:spLocks noChangeArrowheads="1"/>
              </p:cNvSpPr>
              <p:nvPr/>
            </p:nvSpPr>
            <p:spPr bwMode="auto">
              <a:xfrm>
                <a:off x="2981739" y="3902112"/>
                <a:ext cx="707667" cy="523220"/>
              </a:xfrm>
              <a:prstGeom prst="rect">
                <a:avLst/>
              </a:prstGeom>
              <a:noFill/>
              <a:ln w="12700">
                <a:solidFill>
                  <a:schemeClr val="tx1"/>
                </a:solidFill>
                <a:miter lim="800000"/>
                <a:headEnd/>
                <a:tailEnd/>
              </a:ln>
              <a:effectLst/>
            </p:spPr>
            <p:txBody>
              <a:bodyPr wrap="square">
                <a:spAutoFit/>
              </a:bodyPr>
              <a:lstStyle/>
              <a:p>
                <a:pPr algn="ctr">
                  <a:spcBef>
                    <a:spcPct val="50000"/>
                  </a:spcBef>
                </a:pPr>
                <a:r>
                  <a:rPr lang="en-US" sz="1400"/>
                  <a:t>Output Logic</a:t>
                </a:r>
              </a:p>
            </p:txBody>
          </p:sp>
          <p:sp>
            <p:nvSpPr>
              <p:cNvPr id="37" name="Line 68"/>
              <p:cNvSpPr>
                <a:spLocks noChangeShapeType="1"/>
              </p:cNvSpPr>
              <p:nvPr/>
            </p:nvSpPr>
            <p:spPr bwMode="auto">
              <a:xfrm flipV="1">
                <a:off x="3675490" y="4110834"/>
                <a:ext cx="419432" cy="3975"/>
              </a:xfrm>
              <a:prstGeom prst="line">
                <a:avLst/>
              </a:prstGeom>
              <a:noFill/>
              <a:ln w="9525">
                <a:solidFill>
                  <a:schemeClr val="tx1"/>
                </a:solidFill>
                <a:round/>
                <a:headEnd/>
                <a:tailEnd type="arrow" w="med" len="med"/>
              </a:ln>
              <a:effectLst/>
            </p:spPr>
            <p:txBody>
              <a:bodyPr/>
              <a:lstStyle/>
              <a:p>
                <a:endParaRPr lang="en-US"/>
              </a:p>
            </p:txBody>
          </p:sp>
          <p:sp>
            <p:nvSpPr>
              <p:cNvPr id="38" name="Freeform 69"/>
              <p:cNvSpPr>
                <a:spLocks/>
              </p:cNvSpPr>
              <p:nvPr/>
            </p:nvSpPr>
            <p:spPr bwMode="auto">
              <a:xfrm>
                <a:off x="2202511" y="4120773"/>
                <a:ext cx="532737" cy="1447800"/>
              </a:xfrm>
              <a:custGeom>
                <a:avLst/>
                <a:gdLst/>
                <a:ahLst/>
                <a:cxnLst>
                  <a:cxn ang="0">
                    <a:pos x="0" y="0"/>
                  </a:cxn>
                  <a:cxn ang="0">
                    <a:pos x="288" y="0"/>
                  </a:cxn>
                  <a:cxn ang="0">
                    <a:pos x="288" y="912"/>
                  </a:cxn>
                  <a:cxn ang="0">
                    <a:pos x="48" y="912"/>
                  </a:cxn>
                </a:cxnLst>
                <a:rect l="0" t="0" r="r" b="b"/>
                <a:pathLst>
                  <a:path w="288" h="912">
                    <a:moveTo>
                      <a:pt x="0" y="0"/>
                    </a:moveTo>
                    <a:lnTo>
                      <a:pt x="288" y="0"/>
                    </a:lnTo>
                    <a:lnTo>
                      <a:pt x="288" y="912"/>
                    </a:lnTo>
                    <a:lnTo>
                      <a:pt x="48" y="912"/>
                    </a:lnTo>
                  </a:path>
                </a:pathLst>
              </a:custGeom>
              <a:noFill/>
              <a:ln w="9525">
                <a:solidFill>
                  <a:schemeClr val="tx1"/>
                </a:solidFill>
                <a:round/>
                <a:headEnd type="none" w="med" len="med"/>
                <a:tailEnd type="arrow" w="med" len="med"/>
              </a:ln>
              <a:effectLst/>
            </p:spPr>
            <p:txBody>
              <a:bodyPr/>
              <a:lstStyle/>
              <a:p>
                <a:endParaRPr lang="en-US"/>
              </a:p>
            </p:txBody>
          </p:sp>
          <p:sp>
            <p:nvSpPr>
              <p:cNvPr id="39" name="Freeform 70"/>
              <p:cNvSpPr>
                <a:spLocks/>
              </p:cNvSpPr>
              <p:nvPr/>
            </p:nvSpPr>
            <p:spPr bwMode="auto">
              <a:xfrm>
                <a:off x="667909" y="4301665"/>
                <a:ext cx="477059" cy="1081378"/>
              </a:xfrm>
              <a:custGeom>
                <a:avLst/>
                <a:gdLst>
                  <a:gd name="connsiteX0" fmla="*/ 8333 w 8333"/>
                  <a:gd name="connsiteY0" fmla="*/ 10000 h 10000"/>
                  <a:gd name="connsiteX1" fmla="*/ 0 w 8333"/>
                  <a:gd name="connsiteY1" fmla="*/ 10000 h 10000"/>
                  <a:gd name="connsiteX2" fmla="*/ 0 w 8333"/>
                  <a:gd name="connsiteY2" fmla="*/ 0 h 10000"/>
                  <a:gd name="connsiteX3" fmla="*/ 4722 w 8333"/>
                  <a:gd name="connsiteY3" fmla="*/ 0 h 10000"/>
                </a:gdLst>
                <a:ahLst/>
                <a:cxnLst>
                  <a:cxn ang="0">
                    <a:pos x="connsiteX0" y="connsiteY0"/>
                  </a:cxn>
                  <a:cxn ang="0">
                    <a:pos x="connsiteX1" y="connsiteY1"/>
                  </a:cxn>
                  <a:cxn ang="0">
                    <a:pos x="connsiteX2" y="connsiteY2"/>
                  </a:cxn>
                  <a:cxn ang="0">
                    <a:pos x="connsiteX3" y="connsiteY3"/>
                  </a:cxn>
                </a:cxnLst>
                <a:rect l="l" t="t" r="r" b="b"/>
                <a:pathLst>
                  <a:path w="8333" h="10000">
                    <a:moveTo>
                      <a:pt x="8333" y="10000"/>
                    </a:moveTo>
                    <a:lnTo>
                      <a:pt x="0" y="10000"/>
                    </a:lnTo>
                    <a:lnTo>
                      <a:pt x="0" y="0"/>
                    </a:lnTo>
                    <a:lnTo>
                      <a:pt x="4722" y="0"/>
                    </a:lnTo>
                  </a:path>
                </a:pathLst>
              </a:custGeom>
              <a:noFill/>
              <a:ln w="9525">
                <a:solidFill>
                  <a:schemeClr val="tx1"/>
                </a:solidFill>
                <a:round/>
                <a:headEnd type="none" w="med" len="med"/>
                <a:tailEnd type="arrow" w="med" len="med"/>
              </a:ln>
              <a:effectLst/>
            </p:spPr>
            <p:txBody>
              <a:bodyPr/>
              <a:lstStyle/>
              <a:p>
                <a:endParaRPr lang="en-US"/>
              </a:p>
            </p:txBody>
          </p:sp>
          <p:sp>
            <p:nvSpPr>
              <p:cNvPr id="40" name="Line 71"/>
              <p:cNvSpPr>
                <a:spLocks noChangeShapeType="1"/>
              </p:cNvSpPr>
              <p:nvPr/>
            </p:nvSpPr>
            <p:spPr bwMode="auto">
              <a:xfrm>
                <a:off x="2508636" y="4121436"/>
                <a:ext cx="457200" cy="0"/>
              </a:xfrm>
              <a:prstGeom prst="line">
                <a:avLst/>
              </a:prstGeom>
              <a:noFill/>
              <a:ln w="9525">
                <a:solidFill>
                  <a:schemeClr val="tx1"/>
                </a:solidFill>
                <a:round/>
                <a:headEnd/>
                <a:tailEnd type="arrow" w="med" len="med"/>
              </a:ln>
              <a:effectLst/>
            </p:spPr>
            <p:txBody>
              <a:bodyPr/>
              <a:lstStyle/>
              <a:p>
                <a:endParaRPr lang="en-US"/>
              </a:p>
            </p:txBody>
          </p:sp>
          <p:sp>
            <p:nvSpPr>
              <p:cNvPr id="41" name="Oval 78"/>
              <p:cNvSpPr>
                <a:spLocks noChangeArrowheads="1"/>
              </p:cNvSpPr>
              <p:nvPr/>
            </p:nvSpPr>
            <p:spPr bwMode="auto">
              <a:xfrm>
                <a:off x="2694775" y="4084937"/>
                <a:ext cx="76200" cy="76200"/>
              </a:xfrm>
              <a:prstGeom prst="ellipse">
                <a:avLst/>
              </a:prstGeom>
              <a:solidFill>
                <a:srgbClr val="333333"/>
              </a:solidFill>
              <a:ln w="9525">
                <a:solidFill>
                  <a:schemeClr val="tx1"/>
                </a:solidFill>
                <a:round/>
                <a:headEnd/>
                <a:tailEnd/>
              </a:ln>
              <a:effectLst/>
            </p:spPr>
            <p:txBody>
              <a:bodyPr wrap="none" anchor="ctr"/>
              <a:lstStyle/>
              <a:p>
                <a:endParaRPr lang="en-US"/>
              </a:p>
            </p:txBody>
          </p:sp>
          <p:sp>
            <p:nvSpPr>
              <p:cNvPr id="42" name="Oval 79"/>
              <p:cNvSpPr>
                <a:spLocks noChangeArrowheads="1"/>
              </p:cNvSpPr>
              <p:nvPr/>
            </p:nvSpPr>
            <p:spPr bwMode="auto">
              <a:xfrm>
                <a:off x="2513860" y="6333298"/>
                <a:ext cx="76200" cy="76200"/>
              </a:xfrm>
              <a:prstGeom prst="ellipse">
                <a:avLst/>
              </a:prstGeom>
              <a:solidFill>
                <a:srgbClr val="333333"/>
              </a:solidFill>
              <a:ln w="9525">
                <a:solidFill>
                  <a:schemeClr val="tx1"/>
                </a:solidFill>
                <a:round/>
                <a:headEnd/>
                <a:tailEnd/>
              </a:ln>
              <a:effectLst/>
            </p:spPr>
            <p:txBody>
              <a:bodyPr wrap="none" anchor="ctr"/>
              <a:lstStyle/>
              <a:p>
                <a:endParaRPr lang="en-US"/>
              </a:p>
            </p:txBody>
          </p:sp>
          <p:sp>
            <p:nvSpPr>
              <p:cNvPr id="43" name="Text Box 80"/>
              <p:cNvSpPr txBox="1">
                <a:spLocks noChangeArrowheads="1"/>
              </p:cNvSpPr>
              <p:nvPr/>
            </p:nvSpPr>
            <p:spPr bwMode="auto">
              <a:xfrm>
                <a:off x="377495" y="6087291"/>
                <a:ext cx="792163" cy="336550"/>
              </a:xfrm>
              <a:prstGeom prst="rect">
                <a:avLst/>
              </a:prstGeom>
              <a:noFill/>
              <a:ln w="9525">
                <a:noFill/>
                <a:miter lim="800000"/>
                <a:headEnd/>
                <a:tailEnd/>
              </a:ln>
              <a:effectLst/>
            </p:spPr>
            <p:txBody>
              <a:bodyPr>
                <a:spAutoFit/>
              </a:bodyPr>
              <a:lstStyle/>
              <a:p>
                <a:pPr>
                  <a:spcBef>
                    <a:spcPct val="50000"/>
                  </a:spcBef>
                </a:pPr>
                <a:r>
                  <a:rPr lang="en-US" sz="1600" dirty="0"/>
                  <a:t>Input</a:t>
                </a:r>
              </a:p>
            </p:txBody>
          </p:sp>
          <p:sp>
            <p:nvSpPr>
              <p:cNvPr id="44" name="Line 84"/>
              <p:cNvSpPr>
                <a:spLocks noChangeShapeType="1"/>
              </p:cNvSpPr>
              <p:nvPr/>
            </p:nvSpPr>
            <p:spPr bwMode="auto">
              <a:xfrm flipV="1">
                <a:off x="580444" y="3931805"/>
                <a:ext cx="372263" cy="4099"/>
              </a:xfrm>
              <a:prstGeom prst="line">
                <a:avLst/>
              </a:prstGeom>
              <a:noFill/>
              <a:ln w="9525">
                <a:solidFill>
                  <a:schemeClr val="tx1"/>
                </a:solidFill>
                <a:round/>
                <a:headEnd/>
                <a:tailEnd type="arrow" w="med" len="med"/>
              </a:ln>
              <a:effectLst/>
            </p:spPr>
            <p:txBody>
              <a:bodyPr/>
              <a:lstStyle/>
              <a:p>
                <a:endParaRPr lang="en-US"/>
              </a:p>
            </p:txBody>
          </p:sp>
          <p:sp>
            <p:nvSpPr>
              <p:cNvPr id="45" name="Text Box 87"/>
              <p:cNvSpPr txBox="1">
                <a:spLocks noChangeArrowheads="1"/>
              </p:cNvSpPr>
              <p:nvPr/>
            </p:nvSpPr>
            <p:spPr bwMode="auto">
              <a:xfrm>
                <a:off x="350257" y="3614072"/>
                <a:ext cx="792163" cy="336550"/>
              </a:xfrm>
              <a:prstGeom prst="rect">
                <a:avLst/>
              </a:prstGeom>
              <a:noFill/>
              <a:ln w="9525">
                <a:noFill/>
                <a:miter lim="800000"/>
                <a:headEnd/>
                <a:tailEnd/>
              </a:ln>
              <a:effectLst/>
            </p:spPr>
            <p:txBody>
              <a:bodyPr>
                <a:spAutoFit/>
              </a:bodyPr>
              <a:lstStyle/>
              <a:p>
                <a:pPr>
                  <a:spcBef>
                    <a:spcPct val="50000"/>
                  </a:spcBef>
                </a:pPr>
                <a:r>
                  <a:rPr lang="en-US" sz="1600" dirty="0"/>
                  <a:t>CLK</a:t>
                </a:r>
              </a:p>
            </p:txBody>
          </p:sp>
          <p:sp>
            <p:nvSpPr>
              <p:cNvPr id="46" name="Freeform 70"/>
              <p:cNvSpPr>
                <a:spLocks/>
              </p:cNvSpPr>
              <p:nvPr/>
            </p:nvSpPr>
            <p:spPr bwMode="auto">
              <a:xfrm flipH="1">
                <a:off x="691760" y="5780610"/>
                <a:ext cx="1860607" cy="588385"/>
              </a:xfrm>
              <a:custGeom>
                <a:avLst/>
                <a:gdLst>
                  <a:gd name="connsiteX0" fmla="*/ 8333 w 8333"/>
                  <a:gd name="connsiteY0" fmla="*/ 10000 h 10000"/>
                  <a:gd name="connsiteX1" fmla="*/ 0 w 8333"/>
                  <a:gd name="connsiteY1" fmla="*/ 10000 h 10000"/>
                  <a:gd name="connsiteX2" fmla="*/ 0 w 8333"/>
                  <a:gd name="connsiteY2" fmla="*/ 0 h 10000"/>
                  <a:gd name="connsiteX3" fmla="*/ 4722 w 8333"/>
                  <a:gd name="connsiteY3" fmla="*/ 0 h 10000"/>
                  <a:gd name="connsiteX0" fmla="*/ 10000 w 10000"/>
                  <a:gd name="connsiteY0" fmla="*/ 10202 h 10202"/>
                  <a:gd name="connsiteX1" fmla="*/ 0 w 10000"/>
                  <a:gd name="connsiteY1" fmla="*/ 10202 h 10202"/>
                  <a:gd name="connsiteX2" fmla="*/ 0 w 10000"/>
                  <a:gd name="connsiteY2" fmla="*/ 202 h 10202"/>
                  <a:gd name="connsiteX3" fmla="*/ 1373 w 10000"/>
                  <a:gd name="connsiteY3" fmla="*/ 0 h 10202"/>
                </a:gdLst>
                <a:ahLst/>
                <a:cxnLst>
                  <a:cxn ang="0">
                    <a:pos x="connsiteX0" y="connsiteY0"/>
                  </a:cxn>
                  <a:cxn ang="0">
                    <a:pos x="connsiteX1" y="connsiteY1"/>
                  </a:cxn>
                  <a:cxn ang="0">
                    <a:pos x="connsiteX2" y="connsiteY2"/>
                  </a:cxn>
                  <a:cxn ang="0">
                    <a:pos x="connsiteX3" y="connsiteY3"/>
                  </a:cxn>
                </a:cxnLst>
                <a:rect l="l" t="t" r="r" b="b"/>
                <a:pathLst>
                  <a:path w="10000" h="10202">
                    <a:moveTo>
                      <a:pt x="10000" y="10202"/>
                    </a:moveTo>
                    <a:lnTo>
                      <a:pt x="0" y="10202"/>
                    </a:lnTo>
                    <a:lnTo>
                      <a:pt x="0" y="202"/>
                    </a:lnTo>
                    <a:lnTo>
                      <a:pt x="1373" y="0"/>
                    </a:lnTo>
                  </a:path>
                </a:pathLst>
              </a:custGeom>
              <a:noFill/>
              <a:ln w="9525">
                <a:solidFill>
                  <a:schemeClr val="tx1"/>
                </a:solidFill>
                <a:round/>
                <a:headEnd type="none" w="med" len="med"/>
                <a:tailEnd type="arrow" w="med" len="med"/>
              </a:ln>
              <a:effectLst/>
            </p:spPr>
            <p:txBody>
              <a:bodyPr/>
              <a:lstStyle/>
              <a:p>
                <a:endParaRPr lang="en-US"/>
              </a:p>
            </p:txBody>
          </p:sp>
          <p:sp>
            <p:nvSpPr>
              <p:cNvPr id="47" name="Freeform 70"/>
              <p:cNvSpPr>
                <a:spLocks/>
              </p:cNvSpPr>
              <p:nvPr/>
            </p:nvSpPr>
            <p:spPr bwMode="auto">
              <a:xfrm flipH="1">
                <a:off x="2464904" y="4454058"/>
                <a:ext cx="874644" cy="1914937"/>
              </a:xfrm>
              <a:custGeom>
                <a:avLst/>
                <a:gdLst>
                  <a:gd name="connsiteX0" fmla="*/ 8333 w 8333"/>
                  <a:gd name="connsiteY0" fmla="*/ 10000 h 10000"/>
                  <a:gd name="connsiteX1" fmla="*/ 0 w 8333"/>
                  <a:gd name="connsiteY1" fmla="*/ 10000 h 10000"/>
                  <a:gd name="connsiteX2" fmla="*/ 0 w 8333"/>
                  <a:gd name="connsiteY2" fmla="*/ 0 h 10000"/>
                  <a:gd name="connsiteX3" fmla="*/ 4722 w 8333"/>
                  <a:gd name="connsiteY3" fmla="*/ 0 h 10000"/>
                  <a:gd name="connsiteX0" fmla="*/ 10000 w 10000"/>
                  <a:gd name="connsiteY0" fmla="*/ 10202 h 10202"/>
                  <a:gd name="connsiteX1" fmla="*/ 0 w 10000"/>
                  <a:gd name="connsiteY1" fmla="*/ 10202 h 10202"/>
                  <a:gd name="connsiteX2" fmla="*/ 0 w 10000"/>
                  <a:gd name="connsiteY2" fmla="*/ 202 h 10202"/>
                  <a:gd name="connsiteX3" fmla="*/ 1373 w 10000"/>
                  <a:gd name="connsiteY3" fmla="*/ 0 h 10202"/>
                  <a:gd name="connsiteX0" fmla="*/ 4380 w 4380"/>
                  <a:gd name="connsiteY0" fmla="*/ 10404 h 11902"/>
                  <a:gd name="connsiteX1" fmla="*/ 626 w 4380"/>
                  <a:gd name="connsiteY1" fmla="*/ 10202 h 11902"/>
                  <a:gd name="connsiteX2" fmla="*/ 626 w 4380"/>
                  <a:gd name="connsiteY2" fmla="*/ 202 h 11902"/>
                  <a:gd name="connsiteX3" fmla="*/ 1999 w 4380"/>
                  <a:gd name="connsiteY3" fmla="*/ 0 h 11902"/>
                  <a:gd name="connsiteX0" fmla="*/ 8571 w 8571"/>
                  <a:gd name="connsiteY0" fmla="*/ 8741 h 8741"/>
                  <a:gd name="connsiteX1" fmla="*/ 0 w 8571"/>
                  <a:gd name="connsiteY1" fmla="*/ 8572 h 8741"/>
                  <a:gd name="connsiteX2" fmla="*/ 0 w 8571"/>
                  <a:gd name="connsiteY2" fmla="*/ 170 h 8741"/>
                  <a:gd name="connsiteX3" fmla="*/ 3135 w 8571"/>
                  <a:gd name="connsiteY3" fmla="*/ 0 h 8741"/>
                  <a:gd name="connsiteX0" fmla="*/ 10086 w 10086"/>
                  <a:gd name="connsiteY0" fmla="*/ 20486 h 20486"/>
                  <a:gd name="connsiteX1" fmla="*/ 86 w 10086"/>
                  <a:gd name="connsiteY1" fmla="*/ 20293 h 20486"/>
                  <a:gd name="connsiteX2" fmla="*/ 86 w 10086"/>
                  <a:gd name="connsiteY2" fmla="*/ 10680 h 20486"/>
                  <a:gd name="connsiteX3" fmla="*/ 0 w 10086"/>
                  <a:gd name="connsiteY3" fmla="*/ 0 h 20486"/>
                  <a:gd name="connsiteX0" fmla="*/ 10086 w 10086"/>
                  <a:gd name="connsiteY0" fmla="*/ 20486 h 20486"/>
                  <a:gd name="connsiteX1" fmla="*/ 86 w 10086"/>
                  <a:gd name="connsiteY1" fmla="*/ 20293 h 20486"/>
                  <a:gd name="connsiteX2" fmla="*/ 0 w 10086"/>
                  <a:gd name="connsiteY2" fmla="*/ 0 h 20486"/>
                  <a:gd name="connsiteX0" fmla="*/ 10190 w 10190"/>
                  <a:gd name="connsiteY0" fmla="*/ 42235 h 42235"/>
                  <a:gd name="connsiteX1" fmla="*/ 190 w 10190"/>
                  <a:gd name="connsiteY1" fmla="*/ 42042 h 42235"/>
                  <a:gd name="connsiteX2" fmla="*/ 0 w 10190"/>
                  <a:gd name="connsiteY2" fmla="*/ 0 h 42235"/>
                  <a:gd name="connsiteX0" fmla="*/ 10190 w 10190"/>
                  <a:gd name="connsiteY0" fmla="*/ 42235 h 42237"/>
                  <a:gd name="connsiteX1" fmla="*/ 97 w 10190"/>
                  <a:gd name="connsiteY1" fmla="*/ 42237 h 42237"/>
                  <a:gd name="connsiteX2" fmla="*/ 0 w 10190"/>
                  <a:gd name="connsiteY2" fmla="*/ 0 h 42237"/>
                </a:gdLst>
                <a:ahLst/>
                <a:cxnLst>
                  <a:cxn ang="0">
                    <a:pos x="connsiteX0" y="connsiteY0"/>
                  </a:cxn>
                  <a:cxn ang="0">
                    <a:pos x="connsiteX1" y="connsiteY1"/>
                  </a:cxn>
                  <a:cxn ang="0">
                    <a:pos x="connsiteX2" y="connsiteY2"/>
                  </a:cxn>
                </a:cxnLst>
                <a:rect l="l" t="t" r="r" b="b"/>
                <a:pathLst>
                  <a:path w="10190" h="42237">
                    <a:moveTo>
                      <a:pt x="10190" y="42235"/>
                    </a:moveTo>
                    <a:lnTo>
                      <a:pt x="97" y="42237"/>
                    </a:lnTo>
                    <a:cubicBezTo>
                      <a:pt x="68" y="35473"/>
                      <a:pt x="29" y="6764"/>
                      <a:pt x="0" y="0"/>
                    </a:cubicBezTo>
                  </a:path>
                </a:pathLst>
              </a:custGeom>
              <a:noFill/>
              <a:ln w="9525">
                <a:solidFill>
                  <a:schemeClr val="tx1"/>
                </a:solidFill>
                <a:round/>
                <a:headEnd type="none" w="med" len="med"/>
                <a:tailEnd type="arrow" w="med" len="med"/>
              </a:ln>
              <a:effectLst/>
            </p:spPr>
            <p:txBody>
              <a:bodyPr/>
              <a:lstStyle/>
              <a:p>
                <a:endParaRPr lang="en-US"/>
              </a:p>
            </p:txBody>
          </p:sp>
          <p:sp>
            <p:nvSpPr>
              <p:cNvPr id="48" name="Text Box 67"/>
              <p:cNvSpPr txBox="1">
                <a:spLocks noChangeArrowheads="1"/>
              </p:cNvSpPr>
              <p:nvPr/>
            </p:nvSpPr>
            <p:spPr bwMode="auto">
              <a:xfrm>
                <a:off x="1001870" y="4854950"/>
                <a:ext cx="1295400" cy="955675"/>
              </a:xfrm>
              <a:prstGeom prst="rect">
                <a:avLst/>
              </a:prstGeom>
              <a:solidFill>
                <a:schemeClr val="bg1"/>
              </a:solidFill>
              <a:ln w="12700">
                <a:solidFill>
                  <a:schemeClr val="tx1"/>
                </a:solidFill>
                <a:miter lim="800000"/>
                <a:headEnd/>
                <a:tailEnd/>
              </a:ln>
              <a:effectLst/>
            </p:spPr>
            <p:txBody>
              <a:bodyPr>
                <a:spAutoFit/>
              </a:bodyPr>
              <a:lstStyle/>
              <a:p>
                <a:pPr algn="ctr">
                  <a:spcBef>
                    <a:spcPct val="50000"/>
                  </a:spcBef>
                </a:pPr>
                <a:r>
                  <a:rPr lang="en-US" sz="1400" dirty="0"/>
                  <a:t>Takes Present State and Produces Next State.</a:t>
                </a:r>
                <a:endParaRPr lang="en-US" dirty="0"/>
              </a:p>
            </p:txBody>
          </p:sp>
          <p:grpSp>
            <p:nvGrpSpPr>
              <p:cNvPr id="49" name="Group 54"/>
              <p:cNvGrpSpPr/>
              <p:nvPr/>
            </p:nvGrpSpPr>
            <p:grpSpPr>
              <a:xfrm>
                <a:off x="949518" y="3703993"/>
                <a:ext cx="1447800" cy="844164"/>
                <a:chOff x="949518" y="3950474"/>
                <a:chExt cx="1447800" cy="844164"/>
              </a:xfrm>
              <a:solidFill>
                <a:schemeClr val="bg1"/>
              </a:solidFill>
            </p:grpSpPr>
            <p:sp>
              <p:nvSpPr>
                <p:cNvPr id="52" name="Text Box 63"/>
                <p:cNvSpPr txBox="1">
                  <a:spLocks noChangeArrowheads="1"/>
                </p:cNvSpPr>
                <p:nvPr/>
              </p:nvSpPr>
              <p:spPr bwMode="auto">
                <a:xfrm>
                  <a:off x="949518" y="3950474"/>
                  <a:ext cx="1447800" cy="844164"/>
                </a:xfrm>
                <a:prstGeom prst="rect">
                  <a:avLst/>
                </a:prstGeom>
                <a:grpFill/>
                <a:ln w="9525">
                  <a:solidFill>
                    <a:schemeClr val="tx1"/>
                  </a:solidFill>
                  <a:miter lim="800000"/>
                  <a:headEnd/>
                  <a:tailEnd/>
                </a:ln>
                <a:effectLst/>
              </p:spPr>
              <p:txBody>
                <a:bodyPr>
                  <a:spAutoFit/>
                </a:bodyPr>
                <a:lstStyle/>
                <a:p>
                  <a:pPr>
                    <a:lnSpc>
                      <a:spcPct val="70000"/>
                    </a:lnSpc>
                  </a:pPr>
                  <a:endParaRPr lang="en-US" sz="1600"/>
                </a:p>
                <a:p>
                  <a:pPr algn="ctr">
                    <a:lnSpc>
                      <a:spcPct val="70000"/>
                    </a:lnSpc>
                  </a:pPr>
                  <a:r>
                    <a:rPr lang="en-US" sz="1600"/>
                    <a:t>FF Holding </a:t>
                  </a:r>
                </a:p>
                <a:p>
                  <a:pPr algn="ctr">
                    <a:lnSpc>
                      <a:spcPct val="70000"/>
                    </a:lnSpc>
                  </a:pPr>
                  <a:r>
                    <a:rPr lang="en-US" sz="1600"/>
                    <a:t>Present State</a:t>
                  </a:r>
                </a:p>
                <a:p>
                  <a:pPr algn="ctr">
                    <a:lnSpc>
                      <a:spcPct val="70000"/>
                    </a:lnSpc>
                  </a:pPr>
                  <a:endParaRPr lang="en-US" sz="1800"/>
                </a:p>
                <a:p>
                  <a:pPr>
                    <a:lnSpc>
                      <a:spcPct val="70000"/>
                    </a:lnSpc>
                  </a:pPr>
                  <a:endParaRPr lang="en-US" sz="1800"/>
                </a:p>
              </p:txBody>
            </p:sp>
            <p:sp>
              <p:nvSpPr>
                <p:cNvPr id="53" name="Line 64"/>
                <p:cNvSpPr>
                  <a:spLocks noChangeShapeType="1"/>
                </p:cNvSpPr>
                <p:nvPr/>
              </p:nvSpPr>
              <p:spPr bwMode="auto">
                <a:xfrm>
                  <a:off x="949518" y="4042900"/>
                  <a:ext cx="160867" cy="128635"/>
                </a:xfrm>
                <a:prstGeom prst="line">
                  <a:avLst/>
                </a:prstGeom>
                <a:grpFill/>
                <a:ln w="9525">
                  <a:solidFill>
                    <a:schemeClr val="tx1"/>
                  </a:solidFill>
                  <a:round/>
                  <a:headEnd/>
                  <a:tailEnd/>
                </a:ln>
                <a:effectLst/>
              </p:spPr>
              <p:txBody>
                <a:bodyPr/>
                <a:lstStyle/>
                <a:p>
                  <a:endParaRPr lang="en-US"/>
                </a:p>
              </p:txBody>
            </p:sp>
            <p:sp>
              <p:nvSpPr>
                <p:cNvPr id="54" name="Line 65"/>
                <p:cNvSpPr>
                  <a:spLocks noChangeShapeType="1"/>
                </p:cNvSpPr>
                <p:nvPr/>
              </p:nvSpPr>
              <p:spPr bwMode="auto">
                <a:xfrm flipH="1">
                  <a:off x="949518" y="4171534"/>
                  <a:ext cx="160867" cy="128635"/>
                </a:xfrm>
                <a:prstGeom prst="line">
                  <a:avLst/>
                </a:prstGeom>
                <a:grpFill/>
                <a:ln w="9525">
                  <a:solidFill>
                    <a:schemeClr val="tx1"/>
                  </a:solidFill>
                  <a:round/>
                  <a:headEnd/>
                  <a:tailEnd/>
                </a:ln>
                <a:effectLst/>
              </p:spPr>
              <p:txBody>
                <a:bodyPr/>
                <a:lstStyle/>
                <a:p>
                  <a:endParaRPr lang="en-US"/>
                </a:p>
              </p:txBody>
            </p:sp>
          </p:grpSp>
          <p:sp>
            <p:nvSpPr>
              <p:cNvPr id="50" name="Text Box 61"/>
              <p:cNvSpPr txBox="1">
                <a:spLocks noChangeArrowheads="1"/>
              </p:cNvSpPr>
              <p:nvPr/>
            </p:nvSpPr>
            <p:spPr bwMode="auto">
              <a:xfrm>
                <a:off x="906449" y="5790463"/>
                <a:ext cx="1524000" cy="398379"/>
              </a:xfrm>
              <a:prstGeom prst="rect">
                <a:avLst/>
              </a:prstGeom>
              <a:noFill/>
              <a:ln w="9525">
                <a:noFill/>
                <a:miter lim="800000"/>
                <a:headEnd/>
                <a:tailEnd/>
              </a:ln>
              <a:effectLst/>
            </p:spPr>
            <p:txBody>
              <a:bodyPr>
                <a:spAutoFit/>
              </a:bodyPr>
              <a:lstStyle/>
              <a:p>
                <a:pPr algn="ctr">
                  <a:lnSpc>
                    <a:spcPct val="70000"/>
                  </a:lnSpc>
                </a:pPr>
                <a:r>
                  <a:rPr lang="en-US" sz="1400" dirty="0"/>
                  <a:t>Combinational</a:t>
                </a:r>
              </a:p>
              <a:p>
                <a:pPr algn="ctr">
                  <a:lnSpc>
                    <a:spcPct val="70000"/>
                  </a:lnSpc>
                </a:pPr>
                <a:r>
                  <a:rPr lang="en-US" sz="1400" dirty="0"/>
                  <a:t> Logic</a:t>
                </a:r>
              </a:p>
            </p:txBody>
          </p:sp>
          <p:sp>
            <p:nvSpPr>
              <p:cNvPr id="51" name="Text Box 61"/>
              <p:cNvSpPr txBox="1">
                <a:spLocks noChangeArrowheads="1"/>
              </p:cNvSpPr>
              <p:nvPr/>
            </p:nvSpPr>
            <p:spPr bwMode="auto">
              <a:xfrm>
                <a:off x="907774" y="3438201"/>
                <a:ext cx="1524000" cy="247568"/>
              </a:xfrm>
              <a:prstGeom prst="rect">
                <a:avLst/>
              </a:prstGeom>
              <a:noFill/>
              <a:ln w="9525">
                <a:noFill/>
                <a:miter lim="800000"/>
                <a:headEnd/>
                <a:tailEnd/>
              </a:ln>
              <a:effectLst/>
            </p:spPr>
            <p:txBody>
              <a:bodyPr>
                <a:spAutoFit/>
              </a:bodyPr>
              <a:lstStyle/>
              <a:p>
                <a:pPr algn="ctr">
                  <a:lnSpc>
                    <a:spcPct val="70000"/>
                  </a:lnSpc>
                </a:pPr>
                <a:r>
                  <a:rPr lang="en-US" sz="1400" dirty="0" smtClean="0"/>
                  <a:t>Flip-flops</a:t>
                </a:r>
                <a:endParaRPr lang="en-US" sz="1400" dirty="0"/>
              </a:p>
            </p:txBody>
          </p:sp>
        </p:grpSp>
      </p:grpSp>
      <p:sp>
        <p:nvSpPr>
          <p:cNvPr id="55" name="Slide Number Placeholder 54"/>
          <p:cNvSpPr>
            <a:spLocks noGrp="1"/>
          </p:cNvSpPr>
          <p:nvPr>
            <p:ph type="sldNum" sz="quarter" idx="12"/>
          </p:nvPr>
        </p:nvSpPr>
        <p:spPr/>
        <p:txBody>
          <a:bodyPr/>
          <a:lstStyle/>
          <a:p>
            <a:fld id="{1E9AE433-2354-447F-AC9C-E3BA53A2ED55}" type="slidenum">
              <a:rPr lang="en-US" smtClean="0"/>
              <a:pPr/>
              <a:t>56</a:t>
            </a:fld>
            <a:endParaRPr lang="en-US"/>
          </a:p>
        </p:txBody>
      </p:sp>
      <p:sp>
        <p:nvSpPr>
          <p:cNvPr id="56" name="Footer Placeholder 55"/>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Sequential Logic Models</a:t>
            </a:r>
          </a:p>
        </p:txBody>
      </p:sp>
      <p:sp>
        <p:nvSpPr>
          <p:cNvPr id="59395" name="Rectangle 3"/>
          <p:cNvSpPr>
            <a:spLocks noGrp="1" noChangeArrowheads="1"/>
          </p:cNvSpPr>
          <p:nvPr>
            <p:ph idx="1"/>
          </p:nvPr>
        </p:nvSpPr>
        <p:spPr/>
        <p:txBody>
          <a:bodyPr/>
          <a:lstStyle/>
          <a:p>
            <a:r>
              <a:rPr lang="en-US"/>
              <a:t>Moore Machine</a:t>
            </a:r>
          </a:p>
          <a:p>
            <a:pPr lvl="1"/>
            <a:r>
              <a:rPr lang="en-US"/>
              <a:t>Possible Gains:</a:t>
            </a:r>
          </a:p>
          <a:p>
            <a:pPr lvl="2"/>
            <a:r>
              <a:rPr lang="en-US"/>
              <a:t>Robust</a:t>
            </a:r>
          </a:p>
          <a:p>
            <a:pPr lvl="2"/>
            <a:r>
              <a:rPr lang="en-US"/>
              <a:t>Synchronized</a:t>
            </a:r>
          </a:p>
          <a:p>
            <a:pPr lvl="1"/>
            <a:r>
              <a:rPr lang="en-US"/>
              <a:t>Possible Drawbacks</a:t>
            </a:r>
          </a:p>
          <a:p>
            <a:pPr lvl="2"/>
            <a:r>
              <a:rPr lang="en-US"/>
              <a:t>Larger Area</a:t>
            </a:r>
          </a:p>
          <a:p>
            <a:pPr lvl="2"/>
            <a:endParaRPr lang="en-US"/>
          </a:p>
        </p:txBody>
      </p:sp>
      <p:grpSp>
        <p:nvGrpSpPr>
          <p:cNvPr id="27" name="Group 92"/>
          <p:cNvGrpSpPr>
            <a:grpSpLocks/>
          </p:cNvGrpSpPr>
          <p:nvPr/>
        </p:nvGrpSpPr>
        <p:grpSpPr bwMode="auto">
          <a:xfrm>
            <a:off x="4594654" y="1900881"/>
            <a:ext cx="4194175" cy="3886200"/>
            <a:chOff x="2832" y="1680"/>
            <a:chExt cx="2642" cy="2448"/>
          </a:xfrm>
        </p:grpSpPr>
        <p:sp>
          <p:nvSpPr>
            <p:cNvPr id="28" name="Rectangle 20"/>
            <p:cNvSpPr>
              <a:spLocks noChangeArrowheads="1"/>
            </p:cNvSpPr>
            <p:nvPr/>
          </p:nvSpPr>
          <p:spPr bwMode="auto">
            <a:xfrm>
              <a:off x="2832" y="1680"/>
              <a:ext cx="2544" cy="2448"/>
            </a:xfrm>
            <a:prstGeom prst="rect">
              <a:avLst/>
            </a:prstGeom>
            <a:noFill/>
            <a:ln w="9525">
              <a:solidFill>
                <a:schemeClr val="tx1"/>
              </a:solidFill>
              <a:miter lim="800000"/>
              <a:headEnd/>
              <a:tailEnd/>
            </a:ln>
            <a:effectLst/>
          </p:spPr>
          <p:txBody>
            <a:bodyPr wrap="none" anchor="ctr"/>
            <a:lstStyle/>
            <a:p>
              <a:endParaRPr lang="en-US"/>
            </a:p>
          </p:txBody>
        </p:sp>
        <p:sp>
          <p:nvSpPr>
            <p:cNvPr id="29" name="Text Box 22"/>
            <p:cNvSpPr txBox="1">
              <a:spLocks noChangeArrowheads="1"/>
            </p:cNvSpPr>
            <p:nvPr/>
          </p:nvSpPr>
          <p:spPr bwMode="auto">
            <a:xfrm>
              <a:off x="3408" y="1680"/>
              <a:ext cx="1536" cy="288"/>
            </a:xfrm>
            <a:prstGeom prst="rect">
              <a:avLst/>
            </a:prstGeom>
            <a:noFill/>
            <a:ln w="9525">
              <a:noFill/>
              <a:miter lim="800000"/>
              <a:headEnd/>
              <a:tailEnd/>
            </a:ln>
            <a:effectLst/>
          </p:spPr>
          <p:txBody>
            <a:bodyPr>
              <a:spAutoFit/>
            </a:bodyPr>
            <a:lstStyle/>
            <a:p>
              <a:pPr>
                <a:spcBef>
                  <a:spcPct val="50000"/>
                </a:spcBef>
              </a:pPr>
              <a:r>
                <a:rPr lang="en-US" dirty="0"/>
                <a:t>Moore Machine</a:t>
              </a:r>
            </a:p>
          </p:txBody>
        </p:sp>
        <p:sp>
          <p:nvSpPr>
            <p:cNvPr id="30" name="Text Box 25"/>
            <p:cNvSpPr txBox="1">
              <a:spLocks noChangeArrowheads="1"/>
            </p:cNvSpPr>
            <p:nvPr/>
          </p:nvSpPr>
          <p:spPr bwMode="auto">
            <a:xfrm>
              <a:off x="3648" y="2106"/>
              <a:ext cx="960" cy="274"/>
            </a:xfrm>
            <a:prstGeom prst="rect">
              <a:avLst/>
            </a:prstGeom>
            <a:noFill/>
            <a:ln w="9525">
              <a:noFill/>
              <a:miter lim="800000"/>
              <a:headEnd/>
              <a:tailEnd/>
            </a:ln>
            <a:effectLst/>
          </p:spPr>
          <p:txBody>
            <a:bodyPr>
              <a:spAutoFit/>
            </a:bodyPr>
            <a:lstStyle/>
            <a:p>
              <a:pPr algn="ctr">
                <a:lnSpc>
                  <a:spcPct val="70000"/>
                </a:lnSpc>
              </a:pPr>
              <a:r>
                <a:rPr lang="en-US" sz="1600"/>
                <a:t>Combinational</a:t>
              </a:r>
            </a:p>
            <a:p>
              <a:pPr algn="ctr">
                <a:lnSpc>
                  <a:spcPct val="70000"/>
                </a:lnSpc>
              </a:pPr>
              <a:r>
                <a:rPr lang="en-US" sz="1600"/>
                <a:t> Logic</a:t>
              </a:r>
            </a:p>
          </p:txBody>
        </p:sp>
        <p:grpSp>
          <p:nvGrpSpPr>
            <p:cNvPr id="31" name="Group 29"/>
            <p:cNvGrpSpPr>
              <a:grpSpLocks/>
            </p:cNvGrpSpPr>
            <p:nvPr/>
          </p:nvGrpSpPr>
          <p:grpSpPr bwMode="auto">
            <a:xfrm>
              <a:off x="3696" y="3360"/>
              <a:ext cx="912" cy="630"/>
              <a:chOff x="1200" y="3168"/>
              <a:chExt cx="864" cy="630"/>
            </a:xfrm>
          </p:grpSpPr>
          <p:sp>
            <p:nvSpPr>
              <p:cNvPr id="47" name="Text Box 26"/>
              <p:cNvSpPr txBox="1">
                <a:spLocks noChangeArrowheads="1"/>
              </p:cNvSpPr>
              <p:nvPr/>
            </p:nvSpPr>
            <p:spPr bwMode="auto">
              <a:xfrm>
                <a:off x="1200" y="3168"/>
                <a:ext cx="864" cy="630"/>
              </a:xfrm>
              <a:prstGeom prst="rect">
                <a:avLst/>
              </a:prstGeom>
              <a:noFill/>
              <a:ln w="9525">
                <a:solidFill>
                  <a:schemeClr val="tx1"/>
                </a:solidFill>
                <a:miter lim="800000"/>
                <a:headEnd/>
                <a:tailEnd/>
              </a:ln>
              <a:effectLst/>
            </p:spPr>
            <p:txBody>
              <a:bodyPr>
                <a:spAutoFit/>
              </a:bodyPr>
              <a:lstStyle/>
              <a:p>
                <a:pPr>
                  <a:lnSpc>
                    <a:spcPct val="70000"/>
                  </a:lnSpc>
                </a:pPr>
                <a:endParaRPr lang="en-US" sz="1600"/>
              </a:p>
              <a:p>
                <a:pPr algn="ctr">
                  <a:lnSpc>
                    <a:spcPct val="70000"/>
                  </a:lnSpc>
                </a:pPr>
                <a:r>
                  <a:rPr lang="en-US" sz="1600"/>
                  <a:t>FF Holding </a:t>
                </a:r>
              </a:p>
              <a:p>
                <a:pPr algn="ctr">
                  <a:lnSpc>
                    <a:spcPct val="70000"/>
                  </a:lnSpc>
                </a:pPr>
                <a:r>
                  <a:rPr lang="en-US" sz="1600"/>
                  <a:t>Present State</a:t>
                </a:r>
              </a:p>
              <a:p>
                <a:pPr algn="ctr">
                  <a:lnSpc>
                    <a:spcPct val="70000"/>
                  </a:lnSpc>
                </a:pPr>
                <a:endParaRPr lang="en-US" sz="1800"/>
              </a:p>
              <a:p>
                <a:pPr>
                  <a:lnSpc>
                    <a:spcPct val="70000"/>
                  </a:lnSpc>
                </a:pPr>
                <a:endParaRPr lang="en-US" sz="1800"/>
              </a:p>
            </p:txBody>
          </p:sp>
          <p:sp>
            <p:nvSpPr>
              <p:cNvPr id="48" name="Line 27"/>
              <p:cNvSpPr>
                <a:spLocks noChangeShapeType="1"/>
              </p:cNvSpPr>
              <p:nvPr/>
            </p:nvSpPr>
            <p:spPr bwMode="auto">
              <a:xfrm>
                <a:off x="1200" y="3504"/>
                <a:ext cx="96" cy="96"/>
              </a:xfrm>
              <a:prstGeom prst="line">
                <a:avLst/>
              </a:prstGeom>
              <a:noFill/>
              <a:ln w="9525">
                <a:solidFill>
                  <a:schemeClr val="tx1"/>
                </a:solidFill>
                <a:round/>
                <a:headEnd/>
                <a:tailEnd/>
              </a:ln>
              <a:effectLst/>
            </p:spPr>
            <p:txBody>
              <a:bodyPr/>
              <a:lstStyle/>
              <a:p>
                <a:endParaRPr lang="en-US"/>
              </a:p>
            </p:txBody>
          </p:sp>
          <p:sp>
            <p:nvSpPr>
              <p:cNvPr id="49" name="Line 28"/>
              <p:cNvSpPr>
                <a:spLocks noChangeShapeType="1"/>
              </p:cNvSpPr>
              <p:nvPr/>
            </p:nvSpPr>
            <p:spPr bwMode="auto">
              <a:xfrm flipH="1">
                <a:off x="1200" y="3600"/>
                <a:ext cx="96" cy="96"/>
              </a:xfrm>
              <a:prstGeom prst="line">
                <a:avLst/>
              </a:prstGeom>
              <a:noFill/>
              <a:ln w="9525">
                <a:solidFill>
                  <a:schemeClr val="tx1"/>
                </a:solidFill>
                <a:round/>
                <a:headEnd/>
                <a:tailEnd/>
              </a:ln>
              <a:effectLst/>
            </p:spPr>
            <p:txBody>
              <a:bodyPr/>
              <a:lstStyle/>
              <a:p>
                <a:endParaRPr lang="en-US"/>
              </a:p>
            </p:txBody>
          </p:sp>
        </p:grpSp>
        <p:sp>
          <p:nvSpPr>
            <p:cNvPr id="32" name="Text Box 24"/>
            <p:cNvSpPr txBox="1">
              <a:spLocks noChangeArrowheads="1"/>
            </p:cNvSpPr>
            <p:nvPr/>
          </p:nvSpPr>
          <p:spPr bwMode="auto">
            <a:xfrm>
              <a:off x="3744" y="3024"/>
              <a:ext cx="816" cy="200"/>
            </a:xfrm>
            <a:prstGeom prst="rect">
              <a:avLst/>
            </a:prstGeom>
            <a:noFill/>
            <a:ln w="12700">
              <a:solidFill>
                <a:schemeClr val="tx1"/>
              </a:solidFill>
              <a:miter lim="800000"/>
              <a:headEnd/>
              <a:tailEnd/>
            </a:ln>
            <a:effectLst/>
          </p:spPr>
          <p:txBody>
            <a:bodyPr>
              <a:spAutoFit/>
            </a:bodyPr>
            <a:lstStyle/>
            <a:p>
              <a:pPr>
                <a:spcBef>
                  <a:spcPct val="50000"/>
                </a:spcBef>
              </a:pPr>
              <a:r>
                <a:rPr lang="en-US" sz="1400"/>
                <a:t>Output Logic</a:t>
              </a:r>
            </a:p>
          </p:txBody>
        </p:sp>
        <p:sp>
          <p:nvSpPr>
            <p:cNvPr id="33" name="Text Box 30"/>
            <p:cNvSpPr txBox="1">
              <a:spLocks noChangeArrowheads="1"/>
            </p:cNvSpPr>
            <p:nvPr/>
          </p:nvSpPr>
          <p:spPr bwMode="auto">
            <a:xfrm>
              <a:off x="3744" y="2352"/>
              <a:ext cx="816" cy="602"/>
            </a:xfrm>
            <a:prstGeom prst="rect">
              <a:avLst/>
            </a:prstGeom>
            <a:noFill/>
            <a:ln w="12700">
              <a:solidFill>
                <a:schemeClr val="tx1"/>
              </a:solidFill>
              <a:miter lim="800000"/>
              <a:headEnd/>
              <a:tailEnd/>
            </a:ln>
            <a:effectLst/>
          </p:spPr>
          <p:txBody>
            <a:bodyPr>
              <a:spAutoFit/>
            </a:bodyPr>
            <a:lstStyle/>
            <a:p>
              <a:pPr>
                <a:spcBef>
                  <a:spcPct val="50000"/>
                </a:spcBef>
              </a:pPr>
              <a:r>
                <a:rPr lang="en-US" sz="1400"/>
                <a:t>Takes Present State and Produces Next State.</a:t>
              </a:r>
              <a:endParaRPr lang="en-US"/>
            </a:p>
          </p:txBody>
        </p:sp>
        <p:sp>
          <p:nvSpPr>
            <p:cNvPr id="34" name="Line 34"/>
            <p:cNvSpPr>
              <a:spLocks noChangeShapeType="1"/>
            </p:cNvSpPr>
            <p:nvPr/>
          </p:nvSpPr>
          <p:spPr bwMode="auto">
            <a:xfrm>
              <a:off x="3024" y="2592"/>
              <a:ext cx="720" cy="1"/>
            </a:xfrm>
            <a:prstGeom prst="line">
              <a:avLst/>
            </a:prstGeom>
            <a:noFill/>
            <a:ln w="9525">
              <a:solidFill>
                <a:schemeClr val="tx1"/>
              </a:solidFill>
              <a:round/>
              <a:headEnd/>
              <a:tailEnd type="arrow" w="med" len="med"/>
            </a:ln>
            <a:effectLst/>
          </p:spPr>
          <p:txBody>
            <a:bodyPr/>
            <a:lstStyle/>
            <a:p>
              <a:endParaRPr lang="en-US"/>
            </a:p>
          </p:txBody>
        </p:sp>
        <p:sp>
          <p:nvSpPr>
            <p:cNvPr id="35" name="Freeform 38"/>
            <p:cNvSpPr>
              <a:spLocks/>
            </p:cNvSpPr>
            <p:nvPr/>
          </p:nvSpPr>
          <p:spPr bwMode="auto">
            <a:xfrm>
              <a:off x="4560" y="2736"/>
              <a:ext cx="288" cy="912"/>
            </a:xfrm>
            <a:custGeom>
              <a:avLst/>
              <a:gdLst/>
              <a:ahLst/>
              <a:cxnLst>
                <a:cxn ang="0">
                  <a:pos x="0" y="0"/>
                </a:cxn>
                <a:cxn ang="0">
                  <a:pos x="288" y="0"/>
                </a:cxn>
                <a:cxn ang="0">
                  <a:pos x="288" y="912"/>
                </a:cxn>
                <a:cxn ang="0">
                  <a:pos x="48" y="912"/>
                </a:cxn>
              </a:cxnLst>
              <a:rect l="0" t="0" r="r" b="b"/>
              <a:pathLst>
                <a:path w="288" h="912">
                  <a:moveTo>
                    <a:pt x="0" y="0"/>
                  </a:moveTo>
                  <a:lnTo>
                    <a:pt x="288" y="0"/>
                  </a:lnTo>
                  <a:lnTo>
                    <a:pt x="288" y="912"/>
                  </a:lnTo>
                  <a:lnTo>
                    <a:pt x="48" y="912"/>
                  </a:lnTo>
                </a:path>
              </a:pathLst>
            </a:custGeom>
            <a:noFill/>
            <a:ln w="9525">
              <a:solidFill>
                <a:schemeClr val="tx1"/>
              </a:solidFill>
              <a:round/>
              <a:headEnd type="none" w="med" len="med"/>
              <a:tailEnd type="arrow" w="med" len="med"/>
            </a:ln>
            <a:effectLst/>
          </p:spPr>
          <p:txBody>
            <a:bodyPr/>
            <a:lstStyle/>
            <a:p>
              <a:endParaRPr lang="en-US"/>
            </a:p>
          </p:txBody>
        </p:sp>
        <p:sp>
          <p:nvSpPr>
            <p:cNvPr id="36" name="Freeform 39"/>
            <p:cNvSpPr>
              <a:spLocks/>
            </p:cNvSpPr>
            <p:nvPr/>
          </p:nvSpPr>
          <p:spPr bwMode="auto">
            <a:xfrm>
              <a:off x="3456" y="2784"/>
              <a:ext cx="288" cy="864"/>
            </a:xfrm>
            <a:custGeom>
              <a:avLst/>
              <a:gdLst/>
              <a:ahLst/>
              <a:cxnLst>
                <a:cxn ang="0">
                  <a:pos x="240" y="1200"/>
                </a:cxn>
                <a:cxn ang="0">
                  <a:pos x="0" y="1200"/>
                </a:cxn>
                <a:cxn ang="0">
                  <a:pos x="0" y="0"/>
                </a:cxn>
                <a:cxn ang="0">
                  <a:pos x="288" y="0"/>
                </a:cxn>
              </a:cxnLst>
              <a:rect l="0" t="0" r="r" b="b"/>
              <a:pathLst>
                <a:path w="288" h="1200">
                  <a:moveTo>
                    <a:pt x="240" y="1200"/>
                  </a:moveTo>
                  <a:lnTo>
                    <a:pt x="0" y="1200"/>
                  </a:lnTo>
                  <a:lnTo>
                    <a:pt x="0" y="0"/>
                  </a:lnTo>
                  <a:lnTo>
                    <a:pt x="288" y="0"/>
                  </a:lnTo>
                </a:path>
              </a:pathLst>
            </a:custGeom>
            <a:noFill/>
            <a:ln w="9525">
              <a:solidFill>
                <a:schemeClr val="tx1"/>
              </a:solidFill>
              <a:round/>
              <a:headEnd type="none" w="med" len="med"/>
              <a:tailEnd type="arrow" w="med" len="med"/>
            </a:ln>
            <a:effectLst/>
          </p:spPr>
          <p:txBody>
            <a:bodyPr/>
            <a:lstStyle/>
            <a:p>
              <a:endParaRPr lang="en-US"/>
            </a:p>
          </p:txBody>
        </p:sp>
        <p:sp>
          <p:nvSpPr>
            <p:cNvPr id="37" name="Line 40"/>
            <p:cNvSpPr>
              <a:spLocks noChangeShapeType="1"/>
            </p:cNvSpPr>
            <p:nvPr/>
          </p:nvSpPr>
          <p:spPr bwMode="auto">
            <a:xfrm>
              <a:off x="3456" y="3120"/>
              <a:ext cx="288" cy="0"/>
            </a:xfrm>
            <a:prstGeom prst="line">
              <a:avLst/>
            </a:prstGeom>
            <a:noFill/>
            <a:ln w="9525">
              <a:solidFill>
                <a:schemeClr val="tx1"/>
              </a:solidFill>
              <a:round/>
              <a:headEnd/>
              <a:tailEnd type="arrow" w="med" len="med"/>
            </a:ln>
            <a:effectLst/>
          </p:spPr>
          <p:txBody>
            <a:bodyPr/>
            <a:lstStyle/>
            <a:p>
              <a:endParaRPr lang="en-US"/>
            </a:p>
          </p:txBody>
        </p:sp>
        <p:sp>
          <p:nvSpPr>
            <p:cNvPr id="38" name="Arc 56"/>
            <p:cNvSpPr>
              <a:spLocks/>
            </p:cNvSpPr>
            <p:nvPr/>
          </p:nvSpPr>
          <p:spPr bwMode="auto">
            <a:xfrm>
              <a:off x="4802" y="3026"/>
              <a:ext cx="96" cy="96"/>
            </a:xfrm>
            <a:custGeom>
              <a:avLst/>
              <a:gdLst>
                <a:gd name="G0" fmla="+- 21333 0 0"/>
                <a:gd name="G1" fmla="+- 21600 0 0"/>
                <a:gd name="G2" fmla="+- 21600 0 0"/>
                <a:gd name="T0" fmla="*/ 0 w 42929"/>
                <a:gd name="T1" fmla="*/ 18211 h 21600"/>
                <a:gd name="T2" fmla="*/ 42929 w 42929"/>
                <a:gd name="T3" fmla="*/ 21191 h 21600"/>
                <a:gd name="T4" fmla="*/ 21333 w 42929"/>
                <a:gd name="T5" fmla="*/ 21600 h 21600"/>
              </a:gdLst>
              <a:ahLst/>
              <a:cxnLst>
                <a:cxn ang="0">
                  <a:pos x="T0" y="T1"/>
                </a:cxn>
                <a:cxn ang="0">
                  <a:pos x="T2" y="T3"/>
                </a:cxn>
                <a:cxn ang="0">
                  <a:pos x="T4" y="T5"/>
                </a:cxn>
              </a:cxnLst>
              <a:rect l="0" t="0" r="r" b="b"/>
              <a:pathLst>
                <a:path w="42929" h="21600" fill="none" extrusionOk="0">
                  <a:moveTo>
                    <a:pt x="0" y="18211"/>
                  </a:moveTo>
                  <a:cubicBezTo>
                    <a:pt x="1666" y="7721"/>
                    <a:pt x="10711" y="-1"/>
                    <a:pt x="21333" y="0"/>
                  </a:cubicBezTo>
                  <a:cubicBezTo>
                    <a:pt x="33102" y="0"/>
                    <a:pt x="42706" y="9423"/>
                    <a:pt x="42929" y="21190"/>
                  </a:cubicBezTo>
                </a:path>
                <a:path w="42929" h="21600" stroke="0" extrusionOk="0">
                  <a:moveTo>
                    <a:pt x="0" y="18211"/>
                  </a:moveTo>
                  <a:cubicBezTo>
                    <a:pt x="1666" y="7721"/>
                    <a:pt x="10711" y="-1"/>
                    <a:pt x="21333" y="0"/>
                  </a:cubicBezTo>
                  <a:cubicBezTo>
                    <a:pt x="33102" y="0"/>
                    <a:pt x="42706" y="9423"/>
                    <a:pt x="42929" y="21190"/>
                  </a:cubicBezTo>
                  <a:lnTo>
                    <a:pt x="21333" y="21600"/>
                  </a:lnTo>
                  <a:close/>
                </a:path>
              </a:pathLst>
            </a:custGeom>
            <a:noFill/>
            <a:ln w="9525">
              <a:solidFill>
                <a:schemeClr val="tx1"/>
              </a:solidFill>
              <a:round/>
              <a:headEnd/>
              <a:tailEnd/>
            </a:ln>
            <a:effectLst/>
          </p:spPr>
          <p:txBody>
            <a:bodyPr wrap="none" anchor="ctr"/>
            <a:lstStyle/>
            <a:p>
              <a:endParaRPr lang="en-US"/>
            </a:p>
          </p:txBody>
        </p:sp>
        <p:sp>
          <p:nvSpPr>
            <p:cNvPr id="39" name="Line 57"/>
            <p:cNvSpPr>
              <a:spLocks noChangeShapeType="1"/>
            </p:cNvSpPr>
            <p:nvPr/>
          </p:nvSpPr>
          <p:spPr bwMode="auto">
            <a:xfrm flipH="1">
              <a:off x="4560" y="3120"/>
              <a:ext cx="240" cy="0"/>
            </a:xfrm>
            <a:prstGeom prst="line">
              <a:avLst/>
            </a:prstGeom>
            <a:noFill/>
            <a:ln w="9525">
              <a:solidFill>
                <a:schemeClr val="tx1"/>
              </a:solidFill>
              <a:round/>
              <a:headEnd/>
              <a:tailEnd/>
            </a:ln>
            <a:effectLst/>
          </p:spPr>
          <p:txBody>
            <a:bodyPr/>
            <a:lstStyle/>
            <a:p>
              <a:endParaRPr lang="en-US"/>
            </a:p>
          </p:txBody>
        </p:sp>
        <p:sp>
          <p:nvSpPr>
            <p:cNvPr id="40" name="Line 58"/>
            <p:cNvSpPr>
              <a:spLocks noChangeShapeType="1"/>
            </p:cNvSpPr>
            <p:nvPr/>
          </p:nvSpPr>
          <p:spPr bwMode="auto">
            <a:xfrm>
              <a:off x="4896" y="3120"/>
              <a:ext cx="288" cy="0"/>
            </a:xfrm>
            <a:prstGeom prst="line">
              <a:avLst/>
            </a:prstGeom>
            <a:noFill/>
            <a:ln w="9525">
              <a:solidFill>
                <a:schemeClr val="tx1"/>
              </a:solidFill>
              <a:round/>
              <a:headEnd/>
              <a:tailEnd type="arrow" w="med" len="med"/>
            </a:ln>
            <a:effectLst/>
          </p:spPr>
          <p:txBody>
            <a:bodyPr/>
            <a:lstStyle/>
            <a:p>
              <a:endParaRPr lang="en-US"/>
            </a:p>
          </p:txBody>
        </p:sp>
        <p:sp>
          <p:nvSpPr>
            <p:cNvPr id="41" name="Oval 77"/>
            <p:cNvSpPr>
              <a:spLocks noChangeArrowheads="1"/>
            </p:cNvSpPr>
            <p:nvPr/>
          </p:nvSpPr>
          <p:spPr bwMode="auto">
            <a:xfrm>
              <a:off x="3434" y="3094"/>
              <a:ext cx="48" cy="48"/>
            </a:xfrm>
            <a:prstGeom prst="ellipse">
              <a:avLst/>
            </a:prstGeom>
            <a:solidFill>
              <a:srgbClr val="333333"/>
            </a:solidFill>
            <a:ln w="9525">
              <a:solidFill>
                <a:schemeClr val="tx1"/>
              </a:solidFill>
              <a:round/>
              <a:headEnd/>
              <a:tailEnd/>
            </a:ln>
            <a:effectLst/>
          </p:spPr>
          <p:txBody>
            <a:bodyPr wrap="none" anchor="ctr"/>
            <a:lstStyle/>
            <a:p>
              <a:endParaRPr lang="en-US"/>
            </a:p>
          </p:txBody>
        </p:sp>
        <p:sp>
          <p:nvSpPr>
            <p:cNvPr id="42" name="Text Box 81"/>
            <p:cNvSpPr txBox="1">
              <a:spLocks noChangeArrowheads="1"/>
            </p:cNvSpPr>
            <p:nvPr/>
          </p:nvSpPr>
          <p:spPr bwMode="auto">
            <a:xfrm>
              <a:off x="2969" y="2406"/>
              <a:ext cx="499" cy="212"/>
            </a:xfrm>
            <a:prstGeom prst="rect">
              <a:avLst/>
            </a:prstGeom>
            <a:noFill/>
            <a:ln w="9525">
              <a:noFill/>
              <a:miter lim="800000"/>
              <a:headEnd/>
              <a:tailEnd/>
            </a:ln>
            <a:effectLst/>
          </p:spPr>
          <p:txBody>
            <a:bodyPr>
              <a:spAutoFit/>
            </a:bodyPr>
            <a:lstStyle/>
            <a:p>
              <a:pPr>
                <a:spcBef>
                  <a:spcPct val="50000"/>
                </a:spcBef>
              </a:pPr>
              <a:r>
                <a:rPr lang="en-US" sz="1600"/>
                <a:t>Input</a:t>
              </a:r>
            </a:p>
          </p:txBody>
        </p:sp>
        <p:sp>
          <p:nvSpPr>
            <p:cNvPr id="43" name="Text Box 83"/>
            <p:cNvSpPr txBox="1">
              <a:spLocks noChangeArrowheads="1"/>
            </p:cNvSpPr>
            <p:nvPr/>
          </p:nvSpPr>
          <p:spPr bwMode="auto">
            <a:xfrm>
              <a:off x="4845" y="2924"/>
              <a:ext cx="499" cy="212"/>
            </a:xfrm>
            <a:prstGeom prst="rect">
              <a:avLst/>
            </a:prstGeom>
            <a:noFill/>
            <a:ln w="9525">
              <a:noFill/>
              <a:miter lim="800000"/>
              <a:headEnd/>
              <a:tailEnd/>
            </a:ln>
            <a:effectLst/>
          </p:spPr>
          <p:txBody>
            <a:bodyPr>
              <a:spAutoFit/>
            </a:bodyPr>
            <a:lstStyle/>
            <a:p>
              <a:pPr>
                <a:spcBef>
                  <a:spcPct val="50000"/>
                </a:spcBef>
              </a:pPr>
              <a:r>
                <a:rPr lang="en-US" sz="1600"/>
                <a:t>Output</a:t>
              </a:r>
            </a:p>
          </p:txBody>
        </p:sp>
        <p:sp>
          <p:nvSpPr>
            <p:cNvPr id="44" name="Line 85"/>
            <p:cNvSpPr>
              <a:spLocks noChangeShapeType="1"/>
            </p:cNvSpPr>
            <p:nvPr/>
          </p:nvSpPr>
          <p:spPr bwMode="auto">
            <a:xfrm>
              <a:off x="3367" y="3789"/>
              <a:ext cx="333" cy="0"/>
            </a:xfrm>
            <a:prstGeom prst="line">
              <a:avLst/>
            </a:prstGeom>
            <a:noFill/>
            <a:ln w="9525">
              <a:solidFill>
                <a:schemeClr val="tx1"/>
              </a:solidFill>
              <a:round/>
              <a:headEnd/>
              <a:tailEnd type="arrow" w="med" len="med"/>
            </a:ln>
            <a:effectLst/>
          </p:spPr>
          <p:txBody>
            <a:bodyPr/>
            <a:lstStyle/>
            <a:p>
              <a:endParaRPr lang="en-US"/>
            </a:p>
          </p:txBody>
        </p:sp>
        <p:sp>
          <p:nvSpPr>
            <p:cNvPr id="45" name="Text Box 86"/>
            <p:cNvSpPr txBox="1">
              <a:spLocks noChangeArrowheads="1"/>
            </p:cNvSpPr>
            <p:nvPr/>
          </p:nvSpPr>
          <p:spPr bwMode="auto">
            <a:xfrm>
              <a:off x="3033" y="3679"/>
              <a:ext cx="499" cy="212"/>
            </a:xfrm>
            <a:prstGeom prst="rect">
              <a:avLst/>
            </a:prstGeom>
            <a:noFill/>
            <a:ln w="9525">
              <a:noFill/>
              <a:miter lim="800000"/>
              <a:headEnd/>
              <a:tailEnd/>
            </a:ln>
            <a:effectLst/>
          </p:spPr>
          <p:txBody>
            <a:bodyPr>
              <a:spAutoFit/>
            </a:bodyPr>
            <a:lstStyle/>
            <a:p>
              <a:pPr>
                <a:spcBef>
                  <a:spcPct val="50000"/>
                </a:spcBef>
              </a:pPr>
              <a:r>
                <a:rPr lang="en-US" sz="1600"/>
                <a:t>CLK</a:t>
              </a:r>
            </a:p>
          </p:txBody>
        </p:sp>
        <p:sp>
          <p:nvSpPr>
            <p:cNvPr id="46" name="Text Box 91"/>
            <p:cNvSpPr txBox="1">
              <a:spLocks noChangeArrowheads="1"/>
            </p:cNvSpPr>
            <p:nvPr/>
          </p:nvSpPr>
          <p:spPr bwMode="auto">
            <a:xfrm>
              <a:off x="3030" y="1859"/>
              <a:ext cx="2444" cy="212"/>
            </a:xfrm>
            <a:prstGeom prst="rect">
              <a:avLst/>
            </a:prstGeom>
            <a:noFill/>
            <a:ln w="9525">
              <a:noFill/>
              <a:miter lim="800000"/>
              <a:headEnd/>
              <a:tailEnd/>
            </a:ln>
            <a:effectLst/>
          </p:spPr>
          <p:txBody>
            <a:bodyPr>
              <a:spAutoFit/>
            </a:bodyPr>
            <a:lstStyle/>
            <a:p>
              <a:pPr>
                <a:spcBef>
                  <a:spcPct val="50000"/>
                </a:spcBef>
              </a:pPr>
              <a:r>
                <a:rPr lang="en-US" sz="1600"/>
                <a:t>(Output Depends Only on Present State)</a:t>
              </a:r>
            </a:p>
          </p:txBody>
        </p:sp>
      </p:grpSp>
      <p:sp>
        <p:nvSpPr>
          <p:cNvPr id="50" name="Slide Number Placeholder 49"/>
          <p:cNvSpPr>
            <a:spLocks noGrp="1"/>
          </p:cNvSpPr>
          <p:nvPr>
            <p:ph type="sldNum" sz="quarter" idx="12"/>
          </p:nvPr>
        </p:nvSpPr>
        <p:spPr/>
        <p:txBody>
          <a:bodyPr/>
          <a:lstStyle/>
          <a:p>
            <a:fld id="{1E9AE433-2354-447F-AC9C-E3BA53A2ED55}" type="slidenum">
              <a:rPr lang="en-US" smtClean="0"/>
              <a:pPr/>
              <a:t>57</a:t>
            </a:fld>
            <a:endParaRPr lang="en-US"/>
          </a:p>
        </p:txBody>
      </p:sp>
      <p:sp>
        <p:nvSpPr>
          <p:cNvPr id="51" name="Footer Placeholder 50"/>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5" name="Rectangle 25"/>
          <p:cNvSpPr>
            <a:spLocks noGrp="1" noChangeArrowheads="1"/>
          </p:cNvSpPr>
          <p:nvPr>
            <p:ph type="title"/>
          </p:nvPr>
        </p:nvSpPr>
        <p:spPr/>
        <p:txBody>
          <a:bodyPr/>
          <a:lstStyle/>
          <a:p>
            <a:r>
              <a:rPr lang="en-US"/>
              <a:t>Sequential Logic Models</a:t>
            </a:r>
          </a:p>
        </p:txBody>
      </p:sp>
      <p:sp>
        <p:nvSpPr>
          <p:cNvPr id="61480" name="Text Box 40"/>
          <p:cNvSpPr txBox="1">
            <a:spLocks noChangeArrowheads="1"/>
          </p:cNvSpPr>
          <p:nvPr/>
        </p:nvSpPr>
        <p:spPr bwMode="auto">
          <a:xfrm>
            <a:off x="1175658" y="4321998"/>
            <a:ext cx="2438400" cy="457200"/>
          </a:xfrm>
          <a:prstGeom prst="rect">
            <a:avLst/>
          </a:prstGeom>
          <a:noFill/>
          <a:ln w="9525">
            <a:noFill/>
            <a:miter lim="800000"/>
            <a:headEnd/>
            <a:tailEnd/>
          </a:ln>
          <a:effectLst/>
        </p:spPr>
        <p:txBody>
          <a:bodyPr>
            <a:spAutoFit/>
          </a:bodyPr>
          <a:lstStyle/>
          <a:p>
            <a:pPr>
              <a:spcBef>
                <a:spcPct val="50000"/>
              </a:spcBef>
            </a:pPr>
            <a:r>
              <a:rPr lang="en-US" dirty="0" err="1"/>
              <a:t>Meally</a:t>
            </a:r>
            <a:r>
              <a:rPr lang="en-US" dirty="0"/>
              <a:t> Machine</a:t>
            </a:r>
          </a:p>
        </p:txBody>
      </p:sp>
      <p:grpSp>
        <p:nvGrpSpPr>
          <p:cNvPr id="61476" name="Group 36"/>
          <p:cNvGrpSpPr>
            <a:grpSpLocks/>
          </p:cNvGrpSpPr>
          <p:nvPr/>
        </p:nvGrpSpPr>
        <p:grpSpPr bwMode="auto">
          <a:xfrm>
            <a:off x="1808163" y="2062163"/>
            <a:ext cx="5526088" cy="315912"/>
            <a:chOff x="1139" y="1581"/>
            <a:chExt cx="3481" cy="199"/>
          </a:xfrm>
        </p:grpSpPr>
        <p:sp>
          <p:nvSpPr>
            <p:cNvPr id="61468" name="Freeform 28"/>
            <p:cNvSpPr>
              <a:spLocks/>
            </p:cNvSpPr>
            <p:nvPr/>
          </p:nvSpPr>
          <p:spPr bwMode="auto">
            <a:xfrm>
              <a:off x="1139" y="1581"/>
              <a:ext cx="1159" cy="192"/>
            </a:xfrm>
            <a:custGeom>
              <a:avLst/>
              <a:gdLst/>
              <a:ahLst/>
              <a:cxnLst>
                <a:cxn ang="0">
                  <a:pos x="0" y="192"/>
                </a:cxn>
                <a:cxn ang="0">
                  <a:pos x="563" y="192"/>
                </a:cxn>
                <a:cxn ang="0">
                  <a:pos x="563" y="0"/>
                </a:cxn>
                <a:cxn ang="0">
                  <a:pos x="1159" y="0"/>
                </a:cxn>
                <a:cxn ang="0">
                  <a:pos x="1159" y="141"/>
                </a:cxn>
              </a:cxnLst>
              <a:rect l="0" t="0" r="r" b="b"/>
              <a:pathLst>
                <a:path w="1159" h="192">
                  <a:moveTo>
                    <a:pt x="0" y="192"/>
                  </a:moveTo>
                  <a:lnTo>
                    <a:pt x="563" y="192"/>
                  </a:lnTo>
                  <a:lnTo>
                    <a:pt x="563" y="0"/>
                  </a:lnTo>
                  <a:lnTo>
                    <a:pt x="1159" y="0"/>
                  </a:lnTo>
                  <a:lnTo>
                    <a:pt x="1159" y="141"/>
                  </a:lnTo>
                </a:path>
              </a:pathLst>
            </a:custGeom>
            <a:noFill/>
            <a:ln w="9525">
              <a:solidFill>
                <a:schemeClr val="tx1"/>
              </a:solidFill>
              <a:round/>
              <a:headEnd/>
              <a:tailEnd/>
            </a:ln>
            <a:effectLst/>
          </p:spPr>
          <p:txBody>
            <a:bodyPr/>
            <a:lstStyle/>
            <a:p>
              <a:endParaRPr lang="en-US"/>
            </a:p>
          </p:txBody>
        </p:sp>
        <p:sp>
          <p:nvSpPr>
            <p:cNvPr id="61469" name="Freeform 29"/>
            <p:cNvSpPr>
              <a:spLocks/>
            </p:cNvSpPr>
            <p:nvPr/>
          </p:nvSpPr>
          <p:spPr bwMode="auto">
            <a:xfrm flipH="1" flipV="1">
              <a:off x="2297" y="1588"/>
              <a:ext cx="1159" cy="192"/>
            </a:xfrm>
            <a:custGeom>
              <a:avLst/>
              <a:gdLst/>
              <a:ahLst/>
              <a:cxnLst>
                <a:cxn ang="0">
                  <a:pos x="0" y="192"/>
                </a:cxn>
                <a:cxn ang="0">
                  <a:pos x="563" y="192"/>
                </a:cxn>
                <a:cxn ang="0">
                  <a:pos x="563" y="0"/>
                </a:cxn>
                <a:cxn ang="0">
                  <a:pos x="1159" y="0"/>
                </a:cxn>
                <a:cxn ang="0">
                  <a:pos x="1159" y="141"/>
                </a:cxn>
              </a:cxnLst>
              <a:rect l="0" t="0" r="r" b="b"/>
              <a:pathLst>
                <a:path w="1159" h="192">
                  <a:moveTo>
                    <a:pt x="0" y="192"/>
                  </a:moveTo>
                  <a:lnTo>
                    <a:pt x="563" y="192"/>
                  </a:lnTo>
                  <a:lnTo>
                    <a:pt x="563" y="0"/>
                  </a:lnTo>
                  <a:lnTo>
                    <a:pt x="1159" y="0"/>
                  </a:lnTo>
                  <a:lnTo>
                    <a:pt x="1159" y="141"/>
                  </a:lnTo>
                </a:path>
              </a:pathLst>
            </a:custGeom>
            <a:noFill/>
            <a:ln w="9525">
              <a:solidFill>
                <a:schemeClr val="tx1"/>
              </a:solidFill>
              <a:round/>
              <a:headEnd/>
              <a:tailEnd/>
            </a:ln>
            <a:effectLst/>
          </p:spPr>
          <p:txBody>
            <a:bodyPr/>
            <a:lstStyle/>
            <a:p>
              <a:endParaRPr lang="en-US"/>
            </a:p>
          </p:txBody>
        </p:sp>
        <p:sp>
          <p:nvSpPr>
            <p:cNvPr id="61472" name="Line 32"/>
            <p:cNvSpPr>
              <a:spLocks noChangeShapeType="1"/>
            </p:cNvSpPr>
            <p:nvPr/>
          </p:nvSpPr>
          <p:spPr bwMode="auto">
            <a:xfrm>
              <a:off x="3462" y="1587"/>
              <a:ext cx="0" cy="179"/>
            </a:xfrm>
            <a:prstGeom prst="line">
              <a:avLst/>
            </a:prstGeom>
            <a:noFill/>
            <a:ln w="9525">
              <a:solidFill>
                <a:schemeClr val="tx1"/>
              </a:solidFill>
              <a:round/>
              <a:headEnd/>
              <a:tailEnd/>
            </a:ln>
            <a:effectLst/>
          </p:spPr>
          <p:txBody>
            <a:bodyPr/>
            <a:lstStyle/>
            <a:p>
              <a:endParaRPr lang="en-US"/>
            </a:p>
          </p:txBody>
        </p:sp>
        <p:sp>
          <p:nvSpPr>
            <p:cNvPr id="61473" name="Freeform 33"/>
            <p:cNvSpPr>
              <a:spLocks/>
            </p:cNvSpPr>
            <p:nvPr/>
          </p:nvSpPr>
          <p:spPr bwMode="auto">
            <a:xfrm rot="-10800000">
              <a:off x="3461" y="1587"/>
              <a:ext cx="1159" cy="192"/>
            </a:xfrm>
            <a:custGeom>
              <a:avLst/>
              <a:gdLst/>
              <a:ahLst/>
              <a:cxnLst>
                <a:cxn ang="0">
                  <a:pos x="0" y="192"/>
                </a:cxn>
                <a:cxn ang="0">
                  <a:pos x="563" y="192"/>
                </a:cxn>
                <a:cxn ang="0">
                  <a:pos x="563" y="0"/>
                </a:cxn>
                <a:cxn ang="0">
                  <a:pos x="1159" y="0"/>
                </a:cxn>
                <a:cxn ang="0">
                  <a:pos x="1159" y="141"/>
                </a:cxn>
              </a:cxnLst>
              <a:rect l="0" t="0" r="r" b="b"/>
              <a:pathLst>
                <a:path w="1159" h="192">
                  <a:moveTo>
                    <a:pt x="0" y="192"/>
                  </a:moveTo>
                  <a:lnTo>
                    <a:pt x="563" y="192"/>
                  </a:lnTo>
                  <a:lnTo>
                    <a:pt x="563" y="0"/>
                  </a:lnTo>
                  <a:lnTo>
                    <a:pt x="1159" y="0"/>
                  </a:lnTo>
                  <a:lnTo>
                    <a:pt x="1159" y="141"/>
                  </a:lnTo>
                </a:path>
              </a:pathLst>
            </a:custGeom>
            <a:noFill/>
            <a:ln w="9525">
              <a:solidFill>
                <a:schemeClr val="tx1"/>
              </a:solidFill>
              <a:round/>
              <a:headEnd/>
              <a:tailEnd/>
            </a:ln>
            <a:effectLst/>
          </p:spPr>
          <p:txBody>
            <a:bodyPr/>
            <a:lstStyle/>
            <a:p>
              <a:endParaRPr lang="en-US"/>
            </a:p>
          </p:txBody>
        </p:sp>
      </p:grpSp>
      <p:sp>
        <p:nvSpPr>
          <p:cNvPr id="61477" name="Rectangle 37"/>
          <p:cNvSpPr>
            <a:spLocks noChangeArrowheads="1"/>
          </p:cNvSpPr>
          <p:nvPr/>
        </p:nvSpPr>
        <p:spPr bwMode="auto">
          <a:xfrm>
            <a:off x="855023" y="1706564"/>
            <a:ext cx="7954015" cy="1856033"/>
          </a:xfrm>
          <a:prstGeom prst="rect">
            <a:avLst/>
          </a:prstGeom>
          <a:noFill/>
          <a:ln w="9525">
            <a:solidFill>
              <a:schemeClr val="tx1"/>
            </a:solidFill>
            <a:miter lim="800000"/>
            <a:headEnd/>
            <a:tailEnd/>
          </a:ln>
          <a:effectLst/>
        </p:spPr>
        <p:txBody>
          <a:bodyPr wrap="none" anchor="ctr"/>
          <a:lstStyle/>
          <a:p>
            <a:endParaRPr lang="en-US"/>
          </a:p>
        </p:txBody>
      </p:sp>
      <p:sp>
        <p:nvSpPr>
          <p:cNvPr id="61515" name="Freeform 75"/>
          <p:cNvSpPr>
            <a:spLocks/>
          </p:cNvSpPr>
          <p:nvPr/>
        </p:nvSpPr>
        <p:spPr bwMode="auto">
          <a:xfrm>
            <a:off x="7345363" y="2041525"/>
            <a:ext cx="1290638" cy="295275"/>
          </a:xfrm>
          <a:custGeom>
            <a:avLst/>
            <a:gdLst/>
            <a:ahLst/>
            <a:cxnLst>
              <a:cxn ang="0">
                <a:pos x="0" y="20"/>
              </a:cxn>
              <a:cxn ang="0">
                <a:pos x="0" y="186"/>
              </a:cxn>
              <a:cxn ang="0">
                <a:pos x="563" y="186"/>
              </a:cxn>
              <a:cxn ang="0">
                <a:pos x="563" y="0"/>
              </a:cxn>
              <a:cxn ang="0">
                <a:pos x="813" y="0"/>
              </a:cxn>
            </a:cxnLst>
            <a:rect l="0" t="0" r="r" b="b"/>
            <a:pathLst>
              <a:path w="813" h="186">
                <a:moveTo>
                  <a:pt x="0" y="20"/>
                </a:moveTo>
                <a:lnTo>
                  <a:pt x="0" y="186"/>
                </a:lnTo>
                <a:lnTo>
                  <a:pt x="563" y="186"/>
                </a:lnTo>
                <a:lnTo>
                  <a:pt x="563" y="0"/>
                </a:lnTo>
                <a:lnTo>
                  <a:pt x="813" y="0"/>
                </a:lnTo>
              </a:path>
            </a:pathLst>
          </a:custGeom>
          <a:noFill/>
          <a:ln w="9525">
            <a:solidFill>
              <a:schemeClr val="tx1"/>
            </a:solidFill>
            <a:round/>
            <a:headEnd/>
            <a:tailEnd/>
          </a:ln>
          <a:effectLst/>
        </p:spPr>
        <p:txBody>
          <a:bodyPr/>
          <a:lstStyle/>
          <a:p>
            <a:endParaRPr lang="en-US"/>
          </a:p>
        </p:txBody>
      </p:sp>
      <p:sp>
        <p:nvSpPr>
          <p:cNvPr id="61517" name="Freeform 77"/>
          <p:cNvSpPr>
            <a:spLocks/>
          </p:cNvSpPr>
          <p:nvPr/>
        </p:nvSpPr>
        <p:spPr bwMode="auto">
          <a:xfrm>
            <a:off x="1808163" y="2498725"/>
            <a:ext cx="6878638" cy="244475"/>
          </a:xfrm>
          <a:custGeom>
            <a:avLst/>
            <a:gdLst/>
            <a:ahLst/>
            <a:cxnLst>
              <a:cxn ang="0">
                <a:pos x="0" y="0"/>
              </a:cxn>
              <a:cxn ang="0">
                <a:pos x="935" y="0"/>
              </a:cxn>
              <a:cxn ang="0">
                <a:pos x="942" y="154"/>
              </a:cxn>
              <a:cxn ang="0">
                <a:pos x="4333" y="154"/>
              </a:cxn>
            </a:cxnLst>
            <a:rect l="0" t="0" r="r" b="b"/>
            <a:pathLst>
              <a:path w="4333" h="154">
                <a:moveTo>
                  <a:pt x="0" y="0"/>
                </a:moveTo>
                <a:lnTo>
                  <a:pt x="935" y="0"/>
                </a:lnTo>
                <a:lnTo>
                  <a:pt x="942" y="154"/>
                </a:lnTo>
                <a:lnTo>
                  <a:pt x="4333" y="154"/>
                </a:lnTo>
              </a:path>
            </a:pathLst>
          </a:custGeom>
          <a:noFill/>
          <a:ln w="9525">
            <a:solidFill>
              <a:schemeClr val="tx1"/>
            </a:solidFill>
            <a:round/>
            <a:headEnd/>
            <a:tailEnd/>
          </a:ln>
          <a:effectLst/>
        </p:spPr>
        <p:txBody>
          <a:bodyPr/>
          <a:lstStyle/>
          <a:p>
            <a:endParaRPr lang="en-US"/>
          </a:p>
        </p:txBody>
      </p:sp>
      <p:sp>
        <p:nvSpPr>
          <p:cNvPr id="61518" name="Freeform 78"/>
          <p:cNvSpPr>
            <a:spLocks/>
          </p:cNvSpPr>
          <p:nvPr/>
        </p:nvSpPr>
        <p:spPr bwMode="auto">
          <a:xfrm flipV="1">
            <a:off x="1808163" y="3048000"/>
            <a:ext cx="6880225" cy="244475"/>
          </a:xfrm>
          <a:custGeom>
            <a:avLst/>
            <a:gdLst/>
            <a:ahLst/>
            <a:cxnLst>
              <a:cxn ang="0">
                <a:pos x="0" y="0"/>
              </a:cxn>
              <a:cxn ang="0">
                <a:pos x="992" y="0"/>
              </a:cxn>
              <a:cxn ang="0">
                <a:pos x="999" y="154"/>
              </a:cxn>
              <a:cxn ang="0">
                <a:pos x="4135" y="154"/>
              </a:cxn>
            </a:cxnLst>
            <a:rect l="0" t="0" r="r" b="b"/>
            <a:pathLst>
              <a:path w="4135" h="154">
                <a:moveTo>
                  <a:pt x="0" y="0"/>
                </a:moveTo>
                <a:lnTo>
                  <a:pt x="992" y="0"/>
                </a:lnTo>
                <a:lnTo>
                  <a:pt x="999" y="154"/>
                </a:lnTo>
                <a:lnTo>
                  <a:pt x="4135" y="154"/>
                </a:lnTo>
              </a:path>
            </a:pathLst>
          </a:custGeom>
          <a:noFill/>
          <a:ln w="9525">
            <a:solidFill>
              <a:schemeClr val="tx1"/>
            </a:solidFill>
            <a:round/>
            <a:headEnd/>
            <a:tailEnd/>
          </a:ln>
          <a:effectLst/>
        </p:spPr>
        <p:txBody>
          <a:bodyPr/>
          <a:lstStyle/>
          <a:p>
            <a:endParaRPr lang="en-US"/>
          </a:p>
        </p:txBody>
      </p:sp>
      <p:sp>
        <p:nvSpPr>
          <p:cNvPr id="61520" name="Oval 80"/>
          <p:cNvSpPr>
            <a:spLocks noChangeArrowheads="1"/>
          </p:cNvSpPr>
          <p:nvPr/>
        </p:nvSpPr>
        <p:spPr bwMode="auto">
          <a:xfrm>
            <a:off x="3216503" y="2557999"/>
            <a:ext cx="142875" cy="122237"/>
          </a:xfrm>
          <a:prstGeom prst="ellipse">
            <a:avLst/>
          </a:prstGeom>
          <a:noFill/>
          <a:ln w="9525">
            <a:solidFill>
              <a:schemeClr val="tx1"/>
            </a:solidFill>
            <a:round/>
            <a:headEnd/>
            <a:tailEnd/>
          </a:ln>
          <a:effectLst/>
        </p:spPr>
        <p:txBody>
          <a:bodyPr wrap="none" anchor="ctr"/>
          <a:lstStyle/>
          <a:p>
            <a:endParaRPr lang="en-US"/>
          </a:p>
        </p:txBody>
      </p:sp>
      <p:sp>
        <p:nvSpPr>
          <p:cNvPr id="61521" name="Freeform 81"/>
          <p:cNvSpPr>
            <a:spLocks/>
          </p:cNvSpPr>
          <p:nvPr/>
        </p:nvSpPr>
        <p:spPr bwMode="auto">
          <a:xfrm>
            <a:off x="3218213" y="2629437"/>
            <a:ext cx="344384" cy="600651"/>
          </a:xfrm>
          <a:custGeom>
            <a:avLst/>
            <a:gdLst/>
            <a:ahLst/>
            <a:cxnLst>
              <a:cxn ang="0">
                <a:pos x="158" y="0"/>
              </a:cxn>
              <a:cxn ang="0">
                <a:pos x="325" y="211"/>
              </a:cxn>
              <a:cxn ang="0">
                <a:pos x="17" y="601"/>
              </a:cxn>
              <a:cxn ang="0">
                <a:pos x="222" y="896"/>
              </a:cxn>
            </a:cxnLst>
            <a:rect l="0" t="0" r="r" b="b"/>
            <a:pathLst>
              <a:path w="348" h="896">
                <a:moveTo>
                  <a:pt x="158" y="0"/>
                </a:moveTo>
                <a:cubicBezTo>
                  <a:pt x="253" y="55"/>
                  <a:pt x="348" y="111"/>
                  <a:pt x="325" y="211"/>
                </a:cubicBezTo>
                <a:cubicBezTo>
                  <a:pt x="302" y="311"/>
                  <a:pt x="34" y="487"/>
                  <a:pt x="17" y="601"/>
                </a:cubicBezTo>
                <a:cubicBezTo>
                  <a:pt x="0" y="715"/>
                  <a:pt x="189" y="847"/>
                  <a:pt x="222" y="896"/>
                </a:cubicBezTo>
              </a:path>
            </a:pathLst>
          </a:custGeom>
          <a:noFill/>
          <a:ln w="9525">
            <a:solidFill>
              <a:schemeClr val="tx1"/>
            </a:solidFill>
            <a:round/>
            <a:headEnd type="none" w="med" len="med"/>
            <a:tailEnd type="arrow" w="med" len="med"/>
          </a:ln>
          <a:effectLst/>
        </p:spPr>
        <p:txBody>
          <a:bodyPr/>
          <a:lstStyle/>
          <a:p>
            <a:endParaRPr lang="en-US"/>
          </a:p>
        </p:txBody>
      </p:sp>
      <p:sp>
        <p:nvSpPr>
          <p:cNvPr id="61522" name="Text Box 82"/>
          <p:cNvSpPr txBox="1">
            <a:spLocks noChangeArrowheads="1"/>
          </p:cNvSpPr>
          <p:nvPr/>
        </p:nvSpPr>
        <p:spPr bwMode="auto">
          <a:xfrm>
            <a:off x="1206500" y="2028825"/>
            <a:ext cx="923925" cy="366712"/>
          </a:xfrm>
          <a:prstGeom prst="rect">
            <a:avLst/>
          </a:prstGeom>
          <a:noFill/>
          <a:ln w="9525">
            <a:noFill/>
            <a:miter lim="800000"/>
            <a:headEnd/>
            <a:tailEnd/>
          </a:ln>
          <a:effectLst/>
        </p:spPr>
        <p:txBody>
          <a:bodyPr>
            <a:spAutoFit/>
          </a:bodyPr>
          <a:lstStyle/>
          <a:p>
            <a:pPr>
              <a:spcBef>
                <a:spcPct val="50000"/>
              </a:spcBef>
            </a:pPr>
            <a:r>
              <a:rPr lang="en-US" sz="1800"/>
              <a:t>CLK</a:t>
            </a:r>
          </a:p>
        </p:txBody>
      </p:sp>
      <p:sp>
        <p:nvSpPr>
          <p:cNvPr id="61523" name="Text Box 83"/>
          <p:cNvSpPr txBox="1">
            <a:spLocks noChangeArrowheads="1"/>
          </p:cNvSpPr>
          <p:nvPr/>
        </p:nvSpPr>
        <p:spPr bwMode="auto">
          <a:xfrm>
            <a:off x="1208088" y="2439988"/>
            <a:ext cx="923925" cy="366712"/>
          </a:xfrm>
          <a:prstGeom prst="rect">
            <a:avLst/>
          </a:prstGeom>
          <a:noFill/>
          <a:ln w="9525">
            <a:noFill/>
            <a:miter lim="800000"/>
            <a:headEnd/>
            <a:tailEnd/>
          </a:ln>
          <a:effectLst/>
        </p:spPr>
        <p:txBody>
          <a:bodyPr>
            <a:spAutoFit/>
          </a:bodyPr>
          <a:lstStyle/>
          <a:p>
            <a:pPr>
              <a:spcBef>
                <a:spcPct val="50000"/>
              </a:spcBef>
            </a:pPr>
            <a:r>
              <a:rPr lang="en-US" sz="1800"/>
              <a:t>Input</a:t>
            </a:r>
          </a:p>
        </p:txBody>
      </p:sp>
      <p:sp>
        <p:nvSpPr>
          <p:cNvPr id="61524" name="Text Box 84"/>
          <p:cNvSpPr txBox="1">
            <a:spLocks noChangeArrowheads="1"/>
          </p:cNvSpPr>
          <p:nvPr/>
        </p:nvSpPr>
        <p:spPr bwMode="auto">
          <a:xfrm>
            <a:off x="1209675" y="2963863"/>
            <a:ext cx="1300163" cy="366712"/>
          </a:xfrm>
          <a:prstGeom prst="rect">
            <a:avLst/>
          </a:prstGeom>
          <a:noFill/>
          <a:ln w="9525">
            <a:noFill/>
            <a:miter lim="800000"/>
            <a:headEnd/>
            <a:tailEnd/>
          </a:ln>
          <a:effectLst/>
        </p:spPr>
        <p:txBody>
          <a:bodyPr>
            <a:spAutoFit/>
          </a:bodyPr>
          <a:lstStyle/>
          <a:p>
            <a:pPr>
              <a:spcBef>
                <a:spcPct val="50000"/>
              </a:spcBef>
            </a:pPr>
            <a:r>
              <a:rPr lang="en-US" sz="1800" dirty="0"/>
              <a:t>Output </a:t>
            </a:r>
          </a:p>
        </p:txBody>
      </p:sp>
      <p:sp>
        <p:nvSpPr>
          <p:cNvPr id="57" name="Text Box 90"/>
          <p:cNvSpPr txBox="1">
            <a:spLocks noChangeArrowheads="1"/>
          </p:cNvSpPr>
          <p:nvPr/>
        </p:nvSpPr>
        <p:spPr bwMode="auto">
          <a:xfrm>
            <a:off x="985363" y="4872616"/>
            <a:ext cx="2802866" cy="646331"/>
          </a:xfrm>
          <a:prstGeom prst="rect">
            <a:avLst/>
          </a:prstGeom>
          <a:noFill/>
          <a:ln w="9525">
            <a:noFill/>
            <a:miter lim="800000"/>
            <a:headEnd/>
            <a:tailEnd/>
          </a:ln>
          <a:effectLst/>
        </p:spPr>
        <p:txBody>
          <a:bodyPr wrap="square">
            <a:spAutoFit/>
          </a:bodyPr>
          <a:lstStyle/>
          <a:p>
            <a:pPr algn="ctr">
              <a:spcBef>
                <a:spcPct val="50000"/>
              </a:spcBef>
            </a:pPr>
            <a:r>
              <a:rPr lang="en-US" sz="1800" dirty="0"/>
              <a:t>(Output Depends on Input and Present State)</a:t>
            </a:r>
          </a:p>
        </p:txBody>
      </p:sp>
      <p:sp>
        <p:nvSpPr>
          <p:cNvPr id="58" name="Text Box 82"/>
          <p:cNvSpPr txBox="1">
            <a:spLocks noChangeArrowheads="1"/>
          </p:cNvSpPr>
          <p:nvPr/>
        </p:nvSpPr>
        <p:spPr bwMode="auto">
          <a:xfrm>
            <a:off x="8161832" y="4296512"/>
            <a:ext cx="792163" cy="336550"/>
          </a:xfrm>
          <a:prstGeom prst="rect">
            <a:avLst/>
          </a:prstGeom>
          <a:noFill/>
          <a:ln w="9525">
            <a:noFill/>
            <a:miter lim="800000"/>
            <a:headEnd/>
            <a:tailEnd/>
          </a:ln>
          <a:effectLst/>
        </p:spPr>
        <p:txBody>
          <a:bodyPr>
            <a:spAutoFit/>
          </a:bodyPr>
          <a:lstStyle/>
          <a:p>
            <a:pPr>
              <a:spcBef>
                <a:spcPct val="50000"/>
              </a:spcBef>
            </a:pPr>
            <a:r>
              <a:rPr lang="en-US" sz="1600" dirty="0"/>
              <a:t>Output</a:t>
            </a:r>
          </a:p>
        </p:txBody>
      </p:sp>
      <p:grpSp>
        <p:nvGrpSpPr>
          <p:cNvPr id="59" name="Group 102"/>
          <p:cNvGrpSpPr/>
          <p:nvPr/>
        </p:nvGrpSpPr>
        <p:grpSpPr>
          <a:xfrm>
            <a:off x="4813159" y="3687583"/>
            <a:ext cx="3772495" cy="2985640"/>
            <a:chOff x="350257" y="3438201"/>
            <a:chExt cx="3772495" cy="2985640"/>
          </a:xfrm>
        </p:grpSpPr>
        <p:sp>
          <p:nvSpPr>
            <p:cNvPr id="60" name="Text Box 61"/>
            <p:cNvSpPr txBox="1">
              <a:spLocks noChangeArrowheads="1"/>
            </p:cNvSpPr>
            <p:nvPr/>
          </p:nvSpPr>
          <p:spPr bwMode="auto">
            <a:xfrm>
              <a:off x="2598752" y="3515066"/>
              <a:ext cx="1524000" cy="398379"/>
            </a:xfrm>
            <a:prstGeom prst="rect">
              <a:avLst/>
            </a:prstGeom>
            <a:noFill/>
            <a:ln w="9525">
              <a:noFill/>
              <a:miter lim="800000"/>
              <a:headEnd/>
              <a:tailEnd/>
            </a:ln>
            <a:effectLst/>
          </p:spPr>
          <p:txBody>
            <a:bodyPr>
              <a:spAutoFit/>
            </a:bodyPr>
            <a:lstStyle/>
            <a:p>
              <a:pPr algn="ctr">
                <a:lnSpc>
                  <a:spcPct val="70000"/>
                </a:lnSpc>
              </a:pPr>
              <a:r>
                <a:rPr lang="en-US" sz="1400" dirty="0"/>
                <a:t>Combinational</a:t>
              </a:r>
            </a:p>
            <a:p>
              <a:pPr algn="ctr">
                <a:lnSpc>
                  <a:spcPct val="70000"/>
                </a:lnSpc>
              </a:pPr>
              <a:r>
                <a:rPr lang="en-US" sz="1400" dirty="0"/>
                <a:t> Logic</a:t>
              </a:r>
            </a:p>
          </p:txBody>
        </p:sp>
        <p:sp>
          <p:nvSpPr>
            <p:cNvPr id="61" name="Text Box 66"/>
            <p:cNvSpPr txBox="1">
              <a:spLocks noChangeArrowheads="1"/>
            </p:cNvSpPr>
            <p:nvPr/>
          </p:nvSpPr>
          <p:spPr bwMode="auto">
            <a:xfrm>
              <a:off x="2981739" y="3902112"/>
              <a:ext cx="707667" cy="523220"/>
            </a:xfrm>
            <a:prstGeom prst="rect">
              <a:avLst/>
            </a:prstGeom>
            <a:noFill/>
            <a:ln w="12700">
              <a:solidFill>
                <a:schemeClr val="tx1"/>
              </a:solidFill>
              <a:miter lim="800000"/>
              <a:headEnd/>
              <a:tailEnd/>
            </a:ln>
            <a:effectLst/>
          </p:spPr>
          <p:txBody>
            <a:bodyPr wrap="square">
              <a:spAutoFit/>
            </a:bodyPr>
            <a:lstStyle/>
            <a:p>
              <a:pPr algn="ctr">
                <a:spcBef>
                  <a:spcPct val="50000"/>
                </a:spcBef>
              </a:pPr>
              <a:r>
                <a:rPr lang="en-US" sz="1400"/>
                <a:t>Output Logic</a:t>
              </a:r>
            </a:p>
          </p:txBody>
        </p:sp>
        <p:sp>
          <p:nvSpPr>
            <p:cNvPr id="62" name="Line 68"/>
            <p:cNvSpPr>
              <a:spLocks noChangeShapeType="1"/>
            </p:cNvSpPr>
            <p:nvPr/>
          </p:nvSpPr>
          <p:spPr bwMode="auto">
            <a:xfrm flipV="1">
              <a:off x="3675490" y="4110834"/>
              <a:ext cx="419432" cy="3975"/>
            </a:xfrm>
            <a:prstGeom prst="line">
              <a:avLst/>
            </a:prstGeom>
            <a:noFill/>
            <a:ln w="9525">
              <a:solidFill>
                <a:schemeClr val="tx1"/>
              </a:solidFill>
              <a:round/>
              <a:headEnd/>
              <a:tailEnd type="arrow" w="med" len="med"/>
            </a:ln>
            <a:effectLst/>
          </p:spPr>
          <p:txBody>
            <a:bodyPr/>
            <a:lstStyle/>
            <a:p>
              <a:endParaRPr lang="en-US"/>
            </a:p>
          </p:txBody>
        </p:sp>
        <p:sp>
          <p:nvSpPr>
            <p:cNvPr id="63" name="Freeform 69"/>
            <p:cNvSpPr>
              <a:spLocks/>
            </p:cNvSpPr>
            <p:nvPr/>
          </p:nvSpPr>
          <p:spPr bwMode="auto">
            <a:xfrm>
              <a:off x="2202511" y="4120773"/>
              <a:ext cx="532737" cy="1447800"/>
            </a:xfrm>
            <a:custGeom>
              <a:avLst/>
              <a:gdLst/>
              <a:ahLst/>
              <a:cxnLst>
                <a:cxn ang="0">
                  <a:pos x="0" y="0"/>
                </a:cxn>
                <a:cxn ang="0">
                  <a:pos x="288" y="0"/>
                </a:cxn>
                <a:cxn ang="0">
                  <a:pos x="288" y="912"/>
                </a:cxn>
                <a:cxn ang="0">
                  <a:pos x="48" y="912"/>
                </a:cxn>
              </a:cxnLst>
              <a:rect l="0" t="0" r="r" b="b"/>
              <a:pathLst>
                <a:path w="288" h="912">
                  <a:moveTo>
                    <a:pt x="0" y="0"/>
                  </a:moveTo>
                  <a:lnTo>
                    <a:pt x="288" y="0"/>
                  </a:lnTo>
                  <a:lnTo>
                    <a:pt x="288" y="912"/>
                  </a:lnTo>
                  <a:lnTo>
                    <a:pt x="48" y="912"/>
                  </a:lnTo>
                </a:path>
              </a:pathLst>
            </a:custGeom>
            <a:noFill/>
            <a:ln w="9525">
              <a:solidFill>
                <a:schemeClr val="tx1"/>
              </a:solidFill>
              <a:round/>
              <a:headEnd type="none" w="med" len="med"/>
              <a:tailEnd type="arrow" w="med" len="med"/>
            </a:ln>
            <a:effectLst/>
          </p:spPr>
          <p:txBody>
            <a:bodyPr/>
            <a:lstStyle/>
            <a:p>
              <a:endParaRPr lang="en-US"/>
            </a:p>
          </p:txBody>
        </p:sp>
        <p:sp>
          <p:nvSpPr>
            <p:cNvPr id="64" name="Freeform 70"/>
            <p:cNvSpPr>
              <a:spLocks/>
            </p:cNvSpPr>
            <p:nvPr/>
          </p:nvSpPr>
          <p:spPr bwMode="auto">
            <a:xfrm>
              <a:off x="667909" y="4301665"/>
              <a:ext cx="477059" cy="1081378"/>
            </a:xfrm>
            <a:custGeom>
              <a:avLst/>
              <a:gdLst>
                <a:gd name="connsiteX0" fmla="*/ 8333 w 8333"/>
                <a:gd name="connsiteY0" fmla="*/ 10000 h 10000"/>
                <a:gd name="connsiteX1" fmla="*/ 0 w 8333"/>
                <a:gd name="connsiteY1" fmla="*/ 10000 h 10000"/>
                <a:gd name="connsiteX2" fmla="*/ 0 w 8333"/>
                <a:gd name="connsiteY2" fmla="*/ 0 h 10000"/>
                <a:gd name="connsiteX3" fmla="*/ 4722 w 8333"/>
                <a:gd name="connsiteY3" fmla="*/ 0 h 10000"/>
              </a:gdLst>
              <a:ahLst/>
              <a:cxnLst>
                <a:cxn ang="0">
                  <a:pos x="connsiteX0" y="connsiteY0"/>
                </a:cxn>
                <a:cxn ang="0">
                  <a:pos x="connsiteX1" y="connsiteY1"/>
                </a:cxn>
                <a:cxn ang="0">
                  <a:pos x="connsiteX2" y="connsiteY2"/>
                </a:cxn>
                <a:cxn ang="0">
                  <a:pos x="connsiteX3" y="connsiteY3"/>
                </a:cxn>
              </a:cxnLst>
              <a:rect l="l" t="t" r="r" b="b"/>
              <a:pathLst>
                <a:path w="8333" h="10000">
                  <a:moveTo>
                    <a:pt x="8333" y="10000"/>
                  </a:moveTo>
                  <a:lnTo>
                    <a:pt x="0" y="10000"/>
                  </a:lnTo>
                  <a:lnTo>
                    <a:pt x="0" y="0"/>
                  </a:lnTo>
                  <a:lnTo>
                    <a:pt x="4722" y="0"/>
                  </a:lnTo>
                </a:path>
              </a:pathLst>
            </a:custGeom>
            <a:noFill/>
            <a:ln w="9525">
              <a:solidFill>
                <a:schemeClr val="tx1"/>
              </a:solidFill>
              <a:round/>
              <a:headEnd type="none" w="med" len="med"/>
              <a:tailEnd type="arrow" w="med" len="med"/>
            </a:ln>
            <a:effectLst/>
          </p:spPr>
          <p:txBody>
            <a:bodyPr/>
            <a:lstStyle/>
            <a:p>
              <a:endParaRPr lang="en-US"/>
            </a:p>
          </p:txBody>
        </p:sp>
        <p:sp>
          <p:nvSpPr>
            <p:cNvPr id="65" name="Line 71"/>
            <p:cNvSpPr>
              <a:spLocks noChangeShapeType="1"/>
            </p:cNvSpPr>
            <p:nvPr/>
          </p:nvSpPr>
          <p:spPr bwMode="auto">
            <a:xfrm>
              <a:off x="2508636" y="4121436"/>
              <a:ext cx="457200" cy="0"/>
            </a:xfrm>
            <a:prstGeom prst="line">
              <a:avLst/>
            </a:prstGeom>
            <a:noFill/>
            <a:ln w="9525">
              <a:solidFill>
                <a:schemeClr val="tx1"/>
              </a:solidFill>
              <a:round/>
              <a:headEnd/>
              <a:tailEnd type="arrow" w="med" len="med"/>
            </a:ln>
            <a:effectLst/>
          </p:spPr>
          <p:txBody>
            <a:bodyPr/>
            <a:lstStyle/>
            <a:p>
              <a:endParaRPr lang="en-US"/>
            </a:p>
          </p:txBody>
        </p:sp>
        <p:sp>
          <p:nvSpPr>
            <p:cNvPr id="66" name="Oval 78"/>
            <p:cNvSpPr>
              <a:spLocks noChangeArrowheads="1"/>
            </p:cNvSpPr>
            <p:nvPr/>
          </p:nvSpPr>
          <p:spPr bwMode="auto">
            <a:xfrm>
              <a:off x="2694775" y="4084937"/>
              <a:ext cx="76200" cy="76200"/>
            </a:xfrm>
            <a:prstGeom prst="ellipse">
              <a:avLst/>
            </a:prstGeom>
            <a:solidFill>
              <a:srgbClr val="333333"/>
            </a:solidFill>
            <a:ln w="9525">
              <a:solidFill>
                <a:schemeClr val="tx1"/>
              </a:solidFill>
              <a:round/>
              <a:headEnd/>
              <a:tailEnd/>
            </a:ln>
            <a:effectLst/>
          </p:spPr>
          <p:txBody>
            <a:bodyPr wrap="none" anchor="ctr"/>
            <a:lstStyle/>
            <a:p>
              <a:endParaRPr lang="en-US"/>
            </a:p>
          </p:txBody>
        </p:sp>
        <p:sp>
          <p:nvSpPr>
            <p:cNvPr id="67" name="Oval 79"/>
            <p:cNvSpPr>
              <a:spLocks noChangeArrowheads="1"/>
            </p:cNvSpPr>
            <p:nvPr/>
          </p:nvSpPr>
          <p:spPr bwMode="auto">
            <a:xfrm>
              <a:off x="2513860" y="6333298"/>
              <a:ext cx="76200" cy="76200"/>
            </a:xfrm>
            <a:prstGeom prst="ellipse">
              <a:avLst/>
            </a:prstGeom>
            <a:solidFill>
              <a:srgbClr val="333333"/>
            </a:solidFill>
            <a:ln w="9525">
              <a:solidFill>
                <a:schemeClr val="tx1"/>
              </a:solidFill>
              <a:round/>
              <a:headEnd/>
              <a:tailEnd/>
            </a:ln>
            <a:effectLst/>
          </p:spPr>
          <p:txBody>
            <a:bodyPr wrap="none" anchor="ctr"/>
            <a:lstStyle/>
            <a:p>
              <a:endParaRPr lang="en-US"/>
            </a:p>
          </p:txBody>
        </p:sp>
        <p:sp>
          <p:nvSpPr>
            <p:cNvPr id="68" name="Text Box 80"/>
            <p:cNvSpPr txBox="1">
              <a:spLocks noChangeArrowheads="1"/>
            </p:cNvSpPr>
            <p:nvPr/>
          </p:nvSpPr>
          <p:spPr bwMode="auto">
            <a:xfrm>
              <a:off x="377495" y="6087291"/>
              <a:ext cx="792163" cy="336550"/>
            </a:xfrm>
            <a:prstGeom prst="rect">
              <a:avLst/>
            </a:prstGeom>
            <a:noFill/>
            <a:ln w="9525">
              <a:noFill/>
              <a:miter lim="800000"/>
              <a:headEnd/>
              <a:tailEnd/>
            </a:ln>
            <a:effectLst/>
          </p:spPr>
          <p:txBody>
            <a:bodyPr>
              <a:spAutoFit/>
            </a:bodyPr>
            <a:lstStyle/>
            <a:p>
              <a:pPr>
                <a:spcBef>
                  <a:spcPct val="50000"/>
                </a:spcBef>
              </a:pPr>
              <a:r>
                <a:rPr lang="en-US" sz="1600" dirty="0"/>
                <a:t>Input</a:t>
              </a:r>
            </a:p>
          </p:txBody>
        </p:sp>
        <p:sp>
          <p:nvSpPr>
            <p:cNvPr id="69" name="Line 84"/>
            <p:cNvSpPr>
              <a:spLocks noChangeShapeType="1"/>
            </p:cNvSpPr>
            <p:nvPr/>
          </p:nvSpPr>
          <p:spPr bwMode="auto">
            <a:xfrm flipV="1">
              <a:off x="580444" y="3931805"/>
              <a:ext cx="372263" cy="4099"/>
            </a:xfrm>
            <a:prstGeom prst="line">
              <a:avLst/>
            </a:prstGeom>
            <a:noFill/>
            <a:ln w="9525">
              <a:solidFill>
                <a:schemeClr val="tx1"/>
              </a:solidFill>
              <a:round/>
              <a:headEnd/>
              <a:tailEnd type="arrow" w="med" len="med"/>
            </a:ln>
            <a:effectLst/>
          </p:spPr>
          <p:txBody>
            <a:bodyPr/>
            <a:lstStyle/>
            <a:p>
              <a:endParaRPr lang="en-US"/>
            </a:p>
          </p:txBody>
        </p:sp>
        <p:sp>
          <p:nvSpPr>
            <p:cNvPr id="70" name="Text Box 87"/>
            <p:cNvSpPr txBox="1">
              <a:spLocks noChangeArrowheads="1"/>
            </p:cNvSpPr>
            <p:nvPr/>
          </p:nvSpPr>
          <p:spPr bwMode="auto">
            <a:xfrm>
              <a:off x="350257" y="3614072"/>
              <a:ext cx="792163" cy="336550"/>
            </a:xfrm>
            <a:prstGeom prst="rect">
              <a:avLst/>
            </a:prstGeom>
            <a:noFill/>
            <a:ln w="9525">
              <a:noFill/>
              <a:miter lim="800000"/>
              <a:headEnd/>
              <a:tailEnd/>
            </a:ln>
            <a:effectLst/>
          </p:spPr>
          <p:txBody>
            <a:bodyPr>
              <a:spAutoFit/>
            </a:bodyPr>
            <a:lstStyle/>
            <a:p>
              <a:pPr>
                <a:spcBef>
                  <a:spcPct val="50000"/>
                </a:spcBef>
              </a:pPr>
              <a:r>
                <a:rPr lang="en-US" sz="1600" dirty="0"/>
                <a:t>CLK</a:t>
              </a:r>
            </a:p>
          </p:txBody>
        </p:sp>
        <p:sp>
          <p:nvSpPr>
            <p:cNvPr id="71" name="Freeform 70"/>
            <p:cNvSpPr>
              <a:spLocks/>
            </p:cNvSpPr>
            <p:nvPr/>
          </p:nvSpPr>
          <p:spPr bwMode="auto">
            <a:xfrm flipH="1">
              <a:off x="691760" y="5780610"/>
              <a:ext cx="1860607" cy="588385"/>
            </a:xfrm>
            <a:custGeom>
              <a:avLst/>
              <a:gdLst>
                <a:gd name="connsiteX0" fmla="*/ 8333 w 8333"/>
                <a:gd name="connsiteY0" fmla="*/ 10000 h 10000"/>
                <a:gd name="connsiteX1" fmla="*/ 0 w 8333"/>
                <a:gd name="connsiteY1" fmla="*/ 10000 h 10000"/>
                <a:gd name="connsiteX2" fmla="*/ 0 w 8333"/>
                <a:gd name="connsiteY2" fmla="*/ 0 h 10000"/>
                <a:gd name="connsiteX3" fmla="*/ 4722 w 8333"/>
                <a:gd name="connsiteY3" fmla="*/ 0 h 10000"/>
                <a:gd name="connsiteX0" fmla="*/ 10000 w 10000"/>
                <a:gd name="connsiteY0" fmla="*/ 10202 h 10202"/>
                <a:gd name="connsiteX1" fmla="*/ 0 w 10000"/>
                <a:gd name="connsiteY1" fmla="*/ 10202 h 10202"/>
                <a:gd name="connsiteX2" fmla="*/ 0 w 10000"/>
                <a:gd name="connsiteY2" fmla="*/ 202 h 10202"/>
                <a:gd name="connsiteX3" fmla="*/ 1373 w 10000"/>
                <a:gd name="connsiteY3" fmla="*/ 0 h 10202"/>
              </a:gdLst>
              <a:ahLst/>
              <a:cxnLst>
                <a:cxn ang="0">
                  <a:pos x="connsiteX0" y="connsiteY0"/>
                </a:cxn>
                <a:cxn ang="0">
                  <a:pos x="connsiteX1" y="connsiteY1"/>
                </a:cxn>
                <a:cxn ang="0">
                  <a:pos x="connsiteX2" y="connsiteY2"/>
                </a:cxn>
                <a:cxn ang="0">
                  <a:pos x="connsiteX3" y="connsiteY3"/>
                </a:cxn>
              </a:cxnLst>
              <a:rect l="l" t="t" r="r" b="b"/>
              <a:pathLst>
                <a:path w="10000" h="10202">
                  <a:moveTo>
                    <a:pt x="10000" y="10202"/>
                  </a:moveTo>
                  <a:lnTo>
                    <a:pt x="0" y="10202"/>
                  </a:lnTo>
                  <a:lnTo>
                    <a:pt x="0" y="202"/>
                  </a:lnTo>
                  <a:lnTo>
                    <a:pt x="1373" y="0"/>
                  </a:lnTo>
                </a:path>
              </a:pathLst>
            </a:custGeom>
            <a:noFill/>
            <a:ln w="9525">
              <a:solidFill>
                <a:schemeClr val="tx1"/>
              </a:solidFill>
              <a:round/>
              <a:headEnd type="none" w="med" len="med"/>
              <a:tailEnd type="arrow" w="med" len="med"/>
            </a:ln>
            <a:effectLst/>
          </p:spPr>
          <p:txBody>
            <a:bodyPr/>
            <a:lstStyle/>
            <a:p>
              <a:endParaRPr lang="en-US"/>
            </a:p>
          </p:txBody>
        </p:sp>
        <p:sp>
          <p:nvSpPr>
            <p:cNvPr id="72" name="Freeform 70"/>
            <p:cNvSpPr>
              <a:spLocks/>
            </p:cNvSpPr>
            <p:nvPr/>
          </p:nvSpPr>
          <p:spPr bwMode="auto">
            <a:xfrm flipH="1">
              <a:off x="2464904" y="4454058"/>
              <a:ext cx="874644" cy="1914937"/>
            </a:xfrm>
            <a:custGeom>
              <a:avLst/>
              <a:gdLst>
                <a:gd name="connsiteX0" fmla="*/ 8333 w 8333"/>
                <a:gd name="connsiteY0" fmla="*/ 10000 h 10000"/>
                <a:gd name="connsiteX1" fmla="*/ 0 w 8333"/>
                <a:gd name="connsiteY1" fmla="*/ 10000 h 10000"/>
                <a:gd name="connsiteX2" fmla="*/ 0 w 8333"/>
                <a:gd name="connsiteY2" fmla="*/ 0 h 10000"/>
                <a:gd name="connsiteX3" fmla="*/ 4722 w 8333"/>
                <a:gd name="connsiteY3" fmla="*/ 0 h 10000"/>
                <a:gd name="connsiteX0" fmla="*/ 10000 w 10000"/>
                <a:gd name="connsiteY0" fmla="*/ 10202 h 10202"/>
                <a:gd name="connsiteX1" fmla="*/ 0 w 10000"/>
                <a:gd name="connsiteY1" fmla="*/ 10202 h 10202"/>
                <a:gd name="connsiteX2" fmla="*/ 0 w 10000"/>
                <a:gd name="connsiteY2" fmla="*/ 202 h 10202"/>
                <a:gd name="connsiteX3" fmla="*/ 1373 w 10000"/>
                <a:gd name="connsiteY3" fmla="*/ 0 h 10202"/>
                <a:gd name="connsiteX0" fmla="*/ 4380 w 4380"/>
                <a:gd name="connsiteY0" fmla="*/ 10404 h 11902"/>
                <a:gd name="connsiteX1" fmla="*/ 626 w 4380"/>
                <a:gd name="connsiteY1" fmla="*/ 10202 h 11902"/>
                <a:gd name="connsiteX2" fmla="*/ 626 w 4380"/>
                <a:gd name="connsiteY2" fmla="*/ 202 h 11902"/>
                <a:gd name="connsiteX3" fmla="*/ 1999 w 4380"/>
                <a:gd name="connsiteY3" fmla="*/ 0 h 11902"/>
                <a:gd name="connsiteX0" fmla="*/ 8571 w 8571"/>
                <a:gd name="connsiteY0" fmla="*/ 8741 h 8741"/>
                <a:gd name="connsiteX1" fmla="*/ 0 w 8571"/>
                <a:gd name="connsiteY1" fmla="*/ 8572 h 8741"/>
                <a:gd name="connsiteX2" fmla="*/ 0 w 8571"/>
                <a:gd name="connsiteY2" fmla="*/ 170 h 8741"/>
                <a:gd name="connsiteX3" fmla="*/ 3135 w 8571"/>
                <a:gd name="connsiteY3" fmla="*/ 0 h 8741"/>
                <a:gd name="connsiteX0" fmla="*/ 10086 w 10086"/>
                <a:gd name="connsiteY0" fmla="*/ 20486 h 20486"/>
                <a:gd name="connsiteX1" fmla="*/ 86 w 10086"/>
                <a:gd name="connsiteY1" fmla="*/ 20293 h 20486"/>
                <a:gd name="connsiteX2" fmla="*/ 86 w 10086"/>
                <a:gd name="connsiteY2" fmla="*/ 10680 h 20486"/>
                <a:gd name="connsiteX3" fmla="*/ 0 w 10086"/>
                <a:gd name="connsiteY3" fmla="*/ 0 h 20486"/>
                <a:gd name="connsiteX0" fmla="*/ 10086 w 10086"/>
                <a:gd name="connsiteY0" fmla="*/ 20486 h 20486"/>
                <a:gd name="connsiteX1" fmla="*/ 86 w 10086"/>
                <a:gd name="connsiteY1" fmla="*/ 20293 h 20486"/>
                <a:gd name="connsiteX2" fmla="*/ 0 w 10086"/>
                <a:gd name="connsiteY2" fmla="*/ 0 h 20486"/>
                <a:gd name="connsiteX0" fmla="*/ 10190 w 10190"/>
                <a:gd name="connsiteY0" fmla="*/ 42235 h 42235"/>
                <a:gd name="connsiteX1" fmla="*/ 190 w 10190"/>
                <a:gd name="connsiteY1" fmla="*/ 42042 h 42235"/>
                <a:gd name="connsiteX2" fmla="*/ 0 w 10190"/>
                <a:gd name="connsiteY2" fmla="*/ 0 h 42235"/>
                <a:gd name="connsiteX0" fmla="*/ 10190 w 10190"/>
                <a:gd name="connsiteY0" fmla="*/ 42235 h 42237"/>
                <a:gd name="connsiteX1" fmla="*/ 97 w 10190"/>
                <a:gd name="connsiteY1" fmla="*/ 42237 h 42237"/>
                <a:gd name="connsiteX2" fmla="*/ 0 w 10190"/>
                <a:gd name="connsiteY2" fmla="*/ 0 h 42237"/>
              </a:gdLst>
              <a:ahLst/>
              <a:cxnLst>
                <a:cxn ang="0">
                  <a:pos x="connsiteX0" y="connsiteY0"/>
                </a:cxn>
                <a:cxn ang="0">
                  <a:pos x="connsiteX1" y="connsiteY1"/>
                </a:cxn>
                <a:cxn ang="0">
                  <a:pos x="connsiteX2" y="connsiteY2"/>
                </a:cxn>
              </a:cxnLst>
              <a:rect l="l" t="t" r="r" b="b"/>
              <a:pathLst>
                <a:path w="10190" h="42237">
                  <a:moveTo>
                    <a:pt x="10190" y="42235"/>
                  </a:moveTo>
                  <a:lnTo>
                    <a:pt x="97" y="42237"/>
                  </a:lnTo>
                  <a:cubicBezTo>
                    <a:pt x="68" y="35473"/>
                    <a:pt x="29" y="6764"/>
                    <a:pt x="0" y="0"/>
                  </a:cubicBezTo>
                </a:path>
              </a:pathLst>
            </a:custGeom>
            <a:noFill/>
            <a:ln w="9525">
              <a:solidFill>
                <a:schemeClr val="tx1"/>
              </a:solidFill>
              <a:round/>
              <a:headEnd type="none" w="med" len="med"/>
              <a:tailEnd type="arrow" w="med" len="med"/>
            </a:ln>
            <a:effectLst/>
          </p:spPr>
          <p:txBody>
            <a:bodyPr/>
            <a:lstStyle/>
            <a:p>
              <a:endParaRPr lang="en-US"/>
            </a:p>
          </p:txBody>
        </p:sp>
        <p:sp>
          <p:nvSpPr>
            <p:cNvPr id="73" name="Text Box 67"/>
            <p:cNvSpPr txBox="1">
              <a:spLocks noChangeArrowheads="1"/>
            </p:cNvSpPr>
            <p:nvPr/>
          </p:nvSpPr>
          <p:spPr bwMode="auto">
            <a:xfrm>
              <a:off x="1001870" y="4854950"/>
              <a:ext cx="1295400" cy="955675"/>
            </a:xfrm>
            <a:prstGeom prst="rect">
              <a:avLst/>
            </a:prstGeom>
            <a:solidFill>
              <a:schemeClr val="bg1"/>
            </a:solidFill>
            <a:ln w="12700">
              <a:solidFill>
                <a:schemeClr val="tx1"/>
              </a:solidFill>
              <a:miter lim="800000"/>
              <a:headEnd/>
              <a:tailEnd/>
            </a:ln>
            <a:effectLst/>
          </p:spPr>
          <p:txBody>
            <a:bodyPr>
              <a:spAutoFit/>
            </a:bodyPr>
            <a:lstStyle/>
            <a:p>
              <a:pPr algn="ctr">
                <a:spcBef>
                  <a:spcPct val="50000"/>
                </a:spcBef>
              </a:pPr>
              <a:r>
                <a:rPr lang="en-US" sz="1400" dirty="0"/>
                <a:t>Takes Present State and Produces Next State.</a:t>
              </a:r>
              <a:endParaRPr lang="en-US" dirty="0"/>
            </a:p>
          </p:txBody>
        </p:sp>
        <p:grpSp>
          <p:nvGrpSpPr>
            <p:cNvPr id="74" name="Group 54"/>
            <p:cNvGrpSpPr/>
            <p:nvPr/>
          </p:nvGrpSpPr>
          <p:grpSpPr>
            <a:xfrm>
              <a:off x="949518" y="3703993"/>
              <a:ext cx="1447800" cy="844164"/>
              <a:chOff x="949518" y="3950474"/>
              <a:chExt cx="1447800" cy="844164"/>
            </a:xfrm>
            <a:solidFill>
              <a:schemeClr val="bg1"/>
            </a:solidFill>
          </p:grpSpPr>
          <p:sp>
            <p:nvSpPr>
              <p:cNvPr id="77" name="Text Box 63"/>
              <p:cNvSpPr txBox="1">
                <a:spLocks noChangeArrowheads="1"/>
              </p:cNvSpPr>
              <p:nvPr/>
            </p:nvSpPr>
            <p:spPr bwMode="auto">
              <a:xfrm>
                <a:off x="949518" y="3950474"/>
                <a:ext cx="1447800" cy="844164"/>
              </a:xfrm>
              <a:prstGeom prst="rect">
                <a:avLst/>
              </a:prstGeom>
              <a:grpFill/>
              <a:ln w="9525">
                <a:solidFill>
                  <a:schemeClr val="tx1"/>
                </a:solidFill>
                <a:miter lim="800000"/>
                <a:headEnd/>
                <a:tailEnd/>
              </a:ln>
              <a:effectLst/>
            </p:spPr>
            <p:txBody>
              <a:bodyPr>
                <a:spAutoFit/>
              </a:bodyPr>
              <a:lstStyle/>
              <a:p>
                <a:pPr>
                  <a:lnSpc>
                    <a:spcPct val="70000"/>
                  </a:lnSpc>
                </a:pPr>
                <a:endParaRPr lang="en-US" sz="1600"/>
              </a:p>
              <a:p>
                <a:pPr algn="ctr">
                  <a:lnSpc>
                    <a:spcPct val="70000"/>
                  </a:lnSpc>
                </a:pPr>
                <a:r>
                  <a:rPr lang="en-US" sz="1600"/>
                  <a:t>FF Holding </a:t>
                </a:r>
              </a:p>
              <a:p>
                <a:pPr algn="ctr">
                  <a:lnSpc>
                    <a:spcPct val="70000"/>
                  </a:lnSpc>
                </a:pPr>
                <a:r>
                  <a:rPr lang="en-US" sz="1600"/>
                  <a:t>Present State</a:t>
                </a:r>
              </a:p>
              <a:p>
                <a:pPr algn="ctr">
                  <a:lnSpc>
                    <a:spcPct val="70000"/>
                  </a:lnSpc>
                </a:pPr>
                <a:endParaRPr lang="en-US" sz="1800"/>
              </a:p>
              <a:p>
                <a:pPr>
                  <a:lnSpc>
                    <a:spcPct val="70000"/>
                  </a:lnSpc>
                </a:pPr>
                <a:endParaRPr lang="en-US" sz="1800"/>
              </a:p>
            </p:txBody>
          </p:sp>
          <p:sp>
            <p:nvSpPr>
              <p:cNvPr id="78" name="Line 64"/>
              <p:cNvSpPr>
                <a:spLocks noChangeShapeType="1"/>
              </p:cNvSpPr>
              <p:nvPr/>
            </p:nvSpPr>
            <p:spPr bwMode="auto">
              <a:xfrm>
                <a:off x="949518" y="4042900"/>
                <a:ext cx="160867" cy="128635"/>
              </a:xfrm>
              <a:prstGeom prst="line">
                <a:avLst/>
              </a:prstGeom>
              <a:grpFill/>
              <a:ln w="9525">
                <a:solidFill>
                  <a:schemeClr val="tx1"/>
                </a:solidFill>
                <a:round/>
                <a:headEnd/>
                <a:tailEnd/>
              </a:ln>
              <a:effectLst/>
            </p:spPr>
            <p:txBody>
              <a:bodyPr/>
              <a:lstStyle/>
              <a:p>
                <a:endParaRPr lang="en-US"/>
              </a:p>
            </p:txBody>
          </p:sp>
          <p:sp>
            <p:nvSpPr>
              <p:cNvPr id="79" name="Line 65"/>
              <p:cNvSpPr>
                <a:spLocks noChangeShapeType="1"/>
              </p:cNvSpPr>
              <p:nvPr/>
            </p:nvSpPr>
            <p:spPr bwMode="auto">
              <a:xfrm flipH="1">
                <a:off x="949518" y="4171534"/>
                <a:ext cx="160867" cy="128635"/>
              </a:xfrm>
              <a:prstGeom prst="line">
                <a:avLst/>
              </a:prstGeom>
              <a:grpFill/>
              <a:ln w="9525">
                <a:solidFill>
                  <a:schemeClr val="tx1"/>
                </a:solidFill>
                <a:round/>
                <a:headEnd/>
                <a:tailEnd/>
              </a:ln>
              <a:effectLst/>
            </p:spPr>
            <p:txBody>
              <a:bodyPr/>
              <a:lstStyle/>
              <a:p>
                <a:endParaRPr lang="en-US"/>
              </a:p>
            </p:txBody>
          </p:sp>
        </p:grpSp>
        <p:sp>
          <p:nvSpPr>
            <p:cNvPr id="75" name="Text Box 61"/>
            <p:cNvSpPr txBox="1">
              <a:spLocks noChangeArrowheads="1"/>
            </p:cNvSpPr>
            <p:nvPr/>
          </p:nvSpPr>
          <p:spPr bwMode="auto">
            <a:xfrm>
              <a:off x="906449" y="5790463"/>
              <a:ext cx="1524000" cy="398379"/>
            </a:xfrm>
            <a:prstGeom prst="rect">
              <a:avLst/>
            </a:prstGeom>
            <a:noFill/>
            <a:ln w="9525">
              <a:noFill/>
              <a:miter lim="800000"/>
              <a:headEnd/>
              <a:tailEnd/>
            </a:ln>
            <a:effectLst/>
          </p:spPr>
          <p:txBody>
            <a:bodyPr>
              <a:spAutoFit/>
            </a:bodyPr>
            <a:lstStyle/>
            <a:p>
              <a:pPr algn="ctr">
                <a:lnSpc>
                  <a:spcPct val="70000"/>
                </a:lnSpc>
              </a:pPr>
              <a:r>
                <a:rPr lang="en-US" sz="1400" dirty="0"/>
                <a:t>Combinational</a:t>
              </a:r>
            </a:p>
            <a:p>
              <a:pPr algn="ctr">
                <a:lnSpc>
                  <a:spcPct val="70000"/>
                </a:lnSpc>
              </a:pPr>
              <a:r>
                <a:rPr lang="en-US" sz="1400" dirty="0"/>
                <a:t> Logic</a:t>
              </a:r>
            </a:p>
          </p:txBody>
        </p:sp>
        <p:sp>
          <p:nvSpPr>
            <p:cNvPr id="76" name="Text Box 61"/>
            <p:cNvSpPr txBox="1">
              <a:spLocks noChangeArrowheads="1"/>
            </p:cNvSpPr>
            <p:nvPr/>
          </p:nvSpPr>
          <p:spPr bwMode="auto">
            <a:xfrm>
              <a:off x="907774" y="3438201"/>
              <a:ext cx="1524000" cy="247568"/>
            </a:xfrm>
            <a:prstGeom prst="rect">
              <a:avLst/>
            </a:prstGeom>
            <a:noFill/>
            <a:ln w="9525">
              <a:noFill/>
              <a:miter lim="800000"/>
              <a:headEnd/>
              <a:tailEnd/>
            </a:ln>
            <a:effectLst/>
          </p:spPr>
          <p:txBody>
            <a:bodyPr>
              <a:spAutoFit/>
            </a:bodyPr>
            <a:lstStyle/>
            <a:p>
              <a:pPr algn="ctr">
                <a:lnSpc>
                  <a:spcPct val="70000"/>
                </a:lnSpc>
              </a:pPr>
              <a:r>
                <a:rPr lang="en-US" sz="1400" dirty="0" smtClean="0"/>
                <a:t>Flip-flops</a:t>
              </a:r>
              <a:endParaRPr lang="en-US" sz="1400" dirty="0"/>
            </a:p>
          </p:txBody>
        </p:sp>
      </p:grpSp>
      <p:sp>
        <p:nvSpPr>
          <p:cNvPr id="41" name="Slide Number Placeholder 40"/>
          <p:cNvSpPr>
            <a:spLocks noGrp="1"/>
          </p:cNvSpPr>
          <p:nvPr>
            <p:ph type="sldNum" sz="quarter" idx="12"/>
          </p:nvPr>
        </p:nvSpPr>
        <p:spPr/>
        <p:txBody>
          <a:bodyPr/>
          <a:lstStyle/>
          <a:p>
            <a:fld id="{1E9AE433-2354-447F-AC9C-E3BA53A2ED55}" type="slidenum">
              <a:rPr lang="en-US" smtClean="0"/>
              <a:pPr/>
              <a:t>58</a:t>
            </a:fld>
            <a:endParaRPr lang="en-US"/>
          </a:p>
        </p:txBody>
      </p:sp>
      <p:sp>
        <p:nvSpPr>
          <p:cNvPr id="42" name="Footer Placeholder 41"/>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bwMode="auto">
          <a:xfrm>
            <a:off x="154379" y="1567542"/>
            <a:ext cx="843148" cy="242256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2466" name="Rectangle 2"/>
          <p:cNvSpPr>
            <a:spLocks noGrp="1" noChangeArrowheads="1"/>
          </p:cNvSpPr>
          <p:nvPr>
            <p:ph type="title"/>
          </p:nvPr>
        </p:nvSpPr>
        <p:spPr/>
        <p:txBody>
          <a:bodyPr/>
          <a:lstStyle/>
          <a:p>
            <a:r>
              <a:rPr lang="en-US"/>
              <a:t>Sequential Logic Models</a:t>
            </a:r>
          </a:p>
        </p:txBody>
      </p:sp>
      <p:sp>
        <p:nvSpPr>
          <p:cNvPr id="62473" name="Text Box 9"/>
          <p:cNvSpPr txBox="1">
            <a:spLocks noChangeArrowheads="1"/>
          </p:cNvSpPr>
          <p:nvPr/>
        </p:nvSpPr>
        <p:spPr bwMode="auto">
          <a:xfrm>
            <a:off x="843828" y="3751984"/>
            <a:ext cx="2438400" cy="457200"/>
          </a:xfrm>
          <a:prstGeom prst="rect">
            <a:avLst/>
          </a:prstGeom>
          <a:noFill/>
          <a:ln w="9525">
            <a:noFill/>
            <a:miter lim="800000"/>
            <a:headEnd/>
            <a:tailEnd/>
          </a:ln>
          <a:effectLst/>
        </p:spPr>
        <p:txBody>
          <a:bodyPr>
            <a:spAutoFit/>
          </a:bodyPr>
          <a:lstStyle/>
          <a:p>
            <a:pPr>
              <a:spcBef>
                <a:spcPct val="50000"/>
              </a:spcBef>
            </a:pPr>
            <a:r>
              <a:rPr lang="en-US" dirty="0"/>
              <a:t>Moore Machine</a:t>
            </a:r>
          </a:p>
        </p:txBody>
      </p:sp>
      <p:grpSp>
        <p:nvGrpSpPr>
          <p:cNvPr id="62467" name="Group 3"/>
          <p:cNvGrpSpPr>
            <a:grpSpLocks/>
          </p:cNvGrpSpPr>
          <p:nvPr/>
        </p:nvGrpSpPr>
        <p:grpSpPr bwMode="auto">
          <a:xfrm>
            <a:off x="1808163" y="2062163"/>
            <a:ext cx="5526088" cy="315912"/>
            <a:chOff x="1139" y="1581"/>
            <a:chExt cx="3481" cy="199"/>
          </a:xfrm>
        </p:grpSpPr>
        <p:sp>
          <p:nvSpPr>
            <p:cNvPr id="62468" name="Freeform 4"/>
            <p:cNvSpPr>
              <a:spLocks/>
            </p:cNvSpPr>
            <p:nvPr/>
          </p:nvSpPr>
          <p:spPr bwMode="auto">
            <a:xfrm>
              <a:off x="1139" y="1581"/>
              <a:ext cx="1159" cy="192"/>
            </a:xfrm>
            <a:custGeom>
              <a:avLst/>
              <a:gdLst/>
              <a:ahLst/>
              <a:cxnLst>
                <a:cxn ang="0">
                  <a:pos x="0" y="192"/>
                </a:cxn>
                <a:cxn ang="0">
                  <a:pos x="563" y="192"/>
                </a:cxn>
                <a:cxn ang="0">
                  <a:pos x="563" y="0"/>
                </a:cxn>
                <a:cxn ang="0">
                  <a:pos x="1159" y="0"/>
                </a:cxn>
                <a:cxn ang="0">
                  <a:pos x="1159" y="141"/>
                </a:cxn>
              </a:cxnLst>
              <a:rect l="0" t="0" r="r" b="b"/>
              <a:pathLst>
                <a:path w="1159" h="192">
                  <a:moveTo>
                    <a:pt x="0" y="192"/>
                  </a:moveTo>
                  <a:lnTo>
                    <a:pt x="563" y="192"/>
                  </a:lnTo>
                  <a:lnTo>
                    <a:pt x="563" y="0"/>
                  </a:lnTo>
                  <a:lnTo>
                    <a:pt x="1159" y="0"/>
                  </a:lnTo>
                  <a:lnTo>
                    <a:pt x="1159" y="141"/>
                  </a:lnTo>
                </a:path>
              </a:pathLst>
            </a:custGeom>
            <a:noFill/>
            <a:ln w="9525">
              <a:solidFill>
                <a:schemeClr val="tx1"/>
              </a:solidFill>
              <a:round/>
              <a:headEnd/>
              <a:tailEnd/>
            </a:ln>
            <a:effectLst/>
          </p:spPr>
          <p:txBody>
            <a:bodyPr/>
            <a:lstStyle/>
            <a:p>
              <a:endParaRPr lang="en-US"/>
            </a:p>
          </p:txBody>
        </p:sp>
        <p:sp>
          <p:nvSpPr>
            <p:cNvPr id="62469" name="Freeform 5"/>
            <p:cNvSpPr>
              <a:spLocks/>
            </p:cNvSpPr>
            <p:nvPr/>
          </p:nvSpPr>
          <p:spPr bwMode="auto">
            <a:xfrm flipH="1" flipV="1">
              <a:off x="2297" y="1588"/>
              <a:ext cx="1159" cy="192"/>
            </a:xfrm>
            <a:custGeom>
              <a:avLst/>
              <a:gdLst/>
              <a:ahLst/>
              <a:cxnLst>
                <a:cxn ang="0">
                  <a:pos x="0" y="192"/>
                </a:cxn>
                <a:cxn ang="0">
                  <a:pos x="563" y="192"/>
                </a:cxn>
                <a:cxn ang="0">
                  <a:pos x="563" y="0"/>
                </a:cxn>
                <a:cxn ang="0">
                  <a:pos x="1159" y="0"/>
                </a:cxn>
                <a:cxn ang="0">
                  <a:pos x="1159" y="141"/>
                </a:cxn>
              </a:cxnLst>
              <a:rect l="0" t="0" r="r" b="b"/>
              <a:pathLst>
                <a:path w="1159" h="192">
                  <a:moveTo>
                    <a:pt x="0" y="192"/>
                  </a:moveTo>
                  <a:lnTo>
                    <a:pt x="563" y="192"/>
                  </a:lnTo>
                  <a:lnTo>
                    <a:pt x="563" y="0"/>
                  </a:lnTo>
                  <a:lnTo>
                    <a:pt x="1159" y="0"/>
                  </a:lnTo>
                  <a:lnTo>
                    <a:pt x="1159" y="141"/>
                  </a:lnTo>
                </a:path>
              </a:pathLst>
            </a:custGeom>
            <a:noFill/>
            <a:ln w="9525">
              <a:solidFill>
                <a:schemeClr val="tx1"/>
              </a:solidFill>
              <a:round/>
              <a:headEnd/>
              <a:tailEnd/>
            </a:ln>
            <a:effectLst/>
          </p:spPr>
          <p:txBody>
            <a:bodyPr/>
            <a:lstStyle/>
            <a:p>
              <a:endParaRPr lang="en-US"/>
            </a:p>
          </p:txBody>
        </p:sp>
        <p:sp>
          <p:nvSpPr>
            <p:cNvPr id="62470" name="Line 6"/>
            <p:cNvSpPr>
              <a:spLocks noChangeShapeType="1"/>
            </p:cNvSpPr>
            <p:nvPr/>
          </p:nvSpPr>
          <p:spPr bwMode="auto">
            <a:xfrm>
              <a:off x="3462" y="1587"/>
              <a:ext cx="0" cy="179"/>
            </a:xfrm>
            <a:prstGeom prst="line">
              <a:avLst/>
            </a:prstGeom>
            <a:noFill/>
            <a:ln w="9525">
              <a:solidFill>
                <a:schemeClr val="tx1"/>
              </a:solidFill>
              <a:round/>
              <a:headEnd/>
              <a:tailEnd/>
            </a:ln>
            <a:effectLst/>
          </p:spPr>
          <p:txBody>
            <a:bodyPr/>
            <a:lstStyle/>
            <a:p>
              <a:endParaRPr lang="en-US"/>
            </a:p>
          </p:txBody>
        </p:sp>
        <p:sp>
          <p:nvSpPr>
            <p:cNvPr id="62471" name="Freeform 7"/>
            <p:cNvSpPr>
              <a:spLocks/>
            </p:cNvSpPr>
            <p:nvPr/>
          </p:nvSpPr>
          <p:spPr bwMode="auto">
            <a:xfrm rot="-10800000">
              <a:off x="3461" y="1587"/>
              <a:ext cx="1159" cy="192"/>
            </a:xfrm>
            <a:custGeom>
              <a:avLst/>
              <a:gdLst/>
              <a:ahLst/>
              <a:cxnLst>
                <a:cxn ang="0">
                  <a:pos x="0" y="192"/>
                </a:cxn>
                <a:cxn ang="0">
                  <a:pos x="563" y="192"/>
                </a:cxn>
                <a:cxn ang="0">
                  <a:pos x="563" y="0"/>
                </a:cxn>
                <a:cxn ang="0">
                  <a:pos x="1159" y="0"/>
                </a:cxn>
                <a:cxn ang="0">
                  <a:pos x="1159" y="141"/>
                </a:cxn>
              </a:cxnLst>
              <a:rect l="0" t="0" r="r" b="b"/>
              <a:pathLst>
                <a:path w="1159" h="192">
                  <a:moveTo>
                    <a:pt x="0" y="192"/>
                  </a:moveTo>
                  <a:lnTo>
                    <a:pt x="563" y="192"/>
                  </a:lnTo>
                  <a:lnTo>
                    <a:pt x="563" y="0"/>
                  </a:lnTo>
                  <a:lnTo>
                    <a:pt x="1159" y="0"/>
                  </a:lnTo>
                  <a:lnTo>
                    <a:pt x="1159" y="141"/>
                  </a:lnTo>
                </a:path>
              </a:pathLst>
            </a:custGeom>
            <a:noFill/>
            <a:ln w="9525">
              <a:solidFill>
                <a:schemeClr val="tx1"/>
              </a:solidFill>
              <a:round/>
              <a:headEnd/>
              <a:tailEnd/>
            </a:ln>
            <a:effectLst/>
          </p:spPr>
          <p:txBody>
            <a:bodyPr/>
            <a:lstStyle/>
            <a:p>
              <a:endParaRPr lang="en-US"/>
            </a:p>
          </p:txBody>
        </p:sp>
      </p:grpSp>
      <p:sp>
        <p:nvSpPr>
          <p:cNvPr id="62472" name="Rectangle 8"/>
          <p:cNvSpPr>
            <a:spLocks noChangeArrowheads="1"/>
          </p:cNvSpPr>
          <p:nvPr/>
        </p:nvSpPr>
        <p:spPr bwMode="auto">
          <a:xfrm>
            <a:off x="365125" y="1706564"/>
            <a:ext cx="8443913" cy="1891660"/>
          </a:xfrm>
          <a:prstGeom prst="rect">
            <a:avLst/>
          </a:prstGeom>
          <a:noFill/>
          <a:ln w="9525">
            <a:solidFill>
              <a:schemeClr val="tx1"/>
            </a:solidFill>
            <a:miter lim="800000"/>
            <a:headEnd/>
            <a:tailEnd/>
          </a:ln>
          <a:effectLst/>
        </p:spPr>
        <p:txBody>
          <a:bodyPr wrap="none" anchor="ctr"/>
          <a:lstStyle/>
          <a:p>
            <a:endParaRPr lang="en-US"/>
          </a:p>
        </p:txBody>
      </p:sp>
      <p:sp>
        <p:nvSpPr>
          <p:cNvPr id="62507" name="Freeform 43"/>
          <p:cNvSpPr>
            <a:spLocks/>
          </p:cNvSpPr>
          <p:nvPr/>
        </p:nvSpPr>
        <p:spPr bwMode="auto">
          <a:xfrm>
            <a:off x="7345363" y="2041525"/>
            <a:ext cx="1290638" cy="295275"/>
          </a:xfrm>
          <a:custGeom>
            <a:avLst/>
            <a:gdLst/>
            <a:ahLst/>
            <a:cxnLst>
              <a:cxn ang="0">
                <a:pos x="0" y="20"/>
              </a:cxn>
              <a:cxn ang="0">
                <a:pos x="0" y="186"/>
              </a:cxn>
              <a:cxn ang="0">
                <a:pos x="563" y="186"/>
              </a:cxn>
              <a:cxn ang="0">
                <a:pos x="563" y="0"/>
              </a:cxn>
              <a:cxn ang="0">
                <a:pos x="813" y="0"/>
              </a:cxn>
            </a:cxnLst>
            <a:rect l="0" t="0" r="r" b="b"/>
            <a:pathLst>
              <a:path w="813" h="186">
                <a:moveTo>
                  <a:pt x="0" y="20"/>
                </a:moveTo>
                <a:lnTo>
                  <a:pt x="0" y="186"/>
                </a:lnTo>
                <a:lnTo>
                  <a:pt x="563" y="186"/>
                </a:lnTo>
                <a:lnTo>
                  <a:pt x="563" y="0"/>
                </a:lnTo>
                <a:lnTo>
                  <a:pt x="813" y="0"/>
                </a:lnTo>
              </a:path>
            </a:pathLst>
          </a:custGeom>
          <a:noFill/>
          <a:ln w="9525">
            <a:solidFill>
              <a:schemeClr val="tx1"/>
            </a:solidFill>
            <a:round/>
            <a:headEnd/>
            <a:tailEnd/>
          </a:ln>
          <a:effectLst/>
        </p:spPr>
        <p:txBody>
          <a:bodyPr/>
          <a:lstStyle/>
          <a:p>
            <a:endParaRPr lang="en-US"/>
          </a:p>
        </p:txBody>
      </p:sp>
      <p:sp>
        <p:nvSpPr>
          <p:cNvPr id="62508" name="Freeform 44"/>
          <p:cNvSpPr>
            <a:spLocks/>
          </p:cNvSpPr>
          <p:nvPr/>
        </p:nvSpPr>
        <p:spPr bwMode="auto">
          <a:xfrm>
            <a:off x="1808163" y="2498725"/>
            <a:ext cx="6878638" cy="244475"/>
          </a:xfrm>
          <a:custGeom>
            <a:avLst/>
            <a:gdLst/>
            <a:ahLst/>
            <a:cxnLst>
              <a:cxn ang="0">
                <a:pos x="0" y="0"/>
              </a:cxn>
              <a:cxn ang="0">
                <a:pos x="935" y="0"/>
              </a:cxn>
              <a:cxn ang="0">
                <a:pos x="942" y="154"/>
              </a:cxn>
              <a:cxn ang="0">
                <a:pos x="4333" y="154"/>
              </a:cxn>
            </a:cxnLst>
            <a:rect l="0" t="0" r="r" b="b"/>
            <a:pathLst>
              <a:path w="4333" h="154">
                <a:moveTo>
                  <a:pt x="0" y="0"/>
                </a:moveTo>
                <a:lnTo>
                  <a:pt x="935" y="0"/>
                </a:lnTo>
                <a:lnTo>
                  <a:pt x="942" y="154"/>
                </a:lnTo>
                <a:lnTo>
                  <a:pt x="4333" y="154"/>
                </a:lnTo>
              </a:path>
            </a:pathLst>
          </a:custGeom>
          <a:noFill/>
          <a:ln w="9525">
            <a:solidFill>
              <a:schemeClr val="tx1"/>
            </a:solidFill>
            <a:round/>
            <a:headEnd/>
            <a:tailEnd/>
          </a:ln>
          <a:effectLst/>
        </p:spPr>
        <p:txBody>
          <a:bodyPr/>
          <a:lstStyle/>
          <a:p>
            <a:endParaRPr lang="en-US"/>
          </a:p>
        </p:txBody>
      </p:sp>
      <p:sp>
        <p:nvSpPr>
          <p:cNvPr id="62509" name="Freeform 45"/>
          <p:cNvSpPr>
            <a:spLocks/>
          </p:cNvSpPr>
          <p:nvPr/>
        </p:nvSpPr>
        <p:spPr bwMode="auto">
          <a:xfrm>
            <a:off x="1808163" y="3048000"/>
            <a:ext cx="6880225" cy="244475"/>
          </a:xfrm>
          <a:custGeom>
            <a:avLst/>
            <a:gdLst/>
            <a:ahLst/>
            <a:cxnLst>
              <a:cxn ang="0">
                <a:pos x="0" y="154"/>
              </a:cxn>
              <a:cxn ang="0">
                <a:pos x="1831" y="154"/>
              </a:cxn>
              <a:cxn ang="0">
                <a:pos x="1837" y="0"/>
              </a:cxn>
              <a:cxn ang="0">
                <a:pos x="4334" y="0"/>
              </a:cxn>
            </a:cxnLst>
            <a:rect l="0" t="0" r="r" b="b"/>
            <a:pathLst>
              <a:path w="4334" h="154">
                <a:moveTo>
                  <a:pt x="0" y="154"/>
                </a:moveTo>
                <a:lnTo>
                  <a:pt x="1831" y="154"/>
                </a:lnTo>
                <a:lnTo>
                  <a:pt x="1837" y="0"/>
                </a:lnTo>
                <a:lnTo>
                  <a:pt x="4334" y="0"/>
                </a:lnTo>
              </a:path>
            </a:pathLst>
          </a:custGeom>
          <a:noFill/>
          <a:ln w="9525">
            <a:solidFill>
              <a:schemeClr val="tx1"/>
            </a:solidFill>
            <a:round/>
            <a:headEnd/>
            <a:tailEnd/>
          </a:ln>
          <a:effectLst/>
        </p:spPr>
        <p:txBody>
          <a:bodyPr/>
          <a:lstStyle/>
          <a:p>
            <a:endParaRPr lang="en-US"/>
          </a:p>
        </p:txBody>
      </p:sp>
      <p:sp>
        <p:nvSpPr>
          <p:cNvPr id="62511" name="Oval 47"/>
          <p:cNvSpPr>
            <a:spLocks noChangeArrowheads="1"/>
          </p:cNvSpPr>
          <p:nvPr/>
        </p:nvSpPr>
        <p:spPr bwMode="auto">
          <a:xfrm>
            <a:off x="4522788" y="2154238"/>
            <a:ext cx="142875" cy="122237"/>
          </a:xfrm>
          <a:prstGeom prst="ellipse">
            <a:avLst/>
          </a:prstGeom>
          <a:noFill/>
          <a:ln w="9525">
            <a:solidFill>
              <a:schemeClr val="tx1"/>
            </a:solidFill>
            <a:round/>
            <a:headEnd/>
            <a:tailEnd/>
          </a:ln>
          <a:effectLst/>
        </p:spPr>
        <p:txBody>
          <a:bodyPr wrap="none" anchor="ctr"/>
          <a:lstStyle/>
          <a:p>
            <a:endParaRPr lang="en-US"/>
          </a:p>
        </p:txBody>
      </p:sp>
      <p:sp>
        <p:nvSpPr>
          <p:cNvPr id="62512" name="Freeform 48"/>
          <p:cNvSpPr>
            <a:spLocks/>
          </p:cNvSpPr>
          <p:nvPr/>
        </p:nvSpPr>
        <p:spPr bwMode="auto">
          <a:xfrm>
            <a:off x="4384675" y="2225675"/>
            <a:ext cx="569913" cy="882650"/>
          </a:xfrm>
          <a:custGeom>
            <a:avLst/>
            <a:gdLst/>
            <a:ahLst/>
            <a:cxnLst>
              <a:cxn ang="0">
                <a:pos x="169" y="0"/>
              </a:cxn>
              <a:cxn ang="0">
                <a:pos x="336" y="142"/>
              </a:cxn>
              <a:cxn ang="0">
                <a:pos x="28" y="403"/>
              </a:cxn>
              <a:cxn ang="0">
                <a:pos x="169" y="556"/>
              </a:cxn>
            </a:cxnLst>
            <a:rect l="0" t="0" r="r" b="b"/>
            <a:pathLst>
              <a:path w="359" h="556">
                <a:moveTo>
                  <a:pt x="169" y="0"/>
                </a:moveTo>
                <a:cubicBezTo>
                  <a:pt x="264" y="37"/>
                  <a:pt x="359" y="74"/>
                  <a:pt x="336" y="142"/>
                </a:cubicBezTo>
                <a:cubicBezTo>
                  <a:pt x="313" y="209"/>
                  <a:pt x="56" y="334"/>
                  <a:pt x="28" y="403"/>
                </a:cubicBezTo>
                <a:cubicBezTo>
                  <a:pt x="0" y="472"/>
                  <a:pt x="140" y="524"/>
                  <a:pt x="169" y="556"/>
                </a:cubicBezTo>
              </a:path>
            </a:pathLst>
          </a:custGeom>
          <a:noFill/>
          <a:ln w="9525">
            <a:solidFill>
              <a:schemeClr val="tx1"/>
            </a:solidFill>
            <a:round/>
            <a:headEnd type="none" w="med" len="med"/>
            <a:tailEnd type="arrow" w="med" len="med"/>
          </a:ln>
          <a:effectLst/>
        </p:spPr>
        <p:txBody>
          <a:bodyPr/>
          <a:lstStyle/>
          <a:p>
            <a:endParaRPr lang="en-US"/>
          </a:p>
        </p:txBody>
      </p:sp>
      <p:sp>
        <p:nvSpPr>
          <p:cNvPr id="62513" name="Text Box 49"/>
          <p:cNvSpPr txBox="1">
            <a:spLocks noChangeArrowheads="1"/>
          </p:cNvSpPr>
          <p:nvPr/>
        </p:nvSpPr>
        <p:spPr bwMode="auto">
          <a:xfrm>
            <a:off x="1206500" y="2028825"/>
            <a:ext cx="923925" cy="366712"/>
          </a:xfrm>
          <a:prstGeom prst="rect">
            <a:avLst/>
          </a:prstGeom>
          <a:noFill/>
          <a:ln w="9525">
            <a:noFill/>
            <a:miter lim="800000"/>
            <a:headEnd/>
            <a:tailEnd/>
          </a:ln>
          <a:effectLst/>
        </p:spPr>
        <p:txBody>
          <a:bodyPr>
            <a:spAutoFit/>
          </a:bodyPr>
          <a:lstStyle/>
          <a:p>
            <a:pPr>
              <a:spcBef>
                <a:spcPct val="50000"/>
              </a:spcBef>
            </a:pPr>
            <a:r>
              <a:rPr lang="en-US" sz="1800"/>
              <a:t>CLK</a:t>
            </a:r>
          </a:p>
        </p:txBody>
      </p:sp>
      <p:sp>
        <p:nvSpPr>
          <p:cNvPr id="62514" name="Text Box 50"/>
          <p:cNvSpPr txBox="1">
            <a:spLocks noChangeArrowheads="1"/>
          </p:cNvSpPr>
          <p:nvPr/>
        </p:nvSpPr>
        <p:spPr bwMode="auto">
          <a:xfrm>
            <a:off x="1208088" y="2439988"/>
            <a:ext cx="923925" cy="366712"/>
          </a:xfrm>
          <a:prstGeom prst="rect">
            <a:avLst/>
          </a:prstGeom>
          <a:noFill/>
          <a:ln w="9525">
            <a:noFill/>
            <a:miter lim="800000"/>
            <a:headEnd/>
            <a:tailEnd/>
          </a:ln>
          <a:effectLst/>
        </p:spPr>
        <p:txBody>
          <a:bodyPr>
            <a:spAutoFit/>
          </a:bodyPr>
          <a:lstStyle/>
          <a:p>
            <a:pPr>
              <a:spcBef>
                <a:spcPct val="50000"/>
              </a:spcBef>
            </a:pPr>
            <a:r>
              <a:rPr lang="en-US" sz="1800"/>
              <a:t>Input</a:t>
            </a:r>
          </a:p>
        </p:txBody>
      </p:sp>
      <p:sp>
        <p:nvSpPr>
          <p:cNvPr id="62515" name="Text Box 51"/>
          <p:cNvSpPr txBox="1">
            <a:spLocks noChangeArrowheads="1"/>
          </p:cNvSpPr>
          <p:nvPr/>
        </p:nvSpPr>
        <p:spPr bwMode="auto">
          <a:xfrm>
            <a:off x="1209675" y="2963863"/>
            <a:ext cx="1300163" cy="366712"/>
          </a:xfrm>
          <a:prstGeom prst="rect">
            <a:avLst/>
          </a:prstGeom>
          <a:noFill/>
          <a:ln w="9525">
            <a:noFill/>
            <a:miter lim="800000"/>
            <a:headEnd/>
            <a:tailEnd/>
          </a:ln>
          <a:effectLst/>
        </p:spPr>
        <p:txBody>
          <a:bodyPr>
            <a:spAutoFit/>
          </a:bodyPr>
          <a:lstStyle/>
          <a:p>
            <a:pPr>
              <a:spcBef>
                <a:spcPct val="50000"/>
              </a:spcBef>
            </a:pPr>
            <a:r>
              <a:rPr lang="en-US" sz="1800"/>
              <a:t>Output / D</a:t>
            </a:r>
          </a:p>
        </p:txBody>
      </p:sp>
      <p:grpSp>
        <p:nvGrpSpPr>
          <p:cNvPr id="76" name="Group 75"/>
          <p:cNvGrpSpPr/>
          <p:nvPr/>
        </p:nvGrpSpPr>
        <p:grpSpPr>
          <a:xfrm>
            <a:off x="4737038" y="3699535"/>
            <a:ext cx="3770313" cy="2990850"/>
            <a:chOff x="4713288" y="3343275"/>
            <a:chExt cx="3770313" cy="2990850"/>
          </a:xfrm>
        </p:grpSpPr>
        <p:sp>
          <p:nvSpPr>
            <p:cNvPr id="56" name="Text Box 25"/>
            <p:cNvSpPr txBox="1">
              <a:spLocks noChangeArrowheads="1"/>
            </p:cNvSpPr>
            <p:nvPr/>
          </p:nvSpPr>
          <p:spPr bwMode="auto">
            <a:xfrm>
              <a:off x="5791200" y="3343275"/>
              <a:ext cx="1524000" cy="434975"/>
            </a:xfrm>
            <a:prstGeom prst="rect">
              <a:avLst/>
            </a:prstGeom>
            <a:noFill/>
            <a:ln w="9525">
              <a:noFill/>
              <a:miter lim="800000"/>
              <a:headEnd/>
              <a:tailEnd/>
            </a:ln>
            <a:effectLst/>
          </p:spPr>
          <p:txBody>
            <a:bodyPr>
              <a:spAutoFit/>
            </a:bodyPr>
            <a:lstStyle/>
            <a:p>
              <a:pPr algn="ctr">
                <a:lnSpc>
                  <a:spcPct val="70000"/>
                </a:lnSpc>
              </a:pPr>
              <a:r>
                <a:rPr lang="en-US" sz="1600"/>
                <a:t>Combinational</a:t>
              </a:r>
            </a:p>
            <a:p>
              <a:pPr algn="ctr">
                <a:lnSpc>
                  <a:spcPct val="70000"/>
                </a:lnSpc>
              </a:pPr>
              <a:r>
                <a:rPr lang="en-US" sz="1600"/>
                <a:t> Logic</a:t>
              </a:r>
            </a:p>
          </p:txBody>
        </p:sp>
        <p:grpSp>
          <p:nvGrpSpPr>
            <p:cNvPr id="57" name="Group 29"/>
            <p:cNvGrpSpPr>
              <a:grpSpLocks/>
            </p:cNvGrpSpPr>
            <p:nvPr/>
          </p:nvGrpSpPr>
          <p:grpSpPr bwMode="auto">
            <a:xfrm>
              <a:off x="5867400" y="5334000"/>
              <a:ext cx="1447800" cy="1000125"/>
              <a:chOff x="1200" y="3168"/>
              <a:chExt cx="864" cy="630"/>
            </a:xfrm>
          </p:grpSpPr>
          <p:sp>
            <p:nvSpPr>
              <p:cNvPr id="73" name="Text Box 26"/>
              <p:cNvSpPr txBox="1">
                <a:spLocks noChangeArrowheads="1"/>
              </p:cNvSpPr>
              <p:nvPr/>
            </p:nvSpPr>
            <p:spPr bwMode="auto">
              <a:xfrm>
                <a:off x="1200" y="3168"/>
                <a:ext cx="864" cy="630"/>
              </a:xfrm>
              <a:prstGeom prst="rect">
                <a:avLst/>
              </a:prstGeom>
              <a:noFill/>
              <a:ln w="9525">
                <a:solidFill>
                  <a:schemeClr val="tx1"/>
                </a:solidFill>
                <a:miter lim="800000"/>
                <a:headEnd/>
                <a:tailEnd/>
              </a:ln>
              <a:effectLst/>
            </p:spPr>
            <p:txBody>
              <a:bodyPr>
                <a:spAutoFit/>
              </a:bodyPr>
              <a:lstStyle/>
              <a:p>
                <a:pPr>
                  <a:lnSpc>
                    <a:spcPct val="70000"/>
                  </a:lnSpc>
                </a:pPr>
                <a:endParaRPr lang="en-US" sz="1600"/>
              </a:p>
              <a:p>
                <a:pPr algn="ctr">
                  <a:lnSpc>
                    <a:spcPct val="70000"/>
                  </a:lnSpc>
                </a:pPr>
                <a:r>
                  <a:rPr lang="en-US" sz="1600"/>
                  <a:t>FF Holding </a:t>
                </a:r>
              </a:p>
              <a:p>
                <a:pPr algn="ctr">
                  <a:lnSpc>
                    <a:spcPct val="70000"/>
                  </a:lnSpc>
                </a:pPr>
                <a:r>
                  <a:rPr lang="en-US" sz="1600"/>
                  <a:t>Present State</a:t>
                </a:r>
              </a:p>
              <a:p>
                <a:pPr algn="ctr">
                  <a:lnSpc>
                    <a:spcPct val="70000"/>
                  </a:lnSpc>
                </a:pPr>
                <a:endParaRPr lang="en-US" sz="1800"/>
              </a:p>
              <a:p>
                <a:pPr>
                  <a:lnSpc>
                    <a:spcPct val="70000"/>
                  </a:lnSpc>
                </a:pPr>
                <a:endParaRPr lang="en-US" sz="1800"/>
              </a:p>
            </p:txBody>
          </p:sp>
          <p:sp>
            <p:nvSpPr>
              <p:cNvPr id="74" name="Line 27"/>
              <p:cNvSpPr>
                <a:spLocks noChangeShapeType="1"/>
              </p:cNvSpPr>
              <p:nvPr/>
            </p:nvSpPr>
            <p:spPr bwMode="auto">
              <a:xfrm>
                <a:off x="1200" y="3504"/>
                <a:ext cx="96" cy="96"/>
              </a:xfrm>
              <a:prstGeom prst="line">
                <a:avLst/>
              </a:prstGeom>
              <a:noFill/>
              <a:ln w="9525">
                <a:solidFill>
                  <a:schemeClr val="tx1"/>
                </a:solidFill>
                <a:round/>
                <a:headEnd/>
                <a:tailEnd/>
              </a:ln>
              <a:effectLst/>
            </p:spPr>
            <p:txBody>
              <a:bodyPr/>
              <a:lstStyle/>
              <a:p>
                <a:endParaRPr lang="en-US"/>
              </a:p>
            </p:txBody>
          </p:sp>
          <p:sp>
            <p:nvSpPr>
              <p:cNvPr id="75" name="Line 28"/>
              <p:cNvSpPr>
                <a:spLocks noChangeShapeType="1"/>
              </p:cNvSpPr>
              <p:nvPr/>
            </p:nvSpPr>
            <p:spPr bwMode="auto">
              <a:xfrm flipH="1">
                <a:off x="1200" y="3600"/>
                <a:ext cx="96" cy="96"/>
              </a:xfrm>
              <a:prstGeom prst="line">
                <a:avLst/>
              </a:prstGeom>
              <a:noFill/>
              <a:ln w="9525">
                <a:solidFill>
                  <a:schemeClr val="tx1"/>
                </a:solidFill>
                <a:round/>
                <a:headEnd/>
                <a:tailEnd/>
              </a:ln>
              <a:effectLst/>
            </p:spPr>
            <p:txBody>
              <a:bodyPr/>
              <a:lstStyle/>
              <a:p>
                <a:endParaRPr lang="en-US"/>
              </a:p>
            </p:txBody>
          </p:sp>
        </p:grpSp>
        <p:sp>
          <p:nvSpPr>
            <p:cNvPr id="58" name="Text Box 24"/>
            <p:cNvSpPr txBox="1">
              <a:spLocks noChangeArrowheads="1"/>
            </p:cNvSpPr>
            <p:nvPr/>
          </p:nvSpPr>
          <p:spPr bwMode="auto">
            <a:xfrm>
              <a:off x="5943600" y="4800600"/>
              <a:ext cx="1295400" cy="317500"/>
            </a:xfrm>
            <a:prstGeom prst="rect">
              <a:avLst/>
            </a:prstGeom>
            <a:noFill/>
            <a:ln w="12700">
              <a:solidFill>
                <a:schemeClr val="tx1"/>
              </a:solidFill>
              <a:miter lim="800000"/>
              <a:headEnd/>
              <a:tailEnd/>
            </a:ln>
            <a:effectLst/>
          </p:spPr>
          <p:txBody>
            <a:bodyPr>
              <a:spAutoFit/>
            </a:bodyPr>
            <a:lstStyle/>
            <a:p>
              <a:pPr>
                <a:spcBef>
                  <a:spcPct val="50000"/>
                </a:spcBef>
              </a:pPr>
              <a:r>
                <a:rPr lang="en-US" sz="1400"/>
                <a:t>Output Logic</a:t>
              </a:r>
            </a:p>
          </p:txBody>
        </p:sp>
        <p:sp>
          <p:nvSpPr>
            <p:cNvPr id="59" name="Text Box 30"/>
            <p:cNvSpPr txBox="1">
              <a:spLocks noChangeArrowheads="1"/>
            </p:cNvSpPr>
            <p:nvPr/>
          </p:nvSpPr>
          <p:spPr bwMode="auto">
            <a:xfrm>
              <a:off x="5943600" y="3733800"/>
              <a:ext cx="1295400" cy="955675"/>
            </a:xfrm>
            <a:prstGeom prst="rect">
              <a:avLst/>
            </a:prstGeom>
            <a:noFill/>
            <a:ln w="12700">
              <a:solidFill>
                <a:schemeClr val="tx1"/>
              </a:solidFill>
              <a:miter lim="800000"/>
              <a:headEnd/>
              <a:tailEnd/>
            </a:ln>
            <a:effectLst/>
          </p:spPr>
          <p:txBody>
            <a:bodyPr>
              <a:spAutoFit/>
            </a:bodyPr>
            <a:lstStyle/>
            <a:p>
              <a:pPr>
                <a:spcBef>
                  <a:spcPct val="50000"/>
                </a:spcBef>
              </a:pPr>
              <a:r>
                <a:rPr lang="en-US" sz="1400"/>
                <a:t>Takes Present State and Produces Next State.</a:t>
              </a:r>
              <a:endParaRPr lang="en-US"/>
            </a:p>
          </p:txBody>
        </p:sp>
        <p:sp>
          <p:nvSpPr>
            <p:cNvPr id="60" name="Line 34"/>
            <p:cNvSpPr>
              <a:spLocks noChangeShapeType="1"/>
            </p:cNvSpPr>
            <p:nvPr/>
          </p:nvSpPr>
          <p:spPr bwMode="auto">
            <a:xfrm>
              <a:off x="4800600" y="4114800"/>
              <a:ext cx="1143000" cy="1588"/>
            </a:xfrm>
            <a:prstGeom prst="line">
              <a:avLst/>
            </a:prstGeom>
            <a:noFill/>
            <a:ln w="9525">
              <a:solidFill>
                <a:schemeClr val="tx1"/>
              </a:solidFill>
              <a:round/>
              <a:headEnd/>
              <a:tailEnd type="arrow" w="med" len="med"/>
            </a:ln>
            <a:effectLst/>
          </p:spPr>
          <p:txBody>
            <a:bodyPr/>
            <a:lstStyle/>
            <a:p>
              <a:endParaRPr lang="en-US"/>
            </a:p>
          </p:txBody>
        </p:sp>
        <p:sp>
          <p:nvSpPr>
            <p:cNvPr id="61" name="Freeform 38"/>
            <p:cNvSpPr>
              <a:spLocks/>
            </p:cNvSpPr>
            <p:nvPr/>
          </p:nvSpPr>
          <p:spPr bwMode="auto">
            <a:xfrm>
              <a:off x="7239000" y="4343400"/>
              <a:ext cx="457200" cy="1447800"/>
            </a:xfrm>
            <a:custGeom>
              <a:avLst/>
              <a:gdLst/>
              <a:ahLst/>
              <a:cxnLst>
                <a:cxn ang="0">
                  <a:pos x="0" y="0"/>
                </a:cxn>
                <a:cxn ang="0">
                  <a:pos x="288" y="0"/>
                </a:cxn>
                <a:cxn ang="0">
                  <a:pos x="288" y="912"/>
                </a:cxn>
                <a:cxn ang="0">
                  <a:pos x="48" y="912"/>
                </a:cxn>
              </a:cxnLst>
              <a:rect l="0" t="0" r="r" b="b"/>
              <a:pathLst>
                <a:path w="288" h="912">
                  <a:moveTo>
                    <a:pt x="0" y="0"/>
                  </a:moveTo>
                  <a:lnTo>
                    <a:pt x="288" y="0"/>
                  </a:lnTo>
                  <a:lnTo>
                    <a:pt x="288" y="912"/>
                  </a:lnTo>
                  <a:lnTo>
                    <a:pt x="48" y="912"/>
                  </a:lnTo>
                </a:path>
              </a:pathLst>
            </a:custGeom>
            <a:noFill/>
            <a:ln w="9525">
              <a:solidFill>
                <a:schemeClr val="tx1"/>
              </a:solidFill>
              <a:round/>
              <a:headEnd type="none" w="med" len="med"/>
              <a:tailEnd type="arrow" w="med" len="med"/>
            </a:ln>
            <a:effectLst/>
          </p:spPr>
          <p:txBody>
            <a:bodyPr/>
            <a:lstStyle/>
            <a:p>
              <a:endParaRPr lang="en-US"/>
            </a:p>
          </p:txBody>
        </p:sp>
        <p:sp>
          <p:nvSpPr>
            <p:cNvPr id="62" name="Freeform 39"/>
            <p:cNvSpPr>
              <a:spLocks/>
            </p:cNvSpPr>
            <p:nvPr/>
          </p:nvSpPr>
          <p:spPr bwMode="auto">
            <a:xfrm>
              <a:off x="5486400" y="4419600"/>
              <a:ext cx="457200" cy="1371600"/>
            </a:xfrm>
            <a:custGeom>
              <a:avLst/>
              <a:gdLst/>
              <a:ahLst/>
              <a:cxnLst>
                <a:cxn ang="0">
                  <a:pos x="240" y="1200"/>
                </a:cxn>
                <a:cxn ang="0">
                  <a:pos x="0" y="1200"/>
                </a:cxn>
                <a:cxn ang="0">
                  <a:pos x="0" y="0"/>
                </a:cxn>
                <a:cxn ang="0">
                  <a:pos x="288" y="0"/>
                </a:cxn>
              </a:cxnLst>
              <a:rect l="0" t="0" r="r" b="b"/>
              <a:pathLst>
                <a:path w="288" h="1200">
                  <a:moveTo>
                    <a:pt x="240" y="1200"/>
                  </a:moveTo>
                  <a:lnTo>
                    <a:pt x="0" y="1200"/>
                  </a:lnTo>
                  <a:lnTo>
                    <a:pt x="0" y="0"/>
                  </a:lnTo>
                  <a:lnTo>
                    <a:pt x="288" y="0"/>
                  </a:lnTo>
                </a:path>
              </a:pathLst>
            </a:custGeom>
            <a:noFill/>
            <a:ln w="9525">
              <a:solidFill>
                <a:schemeClr val="tx1"/>
              </a:solidFill>
              <a:round/>
              <a:headEnd type="none" w="med" len="med"/>
              <a:tailEnd type="arrow" w="med" len="med"/>
            </a:ln>
            <a:effectLst/>
          </p:spPr>
          <p:txBody>
            <a:bodyPr/>
            <a:lstStyle/>
            <a:p>
              <a:endParaRPr lang="en-US"/>
            </a:p>
          </p:txBody>
        </p:sp>
        <p:sp>
          <p:nvSpPr>
            <p:cNvPr id="63" name="Line 40"/>
            <p:cNvSpPr>
              <a:spLocks noChangeShapeType="1"/>
            </p:cNvSpPr>
            <p:nvPr/>
          </p:nvSpPr>
          <p:spPr bwMode="auto">
            <a:xfrm>
              <a:off x="5486400" y="4953000"/>
              <a:ext cx="457200" cy="0"/>
            </a:xfrm>
            <a:prstGeom prst="line">
              <a:avLst/>
            </a:prstGeom>
            <a:noFill/>
            <a:ln w="9525">
              <a:solidFill>
                <a:schemeClr val="tx1"/>
              </a:solidFill>
              <a:round/>
              <a:headEnd/>
              <a:tailEnd type="arrow" w="med" len="med"/>
            </a:ln>
            <a:effectLst/>
          </p:spPr>
          <p:txBody>
            <a:bodyPr/>
            <a:lstStyle/>
            <a:p>
              <a:endParaRPr lang="en-US"/>
            </a:p>
          </p:txBody>
        </p:sp>
        <p:sp>
          <p:nvSpPr>
            <p:cNvPr id="64" name="Arc 56"/>
            <p:cNvSpPr>
              <a:spLocks/>
            </p:cNvSpPr>
            <p:nvPr/>
          </p:nvSpPr>
          <p:spPr bwMode="auto">
            <a:xfrm>
              <a:off x="7623175" y="4803775"/>
              <a:ext cx="152400" cy="152400"/>
            </a:xfrm>
            <a:custGeom>
              <a:avLst/>
              <a:gdLst>
                <a:gd name="G0" fmla="+- 21333 0 0"/>
                <a:gd name="G1" fmla="+- 21600 0 0"/>
                <a:gd name="G2" fmla="+- 21600 0 0"/>
                <a:gd name="T0" fmla="*/ 0 w 42929"/>
                <a:gd name="T1" fmla="*/ 18211 h 21600"/>
                <a:gd name="T2" fmla="*/ 42929 w 42929"/>
                <a:gd name="T3" fmla="*/ 21191 h 21600"/>
                <a:gd name="T4" fmla="*/ 21333 w 42929"/>
                <a:gd name="T5" fmla="*/ 21600 h 21600"/>
              </a:gdLst>
              <a:ahLst/>
              <a:cxnLst>
                <a:cxn ang="0">
                  <a:pos x="T0" y="T1"/>
                </a:cxn>
                <a:cxn ang="0">
                  <a:pos x="T2" y="T3"/>
                </a:cxn>
                <a:cxn ang="0">
                  <a:pos x="T4" y="T5"/>
                </a:cxn>
              </a:cxnLst>
              <a:rect l="0" t="0" r="r" b="b"/>
              <a:pathLst>
                <a:path w="42929" h="21600" fill="none" extrusionOk="0">
                  <a:moveTo>
                    <a:pt x="0" y="18211"/>
                  </a:moveTo>
                  <a:cubicBezTo>
                    <a:pt x="1666" y="7721"/>
                    <a:pt x="10711" y="-1"/>
                    <a:pt x="21333" y="0"/>
                  </a:cubicBezTo>
                  <a:cubicBezTo>
                    <a:pt x="33102" y="0"/>
                    <a:pt x="42706" y="9423"/>
                    <a:pt x="42929" y="21190"/>
                  </a:cubicBezTo>
                </a:path>
                <a:path w="42929" h="21600" stroke="0" extrusionOk="0">
                  <a:moveTo>
                    <a:pt x="0" y="18211"/>
                  </a:moveTo>
                  <a:cubicBezTo>
                    <a:pt x="1666" y="7721"/>
                    <a:pt x="10711" y="-1"/>
                    <a:pt x="21333" y="0"/>
                  </a:cubicBezTo>
                  <a:cubicBezTo>
                    <a:pt x="33102" y="0"/>
                    <a:pt x="42706" y="9423"/>
                    <a:pt x="42929" y="21190"/>
                  </a:cubicBezTo>
                  <a:lnTo>
                    <a:pt x="21333" y="21600"/>
                  </a:lnTo>
                  <a:close/>
                </a:path>
              </a:pathLst>
            </a:custGeom>
            <a:noFill/>
            <a:ln w="9525">
              <a:solidFill>
                <a:schemeClr val="tx1"/>
              </a:solidFill>
              <a:round/>
              <a:headEnd/>
              <a:tailEnd/>
            </a:ln>
            <a:effectLst/>
          </p:spPr>
          <p:txBody>
            <a:bodyPr wrap="none" anchor="ctr"/>
            <a:lstStyle/>
            <a:p>
              <a:endParaRPr lang="en-US"/>
            </a:p>
          </p:txBody>
        </p:sp>
        <p:sp>
          <p:nvSpPr>
            <p:cNvPr id="65" name="Line 57"/>
            <p:cNvSpPr>
              <a:spLocks noChangeShapeType="1"/>
            </p:cNvSpPr>
            <p:nvPr/>
          </p:nvSpPr>
          <p:spPr bwMode="auto">
            <a:xfrm flipH="1">
              <a:off x="7239000" y="4953000"/>
              <a:ext cx="381000" cy="0"/>
            </a:xfrm>
            <a:prstGeom prst="line">
              <a:avLst/>
            </a:prstGeom>
            <a:noFill/>
            <a:ln w="9525">
              <a:solidFill>
                <a:schemeClr val="tx1"/>
              </a:solidFill>
              <a:round/>
              <a:headEnd/>
              <a:tailEnd/>
            </a:ln>
            <a:effectLst/>
          </p:spPr>
          <p:txBody>
            <a:bodyPr/>
            <a:lstStyle/>
            <a:p>
              <a:endParaRPr lang="en-US"/>
            </a:p>
          </p:txBody>
        </p:sp>
        <p:sp>
          <p:nvSpPr>
            <p:cNvPr id="66" name="Line 58"/>
            <p:cNvSpPr>
              <a:spLocks noChangeShapeType="1"/>
            </p:cNvSpPr>
            <p:nvPr/>
          </p:nvSpPr>
          <p:spPr bwMode="auto">
            <a:xfrm>
              <a:off x="7772400" y="4953000"/>
              <a:ext cx="457200" cy="0"/>
            </a:xfrm>
            <a:prstGeom prst="line">
              <a:avLst/>
            </a:prstGeom>
            <a:noFill/>
            <a:ln w="9525">
              <a:solidFill>
                <a:schemeClr val="tx1"/>
              </a:solidFill>
              <a:round/>
              <a:headEnd/>
              <a:tailEnd type="arrow" w="med" len="med"/>
            </a:ln>
            <a:effectLst/>
          </p:spPr>
          <p:txBody>
            <a:bodyPr/>
            <a:lstStyle/>
            <a:p>
              <a:endParaRPr lang="en-US"/>
            </a:p>
          </p:txBody>
        </p:sp>
        <p:sp>
          <p:nvSpPr>
            <p:cNvPr id="67" name="Oval 77"/>
            <p:cNvSpPr>
              <a:spLocks noChangeArrowheads="1"/>
            </p:cNvSpPr>
            <p:nvPr/>
          </p:nvSpPr>
          <p:spPr bwMode="auto">
            <a:xfrm>
              <a:off x="5451475" y="4911725"/>
              <a:ext cx="76200" cy="76200"/>
            </a:xfrm>
            <a:prstGeom prst="ellipse">
              <a:avLst/>
            </a:prstGeom>
            <a:solidFill>
              <a:srgbClr val="333333"/>
            </a:solidFill>
            <a:ln w="9525">
              <a:solidFill>
                <a:schemeClr val="tx1"/>
              </a:solidFill>
              <a:round/>
              <a:headEnd/>
              <a:tailEnd/>
            </a:ln>
            <a:effectLst/>
          </p:spPr>
          <p:txBody>
            <a:bodyPr wrap="none" anchor="ctr"/>
            <a:lstStyle/>
            <a:p>
              <a:endParaRPr lang="en-US"/>
            </a:p>
          </p:txBody>
        </p:sp>
        <p:sp>
          <p:nvSpPr>
            <p:cNvPr id="68" name="Text Box 81"/>
            <p:cNvSpPr txBox="1">
              <a:spLocks noChangeArrowheads="1"/>
            </p:cNvSpPr>
            <p:nvPr/>
          </p:nvSpPr>
          <p:spPr bwMode="auto">
            <a:xfrm>
              <a:off x="4713288" y="3819525"/>
              <a:ext cx="792163" cy="336550"/>
            </a:xfrm>
            <a:prstGeom prst="rect">
              <a:avLst/>
            </a:prstGeom>
            <a:noFill/>
            <a:ln w="9525">
              <a:noFill/>
              <a:miter lim="800000"/>
              <a:headEnd/>
              <a:tailEnd/>
            </a:ln>
            <a:effectLst/>
          </p:spPr>
          <p:txBody>
            <a:bodyPr>
              <a:spAutoFit/>
            </a:bodyPr>
            <a:lstStyle/>
            <a:p>
              <a:pPr>
                <a:spcBef>
                  <a:spcPct val="50000"/>
                </a:spcBef>
              </a:pPr>
              <a:r>
                <a:rPr lang="en-US" sz="1600"/>
                <a:t>Input</a:t>
              </a:r>
            </a:p>
          </p:txBody>
        </p:sp>
        <p:sp>
          <p:nvSpPr>
            <p:cNvPr id="69" name="Text Box 83"/>
            <p:cNvSpPr txBox="1">
              <a:spLocks noChangeArrowheads="1"/>
            </p:cNvSpPr>
            <p:nvPr/>
          </p:nvSpPr>
          <p:spPr bwMode="auto">
            <a:xfrm>
              <a:off x="7691438" y="4641850"/>
              <a:ext cx="792163" cy="336550"/>
            </a:xfrm>
            <a:prstGeom prst="rect">
              <a:avLst/>
            </a:prstGeom>
            <a:noFill/>
            <a:ln w="9525">
              <a:noFill/>
              <a:miter lim="800000"/>
              <a:headEnd/>
              <a:tailEnd/>
            </a:ln>
            <a:effectLst/>
          </p:spPr>
          <p:txBody>
            <a:bodyPr>
              <a:spAutoFit/>
            </a:bodyPr>
            <a:lstStyle/>
            <a:p>
              <a:pPr>
                <a:spcBef>
                  <a:spcPct val="50000"/>
                </a:spcBef>
              </a:pPr>
              <a:r>
                <a:rPr lang="en-US" sz="1600"/>
                <a:t>Output</a:t>
              </a:r>
            </a:p>
          </p:txBody>
        </p:sp>
        <p:sp>
          <p:nvSpPr>
            <p:cNvPr id="70" name="Line 85"/>
            <p:cNvSpPr>
              <a:spLocks noChangeShapeType="1"/>
            </p:cNvSpPr>
            <p:nvPr/>
          </p:nvSpPr>
          <p:spPr bwMode="auto">
            <a:xfrm>
              <a:off x="5345113" y="6015038"/>
              <a:ext cx="528638" cy="0"/>
            </a:xfrm>
            <a:prstGeom prst="line">
              <a:avLst/>
            </a:prstGeom>
            <a:noFill/>
            <a:ln w="9525">
              <a:solidFill>
                <a:schemeClr val="tx1"/>
              </a:solidFill>
              <a:round/>
              <a:headEnd/>
              <a:tailEnd type="arrow" w="med" len="med"/>
            </a:ln>
            <a:effectLst/>
          </p:spPr>
          <p:txBody>
            <a:bodyPr/>
            <a:lstStyle/>
            <a:p>
              <a:endParaRPr lang="en-US"/>
            </a:p>
          </p:txBody>
        </p:sp>
        <p:sp>
          <p:nvSpPr>
            <p:cNvPr id="71" name="Text Box 86"/>
            <p:cNvSpPr txBox="1">
              <a:spLocks noChangeArrowheads="1"/>
            </p:cNvSpPr>
            <p:nvPr/>
          </p:nvSpPr>
          <p:spPr bwMode="auto">
            <a:xfrm>
              <a:off x="4814888" y="5840413"/>
              <a:ext cx="792163" cy="336550"/>
            </a:xfrm>
            <a:prstGeom prst="rect">
              <a:avLst/>
            </a:prstGeom>
            <a:noFill/>
            <a:ln w="9525">
              <a:noFill/>
              <a:miter lim="800000"/>
              <a:headEnd/>
              <a:tailEnd/>
            </a:ln>
            <a:effectLst/>
          </p:spPr>
          <p:txBody>
            <a:bodyPr>
              <a:spAutoFit/>
            </a:bodyPr>
            <a:lstStyle/>
            <a:p>
              <a:pPr>
                <a:spcBef>
                  <a:spcPct val="50000"/>
                </a:spcBef>
              </a:pPr>
              <a:r>
                <a:rPr lang="en-US" sz="1600"/>
                <a:t>CLK</a:t>
              </a:r>
            </a:p>
          </p:txBody>
        </p:sp>
      </p:grpSp>
      <p:sp>
        <p:nvSpPr>
          <p:cNvPr id="72" name="Text Box 91"/>
          <p:cNvSpPr txBox="1">
            <a:spLocks noChangeArrowheads="1"/>
          </p:cNvSpPr>
          <p:nvPr/>
        </p:nvSpPr>
        <p:spPr bwMode="auto">
          <a:xfrm>
            <a:off x="831892" y="4209947"/>
            <a:ext cx="2564452" cy="646331"/>
          </a:xfrm>
          <a:prstGeom prst="rect">
            <a:avLst/>
          </a:prstGeom>
          <a:noFill/>
          <a:ln w="9525">
            <a:noFill/>
            <a:miter lim="800000"/>
            <a:headEnd/>
            <a:tailEnd/>
          </a:ln>
          <a:effectLst/>
        </p:spPr>
        <p:txBody>
          <a:bodyPr wrap="square">
            <a:spAutoFit/>
          </a:bodyPr>
          <a:lstStyle/>
          <a:p>
            <a:pPr algn="ctr">
              <a:spcBef>
                <a:spcPct val="50000"/>
              </a:spcBef>
            </a:pPr>
            <a:r>
              <a:rPr lang="en-US" sz="1800" dirty="0"/>
              <a:t>(Output Depends Only on Present State)</a:t>
            </a:r>
          </a:p>
        </p:txBody>
      </p:sp>
      <p:sp>
        <p:nvSpPr>
          <p:cNvPr id="40" name="Slide Number Placeholder 39"/>
          <p:cNvSpPr>
            <a:spLocks noGrp="1"/>
          </p:cNvSpPr>
          <p:nvPr>
            <p:ph type="sldNum" sz="quarter" idx="12"/>
          </p:nvPr>
        </p:nvSpPr>
        <p:spPr/>
        <p:txBody>
          <a:bodyPr/>
          <a:lstStyle/>
          <a:p>
            <a:fld id="{1E9AE433-2354-447F-AC9C-E3BA53A2ED55}" type="slidenum">
              <a:rPr lang="en-US" smtClean="0"/>
              <a:pPr/>
              <a:t>59</a:t>
            </a:fld>
            <a:endParaRPr lang="en-US"/>
          </a:p>
        </p:txBody>
      </p:sp>
      <p:sp>
        <p:nvSpPr>
          <p:cNvPr id="41" name="Footer Placeholder 40"/>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sz="quarter"/>
          </p:nvPr>
        </p:nvSpPr>
        <p:spPr/>
        <p:txBody>
          <a:bodyPr/>
          <a:lstStyle/>
          <a:p>
            <a:r>
              <a:rPr lang="en-US" dirty="0" smtClean="0"/>
              <a:t>Storing values: Flip-flops and Latches</a:t>
            </a:r>
            <a:endParaRPr lang="en-US" dirty="0"/>
          </a:p>
        </p:txBody>
      </p:sp>
      <p:sp>
        <p:nvSpPr>
          <p:cNvPr id="4" name="Footer Placeholder 3"/>
          <p:cNvSpPr>
            <a:spLocks noGrp="1"/>
          </p:cNvSpPr>
          <p:nvPr>
            <p:ph type="ftr" sz="quarter" idx="4294967295"/>
          </p:nvPr>
        </p:nvSpPr>
        <p:spPr>
          <a:xfrm>
            <a:off x="3579813" y="6553200"/>
            <a:ext cx="5564187" cy="474663"/>
          </a:xfrm>
        </p:spPr>
        <p:txBody>
          <a:bodyPr/>
          <a:lstStyle/>
          <a:p>
            <a:r>
              <a:rPr lang="es-ES" smtClean="0"/>
              <a:t>W2018: EE307</a:t>
            </a:r>
            <a:endParaRPr lang="en-US" dirty="0"/>
          </a:p>
        </p:txBody>
      </p:sp>
      <p:sp>
        <p:nvSpPr>
          <p:cNvPr id="5" name="Slide Number Placeholder 4"/>
          <p:cNvSpPr>
            <a:spLocks noGrp="1"/>
          </p:cNvSpPr>
          <p:nvPr>
            <p:ph type="sldNum" sz="quarter" idx="4294967295"/>
          </p:nvPr>
        </p:nvSpPr>
        <p:spPr>
          <a:xfrm>
            <a:off x="0" y="6242050"/>
            <a:ext cx="827088" cy="488950"/>
          </a:xfrm>
        </p:spPr>
        <p:txBody>
          <a:bodyPr/>
          <a:lstStyle/>
          <a:p>
            <a:fld id="{65876461-077E-41AC-BF9A-19ECFE564D14}"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190006" y="1496290"/>
            <a:ext cx="843148" cy="420386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3490" name="Rectangle 2"/>
          <p:cNvSpPr>
            <a:spLocks noGrp="1" noChangeArrowheads="1"/>
          </p:cNvSpPr>
          <p:nvPr>
            <p:ph type="title"/>
          </p:nvPr>
        </p:nvSpPr>
        <p:spPr/>
        <p:txBody>
          <a:bodyPr/>
          <a:lstStyle/>
          <a:p>
            <a:r>
              <a:rPr lang="en-US"/>
              <a:t>Sequential Logic Models</a:t>
            </a:r>
          </a:p>
        </p:txBody>
      </p:sp>
      <p:grpSp>
        <p:nvGrpSpPr>
          <p:cNvPr id="42" name="Group 41"/>
          <p:cNvGrpSpPr/>
          <p:nvPr/>
        </p:nvGrpSpPr>
        <p:grpSpPr>
          <a:xfrm>
            <a:off x="472003" y="3572534"/>
            <a:ext cx="8443913" cy="1901991"/>
            <a:chOff x="365125" y="4130675"/>
            <a:chExt cx="8443913" cy="1901991"/>
          </a:xfrm>
        </p:grpSpPr>
        <p:grpSp>
          <p:nvGrpSpPr>
            <p:cNvPr id="63492" name="Group 4"/>
            <p:cNvGrpSpPr>
              <a:grpSpLocks/>
            </p:cNvGrpSpPr>
            <p:nvPr/>
          </p:nvGrpSpPr>
          <p:grpSpPr bwMode="auto">
            <a:xfrm>
              <a:off x="1808163" y="4551363"/>
              <a:ext cx="5526088" cy="315912"/>
              <a:chOff x="1139" y="1581"/>
              <a:chExt cx="3481" cy="199"/>
            </a:xfrm>
          </p:grpSpPr>
          <p:sp>
            <p:nvSpPr>
              <p:cNvPr id="63493" name="Freeform 5"/>
              <p:cNvSpPr>
                <a:spLocks/>
              </p:cNvSpPr>
              <p:nvPr/>
            </p:nvSpPr>
            <p:spPr bwMode="auto">
              <a:xfrm>
                <a:off x="1139" y="1581"/>
                <a:ext cx="1159" cy="192"/>
              </a:xfrm>
              <a:custGeom>
                <a:avLst/>
                <a:gdLst/>
                <a:ahLst/>
                <a:cxnLst>
                  <a:cxn ang="0">
                    <a:pos x="0" y="192"/>
                  </a:cxn>
                  <a:cxn ang="0">
                    <a:pos x="563" y="192"/>
                  </a:cxn>
                  <a:cxn ang="0">
                    <a:pos x="563" y="0"/>
                  </a:cxn>
                  <a:cxn ang="0">
                    <a:pos x="1159" y="0"/>
                  </a:cxn>
                  <a:cxn ang="0">
                    <a:pos x="1159" y="141"/>
                  </a:cxn>
                </a:cxnLst>
                <a:rect l="0" t="0" r="r" b="b"/>
                <a:pathLst>
                  <a:path w="1159" h="192">
                    <a:moveTo>
                      <a:pt x="0" y="192"/>
                    </a:moveTo>
                    <a:lnTo>
                      <a:pt x="563" y="192"/>
                    </a:lnTo>
                    <a:lnTo>
                      <a:pt x="563" y="0"/>
                    </a:lnTo>
                    <a:lnTo>
                      <a:pt x="1159" y="0"/>
                    </a:lnTo>
                    <a:lnTo>
                      <a:pt x="1159" y="141"/>
                    </a:lnTo>
                  </a:path>
                </a:pathLst>
              </a:custGeom>
              <a:noFill/>
              <a:ln w="9525">
                <a:solidFill>
                  <a:schemeClr val="tx1"/>
                </a:solidFill>
                <a:round/>
                <a:headEnd/>
                <a:tailEnd/>
              </a:ln>
              <a:effectLst/>
            </p:spPr>
            <p:txBody>
              <a:bodyPr/>
              <a:lstStyle/>
              <a:p>
                <a:endParaRPr lang="en-US"/>
              </a:p>
            </p:txBody>
          </p:sp>
          <p:sp>
            <p:nvSpPr>
              <p:cNvPr id="63494" name="Freeform 6"/>
              <p:cNvSpPr>
                <a:spLocks/>
              </p:cNvSpPr>
              <p:nvPr/>
            </p:nvSpPr>
            <p:spPr bwMode="auto">
              <a:xfrm flipH="1" flipV="1">
                <a:off x="2297" y="1588"/>
                <a:ext cx="1159" cy="192"/>
              </a:xfrm>
              <a:custGeom>
                <a:avLst/>
                <a:gdLst/>
                <a:ahLst/>
                <a:cxnLst>
                  <a:cxn ang="0">
                    <a:pos x="0" y="192"/>
                  </a:cxn>
                  <a:cxn ang="0">
                    <a:pos x="563" y="192"/>
                  </a:cxn>
                  <a:cxn ang="0">
                    <a:pos x="563" y="0"/>
                  </a:cxn>
                  <a:cxn ang="0">
                    <a:pos x="1159" y="0"/>
                  </a:cxn>
                  <a:cxn ang="0">
                    <a:pos x="1159" y="141"/>
                  </a:cxn>
                </a:cxnLst>
                <a:rect l="0" t="0" r="r" b="b"/>
                <a:pathLst>
                  <a:path w="1159" h="192">
                    <a:moveTo>
                      <a:pt x="0" y="192"/>
                    </a:moveTo>
                    <a:lnTo>
                      <a:pt x="563" y="192"/>
                    </a:lnTo>
                    <a:lnTo>
                      <a:pt x="563" y="0"/>
                    </a:lnTo>
                    <a:lnTo>
                      <a:pt x="1159" y="0"/>
                    </a:lnTo>
                    <a:lnTo>
                      <a:pt x="1159" y="141"/>
                    </a:lnTo>
                  </a:path>
                </a:pathLst>
              </a:custGeom>
              <a:noFill/>
              <a:ln w="9525">
                <a:solidFill>
                  <a:schemeClr val="tx1"/>
                </a:solidFill>
                <a:round/>
                <a:headEnd/>
                <a:tailEnd/>
              </a:ln>
              <a:effectLst/>
            </p:spPr>
            <p:txBody>
              <a:bodyPr/>
              <a:lstStyle/>
              <a:p>
                <a:endParaRPr lang="en-US"/>
              </a:p>
            </p:txBody>
          </p:sp>
          <p:sp>
            <p:nvSpPr>
              <p:cNvPr id="63495" name="Line 7"/>
              <p:cNvSpPr>
                <a:spLocks noChangeShapeType="1"/>
              </p:cNvSpPr>
              <p:nvPr/>
            </p:nvSpPr>
            <p:spPr bwMode="auto">
              <a:xfrm>
                <a:off x="3462" y="1587"/>
                <a:ext cx="0" cy="179"/>
              </a:xfrm>
              <a:prstGeom prst="line">
                <a:avLst/>
              </a:prstGeom>
              <a:noFill/>
              <a:ln w="9525">
                <a:solidFill>
                  <a:schemeClr val="tx1"/>
                </a:solidFill>
                <a:round/>
                <a:headEnd/>
                <a:tailEnd/>
              </a:ln>
              <a:effectLst/>
            </p:spPr>
            <p:txBody>
              <a:bodyPr/>
              <a:lstStyle/>
              <a:p>
                <a:endParaRPr lang="en-US"/>
              </a:p>
            </p:txBody>
          </p:sp>
          <p:sp>
            <p:nvSpPr>
              <p:cNvPr id="63496" name="Freeform 8"/>
              <p:cNvSpPr>
                <a:spLocks/>
              </p:cNvSpPr>
              <p:nvPr/>
            </p:nvSpPr>
            <p:spPr bwMode="auto">
              <a:xfrm rot="-10800000">
                <a:off x="3461" y="1587"/>
                <a:ext cx="1159" cy="192"/>
              </a:xfrm>
              <a:custGeom>
                <a:avLst/>
                <a:gdLst/>
                <a:ahLst/>
                <a:cxnLst>
                  <a:cxn ang="0">
                    <a:pos x="0" y="192"/>
                  </a:cxn>
                  <a:cxn ang="0">
                    <a:pos x="563" y="192"/>
                  </a:cxn>
                  <a:cxn ang="0">
                    <a:pos x="563" y="0"/>
                  </a:cxn>
                  <a:cxn ang="0">
                    <a:pos x="1159" y="0"/>
                  </a:cxn>
                  <a:cxn ang="0">
                    <a:pos x="1159" y="141"/>
                  </a:cxn>
                </a:cxnLst>
                <a:rect l="0" t="0" r="r" b="b"/>
                <a:pathLst>
                  <a:path w="1159" h="192">
                    <a:moveTo>
                      <a:pt x="0" y="192"/>
                    </a:moveTo>
                    <a:lnTo>
                      <a:pt x="563" y="192"/>
                    </a:lnTo>
                    <a:lnTo>
                      <a:pt x="563" y="0"/>
                    </a:lnTo>
                    <a:lnTo>
                      <a:pt x="1159" y="0"/>
                    </a:lnTo>
                    <a:lnTo>
                      <a:pt x="1159" y="141"/>
                    </a:lnTo>
                  </a:path>
                </a:pathLst>
              </a:custGeom>
              <a:noFill/>
              <a:ln w="9525">
                <a:solidFill>
                  <a:schemeClr val="tx1"/>
                </a:solidFill>
                <a:round/>
                <a:headEnd/>
                <a:tailEnd/>
              </a:ln>
              <a:effectLst/>
            </p:spPr>
            <p:txBody>
              <a:bodyPr/>
              <a:lstStyle/>
              <a:p>
                <a:endParaRPr lang="en-US"/>
              </a:p>
            </p:txBody>
          </p:sp>
        </p:grpSp>
        <p:sp>
          <p:nvSpPr>
            <p:cNvPr id="63497" name="Rectangle 9"/>
            <p:cNvSpPr>
              <a:spLocks noChangeArrowheads="1"/>
            </p:cNvSpPr>
            <p:nvPr/>
          </p:nvSpPr>
          <p:spPr bwMode="auto">
            <a:xfrm>
              <a:off x="365125" y="4195764"/>
              <a:ext cx="8443913" cy="1836902"/>
            </a:xfrm>
            <a:prstGeom prst="rect">
              <a:avLst/>
            </a:prstGeom>
            <a:noFill/>
            <a:ln w="9525">
              <a:solidFill>
                <a:schemeClr val="tx1"/>
              </a:solidFill>
              <a:miter lim="800000"/>
              <a:headEnd/>
              <a:tailEnd/>
            </a:ln>
            <a:effectLst/>
          </p:spPr>
          <p:txBody>
            <a:bodyPr wrap="none" anchor="ctr"/>
            <a:lstStyle/>
            <a:p>
              <a:endParaRPr lang="en-US"/>
            </a:p>
          </p:txBody>
        </p:sp>
        <p:sp>
          <p:nvSpPr>
            <p:cNvPr id="63498" name="Freeform 10"/>
            <p:cNvSpPr>
              <a:spLocks/>
            </p:cNvSpPr>
            <p:nvPr/>
          </p:nvSpPr>
          <p:spPr bwMode="auto">
            <a:xfrm>
              <a:off x="7345363" y="4530725"/>
              <a:ext cx="1290638" cy="295275"/>
            </a:xfrm>
            <a:custGeom>
              <a:avLst/>
              <a:gdLst/>
              <a:ahLst/>
              <a:cxnLst>
                <a:cxn ang="0">
                  <a:pos x="0" y="20"/>
                </a:cxn>
                <a:cxn ang="0">
                  <a:pos x="0" y="186"/>
                </a:cxn>
                <a:cxn ang="0">
                  <a:pos x="563" y="186"/>
                </a:cxn>
                <a:cxn ang="0">
                  <a:pos x="563" y="0"/>
                </a:cxn>
                <a:cxn ang="0">
                  <a:pos x="813" y="0"/>
                </a:cxn>
              </a:cxnLst>
              <a:rect l="0" t="0" r="r" b="b"/>
              <a:pathLst>
                <a:path w="813" h="186">
                  <a:moveTo>
                    <a:pt x="0" y="20"/>
                  </a:moveTo>
                  <a:lnTo>
                    <a:pt x="0" y="186"/>
                  </a:lnTo>
                  <a:lnTo>
                    <a:pt x="563" y="186"/>
                  </a:lnTo>
                  <a:lnTo>
                    <a:pt x="563" y="0"/>
                  </a:lnTo>
                  <a:lnTo>
                    <a:pt x="813" y="0"/>
                  </a:lnTo>
                </a:path>
              </a:pathLst>
            </a:custGeom>
            <a:noFill/>
            <a:ln w="9525">
              <a:solidFill>
                <a:schemeClr val="tx1"/>
              </a:solidFill>
              <a:round/>
              <a:headEnd/>
              <a:tailEnd/>
            </a:ln>
            <a:effectLst/>
          </p:spPr>
          <p:txBody>
            <a:bodyPr/>
            <a:lstStyle/>
            <a:p>
              <a:endParaRPr lang="en-US"/>
            </a:p>
          </p:txBody>
        </p:sp>
        <p:sp>
          <p:nvSpPr>
            <p:cNvPr id="63499" name="Freeform 11"/>
            <p:cNvSpPr>
              <a:spLocks/>
            </p:cNvSpPr>
            <p:nvPr/>
          </p:nvSpPr>
          <p:spPr bwMode="auto">
            <a:xfrm>
              <a:off x="1808163" y="4987925"/>
              <a:ext cx="6878638" cy="244475"/>
            </a:xfrm>
            <a:custGeom>
              <a:avLst/>
              <a:gdLst/>
              <a:ahLst/>
              <a:cxnLst>
                <a:cxn ang="0">
                  <a:pos x="0" y="0"/>
                </a:cxn>
                <a:cxn ang="0">
                  <a:pos x="935" y="0"/>
                </a:cxn>
                <a:cxn ang="0">
                  <a:pos x="942" y="154"/>
                </a:cxn>
                <a:cxn ang="0">
                  <a:pos x="4333" y="154"/>
                </a:cxn>
              </a:cxnLst>
              <a:rect l="0" t="0" r="r" b="b"/>
              <a:pathLst>
                <a:path w="4333" h="154">
                  <a:moveTo>
                    <a:pt x="0" y="0"/>
                  </a:moveTo>
                  <a:lnTo>
                    <a:pt x="935" y="0"/>
                  </a:lnTo>
                  <a:lnTo>
                    <a:pt x="942" y="154"/>
                  </a:lnTo>
                  <a:lnTo>
                    <a:pt x="4333" y="154"/>
                  </a:lnTo>
                </a:path>
              </a:pathLst>
            </a:custGeom>
            <a:noFill/>
            <a:ln w="9525">
              <a:solidFill>
                <a:schemeClr val="tx1"/>
              </a:solidFill>
              <a:round/>
              <a:headEnd/>
              <a:tailEnd/>
            </a:ln>
            <a:effectLst/>
          </p:spPr>
          <p:txBody>
            <a:bodyPr/>
            <a:lstStyle/>
            <a:p>
              <a:endParaRPr lang="en-US"/>
            </a:p>
          </p:txBody>
        </p:sp>
        <p:sp>
          <p:nvSpPr>
            <p:cNvPr id="63500" name="Freeform 12"/>
            <p:cNvSpPr>
              <a:spLocks/>
            </p:cNvSpPr>
            <p:nvPr/>
          </p:nvSpPr>
          <p:spPr bwMode="auto">
            <a:xfrm>
              <a:off x="1808163" y="5537200"/>
              <a:ext cx="6880225" cy="244475"/>
            </a:xfrm>
            <a:custGeom>
              <a:avLst/>
              <a:gdLst/>
              <a:ahLst/>
              <a:cxnLst>
                <a:cxn ang="0">
                  <a:pos x="0" y="154"/>
                </a:cxn>
                <a:cxn ang="0">
                  <a:pos x="1831" y="154"/>
                </a:cxn>
                <a:cxn ang="0">
                  <a:pos x="1837" y="0"/>
                </a:cxn>
                <a:cxn ang="0">
                  <a:pos x="4334" y="0"/>
                </a:cxn>
              </a:cxnLst>
              <a:rect l="0" t="0" r="r" b="b"/>
              <a:pathLst>
                <a:path w="4334" h="154">
                  <a:moveTo>
                    <a:pt x="0" y="154"/>
                  </a:moveTo>
                  <a:lnTo>
                    <a:pt x="1831" y="154"/>
                  </a:lnTo>
                  <a:lnTo>
                    <a:pt x="1837" y="0"/>
                  </a:lnTo>
                  <a:lnTo>
                    <a:pt x="4334" y="0"/>
                  </a:lnTo>
                </a:path>
              </a:pathLst>
            </a:custGeom>
            <a:noFill/>
            <a:ln w="9525">
              <a:solidFill>
                <a:schemeClr val="tx1"/>
              </a:solidFill>
              <a:round/>
              <a:headEnd/>
              <a:tailEnd/>
            </a:ln>
            <a:effectLst/>
          </p:spPr>
          <p:txBody>
            <a:bodyPr/>
            <a:lstStyle/>
            <a:p>
              <a:endParaRPr lang="en-US"/>
            </a:p>
          </p:txBody>
        </p:sp>
        <p:sp>
          <p:nvSpPr>
            <p:cNvPr id="63502" name="Oval 14"/>
            <p:cNvSpPr>
              <a:spLocks noChangeArrowheads="1"/>
            </p:cNvSpPr>
            <p:nvPr/>
          </p:nvSpPr>
          <p:spPr bwMode="auto">
            <a:xfrm>
              <a:off x="4522788" y="4643438"/>
              <a:ext cx="142875" cy="122237"/>
            </a:xfrm>
            <a:prstGeom prst="ellipse">
              <a:avLst/>
            </a:prstGeom>
            <a:noFill/>
            <a:ln w="9525">
              <a:solidFill>
                <a:schemeClr val="tx1"/>
              </a:solidFill>
              <a:round/>
              <a:headEnd/>
              <a:tailEnd/>
            </a:ln>
            <a:effectLst/>
          </p:spPr>
          <p:txBody>
            <a:bodyPr wrap="none" anchor="ctr"/>
            <a:lstStyle/>
            <a:p>
              <a:endParaRPr lang="en-US"/>
            </a:p>
          </p:txBody>
        </p:sp>
        <p:sp>
          <p:nvSpPr>
            <p:cNvPr id="63503" name="Freeform 15"/>
            <p:cNvSpPr>
              <a:spLocks/>
            </p:cNvSpPr>
            <p:nvPr/>
          </p:nvSpPr>
          <p:spPr bwMode="auto">
            <a:xfrm>
              <a:off x="4384675" y="4714875"/>
              <a:ext cx="569913" cy="882650"/>
            </a:xfrm>
            <a:custGeom>
              <a:avLst/>
              <a:gdLst/>
              <a:ahLst/>
              <a:cxnLst>
                <a:cxn ang="0">
                  <a:pos x="169" y="0"/>
                </a:cxn>
                <a:cxn ang="0">
                  <a:pos x="336" y="142"/>
                </a:cxn>
                <a:cxn ang="0">
                  <a:pos x="28" y="403"/>
                </a:cxn>
                <a:cxn ang="0">
                  <a:pos x="169" y="556"/>
                </a:cxn>
              </a:cxnLst>
              <a:rect l="0" t="0" r="r" b="b"/>
              <a:pathLst>
                <a:path w="359" h="556">
                  <a:moveTo>
                    <a:pt x="169" y="0"/>
                  </a:moveTo>
                  <a:cubicBezTo>
                    <a:pt x="264" y="37"/>
                    <a:pt x="359" y="74"/>
                    <a:pt x="336" y="142"/>
                  </a:cubicBezTo>
                  <a:cubicBezTo>
                    <a:pt x="313" y="209"/>
                    <a:pt x="56" y="334"/>
                    <a:pt x="28" y="403"/>
                  </a:cubicBezTo>
                  <a:cubicBezTo>
                    <a:pt x="0" y="472"/>
                    <a:pt x="140" y="524"/>
                    <a:pt x="169" y="556"/>
                  </a:cubicBezTo>
                </a:path>
              </a:pathLst>
            </a:custGeom>
            <a:noFill/>
            <a:ln w="9525">
              <a:solidFill>
                <a:schemeClr val="tx1"/>
              </a:solidFill>
              <a:round/>
              <a:headEnd type="none" w="med" len="med"/>
              <a:tailEnd type="arrow" w="med" len="med"/>
            </a:ln>
            <a:effectLst/>
          </p:spPr>
          <p:txBody>
            <a:bodyPr/>
            <a:lstStyle/>
            <a:p>
              <a:endParaRPr lang="en-US"/>
            </a:p>
          </p:txBody>
        </p:sp>
        <p:sp>
          <p:nvSpPr>
            <p:cNvPr id="63504" name="Text Box 16"/>
            <p:cNvSpPr txBox="1">
              <a:spLocks noChangeArrowheads="1"/>
            </p:cNvSpPr>
            <p:nvPr/>
          </p:nvSpPr>
          <p:spPr bwMode="auto">
            <a:xfrm>
              <a:off x="1206500" y="4518025"/>
              <a:ext cx="923925" cy="366712"/>
            </a:xfrm>
            <a:prstGeom prst="rect">
              <a:avLst/>
            </a:prstGeom>
            <a:noFill/>
            <a:ln w="9525">
              <a:noFill/>
              <a:miter lim="800000"/>
              <a:headEnd/>
              <a:tailEnd/>
            </a:ln>
            <a:effectLst/>
          </p:spPr>
          <p:txBody>
            <a:bodyPr>
              <a:spAutoFit/>
            </a:bodyPr>
            <a:lstStyle/>
            <a:p>
              <a:pPr>
                <a:spcBef>
                  <a:spcPct val="50000"/>
                </a:spcBef>
              </a:pPr>
              <a:r>
                <a:rPr lang="en-US" sz="1800"/>
                <a:t>CLK</a:t>
              </a:r>
            </a:p>
          </p:txBody>
        </p:sp>
        <p:sp>
          <p:nvSpPr>
            <p:cNvPr id="63505" name="Text Box 17"/>
            <p:cNvSpPr txBox="1">
              <a:spLocks noChangeArrowheads="1"/>
            </p:cNvSpPr>
            <p:nvPr/>
          </p:nvSpPr>
          <p:spPr bwMode="auto">
            <a:xfrm>
              <a:off x="1208088" y="4929188"/>
              <a:ext cx="923925" cy="366712"/>
            </a:xfrm>
            <a:prstGeom prst="rect">
              <a:avLst/>
            </a:prstGeom>
            <a:noFill/>
            <a:ln w="9525">
              <a:noFill/>
              <a:miter lim="800000"/>
              <a:headEnd/>
              <a:tailEnd/>
            </a:ln>
            <a:effectLst/>
          </p:spPr>
          <p:txBody>
            <a:bodyPr>
              <a:spAutoFit/>
            </a:bodyPr>
            <a:lstStyle/>
            <a:p>
              <a:pPr>
                <a:spcBef>
                  <a:spcPct val="50000"/>
                </a:spcBef>
              </a:pPr>
              <a:r>
                <a:rPr lang="en-US" sz="1800"/>
                <a:t>Input</a:t>
              </a:r>
            </a:p>
          </p:txBody>
        </p:sp>
        <p:sp>
          <p:nvSpPr>
            <p:cNvPr id="63506" name="Text Box 18"/>
            <p:cNvSpPr txBox="1">
              <a:spLocks noChangeArrowheads="1"/>
            </p:cNvSpPr>
            <p:nvPr/>
          </p:nvSpPr>
          <p:spPr bwMode="auto">
            <a:xfrm>
              <a:off x="1209675" y="5453063"/>
              <a:ext cx="1300163" cy="366712"/>
            </a:xfrm>
            <a:prstGeom prst="rect">
              <a:avLst/>
            </a:prstGeom>
            <a:noFill/>
            <a:ln w="9525">
              <a:noFill/>
              <a:miter lim="800000"/>
              <a:headEnd/>
              <a:tailEnd/>
            </a:ln>
            <a:effectLst/>
          </p:spPr>
          <p:txBody>
            <a:bodyPr>
              <a:spAutoFit/>
            </a:bodyPr>
            <a:lstStyle/>
            <a:p>
              <a:pPr>
                <a:spcBef>
                  <a:spcPct val="50000"/>
                </a:spcBef>
              </a:pPr>
              <a:r>
                <a:rPr lang="en-US" sz="1800"/>
                <a:t>Output / D</a:t>
              </a:r>
            </a:p>
          </p:txBody>
        </p:sp>
        <p:sp>
          <p:nvSpPr>
            <p:cNvPr id="63510" name="Text Box 22"/>
            <p:cNvSpPr txBox="1">
              <a:spLocks noChangeArrowheads="1"/>
            </p:cNvSpPr>
            <p:nvPr/>
          </p:nvSpPr>
          <p:spPr bwMode="auto">
            <a:xfrm>
              <a:off x="414338" y="4130675"/>
              <a:ext cx="2438400" cy="457200"/>
            </a:xfrm>
            <a:prstGeom prst="rect">
              <a:avLst/>
            </a:prstGeom>
            <a:noFill/>
            <a:ln w="9525">
              <a:noFill/>
              <a:miter lim="800000"/>
              <a:headEnd/>
              <a:tailEnd/>
            </a:ln>
            <a:effectLst/>
          </p:spPr>
          <p:txBody>
            <a:bodyPr>
              <a:spAutoFit/>
            </a:bodyPr>
            <a:lstStyle/>
            <a:p>
              <a:pPr>
                <a:spcBef>
                  <a:spcPct val="50000"/>
                </a:spcBef>
              </a:pPr>
              <a:r>
                <a:rPr lang="en-US"/>
                <a:t>Moore Machine</a:t>
              </a:r>
            </a:p>
          </p:txBody>
        </p:sp>
      </p:grpSp>
      <p:grpSp>
        <p:nvGrpSpPr>
          <p:cNvPr id="41" name="Group 40"/>
          <p:cNvGrpSpPr/>
          <p:nvPr/>
        </p:nvGrpSpPr>
        <p:grpSpPr>
          <a:xfrm>
            <a:off x="472003" y="1569461"/>
            <a:ext cx="8443913" cy="1826882"/>
            <a:chOff x="365125" y="1652588"/>
            <a:chExt cx="8443913" cy="1826882"/>
          </a:xfrm>
        </p:grpSpPr>
        <p:sp>
          <p:nvSpPr>
            <p:cNvPr id="63511" name="Text Box 23"/>
            <p:cNvSpPr txBox="1">
              <a:spLocks noChangeArrowheads="1"/>
            </p:cNvSpPr>
            <p:nvPr/>
          </p:nvSpPr>
          <p:spPr bwMode="auto">
            <a:xfrm>
              <a:off x="373063" y="1652588"/>
              <a:ext cx="2438400" cy="457200"/>
            </a:xfrm>
            <a:prstGeom prst="rect">
              <a:avLst/>
            </a:prstGeom>
            <a:noFill/>
            <a:ln w="9525">
              <a:noFill/>
              <a:miter lim="800000"/>
              <a:headEnd/>
              <a:tailEnd/>
            </a:ln>
            <a:effectLst/>
          </p:spPr>
          <p:txBody>
            <a:bodyPr>
              <a:spAutoFit/>
            </a:bodyPr>
            <a:lstStyle/>
            <a:p>
              <a:pPr>
                <a:spcBef>
                  <a:spcPct val="50000"/>
                </a:spcBef>
              </a:pPr>
              <a:r>
                <a:rPr lang="en-US"/>
                <a:t>Meally Machine</a:t>
              </a:r>
            </a:p>
          </p:txBody>
        </p:sp>
        <p:grpSp>
          <p:nvGrpSpPr>
            <p:cNvPr id="63513" name="Group 25"/>
            <p:cNvGrpSpPr>
              <a:grpSpLocks/>
            </p:cNvGrpSpPr>
            <p:nvPr/>
          </p:nvGrpSpPr>
          <p:grpSpPr bwMode="auto">
            <a:xfrm>
              <a:off x="1808163" y="2062163"/>
              <a:ext cx="5526088" cy="315912"/>
              <a:chOff x="1139" y="1581"/>
              <a:chExt cx="3481" cy="199"/>
            </a:xfrm>
          </p:grpSpPr>
          <p:sp>
            <p:nvSpPr>
              <p:cNvPr id="63514" name="Freeform 26"/>
              <p:cNvSpPr>
                <a:spLocks/>
              </p:cNvSpPr>
              <p:nvPr/>
            </p:nvSpPr>
            <p:spPr bwMode="auto">
              <a:xfrm>
                <a:off x="1139" y="1581"/>
                <a:ext cx="1159" cy="192"/>
              </a:xfrm>
              <a:custGeom>
                <a:avLst/>
                <a:gdLst/>
                <a:ahLst/>
                <a:cxnLst>
                  <a:cxn ang="0">
                    <a:pos x="0" y="192"/>
                  </a:cxn>
                  <a:cxn ang="0">
                    <a:pos x="563" y="192"/>
                  </a:cxn>
                  <a:cxn ang="0">
                    <a:pos x="563" y="0"/>
                  </a:cxn>
                  <a:cxn ang="0">
                    <a:pos x="1159" y="0"/>
                  </a:cxn>
                  <a:cxn ang="0">
                    <a:pos x="1159" y="141"/>
                  </a:cxn>
                </a:cxnLst>
                <a:rect l="0" t="0" r="r" b="b"/>
                <a:pathLst>
                  <a:path w="1159" h="192">
                    <a:moveTo>
                      <a:pt x="0" y="192"/>
                    </a:moveTo>
                    <a:lnTo>
                      <a:pt x="563" y="192"/>
                    </a:lnTo>
                    <a:lnTo>
                      <a:pt x="563" y="0"/>
                    </a:lnTo>
                    <a:lnTo>
                      <a:pt x="1159" y="0"/>
                    </a:lnTo>
                    <a:lnTo>
                      <a:pt x="1159" y="141"/>
                    </a:lnTo>
                  </a:path>
                </a:pathLst>
              </a:custGeom>
              <a:noFill/>
              <a:ln w="9525">
                <a:solidFill>
                  <a:schemeClr val="tx1"/>
                </a:solidFill>
                <a:round/>
                <a:headEnd/>
                <a:tailEnd/>
              </a:ln>
              <a:effectLst/>
            </p:spPr>
            <p:txBody>
              <a:bodyPr/>
              <a:lstStyle/>
              <a:p>
                <a:endParaRPr lang="en-US"/>
              </a:p>
            </p:txBody>
          </p:sp>
          <p:sp>
            <p:nvSpPr>
              <p:cNvPr id="63515" name="Freeform 27"/>
              <p:cNvSpPr>
                <a:spLocks/>
              </p:cNvSpPr>
              <p:nvPr/>
            </p:nvSpPr>
            <p:spPr bwMode="auto">
              <a:xfrm flipH="1" flipV="1">
                <a:off x="2297" y="1588"/>
                <a:ext cx="1159" cy="192"/>
              </a:xfrm>
              <a:custGeom>
                <a:avLst/>
                <a:gdLst/>
                <a:ahLst/>
                <a:cxnLst>
                  <a:cxn ang="0">
                    <a:pos x="0" y="192"/>
                  </a:cxn>
                  <a:cxn ang="0">
                    <a:pos x="563" y="192"/>
                  </a:cxn>
                  <a:cxn ang="0">
                    <a:pos x="563" y="0"/>
                  </a:cxn>
                  <a:cxn ang="0">
                    <a:pos x="1159" y="0"/>
                  </a:cxn>
                  <a:cxn ang="0">
                    <a:pos x="1159" y="141"/>
                  </a:cxn>
                </a:cxnLst>
                <a:rect l="0" t="0" r="r" b="b"/>
                <a:pathLst>
                  <a:path w="1159" h="192">
                    <a:moveTo>
                      <a:pt x="0" y="192"/>
                    </a:moveTo>
                    <a:lnTo>
                      <a:pt x="563" y="192"/>
                    </a:lnTo>
                    <a:lnTo>
                      <a:pt x="563" y="0"/>
                    </a:lnTo>
                    <a:lnTo>
                      <a:pt x="1159" y="0"/>
                    </a:lnTo>
                    <a:lnTo>
                      <a:pt x="1159" y="141"/>
                    </a:lnTo>
                  </a:path>
                </a:pathLst>
              </a:custGeom>
              <a:noFill/>
              <a:ln w="9525">
                <a:solidFill>
                  <a:schemeClr val="tx1"/>
                </a:solidFill>
                <a:round/>
                <a:headEnd/>
                <a:tailEnd/>
              </a:ln>
              <a:effectLst/>
            </p:spPr>
            <p:txBody>
              <a:bodyPr/>
              <a:lstStyle/>
              <a:p>
                <a:endParaRPr lang="en-US"/>
              </a:p>
            </p:txBody>
          </p:sp>
          <p:sp>
            <p:nvSpPr>
              <p:cNvPr id="63516" name="Line 28"/>
              <p:cNvSpPr>
                <a:spLocks noChangeShapeType="1"/>
              </p:cNvSpPr>
              <p:nvPr/>
            </p:nvSpPr>
            <p:spPr bwMode="auto">
              <a:xfrm>
                <a:off x="3462" y="1587"/>
                <a:ext cx="0" cy="179"/>
              </a:xfrm>
              <a:prstGeom prst="line">
                <a:avLst/>
              </a:prstGeom>
              <a:noFill/>
              <a:ln w="9525">
                <a:solidFill>
                  <a:schemeClr val="tx1"/>
                </a:solidFill>
                <a:round/>
                <a:headEnd/>
                <a:tailEnd/>
              </a:ln>
              <a:effectLst/>
            </p:spPr>
            <p:txBody>
              <a:bodyPr/>
              <a:lstStyle/>
              <a:p>
                <a:endParaRPr lang="en-US"/>
              </a:p>
            </p:txBody>
          </p:sp>
          <p:sp>
            <p:nvSpPr>
              <p:cNvPr id="63517" name="Freeform 29"/>
              <p:cNvSpPr>
                <a:spLocks/>
              </p:cNvSpPr>
              <p:nvPr/>
            </p:nvSpPr>
            <p:spPr bwMode="auto">
              <a:xfrm rot="-10800000">
                <a:off x="3461" y="1587"/>
                <a:ext cx="1159" cy="192"/>
              </a:xfrm>
              <a:custGeom>
                <a:avLst/>
                <a:gdLst/>
                <a:ahLst/>
                <a:cxnLst>
                  <a:cxn ang="0">
                    <a:pos x="0" y="192"/>
                  </a:cxn>
                  <a:cxn ang="0">
                    <a:pos x="563" y="192"/>
                  </a:cxn>
                  <a:cxn ang="0">
                    <a:pos x="563" y="0"/>
                  </a:cxn>
                  <a:cxn ang="0">
                    <a:pos x="1159" y="0"/>
                  </a:cxn>
                  <a:cxn ang="0">
                    <a:pos x="1159" y="141"/>
                  </a:cxn>
                </a:cxnLst>
                <a:rect l="0" t="0" r="r" b="b"/>
                <a:pathLst>
                  <a:path w="1159" h="192">
                    <a:moveTo>
                      <a:pt x="0" y="192"/>
                    </a:moveTo>
                    <a:lnTo>
                      <a:pt x="563" y="192"/>
                    </a:lnTo>
                    <a:lnTo>
                      <a:pt x="563" y="0"/>
                    </a:lnTo>
                    <a:lnTo>
                      <a:pt x="1159" y="0"/>
                    </a:lnTo>
                    <a:lnTo>
                      <a:pt x="1159" y="141"/>
                    </a:lnTo>
                  </a:path>
                </a:pathLst>
              </a:custGeom>
              <a:noFill/>
              <a:ln w="9525">
                <a:solidFill>
                  <a:schemeClr val="tx1"/>
                </a:solidFill>
                <a:round/>
                <a:headEnd/>
                <a:tailEnd/>
              </a:ln>
              <a:effectLst/>
            </p:spPr>
            <p:txBody>
              <a:bodyPr/>
              <a:lstStyle/>
              <a:p>
                <a:endParaRPr lang="en-US"/>
              </a:p>
            </p:txBody>
          </p:sp>
        </p:grpSp>
        <p:sp>
          <p:nvSpPr>
            <p:cNvPr id="63518" name="Rectangle 30"/>
            <p:cNvSpPr>
              <a:spLocks noChangeArrowheads="1"/>
            </p:cNvSpPr>
            <p:nvPr/>
          </p:nvSpPr>
          <p:spPr bwMode="auto">
            <a:xfrm>
              <a:off x="365125" y="1706563"/>
              <a:ext cx="8443913" cy="1772907"/>
            </a:xfrm>
            <a:prstGeom prst="rect">
              <a:avLst/>
            </a:prstGeom>
            <a:noFill/>
            <a:ln w="9525">
              <a:solidFill>
                <a:schemeClr val="tx1"/>
              </a:solidFill>
              <a:miter lim="800000"/>
              <a:headEnd/>
              <a:tailEnd/>
            </a:ln>
            <a:effectLst/>
          </p:spPr>
          <p:txBody>
            <a:bodyPr wrap="none" anchor="ctr"/>
            <a:lstStyle/>
            <a:p>
              <a:endParaRPr lang="en-US"/>
            </a:p>
          </p:txBody>
        </p:sp>
        <p:sp>
          <p:nvSpPr>
            <p:cNvPr id="63519" name="Freeform 31"/>
            <p:cNvSpPr>
              <a:spLocks/>
            </p:cNvSpPr>
            <p:nvPr/>
          </p:nvSpPr>
          <p:spPr bwMode="auto">
            <a:xfrm>
              <a:off x="7345363" y="2041525"/>
              <a:ext cx="1290638" cy="295275"/>
            </a:xfrm>
            <a:custGeom>
              <a:avLst/>
              <a:gdLst/>
              <a:ahLst/>
              <a:cxnLst>
                <a:cxn ang="0">
                  <a:pos x="0" y="20"/>
                </a:cxn>
                <a:cxn ang="0">
                  <a:pos x="0" y="186"/>
                </a:cxn>
                <a:cxn ang="0">
                  <a:pos x="563" y="186"/>
                </a:cxn>
                <a:cxn ang="0">
                  <a:pos x="563" y="0"/>
                </a:cxn>
                <a:cxn ang="0">
                  <a:pos x="813" y="0"/>
                </a:cxn>
              </a:cxnLst>
              <a:rect l="0" t="0" r="r" b="b"/>
              <a:pathLst>
                <a:path w="813" h="186">
                  <a:moveTo>
                    <a:pt x="0" y="20"/>
                  </a:moveTo>
                  <a:lnTo>
                    <a:pt x="0" y="186"/>
                  </a:lnTo>
                  <a:lnTo>
                    <a:pt x="563" y="186"/>
                  </a:lnTo>
                  <a:lnTo>
                    <a:pt x="563" y="0"/>
                  </a:lnTo>
                  <a:lnTo>
                    <a:pt x="813" y="0"/>
                  </a:lnTo>
                </a:path>
              </a:pathLst>
            </a:custGeom>
            <a:noFill/>
            <a:ln w="9525">
              <a:solidFill>
                <a:schemeClr val="tx1"/>
              </a:solidFill>
              <a:round/>
              <a:headEnd/>
              <a:tailEnd/>
            </a:ln>
            <a:effectLst/>
          </p:spPr>
          <p:txBody>
            <a:bodyPr/>
            <a:lstStyle/>
            <a:p>
              <a:endParaRPr lang="en-US"/>
            </a:p>
          </p:txBody>
        </p:sp>
        <p:sp>
          <p:nvSpPr>
            <p:cNvPr id="63520" name="Freeform 32"/>
            <p:cNvSpPr>
              <a:spLocks/>
            </p:cNvSpPr>
            <p:nvPr/>
          </p:nvSpPr>
          <p:spPr bwMode="auto">
            <a:xfrm>
              <a:off x="1808163" y="2498725"/>
              <a:ext cx="6878638" cy="244475"/>
            </a:xfrm>
            <a:custGeom>
              <a:avLst/>
              <a:gdLst/>
              <a:ahLst/>
              <a:cxnLst>
                <a:cxn ang="0">
                  <a:pos x="0" y="0"/>
                </a:cxn>
                <a:cxn ang="0">
                  <a:pos x="935" y="0"/>
                </a:cxn>
                <a:cxn ang="0">
                  <a:pos x="942" y="154"/>
                </a:cxn>
                <a:cxn ang="0">
                  <a:pos x="4333" y="154"/>
                </a:cxn>
              </a:cxnLst>
              <a:rect l="0" t="0" r="r" b="b"/>
              <a:pathLst>
                <a:path w="4333" h="154">
                  <a:moveTo>
                    <a:pt x="0" y="0"/>
                  </a:moveTo>
                  <a:lnTo>
                    <a:pt x="935" y="0"/>
                  </a:lnTo>
                  <a:lnTo>
                    <a:pt x="942" y="154"/>
                  </a:lnTo>
                  <a:lnTo>
                    <a:pt x="4333" y="154"/>
                  </a:lnTo>
                </a:path>
              </a:pathLst>
            </a:custGeom>
            <a:noFill/>
            <a:ln w="9525">
              <a:solidFill>
                <a:schemeClr val="tx1"/>
              </a:solidFill>
              <a:round/>
              <a:headEnd/>
              <a:tailEnd/>
            </a:ln>
            <a:effectLst/>
          </p:spPr>
          <p:txBody>
            <a:bodyPr/>
            <a:lstStyle/>
            <a:p>
              <a:endParaRPr lang="en-US"/>
            </a:p>
          </p:txBody>
        </p:sp>
        <p:sp>
          <p:nvSpPr>
            <p:cNvPr id="63521" name="Freeform 33"/>
            <p:cNvSpPr>
              <a:spLocks/>
            </p:cNvSpPr>
            <p:nvPr/>
          </p:nvSpPr>
          <p:spPr bwMode="auto">
            <a:xfrm flipV="1">
              <a:off x="1808163" y="3048000"/>
              <a:ext cx="6880225" cy="244475"/>
            </a:xfrm>
            <a:custGeom>
              <a:avLst/>
              <a:gdLst/>
              <a:ahLst/>
              <a:cxnLst>
                <a:cxn ang="0">
                  <a:pos x="0" y="0"/>
                </a:cxn>
                <a:cxn ang="0">
                  <a:pos x="992" y="0"/>
                </a:cxn>
                <a:cxn ang="0">
                  <a:pos x="999" y="154"/>
                </a:cxn>
                <a:cxn ang="0">
                  <a:pos x="4135" y="154"/>
                </a:cxn>
              </a:cxnLst>
              <a:rect l="0" t="0" r="r" b="b"/>
              <a:pathLst>
                <a:path w="4135" h="154">
                  <a:moveTo>
                    <a:pt x="0" y="0"/>
                  </a:moveTo>
                  <a:lnTo>
                    <a:pt x="992" y="0"/>
                  </a:lnTo>
                  <a:lnTo>
                    <a:pt x="999" y="154"/>
                  </a:lnTo>
                  <a:lnTo>
                    <a:pt x="4135" y="154"/>
                  </a:lnTo>
                </a:path>
              </a:pathLst>
            </a:custGeom>
            <a:noFill/>
            <a:ln w="9525">
              <a:solidFill>
                <a:schemeClr val="tx1"/>
              </a:solidFill>
              <a:round/>
              <a:headEnd/>
              <a:tailEnd/>
            </a:ln>
            <a:effectLst/>
          </p:spPr>
          <p:txBody>
            <a:bodyPr/>
            <a:lstStyle/>
            <a:p>
              <a:endParaRPr lang="en-US"/>
            </a:p>
          </p:txBody>
        </p:sp>
        <p:sp>
          <p:nvSpPr>
            <p:cNvPr id="63523" name="Oval 35"/>
            <p:cNvSpPr>
              <a:spLocks noChangeArrowheads="1"/>
            </p:cNvSpPr>
            <p:nvPr/>
          </p:nvSpPr>
          <p:spPr bwMode="auto">
            <a:xfrm>
              <a:off x="3216502" y="2546124"/>
              <a:ext cx="142875" cy="122237"/>
            </a:xfrm>
            <a:prstGeom prst="ellipse">
              <a:avLst/>
            </a:prstGeom>
            <a:noFill/>
            <a:ln w="9525">
              <a:solidFill>
                <a:schemeClr val="tx1"/>
              </a:solidFill>
              <a:round/>
              <a:headEnd/>
              <a:tailEnd/>
            </a:ln>
            <a:effectLst/>
          </p:spPr>
          <p:txBody>
            <a:bodyPr wrap="none" anchor="ctr"/>
            <a:lstStyle/>
            <a:p>
              <a:endParaRPr lang="en-US"/>
            </a:p>
          </p:txBody>
        </p:sp>
        <p:sp>
          <p:nvSpPr>
            <p:cNvPr id="63524" name="Freeform 36"/>
            <p:cNvSpPr>
              <a:spLocks/>
            </p:cNvSpPr>
            <p:nvPr/>
          </p:nvSpPr>
          <p:spPr bwMode="auto">
            <a:xfrm>
              <a:off x="3206338" y="2617560"/>
              <a:ext cx="332509" cy="565027"/>
            </a:xfrm>
            <a:custGeom>
              <a:avLst/>
              <a:gdLst/>
              <a:ahLst/>
              <a:cxnLst>
                <a:cxn ang="0">
                  <a:pos x="158" y="0"/>
                </a:cxn>
                <a:cxn ang="0">
                  <a:pos x="325" y="211"/>
                </a:cxn>
                <a:cxn ang="0">
                  <a:pos x="17" y="601"/>
                </a:cxn>
                <a:cxn ang="0">
                  <a:pos x="222" y="896"/>
                </a:cxn>
              </a:cxnLst>
              <a:rect l="0" t="0" r="r" b="b"/>
              <a:pathLst>
                <a:path w="348" h="896">
                  <a:moveTo>
                    <a:pt x="158" y="0"/>
                  </a:moveTo>
                  <a:cubicBezTo>
                    <a:pt x="253" y="55"/>
                    <a:pt x="348" y="111"/>
                    <a:pt x="325" y="211"/>
                  </a:cubicBezTo>
                  <a:cubicBezTo>
                    <a:pt x="302" y="311"/>
                    <a:pt x="34" y="487"/>
                    <a:pt x="17" y="601"/>
                  </a:cubicBezTo>
                  <a:cubicBezTo>
                    <a:pt x="0" y="715"/>
                    <a:pt x="189" y="847"/>
                    <a:pt x="222" y="896"/>
                  </a:cubicBezTo>
                </a:path>
              </a:pathLst>
            </a:custGeom>
            <a:noFill/>
            <a:ln w="9525">
              <a:solidFill>
                <a:schemeClr val="tx1"/>
              </a:solidFill>
              <a:round/>
              <a:headEnd type="none" w="med" len="med"/>
              <a:tailEnd type="arrow" w="med" len="med"/>
            </a:ln>
            <a:effectLst/>
          </p:spPr>
          <p:txBody>
            <a:bodyPr/>
            <a:lstStyle/>
            <a:p>
              <a:endParaRPr lang="en-US"/>
            </a:p>
          </p:txBody>
        </p:sp>
        <p:sp>
          <p:nvSpPr>
            <p:cNvPr id="63525" name="Text Box 37"/>
            <p:cNvSpPr txBox="1">
              <a:spLocks noChangeArrowheads="1"/>
            </p:cNvSpPr>
            <p:nvPr/>
          </p:nvSpPr>
          <p:spPr bwMode="auto">
            <a:xfrm>
              <a:off x="1206500" y="2028825"/>
              <a:ext cx="923925" cy="366712"/>
            </a:xfrm>
            <a:prstGeom prst="rect">
              <a:avLst/>
            </a:prstGeom>
            <a:noFill/>
            <a:ln w="9525">
              <a:noFill/>
              <a:miter lim="800000"/>
              <a:headEnd/>
              <a:tailEnd/>
            </a:ln>
            <a:effectLst/>
          </p:spPr>
          <p:txBody>
            <a:bodyPr>
              <a:spAutoFit/>
            </a:bodyPr>
            <a:lstStyle/>
            <a:p>
              <a:pPr>
                <a:spcBef>
                  <a:spcPct val="50000"/>
                </a:spcBef>
              </a:pPr>
              <a:r>
                <a:rPr lang="en-US" sz="1800"/>
                <a:t>CLK</a:t>
              </a:r>
            </a:p>
          </p:txBody>
        </p:sp>
        <p:sp>
          <p:nvSpPr>
            <p:cNvPr id="63526" name="Text Box 38"/>
            <p:cNvSpPr txBox="1">
              <a:spLocks noChangeArrowheads="1"/>
            </p:cNvSpPr>
            <p:nvPr/>
          </p:nvSpPr>
          <p:spPr bwMode="auto">
            <a:xfrm>
              <a:off x="1208088" y="2439988"/>
              <a:ext cx="923925" cy="366712"/>
            </a:xfrm>
            <a:prstGeom prst="rect">
              <a:avLst/>
            </a:prstGeom>
            <a:noFill/>
            <a:ln w="9525">
              <a:noFill/>
              <a:miter lim="800000"/>
              <a:headEnd/>
              <a:tailEnd/>
            </a:ln>
            <a:effectLst/>
          </p:spPr>
          <p:txBody>
            <a:bodyPr>
              <a:spAutoFit/>
            </a:bodyPr>
            <a:lstStyle/>
            <a:p>
              <a:pPr>
                <a:spcBef>
                  <a:spcPct val="50000"/>
                </a:spcBef>
              </a:pPr>
              <a:r>
                <a:rPr lang="en-US" sz="1800"/>
                <a:t>Input</a:t>
              </a:r>
            </a:p>
          </p:txBody>
        </p:sp>
        <p:sp>
          <p:nvSpPr>
            <p:cNvPr id="63527" name="Text Box 39"/>
            <p:cNvSpPr txBox="1">
              <a:spLocks noChangeArrowheads="1"/>
            </p:cNvSpPr>
            <p:nvPr/>
          </p:nvSpPr>
          <p:spPr bwMode="auto">
            <a:xfrm>
              <a:off x="1209675" y="2963863"/>
              <a:ext cx="1300163" cy="366712"/>
            </a:xfrm>
            <a:prstGeom prst="rect">
              <a:avLst/>
            </a:prstGeom>
            <a:noFill/>
            <a:ln w="9525">
              <a:noFill/>
              <a:miter lim="800000"/>
              <a:headEnd/>
              <a:tailEnd/>
            </a:ln>
            <a:effectLst/>
          </p:spPr>
          <p:txBody>
            <a:bodyPr>
              <a:spAutoFit/>
            </a:bodyPr>
            <a:lstStyle/>
            <a:p>
              <a:pPr>
                <a:spcBef>
                  <a:spcPct val="50000"/>
                </a:spcBef>
              </a:pPr>
              <a:r>
                <a:rPr lang="en-US" sz="1800"/>
                <a:t>Output / D</a:t>
              </a:r>
            </a:p>
          </p:txBody>
        </p:sp>
      </p:grpSp>
      <p:sp>
        <p:nvSpPr>
          <p:cNvPr id="36" name="Slide Number Placeholder 35"/>
          <p:cNvSpPr>
            <a:spLocks noGrp="1"/>
          </p:cNvSpPr>
          <p:nvPr>
            <p:ph type="sldNum" sz="quarter" idx="12"/>
          </p:nvPr>
        </p:nvSpPr>
        <p:spPr/>
        <p:txBody>
          <a:bodyPr/>
          <a:lstStyle/>
          <a:p>
            <a:fld id="{65876461-077E-41AC-BF9A-19ECFE564D14}" type="slidenum">
              <a:rPr lang="en-US" smtClean="0"/>
              <a:pPr/>
              <a:t>60</a:t>
            </a:fld>
            <a:endParaRPr lang="en-US"/>
          </a:p>
        </p:txBody>
      </p:sp>
      <p:sp>
        <p:nvSpPr>
          <p:cNvPr id="37" name="Footer Placeholder 36"/>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bwMode="auto">
          <a:xfrm>
            <a:off x="225631" y="1591293"/>
            <a:ext cx="843148" cy="472638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0658" name="Rectangle 2"/>
          <p:cNvSpPr>
            <a:spLocks noGrp="1" noChangeArrowheads="1"/>
          </p:cNvSpPr>
          <p:nvPr>
            <p:ph type="title"/>
          </p:nvPr>
        </p:nvSpPr>
        <p:spPr/>
        <p:txBody>
          <a:bodyPr/>
          <a:lstStyle/>
          <a:p>
            <a:r>
              <a:rPr lang="en-US"/>
              <a:t>Sequential Logic Models</a:t>
            </a:r>
          </a:p>
        </p:txBody>
      </p:sp>
      <p:sp>
        <p:nvSpPr>
          <p:cNvPr id="70659" name="Rectangle 3"/>
          <p:cNvSpPr>
            <a:spLocks noChangeArrowheads="1"/>
          </p:cNvSpPr>
          <p:nvPr/>
        </p:nvSpPr>
        <p:spPr bwMode="auto">
          <a:xfrm>
            <a:off x="365125" y="1706563"/>
            <a:ext cx="8443913" cy="4297362"/>
          </a:xfrm>
          <a:prstGeom prst="rect">
            <a:avLst/>
          </a:prstGeom>
          <a:noFill/>
          <a:ln w="9525">
            <a:solidFill>
              <a:schemeClr val="tx1"/>
            </a:solidFill>
            <a:miter lim="800000"/>
            <a:headEnd/>
            <a:tailEnd/>
          </a:ln>
          <a:effectLst/>
        </p:spPr>
        <p:txBody>
          <a:bodyPr wrap="none" anchor="ctr"/>
          <a:lstStyle/>
          <a:p>
            <a:endParaRPr lang="en-US"/>
          </a:p>
        </p:txBody>
      </p:sp>
      <p:grpSp>
        <p:nvGrpSpPr>
          <p:cNvPr id="70694" name="Group 38"/>
          <p:cNvGrpSpPr>
            <a:grpSpLocks/>
          </p:cNvGrpSpPr>
          <p:nvPr/>
        </p:nvGrpSpPr>
        <p:grpSpPr bwMode="auto">
          <a:xfrm>
            <a:off x="2193925" y="1838325"/>
            <a:ext cx="5791200" cy="3749675"/>
            <a:chOff x="1382" y="1158"/>
            <a:chExt cx="3648" cy="2016"/>
          </a:xfrm>
        </p:grpSpPr>
        <p:sp>
          <p:nvSpPr>
            <p:cNvPr id="70695" name="Line 39"/>
            <p:cNvSpPr>
              <a:spLocks noChangeShapeType="1"/>
            </p:cNvSpPr>
            <p:nvPr/>
          </p:nvSpPr>
          <p:spPr bwMode="auto">
            <a:xfrm>
              <a:off x="1382"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70696" name="Line 40"/>
            <p:cNvSpPr>
              <a:spLocks noChangeShapeType="1"/>
            </p:cNvSpPr>
            <p:nvPr/>
          </p:nvSpPr>
          <p:spPr bwMode="auto">
            <a:xfrm>
              <a:off x="1746"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70697" name="Line 41"/>
            <p:cNvSpPr>
              <a:spLocks noChangeShapeType="1"/>
            </p:cNvSpPr>
            <p:nvPr/>
          </p:nvSpPr>
          <p:spPr bwMode="auto">
            <a:xfrm>
              <a:off x="2111"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70698" name="Line 42"/>
            <p:cNvSpPr>
              <a:spLocks noChangeShapeType="1"/>
            </p:cNvSpPr>
            <p:nvPr/>
          </p:nvSpPr>
          <p:spPr bwMode="auto">
            <a:xfrm>
              <a:off x="2476"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70699" name="Line 43"/>
            <p:cNvSpPr>
              <a:spLocks noChangeShapeType="1"/>
            </p:cNvSpPr>
            <p:nvPr/>
          </p:nvSpPr>
          <p:spPr bwMode="auto">
            <a:xfrm>
              <a:off x="2841"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70700" name="Line 44"/>
            <p:cNvSpPr>
              <a:spLocks noChangeShapeType="1"/>
            </p:cNvSpPr>
            <p:nvPr/>
          </p:nvSpPr>
          <p:spPr bwMode="auto">
            <a:xfrm>
              <a:off x="3206"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70701" name="Line 45"/>
            <p:cNvSpPr>
              <a:spLocks noChangeShapeType="1"/>
            </p:cNvSpPr>
            <p:nvPr/>
          </p:nvSpPr>
          <p:spPr bwMode="auto">
            <a:xfrm>
              <a:off x="3570"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70702" name="Line 46"/>
            <p:cNvSpPr>
              <a:spLocks noChangeShapeType="1"/>
            </p:cNvSpPr>
            <p:nvPr/>
          </p:nvSpPr>
          <p:spPr bwMode="auto">
            <a:xfrm>
              <a:off x="3935"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70703" name="Line 47"/>
            <p:cNvSpPr>
              <a:spLocks noChangeShapeType="1"/>
            </p:cNvSpPr>
            <p:nvPr/>
          </p:nvSpPr>
          <p:spPr bwMode="auto">
            <a:xfrm>
              <a:off x="4300"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70704" name="Line 48"/>
            <p:cNvSpPr>
              <a:spLocks noChangeShapeType="1"/>
            </p:cNvSpPr>
            <p:nvPr/>
          </p:nvSpPr>
          <p:spPr bwMode="auto">
            <a:xfrm>
              <a:off x="4665"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70705" name="Line 49"/>
            <p:cNvSpPr>
              <a:spLocks noChangeShapeType="1"/>
            </p:cNvSpPr>
            <p:nvPr/>
          </p:nvSpPr>
          <p:spPr bwMode="auto">
            <a:xfrm>
              <a:off x="5030" y="1158"/>
              <a:ext cx="0" cy="2016"/>
            </a:xfrm>
            <a:prstGeom prst="line">
              <a:avLst/>
            </a:prstGeom>
            <a:noFill/>
            <a:ln w="9525" cap="rnd">
              <a:solidFill>
                <a:schemeClr val="tx1"/>
              </a:solidFill>
              <a:prstDash val="sysDot"/>
              <a:round/>
              <a:headEnd/>
              <a:tailEnd/>
            </a:ln>
            <a:effectLst/>
          </p:spPr>
          <p:txBody>
            <a:bodyPr/>
            <a:lstStyle/>
            <a:p>
              <a:endParaRPr lang="en-US"/>
            </a:p>
          </p:txBody>
        </p:sp>
      </p:grpSp>
      <p:sp>
        <p:nvSpPr>
          <p:cNvPr id="70708" name="Text Box 52"/>
          <p:cNvSpPr txBox="1">
            <a:spLocks noChangeArrowheads="1"/>
          </p:cNvSpPr>
          <p:nvPr/>
        </p:nvSpPr>
        <p:spPr bwMode="auto">
          <a:xfrm>
            <a:off x="598488" y="4975225"/>
            <a:ext cx="8289925" cy="304800"/>
          </a:xfrm>
          <a:prstGeom prst="rect">
            <a:avLst/>
          </a:prstGeom>
          <a:noFill/>
          <a:ln w="9525">
            <a:noFill/>
            <a:miter lim="800000"/>
            <a:headEnd/>
            <a:tailEnd/>
          </a:ln>
          <a:effectLst/>
        </p:spPr>
        <p:txBody>
          <a:bodyPr>
            <a:spAutoFit/>
          </a:bodyPr>
          <a:lstStyle/>
          <a:p>
            <a:pPr>
              <a:spcBef>
                <a:spcPct val="50000"/>
              </a:spcBef>
            </a:pPr>
            <a:r>
              <a:rPr lang="en-US" sz="1400"/>
              <a:t>Q3Q2Q1Q0     0000    0001     0010     0011     0100     0101     0110   </a:t>
            </a:r>
            <a:r>
              <a:rPr lang="en-US" sz="1200"/>
              <a:t>0111</a:t>
            </a:r>
            <a:r>
              <a:rPr lang="en-US" sz="1200">
                <a:sym typeface="Wingdings" pitchFamily="2" charset="2"/>
              </a:rPr>
              <a:t></a:t>
            </a:r>
            <a:r>
              <a:rPr lang="en-US" sz="1400"/>
              <a:t>0000          0001     0010      0011…   </a:t>
            </a:r>
          </a:p>
        </p:txBody>
      </p:sp>
      <p:sp>
        <p:nvSpPr>
          <p:cNvPr id="70660" name="Oval 4"/>
          <p:cNvSpPr>
            <a:spLocks noChangeArrowheads="1"/>
          </p:cNvSpPr>
          <p:nvPr/>
        </p:nvSpPr>
        <p:spPr bwMode="auto">
          <a:xfrm>
            <a:off x="2722563" y="2114550"/>
            <a:ext cx="103187" cy="112713"/>
          </a:xfrm>
          <a:prstGeom prst="ellipse">
            <a:avLst/>
          </a:prstGeom>
          <a:noFill/>
          <a:ln w="9525">
            <a:solidFill>
              <a:schemeClr val="tx1"/>
            </a:solidFill>
            <a:round/>
            <a:headEnd/>
            <a:tailEnd/>
          </a:ln>
          <a:effectLst/>
        </p:spPr>
        <p:txBody>
          <a:bodyPr wrap="none" anchor="ctr"/>
          <a:lstStyle/>
          <a:p>
            <a:endParaRPr lang="en-US"/>
          </a:p>
        </p:txBody>
      </p:sp>
      <p:sp>
        <p:nvSpPr>
          <p:cNvPr id="70661" name="Freeform 5"/>
          <p:cNvSpPr>
            <a:spLocks/>
          </p:cNvSpPr>
          <p:nvPr/>
        </p:nvSpPr>
        <p:spPr bwMode="auto">
          <a:xfrm>
            <a:off x="2552700" y="2184400"/>
            <a:ext cx="584200" cy="1473200"/>
          </a:xfrm>
          <a:custGeom>
            <a:avLst/>
            <a:gdLst/>
            <a:ahLst/>
            <a:cxnLst>
              <a:cxn ang="0">
                <a:pos x="178" y="0"/>
              </a:cxn>
              <a:cxn ang="0">
                <a:pos x="345" y="234"/>
              </a:cxn>
              <a:cxn ang="0">
                <a:pos x="37" y="665"/>
              </a:cxn>
              <a:cxn ang="0">
                <a:pos x="120" y="928"/>
              </a:cxn>
            </a:cxnLst>
            <a:rect l="0" t="0" r="r" b="b"/>
            <a:pathLst>
              <a:path w="368" h="928">
                <a:moveTo>
                  <a:pt x="178" y="0"/>
                </a:moveTo>
                <a:cubicBezTo>
                  <a:pt x="273" y="61"/>
                  <a:pt x="368" y="123"/>
                  <a:pt x="345" y="234"/>
                </a:cubicBezTo>
                <a:cubicBezTo>
                  <a:pt x="322" y="344"/>
                  <a:pt x="74" y="549"/>
                  <a:pt x="37" y="665"/>
                </a:cubicBezTo>
                <a:cubicBezTo>
                  <a:pt x="0" y="781"/>
                  <a:pt x="103" y="873"/>
                  <a:pt x="120" y="928"/>
                </a:cubicBezTo>
              </a:path>
            </a:pathLst>
          </a:custGeom>
          <a:noFill/>
          <a:ln w="9525">
            <a:solidFill>
              <a:schemeClr val="tx1"/>
            </a:solidFill>
            <a:round/>
            <a:headEnd type="none" w="med" len="med"/>
            <a:tailEnd type="arrow" w="med" len="med"/>
          </a:ln>
          <a:effectLst/>
        </p:spPr>
        <p:txBody>
          <a:bodyPr/>
          <a:lstStyle/>
          <a:p>
            <a:endParaRPr lang="en-US"/>
          </a:p>
        </p:txBody>
      </p:sp>
      <p:sp>
        <p:nvSpPr>
          <p:cNvPr id="70662" name="Text Box 6"/>
          <p:cNvSpPr txBox="1">
            <a:spLocks noChangeArrowheads="1"/>
          </p:cNvSpPr>
          <p:nvPr/>
        </p:nvSpPr>
        <p:spPr bwMode="auto">
          <a:xfrm>
            <a:off x="1206500" y="2028825"/>
            <a:ext cx="923925" cy="366713"/>
          </a:xfrm>
          <a:prstGeom prst="rect">
            <a:avLst/>
          </a:prstGeom>
          <a:noFill/>
          <a:ln w="9525">
            <a:noFill/>
            <a:miter lim="800000"/>
            <a:headEnd/>
            <a:tailEnd/>
          </a:ln>
          <a:effectLst/>
        </p:spPr>
        <p:txBody>
          <a:bodyPr>
            <a:spAutoFit/>
          </a:bodyPr>
          <a:lstStyle/>
          <a:p>
            <a:pPr>
              <a:spcBef>
                <a:spcPct val="50000"/>
              </a:spcBef>
            </a:pPr>
            <a:r>
              <a:rPr lang="en-US" sz="1800"/>
              <a:t>CLK</a:t>
            </a:r>
          </a:p>
        </p:txBody>
      </p:sp>
      <p:sp>
        <p:nvSpPr>
          <p:cNvPr id="70663" name="Text Box 7"/>
          <p:cNvSpPr txBox="1">
            <a:spLocks noChangeArrowheads="1"/>
          </p:cNvSpPr>
          <p:nvPr/>
        </p:nvSpPr>
        <p:spPr bwMode="auto">
          <a:xfrm>
            <a:off x="1284288" y="2454275"/>
            <a:ext cx="923925" cy="366713"/>
          </a:xfrm>
          <a:prstGeom prst="rect">
            <a:avLst/>
          </a:prstGeom>
          <a:noFill/>
          <a:ln w="9525">
            <a:noFill/>
            <a:miter lim="800000"/>
            <a:headEnd/>
            <a:tailEnd/>
          </a:ln>
          <a:effectLst/>
        </p:spPr>
        <p:txBody>
          <a:bodyPr>
            <a:spAutoFit/>
          </a:bodyPr>
          <a:lstStyle/>
          <a:p>
            <a:pPr>
              <a:spcBef>
                <a:spcPct val="50000"/>
              </a:spcBef>
            </a:pPr>
            <a:r>
              <a:rPr lang="en-US" sz="1800"/>
              <a:t>Q3</a:t>
            </a:r>
          </a:p>
        </p:txBody>
      </p:sp>
      <p:sp>
        <p:nvSpPr>
          <p:cNvPr id="70664" name="Text Box 8"/>
          <p:cNvSpPr txBox="1">
            <a:spLocks noChangeArrowheads="1"/>
          </p:cNvSpPr>
          <p:nvPr/>
        </p:nvSpPr>
        <p:spPr bwMode="auto">
          <a:xfrm>
            <a:off x="1284288" y="2971800"/>
            <a:ext cx="923925" cy="366713"/>
          </a:xfrm>
          <a:prstGeom prst="rect">
            <a:avLst/>
          </a:prstGeom>
          <a:noFill/>
          <a:ln w="9525">
            <a:noFill/>
            <a:miter lim="800000"/>
            <a:headEnd/>
            <a:tailEnd/>
          </a:ln>
          <a:effectLst/>
        </p:spPr>
        <p:txBody>
          <a:bodyPr>
            <a:spAutoFit/>
          </a:bodyPr>
          <a:lstStyle/>
          <a:p>
            <a:pPr>
              <a:spcBef>
                <a:spcPct val="50000"/>
              </a:spcBef>
            </a:pPr>
            <a:r>
              <a:rPr lang="en-US" sz="1800"/>
              <a:t>Q2</a:t>
            </a:r>
          </a:p>
        </p:txBody>
      </p:sp>
      <p:sp>
        <p:nvSpPr>
          <p:cNvPr id="70665" name="Text Box 9"/>
          <p:cNvSpPr txBox="1">
            <a:spLocks noChangeArrowheads="1"/>
          </p:cNvSpPr>
          <p:nvPr/>
        </p:nvSpPr>
        <p:spPr bwMode="auto">
          <a:xfrm>
            <a:off x="1284288" y="3489325"/>
            <a:ext cx="923925" cy="366713"/>
          </a:xfrm>
          <a:prstGeom prst="rect">
            <a:avLst/>
          </a:prstGeom>
          <a:noFill/>
          <a:ln w="9525">
            <a:noFill/>
            <a:miter lim="800000"/>
            <a:headEnd/>
            <a:tailEnd/>
          </a:ln>
          <a:effectLst/>
        </p:spPr>
        <p:txBody>
          <a:bodyPr>
            <a:spAutoFit/>
          </a:bodyPr>
          <a:lstStyle/>
          <a:p>
            <a:pPr>
              <a:spcBef>
                <a:spcPct val="50000"/>
              </a:spcBef>
            </a:pPr>
            <a:r>
              <a:rPr lang="en-US" sz="1800"/>
              <a:t>Q1</a:t>
            </a:r>
          </a:p>
        </p:txBody>
      </p:sp>
      <p:sp>
        <p:nvSpPr>
          <p:cNvPr id="70666" name="Text Box 10"/>
          <p:cNvSpPr txBox="1">
            <a:spLocks noChangeArrowheads="1"/>
          </p:cNvSpPr>
          <p:nvPr/>
        </p:nvSpPr>
        <p:spPr bwMode="auto">
          <a:xfrm>
            <a:off x="1284288" y="4006850"/>
            <a:ext cx="923925" cy="366713"/>
          </a:xfrm>
          <a:prstGeom prst="rect">
            <a:avLst/>
          </a:prstGeom>
          <a:noFill/>
          <a:ln w="9525">
            <a:noFill/>
            <a:miter lim="800000"/>
            <a:headEnd/>
            <a:tailEnd/>
          </a:ln>
          <a:effectLst/>
        </p:spPr>
        <p:txBody>
          <a:bodyPr>
            <a:spAutoFit/>
          </a:bodyPr>
          <a:lstStyle/>
          <a:p>
            <a:pPr>
              <a:spcBef>
                <a:spcPct val="50000"/>
              </a:spcBef>
            </a:pPr>
            <a:r>
              <a:rPr lang="en-US" sz="1800"/>
              <a:t>Q0</a:t>
            </a:r>
          </a:p>
        </p:txBody>
      </p:sp>
      <p:grpSp>
        <p:nvGrpSpPr>
          <p:cNvPr id="70667" name="Group 11"/>
          <p:cNvGrpSpPr>
            <a:grpSpLocks/>
          </p:cNvGrpSpPr>
          <p:nvPr/>
        </p:nvGrpSpPr>
        <p:grpSpPr bwMode="auto">
          <a:xfrm>
            <a:off x="1920875" y="2052638"/>
            <a:ext cx="6370638" cy="274637"/>
            <a:chOff x="1210" y="1293"/>
            <a:chExt cx="4013" cy="173"/>
          </a:xfrm>
        </p:grpSpPr>
        <p:grpSp>
          <p:nvGrpSpPr>
            <p:cNvPr id="70668" name="Group 12"/>
            <p:cNvGrpSpPr>
              <a:grpSpLocks/>
            </p:cNvGrpSpPr>
            <p:nvPr/>
          </p:nvGrpSpPr>
          <p:grpSpPr bwMode="auto">
            <a:xfrm>
              <a:off x="1210" y="1293"/>
              <a:ext cx="1459" cy="147"/>
              <a:chOff x="1210" y="1293"/>
              <a:chExt cx="1459" cy="147"/>
            </a:xfrm>
          </p:grpSpPr>
          <p:grpSp>
            <p:nvGrpSpPr>
              <p:cNvPr id="70669" name="Group 13"/>
              <p:cNvGrpSpPr>
                <a:grpSpLocks/>
              </p:cNvGrpSpPr>
              <p:nvPr/>
            </p:nvGrpSpPr>
            <p:grpSpPr bwMode="auto">
              <a:xfrm>
                <a:off x="1210" y="1293"/>
                <a:ext cx="729" cy="141"/>
                <a:chOff x="1210" y="1293"/>
                <a:chExt cx="729" cy="141"/>
              </a:xfrm>
            </p:grpSpPr>
            <p:sp>
              <p:nvSpPr>
                <p:cNvPr id="70670" name="Freeform 14"/>
                <p:cNvSpPr>
                  <a:spLocks/>
                </p:cNvSpPr>
                <p:nvPr/>
              </p:nvSpPr>
              <p:spPr bwMode="auto">
                <a:xfrm>
                  <a:off x="1210"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70671" name="Freeform 15"/>
                <p:cNvSpPr>
                  <a:spLocks/>
                </p:cNvSpPr>
                <p:nvPr/>
              </p:nvSpPr>
              <p:spPr bwMode="auto">
                <a:xfrm>
                  <a:off x="1575"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grpSp>
            <p:nvGrpSpPr>
              <p:cNvPr id="70672" name="Group 16"/>
              <p:cNvGrpSpPr>
                <a:grpSpLocks/>
              </p:cNvGrpSpPr>
              <p:nvPr/>
            </p:nvGrpSpPr>
            <p:grpSpPr bwMode="auto">
              <a:xfrm>
                <a:off x="1940" y="1299"/>
                <a:ext cx="729" cy="141"/>
                <a:chOff x="1210" y="1293"/>
                <a:chExt cx="729" cy="141"/>
              </a:xfrm>
            </p:grpSpPr>
            <p:sp>
              <p:nvSpPr>
                <p:cNvPr id="70673" name="Freeform 17"/>
                <p:cNvSpPr>
                  <a:spLocks/>
                </p:cNvSpPr>
                <p:nvPr/>
              </p:nvSpPr>
              <p:spPr bwMode="auto">
                <a:xfrm>
                  <a:off x="1210"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70674" name="Freeform 18"/>
                <p:cNvSpPr>
                  <a:spLocks/>
                </p:cNvSpPr>
                <p:nvPr/>
              </p:nvSpPr>
              <p:spPr bwMode="auto">
                <a:xfrm>
                  <a:off x="1575"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grpSp>
        <p:grpSp>
          <p:nvGrpSpPr>
            <p:cNvPr id="70675" name="Group 19"/>
            <p:cNvGrpSpPr>
              <a:grpSpLocks/>
            </p:cNvGrpSpPr>
            <p:nvPr/>
          </p:nvGrpSpPr>
          <p:grpSpPr bwMode="auto">
            <a:xfrm>
              <a:off x="2670" y="1305"/>
              <a:ext cx="1459" cy="147"/>
              <a:chOff x="1210" y="1293"/>
              <a:chExt cx="1459" cy="147"/>
            </a:xfrm>
          </p:grpSpPr>
          <p:grpSp>
            <p:nvGrpSpPr>
              <p:cNvPr id="70676" name="Group 20"/>
              <p:cNvGrpSpPr>
                <a:grpSpLocks/>
              </p:cNvGrpSpPr>
              <p:nvPr/>
            </p:nvGrpSpPr>
            <p:grpSpPr bwMode="auto">
              <a:xfrm>
                <a:off x="1210" y="1293"/>
                <a:ext cx="729" cy="141"/>
                <a:chOff x="1210" y="1293"/>
                <a:chExt cx="729" cy="141"/>
              </a:xfrm>
            </p:grpSpPr>
            <p:sp>
              <p:nvSpPr>
                <p:cNvPr id="70677" name="Freeform 21"/>
                <p:cNvSpPr>
                  <a:spLocks/>
                </p:cNvSpPr>
                <p:nvPr/>
              </p:nvSpPr>
              <p:spPr bwMode="auto">
                <a:xfrm>
                  <a:off x="1210"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70678" name="Freeform 22"/>
                <p:cNvSpPr>
                  <a:spLocks/>
                </p:cNvSpPr>
                <p:nvPr/>
              </p:nvSpPr>
              <p:spPr bwMode="auto">
                <a:xfrm>
                  <a:off x="1575"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grpSp>
            <p:nvGrpSpPr>
              <p:cNvPr id="70679" name="Group 23"/>
              <p:cNvGrpSpPr>
                <a:grpSpLocks/>
              </p:cNvGrpSpPr>
              <p:nvPr/>
            </p:nvGrpSpPr>
            <p:grpSpPr bwMode="auto">
              <a:xfrm>
                <a:off x="1940" y="1299"/>
                <a:ext cx="729" cy="141"/>
                <a:chOff x="1210" y="1293"/>
                <a:chExt cx="729" cy="141"/>
              </a:xfrm>
            </p:grpSpPr>
            <p:sp>
              <p:nvSpPr>
                <p:cNvPr id="70680" name="Freeform 24"/>
                <p:cNvSpPr>
                  <a:spLocks/>
                </p:cNvSpPr>
                <p:nvPr/>
              </p:nvSpPr>
              <p:spPr bwMode="auto">
                <a:xfrm>
                  <a:off x="1210"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70681" name="Freeform 25"/>
                <p:cNvSpPr>
                  <a:spLocks/>
                </p:cNvSpPr>
                <p:nvPr/>
              </p:nvSpPr>
              <p:spPr bwMode="auto">
                <a:xfrm>
                  <a:off x="1575"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grpSp>
        <p:grpSp>
          <p:nvGrpSpPr>
            <p:cNvPr id="70682" name="Group 26"/>
            <p:cNvGrpSpPr>
              <a:grpSpLocks/>
            </p:cNvGrpSpPr>
            <p:nvPr/>
          </p:nvGrpSpPr>
          <p:grpSpPr bwMode="auto">
            <a:xfrm>
              <a:off x="4129" y="1319"/>
              <a:ext cx="729" cy="141"/>
              <a:chOff x="1210" y="1293"/>
              <a:chExt cx="729" cy="141"/>
            </a:xfrm>
          </p:grpSpPr>
          <p:sp>
            <p:nvSpPr>
              <p:cNvPr id="70683" name="Freeform 27"/>
              <p:cNvSpPr>
                <a:spLocks/>
              </p:cNvSpPr>
              <p:nvPr/>
            </p:nvSpPr>
            <p:spPr bwMode="auto">
              <a:xfrm>
                <a:off x="1210"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70684" name="Freeform 28"/>
              <p:cNvSpPr>
                <a:spLocks/>
              </p:cNvSpPr>
              <p:nvPr/>
            </p:nvSpPr>
            <p:spPr bwMode="auto">
              <a:xfrm>
                <a:off x="1575"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sp>
          <p:nvSpPr>
            <p:cNvPr id="70685" name="Freeform 29"/>
            <p:cNvSpPr>
              <a:spLocks/>
            </p:cNvSpPr>
            <p:nvPr/>
          </p:nvSpPr>
          <p:spPr bwMode="auto">
            <a:xfrm>
              <a:off x="4859" y="1325"/>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sp>
        <p:nvSpPr>
          <p:cNvPr id="70686" name="Freeform 30"/>
          <p:cNvSpPr>
            <a:spLocks/>
          </p:cNvSpPr>
          <p:nvPr/>
        </p:nvSpPr>
        <p:spPr bwMode="auto">
          <a:xfrm>
            <a:off x="1920875" y="4035425"/>
            <a:ext cx="868363" cy="223838"/>
          </a:xfrm>
          <a:custGeom>
            <a:avLst/>
            <a:gdLst/>
            <a:ahLst/>
            <a:cxnLst>
              <a:cxn ang="0">
                <a:pos x="0" y="140"/>
              </a:cxn>
              <a:cxn ang="0">
                <a:pos x="224" y="141"/>
              </a:cxn>
              <a:cxn ang="0">
                <a:pos x="224" y="0"/>
              </a:cxn>
              <a:cxn ang="0">
                <a:pos x="598" y="0"/>
              </a:cxn>
              <a:cxn ang="0">
                <a:pos x="598" y="141"/>
              </a:cxn>
            </a:cxnLst>
            <a:rect l="0" t="0" r="r" b="b"/>
            <a:pathLst>
              <a:path w="598" h="141">
                <a:moveTo>
                  <a:pt x="0" y="140"/>
                </a:moveTo>
                <a:lnTo>
                  <a:pt x="224" y="141"/>
                </a:lnTo>
                <a:lnTo>
                  <a:pt x="224" y="0"/>
                </a:lnTo>
                <a:lnTo>
                  <a:pt x="598" y="0"/>
                </a:lnTo>
                <a:lnTo>
                  <a:pt x="598" y="141"/>
                </a:lnTo>
              </a:path>
            </a:pathLst>
          </a:custGeom>
          <a:noFill/>
          <a:ln w="9525">
            <a:solidFill>
              <a:schemeClr val="tx1"/>
            </a:solidFill>
            <a:round/>
            <a:headEnd/>
            <a:tailEnd/>
          </a:ln>
          <a:effectLst/>
        </p:spPr>
        <p:txBody>
          <a:bodyPr/>
          <a:lstStyle/>
          <a:p>
            <a:endParaRPr lang="en-US"/>
          </a:p>
        </p:txBody>
      </p:sp>
      <p:sp>
        <p:nvSpPr>
          <p:cNvPr id="70687" name="Freeform 31"/>
          <p:cNvSpPr>
            <a:spLocks/>
          </p:cNvSpPr>
          <p:nvPr/>
        </p:nvSpPr>
        <p:spPr bwMode="auto">
          <a:xfrm>
            <a:off x="2787650" y="4033838"/>
            <a:ext cx="1187450" cy="225425"/>
          </a:xfrm>
          <a:custGeom>
            <a:avLst/>
            <a:gdLst/>
            <a:ahLst/>
            <a:cxnLst>
              <a:cxn ang="0">
                <a:pos x="0" y="142"/>
              </a:cxn>
              <a:cxn ang="0">
                <a:pos x="376" y="141"/>
              </a:cxn>
              <a:cxn ang="0">
                <a:pos x="376" y="0"/>
              </a:cxn>
              <a:cxn ang="0">
                <a:pos x="709" y="1"/>
              </a:cxn>
              <a:cxn ang="0">
                <a:pos x="709" y="142"/>
              </a:cxn>
            </a:cxnLst>
            <a:rect l="0" t="0" r="r" b="b"/>
            <a:pathLst>
              <a:path w="709" h="142">
                <a:moveTo>
                  <a:pt x="0" y="142"/>
                </a:moveTo>
                <a:lnTo>
                  <a:pt x="376" y="141"/>
                </a:lnTo>
                <a:lnTo>
                  <a:pt x="376" y="0"/>
                </a:lnTo>
                <a:lnTo>
                  <a:pt x="709" y="1"/>
                </a:lnTo>
                <a:lnTo>
                  <a:pt x="709" y="142"/>
                </a:lnTo>
              </a:path>
            </a:pathLst>
          </a:custGeom>
          <a:noFill/>
          <a:ln w="9525">
            <a:solidFill>
              <a:schemeClr val="tx1"/>
            </a:solidFill>
            <a:round/>
            <a:headEnd/>
            <a:tailEnd/>
          </a:ln>
          <a:effectLst/>
        </p:spPr>
        <p:txBody>
          <a:bodyPr/>
          <a:lstStyle/>
          <a:p>
            <a:endParaRPr lang="en-US"/>
          </a:p>
        </p:txBody>
      </p:sp>
      <p:sp>
        <p:nvSpPr>
          <p:cNvPr id="70688" name="Freeform 32"/>
          <p:cNvSpPr>
            <a:spLocks/>
          </p:cNvSpPr>
          <p:nvPr/>
        </p:nvSpPr>
        <p:spPr bwMode="auto">
          <a:xfrm>
            <a:off x="3976688" y="4033838"/>
            <a:ext cx="1187450" cy="225425"/>
          </a:xfrm>
          <a:custGeom>
            <a:avLst/>
            <a:gdLst/>
            <a:ahLst/>
            <a:cxnLst>
              <a:cxn ang="0">
                <a:pos x="0" y="142"/>
              </a:cxn>
              <a:cxn ang="0">
                <a:pos x="376" y="141"/>
              </a:cxn>
              <a:cxn ang="0">
                <a:pos x="376" y="0"/>
              </a:cxn>
              <a:cxn ang="0">
                <a:pos x="709" y="1"/>
              </a:cxn>
              <a:cxn ang="0">
                <a:pos x="709" y="142"/>
              </a:cxn>
            </a:cxnLst>
            <a:rect l="0" t="0" r="r" b="b"/>
            <a:pathLst>
              <a:path w="709" h="142">
                <a:moveTo>
                  <a:pt x="0" y="142"/>
                </a:moveTo>
                <a:lnTo>
                  <a:pt x="376" y="141"/>
                </a:lnTo>
                <a:lnTo>
                  <a:pt x="376" y="0"/>
                </a:lnTo>
                <a:lnTo>
                  <a:pt x="709" y="1"/>
                </a:lnTo>
                <a:lnTo>
                  <a:pt x="709" y="142"/>
                </a:lnTo>
              </a:path>
            </a:pathLst>
          </a:custGeom>
          <a:noFill/>
          <a:ln w="9525">
            <a:solidFill>
              <a:schemeClr val="tx1"/>
            </a:solidFill>
            <a:round/>
            <a:headEnd/>
            <a:tailEnd/>
          </a:ln>
          <a:effectLst/>
        </p:spPr>
        <p:txBody>
          <a:bodyPr/>
          <a:lstStyle/>
          <a:p>
            <a:endParaRPr lang="en-US"/>
          </a:p>
        </p:txBody>
      </p:sp>
      <p:sp>
        <p:nvSpPr>
          <p:cNvPr id="70689" name="Freeform 33"/>
          <p:cNvSpPr>
            <a:spLocks/>
          </p:cNvSpPr>
          <p:nvPr/>
        </p:nvSpPr>
        <p:spPr bwMode="auto">
          <a:xfrm>
            <a:off x="6315075" y="4043363"/>
            <a:ext cx="1147763" cy="225425"/>
          </a:xfrm>
          <a:custGeom>
            <a:avLst/>
            <a:gdLst/>
            <a:ahLst/>
            <a:cxnLst>
              <a:cxn ang="0">
                <a:pos x="0" y="142"/>
              </a:cxn>
              <a:cxn ang="0">
                <a:pos x="372" y="141"/>
              </a:cxn>
              <a:cxn ang="0">
                <a:pos x="372" y="0"/>
              </a:cxn>
              <a:cxn ang="0">
                <a:pos x="723" y="1"/>
              </a:cxn>
              <a:cxn ang="0">
                <a:pos x="723" y="142"/>
              </a:cxn>
            </a:cxnLst>
            <a:rect l="0" t="0" r="r" b="b"/>
            <a:pathLst>
              <a:path w="723" h="142">
                <a:moveTo>
                  <a:pt x="0" y="142"/>
                </a:moveTo>
                <a:lnTo>
                  <a:pt x="372" y="141"/>
                </a:lnTo>
                <a:lnTo>
                  <a:pt x="372" y="0"/>
                </a:lnTo>
                <a:lnTo>
                  <a:pt x="723" y="1"/>
                </a:lnTo>
                <a:lnTo>
                  <a:pt x="723" y="142"/>
                </a:lnTo>
              </a:path>
            </a:pathLst>
          </a:custGeom>
          <a:noFill/>
          <a:ln w="9525">
            <a:solidFill>
              <a:schemeClr val="tx1"/>
            </a:solidFill>
            <a:round/>
            <a:headEnd/>
            <a:tailEnd/>
          </a:ln>
          <a:effectLst/>
        </p:spPr>
        <p:txBody>
          <a:bodyPr/>
          <a:lstStyle/>
          <a:p>
            <a:endParaRPr lang="en-US"/>
          </a:p>
        </p:txBody>
      </p:sp>
      <p:sp>
        <p:nvSpPr>
          <p:cNvPr id="70690" name="Freeform 34"/>
          <p:cNvSpPr>
            <a:spLocks/>
          </p:cNvSpPr>
          <p:nvPr/>
        </p:nvSpPr>
        <p:spPr bwMode="auto">
          <a:xfrm>
            <a:off x="7461250" y="4054475"/>
            <a:ext cx="1147763" cy="225425"/>
          </a:xfrm>
          <a:custGeom>
            <a:avLst/>
            <a:gdLst/>
            <a:ahLst/>
            <a:cxnLst>
              <a:cxn ang="0">
                <a:pos x="0" y="142"/>
              </a:cxn>
              <a:cxn ang="0">
                <a:pos x="372" y="141"/>
              </a:cxn>
              <a:cxn ang="0">
                <a:pos x="372" y="0"/>
              </a:cxn>
              <a:cxn ang="0">
                <a:pos x="723" y="1"/>
              </a:cxn>
              <a:cxn ang="0">
                <a:pos x="723" y="142"/>
              </a:cxn>
            </a:cxnLst>
            <a:rect l="0" t="0" r="r" b="b"/>
            <a:pathLst>
              <a:path w="723" h="142">
                <a:moveTo>
                  <a:pt x="0" y="142"/>
                </a:moveTo>
                <a:lnTo>
                  <a:pt x="372" y="141"/>
                </a:lnTo>
                <a:lnTo>
                  <a:pt x="372" y="0"/>
                </a:lnTo>
                <a:lnTo>
                  <a:pt x="723" y="1"/>
                </a:lnTo>
                <a:lnTo>
                  <a:pt x="723" y="142"/>
                </a:lnTo>
              </a:path>
            </a:pathLst>
          </a:custGeom>
          <a:noFill/>
          <a:ln w="9525">
            <a:solidFill>
              <a:schemeClr val="tx1"/>
            </a:solidFill>
            <a:round/>
            <a:headEnd/>
            <a:tailEnd/>
          </a:ln>
          <a:effectLst/>
        </p:spPr>
        <p:txBody>
          <a:bodyPr/>
          <a:lstStyle/>
          <a:p>
            <a:endParaRPr lang="en-US"/>
          </a:p>
        </p:txBody>
      </p:sp>
      <p:sp>
        <p:nvSpPr>
          <p:cNvPr id="70691" name="Freeform 35"/>
          <p:cNvSpPr>
            <a:spLocks/>
          </p:cNvSpPr>
          <p:nvPr/>
        </p:nvSpPr>
        <p:spPr bwMode="auto">
          <a:xfrm>
            <a:off x="1964420" y="3576638"/>
            <a:ext cx="2055813" cy="225425"/>
          </a:xfrm>
          <a:custGeom>
            <a:avLst/>
            <a:gdLst/>
            <a:ahLst/>
            <a:cxnLst>
              <a:cxn ang="0">
                <a:pos x="0" y="141"/>
              </a:cxn>
              <a:cxn ang="0">
                <a:pos x="563" y="141"/>
              </a:cxn>
              <a:cxn ang="0">
                <a:pos x="563" y="0"/>
              </a:cxn>
              <a:cxn ang="0">
                <a:pos x="1357" y="1"/>
              </a:cxn>
              <a:cxn ang="0">
                <a:pos x="1357" y="142"/>
              </a:cxn>
            </a:cxnLst>
            <a:rect l="0" t="0" r="r" b="b"/>
            <a:pathLst>
              <a:path w="1357" h="142">
                <a:moveTo>
                  <a:pt x="0" y="141"/>
                </a:moveTo>
                <a:lnTo>
                  <a:pt x="563" y="141"/>
                </a:lnTo>
                <a:lnTo>
                  <a:pt x="563" y="0"/>
                </a:lnTo>
                <a:lnTo>
                  <a:pt x="1357" y="1"/>
                </a:lnTo>
                <a:lnTo>
                  <a:pt x="1357" y="142"/>
                </a:lnTo>
              </a:path>
            </a:pathLst>
          </a:custGeom>
          <a:noFill/>
          <a:ln w="9525">
            <a:solidFill>
              <a:schemeClr val="tx1"/>
            </a:solidFill>
            <a:round/>
            <a:headEnd/>
            <a:tailEnd/>
          </a:ln>
          <a:effectLst/>
        </p:spPr>
        <p:txBody>
          <a:bodyPr/>
          <a:lstStyle/>
          <a:p>
            <a:endParaRPr lang="en-US"/>
          </a:p>
        </p:txBody>
      </p:sp>
      <p:sp>
        <p:nvSpPr>
          <p:cNvPr id="70692" name="Freeform 36"/>
          <p:cNvSpPr>
            <a:spLocks/>
          </p:cNvSpPr>
          <p:nvPr/>
        </p:nvSpPr>
        <p:spPr bwMode="auto">
          <a:xfrm>
            <a:off x="4037102" y="3576638"/>
            <a:ext cx="2287587" cy="242887"/>
          </a:xfrm>
          <a:custGeom>
            <a:avLst/>
            <a:gdLst/>
            <a:ahLst/>
            <a:cxnLst>
              <a:cxn ang="0">
                <a:pos x="0" y="142"/>
              </a:cxn>
              <a:cxn ang="0">
                <a:pos x="685" y="141"/>
              </a:cxn>
              <a:cxn ang="0">
                <a:pos x="685" y="0"/>
              </a:cxn>
              <a:cxn ang="0">
                <a:pos x="1441" y="0"/>
              </a:cxn>
              <a:cxn ang="0">
                <a:pos x="1441" y="153"/>
              </a:cxn>
            </a:cxnLst>
            <a:rect l="0" t="0" r="r" b="b"/>
            <a:pathLst>
              <a:path w="1441" h="153">
                <a:moveTo>
                  <a:pt x="0" y="142"/>
                </a:moveTo>
                <a:lnTo>
                  <a:pt x="685" y="141"/>
                </a:lnTo>
                <a:lnTo>
                  <a:pt x="685" y="0"/>
                </a:lnTo>
                <a:lnTo>
                  <a:pt x="1441" y="0"/>
                </a:lnTo>
                <a:lnTo>
                  <a:pt x="1441" y="153"/>
                </a:lnTo>
              </a:path>
            </a:pathLst>
          </a:custGeom>
          <a:noFill/>
          <a:ln w="9525">
            <a:solidFill>
              <a:schemeClr val="tx1"/>
            </a:solidFill>
            <a:round/>
            <a:headEnd/>
            <a:tailEnd/>
          </a:ln>
          <a:effectLst/>
        </p:spPr>
        <p:txBody>
          <a:bodyPr/>
          <a:lstStyle/>
          <a:p>
            <a:endParaRPr lang="en-US"/>
          </a:p>
        </p:txBody>
      </p:sp>
      <p:sp>
        <p:nvSpPr>
          <p:cNvPr id="70693" name="Freeform 37"/>
          <p:cNvSpPr>
            <a:spLocks/>
          </p:cNvSpPr>
          <p:nvPr/>
        </p:nvSpPr>
        <p:spPr bwMode="auto">
          <a:xfrm>
            <a:off x="6359525" y="3597275"/>
            <a:ext cx="1096963" cy="233363"/>
          </a:xfrm>
          <a:custGeom>
            <a:avLst/>
            <a:gdLst/>
            <a:ahLst/>
            <a:cxnLst>
              <a:cxn ang="0">
                <a:pos x="0" y="140"/>
              </a:cxn>
              <a:cxn ang="0">
                <a:pos x="691" y="141"/>
              </a:cxn>
              <a:cxn ang="0">
                <a:pos x="691" y="0"/>
              </a:cxn>
              <a:cxn ang="0">
                <a:pos x="691" y="0"/>
              </a:cxn>
              <a:cxn ang="0">
                <a:pos x="691" y="147"/>
              </a:cxn>
            </a:cxnLst>
            <a:rect l="0" t="0" r="r" b="b"/>
            <a:pathLst>
              <a:path w="691" h="147">
                <a:moveTo>
                  <a:pt x="0" y="140"/>
                </a:moveTo>
                <a:lnTo>
                  <a:pt x="691" y="141"/>
                </a:lnTo>
                <a:lnTo>
                  <a:pt x="691" y="0"/>
                </a:lnTo>
                <a:lnTo>
                  <a:pt x="691" y="0"/>
                </a:lnTo>
                <a:lnTo>
                  <a:pt x="691" y="147"/>
                </a:lnTo>
              </a:path>
            </a:pathLst>
          </a:custGeom>
          <a:noFill/>
          <a:ln w="9525">
            <a:solidFill>
              <a:schemeClr val="tx1"/>
            </a:solidFill>
            <a:round/>
            <a:headEnd/>
            <a:tailEnd/>
          </a:ln>
          <a:effectLst/>
        </p:spPr>
        <p:txBody>
          <a:bodyPr/>
          <a:lstStyle/>
          <a:p>
            <a:endParaRPr lang="en-US"/>
          </a:p>
        </p:txBody>
      </p:sp>
      <p:sp>
        <p:nvSpPr>
          <p:cNvPr id="70706" name="Freeform 50"/>
          <p:cNvSpPr>
            <a:spLocks/>
          </p:cNvSpPr>
          <p:nvPr/>
        </p:nvSpPr>
        <p:spPr bwMode="auto">
          <a:xfrm>
            <a:off x="1909763" y="3017838"/>
            <a:ext cx="4491037" cy="254000"/>
          </a:xfrm>
          <a:custGeom>
            <a:avLst/>
            <a:gdLst/>
            <a:ahLst/>
            <a:cxnLst>
              <a:cxn ang="0">
                <a:pos x="0" y="141"/>
              </a:cxn>
              <a:cxn ang="0">
                <a:pos x="1299" y="141"/>
              </a:cxn>
              <a:cxn ang="0">
                <a:pos x="1299" y="0"/>
              </a:cxn>
              <a:cxn ang="0">
                <a:pos x="2829" y="0"/>
              </a:cxn>
              <a:cxn ang="0">
                <a:pos x="2829" y="160"/>
              </a:cxn>
            </a:cxnLst>
            <a:rect l="0" t="0" r="r" b="b"/>
            <a:pathLst>
              <a:path w="2829" h="160">
                <a:moveTo>
                  <a:pt x="0" y="141"/>
                </a:moveTo>
                <a:lnTo>
                  <a:pt x="1299" y="141"/>
                </a:lnTo>
                <a:lnTo>
                  <a:pt x="1299" y="0"/>
                </a:lnTo>
                <a:lnTo>
                  <a:pt x="2829" y="0"/>
                </a:lnTo>
                <a:lnTo>
                  <a:pt x="2829" y="160"/>
                </a:lnTo>
              </a:path>
            </a:pathLst>
          </a:custGeom>
          <a:noFill/>
          <a:ln w="9525">
            <a:solidFill>
              <a:schemeClr val="tx1"/>
            </a:solidFill>
            <a:round/>
            <a:headEnd/>
            <a:tailEnd/>
          </a:ln>
          <a:effectLst/>
        </p:spPr>
        <p:txBody>
          <a:bodyPr/>
          <a:lstStyle/>
          <a:p>
            <a:endParaRPr lang="en-US"/>
          </a:p>
        </p:txBody>
      </p:sp>
      <p:sp>
        <p:nvSpPr>
          <p:cNvPr id="70707" name="Freeform 51"/>
          <p:cNvSpPr>
            <a:spLocks/>
          </p:cNvSpPr>
          <p:nvPr/>
        </p:nvSpPr>
        <p:spPr bwMode="auto">
          <a:xfrm>
            <a:off x="6400800" y="3271838"/>
            <a:ext cx="2062163" cy="1587"/>
          </a:xfrm>
          <a:custGeom>
            <a:avLst/>
            <a:gdLst/>
            <a:ahLst/>
            <a:cxnLst>
              <a:cxn ang="0">
                <a:pos x="0" y="0"/>
              </a:cxn>
              <a:cxn ang="0">
                <a:pos x="1299" y="0"/>
              </a:cxn>
            </a:cxnLst>
            <a:rect l="0" t="0" r="r" b="b"/>
            <a:pathLst>
              <a:path w="1299" h="1">
                <a:moveTo>
                  <a:pt x="0" y="0"/>
                </a:moveTo>
                <a:lnTo>
                  <a:pt x="1299" y="0"/>
                </a:lnTo>
              </a:path>
            </a:pathLst>
          </a:custGeom>
          <a:noFill/>
          <a:ln w="9525">
            <a:solidFill>
              <a:schemeClr val="tx1"/>
            </a:solidFill>
            <a:round/>
            <a:headEnd type="none" w="med" len="med"/>
            <a:tailEnd type="none" w="med" len="med"/>
          </a:ln>
          <a:effectLst/>
        </p:spPr>
        <p:txBody>
          <a:bodyPr/>
          <a:lstStyle/>
          <a:p>
            <a:endParaRPr lang="en-US"/>
          </a:p>
        </p:txBody>
      </p:sp>
      <p:sp>
        <p:nvSpPr>
          <p:cNvPr id="70709" name="Line 53"/>
          <p:cNvSpPr>
            <a:spLocks noChangeShapeType="1"/>
          </p:cNvSpPr>
          <p:nvPr/>
        </p:nvSpPr>
        <p:spPr bwMode="auto">
          <a:xfrm>
            <a:off x="7456488" y="3597275"/>
            <a:ext cx="1027112" cy="0"/>
          </a:xfrm>
          <a:prstGeom prst="line">
            <a:avLst/>
          </a:prstGeom>
          <a:noFill/>
          <a:ln w="9525">
            <a:solidFill>
              <a:schemeClr val="tx1"/>
            </a:solidFill>
            <a:round/>
            <a:headEnd/>
            <a:tailEnd/>
          </a:ln>
          <a:effectLst/>
        </p:spPr>
        <p:txBody>
          <a:bodyPr/>
          <a:lstStyle/>
          <a:p>
            <a:endParaRPr lang="en-US"/>
          </a:p>
        </p:txBody>
      </p:sp>
      <p:sp>
        <p:nvSpPr>
          <p:cNvPr id="70710" name="Freeform 54"/>
          <p:cNvSpPr>
            <a:spLocks/>
          </p:cNvSpPr>
          <p:nvPr/>
        </p:nvSpPr>
        <p:spPr bwMode="auto">
          <a:xfrm>
            <a:off x="2430463" y="3230563"/>
            <a:ext cx="271462" cy="874712"/>
          </a:xfrm>
          <a:custGeom>
            <a:avLst/>
            <a:gdLst/>
            <a:ahLst/>
            <a:cxnLst>
              <a:cxn ang="0">
                <a:pos x="107" y="0"/>
              </a:cxn>
              <a:cxn ang="0">
                <a:pos x="11" y="320"/>
              </a:cxn>
              <a:cxn ang="0">
                <a:pos x="171" y="551"/>
              </a:cxn>
            </a:cxnLst>
            <a:rect l="0" t="0" r="r" b="b"/>
            <a:pathLst>
              <a:path w="171" h="551">
                <a:moveTo>
                  <a:pt x="107" y="0"/>
                </a:moveTo>
                <a:cubicBezTo>
                  <a:pt x="53" y="114"/>
                  <a:pt x="0" y="228"/>
                  <a:pt x="11" y="320"/>
                </a:cubicBezTo>
                <a:cubicBezTo>
                  <a:pt x="22" y="412"/>
                  <a:pt x="145" y="511"/>
                  <a:pt x="171" y="551"/>
                </a:cubicBezTo>
              </a:path>
            </a:pathLst>
          </a:custGeom>
          <a:noFill/>
          <a:ln w="9525">
            <a:solidFill>
              <a:schemeClr val="tx1"/>
            </a:solidFill>
            <a:round/>
            <a:headEnd type="none" w="med" len="med"/>
            <a:tailEnd type="arrow" w="med" len="med"/>
          </a:ln>
          <a:effectLst/>
        </p:spPr>
        <p:txBody>
          <a:bodyPr/>
          <a:lstStyle/>
          <a:p>
            <a:endParaRPr lang="en-US"/>
          </a:p>
        </p:txBody>
      </p:sp>
      <p:sp>
        <p:nvSpPr>
          <p:cNvPr id="70711" name="Text Box 55"/>
          <p:cNvSpPr txBox="1">
            <a:spLocks noChangeArrowheads="1"/>
          </p:cNvSpPr>
          <p:nvPr/>
        </p:nvSpPr>
        <p:spPr bwMode="auto">
          <a:xfrm>
            <a:off x="1285875" y="4391025"/>
            <a:ext cx="923925" cy="366713"/>
          </a:xfrm>
          <a:prstGeom prst="rect">
            <a:avLst/>
          </a:prstGeom>
          <a:noFill/>
          <a:ln w="9525">
            <a:noFill/>
            <a:miter lim="800000"/>
            <a:headEnd/>
            <a:tailEnd/>
          </a:ln>
          <a:effectLst/>
        </p:spPr>
        <p:txBody>
          <a:bodyPr>
            <a:spAutoFit/>
          </a:bodyPr>
          <a:lstStyle/>
          <a:p>
            <a:pPr>
              <a:spcBef>
                <a:spcPct val="50000"/>
              </a:spcBef>
            </a:pPr>
            <a:r>
              <a:rPr lang="en-US" sz="1800"/>
              <a:t>Reset</a:t>
            </a:r>
          </a:p>
        </p:txBody>
      </p:sp>
      <p:sp>
        <p:nvSpPr>
          <p:cNvPr id="70712" name="Freeform 56"/>
          <p:cNvSpPr>
            <a:spLocks/>
          </p:cNvSpPr>
          <p:nvPr/>
        </p:nvSpPr>
        <p:spPr bwMode="auto">
          <a:xfrm>
            <a:off x="2011363" y="4419600"/>
            <a:ext cx="4714875" cy="233363"/>
          </a:xfrm>
          <a:custGeom>
            <a:avLst/>
            <a:gdLst/>
            <a:ahLst/>
            <a:cxnLst>
              <a:cxn ang="0">
                <a:pos x="0" y="147"/>
              </a:cxn>
              <a:cxn ang="0">
                <a:pos x="2492" y="147"/>
              </a:cxn>
              <a:cxn ang="0">
                <a:pos x="2492" y="1"/>
              </a:cxn>
              <a:cxn ang="0">
                <a:pos x="2970" y="0"/>
              </a:cxn>
            </a:cxnLst>
            <a:rect l="0" t="0" r="r" b="b"/>
            <a:pathLst>
              <a:path w="2970" h="147">
                <a:moveTo>
                  <a:pt x="0" y="147"/>
                </a:moveTo>
                <a:lnTo>
                  <a:pt x="2492" y="147"/>
                </a:lnTo>
                <a:lnTo>
                  <a:pt x="2492" y="1"/>
                </a:lnTo>
                <a:lnTo>
                  <a:pt x="2970" y="0"/>
                </a:lnTo>
              </a:path>
            </a:pathLst>
          </a:custGeom>
          <a:noFill/>
          <a:ln w="9525">
            <a:solidFill>
              <a:schemeClr val="tx1"/>
            </a:solidFill>
            <a:round/>
            <a:headEnd/>
            <a:tailEnd/>
          </a:ln>
          <a:effectLst/>
        </p:spPr>
        <p:txBody>
          <a:bodyPr/>
          <a:lstStyle/>
          <a:p>
            <a:endParaRPr lang="en-US"/>
          </a:p>
        </p:txBody>
      </p:sp>
      <p:sp>
        <p:nvSpPr>
          <p:cNvPr id="70713" name="Freeform 57"/>
          <p:cNvSpPr>
            <a:spLocks/>
          </p:cNvSpPr>
          <p:nvPr/>
        </p:nvSpPr>
        <p:spPr bwMode="auto">
          <a:xfrm>
            <a:off x="5162550" y="4030663"/>
            <a:ext cx="1290638" cy="244475"/>
          </a:xfrm>
          <a:custGeom>
            <a:avLst/>
            <a:gdLst/>
            <a:ahLst/>
            <a:cxnLst>
              <a:cxn ang="0">
                <a:pos x="0" y="154"/>
              </a:cxn>
              <a:cxn ang="0">
                <a:pos x="339" y="154"/>
              </a:cxn>
              <a:cxn ang="0">
                <a:pos x="339" y="0"/>
              </a:cxn>
              <a:cxn ang="0">
                <a:pos x="742" y="2"/>
              </a:cxn>
              <a:cxn ang="0">
                <a:pos x="742" y="149"/>
              </a:cxn>
              <a:cxn ang="0">
                <a:pos x="813" y="147"/>
              </a:cxn>
            </a:cxnLst>
            <a:rect l="0" t="0" r="r" b="b"/>
            <a:pathLst>
              <a:path w="813" h="154">
                <a:moveTo>
                  <a:pt x="0" y="154"/>
                </a:moveTo>
                <a:lnTo>
                  <a:pt x="339" y="154"/>
                </a:lnTo>
                <a:lnTo>
                  <a:pt x="339" y="0"/>
                </a:lnTo>
                <a:lnTo>
                  <a:pt x="742" y="2"/>
                </a:lnTo>
                <a:lnTo>
                  <a:pt x="742" y="149"/>
                </a:lnTo>
                <a:lnTo>
                  <a:pt x="813" y="147"/>
                </a:lnTo>
              </a:path>
            </a:pathLst>
          </a:custGeom>
          <a:noFill/>
          <a:ln w="9525">
            <a:solidFill>
              <a:schemeClr val="tx1"/>
            </a:solidFill>
            <a:round/>
            <a:headEnd/>
            <a:tailEnd/>
          </a:ln>
          <a:effectLst/>
        </p:spPr>
        <p:txBody>
          <a:bodyPr/>
          <a:lstStyle/>
          <a:p>
            <a:endParaRPr lang="en-US"/>
          </a:p>
        </p:txBody>
      </p:sp>
      <p:sp>
        <p:nvSpPr>
          <p:cNvPr id="70714" name="Line 58"/>
          <p:cNvSpPr>
            <a:spLocks noChangeShapeType="1"/>
          </p:cNvSpPr>
          <p:nvPr/>
        </p:nvSpPr>
        <p:spPr bwMode="auto">
          <a:xfrm>
            <a:off x="1930400" y="2743200"/>
            <a:ext cx="6511925" cy="0"/>
          </a:xfrm>
          <a:prstGeom prst="line">
            <a:avLst/>
          </a:prstGeom>
          <a:noFill/>
          <a:ln w="9525">
            <a:solidFill>
              <a:schemeClr val="tx1"/>
            </a:solidFill>
            <a:round/>
            <a:headEnd/>
            <a:tailEnd/>
          </a:ln>
          <a:effectLst/>
        </p:spPr>
        <p:txBody>
          <a:bodyPr/>
          <a:lstStyle/>
          <a:p>
            <a:endParaRPr lang="en-US"/>
          </a:p>
        </p:txBody>
      </p:sp>
      <p:sp>
        <p:nvSpPr>
          <p:cNvPr id="70715" name="Freeform 59"/>
          <p:cNvSpPr>
            <a:spLocks/>
          </p:cNvSpPr>
          <p:nvPr/>
        </p:nvSpPr>
        <p:spPr bwMode="auto">
          <a:xfrm>
            <a:off x="6735763" y="4410075"/>
            <a:ext cx="1890712" cy="233363"/>
          </a:xfrm>
          <a:custGeom>
            <a:avLst/>
            <a:gdLst/>
            <a:ahLst/>
            <a:cxnLst>
              <a:cxn ang="0">
                <a:pos x="0" y="0"/>
              </a:cxn>
              <a:cxn ang="0">
                <a:pos x="0" y="147"/>
              </a:cxn>
              <a:cxn ang="0">
                <a:pos x="1191" y="147"/>
              </a:cxn>
            </a:cxnLst>
            <a:rect l="0" t="0" r="r" b="b"/>
            <a:pathLst>
              <a:path w="1191" h="147">
                <a:moveTo>
                  <a:pt x="0" y="0"/>
                </a:moveTo>
                <a:lnTo>
                  <a:pt x="0" y="147"/>
                </a:lnTo>
                <a:lnTo>
                  <a:pt x="1191" y="147"/>
                </a:lnTo>
              </a:path>
            </a:pathLst>
          </a:custGeom>
          <a:noFill/>
          <a:ln w="9525">
            <a:solidFill>
              <a:schemeClr val="tx1"/>
            </a:solidFill>
            <a:round/>
            <a:headEnd/>
            <a:tailEnd/>
          </a:ln>
          <a:effectLst/>
        </p:spPr>
        <p:txBody>
          <a:bodyPr/>
          <a:lstStyle/>
          <a:p>
            <a:endParaRPr lang="en-US"/>
          </a:p>
        </p:txBody>
      </p:sp>
      <p:sp>
        <p:nvSpPr>
          <p:cNvPr id="70716" name="Text Box 60"/>
          <p:cNvSpPr txBox="1">
            <a:spLocks noChangeArrowheads="1"/>
          </p:cNvSpPr>
          <p:nvPr/>
        </p:nvSpPr>
        <p:spPr bwMode="auto">
          <a:xfrm>
            <a:off x="3638550" y="5516563"/>
            <a:ext cx="2660650" cy="457200"/>
          </a:xfrm>
          <a:prstGeom prst="rect">
            <a:avLst/>
          </a:prstGeom>
          <a:noFill/>
          <a:ln w="9525">
            <a:noFill/>
            <a:miter lim="800000"/>
            <a:headEnd/>
            <a:tailEnd/>
          </a:ln>
          <a:effectLst/>
        </p:spPr>
        <p:txBody>
          <a:bodyPr>
            <a:spAutoFit/>
          </a:bodyPr>
          <a:lstStyle/>
          <a:p>
            <a:pPr>
              <a:spcBef>
                <a:spcPct val="50000"/>
              </a:spcBef>
            </a:pPr>
            <a:r>
              <a:rPr lang="en-US"/>
              <a:t>Meally or Moore?</a:t>
            </a:r>
          </a:p>
        </p:txBody>
      </p:sp>
      <p:sp>
        <p:nvSpPr>
          <p:cNvPr id="62" name="Slide Number Placeholder 61"/>
          <p:cNvSpPr>
            <a:spLocks noGrp="1"/>
          </p:cNvSpPr>
          <p:nvPr>
            <p:ph type="sldNum" sz="quarter" idx="12"/>
          </p:nvPr>
        </p:nvSpPr>
        <p:spPr/>
        <p:txBody>
          <a:bodyPr/>
          <a:lstStyle/>
          <a:p>
            <a:fld id="{1E9AE433-2354-447F-AC9C-E3BA53A2ED55}" type="slidenum">
              <a:rPr lang="en-US" smtClean="0"/>
              <a:pPr/>
              <a:t>61</a:t>
            </a:fld>
            <a:endParaRPr lang="en-US"/>
          </a:p>
        </p:txBody>
      </p:sp>
      <p:sp>
        <p:nvSpPr>
          <p:cNvPr id="63" name="Footer Placeholder 62"/>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Sequential Circuit Design</a:t>
            </a:r>
          </a:p>
        </p:txBody>
      </p:sp>
      <p:sp>
        <p:nvSpPr>
          <p:cNvPr id="95277" name="Rectangle 45"/>
          <p:cNvSpPr>
            <a:spLocks noGrp="1" noChangeArrowheads="1"/>
          </p:cNvSpPr>
          <p:nvPr>
            <p:ph idx="1"/>
          </p:nvPr>
        </p:nvSpPr>
        <p:spPr>
          <a:xfrm>
            <a:off x="685800" y="1981200"/>
            <a:ext cx="8148638" cy="4114800"/>
          </a:xfrm>
          <a:noFill/>
          <a:ln/>
        </p:spPr>
        <p:txBody>
          <a:bodyPr/>
          <a:lstStyle/>
          <a:p>
            <a:r>
              <a:rPr lang="en-US"/>
              <a:t>Example: </a:t>
            </a:r>
          </a:p>
          <a:p>
            <a:pPr lvl="1"/>
            <a:r>
              <a:rPr lang="en-US"/>
              <a:t>Step 4: Select Model Type. Meally or Moore?</a:t>
            </a:r>
          </a:p>
        </p:txBody>
      </p:sp>
      <p:sp>
        <p:nvSpPr>
          <p:cNvPr id="95235" name="Text Box 3"/>
          <p:cNvSpPr txBox="1">
            <a:spLocks noChangeArrowheads="1"/>
          </p:cNvSpPr>
          <p:nvPr/>
        </p:nvSpPr>
        <p:spPr bwMode="auto">
          <a:xfrm>
            <a:off x="1101725" y="3448050"/>
            <a:ext cx="923925" cy="366713"/>
          </a:xfrm>
          <a:prstGeom prst="rect">
            <a:avLst/>
          </a:prstGeom>
          <a:noFill/>
          <a:ln w="9525">
            <a:noFill/>
            <a:miter lim="800000"/>
            <a:headEnd/>
            <a:tailEnd/>
          </a:ln>
          <a:effectLst/>
        </p:spPr>
        <p:txBody>
          <a:bodyPr>
            <a:spAutoFit/>
          </a:bodyPr>
          <a:lstStyle/>
          <a:p>
            <a:pPr>
              <a:spcBef>
                <a:spcPct val="50000"/>
              </a:spcBef>
            </a:pPr>
            <a:r>
              <a:rPr lang="en-US" sz="1800"/>
              <a:t>CLK</a:t>
            </a:r>
          </a:p>
        </p:txBody>
      </p:sp>
      <p:sp>
        <p:nvSpPr>
          <p:cNvPr id="95236" name="Text Box 4"/>
          <p:cNvSpPr txBox="1">
            <a:spLocks noChangeArrowheads="1"/>
          </p:cNvSpPr>
          <p:nvPr/>
        </p:nvSpPr>
        <p:spPr bwMode="auto">
          <a:xfrm>
            <a:off x="1179513" y="3873500"/>
            <a:ext cx="923925" cy="366713"/>
          </a:xfrm>
          <a:prstGeom prst="rect">
            <a:avLst/>
          </a:prstGeom>
          <a:noFill/>
          <a:ln w="9525">
            <a:noFill/>
            <a:miter lim="800000"/>
            <a:headEnd/>
            <a:tailEnd/>
          </a:ln>
          <a:effectLst/>
        </p:spPr>
        <p:txBody>
          <a:bodyPr>
            <a:spAutoFit/>
          </a:bodyPr>
          <a:lstStyle/>
          <a:p>
            <a:pPr>
              <a:spcBef>
                <a:spcPct val="50000"/>
              </a:spcBef>
            </a:pPr>
            <a:r>
              <a:rPr lang="en-US" sz="1800"/>
              <a:t>Q1</a:t>
            </a:r>
          </a:p>
        </p:txBody>
      </p:sp>
      <p:sp>
        <p:nvSpPr>
          <p:cNvPr id="95237" name="Text Box 5"/>
          <p:cNvSpPr txBox="1">
            <a:spLocks noChangeArrowheads="1"/>
          </p:cNvSpPr>
          <p:nvPr/>
        </p:nvSpPr>
        <p:spPr bwMode="auto">
          <a:xfrm>
            <a:off x="1179513" y="4391025"/>
            <a:ext cx="923925" cy="366713"/>
          </a:xfrm>
          <a:prstGeom prst="rect">
            <a:avLst/>
          </a:prstGeom>
          <a:noFill/>
          <a:ln w="9525">
            <a:noFill/>
            <a:miter lim="800000"/>
            <a:headEnd/>
            <a:tailEnd/>
          </a:ln>
          <a:effectLst/>
        </p:spPr>
        <p:txBody>
          <a:bodyPr>
            <a:spAutoFit/>
          </a:bodyPr>
          <a:lstStyle/>
          <a:p>
            <a:pPr>
              <a:spcBef>
                <a:spcPct val="50000"/>
              </a:spcBef>
            </a:pPr>
            <a:r>
              <a:rPr lang="en-US" sz="1800"/>
              <a:t>Q0</a:t>
            </a:r>
          </a:p>
        </p:txBody>
      </p:sp>
      <p:grpSp>
        <p:nvGrpSpPr>
          <p:cNvPr id="95238" name="Group 6"/>
          <p:cNvGrpSpPr>
            <a:grpSpLocks/>
          </p:cNvGrpSpPr>
          <p:nvPr/>
        </p:nvGrpSpPr>
        <p:grpSpPr bwMode="auto">
          <a:xfrm>
            <a:off x="1816100" y="3471863"/>
            <a:ext cx="6370638" cy="274637"/>
            <a:chOff x="1210" y="1293"/>
            <a:chExt cx="4013" cy="173"/>
          </a:xfrm>
        </p:grpSpPr>
        <p:grpSp>
          <p:nvGrpSpPr>
            <p:cNvPr id="95239" name="Group 7"/>
            <p:cNvGrpSpPr>
              <a:grpSpLocks/>
            </p:cNvGrpSpPr>
            <p:nvPr/>
          </p:nvGrpSpPr>
          <p:grpSpPr bwMode="auto">
            <a:xfrm>
              <a:off x="1210" y="1293"/>
              <a:ext cx="729" cy="141"/>
              <a:chOff x="1210" y="1293"/>
              <a:chExt cx="729" cy="141"/>
            </a:xfrm>
          </p:grpSpPr>
          <p:sp>
            <p:nvSpPr>
              <p:cNvPr id="95240" name="Freeform 8"/>
              <p:cNvSpPr>
                <a:spLocks/>
              </p:cNvSpPr>
              <p:nvPr/>
            </p:nvSpPr>
            <p:spPr bwMode="auto">
              <a:xfrm>
                <a:off x="1210"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95241" name="Freeform 9"/>
              <p:cNvSpPr>
                <a:spLocks/>
              </p:cNvSpPr>
              <p:nvPr/>
            </p:nvSpPr>
            <p:spPr bwMode="auto">
              <a:xfrm>
                <a:off x="1575"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grpSp>
          <p:nvGrpSpPr>
            <p:cNvPr id="95242" name="Group 10"/>
            <p:cNvGrpSpPr>
              <a:grpSpLocks/>
            </p:cNvGrpSpPr>
            <p:nvPr/>
          </p:nvGrpSpPr>
          <p:grpSpPr bwMode="auto">
            <a:xfrm>
              <a:off x="1940" y="1299"/>
              <a:ext cx="729" cy="141"/>
              <a:chOff x="1210" y="1293"/>
              <a:chExt cx="729" cy="141"/>
            </a:xfrm>
          </p:grpSpPr>
          <p:sp>
            <p:nvSpPr>
              <p:cNvPr id="95243" name="Freeform 11"/>
              <p:cNvSpPr>
                <a:spLocks/>
              </p:cNvSpPr>
              <p:nvPr/>
            </p:nvSpPr>
            <p:spPr bwMode="auto">
              <a:xfrm>
                <a:off x="1210"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95244" name="Freeform 12"/>
              <p:cNvSpPr>
                <a:spLocks/>
              </p:cNvSpPr>
              <p:nvPr/>
            </p:nvSpPr>
            <p:spPr bwMode="auto">
              <a:xfrm>
                <a:off x="1575"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grpSp>
          <p:nvGrpSpPr>
            <p:cNvPr id="95245" name="Group 13"/>
            <p:cNvGrpSpPr>
              <a:grpSpLocks/>
            </p:cNvGrpSpPr>
            <p:nvPr/>
          </p:nvGrpSpPr>
          <p:grpSpPr bwMode="auto">
            <a:xfrm>
              <a:off x="2670" y="1305"/>
              <a:ext cx="1459" cy="147"/>
              <a:chOff x="1210" y="1293"/>
              <a:chExt cx="1459" cy="147"/>
            </a:xfrm>
          </p:grpSpPr>
          <p:grpSp>
            <p:nvGrpSpPr>
              <p:cNvPr id="95246" name="Group 14"/>
              <p:cNvGrpSpPr>
                <a:grpSpLocks/>
              </p:cNvGrpSpPr>
              <p:nvPr/>
            </p:nvGrpSpPr>
            <p:grpSpPr bwMode="auto">
              <a:xfrm>
                <a:off x="1210" y="1293"/>
                <a:ext cx="729" cy="141"/>
                <a:chOff x="1210" y="1293"/>
                <a:chExt cx="729" cy="141"/>
              </a:xfrm>
            </p:grpSpPr>
            <p:sp>
              <p:nvSpPr>
                <p:cNvPr id="95247" name="Freeform 15"/>
                <p:cNvSpPr>
                  <a:spLocks/>
                </p:cNvSpPr>
                <p:nvPr/>
              </p:nvSpPr>
              <p:spPr bwMode="auto">
                <a:xfrm>
                  <a:off x="1210"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95248" name="Freeform 16"/>
                <p:cNvSpPr>
                  <a:spLocks/>
                </p:cNvSpPr>
                <p:nvPr/>
              </p:nvSpPr>
              <p:spPr bwMode="auto">
                <a:xfrm>
                  <a:off x="1575"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grpSp>
            <p:nvGrpSpPr>
              <p:cNvPr id="95249" name="Group 17"/>
              <p:cNvGrpSpPr>
                <a:grpSpLocks/>
              </p:cNvGrpSpPr>
              <p:nvPr/>
            </p:nvGrpSpPr>
            <p:grpSpPr bwMode="auto">
              <a:xfrm>
                <a:off x="1940" y="1299"/>
                <a:ext cx="729" cy="141"/>
                <a:chOff x="1210" y="1293"/>
                <a:chExt cx="729" cy="141"/>
              </a:xfrm>
            </p:grpSpPr>
            <p:sp>
              <p:nvSpPr>
                <p:cNvPr id="95250" name="Freeform 18"/>
                <p:cNvSpPr>
                  <a:spLocks/>
                </p:cNvSpPr>
                <p:nvPr/>
              </p:nvSpPr>
              <p:spPr bwMode="auto">
                <a:xfrm>
                  <a:off x="1210"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95251" name="Freeform 19"/>
                <p:cNvSpPr>
                  <a:spLocks/>
                </p:cNvSpPr>
                <p:nvPr/>
              </p:nvSpPr>
              <p:spPr bwMode="auto">
                <a:xfrm>
                  <a:off x="1575"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grpSp>
        <p:grpSp>
          <p:nvGrpSpPr>
            <p:cNvPr id="95252" name="Group 20"/>
            <p:cNvGrpSpPr>
              <a:grpSpLocks/>
            </p:cNvGrpSpPr>
            <p:nvPr/>
          </p:nvGrpSpPr>
          <p:grpSpPr bwMode="auto">
            <a:xfrm>
              <a:off x="4129" y="1319"/>
              <a:ext cx="729" cy="141"/>
              <a:chOff x="1210" y="1293"/>
              <a:chExt cx="729" cy="141"/>
            </a:xfrm>
          </p:grpSpPr>
          <p:sp>
            <p:nvSpPr>
              <p:cNvPr id="95253" name="Freeform 21"/>
              <p:cNvSpPr>
                <a:spLocks/>
              </p:cNvSpPr>
              <p:nvPr/>
            </p:nvSpPr>
            <p:spPr bwMode="auto">
              <a:xfrm>
                <a:off x="1210"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95254" name="Freeform 22"/>
              <p:cNvSpPr>
                <a:spLocks/>
              </p:cNvSpPr>
              <p:nvPr/>
            </p:nvSpPr>
            <p:spPr bwMode="auto">
              <a:xfrm>
                <a:off x="1575"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sp>
          <p:nvSpPr>
            <p:cNvPr id="95255" name="Freeform 23"/>
            <p:cNvSpPr>
              <a:spLocks/>
            </p:cNvSpPr>
            <p:nvPr/>
          </p:nvSpPr>
          <p:spPr bwMode="auto">
            <a:xfrm>
              <a:off x="4859" y="1325"/>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grpSp>
        <p:nvGrpSpPr>
          <p:cNvPr id="95256" name="Group 24"/>
          <p:cNvGrpSpPr>
            <a:grpSpLocks/>
          </p:cNvGrpSpPr>
          <p:nvPr/>
        </p:nvGrpSpPr>
        <p:grpSpPr bwMode="auto">
          <a:xfrm>
            <a:off x="2089150" y="3257550"/>
            <a:ext cx="5791200" cy="2773363"/>
            <a:chOff x="1382" y="1158"/>
            <a:chExt cx="3648" cy="2016"/>
          </a:xfrm>
        </p:grpSpPr>
        <p:sp>
          <p:nvSpPr>
            <p:cNvPr id="95257" name="Line 25"/>
            <p:cNvSpPr>
              <a:spLocks noChangeShapeType="1"/>
            </p:cNvSpPr>
            <p:nvPr/>
          </p:nvSpPr>
          <p:spPr bwMode="auto">
            <a:xfrm>
              <a:off x="1382"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95258" name="Line 26"/>
            <p:cNvSpPr>
              <a:spLocks noChangeShapeType="1"/>
            </p:cNvSpPr>
            <p:nvPr/>
          </p:nvSpPr>
          <p:spPr bwMode="auto">
            <a:xfrm>
              <a:off x="1746"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95259" name="Line 27"/>
            <p:cNvSpPr>
              <a:spLocks noChangeShapeType="1"/>
            </p:cNvSpPr>
            <p:nvPr/>
          </p:nvSpPr>
          <p:spPr bwMode="auto">
            <a:xfrm>
              <a:off x="2111"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95260" name="Line 28"/>
            <p:cNvSpPr>
              <a:spLocks noChangeShapeType="1"/>
            </p:cNvSpPr>
            <p:nvPr/>
          </p:nvSpPr>
          <p:spPr bwMode="auto">
            <a:xfrm>
              <a:off x="2476"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95261" name="Line 29"/>
            <p:cNvSpPr>
              <a:spLocks noChangeShapeType="1"/>
            </p:cNvSpPr>
            <p:nvPr/>
          </p:nvSpPr>
          <p:spPr bwMode="auto">
            <a:xfrm>
              <a:off x="2841"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95262" name="Line 30"/>
            <p:cNvSpPr>
              <a:spLocks noChangeShapeType="1"/>
            </p:cNvSpPr>
            <p:nvPr/>
          </p:nvSpPr>
          <p:spPr bwMode="auto">
            <a:xfrm>
              <a:off x="3206"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95263" name="Line 31"/>
            <p:cNvSpPr>
              <a:spLocks noChangeShapeType="1"/>
            </p:cNvSpPr>
            <p:nvPr/>
          </p:nvSpPr>
          <p:spPr bwMode="auto">
            <a:xfrm>
              <a:off x="3570"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95264" name="Line 32"/>
            <p:cNvSpPr>
              <a:spLocks noChangeShapeType="1"/>
            </p:cNvSpPr>
            <p:nvPr/>
          </p:nvSpPr>
          <p:spPr bwMode="auto">
            <a:xfrm>
              <a:off x="3935"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95265" name="Line 33"/>
            <p:cNvSpPr>
              <a:spLocks noChangeShapeType="1"/>
            </p:cNvSpPr>
            <p:nvPr/>
          </p:nvSpPr>
          <p:spPr bwMode="auto">
            <a:xfrm>
              <a:off x="4300"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95266" name="Line 34"/>
            <p:cNvSpPr>
              <a:spLocks noChangeShapeType="1"/>
            </p:cNvSpPr>
            <p:nvPr/>
          </p:nvSpPr>
          <p:spPr bwMode="auto">
            <a:xfrm>
              <a:off x="4665"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95267" name="Line 35"/>
            <p:cNvSpPr>
              <a:spLocks noChangeShapeType="1"/>
            </p:cNvSpPr>
            <p:nvPr/>
          </p:nvSpPr>
          <p:spPr bwMode="auto">
            <a:xfrm>
              <a:off x="5030" y="1158"/>
              <a:ext cx="0" cy="2016"/>
            </a:xfrm>
            <a:prstGeom prst="line">
              <a:avLst/>
            </a:prstGeom>
            <a:noFill/>
            <a:ln w="9525" cap="rnd">
              <a:solidFill>
                <a:schemeClr val="tx1"/>
              </a:solidFill>
              <a:prstDash val="sysDot"/>
              <a:round/>
              <a:headEnd/>
              <a:tailEnd/>
            </a:ln>
            <a:effectLst/>
          </p:spPr>
          <p:txBody>
            <a:bodyPr/>
            <a:lstStyle/>
            <a:p>
              <a:endParaRPr lang="en-US"/>
            </a:p>
          </p:txBody>
        </p:sp>
      </p:grpSp>
      <p:sp>
        <p:nvSpPr>
          <p:cNvPr id="95268" name="Text Box 36"/>
          <p:cNvSpPr txBox="1">
            <a:spLocks noChangeArrowheads="1"/>
          </p:cNvSpPr>
          <p:nvPr/>
        </p:nvSpPr>
        <p:spPr bwMode="auto">
          <a:xfrm>
            <a:off x="971550" y="5757863"/>
            <a:ext cx="7629525" cy="304800"/>
          </a:xfrm>
          <a:prstGeom prst="rect">
            <a:avLst/>
          </a:prstGeom>
          <a:noFill/>
          <a:ln w="9525">
            <a:noFill/>
            <a:miter lim="800000"/>
            <a:headEnd/>
            <a:tailEnd/>
          </a:ln>
          <a:effectLst/>
        </p:spPr>
        <p:txBody>
          <a:bodyPr>
            <a:spAutoFit/>
          </a:bodyPr>
          <a:lstStyle/>
          <a:p>
            <a:pPr>
              <a:spcBef>
                <a:spcPct val="50000"/>
              </a:spcBef>
            </a:pPr>
            <a:r>
              <a:rPr lang="en-US" sz="1400"/>
              <a:t>Q1Q0     XX       00         01         10          11        00         01          00         11        10         01  </a:t>
            </a:r>
          </a:p>
        </p:txBody>
      </p:sp>
      <p:sp>
        <p:nvSpPr>
          <p:cNvPr id="95269" name="Text Box 37"/>
          <p:cNvSpPr txBox="1">
            <a:spLocks noChangeArrowheads="1"/>
          </p:cNvSpPr>
          <p:nvPr/>
        </p:nvSpPr>
        <p:spPr bwMode="auto">
          <a:xfrm>
            <a:off x="1149350" y="4775200"/>
            <a:ext cx="923925" cy="366713"/>
          </a:xfrm>
          <a:prstGeom prst="rect">
            <a:avLst/>
          </a:prstGeom>
          <a:noFill/>
          <a:ln w="9525">
            <a:noFill/>
            <a:miter lim="800000"/>
            <a:headEnd/>
            <a:tailEnd/>
          </a:ln>
          <a:effectLst/>
        </p:spPr>
        <p:txBody>
          <a:bodyPr>
            <a:spAutoFit/>
          </a:bodyPr>
          <a:lstStyle/>
          <a:p>
            <a:pPr>
              <a:spcBef>
                <a:spcPct val="50000"/>
              </a:spcBef>
            </a:pPr>
            <a:r>
              <a:rPr lang="en-US" sz="1800"/>
              <a:t>RESET</a:t>
            </a:r>
          </a:p>
        </p:txBody>
      </p:sp>
      <p:sp>
        <p:nvSpPr>
          <p:cNvPr id="95270" name="Freeform 38"/>
          <p:cNvSpPr>
            <a:spLocks/>
          </p:cNvSpPr>
          <p:nvPr/>
        </p:nvSpPr>
        <p:spPr bwMode="auto">
          <a:xfrm>
            <a:off x="1774825" y="4832350"/>
            <a:ext cx="6573838" cy="234950"/>
          </a:xfrm>
          <a:custGeom>
            <a:avLst/>
            <a:gdLst/>
            <a:ahLst/>
            <a:cxnLst>
              <a:cxn ang="0">
                <a:pos x="4141" y="148"/>
              </a:cxn>
              <a:cxn ang="0">
                <a:pos x="452" y="148"/>
              </a:cxn>
              <a:cxn ang="0">
                <a:pos x="452" y="2"/>
              </a:cxn>
              <a:cxn ang="0">
                <a:pos x="0" y="0"/>
              </a:cxn>
            </a:cxnLst>
            <a:rect l="0" t="0" r="r" b="b"/>
            <a:pathLst>
              <a:path w="4141" h="148">
                <a:moveTo>
                  <a:pt x="4141" y="148"/>
                </a:moveTo>
                <a:lnTo>
                  <a:pt x="452" y="148"/>
                </a:lnTo>
                <a:lnTo>
                  <a:pt x="452" y="2"/>
                </a:lnTo>
                <a:lnTo>
                  <a:pt x="0" y="0"/>
                </a:lnTo>
              </a:path>
            </a:pathLst>
          </a:custGeom>
          <a:noFill/>
          <a:ln w="9525">
            <a:solidFill>
              <a:schemeClr val="tx1"/>
            </a:solidFill>
            <a:round/>
            <a:headEnd/>
            <a:tailEnd/>
          </a:ln>
          <a:effectLst/>
        </p:spPr>
        <p:txBody>
          <a:bodyPr/>
          <a:lstStyle/>
          <a:p>
            <a:endParaRPr lang="en-US"/>
          </a:p>
        </p:txBody>
      </p:sp>
      <p:grpSp>
        <p:nvGrpSpPr>
          <p:cNvPr id="95271" name="Group 39"/>
          <p:cNvGrpSpPr>
            <a:grpSpLocks/>
          </p:cNvGrpSpPr>
          <p:nvPr/>
        </p:nvGrpSpPr>
        <p:grpSpPr bwMode="auto">
          <a:xfrm>
            <a:off x="1804988" y="4365625"/>
            <a:ext cx="6172200" cy="225425"/>
            <a:chOff x="1137" y="2750"/>
            <a:chExt cx="3888" cy="142"/>
          </a:xfrm>
        </p:grpSpPr>
        <p:sp>
          <p:nvSpPr>
            <p:cNvPr id="95272" name="Freeform 40"/>
            <p:cNvSpPr>
              <a:spLocks/>
            </p:cNvSpPr>
            <p:nvPr/>
          </p:nvSpPr>
          <p:spPr bwMode="auto">
            <a:xfrm>
              <a:off x="1137" y="2751"/>
              <a:ext cx="926" cy="141"/>
            </a:xfrm>
            <a:custGeom>
              <a:avLst/>
              <a:gdLst/>
              <a:ahLst/>
              <a:cxnLst>
                <a:cxn ang="0">
                  <a:pos x="0" y="140"/>
                </a:cxn>
                <a:cxn ang="0">
                  <a:pos x="588" y="141"/>
                </a:cxn>
                <a:cxn ang="0">
                  <a:pos x="588" y="0"/>
                </a:cxn>
                <a:cxn ang="0">
                  <a:pos x="926" y="0"/>
                </a:cxn>
                <a:cxn ang="0">
                  <a:pos x="926" y="141"/>
                </a:cxn>
              </a:cxnLst>
              <a:rect l="0" t="0" r="r" b="b"/>
              <a:pathLst>
                <a:path w="926" h="141">
                  <a:moveTo>
                    <a:pt x="0" y="140"/>
                  </a:moveTo>
                  <a:lnTo>
                    <a:pt x="588" y="141"/>
                  </a:lnTo>
                  <a:lnTo>
                    <a:pt x="588" y="0"/>
                  </a:lnTo>
                  <a:lnTo>
                    <a:pt x="926" y="0"/>
                  </a:lnTo>
                  <a:lnTo>
                    <a:pt x="926" y="141"/>
                  </a:lnTo>
                </a:path>
              </a:pathLst>
            </a:custGeom>
            <a:noFill/>
            <a:ln w="9525">
              <a:solidFill>
                <a:schemeClr val="tx1"/>
              </a:solidFill>
              <a:round/>
              <a:headEnd/>
              <a:tailEnd/>
            </a:ln>
            <a:effectLst/>
          </p:spPr>
          <p:txBody>
            <a:bodyPr/>
            <a:lstStyle/>
            <a:p>
              <a:endParaRPr lang="en-US"/>
            </a:p>
          </p:txBody>
        </p:sp>
        <p:sp>
          <p:nvSpPr>
            <p:cNvPr id="95273" name="Freeform 41"/>
            <p:cNvSpPr>
              <a:spLocks/>
            </p:cNvSpPr>
            <p:nvPr/>
          </p:nvSpPr>
          <p:spPr bwMode="auto">
            <a:xfrm>
              <a:off x="2062" y="2750"/>
              <a:ext cx="739" cy="142"/>
            </a:xfrm>
            <a:custGeom>
              <a:avLst/>
              <a:gdLst/>
              <a:ahLst/>
              <a:cxnLst>
                <a:cxn ang="0">
                  <a:pos x="0" y="142"/>
                </a:cxn>
                <a:cxn ang="0">
                  <a:pos x="376" y="141"/>
                </a:cxn>
                <a:cxn ang="0">
                  <a:pos x="376" y="0"/>
                </a:cxn>
                <a:cxn ang="0">
                  <a:pos x="709" y="1"/>
                </a:cxn>
                <a:cxn ang="0">
                  <a:pos x="709" y="142"/>
                </a:cxn>
              </a:cxnLst>
              <a:rect l="0" t="0" r="r" b="b"/>
              <a:pathLst>
                <a:path w="709" h="142">
                  <a:moveTo>
                    <a:pt x="0" y="142"/>
                  </a:moveTo>
                  <a:lnTo>
                    <a:pt x="376" y="141"/>
                  </a:lnTo>
                  <a:lnTo>
                    <a:pt x="376" y="0"/>
                  </a:lnTo>
                  <a:lnTo>
                    <a:pt x="709" y="1"/>
                  </a:lnTo>
                  <a:lnTo>
                    <a:pt x="709" y="142"/>
                  </a:lnTo>
                </a:path>
              </a:pathLst>
            </a:custGeom>
            <a:noFill/>
            <a:ln w="9525">
              <a:solidFill>
                <a:schemeClr val="tx1"/>
              </a:solidFill>
              <a:round/>
              <a:headEnd/>
              <a:tailEnd/>
            </a:ln>
            <a:effectLst/>
          </p:spPr>
          <p:txBody>
            <a:bodyPr/>
            <a:lstStyle/>
            <a:p>
              <a:endParaRPr lang="en-US"/>
            </a:p>
          </p:txBody>
        </p:sp>
        <p:sp>
          <p:nvSpPr>
            <p:cNvPr id="95274" name="Freeform 42"/>
            <p:cNvSpPr>
              <a:spLocks/>
            </p:cNvSpPr>
            <p:nvPr/>
          </p:nvSpPr>
          <p:spPr bwMode="auto">
            <a:xfrm>
              <a:off x="2802" y="2750"/>
              <a:ext cx="738" cy="142"/>
            </a:xfrm>
            <a:custGeom>
              <a:avLst/>
              <a:gdLst/>
              <a:ahLst/>
              <a:cxnLst>
                <a:cxn ang="0">
                  <a:pos x="0" y="142"/>
                </a:cxn>
                <a:cxn ang="0">
                  <a:pos x="376" y="141"/>
                </a:cxn>
                <a:cxn ang="0">
                  <a:pos x="376" y="0"/>
                </a:cxn>
                <a:cxn ang="0">
                  <a:pos x="709" y="1"/>
                </a:cxn>
                <a:cxn ang="0">
                  <a:pos x="709" y="142"/>
                </a:cxn>
              </a:cxnLst>
              <a:rect l="0" t="0" r="r" b="b"/>
              <a:pathLst>
                <a:path w="709" h="142">
                  <a:moveTo>
                    <a:pt x="0" y="142"/>
                  </a:moveTo>
                  <a:lnTo>
                    <a:pt x="376" y="141"/>
                  </a:lnTo>
                  <a:lnTo>
                    <a:pt x="376" y="0"/>
                  </a:lnTo>
                  <a:lnTo>
                    <a:pt x="709" y="1"/>
                  </a:lnTo>
                  <a:lnTo>
                    <a:pt x="709" y="142"/>
                  </a:lnTo>
                </a:path>
              </a:pathLst>
            </a:custGeom>
            <a:noFill/>
            <a:ln w="9525">
              <a:solidFill>
                <a:schemeClr val="tx1"/>
              </a:solidFill>
              <a:round/>
              <a:headEnd/>
              <a:tailEnd/>
            </a:ln>
            <a:effectLst/>
          </p:spPr>
          <p:txBody>
            <a:bodyPr/>
            <a:lstStyle/>
            <a:p>
              <a:endParaRPr lang="en-US"/>
            </a:p>
          </p:txBody>
        </p:sp>
        <p:sp>
          <p:nvSpPr>
            <p:cNvPr id="95275" name="Freeform 43"/>
            <p:cNvSpPr>
              <a:spLocks/>
            </p:cNvSpPr>
            <p:nvPr/>
          </p:nvSpPr>
          <p:spPr bwMode="auto">
            <a:xfrm>
              <a:off x="3545" y="2750"/>
              <a:ext cx="738" cy="142"/>
            </a:xfrm>
            <a:custGeom>
              <a:avLst/>
              <a:gdLst/>
              <a:ahLst/>
              <a:cxnLst>
                <a:cxn ang="0">
                  <a:pos x="0" y="142"/>
                </a:cxn>
                <a:cxn ang="0">
                  <a:pos x="376" y="141"/>
                </a:cxn>
                <a:cxn ang="0">
                  <a:pos x="376" y="0"/>
                </a:cxn>
                <a:cxn ang="0">
                  <a:pos x="709" y="1"/>
                </a:cxn>
                <a:cxn ang="0">
                  <a:pos x="709" y="142"/>
                </a:cxn>
              </a:cxnLst>
              <a:rect l="0" t="0" r="r" b="b"/>
              <a:pathLst>
                <a:path w="709" h="142">
                  <a:moveTo>
                    <a:pt x="0" y="142"/>
                  </a:moveTo>
                  <a:lnTo>
                    <a:pt x="376" y="141"/>
                  </a:lnTo>
                  <a:lnTo>
                    <a:pt x="376" y="0"/>
                  </a:lnTo>
                  <a:lnTo>
                    <a:pt x="709" y="1"/>
                  </a:lnTo>
                  <a:lnTo>
                    <a:pt x="709" y="142"/>
                  </a:lnTo>
                </a:path>
              </a:pathLst>
            </a:custGeom>
            <a:noFill/>
            <a:ln w="9525">
              <a:solidFill>
                <a:schemeClr val="tx1"/>
              </a:solidFill>
              <a:round/>
              <a:headEnd/>
              <a:tailEnd/>
            </a:ln>
            <a:effectLst/>
          </p:spPr>
          <p:txBody>
            <a:bodyPr/>
            <a:lstStyle/>
            <a:p>
              <a:endParaRPr lang="en-US"/>
            </a:p>
          </p:txBody>
        </p:sp>
        <p:sp>
          <p:nvSpPr>
            <p:cNvPr id="95276" name="Freeform 44"/>
            <p:cNvSpPr>
              <a:spLocks/>
            </p:cNvSpPr>
            <p:nvPr/>
          </p:nvSpPr>
          <p:spPr bwMode="auto">
            <a:xfrm>
              <a:off x="4287" y="2750"/>
              <a:ext cx="738" cy="142"/>
            </a:xfrm>
            <a:custGeom>
              <a:avLst/>
              <a:gdLst/>
              <a:ahLst/>
              <a:cxnLst>
                <a:cxn ang="0">
                  <a:pos x="0" y="142"/>
                </a:cxn>
                <a:cxn ang="0">
                  <a:pos x="376" y="141"/>
                </a:cxn>
                <a:cxn ang="0">
                  <a:pos x="376" y="0"/>
                </a:cxn>
                <a:cxn ang="0">
                  <a:pos x="709" y="1"/>
                </a:cxn>
                <a:cxn ang="0">
                  <a:pos x="709" y="142"/>
                </a:cxn>
              </a:cxnLst>
              <a:rect l="0" t="0" r="r" b="b"/>
              <a:pathLst>
                <a:path w="709" h="142">
                  <a:moveTo>
                    <a:pt x="0" y="142"/>
                  </a:moveTo>
                  <a:lnTo>
                    <a:pt x="376" y="141"/>
                  </a:lnTo>
                  <a:lnTo>
                    <a:pt x="376" y="0"/>
                  </a:lnTo>
                  <a:lnTo>
                    <a:pt x="709" y="1"/>
                  </a:lnTo>
                  <a:lnTo>
                    <a:pt x="709" y="142"/>
                  </a:lnTo>
                </a:path>
              </a:pathLst>
            </a:custGeom>
            <a:noFill/>
            <a:ln w="9525">
              <a:solidFill>
                <a:schemeClr val="tx1"/>
              </a:solidFill>
              <a:round/>
              <a:headEnd/>
              <a:tailEnd/>
            </a:ln>
            <a:effectLst/>
          </p:spPr>
          <p:txBody>
            <a:bodyPr/>
            <a:lstStyle/>
            <a:p>
              <a:endParaRPr lang="en-US"/>
            </a:p>
          </p:txBody>
        </p:sp>
      </p:grpSp>
      <p:sp>
        <p:nvSpPr>
          <p:cNvPr id="95278" name="Text Box 46"/>
          <p:cNvSpPr txBox="1">
            <a:spLocks noChangeArrowheads="1"/>
          </p:cNvSpPr>
          <p:nvPr/>
        </p:nvSpPr>
        <p:spPr bwMode="auto">
          <a:xfrm>
            <a:off x="1149350" y="5202238"/>
            <a:ext cx="923925" cy="366712"/>
          </a:xfrm>
          <a:prstGeom prst="rect">
            <a:avLst/>
          </a:prstGeom>
          <a:noFill/>
          <a:ln w="9525">
            <a:noFill/>
            <a:miter lim="800000"/>
            <a:headEnd/>
            <a:tailEnd/>
          </a:ln>
          <a:effectLst/>
        </p:spPr>
        <p:txBody>
          <a:bodyPr>
            <a:spAutoFit/>
          </a:bodyPr>
          <a:lstStyle/>
          <a:p>
            <a:pPr>
              <a:spcBef>
                <a:spcPct val="50000"/>
              </a:spcBef>
            </a:pPr>
            <a:r>
              <a:rPr lang="en-US" sz="1800"/>
              <a:t>dir</a:t>
            </a:r>
          </a:p>
        </p:txBody>
      </p:sp>
      <p:sp>
        <p:nvSpPr>
          <p:cNvPr id="95279" name="Freeform 47"/>
          <p:cNvSpPr>
            <a:spLocks/>
          </p:cNvSpPr>
          <p:nvPr/>
        </p:nvSpPr>
        <p:spPr bwMode="auto">
          <a:xfrm>
            <a:off x="1787525" y="5283200"/>
            <a:ext cx="6523038" cy="223838"/>
          </a:xfrm>
          <a:custGeom>
            <a:avLst/>
            <a:gdLst/>
            <a:ahLst/>
            <a:cxnLst>
              <a:cxn ang="0">
                <a:pos x="0" y="0"/>
              </a:cxn>
              <a:cxn ang="0">
                <a:pos x="2260" y="0"/>
              </a:cxn>
              <a:cxn ang="0">
                <a:pos x="2260" y="141"/>
              </a:cxn>
              <a:cxn ang="0">
                <a:pos x="4109" y="141"/>
              </a:cxn>
            </a:cxnLst>
            <a:rect l="0" t="0" r="r" b="b"/>
            <a:pathLst>
              <a:path w="4109" h="141">
                <a:moveTo>
                  <a:pt x="0" y="0"/>
                </a:moveTo>
                <a:lnTo>
                  <a:pt x="2260" y="0"/>
                </a:lnTo>
                <a:lnTo>
                  <a:pt x="2260" y="141"/>
                </a:lnTo>
                <a:lnTo>
                  <a:pt x="4109" y="141"/>
                </a:lnTo>
              </a:path>
            </a:pathLst>
          </a:custGeom>
          <a:noFill/>
          <a:ln w="9525">
            <a:solidFill>
              <a:schemeClr val="tx1"/>
            </a:solidFill>
            <a:round/>
            <a:headEnd/>
            <a:tailEnd/>
          </a:ln>
          <a:effectLst/>
        </p:spPr>
        <p:txBody>
          <a:bodyPr/>
          <a:lstStyle/>
          <a:p>
            <a:endParaRPr lang="en-US"/>
          </a:p>
        </p:txBody>
      </p:sp>
      <p:grpSp>
        <p:nvGrpSpPr>
          <p:cNvPr id="95280" name="Group 48"/>
          <p:cNvGrpSpPr>
            <a:grpSpLocks/>
          </p:cNvGrpSpPr>
          <p:nvPr/>
        </p:nvGrpSpPr>
        <p:grpSpPr bwMode="auto">
          <a:xfrm>
            <a:off x="1835150" y="3946525"/>
            <a:ext cx="6272213" cy="239713"/>
            <a:chOff x="1156" y="2486"/>
            <a:chExt cx="3951" cy="151"/>
          </a:xfrm>
        </p:grpSpPr>
        <p:sp>
          <p:nvSpPr>
            <p:cNvPr id="95281" name="Freeform 49"/>
            <p:cNvSpPr>
              <a:spLocks/>
            </p:cNvSpPr>
            <p:nvPr/>
          </p:nvSpPr>
          <p:spPr bwMode="auto">
            <a:xfrm>
              <a:off x="1156" y="2486"/>
              <a:ext cx="931" cy="142"/>
            </a:xfrm>
            <a:custGeom>
              <a:avLst/>
              <a:gdLst/>
              <a:ahLst/>
              <a:cxnLst>
                <a:cxn ang="0">
                  <a:pos x="0" y="2"/>
                </a:cxn>
                <a:cxn ang="0">
                  <a:pos x="207" y="1"/>
                </a:cxn>
                <a:cxn ang="0">
                  <a:pos x="207" y="142"/>
                </a:cxn>
                <a:cxn ang="0">
                  <a:pos x="931" y="141"/>
                </a:cxn>
                <a:cxn ang="0">
                  <a:pos x="931" y="0"/>
                </a:cxn>
              </a:cxnLst>
              <a:rect l="0" t="0" r="r" b="b"/>
              <a:pathLst>
                <a:path w="931" h="142">
                  <a:moveTo>
                    <a:pt x="0" y="2"/>
                  </a:moveTo>
                  <a:lnTo>
                    <a:pt x="207" y="1"/>
                  </a:lnTo>
                  <a:lnTo>
                    <a:pt x="207" y="142"/>
                  </a:lnTo>
                  <a:lnTo>
                    <a:pt x="931" y="141"/>
                  </a:lnTo>
                  <a:lnTo>
                    <a:pt x="931" y="0"/>
                  </a:lnTo>
                </a:path>
              </a:pathLst>
            </a:custGeom>
            <a:noFill/>
            <a:ln w="9525">
              <a:solidFill>
                <a:schemeClr val="tx1"/>
              </a:solidFill>
              <a:round/>
              <a:headEnd/>
              <a:tailEnd/>
            </a:ln>
            <a:effectLst/>
          </p:spPr>
          <p:txBody>
            <a:bodyPr/>
            <a:lstStyle/>
            <a:p>
              <a:endParaRPr lang="en-US"/>
            </a:p>
          </p:txBody>
        </p:sp>
        <p:sp>
          <p:nvSpPr>
            <p:cNvPr id="95282" name="Freeform 50"/>
            <p:cNvSpPr>
              <a:spLocks/>
            </p:cNvSpPr>
            <p:nvPr/>
          </p:nvSpPr>
          <p:spPr bwMode="auto">
            <a:xfrm>
              <a:off x="2085" y="2487"/>
              <a:ext cx="1484" cy="143"/>
            </a:xfrm>
            <a:custGeom>
              <a:avLst/>
              <a:gdLst/>
              <a:ahLst/>
              <a:cxnLst>
                <a:cxn ang="0">
                  <a:pos x="0" y="0"/>
                </a:cxn>
                <a:cxn ang="0">
                  <a:pos x="748" y="1"/>
                </a:cxn>
                <a:cxn ang="0">
                  <a:pos x="748" y="141"/>
                </a:cxn>
                <a:cxn ang="0">
                  <a:pos x="1484" y="141"/>
                </a:cxn>
                <a:cxn ang="0">
                  <a:pos x="1480" y="143"/>
                </a:cxn>
              </a:cxnLst>
              <a:rect l="0" t="0" r="r" b="b"/>
              <a:pathLst>
                <a:path w="1484" h="143">
                  <a:moveTo>
                    <a:pt x="0" y="0"/>
                  </a:moveTo>
                  <a:lnTo>
                    <a:pt x="748" y="1"/>
                  </a:lnTo>
                  <a:lnTo>
                    <a:pt x="748" y="141"/>
                  </a:lnTo>
                  <a:lnTo>
                    <a:pt x="1484" y="141"/>
                  </a:lnTo>
                  <a:lnTo>
                    <a:pt x="1480" y="143"/>
                  </a:lnTo>
                </a:path>
              </a:pathLst>
            </a:custGeom>
            <a:noFill/>
            <a:ln w="9525">
              <a:solidFill>
                <a:schemeClr val="tx1"/>
              </a:solidFill>
              <a:round/>
              <a:headEnd/>
              <a:tailEnd/>
            </a:ln>
            <a:effectLst/>
          </p:spPr>
          <p:txBody>
            <a:bodyPr/>
            <a:lstStyle/>
            <a:p>
              <a:endParaRPr lang="en-US"/>
            </a:p>
          </p:txBody>
        </p:sp>
        <p:sp>
          <p:nvSpPr>
            <p:cNvPr id="95283" name="Freeform 51"/>
            <p:cNvSpPr>
              <a:spLocks/>
            </p:cNvSpPr>
            <p:nvPr/>
          </p:nvSpPr>
          <p:spPr bwMode="auto">
            <a:xfrm>
              <a:off x="3571" y="2502"/>
              <a:ext cx="1088" cy="135"/>
            </a:xfrm>
            <a:custGeom>
              <a:avLst/>
              <a:gdLst/>
              <a:ahLst/>
              <a:cxnLst>
                <a:cxn ang="0">
                  <a:pos x="0" y="128"/>
                </a:cxn>
                <a:cxn ang="0">
                  <a:pos x="371" y="128"/>
                </a:cxn>
                <a:cxn ang="0">
                  <a:pos x="371" y="0"/>
                </a:cxn>
                <a:cxn ang="0">
                  <a:pos x="1088" y="0"/>
                </a:cxn>
                <a:cxn ang="0">
                  <a:pos x="1088" y="135"/>
                </a:cxn>
              </a:cxnLst>
              <a:rect l="0" t="0" r="r" b="b"/>
              <a:pathLst>
                <a:path w="1088" h="135">
                  <a:moveTo>
                    <a:pt x="0" y="128"/>
                  </a:moveTo>
                  <a:lnTo>
                    <a:pt x="371" y="128"/>
                  </a:lnTo>
                  <a:lnTo>
                    <a:pt x="371" y="0"/>
                  </a:lnTo>
                  <a:lnTo>
                    <a:pt x="1088" y="0"/>
                  </a:lnTo>
                  <a:lnTo>
                    <a:pt x="1088" y="135"/>
                  </a:lnTo>
                </a:path>
              </a:pathLst>
            </a:custGeom>
            <a:noFill/>
            <a:ln w="9525">
              <a:solidFill>
                <a:schemeClr val="tx1"/>
              </a:solidFill>
              <a:round/>
              <a:headEnd/>
              <a:tailEnd/>
            </a:ln>
            <a:effectLst/>
          </p:spPr>
          <p:txBody>
            <a:bodyPr/>
            <a:lstStyle/>
            <a:p>
              <a:endParaRPr lang="en-US"/>
            </a:p>
          </p:txBody>
        </p:sp>
        <p:sp>
          <p:nvSpPr>
            <p:cNvPr id="95284" name="Line 52"/>
            <p:cNvSpPr>
              <a:spLocks noChangeShapeType="1"/>
            </p:cNvSpPr>
            <p:nvPr/>
          </p:nvSpPr>
          <p:spPr bwMode="auto">
            <a:xfrm>
              <a:off x="4659" y="2637"/>
              <a:ext cx="448" cy="0"/>
            </a:xfrm>
            <a:prstGeom prst="line">
              <a:avLst/>
            </a:prstGeom>
            <a:noFill/>
            <a:ln w="9525">
              <a:solidFill>
                <a:schemeClr val="tx1"/>
              </a:solidFill>
              <a:round/>
              <a:headEnd/>
              <a:tailEnd/>
            </a:ln>
            <a:effectLst/>
          </p:spPr>
          <p:txBody>
            <a:bodyPr/>
            <a:lstStyle/>
            <a:p>
              <a:endParaRPr lang="en-US"/>
            </a:p>
          </p:txBody>
        </p:sp>
      </p:grpSp>
      <p:sp>
        <p:nvSpPr>
          <p:cNvPr id="95285" name="Text Box 53"/>
          <p:cNvSpPr txBox="1">
            <a:spLocks noChangeArrowheads="1"/>
          </p:cNvSpPr>
          <p:nvPr/>
        </p:nvSpPr>
        <p:spPr bwMode="auto">
          <a:xfrm>
            <a:off x="1036638" y="6167438"/>
            <a:ext cx="3830637" cy="457200"/>
          </a:xfrm>
          <a:prstGeom prst="rect">
            <a:avLst/>
          </a:prstGeom>
          <a:noFill/>
          <a:ln w="9525">
            <a:noFill/>
            <a:miter lim="800000"/>
            <a:headEnd/>
            <a:tailEnd/>
          </a:ln>
          <a:effectLst/>
        </p:spPr>
        <p:txBody>
          <a:bodyPr>
            <a:spAutoFit/>
          </a:bodyPr>
          <a:lstStyle/>
          <a:p>
            <a:pPr>
              <a:spcBef>
                <a:spcPct val="50000"/>
              </a:spcBef>
              <a:buFontTx/>
              <a:buChar char="–"/>
            </a:pPr>
            <a:r>
              <a:rPr lang="en-US"/>
              <a:t> Moore</a:t>
            </a:r>
          </a:p>
        </p:txBody>
      </p:sp>
      <p:grpSp>
        <p:nvGrpSpPr>
          <p:cNvPr id="95286" name="Group 54"/>
          <p:cNvGrpSpPr>
            <a:grpSpLocks/>
          </p:cNvGrpSpPr>
          <p:nvPr/>
        </p:nvGrpSpPr>
        <p:grpSpPr bwMode="auto">
          <a:xfrm>
            <a:off x="1952625" y="3546475"/>
            <a:ext cx="369888" cy="538163"/>
            <a:chOff x="1224" y="2042"/>
            <a:chExt cx="233" cy="339"/>
          </a:xfrm>
        </p:grpSpPr>
        <p:sp>
          <p:nvSpPr>
            <p:cNvPr id="95287" name="Oval 55"/>
            <p:cNvSpPr>
              <a:spLocks noChangeArrowheads="1"/>
            </p:cNvSpPr>
            <p:nvPr/>
          </p:nvSpPr>
          <p:spPr bwMode="auto">
            <a:xfrm>
              <a:off x="1286" y="2042"/>
              <a:ext cx="58" cy="64"/>
            </a:xfrm>
            <a:prstGeom prst="ellipse">
              <a:avLst/>
            </a:prstGeom>
            <a:noFill/>
            <a:ln w="9525">
              <a:solidFill>
                <a:schemeClr val="tx1"/>
              </a:solidFill>
              <a:round/>
              <a:headEnd/>
              <a:tailEnd/>
            </a:ln>
            <a:effectLst/>
          </p:spPr>
          <p:txBody>
            <a:bodyPr wrap="none" anchor="ctr"/>
            <a:lstStyle/>
            <a:p>
              <a:endParaRPr lang="en-US"/>
            </a:p>
          </p:txBody>
        </p:sp>
        <p:sp>
          <p:nvSpPr>
            <p:cNvPr id="95288" name="Freeform 56"/>
            <p:cNvSpPr>
              <a:spLocks/>
            </p:cNvSpPr>
            <p:nvPr/>
          </p:nvSpPr>
          <p:spPr bwMode="auto">
            <a:xfrm>
              <a:off x="1224" y="2080"/>
              <a:ext cx="233" cy="301"/>
            </a:xfrm>
            <a:custGeom>
              <a:avLst/>
              <a:gdLst/>
              <a:ahLst/>
              <a:cxnLst>
                <a:cxn ang="0">
                  <a:pos x="120" y="0"/>
                </a:cxn>
                <a:cxn ang="0">
                  <a:pos x="216" y="90"/>
                </a:cxn>
                <a:cxn ang="0">
                  <a:pos x="18" y="186"/>
                </a:cxn>
                <a:cxn ang="0">
                  <a:pos x="107" y="301"/>
                </a:cxn>
              </a:cxnLst>
              <a:rect l="0" t="0" r="r" b="b"/>
              <a:pathLst>
                <a:path w="233" h="301">
                  <a:moveTo>
                    <a:pt x="120" y="0"/>
                  </a:moveTo>
                  <a:cubicBezTo>
                    <a:pt x="176" y="29"/>
                    <a:pt x="233" y="59"/>
                    <a:pt x="216" y="90"/>
                  </a:cubicBezTo>
                  <a:cubicBezTo>
                    <a:pt x="199" y="121"/>
                    <a:pt x="36" y="151"/>
                    <a:pt x="18" y="186"/>
                  </a:cubicBezTo>
                  <a:cubicBezTo>
                    <a:pt x="0" y="221"/>
                    <a:pt x="53" y="261"/>
                    <a:pt x="107" y="301"/>
                  </a:cubicBezTo>
                </a:path>
              </a:pathLst>
            </a:custGeom>
            <a:noFill/>
            <a:ln w="9525">
              <a:solidFill>
                <a:schemeClr val="tx1"/>
              </a:solidFill>
              <a:round/>
              <a:headEnd type="none" w="med" len="med"/>
              <a:tailEnd type="triangle" w="med" len="med"/>
            </a:ln>
            <a:effectLst/>
          </p:spPr>
          <p:txBody>
            <a:bodyPr/>
            <a:lstStyle/>
            <a:p>
              <a:endParaRPr lang="en-US"/>
            </a:p>
          </p:txBody>
        </p:sp>
      </p:grpSp>
      <p:sp>
        <p:nvSpPr>
          <p:cNvPr id="57" name="Slide Number Placeholder 56"/>
          <p:cNvSpPr>
            <a:spLocks noGrp="1"/>
          </p:cNvSpPr>
          <p:nvPr>
            <p:ph type="sldNum" sz="quarter" idx="12"/>
          </p:nvPr>
        </p:nvSpPr>
        <p:spPr/>
        <p:txBody>
          <a:bodyPr/>
          <a:lstStyle/>
          <a:p>
            <a:fld id="{1E9AE433-2354-447F-AC9C-E3BA53A2ED55}" type="slidenum">
              <a:rPr lang="en-US" smtClean="0"/>
              <a:pPr/>
              <a:t>62</a:t>
            </a:fld>
            <a:endParaRPr lang="en-US"/>
          </a:p>
        </p:txBody>
      </p:sp>
      <p:sp>
        <p:nvSpPr>
          <p:cNvPr id="58" name="Footer Placeholder 57"/>
          <p:cNvSpPr>
            <a:spLocks noGrp="1"/>
          </p:cNvSpPr>
          <p:nvPr>
            <p:ph type="ftr" sz="quarter" idx="11"/>
          </p:nvPr>
        </p:nvSpPr>
        <p:spPr/>
        <p:txBody>
          <a:bodyPr/>
          <a:lstStyle/>
          <a:p>
            <a:r>
              <a:rPr lang="es-ES" smtClean="0"/>
              <a:t>W2018: EE307</a:t>
            </a:r>
            <a:endParaRPr lang="en-US" dirty="0"/>
          </a:p>
        </p:txBody>
      </p:sp>
      <p:sp>
        <p:nvSpPr>
          <p:cNvPr id="2" name="Rectangle 1"/>
          <p:cNvSpPr/>
          <p:nvPr/>
        </p:nvSpPr>
        <p:spPr bwMode="auto">
          <a:xfrm>
            <a:off x="1314994" y="6167438"/>
            <a:ext cx="1007519" cy="457200"/>
          </a:xfrm>
          <a:prstGeom prst="rect">
            <a:avLst/>
          </a:prstGeom>
          <a:solidFill>
            <a:schemeClr val="bg1"/>
          </a:solidFill>
          <a:ln w="254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Sequential Circuit Design</a:t>
            </a:r>
          </a:p>
        </p:txBody>
      </p:sp>
      <p:sp>
        <p:nvSpPr>
          <p:cNvPr id="95277" name="Rectangle 45"/>
          <p:cNvSpPr>
            <a:spLocks noGrp="1" noChangeArrowheads="1"/>
          </p:cNvSpPr>
          <p:nvPr>
            <p:ph idx="1"/>
          </p:nvPr>
        </p:nvSpPr>
        <p:spPr>
          <a:xfrm>
            <a:off x="685800" y="1981200"/>
            <a:ext cx="8148638" cy="4114800"/>
          </a:xfrm>
          <a:noFill/>
          <a:ln/>
        </p:spPr>
        <p:txBody>
          <a:bodyPr/>
          <a:lstStyle/>
          <a:p>
            <a:r>
              <a:rPr lang="en-US"/>
              <a:t>Example: </a:t>
            </a:r>
          </a:p>
          <a:p>
            <a:pPr lvl="1"/>
            <a:r>
              <a:rPr lang="en-US"/>
              <a:t>Step 4: Select Model Type. Meally or Moore?</a:t>
            </a:r>
          </a:p>
        </p:txBody>
      </p:sp>
      <p:sp>
        <p:nvSpPr>
          <p:cNvPr id="95235" name="Text Box 3"/>
          <p:cNvSpPr txBox="1">
            <a:spLocks noChangeArrowheads="1"/>
          </p:cNvSpPr>
          <p:nvPr/>
        </p:nvSpPr>
        <p:spPr bwMode="auto">
          <a:xfrm>
            <a:off x="1101725" y="3448050"/>
            <a:ext cx="923925" cy="366713"/>
          </a:xfrm>
          <a:prstGeom prst="rect">
            <a:avLst/>
          </a:prstGeom>
          <a:noFill/>
          <a:ln w="9525">
            <a:noFill/>
            <a:miter lim="800000"/>
            <a:headEnd/>
            <a:tailEnd/>
          </a:ln>
          <a:effectLst/>
        </p:spPr>
        <p:txBody>
          <a:bodyPr>
            <a:spAutoFit/>
          </a:bodyPr>
          <a:lstStyle/>
          <a:p>
            <a:pPr>
              <a:spcBef>
                <a:spcPct val="50000"/>
              </a:spcBef>
            </a:pPr>
            <a:r>
              <a:rPr lang="en-US" sz="1800"/>
              <a:t>CLK</a:t>
            </a:r>
          </a:p>
        </p:txBody>
      </p:sp>
      <p:sp>
        <p:nvSpPr>
          <p:cNvPr id="95236" name="Text Box 4"/>
          <p:cNvSpPr txBox="1">
            <a:spLocks noChangeArrowheads="1"/>
          </p:cNvSpPr>
          <p:nvPr/>
        </p:nvSpPr>
        <p:spPr bwMode="auto">
          <a:xfrm>
            <a:off x="1179513" y="3873500"/>
            <a:ext cx="923925" cy="366713"/>
          </a:xfrm>
          <a:prstGeom prst="rect">
            <a:avLst/>
          </a:prstGeom>
          <a:noFill/>
          <a:ln w="9525">
            <a:noFill/>
            <a:miter lim="800000"/>
            <a:headEnd/>
            <a:tailEnd/>
          </a:ln>
          <a:effectLst/>
        </p:spPr>
        <p:txBody>
          <a:bodyPr>
            <a:spAutoFit/>
          </a:bodyPr>
          <a:lstStyle/>
          <a:p>
            <a:pPr>
              <a:spcBef>
                <a:spcPct val="50000"/>
              </a:spcBef>
            </a:pPr>
            <a:r>
              <a:rPr lang="en-US" sz="1800"/>
              <a:t>Q1</a:t>
            </a:r>
          </a:p>
        </p:txBody>
      </p:sp>
      <p:sp>
        <p:nvSpPr>
          <p:cNvPr id="95237" name="Text Box 5"/>
          <p:cNvSpPr txBox="1">
            <a:spLocks noChangeArrowheads="1"/>
          </p:cNvSpPr>
          <p:nvPr/>
        </p:nvSpPr>
        <p:spPr bwMode="auto">
          <a:xfrm>
            <a:off x="1179513" y="4391025"/>
            <a:ext cx="923925" cy="366713"/>
          </a:xfrm>
          <a:prstGeom prst="rect">
            <a:avLst/>
          </a:prstGeom>
          <a:noFill/>
          <a:ln w="9525">
            <a:noFill/>
            <a:miter lim="800000"/>
            <a:headEnd/>
            <a:tailEnd/>
          </a:ln>
          <a:effectLst/>
        </p:spPr>
        <p:txBody>
          <a:bodyPr>
            <a:spAutoFit/>
          </a:bodyPr>
          <a:lstStyle/>
          <a:p>
            <a:pPr>
              <a:spcBef>
                <a:spcPct val="50000"/>
              </a:spcBef>
            </a:pPr>
            <a:r>
              <a:rPr lang="en-US" sz="1800"/>
              <a:t>Q0</a:t>
            </a:r>
          </a:p>
        </p:txBody>
      </p:sp>
      <p:grpSp>
        <p:nvGrpSpPr>
          <p:cNvPr id="95238" name="Group 6"/>
          <p:cNvGrpSpPr>
            <a:grpSpLocks/>
          </p:cNvGrpSpPr>
          <p:nvPr/>
        </p:nvGrpSpPr>
        <p:grpSpPr bwMode="auto">
          <a:xfrm>
            <a:off x="1816100" y="3471863"/>
            <a:ext cx="5791200" cy="265112"/>
            <a:chOff x="1210" y="1293"/>
            <a:chExt cx="3648" cy="167"/>
          </a:xfrm>
        </p:grpSpPr>
        <p:grpSp>
          <p:nvGrpSpPr>
            <p:cNvPr id="95239" name="Group 7"/>
            <p:cNvGrpSpPr>
              <a:grpSpLocks/>
            </p:cNvGrpSpPr>
            <p:nvPr/>
          </p:nvGrpSpPr>
          <p:grpSpPr bwMode="auto">
            <a:xfrm>
              <a:off x="1210" y="1293"/>
              <a:ext cx="729" cy="141"/>
              <a:chOff x="1210" y="1293"/>
              <a:chExt cx="729" cy="141"/>
            </a:xfrm>
          </p:grpSpPr>
          <p:sp>
            <p:nvSpPr>
              <p:cNvPr id="95240" name="Freeform 8"/>
              <p:cNvSpPr>
                <a:spLocks/>
              </p:cNvSpPr>
              <p:nvPr/>
            </p:nvSpPr>
            <p:spPr bwMode="auto">
              <a:xfrm>
                <a:off x="1210"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95241" name="Freeform 9"/>
              <p:cNvSpPr>
                <a:spLocks/>
              </p:cNvSpPr>
              <p:nvPr/>
            </p:nvSpPr>
            <p:spPr bwMode="auto">
              <a:xfrm>
                <a:off x="1575"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grpSp>
          <p:nvGrpSpPr>
            <p:cNvPr id="95242" name="Group 10"/>
            <p:cNvGrpSpPr>
              <a:grpSpLocks/>
            </p:cNvGrpSpPr>
            <p:nvPr/>
          </p:nvGrpSpPr>
          <p:grpSpPr bwMode="auto">
            <a:xfrm>
              <a:off x="1940" y="1299"/>
              <a:ext cx="729" cy="141"/>
              <a:chOff x="1210" y="1293"/>
              <a:chExt cx="729" cy="141"/>
            </a:xfrm>
          </p:grpSpPr>
          <p:sp>
            <p:nvSpPr>
              <p:cNvPr id="95243" name="Freeform 11"/>
              <p:cNvSpPr>
                <a:spLocks/>
              </p:cNvSpPr>
              <p:nvPr/>
            </p:nvSpPr>
            <p:spPr bwMode="auto">
              <a:xfrm>
                <a:off x="1210"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95244" name="Freeform 12"/>
              <p:cNvSpPr>
                <a:spLocks/>
              </p:cNvSpPr>
              <p:nvPr/>
            </p:nvSpPr>
            <p:spPr bwMode="auto">
              <a:xfrm>
                <a:off x="1575"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grpSp>
          <p:nvGrpSpPr>
            <p:cNvPr id="95245" name="Group 13"/>
            <p:cNvGrpSpPr>
              <a:grpSpLocks/>
            </p:cNvGrpSpPr>
            <p:nvPr/>
          </p:nvGrpSpPr>
          <p:grpSpPr bwMode="auto">
            <a:xfrm>
              <a:off x="2670" y="1305"/>
              <a:ext cx="1459" cy="147"/>
              <a:chOff x="1210" y="1293"/>
              <a:chExt cx="1459" cy="147"/>
            </a:xfrm>
          </p:grpSpPr>
          <p:grpSp>
            <p:nvGrpSpPr>
              <p:cNvPr id="95246" name="Group 14"/>
              <p:cNvGrpSpPr>
                <a:grpSpLocks/>
              </p:cNvGrpSpPr>
              <p:nvPr/>
            </p:nvGrpSpPr>
            <p:grpSpPr bwMode="auto">
              <a:xfrm>
                <a:off x="1210" y="1293"/>
                <a:ext cx="729" cy="141"/>
                <a:chOff x="1210" y="1293"/>
                <a:chExt cx="729" cy="141"/>
              </a:xfrm>
            </p:grpSpPr>
            <p:sp>
              <p:nvSpPr>
                <p:cNvPr id="95247" name="Freeform 15"/>
                <p:cNvSpPr>
                  <a:spLocks/>
                </p:cNvSpPr>
                <p:nvPr/>
              </p:nvSpPr>
              <p:spPr bwMode="auto">
                <a:xfrm>
                  <a:off x="1210"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95248" name="Freeform 16"/>
                <p:cNvSpPr>
                  <a:spLocks/>
                </p:cNvSpPr>
                <p:nvPr/>
              </p:nvSpPr>
              <p:spPr bwMode="auto">
                <a:xfrm>
                  <a:off x="1575"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grpSp>
            <p:nvGrpSpPr>
              <p:cNvPr id="95249" name="Group 17"/>
              <p:cNvGrpSpPr>
                <a:grpSpLocks/>
              </p:cNvGrpSpPr>
              <p:nvPr/>
            </p:nvGrpSpPr>
            <p:grpSpPr bwMode="auto">
              <a:xfrm>
                <a:off x="1940" y="1299"/>
                <a:ext cx="729" cy="141"/>
                <a:chOff x="1210" y="1293"/>
                <a:chExt cx="729" cy="141"/>
              </a:xfrm>
            </p:grpSpPr>
            <p:sp>
              <p:nvSpPr>
                <p:cNvPr id="95250" name="Freeform 18"/>
                <p:cNvSpPr>
                  <a:spLocks/>
                </p:cNvSpPr>
                <p:nvPr/>
              </p:nvSpPr>
              <p:spPr bwMode="auto">
                <a:xfrm>
                  <a:off x="1210"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95251" name="Freeform 19"/>
                <p:cNvSpPr>
                  <a:spLocks/>
                </p:cNvSpPr>
                <p:nvPr/>
              </p:nvSpPr>
              <p:spPr bwMode="auto">
                <a:xfrm>
                  <a:off x="1575"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grpSp>
        <p:grpSp>
          <p:nvGrpSpPr>
            <p:cNvPr id="95252" name="Group 20"/>
            <p:cNvGrpSpPr>
              <a:grpSpLocks/>
            </p:cNvGrpSpPr>
            <p:nvPr/>
          </p:nvGrpSpPr>
          <p:grpSpPr bwMode="auto">
            <a:xfrm>
              <a:off x="4129" y="1319"/>
              <a:ext cx="729" cy="141"/>
              <a:chOff x="1210" y="1293"/>
              <a:chExt cx="729" cy="141"/>
            </a:xfrm>
          </p:grpSpPr>
          <p:sp>
            <p:nvSpPr>
              <p:cNvPr id="95253" name="Freeform 21"/>
              <p:cNvSpPr>
                <a:spLocks/>
              </p:cNvSpPr>
              <p:nvPr/>
            </p:nvSpPr>
            <p:spPr bwMode="auto">
              <a:xfrm>
                <a:off x="1210"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95254" name="Freeform 22"/>
              <p:cNvSpPr>
                <a:spLocks/>
              </p:cNvSpPr>
              <p:nvPr/>
            </p:nvSpPr>
            <p:spPr bwMode="auto">
              <a:xfrm>
                <a:off x="1575"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grpSp>
      <p:grpSp>
        <p:nvGrpSpPr>
          <p:cNvPr id="95256" name="Group 24"/>
          <p:cNvGrpSpPr>
            <a:grpSpLocks/>
          </p:cNvGrpSpPr>
          <p:nvPr/>
        </p:nvGrpSpPr>
        <p:grpSpPr bwMode="auto">
          <a:xfrm>
            <a:off x="2089150" y="3257550"/>
            <a:ext cx="5791200" cy="2773363"/>
            <a:chOff x="1382" y="1158"/>
            <a:chExt cx="3648" cy="2016"/>
          </a:xfrm>
        </p:grpSpPr>
        <p:sp>
          <p:nvSpPr>
            <p:cNvPr id="95257" name="Line 25"/>
            <p:cNvSpPr>
              <a:spLocks noChangeShapeType="1"/>
            </p:cNvSpPr>
            <p:nvPr/>
          </p:nvSpPr>
          <p:spPr bwMode="auto">
            <a:xfrm>
              <a:off x="1382"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95258" name="Line 26"/>
            <p:cNvSpPr>
              <a:spLocks noChangeShapeType="1"/>
            </p:cNvSpPr>
            <p:nvPr/>
          </p:nvSpPr>
          <p:spPr bwMode="auto">
            <a:xfrm>
              <a:off x="1746"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95259" name="Line 27"/>
            <p:cNvSpPr>
              <a:spLocks noChangeShapeType="1"/>
            </p:cNvSpPr>
            <p:nvPr/>
          </p:nvSpPr>
          <p:spPr bwMode="auto">
            <a:xfrm>
              <a:off x="2111"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95260" name="Line 28"/>
            <p:cNvSpPr>
              <a:spLocks noChangeShapeType="1"/>
            </p:cNvSpPr>
            <p:nvPr/>
          </p:nvSpPr>
          <p:spPr bwMode="auto">
            <a:xfrm>
              <a:off x="2476"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95261" name="Line 29"/>
            <p:cNvSpPr>
              <a:spLocks noChangeShapeType="1"/>
            </p:cNvSpPr>
            <p:nvPr/>
          </p:nvSpPr>
          <p:spPr bwMode="auto">
            <a:xfrm>
              <a:off x="2841"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95262" name="Line 30"/>
            <p:cNvSpPr>
              <a:spLocks noChangeShapeType="1"/>
            </p:cNvSpPr>
            <p:nvPr/>
          </p:nvSpPr>
          <p:spPr bwMode="auto">
            <a:xfrm>
              <a:off x="3206"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95263" name="Line 31"/>
            <p:cNvSpPr>
              <a:spLocks noChangeShapeType="1"/>
            </p:cNvSpPr>
            <p:nvPr/>
          </p:nvSpPr>
          <p:spPr bwMode="auto">
            <a:xfrm>
              <a:off x="3570"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95264" name="Line 32"/>
            <p:cNvSpPr>
              <a:spLocks noChangeShapeType="1"/>
            </p:cNvSpPr>
            <p:nvPr/>
          </p:nvSpPr>
          <p:spPr bwMode="auto">
            <a:xfrm>
              <a:off x="3935"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95265" name="Line 33"/>
            <p:cNvSpPr>
              <a:spLocks noChangeShapeType="1"/>
            </p:cNvSpPr>
            <p:nvPr/>
          </p:nvSpPr>
          <p:spPr bwMode="auto">
            <a:xfrm>
              <a:off x="4300"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95266" name="Line 34"/>
            <p:cNvSpPr>
              <a:spLocks noChangeShapeType="1"/>
            </p:cNvSpPr>
            <p:nvPr/>
          </p:nvSpPr>
          <p:spPr bwMode="auto">
            <a:xfrm>
              <a:off x="4665"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95267" name="Line 35"/>
            <p:cNvSpPr>
              <a:spLocks noChangeShapeType="1"/>
            </p:cNvSpPr>
            <p:nvPr/>
          </p:nvSpPr>
          <p:spPr bwMode="auto">
            <a:xfrm>
              <a:off x="5030" y="1158"/>
              <a:ext cx="0" cy="2016"/>
            </a:xfrm>
            <a:prstGeom prst="line">
              <a:avLst/>
            </a:prstGeom>
            <a:noFill/>
            <a:ln w="9525" cap="rnd">
              <a:solidFill>
                <a:schemeClr val="tx1"/>
              </a:solidFill>
              <a:prstDash val="sysDot"/>
              <a:round/>
              <a:headEnd/>
              <a:tailEnd/>
            </a:ln>
            <a:effectLst/>
          </p:spPr>
          <p:txBody>
            <a:bodyPr/>
            <a:lstStyle/>
            <a:p>
              <a:endParaRPr lang="en-US"/>
            </a:p>
          </p:txBody>
        </p:sp>
      </p:grpSp>
      <p:sp>
        <p:nvSpPr>
          <p:cNvPr id="95268" name="Text Box 36"/>
          <p:cNvSpPr txBox="1">
            <a:spLocks noChangeArrowheads="1"/>
          </p:cNvSpPr>
          <p:nvPr/>
        </p:nvSpPr>
        <p:spPr bwMode="auto">
          <a:xfrm>
            <a:off x="971550" y="5757863"/>
            <a:ext cx="7629525" cy="304800"/>
          </a:xfrm>
          <a:prstGeom prst="rect">
            <a:avLst/>
          </a:prstGeom>
          <a:noFill/>
          <a:ln w="9525">
            <a:noFill/>
            <a:miter lim="800000"/>
            <a:headEnd/>
            <a:tailEnd/>
          </a:ln>
          <a:effectLst/>
        </p:spPr>
        <p:txBody>
          <a:bodyPr>
            <a:spAutoFit/>
          </a:bodyPr>
          <a:lstStyle/>
          <a:p>
            <a:pPr>
              <a:spcBef>
                <a:spcPct val="50000"/>
              </a:spcBef>
            </a:pPr>
            <a:r>
              <a:rPr lang="en-US" sz="1400"/>
              <a:t>Q1Q0     XX       00         01         10          11        00         01          00         11        10         01  </a:t>
            </a:r>
          </a:p>
        </p:txBody>
      </p:sp>
      <p:sp>
        <p:nvSpPr>
          <p:cNvPr id="95269" name="Text Box 37"/>
          <p:cNvSpPr txBox="1">
            <a:spLocks noChangeArrowheads="1"/>
          </p:cNvSpPr>
          <p:nvPr/>
        </p:nvSpPr>
        <p:spPr bwMode="auto">
          <a:xfrm>
            <a:off x="1149350" y="4775200"/>
            <a:ext cx="923925" cy="366713"/>
          </a:xfrm>
          <a:prstGeom prst="rect">
            <a:avLst/>
          </a:prstGeom>
          <a:noFill/>
          <a:ln w="9525">
            <a:noFill/>
            <a:miter lim="800000"/>
            <a:headEnd/>
            <a:tailEnd/>
          </a:ln>
          <a:effectLst/>
        </p:spPr>
        <p:txBody>
          <a:bodyPr>
            <a:spAutoFit/>
          </a:bodyPr>
          <a:lstStyle/>
          <a:p>
            <a:pPr>
              <a:spcBef>
                <a:spcPct val="50000"/>
              </a:spcBef>
            </a:pPr>
            <a:r>
              <a:rPr lang="en-US" sz="1800"/>
              <a:t>RESET</a:t>
            </a:r>
          </a:p>
        </p:txBody>
      </p:sp>
      <p:sp>
        <p:nvSpPr>
          <p:cNvPr id="95270" name="Freeform 38"/>
          <p:cNvSpPr>
            <a:spLocks/>
          </p:cNvSpPr>
          <p:nvPr/>
        </p:nvSpPr>
        <p:spPr bwMode="auto">
          <a:xfrm>
            <a:off x="1774824" y="4832350"/>
            <a:ext cx="5746849" cy="243667"/>
          </a:xfrm>
          <a:custGeom>
            <a:avLst/>
            <a:gdLst>
              <a:gd name="connsiteX0" fmla="*/ 10000 w 10000"/>
              <a:gd name="connsiteY0" fmla="*/ 10000 h 10000"/>
              <a:gd name="connsiteX1" fmla="*/ 1092 w 10000"/>
              <a:gd name="connsiteY1" fmla="*/ 10000 h 10000"/>
              <a:gd name="connsiteX2" fmla="*/ 1397 w 10000"/>
              <a:gd name="connsiteY2" fmla="*/ 135 h 10000"/>
              <a:gd name="connsiteX3" fmla="*/ 0 w 10000"/>
              <a:gd name="connsiteY3" fmla="*/ 0 h 10000"/>
              <a:gd name="connsiteX0" fmla="*/ 10000 w 10000"/>
              <a:gd name="connsiteY0" fmla="*/ 10000 h 10000"/>
              <a:gd name="connsiteX1" fmla="*/ 1357 w 10000"/>
              <a:gd name="connsiteY1" fmla="*/ 10000 h 10000"/>
              <a:gd name="connsiteX2" fmla="*/ 1397 w 10000"/>
              <a:gd name="connsiteY2" fmla="*/ 135 h 10000"/>
              <a:gd name="connsiteX3" fmla="*/ 0 w 10000"/>
              <a:gd name="connsiteY3" fmla="*/ 0 h 10000"/>
              <a:gd name="connsiteX0" fmla="*/ 10000 w 10000"/>
              <a:gd name="connsiteY0" fmla="*/ 10000 h 10000"/>
              <a:gd name="connsiteX1" fmla="*/ 1357 w 10000"/>
              <a:gd name="connsiteY1" fmla="*/ 10000 h 10000"/>
              <a:gd name="connsiteX2" fmla="*/ 1437 w 10000"/>
              <a:gd name="connsiteY2" fmla="*/ 135 h 10000"/>
              <a:gd name="connsiteX3" fmla="*/ 0 w 10000"/>
              <a:gd name="connsiteY3" fmla="*/ 0 h 10000"/>
              <a:gd name="connsiteX0" fmla="*/ 10000 w 10000"/>
              <a:gd name="connsiteY0" fmla="*/ 10000 h 10000"/>
              <a:gd name="connsiteX1" fmla="*/ 1357 w 10000"/>
              <a:gd name="connsiteY1" fmla="*/ 10000 h 10000"/>
              <a:gd name="connsiteX2" fmla="*/ 1437 w 10000"/>
              <a:gd name="connsiteY2" fmla="*/ 135 h 10000"/>
              <a:gd name="connsiteX3" fmla="*/ 0 w 10000"/>
              <a:gd name="connsiteY3" fmla="*/ 0 h 10000"/>
              <a:gd name="connsiteX0" fmla="*/ 10000 w 10000"/>
              <a:gd name="connsiteY0" fmla="*/ 10000 h 10371"/>
              <a:gd name="connsiteX1" fmla="*/ 1423 w 10000"/>
              <a:gd name="connsiteY1" fmla="*/ 10371 h 10371"/>
              <a:gd name="connsiteX2" fmla="*/ 1437 w 10000"/>
              <a:gd name="connsiteY2" fmla="*/ 135 h 10371"/>
              <a:gd name="connsiteX3" fmla="*/ 0 w 10000"/>
              <a:gd name="connsiteY3" fmla="*/ 0 h 10371"/>
              <a:gd name="connsiteX0" fmla="*/ 10000 w 10000"/>
              <a:gd name="connsiteY0" fmla="*/ 10000 h 10371"/>
              <a:gd name="connsiteX1" fmla="*/ 1423 w 10000"/>
              <a:gd name="connsiteY1" fmla="*/ 10371 h 10371"/>
              <a:gd name="connsiteX2" fmla="*/ 1437 w 10000"/>
              <a:gd name="connsiteY2" fmla="*/ 135 h 10371"/>
              <a:gd name="connsiteX3" fmla="*/ 0 w 10000"/>
              <a:gd name="connsiteY3" fmla="*/ 0 h 10371"/>
              <a:gd name="connsiteX0" fmla="*/ 8742 w 8742"/>
              <a:gd name="connsiteY0" fmla="*/ 10371 h 10371"/>
              <a:gd name="connsiteX1" fmla="*/ 1423 w 8742"/>
              <a:gd name="connsiteY1" fmla="*/ 10371 h 10371"/>
              <a:gd name="connsiteX2" fmla="*/ 1437 w 8742"/>
              <a:gd name="connsiteY2" fmla="*/ 135 h 10371"/>
              <a:gd name="connsiteX3" fmla="*/ 0 w 8742"/>
              <a:gd name="connsiteY3" fmla="*/ 0 h 10371"/>
            </a:gdLst>
            <a:ahLst/>
            <a:cxnLst>
              <a:cxn ang="0">
                <a:pos x="connsiteX0" y="connsiteY0"/>
              </a:cxn>
              <a:cxn ang="0">
                <a:pos x="connsiteX1" y="connsiteY1"/>
              </a:cxn>
              <a:cxn ang="0">
                <a:pos x="connsiteX2" y="connsiteY2"/>
              </a:cxn>
              <a:cxn ang="0">
                <a:pos x="connsiteX3" y="connsiteY3"/>
              </a:cxn>
            </a:cxnLst>
            <a:rect l="l" t="t" r="r" b="b"/>
            <a:pathLst>
              <a:path w="8742" h="10371">
                <a:moveTo>
                  <a:pt x="8742" y="10371"/>
                </a:moveTo>
                <a:lnTo>
                  <a:pt x="1423" y="10371"/>
                </a:lnTo>
                <a:cubicBezTo>
                  <a:pt x="1432" y="6712"/>
                  <a:pt x="1441" y="5276"/>
                  <a:pt x="1437" y="135"/>
                </a:cubicBezTo>
                <a:cubicBezTo>
                  <a:pt x="1073" y="90"/>
                  <a:pt x="364" y="45"/>
                  <a:pt x="0" y="0"/>
                </a:cubicBezTo>
              </a:path>
            </a:pathLst>
          </a:custGeom>
          <a:noFill/>
          <a:ln w="9525">
            <a:solidFill>
              <a:schemeClr val="tx1"/>
            </a:solidFill>
            <a:round/>
            <a:headEnd/>
            <a:tailEnd/>
          </a:ln>
          <a:effectLst/>
        </p:spPr>
        <p:txBody>
          <a:bodyPr/>
          <a:lstStyle/>
          <a:p>
            <a:endParaRPr lang="en-US"/>
          </a:p>
        </p:txBody>
      </p:sp>
      <p:grpSp>
        <p:nvGrpSpPr>
          <p:cNvPr id="95271" name="Group 39"/>
          <p:cNvGrpSpPr>
            <a:grpSpLocks/>
          </p:cNvGrpSpPr>
          <p:nvPr/>
        </p:nvGrpSpPr>
        <p:grpSpPr bwMode="auto">
          <a:xfrm>
            <a:off x="1804988" y="4365625"/>
            <a:ext cx="5594350" cy="250825"/>
            <a:chOff x="1137" y="2750"/>
            <a:chExt cx="3524" cy="158"/>
          </a:xfrm>
        </p:grpSpPr>
        <p:sp>
          <p:nvSpPr>
            <p:cNvPr id="95272" name="Freeform 40"/>
            <p:cNvSpPr>
              <a:spLocks/>
            </p:cNvSpPr>
            <p:nvPr/>
          </p:nvSpPr>
          <p:spPr bwMode="auto">
            <a:xfrm>
              <a:off x="1137" y="2751"/>
              <a:ext cx="926" cy="141"/>
            </a:xfrm>
            <a:custGeom>
              <a:avLst/>
              <a:gdLst/>
              <a:ahLst/>
              <a:cxnLst>
                <a:cxn ang="0">
                  <a:pos x="0" y="140"/>
                </a:cxn>
                <a:cxn ang="0">
                  <a:pos x="588" y="141"/>
                </a:cxn>
                <a:cxn ang="0">
                  <a:pos x="588" y="0"/>
                </a:cxn>
                <a:cxn ang="0">
                  <a:pos x="926" y="0"/>
                </a:cxn>
                <a:cxn ang="0">
                  <a:pos x="926" y="141"/>
                </a:cxn>
              </a:cxnLst>
              <a:rect l="0" t="0" r="r" b="b"/>
              <a:pathLst>
                <a:path w="926" h="141">
                  <a:moveTo>
                    <a:pt x="0" y="140"/>
                  </a:moveTo>
                  <a:lnTo>
                    <a:pt x="588" y="141"/>
                  </a:lnTo>
                  <a:lnTo>
                    <a:pt x="588" y="0"/>
                  </a:lnTo>
                  <a:lnTo>
                    <a:pt x="926" y="0"/>
                  </a:lnTo>
                  <a:lnTo>
                    <a:pt x="926" y="141"/>
                  </a:lnTo>
                </a:path>
              </a:pathLst>
            </a:custGeom>
            <a:noFill/>
            <a:ln w="9525">
              <a:solidFill>
                <a:schemeClr val="tx1"/>
              </a:solidFill>
              <a:round/>
              <a:headEnd/>
              <a:tailEnd/>
            </a:ln>
            <a:effectLst/>
          </p:spPr>
          <p:txBody>
            <a:bodyPr/>
            <a:lstStyle/>
            <a:p>
              <a:endParaRPr lang="en-US"/>
            </a:p>
          </p:txBody>
        </p:sp>
        <p:sp>
          <p:nvSpPr>
            <p:cNvPr id="95273" name="Freeform 41"/>
            <p:cNvSpPr>
              <a:spLocks/>
            </p:cNvSpPr>
            <p:nvPr/>
          </p:nvSpPr>
          <p:spPr bwMode="auto">
            <a:xfrm>
              <a:off x="2062" y="2750"/>
              <a:ext cx="739" cy="142"/>
            </a:xfrm>
            <a:custGeom>
              <a:avLst/>
              <a:gdLst/>
              <a:ahLst/>
              <a:cxnLst>
                <a:cxn ang="0">
                  <a:pos x="0" y="142"/>
                </a:cxn>
                <a:cxn ang="0">
                  <a:pos x="376" y="141"/>
                </a:cxn>
                <a:cxn ang="0">
                  <a:pos x="376" y="0"/>
                </a:cxn>
                <a:cxn ang="0">
                  <a:pos x="709" y="1"/>
                </a:cxn>
                <a:cxn ang="0">
                  <a:pos x="709" y="142"/>
                </a:cxn>
              </a:cxnLst>
              <a:rect l="0" t="0" r="r" b="b"/>
              <a:pathLst>
                <a:path w="709" h="142">
                  <a:moveTo>
                    <a:pt x="0" y="142"/>
                  </a:moveTo>
                  <a:lnTo>
                    <a:pt x="376" y="141"/>
                  </a:lnTo>
                  <a:lnTo>
                    <a:pt x="376" y="0"/>
                  </a:lnTo>
                  <a:lnTo>
                    <a:pt x="709" y="1"/>
                  </a:lnTo>
                  <a:lnTo>
                    <a:pt x="709" y="142"/>
                  </a:lnTo>
                </a:path>
              </a:pathLst>
            </a:custGeom>
            <a:noFill/>
            <a:ln w="9525">
              <a:solidFill>
                <a:schemeClr val="tx1"/>
              </a:solidFill>
              <a:round/>
              <a:headEnd/>
              <a:tailEnd/>
            </a:ln>
            <a:effectLst/>
          </p:spPr>
          <p:txBody>
            <a:bodyPr/>
            <a:lstStyle/>
            <a:p>
              <a:endParaRPr lang="en-US"/>
            </a:p>
          </p:txBody>
        </p:sp>
        <p:sp>
          <p:nvSpPr>
            <p:cNvPr id="95274" name="Freeform 42"/>
            <p:cNvSpPr>
              <a:spLocks/>
            </p:cNvSpPr>
            <p:nvPr/>
          </p:nvSpPr>
          <p:spPr bwMode="auto">
            <a:xfrm>
              <a:off x="2802" y="2750"/>
              <a:ext cx="639" cy="158"/>
            </a:xfrm>
            <a:custGeom>
              <a:avLst/>
              <a:gdLst>
                <a:gd name="connsiteX0" fmla="*/ 0 w 10000"/>
                <a:gd name="connsiteY0" fmla="*/ 10000 h 10000"/>
                <a:gd name="connsiteX1" fmla="*/ 5303 w 10000"/>
                <a:gd name="connsiteY1" fmla="*/ 9930 h 10000"/>
                <a:gd name="connsiteX2" fmla="*/ 5303 w 10000"/>
                <a:gd name="connsiteY2" fmla="*/ 0 h 10000"/>
                <a:gd name="connsiteX3" fmla="*/ 10000 w 10000"/>
                <a:gd name="connsiteY3" fmla="*/ 70 h 10000"/>
                <a:gd name="connsiteX4" fmla="*/ 9182 w 10000"/>
                <a:gd name="connsiteY4" fmla="*/ 10000 h 10000"/>
                <a:gd name="connsiteX0" fmla="*/ 0 w 9257"/>
                <a:gd name="connsiteY0" fmla="*/ 10316 h 10316"/>
                <a:gd name="connsiteX1" fmla="*/ 5303 w 9257"/>
                <a:gd name="connsiteY1" fmla="*/ 10246 h 10316"/>
                <a:gd name="connsiteX2" fmla="*/ 5303 w 9257"/>
                <a:gd name="connsiteY2" fmla="*/ 316 h 10316"/>
                <a:gd name="connsiteX3" fmla="*/ 9257 w 9257"/>
                <a:gd name="connsiteY3" fmla="*/ 0 h 10316"/>
                <a:gd name="connsiteX4" fmla="*/ 9182 w 9257"/>
                <a:gd name="connsiteY4" fmla="*/ 10316 h 10316"/>
                <a:gd name="connsiteX0" fmla="*/ 0 w 9919"/>
                <a:gd name="connsiteY0" fmla="*/ 10000 h 10000"/>
                <a:gd name="connsiteX1" fmla="*/ 5729 w 9919"/>
                <a:gd name="connsiteY1" fmla="*/ 9932 h 10000"/>
                <a:gd name="connsiteX2" fmla="*/ 5729 w 9919"/>
                <a:gd name="connsiteY2" fmla="*/ 306 h 10000"/>
                <a:gd name="connsiteX3" fmla="*/ 9679 w 9919"/>
                <a:gd name="connsiteY3" fmla="*/ 0 h 10000"/>
                <a:gd name="connsiteX4" fmla="*/ 9919 w 9919"/>
                <a:gd name="connsiteY4" fmla="*/ 10000 h 10000"/>
                <a:gd name="connsiteX0" fmla="*/ 0 w 9758"/>
                <a:gd name="connsiteY0" fmla="*/ 10000 h 11127"/>
                <a:gd name="connsiteX1" fmla="*/ 5776 w 9758"/>
                <a:gd name="connsiteY1" fmla="*/ 9932 h 11127"/>
                <a:gd name="connsiteX2" fmla="*/ 5776 w 9758"/>
                <a:gd name="connsiteY2" fmla="*/ 306 h 11127"/>
                <a:gd name="connsiteX3" fmla="*/ 9758 w 9758"/>
                <a:gd name="connsiteY3" fmla="*/ 0 h 11127"/>
                <a:gd name="connsiteX4" fmla="*/ 9352 w 9758"/>
                <a:gd name="connsiteY4" fmla="*/ 11127 h 11127"/>
                <a:gd name="connsiteX0" fmla="*/ 0 w 9668"/>
                <a:gd name="connsiteY0" fmla="*/ 8712 h 9725"/>
                <a:gd name="connsiteX1" fmla="*/ 5919 w 9668"/>
                <a:gd name="connsiteY1" fmla="*/ 8651 h 9725"/>
                <a:gd name="connsiteX2" fmla="*/ 5919 w 9668"/>
                <a:gd name="connsiteY2" fmla="*/ 0 h 9725"/>
                <a:gd name="connsiteX3" fmla="*/ 9668 w 9668"/>
                <a:gd name="connsiteY3" fmla="*/ 402 h 9725"/>
                <a:gd name="connsiteX4" fmla="*/ 9584 w 9668"/>
                <a:gd name="connsiteY4" fmla="*/ 9725 h 9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8" h="9725">
                  <a:moveTo>
                    <a:pt x="0" y="8712"/>
                  </a:moveTo>
                  <a:lnTo>
                    <a:pt x="5919" y="8651"/>
                  </a:lnTo>
                  <a:lnTo>
                    <a:pt x="5919" y="0"/>
                  </a:lnTo>
                  <a:lnTo>
                    <a:pt x="9668" y="402"/>
                  </a:lnTo>
                  <a:cubicBezTo>
                    <a:pt x="9668" y="3286"/>
                    <a:pt x="9584" y="6841"/>
                    <a:pt x="9584" y="9725"/>
                  </a:cubicBezTo>
                </a:path>
              </a:pathLst>
            </a:custGeom>
            <a:noFill/>
            <a:ln w="9525">
              <a:solidFill>
                <a:schemeClr val="tx1"/>
              </a:solidFill>
              <a:round/>
              <a:headEnd/>
              <a:tailEnd/>
            </a:ln>
            <a:effectLst/>
          </p:spPr>
          <p:txBody>
            <a:bodyPr/>
            <a:lstStyle/>
            <a:p>
              <a:endParaRPr lang="en-US"/>
            </a:p>
          </p:txBody>
        </p:sp>
        <p:sp>
          <p:nvSpPr>
            <p:cNvPr id="95275" name="Freeform 43"/>
            <p:cNvSpPr>
              <a:spLocks/>
            </p:cNvSpPr>
            <p:nvPr/>
          </p:nvSpPr>
          <p:spPr bwMode="auto">
            <a:xfrm>
              <a:off x="3441" y="2766"/>
              <a:ext cx="482" cy="142"/>
            </a:xfrm>
            <a:custGeom>
              <a:avLst/>
              <a:gdLst>
                <a:gd name="connsiteX0" fmla="*/ 0 w 26309"/>
                <a:gd name="connsiteY0" fmla="*/ 10000 h 10000"/>
                <a:gd name="connsiteX1" fmla="*/ 5303 w 26309"/>
                <a:gd name="connsiteY1" fmla="*/ 9930 h 10000"/>
                <a:gd name="connsiteX2" fmla="*/ 5303 w 26309"/>
                <a:gd name="connsiteY2" fmla="*/ 0 h 10000"/>
                <a:gd name="connsiteX3" fmla="*/ 26309 w 26309"/>
                <a:gd name="connsiteY3" fmla="*/ 456 h 10000"/>
                <a:gd name="connsiteX4" fmla="*/ 10000 w 26309"/>
                <a:gd name="connsiteY4" fmla="*/ 10000 h 10000"/>
                <a:gd name="connsiteX0" fmla="*/ 0 w 26309"/>
                <a:gd name="connsiteY0" fmla="*/ 10000 h 10000"/>
                <a:gd name="connsiteX1" fmla="*/ 5303 w 26309"/>
                <a:gd name="connsiteY1" fmla="*/ 9930 h 10000"/>
                <a:gd name="connsiteX2" fmla="*/ 5303 w 26309"/>
                <a:gd name="connsiteY2" fmla="*/ 0 h 10000"/>
                <a:gd name="connsiteX3" fmla="*/ 26309 w 26309"/>
                <a:gd name="connsiteY3" fmla="*/ 456 h 10000"/>
                <a:gd name="connsiteX4" fmla="*/ 26003 w 26309"/>
                <a:gd name="connsiteY4" fmla="*/ 9227 h 10000"/>
                <a:gd name="connsiteX0" fmla="*/ 0 w 26013"/>
                <a:gd name="connsiteY0" fmla="*/ 10000 h 10000"/>
                <a:gd name="connsiteX1" fmla="*/ 5303 w 26013"/>
                <a:gd name="connsiteY1" fmla="*/ 9930 h 10000"/>
                <a:gd name="connsiteX2" fmla="*/ 5303 w 26013"/>
                <a:gd name="connsiteY2" fmla="*/ 0 h 10000"/>
                <a:gd name="connsiteX3" fmla="*/ 26013 w 26013"/>
                <a:gd name="connsiteY3" fmla="*/ 70 h 10000"/>
                <a:gd name="connsiteX4" fmla="*/ 26003 w 26013"/>
                <a:gd name="connsiteY4" fmla="*/ 9227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13" h="10000">
                  <a:moveTo>
                    <a:pt x="0" y="10000"/>
                  </a:moveTo>
                  <a:lnTo>
                    <a:pt x="5303" y="9930"/>
                  </a:lnTo>
                  <a:lnTo>
                    <a:pt x="5303" y="0"/>
                  </a:lnTo>
                  <a:lnTo>
                    <a:pt x="26013" y="70"/>
                  </a:lnTo>
                  <a:cubicBezTo>
                    <a:pt x="26013" y="3380"/>
                    <a:pt x="26003" y="5917"/>
                    <a:pt x="26003" y="9227"/>
                  </a:cubicBezTo>
                </a:path>
              </a:pathLst>
            </a:custGeom>
            <a:noFill/>
            <a:ln w="9525">
              <a:solidFill>
                <a:schemeClr val="tx1"/>
              </a:solidFill>
              <a:round/>
              <a:headEnd/>
              <a:tailEnd/>
            </a:ln>
            <a:effectLst/>
          </p:spPr>
          <p:txBody>
            <a:bodyPr/>
            <a:lstStyle/>
            <a:p>
              <a:endParaRPr lang="en-US"/>
            </a:p>
          </p:txBody>
        </p:sp>
        <p:sp>
          <p:nvSpPr>
            <p:cNvPr id="95276" name="Freeform 44"/>
            <p:cNvSpPr>
              <a:spLocks/>
            </p:cNvSpPr>
            <p:nvPr/>
          </p:nvSpPr>
          <p:spPr bwMode="auto">
            <a:xfrm>
              <a:off x="3923" y="2766"/>
              <a:ext cx="738" cy="142"/>
            </a:xfrm>
            <a:custGeom>
              <a:avLst/>
              <a:gdLst/>
              <a:ahLst/>
              <a:cxnLst>
                <a:cxn ang="0">
                  <a:pos x="0" y="142"/>
                </a:cxn>
                <a:cxn ang="0">
                  <a:pos x="376" y="141"/>
                </a:cxn>
                <a:cxn ang="0">
                  <a:pos x="376" y="0"/>
                </a:cxn>
                <a:cxn ang="0">
                  <a:pos x="709" y="1"/>
                </a:cxn>
                <a:cxn ang="0">
                  <a:pos x="709" y="142"/>
                </a:cxn>
              </a:cxnLst>
              <a:rect l="0" t="0" r="r" b="b"/>
              <a:pathLst>
                <a:path w="709" h="142">
                  <a:moveTo>
                    <a:pt x="0" y="142"/>
                  </a:moveTo>
                  <a:lnTo>
                    <a:pt x="376" y="141"/>
                  </a:lnTo>
                  <a:lnTo>
                    <a:pt x="376" y="0"/>
                  </a:lnTo>
                  <a:lnTo>
                    <a:pt x="709" y="1"/>
                  </a:lnTo>
                  <a:lnTo>
                    <a:pt x="709" y="142"/>
                  </a:lnTo>
                </a:path>
              </a:pathLst>
            </a:custGeom>
            <a:noFill/>
            <a:ln w="9525">
              <a:solidFill>
                <a:schemeClr val="tx1"/>
              </a:solidFill>
              <a:round/>
              <a:headEnd/>
              <a:tailEnd/>
            </a:ln>
            <a:effectLst/>
          </p:spPr>
          <p:txBody>
            <a:bodyPr/>
            <a:lstStyle/>
            <a:p>
              <a:endParaRPr lang="en-US"/>
            </a:p>
          </p:txBody>
        </p:sp>
      </p:grpSp>
      <p:sp>
        <p:nvSpPr>
          <p:cNvPr id="95278" name="Text Box 46"/>
          <p:cNvSpPr txBox="1">
            <a:spLocks noChangeArrowheads="1"/>
          </p:cNvSpPr>
          <p:nvPr/>
        </p:nvSpPr>
        <p:spPr bwMode="auto">
          <a:xfrm>
            <a:off x="1149350" y="5202238"/>
            <a:ext cx="923925" cy="366712"/>
          </a:xfrm>
          <a:prstGeom prst="rect">
            <a:avLst/>
          </a:prstGeom>
          <a:noFill/>
          <a:ln w="9525">
            <a:noFill/>
            <a:miter lim="800000"/>
            <a:headEnd/>
            <a:tailEnd/>
          </a:ln>
          <a:effectLst/>
        </p:spPr>
        <p:txBody>
          <a:bodyPr>
            <a:spAutoFit/>
          </a:bodyPr>
          <a:lstStyle/>
          <a:p>
            <a:pPr>
              <a:spcBef>
                <a:spcPct val="50000"/>
              </a:spcBef>
            </a:pPr>
            <a:r>
              <a:rPr lang="en-US" sz="1800"/>
              <a:t>dir</a:t>
            </a:r>
          </a:p>
        </p:txBody>
      </p:sp>
      <p:sp>
        <p:nvSpPr>
          <p:cNvPr id="95279" name="Freeform 47"/>
          <p:cNvSpPr>
            <a:spLocks/>
          </p:cNvSpPr>
          <p:nvPr/>
        </p:nvSpPr>
        <p:spPr bwMode="auto">
          <a:xfrm>
            <a:off x="1787524" y="5274480"/>
            <a:ext cx="5756581" cy="241265"/>
          </a:xfrm>
          <a:custGeom>
            <a:avLst/>
            <a:gdLst>
              <a:gd name="connsiteX0" fmla="*/ 0 w 10000"/>
              <a:gd name="connsiteY0" fmla="*/ 0 h 10000"/>
              <a:gd name="connsiteX1" fmla="*/ 5340 w 10000"/>
              <a:gd name="connsiteY1" fmla="*/ 0 h 10000"/>
              <a:gd name="connsiteX2" fmla="*/ 5500 w 10000"/>
              <a:gd name="connsiteY2" fmla="*/ 10000 h 10000"/>
              <a:gd name="connsiteX3" fmla="*/ 10000 w 10000"/>
              <a:gd name="connsiteY3" fmla="*/ 10000 h 10000"/>
              <a:gd name="connsiteX0" fmla="*/ 0 w 10000"/>
              <a:gd name="connsiteY0" fmla="*/ 0 h 10389"/>
              <a:gd name="connsiteX1" fmla="*/ 5340 w 10000"/>
              <a:gd name="connsiteY1" fmla="*/ 0 h 10389"/>
              <a:gd name="connsiteX2" fmla="*/ 5380 w 10000"/>
              <a:gd name="connsiteY2" fmla="*/ 10389 h 10389"/>
              <a:gd name="connsiteX3" fmla="*/ 10000 w 10000"/>
              <a:gd name="connsiteY3" fmla="*/ 10000 h 10389"/>
              <a:gd name="connsiteX0" fmla="*/ 0 w 8825"/>
              <a:gd name="connsiteY0" fmla="*/ 0 h 10389"/>
              <a:gd name="connsiteX1" fmla="*/ 5340 w 8825"/>
              <a:gd name="connsiteY1" fmla="*/ 0 h 10389"/>
              <a:gd name="connsiteX2" fmla="*/ 5380 w 8825"/>
              <a:gd name="connsiteY2" fmla="*/ 10389 h 10389"/>
              <a:gd name="connsiteX3" fmla="*/ 8825 w 8825"/>
              <a:gd name="connsiteY3" fmla="*/ 9611 h 10389"/>
              <a:gd name="connsiteX0" fmla="*/ 0 w 10000"/>
              <a:gd name="connsiteY0" fmla="*/ 375 h 10375"/>
              <a:gd name="connsiteX1" fmla="*/ 6187 w 10000"/>
              <a:gd name="connsiteY1" fmla="*/ 0 h 10375"/>
              <a:gd name="connsiteX2" fmla="*/ 6096 w 10000"/>
              <a:gd name="connsiteY2" fmla="*/ 10375 h 10375"/>
              <a:gd name="connsiteX3" fmla="*/ 10000 w 10000"/>
              <a:gd name="connsiteY3" fmla="*/ 9626 h 10375"/>
              <a:gd name="connsiteX0" fmla="*/ 0 w 10000"/>
              <a:gd name="connsiteY0" fmla="*/ 375 h 10375"/>
              <a:gd name="connsiteX1" fmla="*/ 6187 w 10000"/>
              <a:gd name="connsiteY1" fmla="*/ 0 h 10375"/>
              <a:gd name="connsiteX2" fmla="*/ 6217 w 10000"/>
              <a:gd name="connsiteY2" fmla="*/ 10375 h 10375"/>
              <a:gd name="connsiteX3" fmla="*/ 10000 w 10000"/>
              <a:gd name="connsiteY3" fmla="*/ 9626 h 10375"/>
            </a:gdLst>
            <a:ahLst/>
            <a:cxnLst>
              <a:cxn ang="0">
                <a:pos x="connsiteX0" y="connsiteY0"/>
              </a:cxn>
              <a:cxn ang="0">
                <a:pos x="connsiteX1" y="connsiteY1"/>
              </a:cxn>
              <a:cxn ang="0">
                <a:pos x="connsiteX2" y="connsiteY2"/>
              </a:cxn>
              <a:cxn ang="0">
                <a:pos x="connsiteX3" y="connsiteY3"/>
              </a:cxn>
            </a:cxnLst>
            <a:rect l="l" t="t" r="r" b="b"/>
            <a:pathLst>
              <a:path w="10000" h="10375">
                <a:moveTo>
                  <a:pt x="0" y="375"/>
                </a:moveTo>
                <a:lnTo>
                  <a:pt x="6187" y="0"/>
                </a:lnTo>
                <a:cubicBezTo>
                  <a:pt x="6247" y="3208"/>
                  <a:pt x="6157" y="7167"/>
                  <a:pt x="6217" y="10375"/>
                </a:cubicBezTo>
                <a:lnTo>
                  <a:pt x="10000" y="9626"/>
                </a:lnTo>
              </a:path>
            </a:pathLst>
          </a:custGeom>
          <a:noFill/>
          <a:ln w="9525">
            <a:solidFill>
              <a:schemeClr val="tx1"/>
            </a:solidFill>
            <a:round/>
            <a:headEnd/>
            <a:tailEnd/>
          </a:ln>
          <a:effectLst/>
        </p:spPr>
        <p:txBody>
          <a:bodyPr/>
          <a:lstStyle/>
          <a:p>
            <a:endParaRPr lang="en-US"/>
          </a:p>
        </p:txBody>
      </p:sp>
      <p:grpSp>
        <p:nvGrpSpPr>
          <p:cNvPr id="95280" name="Group 48"/>
          <p:cNvGrpSpPr>
            <a:grpSpLocks/>
          </p:cNvGrpSpPr>
          <p:nvPr/>
        </p:nvGrpSpPr>
        <p:grpSpPr bwMode="auto">
          <a:xfrm>
            <a:off x="1841500" y="3946525"/>
            <a:ext cx="5638800" cy="233363"/>
            <a:chOff x="1160" y="2486"/>
            <a:chExt cx="3552" cy="147"/>
          </a:xfrm>
        </p:grpSpPr>
        <p:sp>
          <p:nvSpPr>
            <p:cNvPr id="95281" name="Freeform 49"/>
            <p:cNvSpPr>
              <a:spLocks/>
            </p:cNvSpPr>
            <p:nvPr/>
          </p:nvSpPr>
          <p:spPr bwMode="auto">
            <a:xfrm>
              <a:off x="1160" y="2486"/>
              <a:ext cx="927" cy="147"/>
            </a:xfrm>
            <a:custGeom>
              <a:avLst/>
              <a:gdLst>
                <a:gd name="connsiteX0" fmla="*/ 0 w 10000"/>
                <a:gd name="connsiteY0" fmla="*/ 141 h 10000"/>
                <a:gd name="connsiteX1" fmla="*/ 2223 w 10000"/>
                <a:gd name="connsiteY1" fmla="*/ 10000 h 10000"/>
                <a:gd name="connsiteX2" fmla="*/ 10000 w 10000"/>
                <a:gd name="connsiteY2" fmla="*/ 9930 h 10000"/>
                <a:gd name="connsiteX3" fmla="*/ 10000 w 10000"/>
                <a:gd name="connsiteY3" fmla="*/ 0 h 10000"/>
                <a:gd name="connsiteX0" fmla="*/ 0 w 7777"/>
                <a:gd name="connsiteY0" fmla="*/ 10000 h 10000"/>
                <a:gd name="connsiteX1" fmla="*/ 7777 w 7777"/>
                <a:gd name="connsiteY1" fmla="*/ 9930 h 10000"/>
                <a:gd name="connsiteX2" fmla="*/ 7777 w 7777"/>
                <a:gd name="connsiteY2" fmla="*/ 0 h 10000"/>
                <a:gd name="connsiteX0" fmla="*/ 0 w 12803"/>
                <a:gd name="connsiteY0" fmla="*/ 10386 h 10386"/>
                <a:gd name="connsiteX1" fmla="*/ 12803 w 12803"/>
                <a:gd name="connsiteY1" fmla="*/ 9930 h 10386"/>
                <a:gd name="connsiteX2" fmla="*/ 12803 w 12803"/>
                <a:gd name="connsiteY2" fmla="*/ 0 h 10386"/>
              </a:gdLst>
              <a:ahLst/>
              <a:cxnLst>
                <a:cxn ang="0">
                  <a:pos x="connsiteX0" y="connsiteY0"/>
                </a:cxn>
                <a:cxn ang="0">
                  <a:pos x="connsiteX1" y="connsiteY1"/>
                </a:cxn>
                <a:cxn ang="0">
                  <a:pos x="connsiteX2" y="connsiteY2"/>
                </a:cxn>
              </a:cxnLst>
              <a:rect l="l" t="t" r="r" b="b"/>
              <a:pathLst>
                <a:path w="12803" h="10386">
                  <a:moveTo>
                    <a:pt x="0" y="10386"/>
                  </a:moveTo>
                  <a:lnTo>
                    <a:pt x="12803" y="9930"/>
                  </a:lnTo>
                  <a:lnTo>
                    <a:pt x="12803" y="0"/>
                  </a:lnTo>
                </a:path>
              </a:pathLst>
            </a:custGeom>
            <a:noFill/>
            <a:ln w="9525">
              <a:solidFill>
                <a:schemeClr val="tx1"/>
              </a:solidFill>
              <a:round/>
              <a:headEnd/>
              <a:tailEnd/>
            </a:ln>
            <a:effectLst/>
          </p:spPr>
          <p:txBody>
            <a:bodyPr/>
            <a:lstStyle/>
            <a:p>
              <a:endParaRPr lang="en-US"/>
            </a:p>
          </p:txBody>
        </p:sp>
        <p:sp>
          <p:nvSpPr>
            <p:cNvPr id="95282" name="Freeform 50"/>
            <p:cNvSpPr>
              <a:spLocks/>
            </p:cNvSpPr>
            <p:nvPr/>
          </p:nvSpPr>
          <p:spPr bwMode="auto">
            <a:xfrm>
              <a:off x="2085" y="2487"/>
              <a:ext cx="1431" cy="141"/>
            </a:xfrm>
            <a:custGeom>
              <a:avLst/>
              <a:gdLst>
                <a:gd name="connsiteX0" fmla="*/ 0 w 10000"/>
                <a:gd name="connsiteY0" fmla="*/ 0 h 9862"/>
                <a:gd name="connsiteX1" fmla="*/ 5040 w 10000"/>
                <a:gd name="connsiteY1" fmla="*/ 70 h 9862"/>
                <a:gd name="connsiteX2" fmla="*/ 5040 w 10000"/>
                <a:gd name="connsiteY2" fmla="*/ 9860 h 9862"/>
                <a:gd name="connsiteX3" fmla="*/ 10000 w 10000"/>
                <a:gd name="connsiteY3" fmla="*/ 9860 h 9862"/>
                <a:gd name="connsiteX4" fmla="*/ 9640 w 10000"/>
                <a:gd name="connsiteY4" fmla="*/ 9233 h 9862"/>
                <a:gd name="connsiteX0" fmla="*/ 0 w 9640"/>
                <a:gd name="connsiteY0" fmla="*/ 0 h 9998"/>
                <a:gd name="connsiteX1" fmla="*/ 5040 w 9640"/>
                <a:gd name="connsiteY1" fmla="*/ 71 h 9998"/>
                <a:gd name="connsiteX2" fmla="*/ 5040 w 9640"/>
                <a:gd name="connsiteY2" fmla="*/ 9998 h 9998"/>
                <a:gd name="connsiteX3" fmla="*/ 9640 w 9640"/>
                <a:gd name="connsiteY3" fmla="*/ 9362 h 9998"/>
              </a:gdLst>
              <a:ahLst/>
              <a:cxnLst>
                <a:cxn ang="0">
                  <a:pos x="connsiteX0" y="connsiteY0"/>
                </a:cxn>
                <a:cxn ang="0">
                  <a:pos x="connsiteX1" y="connsiteY1"/>
                </a:cxn>
                <a:cxn ang="0">
                  <a:pos x="connsiteX2" y="connsiteY2"/>
                </a:cxn>
                <a:cxn ang="0">
                  <a:pos x="connsiteX3" y="connsiteY3"/>
                </a:cxn>
              </a:cxnLst>
              <a:rect l="l" t="t" r="r" b="b"/>
              <a:pathLst>
                <a:path w="9640" h="9998">
                  <a:moveTo>
                    <a:pt x="0" y="0"/>
                  </a:moveTo>
                  <a:lnTo>
                    <a:pt x="5040" y="71"/>
                  </a:lnTo>
                  <a:lnTo>
                    <a:pt x="5040" y="9998"/>
                  </a:lnTo>
                  <a:lnTo>
                    <a:pt x="9640" y="9362"/>
                  </a:lnTo>
                </a:path>
              </a:pathLst>
            </a:custGeom>
            <a:noFill/>
            <a:ln w="9525">
              <a:solidFill>
                <a:schemeClr val="tx1"/>
              </a:solidFill>
              <a:round/>
              <a:headEnd/>
              <a:tailEnd/>
            </a:ln>
            <a:effectLst/>
          </p:spPr>
          <p:txBody>
            <a:bodyPr/>
            <a:lstStyle/>
            <a:p>
              <a:endParaRPr lang="en-US"/>
            </a:p>
          </p:txBody>
        </p:sp>
        <p:sp>
          <p:nvSpPr>
            <p:cNvPr id="95283" name="Freeform 51"/>
            <p:cNvSpPr>
              <a:spLocks/>
            </p:cNvSpPr>
            <p:nvPr/>
          </p:nvSpPr>
          <p:spPr bwMode="auto">
            <a:xfrm>
              <a:off x="3176" y="2492"/>
              <a:ext cx="1088" cy="135"/>
            </a:xfrm>
            <a:custGeom>
              <a:avLst/>
              <a:gdLst/>
              <a:ahLst/>
              <a:cxnLst>
                <a:cxn ang="0">
                  <a:pos x="0" y="128"/>
                </a:cxn>
                <a:cxn ang="0">
                  <a:pos x="371" y="128"/>
                </a:cxn>
                <a:cxn ang="0">
                  <a:pos x="371" y="0"/>
                </a:cxn>
                <a:cxn ang="0">
                  <a:pos x="1088" y="0"/>
                </a:cxn>
                <a:cxn ang="0">
                  <a:pos x="1088" y="135"/>
                </a:cxn>
              </a:cxnLst>
              <a:rect l="0" t="0" r="r" b="b"/>
              <a:pathLst>
                <a:path w="1088" h="135">
                  <a:moveTo>
                    <a:pt x="0" y="128"/>
                  </a:moveTo>
                  <a:lnTo>
                    <a:pt x="371" y="128"/>
                  </a:lnTo>
                  <a:lnTo>
                    <a:pt x="371" y="0"/>
                  </a:lnTo>
                  <a:lnTo>
                    <a:pt x="1088" y="0"/>
                  </a:lnTo>
                  <a:lnTo>
                    <a:pt x="1088" y="135"/>
                  </a:lnTo>
                </a:path>
              </a:pathLst>
            </a:custGeom>
            <a:noFill/>
            <a:ln w="9525">
              <a:solidFill>
                <a:schemeClr val="tx1"/>
              </a:solidFill>
              <a:round/>
              <a:headEnd/>
              <a:tailEnd/>
            </a:ln>
            <a:effectLst/>
          </p:spPr>
          <p:txBody>
            <a:bodyPr/>
            <a:lstStyle/>
            <a:p>
              <a:endParaRPr lang="en-US"/>
            </a:p>
          </p:txBody>
        </p:sp>
        <p:sp>
          <p:nvSpPr>
            <p:cNvPr id="95284" name="Line 52"/>
            <p:cNvSpPr>
              <a:spLocks noChangeShapeType="1"/>
            </p:cNvSpPr>
            <p:nvPr/>
          </p:nvSpPr>
          <p:spPr bwMode="auto">
            <a:xfrm>
              <a:off x="4264" y="2627"/>
              <a:ext cx="448" cy="0"/>
            </a:xfrm>
            <a:prstGeom prst="line">
              <a:avLst/>
            </a:prstGeom>
            <a:noFill/>
            <a:ln w="9525">
              <a:solidFill>
                <a:schemeClr val="tx1"/>
              </a:solidFill>
              <a:round/>
              <a:headEnd/>
              <a:tailEnd/>
            </a:ln>
            <a:effectLst/>
          </p:spPr>
          <p:txBody>
            <a:bodyPr/>
            <a:lstStyle/>
            <a:p>
              <a:endParaRPr lang="en-US"/>
            </a:p>
          </p:txBody>
        </p:sp>
      </p:grpSp>
      <p:sp>
        <p:nvSpPr>
          <p:cNvPr id="95285" name="Text Box 53"/>
          <p:cNvSpPr txBox="1">
            <a:spLocks noChangeArrowheads="1"/>
          </p:cNvSpPr>
          <p:nvPr/>
        </p:nvSpPr>
        <p:spPr bwMode="auto">
          <a:xfrm>
            <a:off x="1036638" y="6167438"/>
            <a:ext cx="3830637" cy="457200"/>
          </a:xfrm>
          <a:prstGeom prst="rect">
            <a:avLst/>
          </a:prstGeom>
          <a:noFill/>
          <a:ln w="9525">
            <a:noFill/>
            <a:miter lim="800000"/>
            <a:headEnd/>
            <a:tailEnd/>
          </a:ln>
          <a:effectLst/>
        </p:spPr>
        <p:txBody>
          <a:bodyPr>
            <a:spAutoFit/>
          </a:bodyPr>
          <a:lstStyle/>
          <a:p>
            <a:pPr>
              <a:spcBef>
                <a:spcPct val="50000"/>
              </a:spcBef>
              <a:buFontTx/>
              <a:buChar char="–"/>
            </a:pPr>
            <a:r>
              <a:rPr lang="en-US" dirty="0"/>
              <a:t> </a:t>
            </a:r>
            <a:r>
              <a:rPr lang="en-US" dirty="0" err="1" smtClean="0"/>
              <a:t>Meally</a:t>
            </a:r>
            <a:endParaRPr lang="en-US" dirty="0"/>
          </a:p>
        </p:txBody>
      </p:sp>
      <p:grpSp>
        <p:nvGrpSpPr>
          <p:cNvPr id="95286" name="Group 54"/>
          <p:cNvGrpSpPr>
            <a:grpSpLocks/>
          </p:cNvGrpSpPr>
          <p:nvPr/>
        </p:nvGrpSpPr>
        <p:grpSpPr bwMode="auto">
          <a:xfrm>
            <a:off x="1952625" y="3546475"/>
            <a:ext cx="369888" cy="538163"/>
            <a:chOff x="1224" y="2042"/>
            <a:chExt cx="233" cy="339"/>
          </a:xfrm>
        </p:grpSpPr>
        <p:sp>
          <p:nvSpPr>
            <p:cNvPr id="95287" name="Oval 55"/>
            <p:cNvSpPr>
              <a:spLocks noChangeArrowheads="1"/>
            </p:cNvSpPr>
            <p:nvPr/>
          </p:nvSpPr>
          <p:spPr bwMode="auto">
            <a:xfrm>
              <a:off x="1286" y="2042"/>
              <a:ext cx="58" cy="64"/>
            </a:xfrm>
            <a:prstGeom prst="ellipse">
              <a:avLst/>
            </a:prstGeom>
            <a:noFill/>
            <a:ln w="9525">
              <a:solidFill>
                <a:schemeClr val="tx1"/>
              </a:solidFill>
              <a:round/>
              <a:headEnd/>
              <a:tailEnd/>
            </a:ln>
            <a:effectLst/>
          </p:spPr>
          <p:txBody>
            <a:bodyPr wrap="none" anchor="ctr"/>
            <a:lstStyle/>
            <a:p>
              <a:endParaRPr lang="en-US"/>
            </a:p>
          </p:txBody>
        </p:sp>
        <p:sp>
          <p:nvSpPr>
            <p:cNvPr id="95288" name="Freeform 56"/>
            <p:cNvSpPr>
              <a:spLocks/>
            </p:cNvSpPr>
            <p:nvPr/>
          </p:nvSpPr>
          <p:spPr bwMode="auto">
            <a:xfrm>
              <a:off x="1224" y="2080"/>
              <a:ext cx="233" cy="301"/>
            </a:xfrm>
            <a:custGeom>
              <a:avLst/>
              <a:gdLst/>
              <a:ahLst/>
              <a:cxnLst>
                <a:cxn ang="0">
                  <a:pos x="120" y="0"/>
                </a:cxn>
                <a:cxn ang="0">
                  <a:pos x="216" y="90"/>
                </a:cxn>
                <a:cxn ang="0">
                  <a:pos x="18" y="186"/>
                </a:cxn>
                <a:cxn ang="0">
                  <a:pos x="107" y="301"/>
                </a:cxn>
              </a:cxnLst>
              <a:rect l="0" t="0" r="r" b="b"/>
              <a:pathLst>
                <a:path w="233" h="301">
                  <a:moveTo>
                    <a:pt x="120" y="0"/>
                  </a:moveTo>
                  <a:cubicBezTo>
                    <a:pt x="176" y="29"/>
                    <a:pt x="233" y="59"/>
                    <a:pt x="216" y="90"/>
                  </a:cubicBezTo>
                  <a:cubicBezTo>
                    <a:pt x="199" y="121"/>
                    <a:pt x="36" y="151"/>
                    <a:pt x="18" y="186"/>
                  </a:cubicBezTo>
                  <a:cubicBezTo>
                    <a:pt x="0" y="221"/>
                    <a:pt x="53" y="261"/>
                    <a:pt x="107" y="301"/>
                  </a:cubicBezTo>
                </a:path>
              </a:pathLst>
            </a:custGeom>
            <a:noFill/>
            <a:ln w="9525">
              <a:solidFill>
                <a:schemeClr val="tx1"/>
              </a:solidFill>
              <a:round/>
              <a:headEnd type="none" w="med" len="med"/>
              <a:tailEnd type="triangle" w="med" len="med"/>
            </a:ln>
            <a:effectLst/>
          </p:spPr>
          <p:txBody>
            <a:bodyPr/>
            <a:lstStyle/>
            <a:p>
              <a:endParaRPr lang="en-US"/>
            </a:p>
          </p:txBody>
        </p:sp>
      </p:grpSp>
      <p:sp>
        <p:nvSpPr>
          <p:cNvPr id="57" name="Slide Number Placeholder 56"/>
          <p:cNvSpPr>
            <a:spLocks noGrp="1"/>
          </p:cNvSpPr>
          <p:nvPr>
            <p:ph type="sldNum" sz="quarter" idx="12"/>
          </p:nvPr>
        </p:nvSpPr>
        <p:spPr/>
        <p:txBody>
          <a:bodyPr/>
          <a:lstStyle/>
          <a:p>
            <a:fld id="{1E9AE433-2354-447F-AC9C-E3BA53A2ED55}" type="slidenum">
              <a:rPr lang="en-US" smtClean="0"/>
              <a:pPr/>
              <a:t>63</a:t>
            </a:fld>
            <a:endParaRPr lang="en-US"/>
          </a:p>
        </p:txBody>
      </p:sp>
      <p:sp>
        <p:nvSpPr>
          <p:cNvPr id="58" name="Footer Placeholder 57"/>
          <p:cNvSpPr>
            <a:spLocks noGrp="1"/>
          </p:cNvSpPr>
          <p:nvPr>
            <p:ph type="ftr" sz="quarter" idx="11"/>
          </p:nvPr>
        </p:nvSpPr>
        <p:spPr/>
        <p:txBody>
          <a:bodyPr/>
          <a:lstStyle/>
          <a:p>
            <a:r>
              <a:rPr lang="es-ES" smtClean="0"/>
              <a:t>W2018: EE307</a:t>
            </a:r>
            <a:endParaRPr lang="en-US" dirty="0"/>
          </a:p>
        </p:txBody>
      </p:sp>
      <p:sp>
        <p:nvSpPr>
          <p:cNvPr id="2" name="Rectangle 1"/>
          <p:cNvSpPr/>
          <p:nvPr/>
        </p:nvSpPr>
        <p:spPr bwMode="auto">
          <a:xfrm>
            <a:off x="1331390" y="6197510"/>
            <a:ext cx="1007519" cy="457200"/>
          </a:xfrm>
          <a:prstGeom prst="rect">
            <a:avLst/>
          </a:prstGeom>
          <a:solidFill>
            <a:schemeClr val="bg1"/>
          </a:solidFill>
          <a:ln w="254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31846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bwMode="auto">
          <a:xfrm>
            <a:off x="154379" y="1543792"/>
            <a:ext cx="843148" cy="465512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8610" name="Rectangle 2"/>
          <p:cNvSpPr>
            <a:spLocks noGrp="1" noChangeArrowheads="1"/>
          </p:cNvSpPr>
          <p:nvPr>
            <p:ph type="title"/>
          </p:nvPr>
        </p:nvSpPr>
        <p:spPr/>
        <p:txBody>
          <a:bodyPr/>
          <a:lstStyle/>
          <a:p>
            <a:r>
              <a:rPr lang="en-US"/>
              <a:t>Sequential Logic Models</a:t>
            </a:r>
          </a:p>
        </p:txBody>
      </p:sp>
      <p:sp>
        <p:nvSpPr>
          <p:cNvPr id="68611" name="Rectangle 3"/>
          <p:cNvSpPr>
            <a:spLocks noChangeArrowheads="1"/>
          </p:cNvSpPr>
          <p:nvPr/>
        </p:nvSpPr>
        <p:spPr bwMode="auto">
          <a:xfrm>
            <a:off x="365125" y="1706563"/>
            <a:ext cx="8443913" cy="4297362"/>
          </a:xfrm>
          <a:prstGeom prst="rect">
            <a:avLst/>
          </a:prstGeom>
          <a:noFill/>
          <a:ln w="9525">
            <a:solidFill>
              <a:schemeClr val="tx1"/>
            </a:solidFill>
            <a:miter lim="800000"/>
            <a:headEnd/>
            <a:tailEnd/>
          </a:ln>
          <a:effectLst/>
        </p:spPr>
        <p:txBody>
          <a:bodyPr wrap="none" anchor="ctr"/>
          <a:lstStyle/>
          <a:p>
            <a:endParaRPr lang="en-US"/>
          </a:p>
        </p:txBody>
      </p:sp>
      <p:sp>
        <p:nvSpPr>
          <p:cNvPr id="68612" name="Oval 4"/>
          <p:cNvSpPr>
            <a:spLocks noChangeArrowheads="1"/>
          </p:cNvSpPr>
          <p:nvPr/>
        </p:nvSpPr>
        <p:spPr bwMode="auto">
          <a:xfrm>
            <a:off x="2722563" y="2114550"/>
            <a:ext cx="103187" cy="112713"/>
          </a:xfrm>
          <a:prstGeom prst="ellipse">
            <a:avLst/>
          </a:prstGeom>
          <a:noFill/>
          <a:ln w="9525">
            <a:solidFill>
              <a:schemeClr val="tx1"/>
            </a:solidFill>
            <a:round/>
            <a:headEnd/>
            <a:tailEnd/>
          </a:ln>
          <a:effectLst/>
        </p:spPr>
        <p:txBody>
          <a:bodyPr wrap="none" anchor="ctr"/>
          <a:lstStyle/>
          <a:p>
            <a:endParaRPr lang="en-US"/>
          </a:p>
        </p:txBody>
      </p:sp>
      <p:sp>
        <p:nvSpPr>
          <p:cNvPr id="68613" name="Freeform 5"/>
          <p:cNvSpPr>
            <a:spLocks/>
          </p:cNvSpPr>
          <p:nvPr/>
        </p:nvSpPr>
        <p:spPr bwMode="auto">
          <a:xfrm>
            <a:off x="2552700" y="2184400"/>
            <a:ext cx="584200" cy="1473200"/>
          </a:xfrm>
          <a:custGeom>
            <a:avLst/>
            <a:gdLst/>
            <a:ahLst/>
            <a:cxnLst>
              <a:cxn ang="0">
                <a:pos x="178" y="0"/>
              </a:cxn>
              <a:cxn ang="0">
                <a:pos x="345" y="234"/>
              </a:cxn>
              <a:cxn ang="0">
                <a:pos x="37" y="665"/>
              </a:cxn>
              <a:cxn ang="0">
                <a:pos x="120" y="928"/>
              </a:cxn>
            </a:cxnLst>
            <a:rect l="0" t="0" r="r" b="b"/>
            <a:pathLst>
              <a:path w="368" h="928">
                <a:moveTo>
                  <a:pt x="178" y="0"/>
                </a:moveTo>
                <a:cubicBezTo>
                  <a:pt x="273" y="61"/>
                  <a:pt x="368" y="123"/>
                  <a:pt x="345" y="234"/>
                </a:cubicBezTo>
                <a:cubicBezTo>
                  <a:pt x="322" y="344"/>
                  <a:pt x="74" y="549"/>
                  <a:pt x="37" y="665"/>
                </a:cubicBezTo>
                <a:cubicBezTo>
                  <a:pt x="0" y="781"/>
                  <a:pt x="103" y="873"/>
                  <a:pt x="120" y="928"/>
                </a:cubicBezTo>
              </a:path>
            </a:pathLst>
          </a:custGeom>
          <a:noFill/>
          <a:ln w="9525">
            <a:solidFill>
              <a:schemeClr val="tx1"/>
            </a:solidFill>
            <a:round/>
            <a:headEnd type="none" w="med" len="med"/>
            <a:tailEnd type="arrow" w="med" len="med"/>
          </a:ln>
          <a:effectLst/>
        </p:spPr>
        <p:txBody>
          <a:bodyPr/>
          <a:lstStyle/>
          <a:p>
            <a:endParaRPr lang="en-US"/>
          </a:p>
        </p:txBody>
      </p:sp>
      <p:sp>
        <p:nvSpPr>
          <p:cNvPr id="68614" name="Text Box 6"/>
          <p:cNvSpPr txBox="1">
            <a:spLocks noChangeArrowheads="1"/>
          </p:cNvSpPr>
          <p:nvPr/>
        </p:nvSpPr>
        <p:spPr bwMode="auto">
          <a:xfrm>
            <a:off x="1206500" y="2028825"/>
            <a:ext cx="923925" cy="366713"/>
          </a:xfrm>
          <a:prstGeom prst="rect">
            <a:avLst/>
          </a:prstGeom>
          <a:noFill/>
          <a:ln w="9525">
            <a:noFill/>
            <a:miter lim="800000"/>
            <a:headEnd/>
            <a:tailEnd/>
          </a:ln>
          <a:effectLst/>
        </p:spPr>
        <p:txBody>
          <a:bodyPr>
            <a:spAutoFit/>
          </a:bodyPr>
          <a:lstStyle/>
          <a:p>
            <a:pPr>
              <a:spcBef>
                <a:spcPct val="50000"/>
              </a:spcBef>
            </a:pPr>
            <a:r>
              <a:rPr lang="en-US" sz="1800"/>
              <a:t>CLK</a:t>
            </a:r>
          </a:p>
        </p:txBody>
      </p:sp>
      <p:sp>
        <p:nvSpPr>
          <p:cNvPr id="68615" name="Text Box 7"/>
          <p:cNvSpPr txBox="1">
            <a:spLocks noChangeArrowheads="1"/>
          </p:cNvSpPr>
          <p:nvPr/>
        </p:nvSpPr>
        <p:spPr bwMode="auto">
          <a:xfrm>
            <a:off x="1284288" y="2454275"/>
            <a:ext cx="923925" cy="366713"/>
          </a:xfrm>
          <a:prstGeom prst="rect">
            <a:avLst/>
          </a:prstGeom>
          <a:noFill/>
          <a:ln w="9525">
            <a:noFill/>
            <a:miter lim="800000"/>
            <a:headEnd/>
            <a:tailEnd/>
          </a:ln>
          <a:effectLst/>
        </p:spPr>
        <p:txBody>
          <a:bodyPr>
            <a:spAutoFit/>
          </a:bodyPr>
          <a:lstStyle/>
          <a:p>
            <a:pPr>
              <a:spcBef>
                <a:spcPct val="50000"/>
              </a:spcBef>
            </a:pPr>
            <a:r>
              <a:rPr lang="en-US" sz="1800"/>
              <a:t>Q3</a:t>
            </a:r>
          </a:p>
        </p:txBody>
      </p:sp>
      <p:sp>
        <p:nvSpPr>
          <p:cNvPr id="68616" name="Text Box 8"/>
          <p:cNvSpPr txBox="1">
            <a:spLocks noChangeArrowheads="1"/>
          </p:cNvSpPr>
          <p:nvPr/>
        </p:nvSpPr>
        <p:spPr bwMode="auto">
          <a:xfrm>
            <a:off x="1284288" y="2971800"/>
            <a:ext cx="923925" cy="366713"/>
          </a:xfrm>
          <a:prstGeom prst="rect">
            <a:avLst/>
          </a:prstGeom>
          <a:noFill/>
          <a:ln w="9525">
            <a:noFill/>
            <a:miter lim="800000"/>
            <a:headEnd/>
            <a:tailEnd/>
          </a:ln>
          <a:effectLst/>
        </p:spPr>
        <p:txBody>
          <a:bodyPr>
            <a:spAutoFit/>
          </a:bodyPr>
          <a:lstStyle/>
          <a:p>
            <a:pPr>
              <a:spcBef>
                <a:spcPct val="50000"/>
              </a:spcBef>
            </a:pPr>
            <a:r>
              <a:rPr lang="en-US" sz="1800"/>
              <a:t>Q2</a:t>
            </a:r>
          </a:p>
        </p:txBody>
      </p:sp>
      <p:sp>
        <p:nvSpPr>
          <p:cNvPr id="68617" name="Text Box 9"/>
          <p:cNvSpPr txBox="1">
            <a:spLocks noChangeArrowheads="1"/>
          </p:cNvSpPr>
          <p:nvPr/>
        </p:nvSpPr>
        <p:spPr bwMode="auto">
          <a:xfrm>
            <a:off x="1284288" y="3489325"/>
            <a:ext cx="923925" cy="366713"/>
          </a:xfrm>
          <a:prstGeom prst="rect">
            <a:avLst/>
          </a:prstGeom>
          <a:noFill/>
          <a:ln w="9525">
            <a:noFill/>
            <a:miter lim="800000"/>
            <a:headEnd/>
            <a:tailEnd/>
          </a:ln>
          <a:effectLst/>
        </p:spPr>
        <p:txBody>
          <a:bodyPr>
            <a:spAutoFit/>
          </a:bodyPr>
          <a:lstStyle/>
          <a:p>
            <a:pPr>
              <a:spcBef>
                <a:spcPct val="50000"/>
              </a:spcBef>
            </a:pPr>
            <a:r>
              <a:rPr lang="en-US" sz="1800"/>
              <a:t>Q1</a:t>
            </a:r>
          </a:p>
        </p:txBody>
      </p:sp>
      <p:sp>
        <p:nvSpPr>
          <p:cNvPr id="68618" name="Text Box 10"/>
          <p:cNvSpPr txBox="1">
            <a:spLocks noChangeArrowheads="1"/>
          </p:cNvSpPr>
          <p:nvPr/>
        </p:nvSpPr>
        <p:spPr bwMode="auto">
          <a:xfrm>
            <a:off x="1284288" y="4006850"/>
            <a:ext cx="923925" cy="366713"/>
          </a:xfrm>
          <a:prstGeom prst="rect">
            <a:avLst/>
          </a:prstGeom>
          <a:noFill/>
          <a:ln w="9525">
            <a:noFill/>
            <a:miter lim="800000"/>
            <a:headEnd/>
            <a:tailEnd/>
          </a:ln>
          <a:effectLst/>
        </p:spPr>
        <p:txBody>
          <a:bodyPr>
            <a:spAutoFit/>
          </a:bodyPr>
          <a:lstStyle/>
          <a:p>
            <a:pPr>
              <a:spcBef>
                <a:spcPct val="50000"/>
              </a:spcBef>
            </a:pPr>
            <a:r>
              <a:rPr lang="en-US" sz="1800"/>
              <a:t>Q0</a:t>
            </a:r>
          </a:p>
        </p:txBody>
      </p:sp>
      <p:grpSp>
        <p:nvGrpSpPr>
          <p:cNvPr id="68619" name="Group 11"/>
          <p:cNvGrpSpPr>
            <a:grpSpLocks/>
          </p:cNvGrpSpPr>
          <p:nvPr/>
        </p:nvGrpSpPr>
        <p:grpSpPr bwMode="auto">
          <a:xfrm>
            <a:off x="1920875" y="2052638"/>
            <a:ext cx="6370638" cy="274637"/>
            <a:chOff x="1210" y="1293"/>
            <a:chExt cx="4013" cy="173"/>
          </a:xfrm>
        </p:grpSpPr>
        <p:grpSp>
          <p:nvGrpSpPr>
            <p:cNvPr id="68620" name="Group 12"/>
            <p:cNvGrpSpPr>
              <a:grpSpLocks/>
            </p:cNvGrpSpPr>
            <p:nvPr/>
          </p:nvGrpSpPr>
          <p:grpSpPr bwMode="auto">
            <a:xfrm>
              <a:off x="1210" y="1293"/>
              <a:ext cx="1459" cy="147"/>
              <a:chOff x="1210" y="1293"/>
              <a:chExt cx="1459" cy="147"/>
            </a:xfrm>
          </p:grpSpPr>
          <p:grpSp>
            <p:nvGrpSpPr>
              <p:cNvPr id="68621" name="Group 13"/>
              <p:cNvGrpSpPr>
                <a:grpSpLocks/>
              </p:cNvGrpSpPr>
              <p:nvPr/>
            </p:nvGrpSpPr>
            <p:grpSpPr bwMode="auto">
              <a:xfrm>
                <a:off x="1210" y="1293"/>
                <a:ext cx="729" cy="141"/>
                <a:chOff x="1210" y="1293"/>
                <a:chExt cx="729" cy="141"/>
              </a:xfrm>
            </p:grpSpPr>
            <p:sp>
              <p:nvSpPr>
                <p:cNvPr id="68622" name="Freeform 14"/>
                <p:cNvSpPr>
                  <a:spLocks/>
                </p:cNvSpPr>
                <p:nvPr/>
              </p:nvSpPr>
              <p:spPr bwMode="auto">
                <a:xfrm>
                  <a:off x="1210"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68623" name="Freeform 15"/>
                <p:cNvSpPr>
                  <a:spLocks/>
                </p:cNvSpPr>
                <p:nvPr/>
              </p:nvSpPr>
              <p:spPr bwMode="auto">
                <a:xfrm>
                  <a:off x="1575"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grpSp>
            <p:nvGrpSpPr>
              <p:cNvPr id="68624" name="Group 16"/>
              <p:cNvGrpSpPr>
                <a:grpSpLocks/>
              </p:cNvGrpSpPr>
              <p:nvPr/>
            </p:nvGrpSpPr>
            <p:grpSpPr bwMode="auto">
              <a:xfrm>
                <a:off x="1940" y="1299"/>
                <a:ext cx="729" cy="141"/>
                <a:chOff x="1210" y="1293"/>
                <a:chExt cx="729" cy="141"/>
              </a:xfrm>
            </p:grpSpPr>
            <p:sp>
              <p:nvSpPr>
                <p:cNvPr id="68625" name="Freeform 17"/>
                <p:cNvSpPr>
                  <a:spLocks/>
                </p:cNvSpPr>
                <p:nvPr/>
              </p:nvSpPr>
              <p:spPr bwMode="auto">
                <a:xfrm>
                  <a:off x="1210"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68626" name="Freeform 18"/>
                <p:cNvSpPr>
                  <a:spLocks/>
                </p:cNvSpPr>
                <p:nvPr/>
              </p:nvSpPr>
              <p:spPr bwMode="auto">
                <a:xfrm>
                  <a:off x="1575"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grpSp>
        <p:grpSp>
          <p:nvGrpSpPr>
            <p:cNvPr id="68627" name="Group 19"/>
            <p:cNvGrpSpPr>
              <a:grpSpLocks/>
            </p:cNvGrpSpPr>
            <p:nvPr/>
          </p:nvGrpSpPr>
          <p:grpSpPr bwMode="auto">
            <a:xfrm>
              <a:off x="2670" y="1305"/>
              <a:ext cx="1459" cy="147"/>
              <a:chOff x="1210" y="1293"/>
              <a:chExt cx="1459" cy="147"/>
            </a:xfrm>
          </p:grpSpPr>
          <p:grpSp>
            <p:nvGrpSpPr>
              <p:cNvPr id="68628" name="Group 20"/>
              <p:cNvGrpSpPr>
                <a:grpSpLocks/>
              </p:cNvGrpSpPr>
              <p:nvPr/>
            </p:nvGrpSpPr>
            <p:grpSpPr bwMode="auto">
              <a:xfrm>
                <a:off x="1210" y="1293"/>
                <a:ext cx="729" cy="141"/>
                <a:chOff x="1210" y="1293"/>
                <a:chExt cx="729" cy="141"/>
              </a:xfrm>
            </p:grpSpPr>
            <p:sp>
              <p:nvSpPr>
                <p:cNvPr id="68629" name="Freeform 21"/>
                <p:cNvSpPr>
                  <a:spLocks/>
                </p:cNvSpPr>
                <p:nvPr/>
              </p:nvSpPr>
              <p:spPr bwMode="auto">
                <a:xfrm>
                  <a:off x="1210"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68630" name="Freeform 22"/>
                <p:cNvSpPr>
                  <a:spLocks/>
                </p:cNvSpPr>
                <p:nvPr/>
              </p:nvSpPr>
              <p:spPr bwMode="auto">
                <a:xfrm>
                  <a:off x="1575"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grpSp>
            <p:nvGrpSpPr>
              <p:cNvPr id="68631" name="Group 23"/>
              <p:cNvGrpSpPr>
                <a:grpSpLocks/>
              </p:cNvGrpSpPr>
              <p:nvPr/>
            </p:nvGrpSpPr>
            <p:grpSpPr bwMode="auto">
              <a:xfrm>
                <a:off x="1940" y="1299"/>
                <a:ext cx="729" cy="141"/>
                <a:chOff x="1210" y="1293"/>
                <a:chExt cx="729" cy="141"/>
              </a:xfrm>
            </p:grpSpPr>
            <p:sp>
              <p:nvSpPr>
                <p:cNvPr id="68632" name="Freeform 24"/>
                <p:cNvSpPr>
                  <a:spLocks/>
                </p:cNvSpPr>
                <p:nvPr/>
              </p:nvSpPr>
              <p:spPr bwMode="auto">
                <a:xfrm>
                  <a:off x="1210"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68633" name="Freeform 25"/>
                <p:cNvSpPr>
                  <a:spLocks/>
                </p:cNvSpPr>
                <p:nvPr/>
              </p:nvSpPr>
              <p:spPr bwMode="auto">
                <a:xfrm>
                  <a:off x="1575"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grpSp>
        <p:grpSp>
          <p:nvGrpSpPr>
            <p:cNvPr id="68634" name="Group 26"/>
            <p:cNvGrpSpPr>
              <a:grpSpLocks/>
            </p:cNvGrpSpPr>
            <p:nvPr/>
          </p:nvGrpSpPr>
          <p:grpSpPr bwMode="auto">
            <a:xfrm>
              <a:off x="4129" y="1319"/>
              <a:ext cx="729" cy="141"/>
              <a:chOff x="1210" y="1293"/>
              <a:chExt cx="729" cy="141"/>
            </a:xfrm>
          </p:grpSpPr>
          <p:sp>
            <p:nvSpPr>
              <p:cNvPr id="68635" name="Freeform 27"/>
              <p:cNvSpPr>
                <a:spLocks/>
              </p:cNvSpPr>
              <p:nvPr/>
            </p:nvSpPr>
            <p:spPr bwMode="auto">
              <a:xfrm>
                <a:off x="1210"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68636" name="Freeform 28"/>
              <p:cNvSpPr>
                <a:spLocks/>
              </p:cNvSpPr>
              <p:nvPr/>
            </p:nvSpPr>
            <p:spPr bwMode="auto">
              <a:xfrm>
                <a:off x="1575"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sp>
          <p:nvSpPr>
            <p:cNvPr id="68637" name="Freeform 29"/>
            <p:cNvSpPr>
              <a:spLocks/>
            </p:cNvSpPr>
            <p:nvPr/>
          </p:nvSpPr>
          <p:spPr bwMode="auto">
            <a:xfrm>
              <a:off x="4859" y="1325"/>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grpSp>
        <p:nvGrpSpPr>
          <p:cNvPr id="68638" name="Group 30"/>
          <p:cNvGrpSpPr>
            <a:grpSpLocks/>
          </p:cNvGrpSpPr>
          <p:nvPr/>
        </p:nvGrpSpPr>
        <p:grpSpPr bwMode="auto">
          <a:xfrm>
            <a:off x="1920875" y="4033838"/>
            <a:ext cx="6688138" cy="246062"/>
            <a:chOff x="1222" y="1542"/>
            <a:chExt cx="4213" cy="155"/>
          </a:xfrm>
        </p:grpSpPr>
        <p:sp>
          <p:nvSpPr>
            <p:cNvPr id="68639" name="Freeform 31"/>
            <p:cNvSpPr>
              <a:spLocks/>
            </p:cNvSpPr>
            <p:nvPr/>
          </p:nvSpPr>
          <p:spPr bwMode="auto">
            <a:xfrm>
              <a:off x="1222" y="1543"/>
              <a:ext cx="547" cy="141"/>
            </a:xfrm>
            <a:custGeom>
              <a:avLst/>
              <a:gdLst/>
              <a:ahLst/>
              <a:cxnLst>
                <a:cxn ang="0">
                  <a:pos x="0" y="140"/>
                </a:cxn>
                <a:cxn ang="0">
                  <a:pos x="224" y="141"/>
                </a:cxn>
                <a:cxn ang="0">
                  <a:pos x="224" y="0"/>
                </a:cxn>
                <a:cxn ang="0">
                  <a:pos x="598" y="0"/>
                </a:cxn>
                <a:cxn ang="0">
                  <a:pos x="598" y="141"/>
                </a:cxn>
              </a:cxnLst>
              <a:rect l="0" t="0" r="r" b="b"/>
              <a:pathLst>
                <a:path w="598" h="141">
                  <a:moveTo>
                    <a:pt x="0" y="140"/>
                  </a:moveTo>
                  <a:lnTo>
                    <a:pt x="224" y="141"/>
                  </a:lnTo>
                  <a:lnTo>
                    <a:pt x="224" y="0"/>
                  </a:lnTo>
                  <a:lnTo>
                    <a:pt x="598" y="0"/>
                  </a:lnTo>
                  <a:lnTo>
                    <a:pt x="598" y="141"/>
                  </a:lnTo>
                </a:path>
              </a:pathLst>
            </a:custGeom>
            <a:noFill/>
            <a:ln w="9525">
              <a:solidFill>
                <a:schemeClr val="tx1"/>
              </a:solidFill>
              <a:round/>
              <a:headEnd/>
              <a:tailEnd/>
            </a:ln>
            <a:effectLst/>
          </p:spPr>
          <p:txBody>
            <a:bodyPr/>
            <a:lstStyle/>
            <a:p>
              <a:endParaRPr lang="en-US"/>
            </a:p>
          </p:txBody>
        </p:sp>
        <p:sp>
          <p:nvSpPr>
            <p:cNvPr id="68640" name="Freeform 32"/>
            <p:cNvSpPr>
              <a:spLocks/>
            </p:cNvSpPr>
            <p:nvPr/>
          </p:nvSpPr>
          <p:spPr bwMode="auto">
            <a:xfrm>
              <a:off x="1768" y="1542"/>
              <a:ext cx="748" cy="142"/>
            </a:xfrm>
            <a:custGeom>
              <a:avLst/>
              <a:gdLst/>
              <a:ahLst/>
              <a:cxnLst>
                <a:cxn ang="0">
                  <a:pos x="0" y="142"/>
                </a:cxn>
                <a:cxn ang="0">
                  <a:pos x="376" y="141"/>
                </a:cxn>
                <a:cxn ang="0">
                  <a:pos x="376" y="0"/>
                </a:cxn>
                <a:cxn ang="0">
                  <a:pos x="709" y="1"/>
                </a:cxn>
                <a:cxn ang="0">
                  <a:pos x="709" y="142"/>
                </a:cxn>
              </a:cxnLst>
              <a:rect l="0" t="0" r="r" b="b"/>
              <a:pathLst>
                <a:path w="709" h="142">
                  <a:moveTo>
                    <a:pt x="0" y="142"/>
                  </a:moveTo>
                  <a:lnTo>
                    <a:pt x="376" y="141"/>
                  </a:lnTo>
                  <a:lnTo>
                    <a:pt x="376" y="0"/>
                  </a:lnTo>
                  <a:lnTo>
                    <a:pt x="709" y="1"/>
                  </a:lnTo>
                  <a:lnTo>
                    <a:pt x="709" y="142"/>
                  </a:lnTo>
                </a:path>
              </a:pathLst>
            </a:custGeom>
            <a:noFill/>
            <a:ln w="9525">
              <a:solidFill>
                <a:schemeClr val="tx1"/>
              </a:solidFill>
              <a:round/>
              <a:headEnd/>
              <a:tailEnd/>
            </a:ln>
            <a:effectLst/>
          </p:spPr>
          <p:txBody>
            <a:bodyPr/>
            <a:lstStyle/>
            <a:p>
              <a:endParaRPr lang="en-US"/>
            </a:p>
          </p:txBody>
        </p:sp>
        <p:sp>
          <p:nvSpPr>
            <p:cNvPr id="68641" name="Freeform 33"/>
            <p:cNvSpPr>
              <a:spLocks/>
            </p:cNvSpPr>
            <p:nvPr/>
          </p:nvSpPr>
          <p:spPr bwMode="auto">
            <a:xfrm>
              <a:off x="2517" y="1542"/>
              <a:ext cx="748" cy="142"/>
            </a:xfrm>
            <a:custGeom>
              <a:avLst/>
              <a:gdLst/>
              <a:ahLst/>
              <a:cxnLst>
                <a:cxn ang="0">
                  <a:pos x="0" y="142"/>
                </a:cxn>
                <a:cxn ang="0">
                  <a:pos x="376" y="141"/>
                </a:cxn>
                <a:cxn ang="0">
                  <a:pos x="376" y="0"/>
                </a:cxn>
                <a:cxn ang="0">
                  <a:pos x="709" y="1"/>
                </a:cxn>
                <a:cxn ang="0">
                  <a:pos x="709" y="142"/>
                </a:cxn>
              </a:cxnLst>
              <a:rect l="0" t="0" r="r" b="b"/>
              <a:pathLst>
                <a:path w="709" h="142">
                  <a:moveTo>
                    <a:pt x="0" y="142"/>
                  </a:moveTo>
                  <a:lnTo>
                    <a:pt x="376" y="141"/>
                  </a:lnTo>
                  <a:lnTo>
                    <a:pt x="376" y="0"/>
                  </a:lnTo>
                  <a:lnTo>
                    <a:pt x="709" y="1"/>
                  </a:lnTo>
                  <a:lnTo>
                    <a:pt x="709" y="142"/>
                  </a:lnTo>
                </a:path>
              </a:pathLst>
            </a:custGeom>
            <a:noFill/>
            <a:ln w="9525">
              <a:solidFill>
                <a:schemeClr val="tx1"/>
              </a:solidFill>
              <a:round/>
              <a:headEnd/>
              <a:tailEnd/>
            </a:ln>
            <a:effectLst/>
          </p:spPr>
          <p:txBody>
            <a:bodyPr/>
            <a:lstStyle/>
            <a:p>
              <a:endParaRPr lang="en-US"/>
            </a:p>
          </p:txBody>
        </p:sp>
        <p:sp>
          <p:nvSpPr>
            <p:cNvPr id="68642" name="Freeform 34"/>
            <p:cNvSpPr>
              <a:spLocks/>
            </p:cNvSpPr>
            <p:nvPr/>
          </p:nvSpPr>
          <p:spPr bwMode="auto">
            <a:xfrm>
              <a:off x="3266" y="1548"/>
              <a:ext cx="723" cy="142"/>
            </a:xfrm>
            <a:custGeom>
              <a:avLst/>
              <a:gdLst/>
              <a:ahLst/>
              <a:cxnLst>
                <a:cxn ang="0">
                  <a:pos x="0" y="142"/>
                </a:cxn>
                <a:cxn ang="0">
                  <a:pos x="372" y="141"/>
                </a:cxn>
                <a:cxn ang="0">
                  <a:pos x="372" y="0"/>
                </a:cxn>
                <a:cxn ang="0">
                  <a:pos x="723" y="1"/>
                </a:cxn>
                <a:cxn ang="0">
                  <a:pos x="723" y="142"/>
                </a:cxn>
              </a:cxnLst>
              <a:rect l="0" t="0" r="r" b="b"/>
              <a:pathLst>
                <a:path w="723" h="142">
                  <a:moveTo>
                    <a:pt x="0" y="142"/>
                  </a:moveTo>
                  <a:lnTo>
                    <a:pt x="372" y="141"/>
                  </a:lnTo>
                  <a:lnTo>
                    <a:pt x="372" y="0"/>
                  </a:lnTo>
                  <a:lnTo>
                    <a:pt x="723" y="1"/>
                  </a:lnTo>
                  <a:lnTo>
                    <a:pt x="723" y="142"/>
                  </a:lnTo>
                </a:path>
              </a:pathLst>
            </a:custGeom>
            <a:noFill/>
            <a:ln w="9525">
              <a:solidFill>
                <a:schemeClr val="tx1"/>
              </a:solidFill>
              <a:round/>
              <a:headEnd/>
              <a:tailEnd/>
            </a:ln>
            <a:effectLst/>
          </p:spPr>
          <p:txBody>
            <a:bodyPr/>
            <a:lstStyle/>
            <a:p>
              <a:endParaRPr lang="en-US"/>
            </a:p>
          </p:txBody>
        </p:sp>
        <p:sp>
          <p:nvSpPr>
            <p:cNvPr id="68643" name="Freeform 35"/>
            <p:cNvSpPr>
              <a:spLocks/>
            </p:cNvSpPr>
            <p:nvPr/>
          </p:nvSpPr>
          <p:spPr bwMode="auto">
            <a:xfrm>
              <a:off x="3990" y="1548"/>
              <a:ext cx="723" cy="142"/>
            </a:xfrm>
            <a:custGeom>
              <a:avLst/>
              <a:gdLst/>
              <a:ahLst/>
              <a:cxnLst>
                <a:cxn ang="0">
                  <a:pos x="0" y="142"/>
                </a:cxn>
                <a:cxn ang="0">
                  <a:pos x="372" y="141"/>
                </a:cxn>
                <a:cxn ang="0">
                  <a:pos x="372" y="0"/>
                </a:cxn>
                <a:cxn ang="0">
                  <a:pos x="723" y="1"/>
                </a:cxn>
                <a:cxn ang="0">
                  <a:pos x="723" y="142"/>
                </a:cxn>
              </a:cxnLst>
              <a:rect l="0" t="0" r="r" b="b"/>
              <a:pathLst>
                <a:path w="723" h="142">
                  <a:moveTo>
                    <a:pt x="0" y="142"/>
                  </a:moveTo>
                  <a:lnTo>
                    <a:pt x="372" y="141"/>
                  </a:lnTo>
                  <a:lnTo>
                    <a:pt x="372" y="0"/>
                  </a:lnTo>
                  <a:lnTo>
                    <a:pt x="723" y="1"/>
                  </a:lnTo>
                  <a:lnTo>
                    <a:pt x="723" y="142"/>
                  </a:lnTo>
                </a:path>
              </a:pathLst>
            </a:custGeom>
            <a:noFill/>
            <a:ln w="9525">
              <a:solidFill>
                <a:schemeClr val="tx1"/>
              </a:solidFill>
              <a:round/>
              <a:headEnd/>
              <a:tailEnd/>
            </a:ln>
            <a:effectLst/>
          </p:spPr>
          <p:txBody>
            <a:bodyPr/>
            <a:lstStyle/>
            <a:p>
              <a:endParaRPr lang="en-US"/>
            </a:p>
          </p:txBody>
        </p:sp>
        <p:sp>
          <p:nvSpPr>
            <p:cNvPr id="68644" name="Freeform 36"/>
            <p:cNvSpPr>
              <a:spLocks/>
            </p:cNvSpPr>
            <p:nvPr/>
          </p:nvSpPr>
          <p:spPr bwMode="auto">
            <a:xfrm>
              <a:off x="4712" y="1555"/>
              <a:ext cx="723" cy="142"/>
            </a:xfrm>
            <a:custGeom>
              <a:avLst/>
              <a:gdLst/>
              <a:ahLst/>
              <a:cxnLst>
                <a:cxn ang="0">
                  <a:pos x="0" y="142"/>
                </a:cxn>
                <a:cxn ang="0">
                  <a:pos x="372" y="141"/>
                </a:cxn>
                <a:cxn ang="0">
                  <a:pos x="372" y="0"/>
                </a:cxn>
                <a:cxn ang="0">
                  <a:pos x="723" y="1"/>
                </a:cxn>
                <a:cxn ang="0">
                  <a:pos x="723" y="142"/>
                </a:cxn>
              </a:cxnLst>
              <a:rect l="0" t="0" r="r" b="b"/>
              <a:pathLst>
                <a:path w="723" h="142">
                  <a:moveTo>
                    <a:pt x="0" y="142"/>
                  </a:moveTo>
                  <a:lnTo>
                    <a:pt x="372" y="141"/>
                  </a:lnTo>
                  <a:lnTo>
                    <a:pt x="372" y="0"/>
                  </a:lnTo>
                  <a:lnTo>
                    <a:pt x="723" y="1"/>
                  </a:lnTo>
                  <a:lnTo>
                    <a:pt x="723" y="142"/>
                  </a:lnTo>
                </a:path>
              </a:pathLst>
            </a:custGeom>
            <a:noFill/>
            <a:ln w="9525">
              <a:solidFill>
                <a:schemeClr val="tx1"/>
              </a:solidFill>
              <a:round/>
              <a:headEnd/>
              <a:tailEnd/>
            </a:ln>
            <a:effectLst/>
          </p:spPr>
          <p:txBody>
            <a:bodyPr/>
            <a:lstStyle/>
            <a:p>
              <a:endParaRPr lang="en-US"/>
            </a:p>
          </p:txBody>
        </p:sp>
      </p:grpSp>
      <p:sp>
        <p:nvSpPr>
          <p:cNvPr id="68645" name="Freeform 37"/>
          <p:cNvSpPr>
            <a:spLocks/>
          </p:cNvSpPr>
          <p:nvPr/>
        </p:nvSpPr>
        <p:spPr bwMode="auto">
          <a:xfrm>
            <a:off x="1920875" y="3576638"/>
            <a:ext cx="2154238" cy="225425"/>
          </a:xfrm>
          <a:custGeom>
            <a:avLst/>
            <a:gdLst/>
            <a:ahLst/>
            <a:cxnLst>
              <a:cxn ang="0">
                <a:pos x="0" y="141"/>
              </a:cxn>
              <a:cxn ang="0">
                <a:pos x="563" y="141"/>
              </a:cxn>
              <a:cxn ang="0">
                <a:pos x="563" y="0"/>
              </a:cxn>
              <a:cxn ang="0">
                <a:pos x="1357" y="1"/>
              </a:cxn>
              <a:cxn ang="0">
                <a:pos x="1357" y="142"/>
              </a:cxn>
            </a:cxnLst>
            <a:rect l="0" t="0" r="r" b="b"/>
            <a:pathLst>
              <a:path w="1357" h="142">
                <a:moveTo>
                  <a:pt x="0" y="141"/>
                </a:moveTo>
                <a:lnTo>
                  <a:pt x="563" y="141"/>
                </a:lnTo>
                <a:lnTo>
                  <a:pt x="563" y="0"/>
                </a:lnTo>
                <a:lnTo>
                  <a:pt x="1357" y="1"/>
                </a:lnTo>
                <a:lnTo>
                  <a:pt x="1357" y="142"/>
                </a:lnTo>
              </a:path>
            </a:pathLst>
          </a:custGeom>
          <a:noFill/>
          <a:ln w="9525">
            <a:solidFill>
              <a:schemeClr val="tx1"/>
            </a:solidFill>
            <a:round/>
            <a:headEnd/>
            <a:tailEnd/>
          </a:ln>
          <a:effectLst/>
        </p:spPr>
        <p:txBody>
          <a:bodyPr/>
          <a:lstStyle/>
          <a:p>
            <a:endParaRPr lang="en-US"/>
          </a:p>
        </p:txBody>
      </p:sp>
      <p:sp>
        <p:nvSpPr>
          <p:cNvPr id="68646" name="Freeform 38"/>
          <p:cNvSpPr>
            <a:spLocks/>
          </p:cNvSpPr>
          <p:nvPr/>
        </p:nvSpPr>
        <p:spPr bwMode="auto">
          <a:xfrm>
            <a:off x="4071938" y="3576638"/>
            <a:ext cx="2278062" cy="233362"/>
          </a:xfrm>
          <a:custGeom>
            <a:avLst/>
            <a:gdLst/>
            <a:ahLst/>
            <a:cxnLst>
              <a:cxn ang="0">
                <a:pos x="0" y="142"/>
              </a:cxn>
              <a:cxn ang="0">
                <a:pos x="685" y="141"/>
              </a:cxn>
              <a:cxn ang="0">
                <a:pos x="685" y="0"/>
              </a:cxn>
              <a:cxn ang="0">
                <a:pos x="1435" y="0"/>
              </a:cxn>
              <a:cxn ang="0">
                <a:pos x="1435" y="147"/>
              </a:cxn>
            </a:cxnLst>
            <a:rect l="0" t="0" r="r" b="b"/>
            <a:pathLst>
              <a:path w="1435" h="147">
                <a:moveTo>
                  <a:pt x="0" y="142"/>
                </a:moveTo>
                <a:lnTo>
                  <a:pt x="685" y="141"/>
                </a:lnTo>
                <a:lnTo>
                  <a:pt x="685" y="0"/>
                </a:lnTo>
                <a:lnTo>
                  <a:pt x="1435" y="0"/>
                </a:lnTo>
                <a:lnTo>
                  <a:pt x="1435" y="147"/>
                </a:lnTo>
              </a:path>
            </a:pathLst>
          </a:custGeom>
          <a:noFill/>
          <a:ln w="9525">
            <a:solidFill>
              <a:schemeClr val="tx1"/>
            </a:solidFill>
            <a:round/>
            <a:headEnd/>
            <a:tailEnd/>
          </a:ln>
          <a:effectLst/>
        </p:spPr>
        <p:txBody>
          <a:bodyPr/>
          <a:lstStyle/>
          <a:p>
            <a:endParaRPr lang="en-US"/>
          </a:p>
        </p:txBody>
      </p:sp>
      <p:sp>
        <p:nvSpPr>
          <p:cNvPr id="68647" name="Freeform 39"/>
          <p:cNvSpPr>
            <a:spLocks/>
          </p:cNvSpPr>
          <p:nvPr/>
        </p:nvSpPr>
        <p:spPr bwMode="auto">
          <a:xfrm>
            <a:off x="6359525" y="3597275"/>
            <a:ext cx="1085850" cy="233363"/>
          </a:xfrm>
          <a:custGeom>
            <a:avLst/>
            <a:gdLst/>
            <a:ahLst/>
            <a:cxnLst>
              <a:cxn ang="0">
                <a:pos x="0" y="142"/>
              </a:cxn>
              <a:cxn ang="0">
                <a:pos x="984" y="141"/>
              </a:cxn>
              <a:cxn ang="0">
                <a:pos x="984" y="0"/>
              </a:cxn>
              <a:cxn ang="0">
                <a:pos x="984" y="0"/>
              </a:cxn>
              <a:cxn ang="0">
                <a:pos x="984" y="147"/>
              </a:cxn>
            </a:cxnLst>
            <a:rect l="0" t="0" r="r" b="b"/>
            <a:pathLst>
              <a:path w="984" h="147">
                <a:moveTo>
                  <a:pt x="0" y="142"/>
                </a:moveTo>
                <a:lnTo>
                  <a:pt x="984" y="141"/>
                </a:lnTo>
                <a:lnTo>
                  <a:pt x="984" y="0"/>
                </a:lnTo>
                <a:lnTo>
                  <a:pt x="984" y="0"/>
                </a:lnTo>
                <a:lnTo>
                  <a:pt x="984" y="147"/>
                </a:lnTo>
              </a:path>
            </a:pathLst>
          </a:custGeom>
          <a:noFill/>
          <a:ln w="9525">
            <a:solidFill>
              <a:schemeClr val="tx1"/>
            </a:solidFill>
            <a:round/>
            <a:headEnd/>
            <a:tailEnd/>
          </a:ln>
          <a:effectLst/>
        </p:spPr>
        <p:txBody>
          <a:bodyPr/>
          <a:lstStyle/>
          <a:p>
            <a:endParaRPr lang="en-US"/>
          </a:p>
        </p:txBody>
      </p:sp>
      <p:grpSp>
        <p:nvGrpSpPr>
          <p:cNvPr id="68648" name="Group 40"/>
          <p:cNvGrpSpPr>
            <a:grpSpLocks/>
          </p:cNvGrpSpPr>
          <p:nvPr/>
        </p:nvGrpSpPr>
        <p:grpSpPr bwMode="auto">
          <a:xfrm>
            <a:off x="2193925" y="1838325"/>
            <a:ext cx="5791200" cy="3749675"/>
            <a:chOff x="1382" y="1158"/>
            <a:chExt cx="3648" cy="2016"/>
          </a:xfrm>
        </p:grpSpPr>
        <p:sp>
          <p:nvSpPr>
            <p:cNvPr id="68649" name="Line 41"/>
            <p:cNvSpPr>
              <a:spLocks noChangeShapeType="1"/>
            </p:cNvSpPr>
            <p:nvPr/>
          </p:nvSpPr>
          <p:spPr bwMode="auto">
            <a:xfrm>
              <a:off x="1382"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68650" name="Line 42"/>
            <p:cNvSpPr>
              <a:spLocks noChangeShapeType="1"/>
            </p:cNvSpPr>
            <p:nvPr/>
          </p:nvSpPr>
          <p:spPr bwMode="auto">
            <a:xfrm>
              <a:off x="1746"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68651" name="Line 43"/>
            <p:cNvSpPr>
              <a:spLocks noChangeShapeType="1"/>
            </p:cNvSpPr>
            <p:nvPr/>
          </p:nvSpPr>
          <p:spPr bwMode="auto">
            <a:xfrm>
              <a:off x="2111"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68652" name="Line 44"/>
            <p:cNvSpPr>
              <a:spLocks noChangeShapeType="1"/>
            </p:cNvSpPr>
            <p:nvPr/>
          </p:nvSpPr>
          <p:spPr bwMode="auto">
            <a:xfrm>
              <a:off x="2476"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68653" name="Line 45"/>
            <p:cNvSpPr>
              <a:spLocks noChangeShapeType="1"/>
            </p:cNvSpPr>
            <p:nvPr/>
          </p:nvSpPr>
          <p:spPr bwMode="auto">
            <a:xfrm>
              <a:off x="2841"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68654" name="Line 46"/>
            <p:cNvSpPr>
              <a:spLocks noChangeShapeType="1"/>
            </p:cNvSpPr>
            <p:nvPr/>
          </p:nvSpPr>
          <p:spPr bwMode="auto">
            <a:xfrm>
              <a:off x="3206"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68655" name="Line 47"/>
            <p:cNvSpPr>
              <a:spLocks noChangeShapeType="1"/>
            </p:cNvSpPr>
            <p:nvPr/>
          </p:nvSpPr>
          <p:spPr bwMode="auto">
            <a:xfrm>
              <a:off x="3570"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68656" name="Line 48"/>
            <p:cNvSpPr>
              <a:spLocks noChangeShapeType="1"/>
            </p:cNvSpPr>
            <p:nvPr/>
          </p:nvSpPr>
          <p:spPr bwMode="auto">
            <a:xfrm>
              <a:off x="3935"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68657" name="Line 49"/>
            <p:cNvSpPr>
              <a:spLocks noChangeShapeType="1"/>
            </p:cNvSpPr>
            <p:nvPr/>
          </p:nvSpPr>
          <p:spPr bwMode="auto">
            <a:xfrm>
              <a:off x="4300"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68658" name="Line 50"/>
            <p:cNvSpPr>
              <a:spLocks noChangeShapeType="1"/>
            </p:cNvSpPr>
            <p:nvPr/>
          </p:nvSpPr>
          <p:spPr bwMode="auto">
            <a:xfrm>
              <a:off x="4665"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68659" name="Line 51"/>
            <p:cNvSpPr>
              <a:spLocks noChangeShapeType="1"/>
            </p:cNvSpPr>
            <p:nvPr/>
          </p:nvSpPr>
          <p:spPr bwMode="auto">
            <a:xfrm>
              <a:off x="5030" y="1158"/>
              <a:ext cx="0" cy="2016"/>
            </a:xfrm>
            <a:prstGeom prst="line">
              <a:avLst/>
            </a:prstGeom>
            <a:noFill/>
            <a:ln w="9525" cap="rnd">
              <a:solidFill>
                <a:schemeClr val="tx1"/>
              </a:solidFill>
              <a:prstDash val="sysDot"/>
              <a:round/>
              <a:headEnd/>
              <a:tailEnd/>
            </a:ln>
            <a:effectLst/>
          </p:spPr>
          <p:txBody>
            <a:bodyPr/>
            <a:lstStyle/>
            <a:p>
              <a:endParaRPr lang="en-US"/>
            </a:p>
          </p:txBody>
        </p:sp>
      </p:grpSp>
      <p:sp>
        <p:nvSpPr>
          <p:cNvPr id="68660" name="Freeform 52"/>
          <p:cNvSpPr>
            <a:spLocks/>
          </p:cNvSpPr>
          <p:nvPr/>
        </p:nvSpPr>
        <p:spPr bwMode="auto">
          <a:xfrm>
            <a:off x="1909763" y="3017838"/>
            <a:ext cx="4440237" cy="254000"/>
          </a:xfrm>
          <a:custGeom>
            <a:avLst/>
            <a:gdLst/>
            <a:ahLst/>
            <a:cxnLst>
              <a:cxn ang="0">
                <a:pos x="0" y="141"/>
              </a:cxn>
              <a:cxn ang="0">
                <a:pos x="1299" y="141"/>
              </a:cxn>
              <a:cxn ang="0">
                <a:pos x="1299" y="0"/>
              </a:cxn>
              <a:cxn ang="0">
                <a:pos x="2797" y="0"/>
              </a:cxn>
              <a:cxn ang="0">
                <a:pos x="2797" y="160"/>
              </a:cxn>
            </a:cxnLst>
            <a:rect l="0" t="0" r="r" b="b"/>
            <a:pathLst>
              <a:path w="2797" h="160">
                <a:moveTo>
                  <a:pt x="0" y="141"/>
                </a:moveTo>
                <a:lnTo>
                  <a:pt x="1299" y="141"/>
                </a:lnTo>
                <a:lnTo>
                  <a:pt x="1299" y="0"/>
                </a:lnTo>
                <a:lnTo>
                  <a:pt x="2797" y="0"/>
                </a:lnTo>
                <a:lnTo>
                  <a:pt x="2797" y="160"/>
                </a:lnTo>
              </a:path>
            </a:pathLst>
          </a:custGeom>
          <a:noFill/>
          <a:ln w="9525">
            <a:solidFill>
              <a:schemeClr val="tx1"/>
            </a:solidFill>
            <a:round/>
            <a:headEnd/>
            <a:tailEnd/>
          </a:ln>
          <a:effectLst/>
        </p:spPr>
        <p:txBody>
          <a:bodyPr/>
          <a:lstStyle/>
          <a:p>
            <a:endParaRPr lang="en-US"/>
          </a:p>
        </p:txBody>
      </p:sp>
      <p:sp>
        <p:nvSpPr>
          <p:cNvPr id="68661" name="Freeform 53"/>
          <p:cNvSpPr>
            <a:spLocks/>
          </p:cNvSpPr>
          <p:nvPr/>
        </p:nvSpPr>
        <p:spPr bwMode="auto">
          <a:xfrm>
            <a:off x="6350000" y="3271838"/>
            <a:ext cx="1951038" cy="1587"/>
          </a:xfrm>
          <a:custGeom>
            <a:avLst/>
            <a:gdLst/>
            <a:ahLst/>
            <a:cxnLst>
              <a:cxn ang="0">
                <a:pos x="0" y="0"/>
              </a:cxn>
              <a:cxn ang="0">
                <a:pos x="1229" y="0"/>
              </a:cxn>
            </a:cxnLst>
            <a:rect l="0" t="0" r="r" b="b"/>
            <a:pathLst>
              <a:path w="1229" h="1">
                <a:moveTo>
                  <a:pt x="0" y="0"/>
                </a:moveTo>
                <a:lnTo>
                  <a:pt x="1229" y="0"/>
                </a:lnTo>
              </a:path>
            </a:pathLst>
          </a:custGeom>
          <a:noFill/>
          <a:ln w="9525">
            <a:solidFill>
              <a:schemeClr val="tx1"/>
            </a:solidFill>
            <a:round/>
            <a:headEnd type="none" w="med" len="med"/>
            <a:tailEnd type="none" w="med" len="med"/>
          </a:ln>
          <a:effectLst/>
        </p:spPr>
        <p:txBody>
          <a:bodyPr/>
          <a:lstStyle/>
          <a:p>
            <a:endParaRPr lang="en-US"/>
          </a:p>
        </p:txBody>
      </p:sp>
      <p:sp>
        <p:nvSpPr>
          <p:cNvPr id="68662" name="Freeform 54"/>
          <p:cNvSpPr>
            <a:spLocks/>
          </p:cNvSpPr>
          <p:nvPr/>
        </p:nvSpPr>
        <p:spPr bwMode="auto">
          <a:xfrm>
            <a:off x="1930400" y="2489200"/>
            <a:ext cx="6442075" cy="203200"/>
          </a:xfrm>
          <a:custGeom>
            <a:avLst/>
            <a:gdLst/>
            <a:ahLst/>
            <a:cxnLst>
              <a:cxn ang="0">
                <a:pos x="0" y="128"/>
              </a:cxn>
              <a:cxn ang="0">
                <a:pos x="2803" y="128"/>
              </a:cxn>
              <a:cxn ang="0">
                <a:pos x="2803" y="0"/>
              </a:cxn>
              <a:cxn ang="0">
                <a:pos x="4058" y="0"/>
              </a:cxn>
            </a:cxnLst>
            <a:rect l="0" t="0" r="r" b="b"/>
            <a:pathLst>
              <a:path w="4058" h="128">
                <a:moveTo>
                  <a:pt x="0" y="128"/>
                </a:moveTo>
                <a:lnTo>
                  <a:pt x="2803" y="128"/>
                </a:lnTo>
                <a:lnTo>
                  <a:pt x="2803" y="0"/>
                </a:lnTo>
                <a:lnTo>
                  <a:pt x="4058" y="0"/>
                </a:lnTo>
              </a:path>
            </a:pathLst>
          </a:custGeom>
          <a:noFill/>
          <a:ln w="9525">
            <a:solidFill>
              <a:schemeClr val="tx1"/>
            </a:solidFill>
            <a:round/>
            <a:headEnd/>
            <a:tailEnd/>
          </a:ln>
          <a:effectLst/>
        </p:spPr>
        <p:txBody>
          <a:bodyPr/>
          <a:lstStyle/>
          <a:p>
            <a:endParaRPr lang="en-US"/>
          </a:p>
        </p:txBody>
      </p:sp>
      <p:sp>
        <p:nvSpPr>
          <p:cNvPr id="68663" name="Text Box 55"/>
          <p:cNvSpPr txBox="1">
            <a:spLocks noChangeArrowheads="1"/>
          </p:cNvSpPr>
          <p:nvPr/>
        </p:nvSpPr>
        <p:spPr bwMode="auto">
          <a:xfrm>
            <a:off x="598488" y="4975225"/>
            <a:ext cx="8289925" cy="304800"/>
          </a:xfrm>
          <a:prstGeom prst="rect">
            <a:avLst/>
          </a:prstGeom>
          <a:noFill/>
          <a:ln w="9525">
            <a:noFill/>
            <a:miter lim="800000"/>
            <a:headEnd/>
            <a:tailEnd/>
          </a:ln>
          <a:effectLst/>
        </p:spPr>
        <p:txBody>
          <a:bodyPr>
            <a:spAutoFit/>
          </a:bodyPr>
          <a:lstStyle/>
          <a:p>
            <a:pPr>
              <a:spcBef>
                <a:spcPct val="50000"/>
              </a:spcBef>
            </a:pPr>
            <a:r>
              <a:rPr lang="en-US" sz="1400"/>
              <a:t>Q3Q2Q1Q0     0000    0001     0010     0011     0100     0101     0110     0111     1000     1001     1010     1011…    </a:t>
            </a:r>
          </a:p>
        </p:txBody>
      </p:sp>
      <p:sp>
        <p:nvSpPr>
          <p:cNvPr id="68664" name="Line 56"/>
          <p:cNvSpPr>
            <a:spLocks noChangeShapeType="1"/>
          </p:cNvSpPr>
          <p:nvPr/>
        </p:nvSpPr>
        <p:spPr bwMode="auto">
          <a:xfrm>
            <a:off x="7446963" y="3597275"/>
            <a:ext cx="1027112" cy="0"/>
          </a:xfrm>
          <a:prstGeom prst="line">
            <a:avLst/>
          </a:prstGeom>
          <a:noFill/>
          <a:ln w="9525">
            <a:solidFill>
              <a:schemeClr val="tx1"/>
            </a:solidFill>
            <a:round/>
            <a:headEnd/>
            <a:tailEnd/>
          </a:ln>
          <a:effectLst/>
        </p:spPr>
        <p:txBody>
          <a:bodyPr/>
          <a:lstStyle/>
          <a:p>
            <a:endParaRPr lang="en-US"/>
          </a:p>
        </p:txBody>
      </p:sp>
      <p:sp>
        <p:nvSpPr>
          <p:cNvPr id="68665" name="Freeform 57"/>
          <p:cNvSpPr>
            <a:spLocks/>
          </p:cNvSpPr>
          <p:nvPr/>
        </p:nvSpPr>
        <p:spPr bwMode="auto">
          <a:xfrm>
            <a:off x="2430463" y="3230563"/>
            <a:ext cx="271462" cy="874712"/>
          </a:xfrm>
          <a:custGeom>
            <a:avLst/>
            <a:gdLst/>
            <a:ahLst/>
            <a:cxnLst>
              <a:cxn ang="0">
                <a:pos x="107" y="0"/>
              </a:cxn>
              <a:cxn ang="0">
                <a:pos x="11" y="320"/>
              </a:cxn>
              <a:cxn ang="0">
                <a:pos x="171" y="551"/>
              </a:cxn>
            </a:cxnLst>
            <a:rect l="0" t="0" r="r" b="b"/>
            <a:pathLst>
              <a:path w="171" h="551">
                <a:moveTo>
                  <a:pt x="107" y="0"/>
                </a:moveTo>
                <a:cubicBezTo>
                  <a:pt x="53" y="114"/>
                  <a:pt x="0" y="228"/>
                  <a:pt x="11" y="320"/>
                </a:cubicBezTo>
                <a:cubicBezTo>
                  <a:pt x="22" y="412"/>
                  <a:pt x="145" y="511"/>
                  <a:pt x="171" y="551"/>
                </a:cubicBezTo>
              </a:path>
            </a:pathLst>
          </a:custGeom>
          <a:noFill/>
          <a:ln w="9525">
            <a:solidFill>
              <a:schemeClr val="tx1"/>
            </a:solidFill>
            <a:round/>
            <a:headEnd type="none" w="med" len="med"/>
            <a:tailEnd type="arrow" w="med" len="med"/>
          </a:ln>
          <a:effectLst/>
        </p:spPr>
        <p:txBody>
          <a:bodyPr/>
          <a:lstStyle/>
          <a:p>
            <a:endParaRPr lang="en-US"/>
          </a:p>
        </p:txBody>
      </p:sp>
      <p:sp>
        <p:nvSpPr>
          <p:cNvPr id="68666" name="Text Box 58"/>
          <p:cNvSpPr txBox="1">
            <a:spLocks noChangeArrowheads="1"/>
          </p:cNvSpPr>
          <p:nvPr/>
        </p:nvSpPr>
        <p:spPr bwMode="auto">
          <a:xfrm>
            <a:off x="3638550" y="5516563"/>
            <a:ext cx="2660650" cy="457200"/>
          </a:xfrm>
          <a:prstGeom prst="rect">
            <a:avLst/>
          </a:prstGeom>
          <a:noFill/>
          <a:ln w="9525">
            <a:noFill/>
            <a:miter lim="800000"/>
            <a:headEnd/>
            <a:tailEnd/>
          </a:ln>
          <a:effectLst/>
        </p:spPr>
        <p:txBody>
          <a:bodyPr>
            <a:spAutoFit/>
          </a:bodyPr>
          <a:lstStyle/>
          <a:p>
            <a:pPr>
              <a:spcBef>
                <a:spcPct val="50000"/>
              </a:spcBef>
            </a:pPr>
            <a:r>
              <a:rPr lang="en-US"/>
              <a:t>Meally or Moore?</a:t>
            </a:r>
          </a:p>
        </p:txBody>
      </p:sp>
      <p:sp>
        <p:nvSpPr>
          <p:cNvPr id="60" name="Slide Number Placeholder 59"/>
          <p:cNvSpPr>
            <a:spLocks noGrp="1"/>
          </p:cNvSpPr>
          <p:nvPr>
            <p:ph type="sldNum" sz="quarter" idx="12"/>
          </p:nvPr>
        </p:nvSpPr>
        <p:spPr/>
        <p:txBody>
          <a:bodyPr/>
          <a:lstStyle/>
          <a:p>
            <a:fld id="{1E9AE433-2354-447F-AC9C-E3BA53A2ED55}" type="slidenum">
              <a:rPr lang="en-US" smtClean="0"/>
              <a:pPr/>
              <a:t>64</a:t>
            </a:fld>
            <a:endParaRPr lang="en-US"/>
          </a:p>
        </p:txBody>
      </p:sp>
      <p:sp>
        <p:nvSpPr>
          <p:cNvPr id="61" name="Footer Placeholder 60"/>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title"/>
          </p:nvPr>
        </p:nvSpPr>
        <p:spPr/>
        <p:txBody>
          <a:bodyPr/>
          <a:lstStyle/>
          <a:p>
            <a:r>
              <a:rPr lang="en-US"/>
              <a:t>Sequential Logic Design</a:t>
            </a:r>
          </a:p>
        </p:txBody>
      </p:sp>
      <p:sp>
        <p:nvSpPr>
          <p:cNvPr id="71682" name="Rectangle 2"/>
          <p:cNvSpPr>
            <a:spLocks noGrp="1" noChangeArrowheads="1"/>
          </p:cNvSpPr>
          <p:nvPr>
            <p:ph idx="1"/>
          </p:nvPr>
        </p:nvSpPr>
        <p:spPr>
          <a:xfrm>
            <a:off x="704850" y="1981200"/>
            <a:ext cx="7772400" cy="4114800"/>
          </a:xfrm>
          <a:ln>
            <a:solidFill>
              <a:schemeClr val="tx1"/>
            </a:solidFill>
          </a:ln>
        </p:spPr>
        <p:txBody>
          <a:bodyPr/>
          <a:lstStyle/>
          <a:p>
            <a:r>
              <a:rPr lang="en-US"/>
              <a:t>Steps in Designing a Sequential Circuit</a:t>
            </a:r>
          </a:p>
          <a:p>
            <a:pPr>
              <a:buFontTx/>
              <a:buNone/>
            </a:pPr>
            <a:r>
              <a:rPr lang="en-US"/>
              <a:t>	</a:t>
            </a:r>
          </a:p>
          <a:p>
            <a:pPr>
              <a:buFontTx/>
              <a:buNone/>
            </a:pPr>
            <a:endParaRPr lang="en-US"/>
          </a:p>
        </p:txBody>
      </p:sp>
      <p:sp>
        <p:nvSpPr>
          <p:cNvPr id="71684" name="Text Box 4"/>
          <p:cNvSpPr txBox="1">
            <a:spLocks noChangeArrowheads="1"/>
          </p:cNvSpPr>
          <p:nvPr/>
        </p:nvSpPr>
        <p:spPr bwMode="auto">
          <a:xfrm>
            <a:off x="2562225" y="2554288"/>
            <a:ext cx="5435600" cy="457200"/>
          </a:xfrm>
          <a:prstGeom prst="rect">
            <a:avLst/>
          </a:prstGeom>
          <a:noFill/>
          <a:ln w="9525">
            <a:noFill/>
            <a:miter lim="800000"/>
            <a:headEnd/>
            <a:tailEnd/>
          </a:ln>
          <a:effectLst/>
        </p:spPr>
        <p:txBody>
          <a:bodyPr>
            <a:spAutoFit/>
          </a:bodyPr>
          <a:lstStyle/>
          <a:p>
            <a:pPr>
              <a:spcBef>
                <a:spcPct val="50000"/>
              </a:spcBef>
            </a:pPr>
            <a:r>
              <a:rPr lang="en-US" b="1" u="sng"/>
              <a:t>UNDERSTAND PROBLEM!!!!!!!!!</a:t>
            </a:r>
          </a:p>
        </p:txBody>
      </p:sp>
      <p:sp>
        <p:nvSpPr>
          <p:cNvPr id="71685" name="Text Box 5"/>
          <p:cNvSpPr txBox="1">
            <a:spLocks noChangeArrowheads="1"/>
          </p:cNvSpPr>
          <p:nvPr/>
        </p:nvSpPr>
        <p:spPr bwMode="auto">
          <a:xfrm>
            <a:off x="1266825" y="2544763"/>
            <a:ext cx="1447800" cy="457200"/>
          </a:xfrm>
          <a:prstGeom prst="rect">
            <a:avLst/>
          </a:prstGeom>
          <a:noFill/>
          <a:ln w="9525">
            <a:noFill/>
            <a:miter lim="800000"/>
            <a:headEnd/>
            <a:tailEnd/>
          </a:ln>
          <a:effectLst/>
        </p:spPr>
        <p:txBody>
          <a:bodyPr>
            <a:spAutoFit/>
          </a:bodyPr>
          <a:lstStyle/>
          <a:p>
            <a:pPr>
              <a:spcBef>
                <a:spcPct val="50000"/>
              </a:spcBef>
            </a:pPr>
            <a:r>
              <a:rPr lang="en-US" b="1"/>
              <a:t>Step 1:</a:t>
            </a:r>
          </a:p>
        </p:txBody>
      </p:sp>
      <p:sp>
        <p:nvSpPr>
          <p:cNvPr id="71686" name="Text Box 6"/>
          <p:cNvSpPr txBox="1">
            <a:spLocks noChangeArrowheads="1"/>
          </p:cNvSpPr>
          <p:nvPr/>
        </p:nvSpPr>
        <p:spPr bwMode="auto">
          <a:xfrm>
            <a:off x="2562225" y="3000375"/>
            <a:ext cx="3454400" cy="457200"/>
          </a:xfrm>
          <a:prstGeom prst="rect">
            <a:avLst/>
          </a:prstGeom>
          <a:noFill/>
          <a:ln w="9525">
            <a:noFill/>
            <a:miter lim="800000"/>
            <a:headEnd/>
            <a:tailEnd/>
          </a:ln>
          <a:effectLst/>
        </p:spPr>
        <p:txBody>
          <a:bodyPr>
            <a:spAutoFit/>
          </a:bodyPr>
          <a:lstStyle/>
          <a:p>
            <a:pPr>
              <a:spcBef>
                <a:spcPct val="50000"/>
              </a:spcBef>
            </a:pPr>
            <a:r>
              <a:rPr lang="en-US" b="1" u="sng"/>
              <a:t>Determine I/O</a:t>
            </a:r>
          </a:p>
        </p:txBody>
      </p:sp>
      <p:sp>
        <p:nvSpPr>
          <p:cNvPr id="71687" name="Text Box 7"/>
          <p:cNvSpPr txBox="1">
            <a:spLocks noChangeArrowheads="1"/>
          </p:cNvSpPr>
          <p:nvPr/>
        </p:nvSpPr>
        <p:spPr bwMode="auto">
          <a:xfrm>
            <a:off x="1266825" y="2990850"/>
            <a:ext cx="1447800" cy="457200"/>
          </a:xfrm>
          <a:prstGeom prst="rect">
            <a:avLst/>
          </a:prstGeom>
          <a:noFill/>
          <a:ln w="9525">
            <a:noFill/>
            <a:miter lim="800000"/>
            <a:headEnd/>
            <a:tailEnd/>
          </a:ln>
          <a:effectLst/>
        </p:spPr>
        <p:txBody>
          <a:bodyPr>
            <a:spAutoFit/>
          </a:bodyPr>
          <a:lstStyle/>
          <a:p>
            <a:pPr>
              <a:spcBef>
                <a:spcPct val="50000"/>
              </a:spcBef>
            </a:pPr>
            <a:r>
              <a:rPr lang="en-US" b="1"/>
              <a:t>Step 2:</a:t>
            </a:r>
          </a:p>
        </p:txBody>
      </p:sp>
      <p:sp>
        <p:nvSpPr>
          <p:cNvPr id="71688" name="Text Box 8"/>
          <p:cNvSpPr txBox="1">
            <a:spLocks noChangeArrowheads="1"/>
          </p:cNvSpPr>
          <p:nvPr/>
        </p:nvSpPr>
        <p:spPr bwMode="auto">
          <a:xfrm>
            <a:off x="2562225" y="3889375"/>
            <a:ext cx="5414963" cy="457200"/>
          </a:xfrm>
          <a:prstGeom prst="rect">
            <a:avLst/>
          </a:prstGeom>
          <a:noFill/>
          <a:ln w="9525">
            <a:noFill/>
            <a:miter lim="800000"/>
            <a:headEnd/>
            <a:tailEnd/>
          </a:ln>
          <a:effectLst/>
        </p:spPr>
        <p:txBody>
          <a:bodyPr>
            <a:spAutoFit/>
          </a:bodyPr>
          <a:lstStyle/>
          <a:p>
            <a:pPr>
              <a:spcBef>
                <a:spcPct val="50000"/>
              </a:spcBef>
            </a:pPr>
            <a:r>
              <a:rPr lang="en-US" b="1" u="sng"/>
              <a:t>Decide FSM Type (Meally or Moore)</a:t>
            </a:r>
          </a:p>
        </p:txBody>
      </p:sp>
      <p:sp>
        <p:nvSpPr>
          <p:cNvPr id="71689" name="Text Box 9"/>
          <p:cNvSpPr txBox="1">
            <a:spLocks noChangeArrowheads="1"/>
          </p:cNvSpPr>
          <p:nvPr/>
        </p:nvSpPr>
        <p:spPr bwMode="auto">
          <a:xfrm>
            <a:off x="1266825" y="3883025"/>
            <a:ext cx="1447800" cy="457200"/>
          </a:xfrm>
          <a:prstGeom prst="rect">
            <a:avLst/>
          </a:prstGeom>
          <a:noFill/>
          <a:ln w="9525">
            <a:noFill/>
            <a:miter lim="800000"/>
            <a:headEnd/>
            <a:tailEnd/>
          </a:ln>
          <a:effectLst/>
        </p:spPr>
        <p:txBody>
          <a:bodyPr>
            <a:spAutoFit/>
          </a:bodyPr>
          <a:lstStyle/>
          <a:p>
            <a:pPr>
              <a:spcBef>
                <a:spcPct val="50000"/>
              </a:spcBef>
            </a:pPr>
            <a:r>
              <a:rPr lang="en-US" b="1"/>
              <a:t>Step 4:</a:t>
            </a:r>
          </a:p>
        </p:txBody>
      </p:sp>
      <p:sp>
        <p:nvSpPr>
          <p:cNvPr id="71690" name="Text Box 10"/>
          <p:cNvSpPr txBox="1">
            <a:spLocks noChangeArrowheads="1"/>
          </p:cNvSpPr>
          <p:nvPr/>
        </p:nvSpPr>
        <p:spPr bwMode="auto">
          <a:xfrm>
            <a:off x="2562225" y="4333875"/>
            <a:ext cx="4703763" cy="457200"/>
          </a:xfrm>
          <a:prstGeom prst="rect">
            <a:avLst/>
          </a:prstGeom>
          <a:noFill/>
          <a:ln w="9525">
            <a:noFill/>
            <a:miter lim="800000"/>
            <a:headEnd/>
            <a:tailEnd/>
          </a:ln>
          <a:effectLst/>
        </p:spPr>
        <p:txBody>
          <a:bodyPr>
            <a:spAutoFit/>
          </a:bodyPr>
          <a:lstStyle/>
          <a:p>
            <a:pPr>
              <a:spcBef>
                <a:spcPct val="50000"/>
              </a:spcBef>
            </a:pPr>
            <a:r>
              <a:rPr lang="en-US" b="1" u="sng"/>
              <a:t>Draw State Transistion Diagram</a:t>
            </a:r>
          </a:p>
        </p:txBody>
      </p:sp>
      <p:sp>
        <p:nvSpPr>
          <p:cNvPr id="71691" name="Text Box 11"/>
          <p:cNvSpPr txBox="1">
            <a:spLocks noChangeArrowheads="1"/>
          </p:cNvSpPr>
          <p:nvPr/>
        </p:nvSpPr>
        <p:spPr bwMode="auto">
          <a:xfrm>
            <a:off x="1266825" y="4329113"/>
            <a:ext cx="1447800" cy="457200"/>
          </a:xfrm>
          <a:prstGeom prst="rect">
            <a:avLst/>
          </a:prstGeom>
          <a:noFill/>
          <a:ln w="9525">
            <a:noFill/>
            <a:miter lim="800000"/>
            <a:headEnd/>
            <a:tailEnd/>
          </a:ln>
          <a:effectLst/>
        </p:spPr>
        <p:txBody>
          <a:bodyPr>
            <a:spAutoFit/>
          </a:bodyPr>
          <a:lstStyle/>
          <a:p>
            <a:pPr>
              <a:spcBef>
                <a:spcPct val="50000"/>
              </a:spcBef>
            </a:pPr>
            <a:r>
              <a:rPr lang="en-US" b="1"/>
              <a:t>Step 5:</a:t>
            </a:r>
          </a:p>
        </p:txBody>
      </p:sp>
      <p:sp>
        <p:nvSpPr>
          <p:cNvPr id="71692" name="Text Box 12"/>
          <p:cNvSpPr txBox="1">
            <a:spLocks noChangeArrowheads="1"/>
          </p:cNvSpPr>
          <p:nvPr/>
        </p:nvSpPr>
        <p:spPr bwMode="auto">
          <a:xfrm>
            <a:off x="2562225" y="5667375"/>
            <a:ext cx="3006725" cy="457200"/>
          </a:xfrm>
          <a:prstGeom prst="rect">
            <a:avLst/>
          </a:prstGeom>
          <a:noFill/>
          <a:ln w="9525">
            <a:noFill/>
            <a:miter lim="800000"/>
            <a:headEnd/>
            <a:tailEnd/>
          </a:ln>
          <a:effectLst/>
        </p:spPr>
        <p:txBody>
          <a:bodyPr>
            <a:spAutoFit/>
          </a:bodyPr>
          <a:lstStyle/>
          <a:p>
            <a:pPr>
              <a:spcBef>
                <a:spcPct val="50000"/>
              </a:spcBef>
            </a:pPr>
            <a:r>
              <a:rPr lang="en-US" b="1" u="sng"/>
              <a:t>Draw Logic</a:t>
            </a:r>
          </a:p>
        </p:txBody>
      </p:sp>
      <p:sp>
        <p:nvSpPr>
          <p:cNvPr id="71693" name="Text Box 13"/>
          <p:cNvSpPr txBox="1">
            <a:spLocks noChangeArrowheads="1"/>
          </p:cNvSpPr>
          <p:nvPr/>
        </p:nvSpPr>
        <p:spPr bwMode="auto">
          <a:xfrm>
            <a:off x="1266825" y="5667375"/>
            <a:ext cx="1447800" cy="457200"/>
          </a:xfrm>
          <a:prstGeom prst="rect">
            <a:avLst/>
          </a:prstGeom>
          <a:noFill/>
          <a:ln w="9525">
            <a:noFill/>
            <a:miter lim="800000"/>
            <a:headEnd/>
            <a:tailEnd/>
          </a:ln>
          <a:effectLst/>
        </p:spPr>
        <p:txBody>
          <a:bodyPr>
            <a:spAutoFit/>
          </a:bodyPr>
          <a:lstStyle/>
          <a:p>
            <a:pPr>
              <a:spcBef>
                <a:spcPct val="50000"/>
              </a:spcBef>
            </a:pPr>
            <a:r>
              <a:rPr lang="en-US" b="1"/>
              <a:t>Step 8:</a:t>
            </a:r>
          </a:p>
        </p:txBody>
      </p:sp>
      <p:sp>
        <p:nvSpPr>
          <p:cNvPr id="71694" name="AutoShape 14"/>
          <p:cNvSpPr>
            <a:spLocks noChangeArrowheads="1"/>
          </p:cNvSpPr>
          <p:nvPr/>
        </p:nvSpPr>
        <p:spPr bwMode="auto">
          <a:xfrm>
            <a:off x="7772400" y="5486400"/>
            <a:ext cx="1219200" cy="1219200"/>
          </a:xfrm>
          <a:prstGeom prst="star5">
            <a:avLst/>
          </a:prstGeom>
          <a:solidFill>
            <a:srgbClr val="FF00FF"/>
          </a:solidFill>
          <a:ln w="9525">
            <a:solidFill>
              <a:schemeClr val="tx1"/>
            </a:solidFill>
            <a:miter lim="800000"/>
            <a:headEnd/>
            <a:tailEnd/>
          </a:ln>
          <a:effectLst/>
        </p:spPr>
        <p:txBody>
          <a:bodyPr wrap="none" anchor="ctr"/>
          <a:lstStyle/>
          <a:p>
            <a:endParaRPr lang="en-US"/>
          </a:p>
        </p:txBody>
      </p:sp>
      <p:sp>
        <p:nvSpPr>
          <p:cNvPr id="71695" name="Text Box 15"/>
          <p:cNvSpPr txBox="1">
            <a:spLocks noChangeArrowheads="1"/>
          </p:cNvSpPr>
          <p:nvPr/>
        </p:nvSpPr>
        <p:spPr bwMode="auto">
          <a:xfrm>
            <a:off x="1268413" y="3436938"/>
            <a:ext cx="1447800" cy="457200"/>
          </a:xfrm>
          <a:prstGeom prst="rect">
            <a:avLst/>
          </a:prstGeom>
          <a:noFill/>
          <a:ln w="9525">
            <a:noFill/>
            <a:miter lim="800000"/>
            <a:headEnd/>
            <a:tailEnd/>
          </a:ln>
          <a:effectLst/>
        </p:spPr>
        <p:txBody>
          <a:bodyPr>
            <a:spAutoFit/>
          </a:bodyPr>
          <a:lstStyle/>
          <a:p>
            <a:pPr>
              <a:spcBef>
                <a:spcPct val="50000"/>
              </a:spcBef>
            </a:pPr>
            <a:r>
              <a:rPr lang="en-US" b="1"/>
              <a:t>Step 3:</a:t>
            </a:r>
          </a:p>
        </p:txBody>
      </p:sp>
      <p:sp>
        <p:nvSpPr>
          <p:cNvPr id="71696" name="Text Box 16"/>
          <p:cNvSpPr txBox="1">
            <a:spLocks noChangeArrowheads="1"/>
          </p:cNvSpPr>
          <p:nvPr/>
        </p:nvSpPr>
        <p:spPr bwMode="auto">
          <a:xfrm>
            <a:off x="2563813" y="3444875"/>
            <a:ext cx="5984875" cy="457200"/>
          </a:xfrm>
          <a:prstGeom prst="rect">
            <a:avLst/>
          </a:prstGeom>
          <a:noFill/>
          <a:ln w="9525">
            <a:noFill/>
            <a:miter lim="800000"/>
            <a:headEnd/>
            <a:tailEnd/>
          </a:ln>
          <a:effectLst/>
        </p:spPr>
        <p:txBody>
          <a:bodyPr>
            <a:spAutoFit/>
          </a:bodyPr>
          <a:lstStyle/>
          <a:p>
            <a:pPr>
              <a:spcBef>
                <a:spcPct val="50000"/>
              </a:spcBef>
            </a:pPr>
            <a:r>
              <a:rPr lang="en-US" b="1" u="sng"/>
              <a:t>Timing Diagram </a:t>
            </a:r>
            <a:r>
              <a:rPr lang="en-US" sz="1600" b="1" u="sng"/>
              <a:t>(To Describe &amp; Understand Behaviour)</a:t>
            </a:r>
          </a:p>
        </p:txBody>
      </p:sp>
      <p:sp>
        <p:nvSpPr>
          <p:cNvPr id="71697" name="Text Box 17"/>
          <p:cNvSpPr txBox="1">
            <a:spLocks noChangeArrowheads="1"/>
          </p:cNvSpPr>
          <p:nvPr/>
        </p:nvSpPr>
        <p:spPr bwMode="auto">
          <a:xfrm>
            <a:off x="2573338" y="4778375"/>
            <a:ext cx="4805362" cy="457200"/>
          </a:xfrm>
          <a:prstGeom prst="rect">
            <a:avLst/>
          </a:prstGeom>
          <a:noFill/>
          <a:ln w="9525">
            <a:noFill/>
            <a:miter lim="800000"/>
            <a:headEnd/>
            <a:tailEnd/>
          </a:ln>
          <a:effectLst/>
        </p:spPr>
        <p:txBody>
          <a:bodyPr>
            <a:spAutoFit/>
          </a:bodyPr>
          <a:lstStyle/>
          <a:p>
            <a:pPr>
              <a:spcBef>
                <a:spcPct val="50000"/>
              </a:spcBef>
            </a:pPr>
            <a:r>
              <a:rPr lang="en-US" b="1" u="sng"/>
              <a:t>Write out State Transition Table</a:t>
            </a:r>
          </a:p>
        </p:txBody>
      </p:sp>
      <p:sp>
        <p:nvSpPr>
          <p:cNvPr id="71698" name="Text Box 18"/>
          <p:cNvSpPr txBox="1">
            <a:spLocks noChangeArrowheads="1"/>
          </p:cNvSpPr>
          <p:nvPr/>
        </p:nvSpPr>
        <p:spPr bwMode="auto">
          <a:xfrm>
            <a:off x="2533650" y="5222875"/>
            <a:ext cx="4338638" cy="457200"/>
          </a:xfrm>
          <a:prstGeom prst="rect">
            <a:avLst/>
          </a:prstGeom>
          <a:noFill/>
          <a:ln w="9525">
            <a:noFill/>
            <a:miter lim="800000"/>
            <a:headEnd/>
            <a:tailEnd/>
          </a:ln>
          <a:effectLst/>
        </p:spPr>
        <p:txBody>
          <a:bodyPr>
            <a:spAutoFit/>
          </a:bodyPr>
          <a:lstStyle/>
          <a:p>
            <a:pPr>
              <a:spcBef>
                <a:spcPct val="50000"/>
              </a:spcBef>
            </a:pPr>
            <a:r>
              <a:rPr lang="en-US" b="1" u="sng"/>
              <a:t>Generate Logic Equations</a:t>
            </a:r>
          </a:p>
        </p:txBody>
      </p:sp>
      <p:sp>
        <p:nvSpPr>
          <p:cNvPr id="71699" name="Text Box 19"/>
          <p:cNvSpPr txBox="1">
            <a:spLocks noChangeArrowheads="1"/>
          </p:cNvSpPr>
          <p:nvPr/>
        </p:nvSpPr>
        <p:spPr bwMode="auto">
          <a:xfrm>
            <a:off x="1266825" y="4775200"/>
            <a:ext cx="1447800" cy="457200"/>
          </a:xfrm>
          <a:prstGeom prst="rect">
            <a:avLst/>
          </a:prstGeom>
          <a:noFill/>
          <a:ln w="9525">
            <a:noFill/>
            <a:miter lim="800000"/>
            <a:headEnd/>
            <a:tailEnd/>
          </a:ln>
          <a:effectLst/>
        </p:spPr>
        <p:txBody>
          <a:bodyPr>
            <a:spAutoFit/>
          </a:bodyPr>
          <a:lstStyle/>
          <a:p>
            <a:pPr>
              <a:spcBef>
                <a:spcPct val="50000"/>
              </a:spcBef>
            </a:pPr>
            <a:r>
              <a:rPr lang="en-US" b="1"/>
              <a:t>Step 6:</a:t>
            </a:r>
          </a:p>
        </p:txBody>
      </p:sp>
      <p:sp>
        <p:nvSpPr>
          <p:cNvPr id="71700" name="Text Box 20"/>
          <p:cNvSpPr txBox="1">
            <a:spLocks noChangeArrowheads="1"/>
          </p:cNvSpPr>
          <p:nvPr/>
        </p:nvSpPr>
        <p:spPr bwMode="auto">
          <a:xfrm>
            <a:off x="1266825" y="5221288"/>
            <a:ext cx="1447800" cy="457200"/>
          </a:xfrm>
          <a:prstGeom prst="rect">
            <a:avLst/>
          </a:prstGeom>
          <a:noFill/>
          <a:ln w="9525">
            <a:noFill/>
            <a:miter lim="800000"/>
            <a:headEnd/>
            <a:tailEnd/>
          </a:ln>
          <a:effectLst/>
        </p:spPr>
        <p:txBody>
          <a:bodyPr>
            <a:spAutoFit/>
          </a:bodyPr>
          <a:lstStyle/>
          <a:p>
            <a:pPr>
              <a:spcBef>
                <a:spcPct val="50000"/>
              </a:spcBef>
            </a:pPr>
            <a:r>
              <a:rPr lang="en-US" b="1"/>
              <a:t>Step 7:</a:t>
            </a:r>
          </a:p>
        </p:txBody>
      </p:sp>
      <p:sp>
        <p:nvSpPr>
          <p:cNvPr id="21" name="Slide Number Placeholder 20"/>
          <p:cNvSpPr>
            <a:spLocks noGrp="1"/>
          </p:cNvSpPr>
          <p:nvPr>
            <p:ph type="sldNum" sz="quarter" idx="12"/>
          </p:nvPr>
        </p:nvSpPr>
        <p:spPr/>
        <p:txBody>
          <a:bodyPr/>
          <a:lstStyle/>
          <a:p>
            <a:fld id="{1E9AE433-2354-447F-AC9C-E3BA53A2ED55}" type="slidenum">
              <a:rPr lang="en-US" smtClean="0"/>
              <a:pPr/>
              <a:t>65</a:t>
            </a:fld>
            <a:endParaRPr lang="en-US"/>
          </a:p>
        </p:txBody>
      </p:sp>
      <p:sp>
        <p:nvSpPr>
          <p:cNvPr id="22" name="Footer Placeholder 21"/>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State Transition Diagrams</a:t>
            </a:r>
          </a:p>
        </p:txBody>
      </p:sp>
      <p:sp>
        <p:nvSpPr>
          <p:cNvPr id="72707" name="Rectangle 3"/>
          <p:cNvSpPr>
            <a:spLocks noGrp="1" noChangeArrowheads="1"/>
          </p:cNvSpPr>
          <p:nvPr>
            <p:ph idx="1"/>
          </p:nvPr>
        </p:nvSpPr>
        <p:spPr/>
        <p:txBody>
          <a:bodyPr/>
          <a:lstStyle/>
          <a:p>
            <a:r>
              <a:rPr lang="en-US"/>
              <a:t>Different for Meally &amp; Moore Models</a:t>
            </a:r>
          </a:p>
        </p:txBody>
      </p:sp>
      <p:sp>
        <p:nvSpPr>
          <p:cNvPr id="72710" name="Text Box 6"/>
          <p:cNvSpPr txBox="1">
            <a:spLocks noChangeArrowheads="1"/>
          </p:cNvSpPr>
          <p:nvPr/>
        </p:nvSpPr>
        <p:spPr bwMode="auto">
          <a:xfrm>
            <a:off x="2082800" y="2641600"/>
            <a:ext cx="1341438" cy="457200"/>
          </a:xfrm>
          <a:prstGeom prst="rect">
            <a:avLst/>
          </a:prstGeom>
          <a:noFill/>
          <a:ln w="9525">
            <a:noFill/>
            <a:miter lim="800000"/>
            <a:headEnd/>
            <a:tailEnd/>
          </a:ln>
          <a:effectLst/>
        </p:spPr>
        <p:txBody>
          <a:bodyPr>
            <a:spAutoFit/>
          </a:bodyPr>
          <a:lstStyle/>
          <a:p>
            <a:pPr algn="ctr">
              <a:spcBef>
                <a:spcPct val="50000"/>
              </a:spcBef>
            </a:pPr>
            <a:r>
              <a:rPr lang="en-US"/>
              <a:t>Meally</a:t>
            </a:r>
          </a:p>
        </p:txBody>
      </p:sp>
      <p:sp>
        <p:nvSpPr>
          <p:cNvPr id="72719" name="Text Box 15"/>
          <p:cNvSpPr txBox="1">
            <a:spLocks noChangeArrowheads="1"/>
          </p:cNvSpPr>
          <p:nvPr/>
        </p:nvSpPr>
        <p:spPr bwMode="auto">
          <a:xfrm>
            <a:off x="5842000" y="2660650"/>
            <a:ext cx="1341438" cy="457200"/>
          </a:xfrm>
          <a:prstGeom prst="rect">
            <a:avLst/>
          </a:prstGeom>
          <a:noFill/>
          <a:ln w="9525">
            <a:noFill/>
            <a:miter lim="800000"/>
            <a:headEnd/>
            <a:tailEnd/>
          </a:ln>
          <a:effectLst/>
        </p:spPr>
        <p:txBody>
          <a:bodyPr>
            <a:spAutoFit/>
          </a:bodyPr>
          <a:lstStyle/>
          <a:p>
            <a:pPr algn="ctr">
              <a:spcBef>
                <a:spcPct val="50000"/>
              </a:spcBef>
            </a:pPr>
            <a:r>
              <a:rPr lang="en-US"/>
              <a:t>Moore</a:t>
            </a:r>
          </a:p>
        </p:txBody>
      </p:sp>
      <p:sp>
        <p:nvSpPr>
          <p:cNvPr id="72708" name="Rectangle 4"/>
          <p:cNvSpPr>
            <a:spLocks noChangeArrowheads="1"/>
          </p:cNvSpPr>
          <p:nvPr/>
        </p:nvSpPr>
        <p:spPr bwMode="auto">
          <a:xfrm>
            <a:off x="1087438" y="3149600"/>
            <a:ext cx="3260725" cy="2874963"/>
          </a:xfrm>
          <a:prstGeom prst="rect">
            <a:avLst/>
          </a:prstGeom>
          <a:noFill/>
          <a:ln w="9525">
            <a:solidFill>
              <a:schemeClr val="tx1"/>
            </a:solidFill>
            <a:miter lim="800000"/>
            <a:headEnd/>
            <a:tailEnd/>
          </a:ln>
          <a:effectLst/>
        </p:spPr>
        <p:txBody>
          <a:bodyPr wrap="none" anchor="ctr"/>
          <a:lstStyle/>
          <a:p>
            <a:endParaRPr lang="en-US"/>
          </a:p>
        </p:txBody>
      </p:sp>
      <p:sp>
        <p:nvSpPr>
          <p:cNvPr id="72709" name="Oval 5"/>
          <p:cNvSpPr>
            <a:spLocks noChangeArrowheads="1"/>
          </p:cNvSpPr>
          <p:nvPr/>
        </p:nvSpPr>
        <p:spPr bwMode="auto">
          <a:xfrm>
            <a:off x="1325563" y="4032250"/>
            <a:ext cx="2266950" cy="1900238"/>
          </a:xfrm>
          <a:prstGeom prst="ellipse">
            <a:avLst/>
          </a:prstGeom>
          <a:noFill/>
          <a:ln w="9525">
            <a:solidFill>
              <a:schemeClr val="tx1"/>
            </a:solidFill>
            <a:round/>
            <a:headEnd/>
            <a:tailEnd/>
          </a:ln>
          <a:effectLst/>
        </p:spPr>
        <p:txBody>
          <a:bodyPr wrap="none" anchor="ctr"/>
          <a:lstStyle/>
          <a:p>
            <a:endParaRPr lang="en-US"/>
          </a:p>
        </p:txBody>
      </p:sp>
      <p:sp>
        <p:nvSpPr>
          <p:cNvPr id="72711" name="Text Box 7"/>
          <p:cNvSpPr txBox="1">
            <a:spLocks noChangeArrowheads="1"/>
          </p:cNvSpPr>
          <p:nvPr/>
        </p:nvSpPr>
        <p:spPr bwMode="auto">
          <a:xfrm>
            <a:off x="2078038" y="4144963"/>
            <a:ext cx="904875"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72712" name="Text Box 8"/>
          <p:cNvSpPr txBox="1">
            <a:spLocks noChangeArrowheads="1"/>
          </p:cNvSpPr>
          <p:nvPr/>
        </p:nvSpPr>
        <p:spPr bwMode="auto">
          <a:xfrm>
            <a:off x="1782763" y="4276725"/>
            <a:ext cx="1522412" cy="854075"/>
          </a:xfrm>
          <a:prstGeom prst="rect">
            <a:avLst/>
          </a:prstGeom>
          <a:noFill/>
          <a:ln w="9525">
            <a:noFill/>
            <a:miter lim="800000"/>
            <a:headEnd/>
            <a:tailEnd/>
          </a:ln>
          <a:effectLst/>
        </p:spPr>
        <p:txBody>
          <a:bodyPr>
            <a:spAutoFit/>
          </a:bodyPr>
          <a:lstStyle/>
          <a:p>
            <a:pPr>
              <a:spcBef>
                <a:spcPct val="50000"/>
              </a:spcBef>
            </a:pPr>
            <a:r>
              <a:rPr lang="en-US" sz="2000"/>
              <a:t>State Name</a:t>
            </a:r>
          </a:p>
          <a:p>
            <a:pPr>
              <a:spcBef>
                <a:spcPct val="50000"/>
              </a:spcBef>
            </a:pPr>
            <a:r>
              <a:rPr lang="en-US" sz="2000"/>
              <a:t>State Value</a:t>
            </a:r>
          </a:p>
        </p:txBody>
      </p:sp>
      <p:sp>
        <p:nvSpPr>
          <p:cNvPr id="72714" name="Text Box 10"/>
          <p:cNvSpPr txBox="1">
            <a:spLocks noChangeArrowheads="1"/>
          </p:cNvSpPr>
          <p:nvPr/>
        </p:nvSpPr>
        <p:spPr bwMode="auto">
          <a:xfrm>
            <a:off x="1223963" y="3344863"/>
            <a:ext cx="2397125" cy="320675"/>
          </a:xfrm>
          <a:prstGeom prst="rect">
            <a:avLst/>
          </a:prstGeom>
          <a:noFill/>
          <a:ln w="9525">
            <a:noFill/>
            <a:miter lim="800000"/>
            <a:headEnd/>
            <a:tailEnd/>
          </a:ln>
          <a:effectLst/>
        </p:spPr>
        <p:txBody>
          <a:bodyPr>
            <a:spAutoFit/>
          </a:bodyPr>
          <a:lstStyle/>
          <a:p>
            <a:pPr>
              <a:lnSpc>
                <a:spcPct val="75000"/>
              </a:lnSpc>
            </a:pPr>
            <a:r>
              <a:rPr lang="en-US" sz="2000"/>
              <a:t>[Input/Output Value]</a:t>
            </a:r>
          </a:p>
        </p:txBody>
      </p:sp>
      <p:sp>
        <p:nvSpPr>
          <p:cNvPr id="72724" name="Text Box 20"/>
          <p:cNvSpPr txBox="1">
            <a:spLocks noChangeArrowheads="1"/>
          </p:cNvSpPr>
          <p:nvPr/>
        </p:nvSpPr>
        <p:spPr bwMode="auto">
          <a:xfrm>
            <a:off x="3511550" y="3525838"/>
            <a:ext cx="1209675" cy="822325"/>
          </a:xfrm>
          <a:prstGeom prst="rect">
            <a:avLst/>
          </a:prstGeom>
          <a:noFill/>
          <a:ln w="9525">
            <a:noFill/>
            <a:miter lim="800000"/>
            <a:headEnd/>
            <a:tailEnd/>
          </a:ln>
          <a:effectLst/>
        </p:spPr>
        <p:txBody>
          <a:bodyPr>
            <a:spAutoFit/>
          </a:bodyPr>
          <a:lstStyle/>
          <a:p>
            <a:pPr>
              <a:spcBef>
                <a:spcPct val="50000"/>
              </a:spcBef>
            </a:pPr>
            <a:r>
              <a:rPr lang="en-US"/>
              <a:t>Next State</a:t>
            </a:r>
          </a:p>
        </p:txBody>
      </p:sp>
      <p:sp>
        <p:nvSpPr>
          <p:cNvPr id="72728" name="Rectangle 24"/>
          <p:cNvSpPr>
            <a:spLocks noChangeArrowheads="1"/>
          </p:cNvSpPr>
          <p:nvPr/>
        </p:nvSpPr>
        <p:spPr bwMode="auto">
          <a:xfrm>
            <a:off x="4999038" y="3149600"/>
            <a:ext cx="3260725" cy="2874963"/>
          </a:xfrm>
          <a:prstGeom prst="rect">
            <a:avLst/>
          </a:prstGeom>
          <a:noFill/>
          <a:ln w="9525">
            <a:solidFill>
              <a:schemeClr val="tx1"/>
            </a:solidFill>
            <a:miter lim="800000"/>
            <a:headEnd/>
            <a:tailEnd/>
          </a:ln>
          <a:effectLst/>
        </p:spPr>
        <p:txBody>
          <a:bodyPr wrap="none" anchor="ctr"/>
          <a:lstStyle/>
          <a:p>
            <a:endParaRPr lang="en-US"/>
          </a:p>
        </p:txBody>
      </p:sp>
      <p:sp>
        <p:nvSpPr>
          <p:cNvPr id="72729" name="Oval 25"/>
          <p:cNvSpPr>
            <a:spLocks noChangeArrowheads="1"/>
          </p:cNvSpPr>
          <p:nvPr/>
        </p:nvSpPr>
        <p:spPr bwMode="auto">
          <a:xfrm>
            <a:off x="5237163" y="4032250"/>
            <a:ext cx="2266950" cy="1900238"/>
          </a:xfrm>
          <a:prstGeom prst="ellipse">
            <a:avLst/>
          </a:prstGeom>
          <a:noFill/>
          <a:ln w="9525">
            <a:solidFill>
              <a:schemeClr val="tx1"/>
            </a:solidFill>
            <a:round/>
            <a:headEnd/>
            <a:tailEnd/>
          </a:ln>
          <a:effectLst/>
        </p:spPr>
        <p:txBody>
          <a:bodyPr wrap="none" anchor="ctr"/>
          <a:lstStyle/>
          <a:p>
            <a:endParaRPr lang="en-US"/>
          </a:p>
        </p:txBody>
      </p:sp>
      <p:sp>
        <p:nvSpPr>
          <p:cNvPr id="72730" name="Text Box 26"/>
          <p:cNvSpPr txBox="1">
            <a:spLocks noChangeArrowheads="1"/>
          </p:cNvSpPr>
          <p:nvPr/>
        </p:nvSpPr>
        <p:spPr bwMode="auto">
          <a:xfrm>
            <a:off x="5989638" y="4144963"/>
            <a:ext cx="904875"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72731" name="Text Box 27"/>
          <p:cNvSpPr txBox="1">
            <a:spLocks noChangeArrowheads="1"/>
          </p:cNvSpPr>
          <p:nvPr/>
        </p:nvSpPr>
        <p:spPr bwMode="auto">
          <a:xfrm>
            <a:off x="5694363" y="4276725"/>
            <a:ext cx="1522412" cy="854075"/>
          </a:xfrm>
          <a:prstGeom prst="rect">
            <a:avLst/>
          </a:prstGeom>
          <a:noFill/>
          <a:ln w="9525">
            <a:noFill/>
            <a:miter lim="800000"/>
            <a:headEnd/>
            <a:tailEnd/>
          </a:ln>
          <a:effectLst/>
        </p:spPr>
        <p:txBody>
          <a:bodyPr>
            <a:spAutoFit/>
          </a:bodyPr>
          <a:lstStyle/>
          <a:p>
            <a:pPr>
              <a:spcBef>
                <a:spcPct val="50000"/>
              </a:spcBef>
            </a:pPr>
            <a:r>
              <a:rPr lang="en-US" sz="2000"/>
              <a:t>State Name</a:t>
            </a:r>
          </a:p>
          <a:p>
            <a:pPr>
              <a:spcBef>
                <a:spcPct val="50000"/>
              </a:spcBef>
            </a:pPr>
            <a:r>
              <a:rPr lang="en-US" sz="2000"/>
              <a:t>State Value</a:t>
            </a:r>
          </a:p>
        </p:txBody>
      </p:sp>
      <p:sp>
        <p:nvSpPr>
          <p:cNvPr id="72733" name="Text Box 29"/>
          <p:cNvSpPr txBox="1">
            <a:spLocks noChangeArrowheads="1"/>
          </p:cNvSpPr>
          <p:nvPr/>
        </p:nvSpPr>
        <p:spPr bwMode="auto">
          <a:xfrm>
            <a:off x="5553075" y="5203825"/>
            <a:ext cx="1827213" cy="320675"/>
          </a:xfrm>
          <a:prstGeom prst="rect">
            <a:avLst/>
          </a:prstGeom>
          <a:noFill/>
          <a:ln w="9525">
            <a:noFill/>
            <a:miter lim="800000"/>
            <a:headEnd/>
            <a:tailEnd/>
          </a:ln>
          <a:effectLst/>
        </p:spPr>
        <p:txBody>
          <a:bodyPr>
            <a:spAutoFit/>
          </a:bodyPr>
          <a:lstStyle/>
          <a:p>
            <a:pPr>
              <a:lnSpc>
                <a:spcPct val="75000"/>
              </a:lnSpc>
            </a:pPr>
            <a:r>
              <a:rPr lang="en-US" sz="2000"/>
              <a:t>[Output Value]</a:t>
            </a:r>
          </a:p>
        </p:txBody>
      </p:sp>
      <p:sp>
        <p:nvSpPr>
          <p:cNvPr id="72734" name="Text Box 30"/>
          <p:cNvSpPr txBox="1">
            <a:spLocks noChangeArrowheads="1"/>
          </p:cNvSpPr>
          <p:nvPr/>
        </p:nvSpPr>
        <p:spPr bwMode="auto">
          <a:xfrm>
            <a:off x="7423150" y="3525838"/>
            <a:ext cx="1209675" cy="822325"/>
          </a:xfrm>
          <a:prstGeom prst="rect">
            <a:avLst/>
          </a:prstGeom>
          <a:noFill/>
          <a:ln w="9525">
            <a:noFill/>
            <a:miter lim="800000"/>
            <a:headEnd/>
            <a:tailEnd/>
          </a:ln>
          <a:effectLst/>
        </p:spPr>
        <p:txBody>
          <a:bodyPr>
            <a:spAutoFit/>
          </a:bodyPr>
          <a:lstStyle/>
          <a:p>
            <a:pPr>
              <a:spcBef>
                <a:spcPct val="50000"/>
              </a:spcBef>
            </a:pPr>
            <a:r>
              <a:rPr lang="en-US"/>
              <a:t>Next State</a:t>
            </a:r>
          </a:p>
        </p:txBody>
      </p:sp>
      <p:sp>
        <p:nvSpPr>
          <p:cNvPr id="72735" name="Freeform 31"/>
          <p:cNvSpPr>
            <a:spLocks/>
          </p:cNvSpPr>
          <p:nvPr/>
        </p:nvSpPr>
        <p:spPr bwMode="auto">
          <a:xfrm>
            <a:off x="2620963" y="3656013"/>
            <a:ext cx="874712" cy="377825"/>
          </a:xfrm>
          <a:custGeom>
            <a:avLst/>
            <a:gdLst/>
            <a:ahLst/>
            <a:cxnLst>
              <a:cxn ang="0">
                <a:pos x="0" y="238"/>
              </a:cxn>
              <a:cxn ang="0">
                <a:pos x="103" y="20"/>
              </a:cxn>
              <a:cxn ang="0">
                <a:pos x="352" y="116"/>
              </a:cxn>
              <a:cxn ang="0">
                <a:pos x="551" y="116"/>
              </a:cxn>
            </a:cxnLst>
            <a:rect l="0" t="0" r="r" b="b"/>
            <a:pathLst>
              <a:path w="551" h="238">
                <a:moveTo>
                  <a:pt x="0" y="238"/>
                </a:moveTo>
                <a:cubicBezTo>
                  <a:pt x="22" y="139"/>
                  <a:pt x="44" y="40"/>
                  <a:pt x="103" y="20"/>
                </a:cubicBezTo>
                <a:cubicBezTo>
                  <a:pt x="162" y="0"/>
                  <a:pt x="277" y="100"/>
                  <a:pt x="352" y="116"/>
                </a:cubicBezTo>
                <a:cubicBezTo>
                  <a:pt x="427" y="132"/>
                  <a:pt x="489" y="124"/>
                  <a:pt x="551" y="116"/>
                </a:cubicBezTo>
              </a:path>
            </a:pathLst>
          </a:custGeom>
          <a:noFill/>
          <a:ln w="9525">
            <a:solidFill>
              <a:schemeClr val="tx1"/>
            </a:solidFill>
            <a:round/>
            <a:headEnd type="none" w="med" len="med"/>
            <a:tailEnd type="triangle" w="med" len="med"/>
          </a:ln>
          <a:effectLst/>
        </p:spPr>
        <p:txBody>
          <a:bodyPr/>
          <a:lstStyle/>
          <a:p>
            <a:endParaRPr lang="en-US"/>
          </a:p>
        </p:txBody>
      </p:sp>
      <p:sp>
        <p:nvSpPr>
          <p:cNvPr id="72736" name="Freeform 32"/>
          <p:cNvSpPr>
            <a:spLocks/>
          </p:cNvSpPr>
          <p:nvPr/>
        </p:nvSpPr>
        <p:spPr bwMode="auto">
          <a:xfrm>
            <a:off x="6572250" y="3675063"/>
            <a:ext cx="874713" cy="377825"/>
          </a:xfrm>
          <a:custGeom>
            <a:avLst/>
            <a:gdLst/>
            <a:ahLst/>
            <a:cxnLst>
              <a:cxn ang="0">
                <a:pos x="0" y="238"/>
              </a:cxn>
              <a:cxn ang="0">
                <a:pos x="103" y="20"/>
              </a:cxn>
              <a:cxn ang="0">
                <a:pos x="352" y="116"/>
              </a:cxn>
              <a:cxn ang="0">
                <a:pos x="551" y="116"/>
              </a:cxn>
            </a:cxnLst>
            <a:rect l="0" t="0" r="r" b="b"/>
            <a:pathLst>
              <a:path w="551" h="238">
                <a:moveTo>
                  <a:pt x="0" y="238"/>
                </a:moveTo>
                <a:cubicBezTo>
                  <a:pt x="22" y="139"/>
                  <a:pt x="44" y="40"/>
                  <a:pt x="103" y="20"/>
                </a:cubicBezTo>
                <a:cubicBezTo>
                  <a:pt x="162" y="0"/>
                  <a:pt x="277" y="100"/>
                  <a:pt x="352" y="116"/>
                </a:cubicBezTo>
                <a:cubicBezTo>
                  <a:pt x="427" y="132"/>
                  <a:pt x="489" y="124"/>
                  <a:pt x="551" y="116"/>
                </a:cubicBezTo>
              </a:path>
            </a:pathLst>
          </a:custGeom>
          <a:noFill/>
          <a:ln w="9525">
            <a:solidFill>
              <a:schemeClr val="tx1"/>
            </a:solidFill>
            <a:round/>
            <a:headEnd type="none" w="med" len="med"/>
            <a:tailEnd type="triangle" w="med" len="med"/>
          </a:ln>
          <a:effectLst/>
        </p:spPr>
        <p:txBody>
          <a:bodyPr/>
          <a:lstStyle/>
          <a:p>
            <a:endParaRPr lang="en-US"/>
          </a:p>
        </p:txBody>
      </p:sp>
      <p:sp>
        <p:nvSpPr>
          <p:cNvPr id="72737" name="Text Box 33"/>
          <p:cNvSpPr txBox="1">
            <a:spLocks noChangeArrowheads="1"/>
          </p:cNvSpPr>
          <p:nvPr/>
        </p:nvSpPr>
        <p:spPr bwMode="auto">
          <a:xfrm>
            <a:off x="5684838" y="3325813"/>
            <a:ext cx="1858962" cy="320675"/>
          </a:xfrm>
          <a:prstGeom prst="rect">
            <a:avLst/>
          </a:prstGeom>
          <a:noFill/>
          <a:ln w="9525">
            <a:noFill/>
            <a:miter lim="800000"/>
            <a:headEnd/>
            <a:tailEnd/>
          </a:ln>
          <a:effectLst/>
        </p:spPr>
        <p:txBody>
          <a:bodyPr>
            <a:spAutoFit/>
          </a:bodyPr>
          <a:lstStyle/>
          <a:p>
            <a:pPr>
              <a:lnSpc>
                <a:spcPct val="75000"/>
              </a:lnSpc>
            </a:pPr>
            <a:r>
              <a:rPr lang="en-US" sz="2000"/>
              <a:t>[Input Value]</a:t>
            </a:r>
          </a:p>
        </p:txBody>
      </p:sp>
      <p:sp>
        <p:nvSpPr>
          <p:cNvPr id="21" name="Slide Number Placeholder 20"/>
          <p:cNvSpPr>
            <a:spLocks noGrp="1"/>
          </p:cNvSpPr>
          <p:nvPr>
            <p:ph type="sldNum" sz="quarter" idx="12"/>
          </p:nvPr>
        </p:nvSpPr>
        <p:spPr/>
        <p:txBody>
          <a:bodyPr/>
          <a:lstStyle/>
          <a:p>
            <a:fld id="{1E9AE433-2354-447F-AC9C-E3BA53A2ED55}" type="slidenum">
              <a:rPr lang="en-US" smtClean="0"/>
              <a:pPr/>
              <a:t>66</a:t>
            </a:fld>
            <a:endParaRPr lang="en-US"/>
          </a:p>
        </p:txBody>
      </p:sp>
      <p:sp>
        <p:nvSpPr>
          <p:cNvPr id="22" name="Footer Placeholder 21"/>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dirty="0"/>
              <a:t>Selecting State Bubble Stuff </a:t>
            </a:r>
            <a:r>
              <a:rPr lang="en-US" dirty="0" smtClean="0"/>
              <a:t>(1)</a:t>
            </a:r>
            <a:endParaRPr lang="en-US" dirty="0"/>
          </a:p>
        </p:txBody>
      </p:sp>
      <p:sp>
        <p:nvSpPr>
          <p:cNvPr id="119811" name="Rectangle 3"/>
          <p:cNvSpPr>
            <a:spLocks noGrp="1" noChangeArrowheads="1"/>
          </p:cNvSpPr>
          <p:nvPr>
            <p:ph idx="1"/>
          </p:nvPr>
        </p:nvSpPr>
        <p:spPr>
          <a:xfrm>
            <a:off x="685800" y="1568450"/>
            <a:ext cx="8280070" cy="4527550"/>
          </a:xfrm>
        </p:spPr>
        <p:txBody>
          <a:bodyPr/>
          <a:lstStyle/>
          <a:p>
            <a:r>
              <a:rPr lang="en-US" sz="2800" dirty="0"/>
              <a:t>State name: Something descriptive of the state’s function. Words are good</a:t>
            </a:r>
            <a:r>
              <a:rPr lang="en-US" sz="2800" dirty="0" smtClean="0"/>
              <a:t>. For humans.</a:t>
            </a:r>
            <a:endParaRPr lang="en-US" sz="2800" dirty="0"/>
          </a:p>
          <a:p>
            <a:pPr lvl="1"/>
            <a:r>
              <a:rPr lang="en-US" sz="2400" dirty="0" err="1"/>
              <a:t>ie</a:t>
            </a:r>
            <a:r>
              <a:rPr lang="en-US" sz="2400" dirty="0"/>
              <a:t> “Add numbers” </a:t>
            </a:r>
          </a:p>
          <a:p>
            <a:r>
              <a:rPr lang="en-US" sz="2800" dirty="0"/>
              <a:t>State Value: Each state must have a numerical name. It must be unique (different from all other state values in the machine</a:t>
            </a:r>
            <a:r>
              <a:rPr lang="en-US" sz="2800" dirty="0" smtClean="0"/>
              <a:t>). For computer.</a:t>
            </a:r>
            <a:endParaRPr lang="en-US" sz="2800" dirty="0"/>
          </a:p>
          <a:p>
            <a:pPr lvl="1"/>
            <a:r>
              <a:rPr lang="en-US" sz="2400" dirty="0" err="1"/>
              <a:t>ie</a:t>
            </a:r>
            <a:r>
              <a:rPr lang="en-US" sz="2400" dirty="0"/>
              <a:t> For a four-state machine: 00, 01, 10, 11.</a:t>
            </a:r>
          </a:p>
          <a:p>
            <a:pPr lvl="1"/>
            <a:r>
              <a:rPr lang="en-US" sz="2400" dirty="0" err="1"/>
              <a:t>ie</a:t>
            </a:r>
            <a:r>
              <a:rPr lang="en-US" sz="2400" dirty="0"/>
              <a:t> For a five state machine: 000, 001, 010, 011, 100, 101</a:t>
            </a:r>
          </a:p>
          <a:p>
            <a:pPr lvl="1"/>
            <a:r>
              <a:rPr lang="en-US" sz="2400" dirty="0" err="1"/>
              <a:t>ie</a:t>
            </a:r>
            <a:r>
              <a:rPr lang="en-US" sz="2400" dirty="0"/>
              <a:t> For a four state machine: 0000, 1001, 1010, 1011, 1100</a:t>
            </a:r>
          </a:p>
        </p:txBody>
      </p:sp>
      <p:sp>
        <p:nvSpPr>
          <p:cNvPr id="4" name="Slide Number Placeholder 3"/>
          <p:cNvSpPr>
            <a:spLocks noGrp="1"/>
          </p:cNvSpPr>
          <p:nvPr>
            <p:ph type="sldNum" sz="quarter" idx="12"/>
          </p:nvPr>
        </p:nvSpPr>
        <p:spPr/>
        <p:txBody>
          <a:bodyPr/>
          <a:lstStyle/>
          <a:p>
            <a:fld id="{1E9AE433-2354-447F-AC9C-E3BA53A2ED55}" type="slidenum">
              <a:rPr lang="en-US" smtClean="0"/>
              <a:pPr/>
              <a:t>67</a:t>
            </a:fld>
            <a:endParaRPr lang="en-US"/>
          </a:p>
        </p:txBody>
      </p:sp>
      <p:sp>
        <p:nvSpPr>
          <p:cNvPr id="5" name="Footer Placeholder 4"/>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dirty="0"/>
              <a:t>Selecting State Bubble Stuff </a:t>
            </a:r>
            <a:r>
              <a:rPr lang="en-US" dirty="0" smtClean="0"/>
              <a:t>(2)</a:t>
            </a:r>
            <a:endParaRPr lang="en-US" dirty="0"/>
          </a:p>
        </p:txBody>
      </p:sp>
      <p:sp>
        <p:nvSpPr>
          <p:cNvPr id="120835" name="Rectangle 3"/>
          <p:cNvSpPr>
            <a:spLocks noGrp="1" noChangeArrowheads="1"/>
          </p:cNvSpPr>
          <p:nvPr>
            <p:ph idx="1"/>
          </p:nvPr>
        </p:nvSpPr>
        <p:spPr>
          <a:xfrm>
            <a:off x="685800" y="1568450"/>
            <a:ext cx="8035925" cy="4527550"/>
          </a:xfrm>
        </p:spPr>
        <p:txBody>
          <a:bodyPr/>
          <a:lstStyle/>
          <a:p>
            <a:r>
              <a:rPr lang="en-US" sz="2800" dirty="0"/>
              <a:t>Output value: A list of ‘1’s and ‘0’s corresponding to the outputs of the state machine.</a:t>
            </a:r>
          </a:p>
          <a:p>
            <a:pPr lvl="1"/>
            <a:r>
              <a:rPr lang="en-US" sz="2400" dirty="0" err="1"/>
              <a:t>ie</a:t>
            </a:r>
            <a:r>
              <a:rPr lang="en-US" sz="2400" dirty="0"/>
              <a:t> [1011] for a state machine with outputs [Enable, Add, Subtract, </a:t>
            </a:r>
            <a:r>
              <a:rPr lang="en-US" sz="2400" dirty="0" err="1"/>
              <a:t>SaveResult</a:t>
            </a:r>
            <a:r>
              <a:rPr lang="en-US" sz="2400" dirty="0"/>
              <a:t>]</a:t>
            </a:r>
          </a:p>
          <a:p>
            <a:r>
              <a:rPr lang="en-US" sz="2800" dirty="0"/>
              <a:t>Input value: A list of ‘1’s and ‘0’s corresponding to the inputs of the state machine (often come from blocks the FSM controls).</a:t>
            </a:r>
          </a:p>
          <a:p>
            <a:pPr lvl="1"/>
            <a:r>
              <a:rPr lang="en-US" sz="2400" dirty="0" err="1"/>
              <a:t>ie</a:t>
            </a:r>
            <a:r>
              <a:rPr lang="en-US" sz="2400" dirty="0"/>
              <a:t> [010] for a state machine with outputs [</a:t>
            </a:r>
            <a:r>
              <a:rPr lang="en-US" sz="2400" dirty="0" err="1"/>
              <a:t>ResetAll</a:t>
            </a:r>
            <a:r>
              <a:rPr lang="en-US" sz="2400" dirty="0"/>
              <a:t>, </a:t>
            </a:r>
            <a:r>
              <a:rPr lang="en-US" sz="2400" dirty="0" err="1"/>
              <a:t>MultiplyDone</a:t>
            </a:r>
            <a:r>
              <a:rPr lang="en-US" sz="2400" dirty="0"/>
              <a:t>, Negative</a:t>
            </a:r>
            <a:r>
              <a:rPr lang="en-US" sz="2400" dirty="0" smtClean="0"/>
              <a:t>?]</a:t>
            </a:r>
          </a:p>
        </p:txBody>
      </p:sp>
      <p:sp>
        <p:nvSpPr>
          <p:cNvPr id="4" name="Slide Number Placeholder 3"/>
          <p:cNvSpPr>
            <a:spLocks noGrp="1"/>
          </p:cNvSpPr>
          <p:nvPr>
            <p:ph type="sldNum" sz="quarter" idx="12"/>
          </p:nvPr>
        </p:nvSpPr>
        <p:spPr/>
        <p:txBody>
          <a:bodyPr/>
          <a:lstStyle/>
          <a:p>
            <a:fld id="{1E9AE433-2354-447F-AC9C-E3BA53A2ED55}" type="slidenum">
              <a:rPr lang="en-US" smtClean="0"/>
              <a:pPr/>
              <a:t>68</a:t>
            </a:fld>
            <a:endParaRPr lang="en-US"/>
          </a:p>
        </p:txBody>
      </p:sp>
      <p:sp>
        <p:nvSpPr>
          <p:cNvPr id="5" name="Footer Placeholder 4"/>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dirty="0"/>
              <a:t>Selecting State Bubble Stuff </a:t>
            </a:r>
            <a:r>
              <a:rPr lang="en-US" dirty="0" smtClean="0"/>
              <a:t>(3)</a:t>
            </a:r>
            <a:endParaRPr lang="en-US" dirty="0"/>
          </a:p>
        </p:txBody>
      </p:sp>
      <p:sp>
        <p:nvSpPr>
          <p:cNvPr id="120835" name="Rectangle 3"/>
          <p:cNvSpPr>
            <a:spLocks noGrp="1" noChangeArrowheads="1"/>
          </p:cNvSpPr>
          <p:nvPr>
            <p:ph idx="1"/>
          </p:nvPr>
        </p:nvSpPr>
        <p:spPr>
          <a:xfrm>
            <a:off x="685800" y="1568450"/>
            <a:ext cx="8035925" cy="4527550"/>
          </a:xfrm>
        </p:spPr>
        <p:txBody>
          <a:bodyPr/>
          <a:lstStyle/>
          <a:p>
            <a:r>
              <a:rPr lang="en-US" dirty="0" smtClean="0"/>
              <a:t>Legend/Key – for input and output</a:t>
            </a:r>
          </a:p>
          <a:p>
            <a:pPr lvl="1"/>
            <a:r>
              <a:rPr lang="en-US" dirty="0" smtClean="0"/>
              <a:t>You can write inputs and outputs as 0s and 1s OR you can write the names of the signals. For example the counter’s outputs were: OP1 and OP0</a:t>
            </a:r>
          </a:p>
          <a:p>
            <a:pPr lvl="1"/>
            <a:r>
              <a:rPr lang="en-US" dirty="0" smtClean="0"/>
              <a:t>The output can be written: 10 or </a:t>
            </a:r>
          </a:p>
          <a:p>
            <a:pPr lvl="1"/>
            <a:r>
              <a:rPr lang="en-US" dirty="0" smtClean="0"/>
              <a:t>Non-negated means ‘1’ and negated means ‘0’</a:t>
            </a:r>
          </a:p>
          <a:p>
            <a:r>
              <a:rPr lang="en-US" sz="2800" dirty="0" smtClean="0"/>
              <a:t>BUT: If you write ‘10’, you need to tell me what that means. You need a legend. Here’s an example (on next slide)</a:t>
            </a:r>
            <a:endParaRPr lang="en-US" sz="2400" dirty="0" smtClean="0"/>
          </a:p>
        </p:txBody>
      </p:sp>
      <p:graphicFrame>
        <p:nvGraphicFramePr>
          <p:cNvPr id="4" name="Object 3"/>
          <p:cNvGraphicFramePr>
            <a:graphicFrameLocks noChangeAspect="1"/>
          </p:cNvGraphicFramePr>
          <p:nvPr/>
        </p:nvGraphicFramePr>
        <p:xfrm>
          <a:off x="6081650" y="3202297"/>
          <a:ext cx="1597142" cy="502804"/>
        </p:xfrm>
        <a:graphic>
          <a:graphicData uri="http://schemas.openxmlformats.org/presentationml/2006/ole">
            <mc:AlternateContent xmlns:mc="http://schemas.openxmlformats.org/markup-compatibility/2006">
              <mc:Choice xmlns:v="urn:schemas-microsoft-com:vml" Requires="v">
                <p:oleObj spid="_x0000_s346163" name="Equation" r:id="rId3" imgW="685502" imgH="215806" progId="Equation.3">
                  <p:embed/>
                </p:oleObj>
              </mc:Choice>
              <mc:Fallback>
                <p:oleObj name="Equation" r:id="rId3" imgW="685502" imgH="215806" progId="Equation.3">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1650" y="3202297"/>
                        <a:ext cx="1597142" cy="5028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1E9AE433-2354-447F-AC9C-E3BA53A2ED55}" type="slidenum">
              <a:rPr lang="en-US" smtClean="0"/>
              <a:pPr/>
              <a:t>69</a:t>
            </a:fld>
            <a:endParaRPr lang="en-US"/>
          </a:p>
        </p:txBody>
      </p:sp>
      <p:sp>
        <p:nvSpPr>
          <p:cNvPr id="6" name="Footer Placeholder 5"/>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7" name="Straight Connector 26"/>
          <p:cNvCxnSpPr>
            <a:stCxn id="17" idx="9"/>
            <a:endCxn id="8" idx="0"/>
          </p:cNvCxnSpPr>
          <p:nvPr/>
        </p:nvCxnSpPr>
        <p:spPr bwMode="auto">
          <a:xfrm>
            <a:off x="2244436" y="3004457"/>
            <a:ext cx="843058" cy="564113"/>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rot="5400000" flipH="1" flipV="1">
            <a:off x="2244437" y="3063834"/>
            <a:ext cx="866899" cy="53439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6" name="Title 5"/>
          <p:cNvSpPr>
            <a:spLocks noGrp="1"/>
          </p:cNvSpPr>
          <p:nvPr>
            <p:ph type="title"/>
          </p:nvPr>
        </p:nvSpPr>
        <p:spPr/>
        <p:txBody>
          <a:bodyPr/>
          <a:lstStyle/>
          <a:p>
            <a:r>
              <a:rPr lang="en-US" dirty="0" smtClean="0"/>
              <a:t>Pull-up and pull-down resistors</a:t>
            </a:r>
            <a:endParaRPr lang="en-US" dirty="0"/>
          </a:p>
        </p:txBody>
      </p:sp>
      <p:sp>
        <p:nvSpPr>
          <p:cNvPr id="7" name="Content Placeholder 6"/>
          <p:cNvSpPr>
            <a:spLocks noGrp="1"/>
          </p:cNvSpPr>
          <p:nvPr>
            <p:ph idx="1"/>
          </p:nvPr>
        </p:nvSpPr>
        <p:spPr/>
        <p:txBody>
          <a:bodyPr/>
          <a:lstStyle/>
          <a:p>
            <a:r>
              <a:rPr lang="en-US" dirty="0" smtClean="0"/>
              <a:t>BIG so little current flows through it</a:t>
            </a:r>
          </a:p>
          <a:p>
            <a:r>
              <a:rPr lang="en-US" dirty="0" smtClean="0"/>
              <a:t>Puts “default” value on wire </a:t>
            </a:r>
            <a:endParaRPr lang="en-US" dirty="0"/>
          </a:p>
        </p:txBody>
      </p:sp>
      <p:sp>
        <p:nvSpPr>
          <p:cNvPr id="4" name="Footer Placeholder 3"/>
          <p:cNvSpPr>
            <a:spLocks noGrp="1"/>
          </p:cNvSpPr>
          <p:nvPr>
            <p:ph type="ftr" sz="quarter" idx="11"/>
          </p:nvPr>
        </p:nvSpPr>
        <p:spPr/>
        <p:txBody>
          <a:bodyPr/>
          <a:lstStyle/>
          <a:p>
            <a:r>
              <a:rPr lang="es-ES" smtClean="0"/>
              <a:t>W2018: EE307</a:t>
            </a:r>
            <a:endParaRPr lang="en-US" dirty="0"/>
          </a:p>
        </p:txBody>
      </p:sp>
      <p:sp>
        <p:nvSpPr>
          <p:cNvPr id="5" name="Slide Number Placeholder 4"/>
          <p:cNvSpPr>
            <a:spLocks noGrp="1"/>
          </p:cNvSpPr>
          <p:nvPr>
            <p:ph type="sldNum" sz="quarter" idx="12"/>
          </p:nvPr>
        </p:nvSpPr>
        <p:spPr/>
        <p:txBody>
          <a:bodyPr/>
          <a:lstStyle/>
          <a:p>
            <a:fld id="{65876461-077E-41AC-BF9A-19ECFE564D14}" type="slidenum">
              <a:rPr lang="en-US" smtClean="0"/>
              <a:pPr/>
              <a:t>7</a:t>
            </a:fld>
            <a:endParaRPr lang="en-US"/>
          </a:p>
        </p:txBody>
      </p:sp>
      <p:sp>
        <p:nvSpPr>
          <p:cNvPr id="8" name="Freeform 7"/>
          <p:cNvSpPr/>
          <p:nvPr/>
        </p:nvSpPr>
        <p:spPr bwMode="auto">
          <a:xfrm rot="934499">
            <a:off x="3028210" y="3954485"/>
            <a:ext cx="3835730" cy="178129"/>
          </a:xfrm>
          <a:custGeom>
            <a:avLst/>
            <a:gdLst>
              <a:gd name="connsiteX0" fmla="*/ 0 w 3906981"/>
              <a:gd name="connsiteY0" fmla="*/ 142504 h 194433"/>
              <a:gd name="connsiteX1" fmla="*/ 106877 w 3906981"/>
              <a:gd name="connsiteY1" fmla="*/ 130628 h 194433"/>
              <a:gd name="connsiteX2" fmla="*/ 261257 w 3906981"/>
              <a:gd name="connsiteY2" fmla="*/ 166254 h 194433"/>
              <a:gd name="connsiteX3" fmla="*/ 296883 w 3906981"/>
              <a:gd name="connsiteY3" fmla="*/ 178130 h 194433"/>
              <a:gd name="connsiteX4" fmla="*/ 356259 w 3906981"/>
              <a:gd name="connsiteY4" fmla="*/ 190005 h 194433"/>
              <a:gd name="connsiteX5" fmla="*/ 617516 w 3906981"/>
              <a:gd name="connsiteY5" fmla="*/ 166254 h 194433"/>
              <a:gd name="connsiteX6" fmla="*/ 653142 w 3906981"/>
              <a:gd name="connsiteY6" fmla="*/ 154379 h 194433"/>
              <a:gd name="connsiteX7" fmla="*/ 748145 w 3906981"/>
              <a:gd name="connsiteY7" fmla="*/ 130628 h 194433"/>
              <a:gd name="connsiteX8" fmla="*/ 914400 w 3906981"/>
              <a:gd name="connsiteY8" fmla="*/ 142504 h 194433"/>
              <a:gd name="connsiteX9" fmla="*/ 961901 w 3906981"/>
              <a:gd name="connsiteY9" fmla="*/ 154379 h 194433"/>
              <a:gd name="connsiteX10" fmla="*/ 1033153 w 3906981"/>
              <a:gd name="connsiteY10" fmla="*/ 178130 h 194433"/>
              <a:gd name="connsiteX11" fmla="*/ 1318161 w 3906981"/>
              <a:gd name="connsiteY11" fmla="*/ 154379 h 194433"/>
              <a:gd name="connsiteX12" fmla="*/ 1389413 w 3906981"/>
              <a:gd name="connsiteY12" fmla="*/ 130628 h 194433"/>
              <a:gd name="connsiteX13" fmla="*/ 1425039 w 3906981"/>
              <a:gd name="connsiteY13" fmla="*/ 118753 h 194433"/>
              <a:gd name="connsiteX14" fmla="*/ 1745672 w 3906981"/>
              <a:gd name="connsiteY14" fmla="*/ 106878 h 194433"/>
              <a:gd name="connsiteX15" fmla="*/ 1840675 w 3906981"/>
              <a:gd name="connsiteY15" fmla="*/ 83127 h 194433"/>
              <a:gd name="connsiteX16" fmla="*/ 2030680 w 3906981"/>
              <a:gd name="connsiteY16" fmla="*/ 106878 h 194433"/>
              <a:gd name="connsiteX17" fmla="*/ 2066306 w 3906981"/>
              <a:gd name="connsiteY17" fmla="*/ 118753 h 194433"/>
              <a:gd name="connsiteX18" fmla="*/ 2185059 w 3906981"/>
              <a:gd name="connsiteY18" fmla="*/ 142504 h 194433"/>
              <a:gd name="connsiteX19" fmla="*/ 2565070 w 3906981"/>
              <a:gd name="connsiteY19" fmla="*/ 118753 h 194433"/>
              <a:gd name="connsiteX20" fmla="*/ 2683823 w 3906981"/>
              <a:gd name="connsiteY20" fmla="*/ 83127 h 194433"/>
              <a:gd name="connsiteX21" fmla="*/ 2719449 w 3906981"/>
              <a:gd name="connsiteY21" fmla="*/ 71252 h 194433"/>
              <a:gd name="connsiteX22" fmla="*/ 3158836 w 3906981"/>
              <a:gd name="connsiteY22" fmla="*/ 47501 h 194433"/>
              <a:gd name="connsiteX23" fmla="*/ 3230088 w 3906981"/>
              <a:gd name="connsiteY23" fmla="*/ 35626 h 194433"/>
              <a:gd name="connsiteX24" fmla="*/ 3313215 w 3906981"/>
              <a:gd name="connsiteY24" fmla="*/ 11875 h 194433"/>
              <a:gd name="connsiteX25" fmla="*/ 3372592 w 3906981"/>
              <a:gd name="connsiteY25" fmla="*/ 0 h 194433"/>
              <a:gd name="connsiteX26" fmla="*/ 3906981 w 3906981"/>
              <a:gd name="connsiteY26" fmla="*/ 11875 h 194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06981" h="194433">
                <a:moveTo>
                  <a:pt x="0" y="142504"/>
                </a:moveTo>
                <a:cubicBezTo>
                  <a:pt x="35626" y="138545"/>
                  <a:pt x="71032" y="130628"/>
                  <a:pt x="106877" y="130628"/>
                </a:cubicBezTo>
                <a:cubicBezTo>
                  <a:pt x="168536" y="130628"/>
                  <a:pt x="204820" y="147442"/>
                  <a:pt x="261257" y="166254"/>
                </a:cubicBezTo>
                <a:cubicBezTo>
                  <a:pt x="273132" y="170212"/>
                  <a:pt x="284608" y="175675"/>
                  <a:pt x="296883" y="178130"/>
                </a:cubicBezTo>
                <a:lnTo>
                  <a:pt x="356259" y="190005"/>
                </a:lnTo>
                <a:cubicBezTo>
                  <a:pt x="507137" y="181623"/>
                  <a:pt x="518892" y="194433"/>
                  <a:pt x="617516" y="166254"/>
                </a:cubicBezTo>
                <a:cubicBezTo>
                  <a:pt x="629552" y="162815"/>
                  <a:pt x="641065" y="157673"/>
                  <a:pt x="653142" y="154379"/>
                </a:cubicBezTo>
                <a:cubicBezTo>
                  <a:pt x="684634" y="145790"/>
                  <a:pt x="748145" y="130628"/>
                  <a:pt x="748145" y="130628"/>
                </a:cubicBezTo>
                <a:cubicBezTo>
                  <a:pt x="803563" y="134587"/>
                  <a:pt x="859180" y="136368"/>
                  <a:pt x="914400" y="142504"/>
                </a:cubicBezTo>
                <a:cubicBezTo>
                  <a:pt x="930621" y="144306"/>
                  <a:pt x="946268" y="149689"/>
                  <a:pt x="961901" y="154379"/>
                </a:cubicBezTo>
                <a:cubicBezTo>
                  <a:pt x="985881" y="161573"/>
                  <a:pt x="1033153" y="178130"/>
                  <a:pt x="1033153" y="178130"/>
                </a:cubicBezTo>
                <a:cubicBezTo>
                  <a:pt x="1091025" y="174915"/>
                  <a:pt x="1237227" y="174613"/>
                  <a:pt x="1318161" y="154379"/>
                </a:cubicBezTo>
                <a:cubicBezTo>
                  <a:pt x="1342449" y="148307"/>
                  <a:pt x="1365662" y="138545"/>
                  <a:pt x="1389413" y="130628"/>
                </a:cubicBezTo>
                <a:cubicBezTo>
                  <a:pt x="1401288" y="126670"/>
                  <a:pt x="1412530" y="119216"/>
                  <a:pt x="1425039" y="118753"/>
                </a:cubicBezTo>
                <a:lnTo>
                  <a:pt x="1745672" y="106878"/>
                </a:lnTo>
                <a:cubicBezTo>
                  <a:pt x="1777340" y="98961"/>
                  <a:pt x="1808232" y="79522"/>
                  <a:pt x="1840675" y="83127"/>
                </a:cubicBezTo>
                <a:cubicBezTo>
                  <a:pt x="1975372" y="98093"/>
                  <a:pt x="1912068" y="89932"/>
                  <a:pt x="2030680" y="106878"/>
                </a:cubicBezTo>
                <a:cubicBezTo>
                  <a:pt x="2042555" y="110836"/>
                  <a:pt x="2054109" y="115938"/>
                  <a:pt x="2066306" y="118753"/>
                </a:cubicBezTo>
                <a:cubicBezTo>
                  <a:pt x="2105640" y="127830"/>
                  <a:pt x="2185059" y="142504"/>
                  <a:pt x="2185059" y="142504"/>
                </a:cubicBezTo>
                <a:cubicBezTo>
                  <a:pt x="2299625" y="137523"/>
                  <a:pt x="2444076" y="137367"/>
                  <a:pt x="2565070" y="118753"/>
                </a:cubicBezTo>
                <a:cubicBezTo>
                  <a:pt x="2598403" y="113625"/>
                  <a:pt x="2656076" y="92376"/>
                  <a:pt x="2683823" y="83127"/>
                </a:cubicBezTo>
                <a:cubicBezTo>
                  <a:pt x="2695698" y="79169"/>
                  <a:pt x="2706956" y="72033"/>
                  <a:pt x="2719449" y="71252"/>
                </a:cubicBezTo>
                <a:cubicBezTo>
                  <a:pt x="2992513" y="54184"/>
                  <a:pt x="2846067" y="62394"/>
                  <a:pt x="3158836" y="47501"/>
                </a:cubicBezTo>
                <a:cubicBezTo>
                  <a:pt x="3182587" y="43543"/>
                  <a:pt x="3206477" y="40348"/>
                  <a:pt x="3230088" y="35626"/>
                </a:cubicBezTo>
                <a:cubicBezTo>
                  <a:pt x="3341147" y="13414"/>
                  <a:pt x="3222672" y="34510"/>
                  <a:pt x="3313215" y="11875"/>
                </a:cubicBezTo>
                <a:cubicBezTo>
                  <a:pt x="3332797" y="6980"/>
                  <a:pt x="3352800" y="3958"/>
                  <a:pt x="3372592" y="0"/>
                </a:cubicBezTo>
                <a:cubicBezTo>
                  <a:pt x="3550720" y="4048"/>
                  <a:pt x="3728807" y="11875"/>
                  <a:pt x="3906981" y="11875"/>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8" name="Freeform 17"/>
          <p:cNvSpPr/>
          <p:nvPr/>
        </p:nvSpPr>
        <p:spPr bwMode="auto">
          <a:xfrm rot="20653561">
            <a:off x="3076804" y="4511191"/>
            <a:ext cx="2347656" cy="169337"/>
          </a:xfrm>
          <a:custGeom>
            <a:avLst/>
            <a:gdLst>
              <a:gd name="connsiteX0" fmla="*/ 0 w 3906981"/>
              <a:gd name="connsiteY0" fmla="*/ 142504 h 194433"/>
              <a:gd name="connsiteX1" fmla="*/ 106877 w 3906981"/>
              <a:gd name="connsiteY1" fmla="*/ 130628 h 194433"/>
              <a:gd name="connsiteX2" fmla="*/ 261257 w 3906981"/>
              <a:gd name="connsiteY2" fmla="*/ 166254 h 194433"/>
              <a:gd name="connsiteX3" fmla="*/ 296883 w 3906981"/>
              <a:gd name="connsiteY3" fmla="*/ 178130 h 194433"/>
              <a:gd name="connsiteX4" fmla="*/ 356259 w 3906981"/>
              <a:gd name="connsiteY4" fmla="*/ 190005 h 194433"/>
              <a:gd name="connsiteX5" fmla="*/ 617516 w 3906981"/>
              <a:gd name="connsiteY5" fmla="*/ 166254 h 194433"/>
              <a:gd name="connsiteX6" fmla="*/ 653142 w 3906981"/>
              <a:gd name="connsiteY6" fmla="*/ 154379 h 194433"/>
              <a:gd name="connsiteX7" fmla="*/ 748145 w 3906981"/>
              <a:gd name="connsiteY7" fmla="*/ 130628 h 194433"/>
              <a:gd name="connsiteX8" fmla="*/ 914400 w 3906981"/>
              <a:gd name="connsiteY8" fmla="*/ 142504 h 194433"/>
              <a:gd name="connsiteX9" fmla="*/ 961901 w 3906981"/>
              <a:gd name="connsiteY9" fmla="*/ 154379 h 194433"/>
              <a:gd name="connsiteX10" fmla="*/ 1033153 w 3906981"/>
              <a:gd name="connsiteY10" fmla="*/ 178130 h 194433"/>
              <a:gd name="connsiteX11" fmla="*/ 1318161 w 3906981"/>
              <a:gd name="connsiteY11" fmla="*/ 154379 h 194433"/>
              <a:gd name="connsiteX12" fmla="*/ 1389413 w 3906981"/>
              <a:gd name="connsiteY12" fmla="*/ 130628 h 194433"/>
              <a:gd name="connsiteX13" fmla="*/ 1425039 w 3906981"/>
              <a:gd name="connsiteY13" fmla="*/ 118753 h 194433"/>
              <a:gd name="connsiteX14" fmla="*/ 1745672 w 3906981"/>
              <a:gd name="connsiteY14" fmla="*/ 106878 h 194433"/>
              <a:gd name="connsiteX15" fmla="*/ 1840675 w 3906981"/>
              <a:gd name="connsiteY15" fmla="*/ 83127 h 194433"/>
              <a:gd name="connsiteX16" fmla="*/ 2030680 w 3906981"/>
              <a:gd name="connsiteY16" fmla="*/ 106878 h 194433"/>
              <a:gd name="connsiteX17" fmla="*/ 2066306 w 3906981"/>
              <a:gd name="connsiteY17" fmla="*/ 118753 h 194433"/>
              <a:gd name="connsiteX18" fmla="*/ 2185059 w 3906981"/>
              <a:gd name="connsiteY18" fmla="*/ 142504 h 194433"/>
              <a:gd name="connsiteX19" fmla="*/ 2565070 w 3906981"/>
              <a:gd name="connsiteY19" fmla="*/ 118753 h 194433"/>
              <a:gd name="connsiteX20" fmla="*/ 2683823 w 3906981"/>
              <a:gd name="connsiteY20" fmla="*/ 83127 h 194433"/>
              <a:gd name="connsiteX21" fmla="*/ 2719449 w 3906981"/>
              <a:gd name="connsiteY21" fmla="*/ 71252 h 194433"/>
              <a:gd name="connsiteX22" fmla="*/ 3158836 w 3906981"/>
              <a:gd name="connsiteY22" fmla="*/ 47501 h 194433"/>
              <a:gd name="connsiteX23" fmla="*/ 3230088 w 3906981"/>
              <a:gd name="connsiteY23" fmla="*/ 35626 h 194433"/>
              <a:gd name="connsiteX24" fmla="*/ 3313215 w 3906981"/>
              <a:gd name="connsiteY24" fmla="*/ 11875 h 194433"/>
              <a:gd name="connsiteX25" fmla="*/ 3372592 w 3906981"/>
              <a:gd name="connsiteY25" fmla="*/ 0 h 194433"/>
              <a:gd name="connsiteX26" fmla="*/ 3906981 w 3906981"/>
              <a:gd name="connsiteY26" fmla="*/ 11875 h 194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06981" h="194433">
                <a:moveTo>
                  <a:pt x="0" y="142504"/>
                </a:moveTo>
                <a:cubicBezTo>
                  <a:pt x="35626" y="138545"/>
                  <a:pt x="71032" y="130628"/>
                  <a:pt x="106877" y="130628"/>
                </a:cubicBezTo>
                <a:cubicBezTo>
                  <a:pt x="168536" y="130628"/>
                  <a:pt x="204820" y="147442"/>
                  <a:pt x="261257" y="166254"/>
                </a:cubicBezTo>
                <a:cubicBezTo>
                  <a:pt x="273132" y="170212"/>
                  <a:pt x="284608" y="175675"/>
                  <a:pt x="296883" y="178130"/>
                </a:cubicBezTo>
                <a:lnTo>
                  <a:pt x="356259" y="190005"/>
                </a:lnTo>
                <a:cubicBezTo>
                  <a:pt x="507137" y="181623"/>
                  <a:pt x="518892" y="194433"/>
                  <a:pt x="617516" y="166254"/>
                </a:cubicBezTo>
                <a:cubicBezTo>
                  <a:pt x="629552" y="162815"/>
                  <a:pt x="641065" y="157673"/>
                  <a:pt x="653142" y="154379"/>
                </a:cubicBezTo>
                <a:cubicBezTo>
                  <a:pt x="684634" y="145790"/>
                  <a:pt x="748145" y="130628"/>
                  <a:pt x="748145" y="130628"/>
                </a:cubicBezTo>
                <a:cubicBezTo>
                  <a:pt x="803563" y="134587"/>
                  <a:pt x="859180" y="136368"/>
                  <a:pt x="914400" y="142504"/>
                </a:cubicBezTo>
                <a:cubicBezTo>
                  <a:pt x="930621" y="144306"/>
                  <a:pt x="946268" y="149689"/>
                  <a:pt x="961901" y="154379"/>
                </a:cubicBezTo>
                <a:cubicBezTo>
                  <a:pt x="985881" y="161573"/>
                  <a:pt x="1033153" y="178130"/>
                  <a:pt x="1033153" y="178130"/>
                </a:cubicBezTo>
                <a:cubicBezTo>
                  <a:pt x="1091025" y="174915"/>
                  <a:pt x="1237227" y="174613"/>
                  <a:pt x="1318161" y="154379"/>
                </a:cubicBezTo>
                <a:cubicBezTo>
                  <a:pt x="1342449" y="148307"/>
                  <a:pt x="1365662" y="138545"/>
                  <a:pt x="1389413" y="130628"/>
                </a:cubicBezTo>
                <a:cubicBezTo>
                  <a:pt x="1401288" y="126670"/>
                  <a:pt x="1412530" y="119216"/>
                  <a:pt x="1425039" y="118753"/>
                </a:cubicBezTo>
                <a:lnTo>
                  <a:pt x="1745672" y="106878"/>
                </a:lnTo>
                <a:cubicBezTo>
                  <a:pt x="1777340" y="98961"/>
                  <a:pt x="1808232" y="79522"/>
                  <a:pt x="1840675" y="83127"/>
                </a:cubicBezTo>
                <a:cubicBezTo>
                  <a:pt x="1975372" y="98093"/>
                  <a:pt x="1912068" y="89932"/>
                  <a:pt x="2030680" y="106878"/>
                </a:cubicBezTo>
                <a:cubicBezTo>
                  <a:pt x="2042555" y="110836"/>
                  <a:pt x="2054109" y="115938"/>
                  <a:pt x="2066306" y="118753"/>
                </a:cubicBezTo>
                <a:cubicBezTo>
                  <a:pt x="2105640" y="127830"/>
                  <a:pt x="2185059" y="142504"/>
                  <a:pt x="2185059" y="142504"/>
                </a:cubicBezTo>
                <a:cubicBezTo>
                  <a:pt x="2299625" y="137523"/>
                  <a:pt x="2444076" y="137367"/>
                  <a:pt x="2565070" y="118753"/>
                </a:cubicBezTo>
                <a:cubicBezTo>
                  <a:pt x="2598403" y="113625"/>
                  <a:pt x="2656076" y="92376"/>
                  <a:pt x="2683823" y="83127"/>
                </a:cubicBezTo>
                <a:cubicBezTo>
                  <a:pt x="2695698" y="79169"/>
                  <a:pt x="2706956" y="72033"/>
                  <a:pt x="2719449" y="71252"/>
                </a:cubicBezTo>
                <a:cubicBezTo>
                  <a:pt x="2992513" y="54184"/>
                  <a:pt x="2846067" y="62394"/>
                  <a:pt x="3158836" y="47501"/>
                </a:cubicBezTo>
                <a:cubicBezTo>
                  <a:pt x="3182587" y="43543"/>
                  <a:pt x="3206477" y="40348"/>
                  <a:pt x="3230088" y="35626"/>
                </a:cubicBezTo>
                <a:cubicBezTo>
                  <a:pt x="3341147" y="13414"/>
                  <a:pt x="3222672" y="34510"/>
                  <a:pt x="3313215" y="11875"/>
                </a:cubicBezTo>
                <a:cubicBezTo>
                  <a:pt x="3332797" y="6980"/>
                  <a:pt x="3352800" y="3958"/>
                  <a:pt x="3372592" y="0"/>
                </a:cubicBezTo>
                <a:cubicBezTo>
                  <a:pt x="3550720" y="4048"/>
                  <a:pt x="3728807" y="11875"/>
                  <a:pt x="3906981" y="11875"/>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6" name="Rectangle 35"/>
          <p:cNvSpPr/>
          <p:nvPr/>
        </p:nvSpPr>
        <p:spPr bwMode="auto">
          <a:xfrm rot="19615606">
            <a:off x="1589322" y="4505020"/>
            <a:ext cx="1004952" cy="138025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48" name="Straight Connector 47"/>
          <p:cNvCxnSpPr/>
          <p:nvPr/>
        </p:nvCxnSpPr>
        <p:spPr bwMode="auto">
          <a:xfrm rot="16200000" flipV="1">
            <a:off x="2048496" y="4969825"/>
            <a:ext cx="1080653" cy="118751"/>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9" name="Rectangle 48"/>
          <p:cNvSpPr/>
          <p:nvPr/>
        </p:nvSpPr>
        <p:spPr bwMode="auto">
          <a:xfrm rot="19331784">
            <a:off x="1553696" y="4481264"/>
            <a:ext cx="1004952" cy="138025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9" name="Freeform 38"/>
          <p:cNvSpPr/>
          <p:nvPr/>
        </p:nvSpPr>
        <p:spPr bwMode="auto">
          <a:xfrm rot="18085184">
            <a:off x="1304307" y="5128161"/>
            <a:ext cx="1330037" cy="605642"/>
          </a:xfrm>
          <a:custGeom>
            <a:avLst/>
            <a:gdLst>
              <a:gd name="connsiteX0" fmla="*/ 1330037 w 1330037"/>
              <a:gd name="connsiteY0" fmla="*/ 605642 h 605642"/>
              <a:gd name="connsiteX1" fmla="*/ 1306286 w 1330037"/>
              <a:gd name="connsiteY1" fmla="*/ 570016 h 605642"/>
              <a:gd name="connsiteX2" fmla="*/ 1235034 w 1330037"/>
              <a:gd name="connsiteY2" fmla="*/ 522515 h 605642"/>
              <a:gd name="connsiteX3" fmla="*/ 1187533 w 1330037"/>
              <a:gd name="connsiteY3" fmla="*/ 451263 h 605642"/>
              <a:gd name="connsiteX4" fmla="*/ 1175657 w 1330037"/>
              <a:gd name="connsiteY4" fmla="*/ 415637 h 605642"/>
              <a:gd name="connsiteX5" fmla="*/ 1140032 w 1330037"/>
              <a:gd name="connsiteY5" fmla="*/ 403761 h 605642"/>
              <a:gd name="connsiteX6" fmla="*/ 1056904 w 1330037"/>
              <a:gd name="connsiteY6" fmla="*/ 391886 h 605642"/>
              <a:gd name="connsiteX7" fmla="*/ 985652 w 1330037"/>
              <a:gd name="connsiteY7" fmla="*/ 344385 h 605642"/>
              <a:gd name="connsiteX8" fmla="*/ 950026 w 1330037"/>
              <a:gd name="connsiteY8" fmla="*/ 308759 h 605642"/>
              <a:gd name="connsiteX9" fmla="*/ 878774 w 1330037"/>
              <a:gd name="connsiteY9" fmla="*/ 285008 h 605642"/>
              <a:gd name="connsiteX10" fmla="*/ 843148 w 1330037"/>
              <a:gd name="connsiteY10" fmla="*/ 273133 h 605642"/>
              <a:gd name="connsiteX11" fmla="*/ 771896 w 1330037"/>
              <a:gd name="connsiteY11" fmla="*/ 225632 h 605642"/>
              <a:gd name="connsiteX12" fmla="*/ 700644 w 1330037"/>
              <a:gd name="connsiteY12" fmla="*/ 201881 h 605642"/>
              <a:gd name="connsiteX13" fmla="*/ 665019 w 1330037"/>
              <a:gd name="connsiteY13" fmla="*/ 190006 h 605642"/>
              <a:gd name="connsiteX14" fmla="*/ 617517 w 1330037"/>
              <a:gd name="connsiteY14" fmla="*/ 178130 h 605642"/>
              <a:gd name="connsiteX15" fmla="*/ 581891 w 1330037"/>
              <a:gd name="connsiteY15" fmla="*/ 166255 h 605642"/>
              <a:gd name="connsiteX16" fmla="*/ 332509 w 1330037"/>
              <a:gd name="connsiteY16" fmla="*/ 154380 h 605642"/>
              <a:gd name="connsiteX17" fmla="*/ 261257 w 1330037"/>
              <a:gd name="connsiteY17" fmla="*/ 83128 h 605642"/>
              <a:gd name="connsiteX18" fmla="*/ 237507 w 1330037"/>
              <a:gd name="connsiteY18" fmla="*/ 47502 h 605642"/>
              <a:gd name="connsiteX19" fmla="*/ 130629 w 1330037"/>
              <a:gd name="connsiteY19" fmla="*/ 0 h 605642"/>
              <a:gd name="connsiteX20" fmla="*/ 0 w 1330037"/>
              <a:gd name="connsiteY20" fmla="*/ 0 h 60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30037" h="605642">
                <a:moveTo>
                  <a:pt x="1330037" y="605642"/>
                </a:moveTo>
                <a:cubicBezTo>
                  <a:pt x="1322120" y="593767"/>
                  <a:pt x="1317027" y="579414"/>
                  <a:pt x="1306286" y="570016"/>
                </a:cubicBezTo>
                <a:cubicBezTo>
                  <a:pt x="1284804" y="551219"/>
                  <a:pt x="1235034" y="522515"/>
                  <a:pt x="1235034" y="522515"/>
                </a:cubicBezTo>
                <a:cubicBezTo>
                  <a:pt x="1219200" y="498764"/>
                  <a:pt x="1196560" y="478343"/>
                  <a:pt x="1187533" y="451263"/>
                </a:cubicBezTo>
                <a:cubicBezTo>
                  <a:pt x="1183574" y="439388"/>
                  <a:pt x="1184508" y="424488"/>
                  <a:pt x="1175657" y="415637"/>
                </a:cubicBezTo>
                <a:cubicBezTo>
                  <a:pt x="1166806" y="406786"/>
                  <a:pt x="1152306" y="406216"/>
                  <a:pt x="1140032" y="403761"/>
                </a:cubicBezTo>
                <a:cubicBezTo>
                  <a:pt x="1112585" y="398271"/>
                  <a:pt x="1084613" y="395844"/>
                  <a:pt x="1056904" y="391886"/>
                </a:cubicBezTo>
                <a:cubicBezTo>
                  <a:pt x="1033153" y="376052"/>
                  <a:pt x="1005836" y="364569"/>
                  <a:pt x="985652" y="344385"/>
                </a:cubicBezTo>
                <a:cubicBezTo>
                  <a:pt x="973777" y="332510"/>
                  <a:pt x="964707" y="316915"/>
                  <a:pt x="950026" y="308759"/>
                </a:cubicBezTo>
                <a:cubicBezTo>
                  <a:pt x="928141" y="296601"/>
                  <a:pt x="902525" y="292925"/>
                  <a:pt x="878774" y="285008"/>
                </a:cubicBezTo>
                <a:lnTo>
                  <a:pt x="843148" y="273133"/>
                </a:lnTo>
                <a:cubicBezTo>
                  <a:pt x="819397" y="257299"/>
                  <a:pt x="798976" y="234659"/>
                  <a:pt x="771896" y="225632"/>
                </a:cubicBezTo>
                <a:lnTo>
                  <a:pt x="700644" y="201881"/>
                </a:lnTo>
                <a:cubicBezTo>
                  <a:pt x="688769" y="197923"/>
                  <a:pt x="677163" y="193042"/>
                  <a:pt x="665019" y="190006"/>
                </a:cubicBezTo>
                <a:cubicBezTo>
                  <a:pt x="649185" y="186047"/>
                  <a:pt x="633210" y="182614"/>
                  <a:pt x="617517" y="178130"/>
                </a:cubicBezTo>
                <a:cubicBezTo>
                  <a:pt x="605481" y="174691"/>
                  <a:pt x="594365" y="167295"/>
                  <a:pt x="581891" y="166255"/>
                </a:cubicBezTo>
                <a:cubicBezTo>
                  <a:pt x="498957" y="159344"/>
                  <a:pt x="415636" y="158338"/>
                  <a:pt x="332509" y="154380"/>
                </a:cubicBezTo>
                <a:cubicBezTo>
                  <a:pt x="308758" y="130629"/>
                  <a:pt x="279888" y="111076"/>
                  <a:pt x="261257" y="83128"/>
                </a:cubicBezTo>
                <a:cubicBezTo>
                  <a:pt x="253340" y="71253"/>
                  <a:pt x="247599" y="57594"/>
                  <a:pt x="237507" y="47502"/>
                </a:cubicBezTo>
                <a:cubicBezTo>
                  <a:pt x="215982" y="25977"/>
                  <a:pt x="154146" y="0"/>
                  <a:pt x="130629" y="0"/>
                </a:cubicBezTo>
                <a:lnTo>
                  <a:pt x="0" y="0"/>
                </a:ln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6" name="TextBox 55"/>
          <p:cNvSpPr txBox="1"/>
          <p:nvPr/>
        </p:nvSpPr>
        <p:spPr>
          <a:xfrm>
            <a:off x="6531429" y="3942608"/>
            <a:ext cx="1068178" cy="461665"/>
          </a:xfrm>
          <a:prstGeom prst="rect">
            <a:avLst/>
          </a:prstGeom>
          <a:noFill/>
        </p:spPr>
        <p:txBody>
          <a:bodyPr wrap="none" rtlCol="0">
            <a:spAutoFit/>
          </a:bodyPr>
          <a:lstStyle/>
          <a:p>
            <a:r>
              <a:rPr lang="en-US" b="1" dirty="0" smtClean="0"/>
              <a:t>VOUT</a:t>
            </a:r>
            <a:endParaRPr lang="en-US" b="1" dirty="0"/>
          </a:p>
        </p:txBody>
      </p:sp>
      <p:sp>
        <p:nvSpPr>
          <p:cNvPr id="57" name="TextBox 56"/>
          <p:cNvSpPr txBox="1"/>
          <p:nvPr/>
        </p:nvSpPr>
        <p:spPr>
          <a:xfrm>
            <a:off x="746167" y="2741222"/>
            <a:ext cx="782587" cy="461665"/>
          </a:xfrm>
          <a:prstGeom prst="rect">
            <a:avLst/>
          </a:prstGeom>
          <a:noFill/>
        </p:spPr>
        <p:txBody>
          <a:bodyPr wrap="none" rtlCol="0">
            <a:spAutoFit/>
          </a:bodyPr>
          <a:lstStyle/>
          <a:p>
            <a:r>
              <a:rPr lang="en-US" b="1" dirty="0" smtClean="0"/>
              <a:t>V</a:t>
            </a:r>
            <a:r>
              <a:rPr lang="en-US" b="1" baseline="-25000" dirty="0" smtClean="0"/>
              <a:t>INA</a:t>
            </a:r>
            <a:endParaRPr lang="en-US" b="1" baseline="-25000" dirty="0"/>
          </a:p>
        </p:txBody>
      </p:sp>
      <p:sp>
        <p:nvSpPr>
          <p:cNvPr id="58" name="TextBox 57"/>
          <p:cNvSpPr txBox="1"/>
          <p:nvPr/>
        </p:nvSpPr>
        <p:spPr>
          <a:xfrm>
            <a:off x="779813" y="5102432"/>
            <a:ext cx="771365" cy="461665"/>
          </a:xfrm>
          <a:prstGeom prst="rect">
            <a:avLst/>
          </a:prstGeom>
          <a:noFill/>
        </p:spPr>
        <p:txBody>
          <a:bodyPr wrap="none" rtlCol="0">
            <a:spAutoFit/>
          </a:bodyPr>
          <a:lstStyle/>
          <a:p>
            <a:r>
              <a:rPr lang="en-US" b="1" dirty="0" smtClean="0"/>
              <a:t>V</a:t>
            </a:r>
            <a:r>
              <a:rPr lang="en-US" b="1" baseline="-25000" dirty="0" smtClean="0"/>
              <a:t>INB</a:t>
            </a:r>
            <a:endParaRPr lang="en-US" b="1" baseline="-25000" dirty="0"/>
          </a:p>
        </p:txBody>
      </p:sp>
      <p:sp>
        <p:nvSpPr>
          <p:cNvPr id="24" name="TextBox 23"/>
          <p:cNvSpPr txBox="1"/>
          <p:nvPr/>
        </p:nvSpPr>
        <p:spPr>
          <a:xfrm>
            <a:off x="6933212" y="4361016"/>
            <a:ext cx="946093" cy="461665"/>
          </a:xfrm>
          <a:prstGeom prst="rect">
            <a:avLst/>
          </a:prstGeom>
          <a:noFill/>
        </p:spPr>
        <p:txBody>
          <a:bodyPr wrap="none" rtlCol="0">
            <a:spAutoFit/>
          </a:bodyPr>
          <a:lstStyle/>
          <a:p>
            <a:r>
              <a:rPr lang="en-US" b="1" dirty="0" smtClean="0"/>
              <a:t>=V</a:t>
            </a:r>
            <a:r>
              <a:rPr lang="en-US" b="1" baseline="-25000" dirty="0" smtClean="0"/>
              <a:t>INB</a:t>
            </a:r>
            <a:endParaRPr lang="en-US" b="1" baseline="-25000" dirty="0"/>
          </a:p>
        </p:txBody>
      </p:sp>
      <p:sp>
        <p:nvSpPr>
          <p:cNvPr id="25" name="TextBox 24"/>
          <p:cNvSpPr txBox="1"/>
          <p:nvPr/>
        </p:nvSpPr>
        <p:spPr>
          <a:xfrm>
            <a:off x="6916586" y="4361015"/>
            <a:ext cx="957313" cy="461665"/>
          </a:xfrm>
          <a:prstGeom prst="rect">
            <a:avLst/>
          </a:prstGeom>
          <a:noFill/>
        </p:spPr>
        <p:txBody>
          <a:bodyPr wrap="none" rtlCol="0">
            <a:spAutoFit/>
          </a:bodyPr>
          <a:lstStyle/>
          <a:p>
            <a:r>
              <a:rPr lang="en-US" b="1" dirty="0" smtClean="0"/>
              <a:t>=V</a:t>
            </a:r>
            <a:r>
              <a:rPr lang="en-US" b="1" baseline="-25000" dirty="0" smtClean="0"/>
              <a:t>INA</a:t>
            </a:r>
            <a:endParaRPr lang="en-US" b="1" baseline="-25000" dirty="0"/>
          </a:p>
        </p:txBody>
      </p:sp>
      <p:sp>
        <p:nvSpPr>
          <p:cNvPr id="26" name="TextBox 25"/>
          <p:cNvSpPr txBox="1"/>
          <p:nvPr/>
        </p:nvSpPr>
        <p:spPr>
          <a:xfrm>
            <a:off x="6933211" y="4361014"/>
            <a:ext cx="1128835" cy="461665"/>
          </a:xfrm>
          <a:prstGeom prst="rect">
            <a:avLst/>
          </a:prstGeom>
          <a:noFill/>
        </p:spPr>
        <p:txBody>
          <a:bodyPr wrap="none" rtlCol="0">
            <a:spAutoFit/>
          </a:bodyPr>
          <a:lstStyle/>
          <a:p>
            <a:r>
              <a:rPr lang="en-US" b="1" dirty="0" smtClean="0"/>
              <a:t>=?????</a:t>
            </a:r>
            <a:endParaRPr lang="en-US" b="1" dirty="0"/>
          </a:p>
        </p:txBody>
      </p:sp>
      <p:sp>
        <p:nvSpPr>
          <p:cNvPr id="20" name="Rectangle 19"/>
          <p:cNvSpPr/>
          <p:nvPr/>
        </p:nvSpPr>
        <p:spPr bwMode="auto">
          <a:xfrm rot="495680">
            <a:off x="1674428" y="2642572"/>
            <a:ext cx="1004952" cy="138025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7" name="Freeform 16"/>
          <p:cNvSpPr/>
          <p:nvPr/>
        </p:nvSpPr>
        <p:spPr bwMode="auto">
          <a:xfrm>
            <a:off x="1365662" y="2719449"/>
            <a:ext cx="1330037" cy="605642"/>
          </a:xfrm>
          <a:custGeom>
            <a:avLst/>
            <a:gdLst>
              <a:gd name="connsiteX0" fmla="*/ 1330037 w 1330037"/>
              <a:gd name="connsiteY0" fmla="*/ 605642 h 605642"/>
              <a:gd name="connsiteX1" fmla="*/ 1306286 w 1330037"/>
              <a:gd name="connsiteY1" fmla="*/ 570016 h 605642"/>
              <a:gd name="connsiteX2" fmla="*/ 1235034 w 1330037"/>
              <a:gd name="connsiteY2" fmla="*/ 522515 h 605642"/>
              <a:gd name="connsiteX3" fmla="*/ 1187533 w 1330037"/>
              <a:gd name="connsiteY3" fmla="*/ 451263 h 605642"/>
              <a:gd name="connsiteX4" fmla="*/ 1175657 w 1330037"/>
              <a:gd name="connsiteY4" fmla="*/ 415637 h 605642"/>
              <a:gd name="connsiteX5" fmla="*/ 1140032 w 1330037"/>
              <a:gd name="connsiteY5" fmla="*/ 403761 h 605642"/>
              <a:gd name="connsiteX6" fmla="*/ 1056904 w 1330037"/>
              <a:gd name="connsiteY6" fmla="*/ 391886 h 605642"/>
              <a:gd name="connsiteX7" fmla="*/ 985652 w 1330037"/>
              <a:gd name="connsiteY7" fmla="*/ 344385 h 605642"/>
              <a:gd name="connsiteX8" fmla="*/ 950026 w 1330037"/>
              <a:gd name="connsiteY8" fmla="*/ 308759 h 605642"/>
              <a:gd name="connsiteX9" fmla="*/ 878774 w 1330037"/>
              <a:gd name="connsiteY9" fmla="*/ 285008 h 605642"/>
              <a:gd name="connsiteX10" fmla="*/ 843148 w 1330037"/>
              <a:gd name="connsiteY10" fmla="*/ 273133 h 605642"/>
              <a:gd name="connsiteX11" fmla="*/ 771896 w 1330037"/>
              <a:gd name="connsiteY11" fmla="*/ 225632 h 605642"/>
              <a:gd name="connsiteX12" fmla="*/ 700644 w 1330037"/>
              <a:gd name="connsiteY12" fmla="*/ 201881 h 605642"/>
              <a:gd name="connsiteX13" fmla="*/ 665019 w 1330037"/>
              <a:gd name="connsiteY13" fmla="*/ 190006 h 605642"/>
              <a:gd name="connsiteX14" fmla="*/ 617517 w 1330037"/>
              <a:gd name="connsiteY14" fmla="*/ 178130 h 605642"/>
              <a:gd name="connsiteX15" fmla="*/ 581891 w 1330037"/>
              <a:gd name="connsiteY15" fmla="*/ 166255 h 605642"/>
              <a:gd name="connsiteX16" fmla="*/ 332509 w 1330037"/>
              <a:gd name="connsiteY16" fmla="*/ 154380 h 605642"/>
              <a:gd name="connsiteX17" fmla="*/ 261257 w 1330037"/>
              <a:gd name="connsiteY17" fmla="*/ 83128 h 605642"/>
              <a:gd name="connsiteX18" fmla="*/ 237507 w 1330037"/>
              <a:gd name="connsiteY18" fmla="*/ 47502 h 605642"/>
              <a:gd name="connsiteX19" fmla="*/ 130629 w 1330037"/>
              <a:gd name="connsiteY19" fmla="*/ 0 h 605642"/>
              <a:gd name="connsiteX20" fmla="*/ 0 w 1330037"/>
              <a:gd name="connsiteY20" fmla="*/ 0 h 60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30037" h="605642">
                <a:moveTo>
                  <a:pt x="1330037" y="605642"/>
                </a:moveTo>
                <a:cubicBezTo>
                  <a:pt x="1322120" y="593767"/>
                  <a:pt x="1317027" y="579414"/>
                  <a:pt x="1306286" y="570016"/>
                </a:cubicBezTo>
                <a:cubicBezTo>
                  <a:pt x="1284804" y="551219"/>
                  <a:pt x="1235034" y="522515"/>
                  <a:pt x="1235034" y="522515"/>
                </a:cubicBezTo>
                <a:cubicBezTo>
                  <a:pt x="1219200" y="498764"/>
                  <a:pt x="1196560" y="478343"/>
                  <a:pt x="1187533" y="451263"/>
                </a:cubicBezTo>
                <a:cubicBezTo>
                  <a:pt x="1183574" y="439388"/>
                  <a:pt x="1184508" y="424488"/>
                  <a:pt x="1175657" y="415637"/>
                </a:cubicBezTo>
                <a:cubicBezTo>
                  <a:pt x="1166806" y="406786"/>
                  <a:pt x="1152306" y="406216"/>
                  <a:pt x="1140032" y="403761"/>
                </a:cubicBezTo>
                <a:cubicBezTo>
                  <a:pt x="1112585" y="398271"/>
                  <a:pt x="1084613" y="395844"/>
                  <a:pt x="1056904" y="391886"/>
                </a:cubicBezTo>
                <a:cubicBezTo>
                  <a:pt x="1033153" y="376052"/>
                  <a:pt x="1005836" y="364569"/>
                  <a:pt x="985652" y="344385"/>
                </a:cubicBezTo>
                <a:cubicBezTo>
                  <a:pt x="973777" y="332510"/>
                  <a:pt x="964707" y="316915"/>
                  <a:pt x="950026" y="308759"/>
                </a:cubicBezTo>
                <a:cubicBezTo>
                  <a:pt x="928141" y="296601"/>
                  <a:pt x="902525" y="292925"/>
                  <a:pt x="878774" y="285008"/>
                </a:cubicBezTo>
                <a:lnTo>
                  <a:pt x="843148" y="273133"/>
                </a:lnTo>
                <a:cubicBezTo>
                  <a:pt x="819397" y="257299"/>
                  <a:pt x="798976" y="234659"/>
                  <a:pt x="771896" y="225632"/>
                </a:cubicBezTo>
                <a:lnTo>
                  <a:pt x="700644" y="201881"/>
                </a:lnTo>
                <a:cubicBezTo>
                  <a:pt x="688769" y="197923"/>
                  <a:pt x="677163" y="193042"/>
                  <a:pt x="665019" y="190006"/>
                </a:cubicBezTo>
                <a:cubicBezTo>
                  <a:pt x="649185" y="186047"/>
                  <a:pt x="633210" y="182614"/>
                  <a:pt x="617517" y="178130"/>
                </a:cubicBezTo>
                <a:cubicBezTo>
                  <a:pt x="605481" y="174691"/>
                  <a:pt x="594365" y="167295"/>
                  <a:pt x="581891" y="166255"/>
                </a:cubicBezTo>
                <a:cubicBezTo>
                  <a:pt x="498957" y="159344"/>
                  <a:pt x="415636" y="158338"/>
                  <a:pt x="332509" y="154380"/>
                </a:cubicBezTo>
                <a:cubicBezTo>
                  <a:pt x="308758" y="130629"/>
                  <a:pt x="279888" y="111076"/>
                  <a:pt x="261257" y="83128"/>
                </a:cubicBezTo>
                <a:cubicBezTo>
                  <a:pt x="253340" y="71253"/>
                  <a:pt x="247599" y="57594"/>
                  <a:pt x="237507" y="47502"/>
                </a:cubicBezTo>
                <a:cubicBezTo>
                  <a:pt x="215982" y="25977"/>
                  <a:pt x="154146" y="0"/>
                  <a:pt x="130629" y="0"/>
                </a:cubicBezTo>
                <a:lnTo>
                  <a:pt x="0" y="0"/>
                </a:ln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accel="50000" decel="50000" fill="hold" nodeType="clickEffect">
                                  <p:stCondLst>
                                    <p:cond delay="0"/>
                                  </p:stCondLst>
                                  <p:childTnLst>
                                    <p:animRot by="5400000">
                                      <p:cBhvr>
                                        <p:cTn id="6" dur="2000" fill="hold"/>
                                        <p:tgtEl>
                                          <p:spTgt spid="43"/>
                                        </p:tgtEl>
                                        <p:attrNameLst>
                                          <p:attrName>r</p:attrName>
                                        </p:attrNameLst>
                                      </p:cBhvr>
                                    </p:animRot>
                                  </p:childTnLst>
                                </p:cTn>
                              </p:par>
                            </p:childTnLst>
                          </p:cTn>
                        </p:par>
                        <p:par>
                          <p:cTn id="7" fill="hold">
                            <p:stCondLst>
                              <p:cond delay="2000"/>
                            </p:stCondLst>
                            <p:childTnLst>
                              <p:par>
                                <p:cTn id="8" presetID="1" presetClass="exit" presetSubtype="0" fill="hold" nodeType="afterEffect">
                                  <p:stCondLst>
                                    <p:cond delay="0"/>
                                  </p:stCondLst>
                                  <p:childTnLst>
                                    <p:set>
                                      <p:cBhvr>
                                        <p:cTn id="9" dur="1" fill="hold">
                                          <p:stCondLst>
                                            <p:cond delay="0"/>
                                          </p:stCondLst>
                                        </p:cTn>
                                        <p:tgtEl>
                                          <p:spTgt spid="43"/>
                                        </p:tgtEl>
                                        <p:attrNameLst>
                                          <p:attrName>style.visibility</p:attrName>
                                        </p:attrNameLst>
                                      </p:cBhvr>
                                      <p:to>
                                        <p:strVal val="hidden"/>
                                      </p:to>
                                    </p:set>
                                  </p:childTnLst>
                                </p:cTn>
                              </p:par>
                              <p:par>
                                <p:cTn id="10" presetID="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26"/>
                                        </p:tgtEl>
                                        <p:attrNameLst>
                                          <p:attrName>style.visibility</p:attrName>
                                        </p:attrNameLst>
                                      </p:cBhvr>
                                      <p:to>
                                        <p:strVal val="hidden"/>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8" presetClass="emph" presetSubtype="0" accel="50000" decel="50000" fill="hold" nodeType="clickEffect">
                                  <p:stCondLst>
                                    <p:cond delay="0"/>
                                  </p:stCondLst>
                                  <p:childTnLst>
                                    <p:animRot by="-5400000">
                                      <p:cBhvr>
                                        <p:cTn id="22" dur="2000" fill="hold"/>
                                        <p:tgtEl>
                                          <p:spTgt spid="27"/>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5"/>
                                        </p:tgtEl>
                                        <p:attrNameLst>
                                          <p:attrName>style.visibility</p:attrName>
                                        </p:attrNameLst>
                                      </p:cBhvr>
                                      <p:to>
                                        <p:strVal val="hidden"/>
                                      </p:to>
                                    </p:set>
                                  </p:childTnLst>
                                </p:cTn>
                              </p:par>
                            </p:childTnLst>
                          </p:cTn>
                        </p:par>
                        <p:par>
                          <p:cTn id="27" fill="hold">
                            <p:stCondLst>
                              <p:cond delay="0"/>
                            </p:stCondLst>
                            <p:childTnLst>
                              <p:par>
                                <p:cTn id="28" presetID="1" presetClass="entr" presetSubtype="0" fill="hold" grpId="1" nodeType="afterEffect">
                                  <p:stCondLst>
                                    <p:cond delay="0"/>
                                  </p:stCondLst>
                                  <p:childTnLst>
                                    <p:set>
                                      <p:cBhvr>
                                        <p:cTn id="29" dur="1" fill="hold">
                                          <p:stCondLst>
                                            <p:cond delay="0"/>
                                          </p:stCondLst>
                                        </p:cTn>
                                        <p:tgtEl>
                                          <p:spTgt spid="2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8" presetClass="emph" presetSubtype="0" accel="50000" decel="50000" fill="hold" nodeType="clickEffect">
                                  <p:stCondLst>
                                    <p:cond delay="0"/>
                                  </p:stCondLst>
                                  <p:childTnLst>
                                    <p:animRot by="5400000">
                                      <p:cBhvr>
                                        <p:cTn id="33" dur="2000" fill="hold"/>
                                        <p:tgtEl>
                                          <p:spTgt spid="48"/>
                                        </p:tgtEl>
                                        <p:attrNameLst>
                                          <p:attrName>r</p:attrName>
                                        </p:attrNameLst>
                                      </p:cBhvr>
                                    </p:animRo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2" nodeType="clickEffect">
                                  <p:stCondLst>
                                    <p:cond delay="0"/>
                                  </p:stCondLst>
                                  <p:childTnLst>
                                    <p:set>
                                      <p:cBhvr>
                                        <p:cTn id="37" dur="1" fill="hold">
                                          <p:stCondLst>
                                            <p:cond delay="0"/>
                                          </p:stCondLst>
                                        </p:cTn>
                                        <p:tgtEl>
                                          <p:spTgt spid="26"/>
                                        </p:tgtEl>
                                        <p:attrNameLst>
                                          <p:attrName>style.visibility</p:attrName>
                                        </p:attrNameLst>
                                      </p:cBhvr>
                                      <p:to>
                                        <p:strVal val="hidden"/>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5" grpId="1"/>
      <p:bldP spid="26" grpId="0"/>
      <p:bldP spid="26" grpId="1"/>
      <p:bldP spid="26" grpId="2"/>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t>Sequential Circuit Design</a:t>
            </a:r>
          </a:p>
        </p:txBody>
      </p:sp>
      <p:sp>
        <p:nvSpPr>
          <p:cNvPr id="74755" name="Rectangle 3"/>
          <p:cNvSpPr>
            <a:spLocks noGrp="1" noChangeArrowheads="1"/>
          </p:cNvSpPr>
          <p:nvPr>
            <p:ph idx="1"/>
          </p:nvPr>
        </p:nvSpPr>
        <p:spPr/>
        <p:txBody>
          <a:bodyPr/>
          <a:lstStyle/>
          <a:p>
            <a:r>
              <a:rPr lang="en-US" dirty="0" smtClean="0"/>
              <a:t>State name: Zero, One</a:t>
            </a:r>
          </a:p>
          <a:p>
            <a:r>
              <a:rPr lang="en-US" dirty="0" smtClean="0"/>
              <a:t>State value: 00, 01</a:t>
            </a:r>
          </a:p>
          <a:p>
            <a:endParaRPr lang="en-US" dirty="0"/>
          </a:p>
        </p:txBody>
      </p:sp>
      <p:grpSp>
        <p:nvGrpSpPr>
          <p:cNvPr id="41" name="Group 40"/>
          <p:cNvGrpSpPr/>
          <p:nvPr/>
        </p:nvGrpSpPr>
        <p:grpSpPr>
          <a:xfrm>
            <a:off x="2348965" y="2738292"/>
            <a:ext cx="5073115" cy="2985338"/>
            <a:chOff x="1838325" y="2987675"/>
            <a:chExt cx="5073115" cy="2985338"/>
          </a:xfrm>
        </p:grpSpPr>
        <p:sp>
          <p:nvSpPr>
            <p:cNvPr id="74756" name="Text Box 4"/>
            <p:cNvSpPr txBox="1">
              <a:spLocks noChangeArrowheads="1"/>
            </p:cNvSpPr>
            <p:nvPr/>
          </p:nvSpPr>
          <p:spPr bwMode="auto">
            <a:xfrm>
              <a:off x="5767388" y="4105275"/>
              <a:ext cx="904875" cy="457200"/>
            </a:xfrm>
            <a:prstGeom prst="rect">
              <a:avLst/>
            </a:prstGeom>
            <a:noFill/>
            <a:ln w="9525">
              <a:noFill/>
              <a:miter lim="800000"/>
              <a:headEnd/>
              <a:tailEnd/>
            </a:ln>
            <a:effectLst/>
          </p:spPr>
          <p:txBody>
            <a:bodyPr>
              <a:spAutoFit/>
            </a:bodyPr>
            <a:lstStyle/>
            <a:p>
              <a:pPr>
                <a:spcBef>
                  <a:spcPct val="50000"/>
                </a:spcBef>
              </a:pPr>
              <a:endParaRPr lang="en-US"/>
            </a:p>
          </p:txBody>
        </p:sp>
        <p:grpSp>
          <p:nvGrpSpPr>
            <p:cNvPr id="74757" name="Group 5"/>
            <p:cNvGrpSpPr>
              <a:grpSpLocks/>
            </p:cNvGrpSpPr>
            <p:nvPr/>
          </p:nvGrpSpPr>
          <p:grpSpPr bwMode="auto">
            <a:xfrm>
              <a:off x="2062163" y="3128963"/>
              <a:ext cx="1614487" cy="1544637"/>
              <a:chOff x="1005" y="2157"/>
              <a:chExt cx="1017" cy="973"/>
            </a:xfrm>
          </p:grpSpPr>
          <p:sp>
            <p:nvSpPr>
              <p:cNvPr id="74758" name="Text Box 6"/>
              <p:cNvSpPr txBox="1">
                <a:spLocks noChangeArrowheads="1"/>
              </p:cNvSpPr>
              <p:nvPr/>
            </p:nvSpPr>
            <p:spPr bwMode="auto">
              <a:xfrm>
                <a:off x="1277" y="2246"/>
                <a:ext cx="454" cy="443"/>
              </a:xfrm>
              <a:prstGeom prst="rect">
                <a:avLst/>
              </a:prstGeom>
              <a:noFill/>
              <a:ln w="9525">
                <a:noFill/>
                <a:miter lim="800000"/>
                <a:headEnd/>
                <a:tailEnd/>
              </a:ln>
              <a:effectLst/>
            </p:spPr>
            <p:txBody>
              <a:bodyPr>
                <a:spAutoFit/>
              </a:bodyPr>
              <a:lstStyle/>
              <a:p>
                <a:pPr algn="ctr">
                  <a:spcBef>
                    <a:spcPct val="50000"/>
                  </a:spcBef>
                </a:pPr>
                <a:r>
                  <a:rPr lang="en-US" sz="1600"/>
                  <a:t>Zero</a:t>
                </a:r>
              </a:p>
              <a:p>
                <a:pPr algn="ctr">
                  <a:spcBef>
                    <a:spcPct val="50000"/>
                  </a:spcBef>
                </a:pPr>
                <a:r>
                  <a:rPr lang="en-US" sz="1600"/>
                  <a:t>00</a:t>
                </a:r>
              </a:p>
            </p:txBody>
          </p:sp>
          <p:sp>
            <p:nvSpPr>
              <p:cNvPr id="74759" name="Text Box 7"/>
              <p:cNvSpPr txBox="1">
                <a:spLocks noChangeArrowheads="1"/>
              </p:cNvSpPr>
              <p:nvPr/>
            </p:nvSpPr>
            <p:spPr bwMode="auto">
              <a:xfrm>
                <a:off x="1060" y="2719"/>
                <a:ext cx="920" cy="174"/>
              </a:xfrm>
              <a:prstGeom prst="rect">
                <a:avLst/>
              </a:prstGeom>
              <a:noFill/>
              <a:ln w="9525">
                <a:noFill/>
                <a:miter lim="800000"/>
                <a:headEnd/>
                <a:tailEnd/>
              </a:ln>
              <a:effectLst/>
            </p:spPr>
            <p:txBody>
              <a:bodyPr>
                <a:spAutoFit/>
              </a:bodyPr>
              <a:lstStyle/>
              <a:p>
                <a:pPr algn="ctr">
                  <a:lnSpc>
                    <a:spcPct val="75000"/>
                  </a:lnSpc>
                </a:pPr>
                <a:r>
                  <a:rPr lang="en-US" sz="1600" dirty="0"/>
                  <a:t>[</a:t>
                </a:r>
                <a:r>
                  <a:rPr lang="en-US" sz="1600" dirty="0" smtClean="0"/>
                  <a:t>010]</a:t>
                </a:r>
                <a:endParaRPr lang="en-US" sz="1600" dirty="0"/>
              </a:p>
            </p:txBody>
          </p:sp>
          <p:sp>
            <p:nvSpPr>
              <p:cNvPr id="74760" name="Oval 8"/>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74761" name="Group 9"/>
            <p:cNvGrpSpPr>
              <a:grpSpLocks/>
            </p:cNvGrpSpPr>
            <p:nvPr/>
          </p:nvGrpSpPr>
          <p:grpSpPr bwMode="auto">
            <a:xfrm>
              <a:off x="4886325" y="3128963"/>
              <a:ext cx="1614488" cy="1544637"/>
              <a:chOff x="1005" y="2157"/>
              <a:chExt cx="1017" cy="973"/>
            </a:xfrm>
          </p:grpSpPr>
          <p:sp>
            <p:nvSpPr>
              <p:cNvPr id="74762" name="Text Box 10"/>
              <p:cNvSpPr txBox="1">
                <a:spLocks noChangeArrowheads="1"/>
              </p:cNvSpPr>
              <p:nvPr/>
            </p:nvSpPr>
            <p:spPr bwMode="auto">
              <a:xfrm>
                <a:off x="1277" y="2246"/>
                <a:ext cx="454" cy="443"/>
              </a:xfrm>
              <a:prstGeom prst="rect">
                <a:avLst/>
              </a:prstGeom>
              <a:noFill/>
              <a:ln w="9525">
                <a:noFill/>
                <a:miter lim="800000"/>
                <a:headEnd/>
                <a:tailEnd/>
              </a:ln>
              <a:effectLst/>
            </p:spPr>
            <p:txBody>
              <a:bodyPr>
                <a:spAutoFit/>
              </a:bodyPr>
              <a:lstStyle/>
              <a:p>
                <a:pPr algn="ctr">
                  <a:spcBef>
                    <a:spcPct val="50000"/>
                  </a:spcBef>
                </a:pPr>
                <a:r>
                  <a:rPr lang="en-US" sz="1600"/>
                  <a:t>One</a:t>
                </a:r>
              </a:p>
              <a:p>
                <a:pPr algn="ctr">
                  <a:spcBef>
                    <a:spcPct val="50000"/>
                  </a:spcBef>
                </a:pPr>
                <a:r>
                  <a:rPr lang="en-US" sz="1600"/>
                  <a:t>01</a:t>
                </a:r>
              </a:p>
            </p:txBody>
          </p:sp>
          <p:sp>
            <p:nvSpPr>
              <p:cNvPr id="74763" name="Text Box 11"/>
              <p:cNvSpPr txBox="1">
                <a:spLocks noChangeArrowheads="1"/>
              </p:cNvSpPr>
              <p:nvPr/>
            </p:nvSpPr>
            <p:spPr bwMode="auto">
              <a:xfrm>
                <a:off x="1060" y="2719"/>
                <a:ext cx="920" cy="174"/>
              </a:xfrm>
              <a:prstGeom prst="rect">
                <a:avLst/>
              </a:prstGeom>
              <a:noFill/>
              <a:ln w="9525">
                <a:noFill/>
                <a:miter lim="800000"/>
                <a:headEnd/>
                <a:tailEnd/>
              </a:ln>
              <a:effectLst/>
            </p:spPr>
            <p:txBody>
              <a:bodyPr>
                <a:spAutoFit/>
              </a:bodyPr>
              <a:lstStyle/>
              <a:p>
                <a:pPr algn="ctr">
                  <a:lnSpc>
                    <a:spcPct val="75000"/>
                  </a:lnSpc>
                </a:pPr>
                <a:r>
                  <a:rPr lang="en-US" sz="1600" dirty="0"/>
                  <a:t>[</a:t>
                </a:r>
                <a:r>
                  <a:rPr lang="en-US" sz="1600" dirty="0" smtClean="0"/>
                  <a:t>111]</a:t>
                </a:r>
                <a:endParaRPr lang="en-US" sz="1600" dirty="0"/>
              </a:p>
            </p:txBody>
          </p:sp>
          <p:sp>
            <p:nvSpPr>
              <p:cNvPr id="74764" name="Oval 12"/>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sp>
          <p:nvSpPr>
            <p:cNvPr id="74773" name="Freeform 21"/>
            <p:cNvSpPr>
              <a:spLocks/>
            </p:cNvSpPr>
            <p:nvPr/>
          </p:nvSpPr>
          <p:spPr bwMode="auto">
            <a:xfrm>
              <a:off x="3495675" y="2987675"/>
              <a:ext cx="1614488" cy="425450"/>
            </a:xfrm>
            <a:custGeom>
              <a:avLst/>
              <a:gdLst/>
              <a:ahLst/>
              <a:cxnLst>
                <a:cxn ang="0">
                  <a:pos x="0" y="268"/>
                </a:cxn>
                <a:cxn ang="0">
                  <a:pos x="230" y="83"/>
                </a:cxn>
                <a:cxn ang="0">
                  <a:pos x="588" y="25"/>
                </a:cxn>
                <a:cxn ang="0">
                  <a:pos x="1017" y="236"/>
                </a:cxn>
              </a:cxnLst>
              <a:rect l="0" t="0" r="r" b="b"/>
              <a:pathLst>
                <a:path w="1017" h="268">
                  <a:moveTo>
                    <a:pt x="0" y="268"/>
                  </a:moveTo>
                  <a:cubicBezTo>
                    <a:pt x="66" y="196"/>
                    <a:pt x="132" y="124"/>
                    <a:pt x="230" y="83"/>
                  </a:cubicBezTo>
                  <a:cubicBezTo>
                    <a:pt x="328" y="42"/>
                    <a:pt x="457" y="0"/>
                    <a:pt x="588" y="25"/>
                  </a:cubicBezTo>
                  <a:cubicBezTo>
                    <a:pt x="719" y="50"/>
                    <a:pt x="948" y="201"/>
                    <a:pt x="1017" y="236"/>
                  </a:cubicBezTo>
                </a:path>
              </a:pathLst>
            </a:custGeom>
            <a:noFill/>
            <a:ln w="9525">
              <a:solidFill>
                <a:schemeClr val="tx1"/>
              </a:solidFill>
              <a:round/>
              <a:headEnd type="none" w="med" len="med"/>
              <a:tailEnd type="triangle" w="med" len="med"/>
            </a:ln>
            <a:effectLst/>
          </p:spPr>
          <p:txBody>
            <a:bodyPr/>
            <a:lstStyle/>
            <a:p>
              <a:endParaRPr lang="en-US"/>
            </a:p>
          </p:txBody>
        </p:sp>
        <p:sp>
          <p:nvSpPr>
            <p:cNvPr id="74774" name="Freeform 22"/>
            <p:cNvSpPr>
              <a:spLocks/>
            </p:cNvSpPr>
            <p:nvPr/>
          </p:nvSpPr>
          <p:spPr bwMode="auto">
            <a:xfrm>
              <a:off x="6391275" y="4237038"/>
              <a:ext cx="319088" cy="1076325"/>
            </a:xfrm>
            <a:custGeom>
              <a:avLst/>
              <a:gdLst/>
              <a:ahLst/>
              <a:cxnLst>
                <a:cxn ang="0">
                  <a:pos x="19" y="0"/>
                </a:cxn>
                <a:cxn ang="0">
                  <a:pos x="198" y="288"/>
                </a:cxn>
                <a:cxn ang="0">
                  <a:pos x="0" y="678"/>
                </a:cxn>
              </a:cxnLst>
              <a:rect l="0" t="0" r="r" b="b"/>
              <a:pathLst>
                <a:path w="201" h="678">
                  <a:moveTo>
                    <a:pt x="19" y="0"/>
                  </a:moveTo>
                  <a:cubicBezTo>
                    <a:pt x="110" y="87"/>
                    <a:pt x="201" y="175"/>
                    <a:pt x="198" y="288"/>
                  </a:cubicBezTo>
                  <a:cubicBezTo>
                    <a:pt x="195" y="401"/>
                    <a:pt x="34" y="615"/>
                    <a:pt x="0" y="678"/>
                  </a:cubicBezTo>
                </a:path>
              </a:pathLst>
            </a:custGeom>
            <a:noFill/>
            <a:ln w="9525">
              <a:solidFill>
                <a:schemeClr val="tx1"/>
              </a:solidFill>
              <a:round/>
              <a:headEnd type="none" w="med" len="med"/>
              <a:tailEnd type="triangle" w="med" len="med"/>
            </a:ln>
            <a:effectLst/>
          </p:spPr>
          <p:txBody>
            <a:bodyPr/>
            <a:lstStyle/>
            <a:p>
              <a:endParaRPr lang="en-US"/>
            </a:p>
          </p:txBody>
        </p:sp>
        <p:sp>
          <p:nvSpPr>
            <p:cNvPr id="74776" name="Freeform 24"/>
            <p:cNvSpPr>
              <a:spLocks/>
            </p:cNvSpPr>
            <p:nvPr/>
          </p:nvSpPr>
          <p:spPr bwMode="auto">
            <a:xfrm>
              <a:off x="1855788" y="4267200"/>
              <a:ext cx="328612" cy="1036638"/>
            </a:xfrm>
            <a:custGeom>
              <a:avLst/>
              <a:gdLst/>
              <a:ahLst/>
              <a:cxnLst>
                <a:cxn ang="0">
                  <a:pos x="207" y="653"/>
                </a:cxn>
                <a:cxn ang="0">
                  <a:pos x="2" y="320"/>
                </a:cxn>
                <a:cxn ang="0">
                  <a:pos x="194" y="0"/>
                </a:cxn>
              </a:cxnLst>
              <a:rect l="0" t="0" r="r" b="b"/>
              <a:pathLst>
                <a:path w="207" h="653">
                  <a:moveTo>
                    <a:pt x="207" y="653"/>
                  </a:moveTo>
                  <a:cubicBezTo>
                    <a:pt x="105" y="541"/>
                    <a:pt x="4" y="429"/>
                    <a:pt x="2" y="320"/>
                  </a:cubicBezTo>
                  <a:cubicBezTo>
                    <a:pt x="0" y="211"/>
                    <a:pt x="163" y="53"/>
                    <a:pt x="194" y="0"/>
                  </a:cubicBezTo>
                </a:path>
              </a:pathLst>
            </a:custGeom>
            <a:noFill/>
            <a:ln w="9525">
              <a:solidFill>
                <a:schemeClr val="tx1"/>
              </a:solidFill>
              <a:round/>
              <a:headEnd type="none" w="med" len="med"/>
              <a:tailEnd type="triangle" w="med" len="med"/>
            </a:ln>
            <a:effectLst/>
          </p:spPr>
          <p:txBody>
            <a:bodyPr/>
            <a:lstStyle/>
            <a:p>
              <a:endParaRPr lang="en-US"/>
            </a:p>
          </p:txBody>
        </p:sp>
        <p:sp>
          <p:nvSpPr>
            <p:cNvPr id="74777" name="Freeform 25"/>
            <p:cNvSpPr>
              <a:spLocks/>
            </p:cNvSpPr>
            <p:nvPr/>
          </p:nvSpPr>
          <p:spPr bwMode="auto">
            <a:xfrm>
              <a:off x="3648075" y="4043363"/>
              <a:ext cx="1258888" cy="273050"/>
            </a:xfrm>
            <a:custGeom>
              <a:avLst/>
              <a:gdLst/>
              <a:ahLst/>
              <a:cxnLst>
                <a:cxn ang="0">
                  <a:pos x="793" y="0"/>
                </a:cxn>
                <a:cxn ang="0">
                  <a:pos x="416" y="160"/>
                </a:cxn>
                <a:cxn ang="0">
                  <a:pos x="0" y="71"/>
                </a:cxn>
              </a:cxnLst>
              <a:rect l="0" t="0" r="r" b="b"/>
              <a:pathLst>
                <a:path w="793" h="172">
                  <a:moveTo>
                    <a:pt x="793" y="0"/>
                  </a:moveTo>
                  <a:cubicBezTo>
                    <a:pt x="670" y="74"/>
                    <a:pt x="548" y="148"/>
                    <a:pt x="416" y="160"/>
                  </a:cubicBezTo>
                  <a:cubicBezTo>
                    <a:pt x="284" y="172"/>
                    <a:pt x="142" y="121"/>
                    <a:pt x="0" y="71"/>
                  </a:cubicBezTo>
                </a:path>
              </a:pathLst>
            </a:custGeom>
            <a:noFill/>
            <a:ln w="9525">
              <a:solidFill>
                <a:schemeClr val="tx1"/>
              </a:solidFill>
              <a:round/>
              <a:headEnd type="none" w="med" len="med"/>
              <a:tailEnd type="triangle" w="med" len="med"/>
            </a:ln>
            <a:effectLst/>
          </p:spPr>
          <p:txBody>
            <a:bodyPr/>
            <a:lstStyle/>
            <a:p>
              <a:endParaRPr lang="en-US"/>
            </a:p>
          </p:txBody>
        </p:sp>
        <p:sp>
          <p:nvSpPr>
            <p:cNvPr id="74778" name="Freeform 26"/>
            <p:cNvSpPr>
              <a:spLocks/>
            </p:cNvSpPr>
            <p:nvPr/>
          </p:nvSpPr>
          <p:spPr bwMode="auto">
            <a:xfrm>
              <a:off x="5003800" y="4479925"/>
              <a:ext cx="177800" cy="641350"/>
            </a:xfrm>
            <a:custGeom>
              <a:avLst/>
              <a:gdLst/>
              <a:ahLst/>
              <a:cxnLst>
                <a:cxn ang="0">
                  <a:pos x="112" y="404"/>
                </a:cxn>
                <a:cxn ang="0">
                  <a:pos x="3" y="205"/>
                </a:cxn>
                <a:cxn ang="0">
                  <a:pos x="93" y="0"/>
                </a:cxn>
              </a:cxnLst>
              <a:rect l="0" t="0" r="r" b="b"/>
              <a:pathLst>
                <a:path w="112" h="404">
                  <a:moveTo>
                    <a:pt x="112" y="404"/>
                  </a:moveTo>
                  <a:cubicBezTo>
                    <a:pt x="59" y="338"/>
                    <a:pt x="6" y="272"/>
                    <a:pt x="3" y="205"/>
                  </a:cubicBezTo>
                  <a:cubicBezTo>
                    <a:pt x="0" y="138"/>
                    <a:pt x="46" y="69"/>
                    <a:pt x="93" y="0"/>
                  </a:cubicBezTo>
                </a:path>
              </a:pathLst>
            </a:custGeom>
            <a:noFill/>
            <a:ln w="9525">
              <a:solidFill>
                <a:schemeClr val="tx1"/>
              </a:solidFill>
              <a:round/>
              <a:headEnd type="none" w="med" len="med"/>
              <a:tailEnd type="triangle" w="med" len="med"/>
            </a:ln>
            <a:effectLst/>
          </p:spPr>
          <p:txBody>
            <a:bodyPr/>
            <a:lstStyle/>
            <a:p>
              <a:endParaRPr lang="en-US"/>
            </a:p>
          </p:txBody>
        </p:sp>
        <p:sp>
          <p:nvSpPr>
            <p:cNvPr id="74780" name="Freeform 28"/>
            <p:cNvSpPr>
              <a:spLocks/>
            </p:cNvSpPr>
            <p:nvPr/>
          </p:nvSpPr>
          <p:spPr bwMode="auto">
            <a:xfrm>
              <a:off x="3433763" y="4429125"/>
              <a:ext cx="206375" cy="731838"/>
            </a:xfrm>
            <a:custGeom>
              <a:avLst/>
              <a:gdLst/>
              <a:ahLst/>
              <a:cxnLst>
                <a:cxn ang="0">
                  <a:pos x="13" y="0"/>
                </a:cxn>
                <a:cxn ang="0">
                  <a:pos x="128" y="250"/>
                </a:cxn>
                <a:cxn ang="0">
                  <a:pos x="0" y="461"/>
                </a:cxn>
              </a:cxnLst>
              <a:rect l="0" t="0" r="r" b="b"/>
              <a:pathLst>
                <a:path w="130" h="461">
                  <a:moveTo>
                    <a:pt x="13" y="0"/>
                  </a:moveTo>
                  <a:cubicBezTo>
                    <a:pt x="71" y="86"/>
                    <a:pt x="130" y="173"/>
                    <a:pt x="128" y="250"/>
                  </a:cubicBezTo>
                  <a:cubicBezTo>
                    <a:pt x="126" y="327"/>
                    <a:pt x="22" y="426"/>
                    <a:pt x="0" y="461"/>
                  </a:cubicBezTo>
                </a:path>
              </a:pathLst>
            </a:custGeom>
            <a:noFill/>
            <a:ln w="9525">
              <a:solidFill>
                <a:schemeClr val="tx1"/>
              </a:solidFill>
              <a:round/>
              <a:headEnd type="none" w="med" len="med"/>
              <a:tailEnd type="triangle" w="med" len="med"/>
            </a:ln>
            <a:effectLst/>
          </p:spPr>
          <p:txBody>
            <a:bodyPr/>
            <a:lstStyle/>
            <a:p>
              <a:endParaRPr lang="en-US"/>
            </a:p>
          </p:txBody>
        </p:sp>
        <p:sp>
          <p:nvSpPr>
            <p:cNvPr id="74781" name="Text Box 29"/>
            <p:cNvSpPr txBox="1">
              <a:spLocks noChangeArrowheads="1"/>
            </p:cNvSpPr>
            <p:nvPr/>
          </p:nvSpPr>
          <p:spPr bwMode="auto">
            <a:xfrm>
              <a:off x="4999038" y="4602163"/>
              <a:ext cx="807996" cy="369332"/>
            </a:xfrm>
            <a:prstGeom prst="rect">
              <a:avLst/>
            </a:prstGeom>
            <a:noFill/>
            <a:ln w="9525">
              <a:noFill/>
              <a:miter lim="800000"/>
              <a:headEnd/>
              <a:tailEnd/>
            </a:ln>
            <a:effectLst/>
          </p:spPr>
          <p:txBody>
            <a:bodyPr wrap="square">
              <a:spAutoFit/>
            </a:bodyPr>
            <a:lstStyle/>
            <a:p>
              <a:pPr>
                <a:spcBef>
                  <a:spcPct val="50000"/>
                </a:spcBef>
              </a:pPr>
              <a:r>
                <a:rPr lang="en-US" sz="1800" dirty="0" smtClean="0"/>
                <a:t>0000</a:t>
              </a:r>
              <a:endParaRPr lang="en-US" sz="1800" dirty="0"/>
            </a:p>
          </p:txBody>
        </p:sp>
        <p:sp>
          <p:nvSpPr>
            <p:cNvPr id="74782" name="Text Box 30"/>
            <p:cNvSpPr txBox="1">
              <a:spLocks noChangeArrowheads="1"/>
            </p:cNvSpPr>
            <p:nvPr/>
          </p:nvSpPr>
          <p:spPr bwMode="auto">
            <a:xfrm>
              <a:off x="3954483" y="3936299"/>
              <a:ext cx="680007" cy="369332"/>
            </a:xfrm>
            <a:prstGeom prst="rect">
              <a:avLst/>
            </a:prstGeom>
            <a:noFill/>
            <a:ln w="9525">
              <a:noFill/>
              <a:miter lim="800000"/>
              <a:headEnd/>
              <a:tailEnd/>
            </a:ln>
            <a:effectLst/>
          </p:spPr>
          <p:txBody>
            <a:bodyPr wrap="square">
              <a:spAutoFit/>
            </a:bodyPr>
            <a:lstStyle/>
            <a:p>
              <a:pPr>
                <a:spcBef>
                  <a:spcPct val="50000"/>
                </a:spcBef>
              </a:pPr>
              <a:r>
                <a:rPr lang="en-US" sz="1800" dirty="0" smtClean="0"/>
                <a:t>0001</a:t>
              </a:r>
              <a:endParaRPr lang="en-US" sz="1800" dirty="0"/>
            </a:p>
          </p:txBody>
        </p:sp>
        <p:sp>
          <p:nvSpPr>
            <p:cNvPr id="74783" name="Text Box 31"/>
            <p:cNvSpPr txBox="1">
              <a:spLocks noChangeArrowheads="1"/>
            </p:cNvSpPr>
            <p:nvPr/>
          </p:nvSpPr>
          <p:spPr bwMode="auto">
            <a:xfrm>
              <a:off x="3006725" y="4611688"/>
              <a:ext cx="888381" cy="369332"/>
            </a:xfrm>
            <a:prstGeom prst="rect">
              <a:avLst/>
            </a:prstGeom>
            <a:noFill/>
            <a:ln w="9525">
              <a:noFill/>
              <a:miter lim="800000"/>
              <a:headEnd/>
              <a:tailEnd/>
            </a:ln>
            <a:effectLst/>
          </p:spPr>
          <p:txBody>
            <a:bodyPr wrap="square">
              <a:spAutoFit/>
            </a:bodyPr>
            <a:lstStyle/>
            <a:p>
              <a:pPr>
                <a:spcBef>
                  <a:spcPct val="50000"/>
                </a:spcBef>
              </a:pPr>
              <a:r>
                <a:rPr lang="en-US" sz="1800" dirty="0" smtClean="0"/>
                <a:t>0101</a:t>
              </a:r>
              <a:endParaRPr lang="en-US" sz="1800" dirty="0"/>
            </a:p>
          </p:txBody>
        </p:sp>
        <p:sp>
          <p:nvSpPr>
            <p:cNvPr id="74785" name="Text Box 33"/>
            <p:cNvSpPr txBox="1">
              <a:spLocks noChangeArrowheads="1"/>
            </p:cNvSpPr>
            <p:nvPr/>
          </p:nvSpPr>
          <p:spPr bwMode="auto">
            <a:xfrm>
              <a:off x="6108825" y="4489450"/>
              <a:ext cx="802615" cy="369332"/>
            </a:xfrm>
            <a:prstGeom prst="rect">
              <a:avLst/>
            </a:prstGeom>
            <a:noFill/>
            <a:ln w="9525">
              <a:noFill/>
              <a:miter lim="800000"/>
              <a:headEnd/>
              <a:tailEnd/>
            </a:ln>
            <a:effectLst/>
          </p:spPr>
          <p:txBody>
            <a:bodyPr wrap="square">
              <a:spAutoFit/>
            </a:bodyPr>
            <a:lstStyle/>
            <a:p>
              <a:pPr>
                <a:spcBef>
                  <a:spcPct val="50000"/>
                </a:spcBef>
              </a:pPr>
              <a:r>
                <a:rPr lang="en-US" sz="1800" dirty="0" smtClean="0"/>
                <a:t>1100</a:t>
              </a:r>
              <a:endParaRPr lang="en-US" sz="1800" dirty="0"/>
            </a:p>
          </p:txBody>
        </p:sp>
        <p:sp>
          <p:nvSpPr>
            <p:cNvPr id="74786" name="Text Box 34"/>
            <p:cNvSpPr txBox="1">
              <a:spLocks noChangeArrowheads="1"/>
            </p:cNvSpPr>
            <p:nvPr/>
          </p:nvSpPr>
          <p:spPr bwMode="auto">
            <a:xfrm>
              <a:off x="3978234" y="3009839"/>
              <a:ext cx="717983" cy="369332"/>
            </a:xfrm>
            <a:prstGeom prst="rect">
              <a:avLst/>
            </a:prstGeom>
            <a:noFill/>
            <a:ln w="9525">
              <a:noFill/>
              <a:miter lim="800000"/>
              <a:headEnd/>
              <a:tailEnd/>
            </a:ln>
            <a:effectLst/>
          </p:spPr>
          <p:txBody>
            <a:bodyPr wrap="square">
              <a:spAutoFit/>
            </a:bodyPr>
            <a:lstStyle/>
            <a:p>
              <a:pPr>
                <a:spcBef>
                  <a:spcPct val="50000"/>
                </a:spcBef>
              </a:pPr>
              <a:r>
                <a:rPr lang="en-US" sz="1800" dirty="0" smtClean="0"/>
                <a:t>1011</a:t>
              </a:r>
              <a:endParaRPr lang="en-US" sz="1800" dirty="0"/>
            </a:p>
          </p:txBody>
        </p:sp>
        <p:sp>
          <p:nvSpPr>
            <p:cNvPr id="74787" name="Text Box 35"/>
            <p:cNvSpPr txBox="1">
              <a:spLocks noChangeArrowheads="1"/>
            </p:cNvSpPr>
            <p:nvPr/>
          </p:nvSpPr>
          <p:spPr bwMode="auto">
            <a:xfrm>
              <a:off x="1838325" y="4602163"/>
              <a:ext cx="904875" cy="369332"/>
            </a:xfrm>
            <a:prstGeom prst="rect">
              <a:avLst/>
            </a:prstGeom>
            <a:noFill/>
            <a:ln w="9525">
              <a:noFill/>
              <a:miter lim="800000"/>
              <a:headEnd/>
              <a:tailEnd/>
            </a:ln>
            <a:effectLst/>
          </p:spPr>
          <p:txBody>
            <a:bodyPr wrap="square">
              <a:spAutoFit/>
            </a:bodyPr>
            <a:lstStyle/>
            <a:p>
              <a:pPr>
                <a:spcBef>
                  <a:spcPct val="50000"/>
                </a:spcBef>
              </a:pPr>
              <a:r>
                <a:rPr lang="en-US" sz="1800" dirty="0" smtClean="0"/>
                <a:t>1101</a:t>
              </a:r>
              <a:endParaRPr lang="en-US" sz="1800" dirty="0"/>
            </a:p>
          </p:txBody>
        </p:sp>
        <p:sp>
          <p:nvSpPr>
            <p:cNvPr id="39" name="TextBox 38"/>
            <p:cNvSpPr txBox="1"/>
            <p:nvPr/>
          </p:nvSpPr>
          <p:spPr>
            <a:xfrm>
              <a:off x="2315688" y="5142016"/>
              <a:ext cx="1136850" cy="830997"/>
            </a:xfrm>
            <a:prstGeom prst="rect">
              <a:avLst/>
            </a:prstGeom>
            <a:noFill/>
          </p:spPr>
          <p:txBody>
            <a:bodyPr wrap="none" rtlCol="0">
              <a:spAutoFit/>
            </a:bodyPr>
            <a:lstStyle/>
            <a:p>
              <a:r>
                <a:rPr lang="en-US" sz="4800" dirty="0" smtClean="0"/>
                <a:t>• • •</a:t>
              </a:r>
              <a:endParaRPr lang="en-US" sz="4800" dirty="0"/>
            </a:p>
          </p:txBody>
        </p:sp>
        <p:sp>
          <p:nvSpPr>
            <p:cNvPr id="40" name="TextBox 39"/>
            <p:cNvSpPr txBox="1"/>
            <p:nvPr/>
          </p:nvSpPr>
          <p:spPr>
            <a:xfrm>
              <a:off x="5175663" y="5033159"/>
              <a:ext cx="1136850" cy="830997"/>
            </a:xfrm>
            <a:prstGeom prst="rect">
              <a:avLst/>
            </a:prstGeom>
            <a:noFill/>
          </p:spPr>
          <p:txBody>
            <a:bodyPr wrap="none" rtlCol="0">
              <a:spAutoFit/>
            </a:bodyPr>
            <a:lstStyle/>
            <a:p>
              <a:r>
                <a:rPr lang="en-US" sz="4800" dirty="0" smtClean="0"/>
                <a:t>• • •</a:t>
              </a:r>
              <a:endParaRPr lang="en-US" sz="4800" dirty="0"/>
            </a:p>
          </p:txBody>
        </p:sp>
      </p:grpSp>
      <p:sp>
        <p:nvSpPr>
          <p:cNvPr id="42" name="TextBox 41"/>
          <p:cNvSpPr txBox="1"/>
          <p:nvPr/>
        </p:nvSpPr>
        <p:spPr>
          <a:xfrm>
            <a:off x="1413164" y="5818908"/>
            <a:ext cx="7052315" cy="830997"/>
          </a:xfrm>
          <a:prstGeom prst="rect">
            <a:avLst/>
          </a:prstGeom>
          <a:noFill/>
        </p:spPr>
        <p:txBody>
          <a:bodyPr wrap="none" rtlCol="0">
            <a:spAutoFit/>
          </a:bodyPr>
          <a:lstStyle/>
          <a:p>
            <a:r>
              <a:rPr lang="en-US" dirty="0" smtClean="0"/>
              <a:t>Key:    	Input: Button1, Button2, </a:t>
            </a:r>
            <a:r>
              <a:rPr lang="en-US" dirty="0" err="1" smtClean="0"/>
              <a:t>DoorOpen</a:t>
            </a:r>
            <a:r>
              <a:rPr lang="en-US" dirty="0" smtClean="0"/>
              <a:t>, </a:t>
            </a:r>
            <a:r>
              <a:rPr lang="en-US" dirty="0" err="1" smtClean="0"/>
              <a:t>KeyTurned</a:t>
            </a:r>
            <a:endParaRPr lang="en-US" dirty="0" smtClean="0"/>
          </a:p>
          <a:p>
            <a:r>
              <a:rPr lang="en-US" dirty="0" smtClean="0"/>
              <a:t>	Output: </a:t>
            </a:r>
            <a:r>
              <a:rPr lang="en-US" dirty="0" err="1" smtClean="0"/>
              <a:t>StartCar</a:t>
            </a:r>
            <a:r>
              <a:rPr lang="en-US" dirty="0" smtClean="0"/>
              <a:t>, </a:t>
            </a:r>
            <a:r>
              <a:rPr lang="en-US" dirty="0" err="1" smtClean="0"/>
              <a:t>TurnOnStartLight</a:t>
            </a:r>
            <a:r>
              <a:rPr lang="en-US" dirty="0" smtClean="0"/>
              <a:t>, </a:t>
            </a:r>
            <a:r>
              <a:rPr lang="en-US" dirty="0" err="1" smtClean="0"/>
              <a:t>LockDoors</a:t>
            </a:r>
            <a:r>
              <a:rPr lang="en-US" dirty="0" smtClean="0"/>
              <a:t> </a:t>
            </a:r>
            <a:endParaRPr lang="en-US" dirty="0"/>
          </a:p>
        </p:txBody>
      </p:sp>
      <p:cxnSp>
        <p:nvCxnSpPr>
          <p:cNvPr id="44" name="Straight Connector 43"/>
          <p:cNvCxnSpPr/>
          <p:nvPr/>
        </p:nvCxnSpPr>
        <p:spPr bwMode="auto">
          <a:xfrm>
            <a:off x="558140" y="2553195"/>
            <a:ext cx="8312728" cy="0"/>
          </a:xfrm>
          <a:prstGeom prst="line">
            <a:avLst/>
          </a:prstGeom>
          <a:solidFill>
            <a:schemeClr val="accent1"/>
          </a:solidFill>
          <a:ln w="31750" cap="flat" cmpd="sng" algn="ctr">
            <a:solidFill>
              <a:schemeClr val="tx1"/>
            </a:solidFill>
            <a:prstDash val="solid"/>
            <a:round/>
            <a:headEnd type="none" w="med" len="med"/>
            <a:tailEnd type="none" w="med" len="med"/>
          </a:ln>
          <a:effectLst/>
        </p:spPr>
      </p:cxnSp>
      <p:sp>
        <p:nvSpPr>
          <p:cNvPr id="30" name="Slide Number Placeholder 29"/>
          <p:cNvSpPr>
            <a:spLocks noGrp="1"/>
          </p:cNvSpPr>
          <p:nvPr>
            <p:ph type="sldNum" sz="quarter" idx="12"/>
          </p:nvPr>
        </p:nvSpPr>
        <p:spPr/>
        <p:txBody>
          <a:bodyPr/>
          <a:lstStyle/>
          <a:p>
            <a:fld id="{1E9AE433-2354-447F-AC9C-E3BA53A2ED55}" type="slidenum">
              <a:rPr lang="en-US" smtClean="0"/>
              <a:pPr/>
              <a:t>70</a:t>
            </a:fld>
            <a:endParaRPr lang="en-US"/>
          </a:p>
        </p:txBody>
      </p:sp>
      <p:sp>
        <p:nvSpPr>
          <p:cNvPr id="31" name="Footer Placeholder 30"/>
          <p:cNvSpPr>
            <a:spLocks noGrp="1"/>
          </p:cNvSpPr>
          <p:nvPr>
            <p:ph type="ftr" sz="quarter" idx="11"/>
          </p:nvPr>
        </p:nvSpPr>
        <p:spPr/>
        <p:txBody>
          <a:bodyPr/>
          <a:lstStyle/>
          <a:p>
            <a:r>
              <a:rPr lang="es-ES" smtClean="0"/>
              <a:t>W2018: EE307</a:t>
            </a:r>
            <a:endParaRPr lang="en-US" dirty="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t>Sequential Circuit Design</a:t>
            </a:r>
          </a:p>
        </p:txBody>
      </p:sp>
      <p:sp>
        <p:nvSpPr>
          <p:cNvPr id="74755" name="Rectangle 3"/>
          <p:cNvSpPr>
            <a:spLocks noGrp="1" noChangeArrowheads="1"/>
          </p:cNvSpPr>
          <p:nvPr>
            <p:ph idx="1"/>
          </p:nvPr>
        </p:nvSpPr>
        <p:spPr/>
        <p:txBody>
          <a:bodyPr/>
          <a:lstStyle/>
          <a:p>
            <a:r>
              <a:rPr lang="en-US" dirty="0"/>
              <a:t>Example: </a:t>
            </a:r>
          </a:p>
          <a:p>
            <a:pPr lvl="1"/>
            <a:r>
              <a:rPr lang="en-US" dirty="0"/>
              <a:t>Step 5: Draw the State Transition Diagram</a:t>
            </a:r>
          </a:p>
        </p:txBody>
      </p:sp>
      <p:sp>
        <p:nvSpPr>
          <p:cNvPr id="74756" name="Text Box 4"/>
          <p:cNvSpPr txBox="1">
            <a:spLocks noChangeArrowheads="1"/>
          </p:cNvSpPr>
          <p:nvPr/>
        </p:nvSpPr>
        <p:spPr bwMode="auto">
          <a:xfrm>
            <a:off x="6644718" y="4167058"/>
            <a:ext cx="904875" cy="457200"/>
          </a:xfrm>
          <a:prstGeom prst="rect">
            <a:avLst/>
          </a:prstGeom>
          <a:noFill/>
          <a:ln w="9525">
            <a:noFill/>
            <a:miter lim="800000"/>
            <a:headEnd/>
            <a:tailEnd/>
          </a:ln>
          <a:effectLst/>
        </p:spPr>
        <p:txBody>
          <a:bodyPr>
            <a:spAutoFit/>
          </a:bodyPr>
          <a:lstStyle/>
          <a:p>
            <a:pPr>
              <a:spcBef>
                <a:spcPct val="50000"/>
              </a:spcBef>
            </a:pPr>
            <a:endParaRPr lang="en-US"/>
          </a:p>
        </p:txBody>
      </p:sp>
      <p:grpSp>
        <p:nvGrpSpPr>
          <p:cNvPr id="2" name="Group 5"/>
          <p:cNvGrpSpPr>
            <a:grpSpLocks/>
          </p:cNvGrpSpPr>
          <p:nvPr/>
        </p:nvGrpSpPr>
        <p:grpSpPr bwMode="auto">
          <a:xfrm>
            <a:off x="2939493" y="3190746"/>
            <a:ext cx="1614487" cy="1544637"/>
            <a:chOff x="1005" y="2157"/>
            <a:chExt cx="1017" cy="973"/>
          </a:xfrm>
        </p:grpSpPr>
        <p:sp>
          <p:nvSpPr>
            <p:cNvPr id="74758" name="Text Box 6"/>
            <p:cNvSpPr txBox="1">
              <a:spLocks noChangeArrowheads="1"/>
            </p:cNvSpPr>
            <p:nvPr/>
          </p:nvSpPr>
          <p:spPr bwMode="auto">
            <a:xfrm>
              <a:off x="1277" y="2246"/>
              <a:ext cx="454" cy="443"/>
            </a:xfrm>
            <a:prstGeom prst="rect">
              <a:avLst/>
            </a:prstGeom>
            <a:noFill/>
            <a:ln w="9525">
              <a:noFill/>
              <a:miter lim="800000"/>
              <a:headEnd/>
              <a:tailEnd/>
            </a:ln>
            <a:effectLst/>
          </p:spPr>
          <p:txBody>
            <a:bodyPr>
              <a:spAutoFit/>
            </a:bodyPr>
            <a:lstStyle/>
            <a:p>
              <a:pPr algn="ctr">
                <a:spcBef>
                  <a:spcPct val="50000"/>
                </a:spcBef>
              </a:pPr>
              <a:r>
                <a:rPr lang="en-US" sz="1600"/>
                <a:t>Zero</a:t>
              </a:r>
            </a:p>
            <a:p>
              <a:pPr algn="ctr">
                <a:spcBef>
                  <a:spcPct val="50000"/>
                </a:spcBef>
              </a:pPr>
              <a:r>
                <a:rPr lang="en-US" sz="1600"/>
                <a:t>00</a:t>
              </a:r>
            </a:p>
          </p:txBody>
        </p:sp>
        <p:sp>
          <p:nvSpPr>
            <p:cNvPr id="74759" name="Text Box 7"/>
            <p:cNvSpPr txBox="1">
              <a:spLocks noChangeArrowheads="1"/>
            </p:cNvSpPr>
            <p:nvPr/>
          </p:nvSpPr>
          <p:spPr bwMode="auto">
            <a:xfrm>
              <a:off x="1060" y="2719"/>
              <a:ext cx="920" cy="174"/>
            </a:xfrm>
            <a:prstGeom prst="rect">
              <a:avLst/>
            </a:prstGeom>
            <a:noFill/>
            <a:ln w="9525">
              <a:noFill/>
              <a:miter lim="800000"/>
              <a:headEnd/>
              <a:tailEnd/>
            </a:ln>
            <a:effectLst/>
          </p:spPr>
          <p:txBody>
            <a:bodyPr>
              <a:spAutoFit/>
            </a:bodyPr>
            <a:lstStyle/>
            <a:p>
              <a:pPr algn="ctr">
                <a:lnSpc>
                  <a:spcPct val="75000"/>
                </a:lnSpc>
              </a:pPr>
              <a:r>
                <a:rPr lang="en-US" sz="1600"/>
                <a:t>[0]</a:t>
              </a:r>
            </a:p>
          </p:txBody>
        </p:sp>
        <p:sp>
          <p:nvSpPr>
            <p:cNvPr id="74760" name="Oval 8"/>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3" name="Group 9"/>
          <p:cNvGrpSpPr>
            <a:grpSpLocks/>
          </p:cNvGrpSpPr>
          <p:nvPr/>
        </p:nvGrpSpPr>
        <p:grpSpPr bwMode="auto">
          <a:xfrm>
            <a:off x="5763655" y="3190746"/>
            <a:ext cx="1614488" cy="1544637"/>
            <a:chOff x="1005" y="2157"/>
            <a:chExt cx="1017" cy="973"/>
          </a:xfrm>
        </p:grpSpPr>
        <p:sp>
          <p:nvSpPr>
            <p:cNvPr id="74762" name="Text Box 10"/>
            <p:cNvSpPr txBox="1">
              <a:spLocks noChangeArrowheads="1"/>
            </p:cNvSpPr>
            <p:nvPr/>
          </p:nvSpPr>
          <p:spPr bwMode="auto">
            <a:xfrm>
              <a:off x="1277" y="2246"/>
              <a:ext cx="454" cy="443"/>
            </a:xfrm>
            <a:prstGeom prst="rect">
              <a:avLst/>
            </a:prstGeom>
            <a:noFill/>
            <a:ln w="9525">
              <a:noFill/>
              <a:miter lim="800000"/>
              <a:headEnd/>
              <a:tailEnd/>
            </a:ln>
            <a:effectLst/>
          </p:spPr>
          <p:txBody>
            <a:bodyPr>
              <a:spAutoFit/>
            </a:bodyPr>
            <a:lstStyle/>
            <a:p>
              <a:pPr algn="ctr">
                <a:spcBef>
                  <a:spcPct val="50000"/>
                </a:spcBef>
              </a:pPr>
              <a:r>
                <a:rPr lang="en-US" sz="1600"/>
                <a:t>One</a:t>
              </a:r>
            </a:p>
            <a:p>
              <a:pPr algn="ctr">
                <a:spcBef>
                  <a:spcPct val="50000"/>
                </a:spcBef>
              </a:pPr>
              <a:r>
                <a:rPr lang="en-US" sz="1600"/>
                <a:t>01</a:t>
              </a:r>
            </a:p>
          </p:txBody>
        </p:sp>
        <p:sp>
          <p:nvSpPr>
            <p:cNvPr id="74763" name="Text Box 11"/>
            <p:cNvSpPr txBox="1">
              <a:spLocks noChangeArrowheads="1"/>
            </p:cNvSpPr>
            <p:nvPr/>
          </p:nvSpPr>
          <p:spPr bwMode="auto">
            <a:xfrm>
              <a:off x="1060" y="2719"/>
              <a:ext cx="920" cy="174"/>
            </a:xfrm>
            <a:prstGeom prst="rect">
              <a:avLst/>
            </a:prstGeom>
            <a:noFill/>
            <a:ln w="9525">
              <a:noFill/>
              <a:miter lim="800000"/>
              <a:headEnd/>
              <a:tailEnd/>
            </a:ln>
            <a:effectLst/>
          </p:spPr>
          <p:txBody>
            <a:bodyPr>
              <a:spAutoFit/>
            </a:bodyPr>
            <a:lstStyle/>
            <a:p>
              <a:pPr algn="ctr">
                <a:lnSpc>
                  <a:spcPct val="75000"/>
                </a:lnSpc>
              </a:pPr>
              <a:r>
                <a:rPr lang="en-US" sz="1600"/>
                <a:t>[1]</a:t>
              </a:r>
            </a:p>
          </p:txBody>
        </p:sp>
        <p:sp>
          <p:nvSpPr>
            <p:cNvPr id="74764" name="Oval 12"/>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4" name="Group 13"/>
          <p:cNvGrpSpPr>
            <a:grpSpLocks/>
          </p:cNvGrpSpPr>
          <p:nvPr/>
        </p:nvGrpSpPr>
        <p:grpSpPr bwMode="auto">
          <a:xfrm>
            <a:off x="5763655" y="5000496"/>
            <a:ext cx="1614488" cy="1544637"/>
            <a:chOff x="1005" y="2157"/>
            <a:chExt cx="1017" cy="973"/>
          </a:xfrm>
        </p:grpSpPr>
        <p:sp>
          <p:nvSpPr>
            <p:cNvPr id="74766" name="Text Box 14"/>
            <p:cNvSpPr txBox="1">
              <a:spLocks noChangeArrowheads="1"/>
            </p:cNvSpPr>
            <p:nvPr/>
          </p:nvSpPr>
          <p:spPr bwMode="auto">
            <a:xfrm>
              <a:off x="1277" y="2246"/>
              <a:ext cx="454" cy="443"/>
            </a:xfrm>
            <a:prstGeom prst="rect">
              <a:avLst/>
            </a:prstGeom>
            <a:noFill/>
            <a:ln w="9525">
              <a:noFill/>
              <a:miter lim="800000"/>
              <a:headEnd/>
              <a:tailEnd/>
            </a:ln>
            <a:effectLst/>
          </p:spPr>
          <p:txBody>
            <a:bodyPr>
              <a:spAutoFit/>
            </a:bodyPr>
            <a:lstStyle/>
            <a:p>
              <a:pPr algn="ctr">
                <a:spcBef>
                  <a:spcPct val="50000"/>
                </a:spcBef>
              </a:pPr>
              <a:r>
                <a:rPr lang="en-US" sz="1600"/>
                <a:t>Two</a:t>
              </a:r>
            </a:p>
            <a:p>
              <a:pPr algn="ctr">
                <a:spcBef>
                  <a:spcPct val="50000"/>
                </a:spcBef>
              </a:pPr>
              <a:r>
                <a:rPr lang="en-US" sz="1600"/>
                <a:t>11</a:t>
              </a:r>
            </a:p>
          </p:txBody>
        </p:sp>
        <p:sp>
          <p:nvSpPr>
            <p:cNvPr id="74767" name="Text Box 15"/>
            <p:cNvSpPr txBox="1">
              <a:spLocks noChangeArrowheads="1"/>
            </p:cNvSpPr>
            <p:nvPr/>
          </p:nvSpPr>
          <p:spPr bwMode="auto">
            <a:xfrm>
              <a:off x="1060" y="2719"/>
              <a:ext cx="920" cy="174"/>
            </a:xfrm>
            <a:prstGeom prst="rect">
              <a:avLst/>
            </a:prstGeom>
            <a:noFill/>
            <a:ln w="9525">
              <a:noFill/>
              <a:miter lim="800000"/>
              <a:headEnd/>
              <a:tailEnd/>
            </a:ln>
            <a:effectLst/>
          </p:spPr>
          <p:txBody>
            <a:bodyPr>
              <a:spAutoFit/>
            </a:bodyPr>
            <a:lstStyle/>
            <a:p>
              <a:pPr algn="ctr">
                <a:lnSpc>
                  <a:spcPct val="75000"/>
                </a:lnSpc>
              </a:pPr>
              <a:r>
                <a:rPr lang="en-US" sz="1600"/>
                <a:t>[2]</a:t>
              </a:r>
            </a:p>
          </p:txBody>
        </p:sp>
        <p:sp>
          <p:nvSpPr>
            <p:cNvPr id="74768" name="Oval 16"/>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5" name="Group 17"/>
          <p:cNvGrpSpPr>
            <a:grpSpLocks/>
          </p:cNvGrpSpPr>
          <p:nvPr/>
        </p:nvGrpSpPr>
        <p:grpSpPr bwMode="auto">
          <a:xfrm>
            <a:off x="2939493" y="5000496"/>
            <a:ext cx="1614487" cy="1544637"/>
            <a:chOff x="1005" y="2157"/>
            <a:chExt cx="1017" cy="973"/>
          </a:xfrm>
        </p:grpSpPr>
        <p:sp>
          <p:nvSpPr>
            <p:cNvPr id="74770" name="Text Box 18"/>
            <p:cNvSpPr txBox="1">
              <a:spLocks noChangeArrowheads="1"/>
            </p:cNvSpPr>
            <p:nvPr/>
          </p:nvSpPr>
          <p:spPr bwMode="auto">
            <a:xfrm>
              <a:off x="1277" y="2246"/>
              <a:ext cx="454" cy="443"/>
            </a:xfrm>
            <a:prstGeom prst="rect">
              <a:avLst/>
            </a:prstGeom>
            <a:noFill/>
            <a:ln w="9525">
              <a:noFill/>
              <a:miter lim="800000"/>
              <a:headEnd/>
              <a:tailEnd/>
            </a:ln>
            <a:effectLst/>
          </p:spPr>
          <p:txBody>
            <a:bodyPr>
              <a:spAutoFit/>
            </a:bodyPr>
            <a:lstStyle/>
            <a:p>
              <a:pPr algn="ctr">
                <a:spcBef>
                  <a:spcPct val="50000"/>
                </a:spcBef>
              </a:pPr>
              <a:r>
                <a:rPr lang="en-US" sz="1600"/>
                <a:t>Three</a:t>
              </a:r>
            </a:p>
            <a:p>
              <a:pPr algn="ctr">
                <a:spcBef>
                  <a:spcPct val="50000"/>
                </a:spcBef>
              </a:pPr>
              <a:r>
                <a:rPr lang="en-US" sz="1600"/>
                <a:t>10</a:t>
              </a:r>
            </a:p>
          </p:txBody>
        </p:sp>
        <p:sp>
          <p:nvSpPr>
            <p:cNvPr id="74771" name="Text Box 19"/>
            <p:cNvSpPr txBox="1">
              <a:spLocks noChangeArrowheads="1"/>
            </p:cNvSpPr>
            <p:nvPr/>
          </p:nvSpPr>
          <p:spPr bwMode="auto">
            <a:xfrm>
              <a:off x="1060" y="2719"/>
              <a:ext cx="920" cy="174"/>
            </a:xfrm>
            <a:prstGeom prst="rect">
              <a:avLst/>
            </a:prstGeom>
            <a:noFill/>
            <a:ln w="9525">
              <a:noFill/>
              <a:miter lim="800000"/>
              <a:headEnd/>
              <a:tailEnd/>
            </a:ln>
            <a:effectLst/>
          </p:spPr>
          <p:txBody>
            <a:bodyPr>
              <a:spAutoFit/>
            </a:bodyPr>
            <a:lstStyle/>
            <a:p>
              <a:pPr algn="ctr">
                <a:lnSpc>
                  <a:spcPct val="75000"/>
                </a:lnSpc>
              </a:pPr>
              <a:r>
                <a:rPr lang="en-US" sz="1600"/>
                <a:t>[3]</a:t>
              </a:r>
            </a:p>
          </p:txBody>
        </p:sp>
        <p:sp>
          <p:nvSpPr>
            <p:cNvPr id="74772" name="Oval 20"/>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sp>
        <p:nvSpPr>
          <p:cNvPr id="74773" name="Freeform 21"/>
          <p:cNvSpPr>
            <a:spLocks/>
          </p:cNvSpPr>
          <p:nvPr/>
        </p:nvSpPr>
        <p:spPr bwMode="auto">
          <a:xfrm>
            <a:off x="4373005" y="3049458"/>
            <a:ext cx="1614488" cy="425450"/>
          </a:xfrm>
          <a:custGeom>
            <a:avLst/>
            <a:gdLst/>
            <a:ahLst/>
            <a:cxnLst>
              <a:cxn ang="0">
                <a:pos x="0" y="268"/>
              </a:cxn>
              <a:cxn ang="0">
                <a:pos x="230" y="83"/>
              </a:cxn>
              <a:cxn ang="0">
                <a:pos x="588" y="25"/>
              </a:cxn>
              <a:cxn ang="0">
                <a:pos x="1017" y="236"/>
              </a:cxn>
            </a:cxnLst>
            <a:rect l="0" t="0" r="r" b="b"/>
            <a:pathLst>
              <a:path w="1017" h="268">
                <a:moveTo>
                  <a:pt x="0" y="268"/>
                </a:moveTo>
                <a:cubicBezTo>
                  <a:pt x="66" y="196"/>
                  <a:pt x="132" y="124"/>
                  <a:pt x="230" y="83"/>
                </a:cubicBezTo>
                <a:cubicBezTo>
                  <a:pt x="328" y="42"/>
                  <a:pt x="457" y="0"/>
                  <a:pt x="588" y="25"/>
                </a:cubicBezTo>
                <a:cubicBezTo>
                  <a:pt x="719" y="50"/>
                  <a:pt x="948" y="201"/>
                  <a:pt x="1017" y="236"/>
                </a:cubicBezTo>
              </a:path>
            </a:pathLst>
          </a:custGeom>
          <a:noFill/>
          <a:ln w="9525">
            <a:solidFill>
              <a:schemeClr val="tx1"/>
            </a:solidFill>
            <a:round/>
            <a:headEnd type="none" w="med" len="med"/>
            <a:tailEnd type="triangle" w="med" len="med"/>
          </a:ln>
          <a:effectLst/>
        </p:spPr>
        <p:txBody>
          <a:bodyPr/>
          <a:lstStyle/>
          <a:p>
            <a:endParaRPr lang="en-US"/>
          </a:p>
        </p:txBody>
      </p:sp>
      <p:sp>
        <p:nvSpPr>
          <p:cNvPr id="74774" name="Freeform 22"/>
          <p:cNvSpPr>
            <a:spLocks/>
          </p:cNvSpPr>
          <p:nvPr/>
        </p:nvSpPr>
        <p:spPr bwMode="auto">
          <a:xfrm>
            <a:off x="7268605" y="4298821"/>
            <a:ext cx="319088" cy="1076325"/>
          </a:xfrm>
          <a:custGeom>
            <a:avLst/>
            <a:gdLst/>
            <a:ahLst/>
            <a:cxnLst>
              <a:cxn ang="0">
                <a:pos x="19" y="0"/>
              </a:cxn>
              <a:cxn ang="0">
                <a:pos x="198" y="288"/>
              </a:cxn>
              <a:cxn ang="0">
                <a:pos x="0" y="678"/>
              </a:cxn>
            </a:cxnLst>
            <a:rect l="0" t="0" r="r" b="b"/>
            <a:pathLst>
              <a:path w="201" h="678">
                <a:moveTo>
                  <a:pt x="19" y="0"/>
                </a:moveTo>
                <a:cubicBezTo>
                  <a:pt x="110" y="87"/>
                  <a:pt x="201" y="175"/>
                  <a:pt x="198" y="288"/>
                </a:cubicBezTo>
                <a:cubicBezTo>
                  <a:pt x="195" y="401"/>
                  <a:pt x="34" y="615"/>
                  <a:pt x="0" y="678"/>
                </a:cubicBezTo>
              </a:path>
            </a:pathLst>
          </a:custGeom>
          <a:noFill/>
          <a:ln w="9525">
            <a:solidFill>
              <a:schemeClr val="tx1"/>
            </a:solidFill>
            <a:round/>
            <a:headEnd type="none" w="med" len="med"/>
            <a:tailEnd type="triangle" w="med" len="med"/>
          </a:ln>
          <a:effectLst/>
        </p:spPr>
        <p:txBody>
          <a:bodyPr/>
          <a:lstStyle/>
          <a:p>
            <a:endParaRPr lang="en-US"/>
          </a:p>
        </p:txBody>
      </p:sp>
      <p:sp>
        <p:nvSpPr>
          <p:cNvPr id="74775" name="Freeform 23"/>
          <p:cNvSpPr>
            <a:spLocks/>
          </p:cNvSpPr>
          <p:nvPr/>
        </p:nvSpPr>
        <p:spPr bwMode="auto">
          <a:xfrm>
            <a:off x="4474605" y="5954583"/>
            <a:ext cx="1320800" cy="433388"/>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74776" name="Freeform 24"/>
          <p:cNvSpPr>
            <a:spLocks/>
          </p:cNvSpPr>
          <p:nvPr/>
        </p:nvSpPr>
        <p:spPr bwMode="auto">
          <a:xfrm>
            <a:off x="2733118" y="4328983"/>
            <a:ext cx="328612" cy="1036638"/>
          </a:xfrm>
          <a:custGeom>
            <a:avLst/>
            <a:gdLst/>
            <a:ahLst/>
            <a:cxnLst>
              <a:cxn ang="0">
                <a:pos x="207" y="653"/>
              </a:cxn>
              <a:cxn ang="0">
                <a:pos x="2" y="320"/>
              </a:cxn>
              <a:cxn ang="0">
                <a:pos x="194" y="0"/>
              </a:cxn>
            </a:cxnLst>
            <a:rect l="0" t="0" r="r" b="b"/>
            <a:pathLst>
              <a:path w="207" h="653">
                <a:moveTo>
                  <a:pt x="207" y="653"/>
                </a:moveTo>
                <a:cubicBezTo>
                  <a:pt x="105" y="541"/>
                  <a:pt x="4" y="429"/>
                  <a:pt x="2" y="320"/>
                </a:cubicBezTo>
                <a:cubicBezTo>
                  <a:pt x="0" y="211"/>
                  <a:pt x="163" y="53"/>
                  <a:pt x="194" y="0"/>
                </a:cubicBezTo>
              </a:path>
            </a:pathLst>
          </a:custGeom>
          <a:noFill/>
          <a:ln w="9525">
            <a:solidFill>
              <a:schemeClr val="tx1"/>
            </a:solidFill>
            <a:round/>
            <a:headEnd type="none" w="med" len="med"/>
            <a:tailEnd type="triangle" w="med" len="med"/>
          </a:ln>
          <a:effectLst/>
        </p:spPr>
        <p:txBody>
          <a:bodyPr/>
          <a:lstStyle/>
          <a:p>
            <a:endParaRPr lang="en-US"/>
          </a:p>
        </p:txBody>
      </p:sp>
      <p:sp>
        <p:nvSpPr>
          <p:cNvPr id="74779" name="Freeform 27"/>
          <p:cNvSpPr>
            <a:spLocks/>
          </p:cNvSpPr>
          <p:nvPr/>
        </p:nvSpPr>
        <p:spPr bwMode="auto">
          <a:xfrm>
            <a:off x="4534930" y="5349746"/>
            <a:ext cx="1270000" cy="228600"/>
          </a:xfrm>
          <a:custGeom>
            <a:avLst/>
            <a:gdLst/>
            <a:ahLst/>
            <a:cxnLst>
              <a:cxn ang="0">
                <a:pos x="0" y="144"/>
              </a:cxn>
              <a:cxn ang="0">
                <a:pos x="346" y="3"/>
              </a:cxn>
              <a:cxn ang="0">
                <a:pos x="800" y="125"/>
              </a:cxn>
            </a:cxnLst>
            <a:rect l="0" t="0" r="r" b="b"/>
            <a:pathLst>
              <a:path w="800" h="144">
                <a:moveTo>
                  <a:pt x="0" y="144"/>
                </a:moveTo>
                <a:cubicBezTo>
                  <a:pt x="106" y="75"/>
                  <a:pt x="213" y="6"/>
                  <a:pt x="346" y="3"/>
                </a:cubicBezTo>
                <a:cubicBezTo>
                  <a:pt x="479" y="0"/>
                  <a:pt x="639" y="62"/>
                  <a:pt x="800" y="125"/>
                </a:cubicBezTo>
              </a:path>
            </a:pathLst>
          </a:custGeom>
          <a:noFill/>
          <a:ln w="9525">
            <a:solidFill>
              <a:schemeClr val="tx1"/>
            </a:solidFill>
            <a:round/>
            <a:headEnd type="none" w="med" len="med"/>
            <a:tailEnd type="triangle" w="med" len="med"/>
          </a:ln>
          <a:effectLst/>
        </p:spPr>
        <p:txBody>
          <a:bodyPr/>
          <a:lstStyle/>
          <a:p>
            <a:endParaRPr lang="en-US"/>
          </a:p>
        </p:txBody>
      </p:sp>
      <p:grpSp>
        <p:nvGrpSpPr>
          <p:cNvPr id="6" name="Group 38"/>
          <p:cNvGrpSpPr/>
          <p:nvPr/>
        </p:nvGrpSpPr>
        <p:grpSpPr>
          <a:xfrm>
            <a:off x="5876368" y="4541708"/>
            <a:ext cx="457200" cy="641350"/>
            <a:chOff x="4999038" y="4479925"/>
            <a:chExt cx="457200" cy="641350"/>
          </a:xfrm>
        </p:grpSpPr>
        <p:sp>
          <p:nvSpPr>
            <p:cNvPr id="74778" name="Freeform 26"/>
            <p:cNvSpPr>
              <a:spLocks/>
            </p:cNvSpPr>
            <p:nvPr/>
          </p:nvSpPr>
          <p:spPr bwMode="auto">
            <a:xfrm>
              <a:off x="5003800" y="4479925"/>
              <a:ext cx="177800" cy="641350"/>
            </a:xfrm>
            <a:custGeom>
              <a:avLst/>
              <a:gdLst/>
              <a:ahLst/>
              <a:cxnLst>
                <a:cxn ang="0">
                  <a:pos x="112" y="404"/>
                </a:cxn>
                <a:cxn ang="0">
                  <a:pos x="3" y="205"/>
                </a:cxn>
                <a:cxn ang="0">
                  <a:pos x="93" y="0"/>
                </a:cxn>
              </a:cxnLst>
              <a:rect l="0" t="0" r="r" b="b"/>
              <a:pathLst>
                <a:path w="112" h="404">
                  <a:moveTo>
                    <a:pt x="112" y="404"/>
                  </a:moveTo>
                  <a:cubicBezTo>
                    <a:pt x="59" y="338"/>
                    <a:pt x="6" y="272"/>
                    <a:pt x="3" y="205"/>
                  </a:cubicBezTo>
                  <a:cubicBezTo>
                    <a:pt x="0" y="138"/>
                    <a:pt x="46" y="69"/>
                    <a:pt x="93" y="0"/>
                  </a:cubicBezTo>
                </a:path>
              </a:pathLst>
            </a:custGeom>
            <a:noFill/>
            <a:ln w="9525">
              <a:solidFill>
                <a:schemeClr val="tx1"/>
              </a:solidFill>
              <a:round/>
              <a:headEnd type="none" w="med" len="med"/>
              <a:tailEnd type="triangle" w="med" len="med"/>
            </a:ln>
            <a:effectLst/>
          </p:spPr>
          <p:txBody>
            <a:bodyPr/>
            <a:lstStyle/>
            <a:p>
              <a:endParaRPr lang="en-US"/>
            </a:p>
          </p:txBody>
        </p:sp>
        <p:sp>
          <p:nvSpPr>
            <p:cNvPr id="74781" name="Text Box 29"/>
            <p:cNvSpPr txBox="1">
              <a:spLocks noChangeArrowheads="1"/>
            </p:cNvSpPr>
            <p:nvPr/>
          </p:nvSpPr>
          <p:spPr bwMode="auto">
            <a:xfrm>
              <a:off x="4999038" y="4602163"/>
              <a:ext cx="457200" cy="366712"/>
            </a:xfrm>
            <a:prstGeom prst="rect">
              <a:avLst/>
            </a:prstGeom>
            <a:noFill/>
            <a:ln w="9525">
              <a:noFill/>
              <a:miter lim="800000"/>
              <a:headEnd/>
              <a:tailEnd/>
            </a:ln>
            <a:effectLst/>
          </p:spPr>
          <p:txBody>
            <a:bodyPr>
              <a:spAutoFit/>
            </a:bodyPr>
            <a:lstStyle/>
            <a:p>
              <a:pPr>
                <a:spcBef>
                  <a:spcPct val="50000"/>
                </a:spcBef>
              </a:pPr>
              <a:r>
                <a:rPr lang="en-US" sz="1800" dirty="0"/>
                <a:t>0</a:t>
              </a:r>
            </a:p>
          </p:txBody>
        </p:sp>
      </p:grpSp>
      <p:grpSp>
        <p:nvGrpSpPr>
          <p:cNvPr id="7" name="Group 39"/>
          <p:cNvGrpSpPr/>
          <p:nvPr/>
        </p:nvGrpSpPr>
        <p:grpSpPr>
          <a:xfrm>
            <a:off x="4525405" y="4033708"/>
            <a:ext cx="1258888" cy="366713"/>
            <a:chOff x="3648075" y="3971925"/>
            <a:chExt cx="1258888" cy="366713"/>
          </a:xfrm>
        </p:grpSpPr>
        <p:sp>
          <p:nvSpPr>
            <p:cNvPr id="74777" name="Freeform 25"/>
            <p:cNvSpPr>
              <a:spLocks/>
            </p:cNvSpPr>
            <p:nvPr/>
          </p:nvSpPr>
          <p:spPr bwMode="auto">
            <a:xfrm>
              <a:off x="3648075" y="4043363"/>
              <a:ext cx="1258888" cy="273050"/>
            </a:xfrm>
            <a:custGeom>
              <a:avLst/>
              <a:gdLst/>
              <a:ahLst/>
              <a:cxnLst>
                <a:cxn ang="0">
                  <a:pos x="793" y="0"/>
                </a:cxn>
                <a:cxn ang="0">
                  <a:pos x="416" y="160"/>
                </a:cxn>
                <a:cxn ang="0">
                  <a:pos x="0" y="71"/>
                </a:cxn>
              </a:cxnLst>
              <a:rect l="0" t="0" r="r" b="b"/>
              <a:pathLst>
                <a:path w="793" h="172">
                  <a:moveTo>
                    <a:pt x="793" y="0"/>
                  </a:moveTo>
                  <a:cubicBezTo>
                    <a:pt x="670" y="74"/>
                    <a:pt x="548" y="148"/>
                    <a:pt x="416" y="160"/>
                  </a:cubicBezTo>
                  <a:cubicBezTo>
                    <a:pt x="284" y="172"/>
                    <a:pt x="142" y="121"/>
                    <a:pt x="0" y="71"/>
                  </a:cubicBezTo>
                </a:path>
              </a:pathLst>
            </a:custGeom>
            <a:noFill/>
            <a:ln w="9525">
              <a:solidFill>
                <a:schemeClr val="tx1"/>
              </a:solidFill>
              <a:round/>
              <a:headEnd type="none" w="med" len="med"/>
              <a:tailEnd type="triangle" w="med" len="med"/>
            </a:ln>
            <a:effectLst/>
          </p:spPr>
          <p:txBody>
            <a:bodyPr/>
            <a:lstStyle/>
            <a:p>
              <a:endParaRPr lang="en-US"/>
            </a:p>
          </p:txBody>
        </p:sp>
        <p:sp>
          <p:nvSpPr>
            <p:cNvPr id="74782" name="Text Box 30"/>
            <p:cNvSpPr txBox="1">
              <a:spLocks noChangeArrowheads="1"/>
            </p:cNvSpPr>
            <p:nvPr/>
          </p:nvSpPr>
          <p:spPr bwMode="auto">
            <a:xfrm>
              <a:off x="4133850" y="3971925"/>
              <a:ext cx="417513" cy="366713"/>
            </a:xfrm>
            <a:prstGeom prst="rect">
              <a:avLst/>
            </a:prstGeom>
            <a:noFill/>
            <a:ln w="9525">
              <a:noFill/>
              <a:miter lim="800000"/>
              <a:headEnd/>
              <a:tailEnd/>
            </a:ln>
            <a:effectLst/>
          </p:spPr>
          <p:txBody>
            <a:bodyPr>
              <a:spAutoFit/>
            </a:bodyPr>
            <a:lstStyle/>
            <a:p>
              <a:pPr>
                <a:spcBef>
                  <a:spcPct val="50000"/>
                </a:spcBef>
              </a:pPr>
              <a:r>
                <a:rPr lang="en-US" sz="1800" dirty="0"/>
                <a:t>0</a:t>
              </a:r>
            </a:p>
          </p:txBody>
        </p:sp>
      </p:grpSp>
      <p:grpSp>
        <p:nvGrpSpPr>
          <p:cNvPr id="8" name="Group 40"/>
          <p:cNvGrpSpPr/>
          <p:nvPr/>
        </p:nvGrpSpPr>
        <p:grpSpPr>
          <a:xfrm>
            <a:off x="3884055" y="4490908"/>
            <a:ext cx="633413" cy="731838"/>
            <a:chOff x="3006725" y="4429125"/>
            <a:chExt cx="633413" cy="731838"/>
          </a:xfrm>
        </p:grpSpPr>
        <p:sp>
          <p:nvSpPr>
            <p:cNvPr id="74780" name="Freeform 28"/>
            <p:cNvSpPr>
              <a:spLocks/>
            </p:cNvSpPr>
            <p:nvPr/>
          </p:nvSpPr>
          <p:spPr bwMode="auto">
            <a:xfrm>
              <a:off x="3433763" y="4429125"/>
              <a:ext cx="206375" cy="731838"/>
            </a:xfrm>
            <a:custGeom>
              <a:avLst/>
              <a:gdLst/>
              <a:ahLst/>
              <a:cxnLst>
                <a:cxn ang="0">
                  <a:pos x="13" y="0"/>
                </a:cxn>
                <a:cxn ang="0">
                  <a:pos x="128" y="250"/>
                </a:cxn>
                <a:cxn ang="0">
                  <a:pos x="0" y="461"/>
                </a:cxn>
              </a:cxnLst>
              <a:rect l="0" t="0" r="r" b="b"/>
              <a:pathLst>
                <a:path w="130" h="461">
                  <a:moveTo>
                    <a:pt x="13" y="0"/>
                  </a:moveTo>
                  <a:cubicBezTo>
                    <a:pt x="71" y="86"/>
                    <a:pt x="130" y="173"/>
                    <a:pt x="128" y="250"/>
                  </a:cubicBezTo>
                  <a:cubicBezTo>
                    <a:pt x="126" y="327"/>
                    <a:pt x="22" y="426"/>
                    <a:pt x="0" y="461"/>
                  </a:cubicBezTo>
                </a:path>
              </a:pathLst>
            </a:custGeom>
            <a:noFill/>
            <a:ln w="9525">
              <a:solidFill>
                <a:schemeClr val="tx1"/>
              </a:solidFill>
              <a:round/>
              <a:headEnd type="none" w="med" len="med"/>
              <a:tailEnd type="triangle" w="med" len="med"/>
            </a:ln>
            <a:effectLst/>
          </p:spPr>
          <p:txBody>
            <a:bodyPr/>
            <a:lstStyle/>
            <a:p>
              <a:endParaRPr lang="en-US"/>
            </a:p>
          </p:txBody>
        </p:sp>
        <p:sp>
          <p:nvSpPr>
            <p:cNvPr id="74783" name="Text Box 31"/>
            <p:cNvSpPr txBox="1">
              <a:spLocks noChangeArrowheads="1"/>
            </p:cNvSpPr>
            <p:nvPr/>
          </p:nvSpPr>
          <p:spPr bwMode="auto">
            <a:xfrm>
              <a:off x="3006725" y="4611688"/>
              <a:ext cx="620713" cy="366712"/>
            </a:xfrm>
            <a:prstGeom prst="rect">
              <a:avLst/>
            </a:prstGeom>
            <a:noFill/>
            <a:ln w="9525">
              <a:noFill/>
              <a:miter lim="800000"/>
              <a:headEnd/>
              <a:tailEnd/>
            </a:ln>
            <a:effectLst/>
          </p:spPr>
          <p:txBody>
            <a:bodyPr>
              <a:spAutoFit/>
            </a:bodyPr>
            <a:lstStyle/>
            <a:p>
              <a:pPr>
                <a:spcBef>
                  <a:spcPct val="50000"/>
                </a:spcBef>
              </a:pPr>
              <a:r>
                <a:rPr lang="en-US" sz="1800"/>
                <a:t>0</a:t>
              </a:r>
            </a:p>
          </p:txBody>
        </p:sp>
      </p:grpSp>
      <p:sp>
        <p:nvSpPr>
          <p:cNvPr id="74784" name="Text Box 32"/>
          <p:cNvSpPr txBox="1">
            <a:spLocks noChangeArrowheads="1"/>
          </p:cNvSpPr>
          <p:nvPr/>
        </p:nvSpPr>
        <p:spPr bwMode="auto">
          <a:xfrm>
            <a:off x="4971493" y="5313233"/>
            <a:ext cx="569912" cy="366713"/>
          </a:xfrm>
          <a:prstGeom prst="rect">
            <a:avLst/>
          </a:prstGeom>
          <a:noFill/>
          <a:ln w="9525">
            <a:noFill/>
            <a:miter lim="800000"/>
            <a:headEnd/>
            <a:tailEnd/>
          </a:ln>
          <a:effectLst/>
        </p:spPr>
        <p:txBody>
          <a:bodyPr>
            <a:spAutoFit/>
          </a:bodyPr>
          <a:lstStyle/>
          <a:p>
            <a:pPr>
              <a:spcBef>
                <a:spcPct val="50000"/>
              </a:spcBef>
            </a:pPr>
            <a:r>
              <a:rPr lang="en-US" sz="1800" dirty="0"/>
              <a:t>0</a:t>
            </a:r>
          </a:p>
        </p:txBody>
      </p:sp>
      <p:sp>
        <p:nvSpPr>
          <p:cNvPr id="74785" name="Text Box 33"/>
          <p:cNvSpPr txBox="1">
            <a:spLocks noChangeArrowheads="1"/>
          </p:cNvSpPr>
          <p:nvPr/>
        </p:nvSpPr>
        <p:spPr bwMode="auto">
          <a:xfrm>
            <a:off x="7033655" y="4551233"/>
            <a:ext cx="549275" cy="366713"/>
          </a:xfrm>
          <a:prstGeom prst="rect">
            <a:avLst/>
          </a:prstGeom>
          <a:noFill/>
          <a:ln w="9525">
            <a:noFill/>
            <a:miter lim="800000"/>
            <a:headEnd/>
            <a:tailEnd/>
          </a:ln>
          <a:effectLst/>
        </p:spPr>
        <p:txBody>
          <a:bodyPr>
            <a:spAutoFit/>
          </a:bodyPr>
          <a:lstStyle/>
          <a:p>
            <a:pPr>
              <a:spcBef>
                <a:spcPct val="50000"/>
              </a:spcBef>
            </a:pPr>
            <a:r>
              <a:rPr lang="en-US" sz="1800" dirty="0"/>
              <a:t>1</a:t>
            </a:r>
          </a:p>
        </p:txBody>
      </p:sp>
      <p:sp>
        <p:nvSpPr>
          <p:cNvPr id="74786" name="Text Box 34"/>
          <p:cNvSpPr txBox="1">
            <a:spLocks noChangeArrowheads="1"/>
          </p:cNvSpPr>
          <p:nvPr/>
        </p:nvSpPr>
        <p:spPr bwMode="auto">
          <a:xfrm>
            <a:off x="4992130" y="3047871"/>
            <a:ext cx="427038" cy="366712"/>
          </a:xfrm>
          <a:prstGeom prst="rect">
            <a:avLst/>
          </a:prstGeom>
          <a:noFill/>
          <a:ln w="9525">
            <a:noFill/>
            <a:miter lim="800000"/>
            <a:headEnd/>
            <a:tailEnd/>
          </a:ln>
          <a:effectLst/>
        </p:spPr>
        <p:txBody>
          <a:bodyPr>
            <a:spAutoFit/>
          </a:bodyPr>
          <a:lstStyle/>
          <a:p>
            <a:pPr>
              <a:spcBef>
                <a:spcPct val="50000"/>
              </a:spcBef>
            </a:pPr>
            <a:r>
              <a:rPr lang="en-US" sz="1800" dirty="0"/>
              <a:t>1</a:t>
            </a:r>
          </a:p>
        </p:txBody>
      </p:sp>
      <p:sp>
        <p:nvSpPr>
          <p:cNvPr id="74787" name="Text Box 35"/>
          <p:cNvSpPr txBox="1">
            <a:spLocks noChangeArrowheads="1"/>
          </p:cNvSpPr>
          <p:nvPr/>
        </p:nvSpPr>
        <p:spPr bwMode="auto">
          <a:xfrm>
            <a:off x="2715655" y="4663946"/>
            <a:ext cx="600075" cy="366712"/>
          </a:xfrm>
          <a:prstGeom prst="rect">
            <a:avLst/>
          </a:prstGeom>
          <a:noFill/>
          <a:ln w="9525">
            <a:noFill/>
            <a:miter lim="800000"/>
            <a:headEnd/>
            <a:tailEnd/>
          </a:ln>
          <a:effectLst/>
        </p:spPr>
        <p:txBody>
          <a:bodyPr>
            <a:spAutoFit/>
          </a:bodyPr>
          <a:lstStyle/>
          <a:p>
            <a:pPr>
              <a:spcBef>
                <a:spcPct val="50000"/>
              </a:spcBef>
            </a:pPr>
            <a:r>
              <a:rPr lang="en-US" sz="1800" dirty="0"/>
              <a:t>1</a:t>
            </a:r>
          </a:p>
        </p:txBody>
      </p:sp>
      <p:sp>
        <p:nvSpPr>
          <p:cNvPr id="74788" name="Text Box 36"/>
          <p:cNvSpPr txBox="1">
            <a:spLocks noChangeArrowheads="1"/>
          </p:cNvSpPr>
          <p:nvPr/>
        </p:nvSpPr>
        <p:spPr bwMode="auto">
          <a:xfrm>
            <a:off x="5061980" y="6026021"/>
            <a:ext cx="600075" cy="366712"/>
          </a:xfrm>
          <a:prstGeom prst="rect">
            <a:avLst/>
          </a:prstGeom>
          <a:noFill/>
          <a:ln w="9525">
            <a:noFill/>
            <a:miter lim="800000"/>
            <a:headEnd/>
            <a:tailEnd/>
          </a:ln>
          <a:effectLst/>
        </p:spPr>
        <p:txBody>
          <a:bodyPr>
            <a:spAutoFit/>
          </a:bodyPr>
          <a:lstStyle/>
          <a:p>
            <a:pPr>
              <a:spcBef>
                <a:spcPct val="50000"/>
              </a:spcBef>
            </a:pPr>
            <a:r>
              <a:rPr lang="en-US" sz="1800" dirty="0"/>
              <a:t>1</a:t>
            </a:r>
          </a:p>
        </p:txBody>
      </p:sp>
      <p:grpSp>
        <p:nvGrpSpPr>
          <p:cNvPr id="9" name="Group 51"/>
          <p:cNvGrpSpPr/>
          <p:nvPr/>
        </p:nvGrpSpPr>
        <p:grpSpPr>
          <a:xfrm>
            <a:off x="1679018" y="3563808"/>
            <a:ext cx="1322387" cy="530225"/>
            <a:chOff x="801688" y="3502025"/>
            <a:chExt cx="1322387" cy="530225"/>
          </a:xfrm>
        </p:grpSpPr>
        <p:sp>
          <p:nvSpPr>
            <p:cNvPr id="74789" name="Freeform 37"/>
            <p:cNvSpPr>
              <a:spLocks/>
            </p:cNvSpPr>
            <p:nvPr/>
          </p:nvSpPr>
          <p:spPr bwMode="auto">
            <a:xfrm>
              <a:off x="1260475" y="3502025"/>
              <a:ext cx="863600" cy="206375"/>
            </a:xfrm>
            <a:custGeom>
              <a:avLst/>
              <a:gdLst/>
              <a:ahLst/>
              <a:cxnLst>
                <a:cxn ang="0">
                  <a:pos x="0" y="130"/>
                </a:cxn>
                <a:cxn ang="0">
                  <a:pos x="294" y="8"/>
                </a:cxn>
                <a:cxn ang="0">
                  <a:pos x="544" y="79"/>
                </a:cxn>
              </a:cxnLst>
              <a:rect l="0" t="0" r="r" b="b"/>
              <a:pathLst>
                <a:path w="544" h="130">
                  <a:moveTo>
                    <a:pt x="0" y="130"/>
                  </a:moveTo>
                  <a:cubicBezTo>
                    <a:pt x="101" y="73"/>
                    <a:pt x="203" y="16"/>
                    <a:pt x="294" y="8"/>
                  </a:cubicBezTo>
                  <a:cubicBezTo>
                    <a:pt x="385" y="0"/>
                    <a:pt x="502" y="66"/>
                    <a:pt x="544" y="79"/>
                  </a:cubicBezTo>
                </a:path>
              </a:pathLst>
            </a:custGeom>
            <a:noFill/>
            <a:ln w="9525">
              <a:solidFill>
                <a:schemeClr val="tx1"/>
              </a:solidFill>
              <a:round/>
              <a:headEnd type="none" w="med" len="med"/>
              <a:tailEnd type="triangle" w="med" len="med"/>
            </a:ln>
            <a:effectLst/>
          </p:spPr>
          <p:txBody>
            <a:bodyPr/>
            <a:lstStyle/>
            <a:p>
              <a:endParaRPr lang="en-US"/>
            </a:p>
          </p:txBody>
        </p:sp>
        <p:sp>
          <p:nvSpPr>
            <p:cNvPr id="74790" name="Text Box 38"/>
            <p:cNvSpPr txBox="1">
              <a:spLocks noChangeArrowheads="1"/>
            </p:cNvSpPr>
            <p:nvPr/>
          </p:nvSpPr>
          <p:spPr bwMode="auto">
            <a:xfrm>
              <a:off x="801688" y="3727450"/>
              <a:ext cx="906462" cy="304800"/>
            </a:xfrm>
            <a:prstGeom prst="rect">
              <a:avLst/>
            </a:prstGeom>
            <a:noFill/>
            <a:ln w="9525">
              <a:noFill/>
              <a:miter lim="800000"/>
              <a:headEnd/>
              <a:tailEnd/>
            </a:ln>
            <a:effectLst/>
          </p:spPr>
          <p:txBody>
            <a:bodyPr>
              <a:spAutoFit/>
            </a:bodyPr>
            <a:lstStyle/>
            <a:p>
              <a:pPr>
                <a:spcBef>
                  <a:spcPct val="50000"/>
                </a:spcBef>
              </a:pPr>
              <a:r>
                <a:rPr lang="en-US" sz="1400" dirty="0"/>
                <a:t>RESET</a:t>
              </a:r>
            </a:p>
          </p:txBody>
        </p:sp>
      </p:grpSp>
      <p:grpSp>
        <p:nvGrpSpPr>
          <p:cNvPr id="10" name="Group 45"/>
          <p:cNvGrpSpPr/>
          <p:nvPr/>
        </p:nvGrpSpPr>
        <p:grpSpPr>
          <a:xfrm>
            <a:off x="4110809" y="2570033"/>
            <a:ext cx="2445309" cy="716863"/>
            <a:chOff x="3233479" y="2508250"/>
            <a:chExt cx="2445309" cy="716863"/>
          </a:xfrm>
        </p:grpSpPr>
        <p:sp>
          <p:nvSpPr>
            <p:cNvPr id="44" name="Freeform 37"/>
            <p:cNvSpPr>
              <a:spLocks/>
            </p:cNvSpPr>
            <p:nvPr/>
          </p:nvSpPr>
          <p:spPr bwMode="auto">
            <a:xfrm flipH="1">
              <a:off x="3233479" y="2530331"/>
              <a:ext cx="2042855" cy="694782"/>
            </a:xfrm>
            <a:custGeom>
              <a:avLst/>
              <a:gdLst>
                <a:gd name="connsiteX0" fmla="*/ 0 w 12883"/>
                <a:gd name="connsiteY0" fmla="*/ 9530 h 9530"/>
                <a:gd name="connsiteX1" fmla="*/ 5404 w 12883"/>
                <a:gd name="connsiteY1" fmla="*/ 145 h 9530"/>
                <a:gd name="connsiteX2" fmla="*/ 12883 w 12883"/>
                <a:gd name="connsiteY2" fmla="*/ 8658 h 9530"/>
              </a:gdLst>
              <a:ahLst/>
              <a:cxnLst>
                <a:cxn ang="0">
                  <a:pos x="connsiteX0" y="connsiteY0"/>
                </a:cxn>
                <a:cxn ang="0">
                  <a:pos x="connsiteX1" y="connsiteY1"/>
                </a:cxn>
                <a:cxn ang="0">
                  <a:pos x="connsiteX2" y="connsiteY2"/>
                </a:cxn>
              </a:cxnLst>
              <a:rect l="l" t="t" r="r" b="b"/>
              <a:pathLst>
                <a:path w="12883" h="9530">
                  <a:moveTo>
                    <a:pt x="0" y="9530"/>
                  </a:moveTo>
                  <a:cubicBezTo>
                    <a:pt x="1857" y="5145"/>
                    <a:pt x="3257" y="290"/>
                    <a:pt x="5404" y="145"/>
                  </a:cubicBezTo>
                  <a:cubicBezTo>
                    <a:pt x="7551" y="0"/>
                    <a:pt x="12111" y="7658"/>
                    <a:pt x="12883" y="8658"/>
                  </a:cubicBezTo>
                </a:path>
              </a:pathLst>
            </a:custGeom>
            <a:noFill/>
            <a:ln w="9525">
              <a:solidFill>
                <a:schemeClr val="tx1"/>
              </a:solidFill>
              <a:round/>
              <a:headEnd type="none" w="med" len="med"/>
              <a:tailEnd type="triangle" w="med" len="med"/>
            </a:ln>
            <a:effectLst/>
          </p:spPr>
          <p:txBody>
            <a:bodyPr/>
            <a:lstStyle/>
            <a:p>
              <a:endParaRPr lang="en-US"/>
            </a:p>
          </p:txBody>
        </p:sp>
        <p:sp>
          <p:nvSpPr>
            <p:cNvPr id="45" name="Text Box 38"/>
            <p:cNvSpPr txBox="1">
              <a:spLocks noChangeArrowheads="1"/>
            </p:cNvSpPr>
            <p:nvPr/>
          </p:nvSpPr>
          <p:spPr bwMode="auto">
            <a:xfrm>
              <a:off x="4772326" y="2508250"/>
              <a:ext cx="906462" cy="304800"/>
            </a:xfrm>
            <a:prstGeom prst="rect">
              <a:avLst/>
            </a:prstGeom>
            <a:noFill/>
            <a:ln w="9525">
              <a:noFill/>
              <a:miter lim="800000"/>
              <a:headEnd/>
              <a:tailEnd/>
            </a:ln>
            <a:effectLst/>
          </p:spPr>
          <p:txBody>
            <a:bodyPr>
              <a:spAutoFit/>
            </a:bodyPr>
            <a:lstStyle/>
            <a:p>
              <a:pPr>
                <a:spcBef>
                  <a:spcPct val="50000"/>
                </a:spcBef>
              </a:pPr>
              <a:r>
                <a:rPr lang="en-US" sz="1400" dirty="0"/>
                <a:t>RESET</a:t>
              </a:r>
            </a:p>
          </p:txBody>
        </p:sp>
      </p:grpSp>
      <p:grpSp>
        <p:nvGrpSpPr>
          <p:cNvPr id="11" name="Group 47"/>
          <p:cNvGrpSpPr/>
          <p:nvPr/>
        </p:nvGrpSpPr>
        <p:grpSpPr>
          <a:xfrm>
            <a:off x="4356923" y="4584186"/>
            <a:ext cx="1652234" cy="378846"/>
            <a:chOff x="3479593" y="4522403"/>
            <a:chExt cx="1652234" cy="378846"/>
          </a:xfrm>
        </p:grpSpPr>
        <p:sp>
          <p:nvSpPr>
            <p:cNvPr id="43" name="Freeform 37"/>
            <p:cNvSpPr>
              <a:spLocks/>
            </p:cNvSpPr>
            <p:nvPr/>
          </p:nvSpPr>
          <p:spPr bwMode="auto">
            <a:xfrm rot="1535692" flipH="1">
              <a:off x="3479593" y="4697855"/>
              <a:ext cx="1652234" cy="203394"/>
            </a:xfrm>
            <a:custGeom>
              <a:avLst/>
              <a:gdLst>
                <a:gd name="connsiteX0" fmla="*/ 0 w 19333"/>
                <a:gd name="connsiteY0" fmla="*/ 12997 h 12997"/>
                <a:gd name="connsiteX1" fmla="*/ 14737 w 19333"/>
                <a:gd name="connsiteY1" fmla="*/ 1076 h 12997"/>
                <a:gd name="connsiteX2" fmla="*/ 19333 w 19333"/>
                <a:gd name="connsiteY2" fmla="*/ 6538 h 12997"/>
                <a:gd name="connsiteX0" fmla="*/ 0 w 19333"/>
                <a:gd name="connsiteY0" fmla="*/ 8137 h 8137"/>
                <a:gd name="connsiteX1" fmla="*/ 14181 w 19333"/>
                <a:gd name="connsiteY1" fmla="*/ 1076 h 8137"/>
                <a:gd name="connsiteX2" fmla="*/ 19333 w 19333"/>
                <a:gd name="connsiteY2" fmla="*/ 1678 h 8137"/>
                <a:gd name="connsiteX0" fmla="*/ 0 w 9896"/>
                <a:gd name="connsiteY0" fmla="*/ 12112 h 12112"/>
                <a:gd name="connsiteX1" fmla="*/ 7335 w 9896"/>
                <a:gd name="connsiteY1" fmla="*/ 3434 h 12112"/>
                <a:gd name="connsiteX2" fmla="*/ 9896 w 9896"/>
                <a:gd name="connsiteY2" fmla="*/ 1229 h 12112"/>
              </a:gdLst>
              <a:ahLst/>
              <a:cxnLst>
                <a:cxn ang="0">
                  <a:pos x="connsiteX0" y="connsiteY0"/>
                </a:cxn>
                <a:cxn ang="0">
                  <a:pos x="connsiteX1" y="connsiteY1"/>
                </a:cxn>
                <a:cxn ang="0">
                  <a:pos x="connsiteX2" y="connsiteY2"/>
                </a:cxn>
              </a:cxnLst>
              <a:rect l="l" t="t" r="r" b="b"/>
              <a:pathLst>
                <a:path w="9896" h="12112">
                  <a:moveTo>
                    <a:pt x="0" y="12112"/>
                  </a:moveTo>
                  <a:cubicBezTo>
                    <a:pt x="961" y="6723"/>
                    <a:pt x="5686" y="5248"/>
                    <a:pt x="7335" y="3434"/>
                  </a:cubicBezTo>
                  <a:cubicBezTo>
                    <a:pt x="8984" y="1620"/>
                    <a:pt x="9497" y="0"/>
                    <a:pt x="9896" y="1229"/>
                  </a:cubicBezTo>
                </a:path>
              </a:pathLst>
            </a:custGeom>
            <a:noFill/>
            <a:ln w="9525">
              <a:solidFill>
                <a:schemeClr val="tx1"/>
              </a:solidFill>
              <a:round/>
              <a:headEnd type="none" w="med" len="med"/>
              <a:tailEnd type="triangle" w="med" len="med"/>
            </a:ln>
            <a:effectLst/>
          </p:spPr>
          <p:txBody>
            <a:bodyPr/>
            <a:lstStyle/>
            <a:p>
              <a:endParaRPr lang="en-US"/>
            </a:p>
          </p:txBody>
        </p:sp>
        <p:sp>
          <p:nvSpPr>
            <p:cNvPr id="47" name="Text Box 38"/>
            <p:cNvSpPr txBox="1">
              <a:spLocks noChangeArrowheads="1"/>
            </p:cNvSpPr>
            <p:nvPr/>
          </p:nvSpPr>
          <p:spPr bwMode="auto">
            <a:xfrm rot="1922642">
              <a:off x="3956780" y="4522403"/>
              <a:ext cx="906462" cy="304800"/>
            </a:xfrm>
            <a:prstGeom prst="rect">
              <a:avLst/>
            </a:prstGeom>
            <a:noFill/>
            <a:ln w="9525">
              <a:noFill/>
              <a:miter lim="800000"/>
              <a:headEnd/>
              <a:tailEnd/>
            </a:ln>
            <a:effectLst/>
          </p:spPr>
          <p:txBody>
            <a:bodyPr>
              <a:spAutoFit/>
            </a:bodyPr>
            <a:lstStyle/>
            <a:p>
              <a:pPr>
                <a:spcBef>
                  <a:spcPct val="50000"/>
                </a:spcBef>
              </a:pPr>
              <a:r>
                <a:rPr lang="en-US" sz="1400" dirty="0"/>
                <a:t>RESET</a:t>
              </a:r>
            </a:p>
          </p:txBody>
        </p:sp>
      </p:grpSp>
      <p:grpSp>
        <p:nvGrpSpPr>
          <p:cNvPr id="12" name="Group 50"/>
          <p:cNvGrpSpPr/>
          <p:nvPr/>
        </p:nvGrpSpPr>
        <p:grpSpPr>
          <a:xfrm>
            <a:off x="1996324" y="4131060"/>
            <a:ext cx="1355964" cy="1342962"/>
            <a:chOff x="1118994" y="4069277"/>
            <a:chExt cx="1355964" cy="1342962"/>
          </a:xfrm>
        </p:grpSpPr>
        <p:sp>
          <p:nvSpPr>
            <p:cNvPr id="49" name="Freeform 37"/>
            <p:cNvSpPr>
              <a:spLocks/>
            </p:cNvSpPr>
            <p:nvPr/>
          </p:nvSpPr>
          <p:spPr bwMode="auto">
            <a:xfrm rot="18149705">
              <a:off x="1271104" y="4152987"/>
              <a:ext cx="1287564" cy="1120144"/>
            </a:xfrm>
            <a:custGeom>
              <a:avLst/>
              <a:gdLst>
                <a:gd name="connsiteX0" fmla="*/ 0 w 9161"/>
                <a:gd name="connsiteY0" fmla="*/ 26726 h 26726"/>
                <a:gd name="connsiteX1" fmla="*/ 4565 w 9161"/>
                <a:gd name="connsiteY1" fmla="*/ 3038 h 26726"/>
                <a:gd name="connsiteX2" fmla="*/ 9161 w 9161"/>
                <a:gd name="connsiteY2" fmla="*/ 8500 h 26726"/>
                <a:gd name="connsiteX0" fmla="*/ 431 w 10431"/>
                <a:gd name="connsiteY0" fmla="*/ 9076 h 9076"/>
                <a:gd name="connsiteX1" fmla="*/ 830 w 10431"/>
                <a:gd name="connsiteY1" fmla="*/ 3537 h 9076"/>
                <a:gd name="connsiteX2" fmla="*/ 5414 w 10431"/>
                <a:gd name="connsiteY2" fmla="*/ 213 h 9076"/>
                <a:gd name="connsiteX3" fmla="*/ 10431 w 10431"/>
                <a:gd name="connsiteY3" fmla="*/ 2256 h 9076"/>
              </a:gdLst>
              <a:ahLst/>
              <a:cxnLst>
                <a:cxn ang="0">
                  <a:pos x="connsiteX0" y="connsiteY0"/>
                </a:cxn>
                <a:cxn ang="0">
                  <a:pos x="connsiteX1" y="connsiteY1"/>
                </a:cxn>
                <a:cxn ang="0">
                  <a:pos x="connsiteX2" y="connsiteY2"/>
                </a:cxn>
                <a:cxn ang="0">
                  <a:pos x="connsiteX3" y="connsiteY3"/>
                </a:cxn>
              </a:cxnLst>
              <a:rect l="l" t="t" r="r" b="b"/>
              <a:pathLst>
                <a:path w="10431" h="9076">
                  <a:moveTo>
                    <a:pt x="431" y="9076"/>
                  </a:moveTo>
                  <a:cubicBezTo>
                    <a:pt x="913" y="8185"/>
                    <a:pt x="0" y="5014"/>
                    <a:pt x="830" y="3537"/>
                  </a:cubicBezTo>
                  <a:cubicBezTo>
                    <a:pt x="1660" y="2060"/>
                    <a:pt x="3814" y="426"/>
                    <a:pt x="5414" y="213"/>
                  </a:cubicBezTo>
                  <a:cubicBezTo>
                    <a:pt x="7014" y="0"/>
                    <a:pt x="9588" y="1882"/>
                    <a:pt x="10431" y="2256"/>
                  </a:cubicBezTo>
                </a:path>
              </a:pathLst>
            </a:custGeom>
            <a:noFill/>
            <a:ln w="9525">
              <a:solidFill>
                <a:schemeClr val="tx1"/>
              </a:solidFill>
              <a:round/>
              <a:headEnd type="none" w="med" len="med"/>
              <a:tailEnd type="triangle" w="med" len="med"/>
            </a:ln>
            <a:effectLst/>
          </p:spPr>
          <p:txBody>
            <a:bodyPr/>
            <a:lstStyle/>
            <a:p>
              <a:endParaRPr lang="en-US"/>
            </a:p>
          </p:txBody>
        </p:sp>
        <p:sp>
          <p:nvSpPr>
            <p:cNvPr id="50" name="Text Box 38"/>
            <p:cNvSpPr txBox="1">
              <a:spLocks noChangeArrowheads="1"/>
            </p:cNvSpPr>
            <p:nvPr/>
          </p:nvSpPr>
          <p:spPr bwMode="auto">
            <a:xfrm rot="15074888">
              <a:off x="818163" y="4806608"/>
              <a:ext cx="906462" cy="304800"/>
            </a:xfrm>
            <a:prstGeom prst="rect">
              <a:avLst/>
            </a:prstGeom>
            <a:noFill/>
            <a:ln w="9525">
              <a:noFill/>
              <a:miter lim="800000"/>
              <a:headEnd/>
              <a:tailEnd/>
            </a:ln>
            <a:effectLst/>
          </p:spPr>
          <p:txBody>
            <a:bodyPr>
              <a:spAutoFit/>
            </a:bodyPr>
            <a:lstStyle/>
            <a:p>
              <a:pPr>
                <a:spcBef>
                  <a:spcPct val="50000"/>
                </a:spcBef>
              </a:pPr>
              <a:r>
                <a:rPr lang="en-US" sz="1400" dirty="0"/>
                <a:t>RESET</a:t>
              </a:r>
            </a:p>
          </p:txBody>
        </p:sp>
      </p:grpSp>
      <p:grpSp>
        <p:nvGrpSpPr>
          <p:cNvPr id="13" name="Group 55"/>
          <p:cNvGrpSpPr/>
          <p:nvPr/>
        </p:nvGrpSpPr>
        <p:grpSpPr>
          <a:xfrm>
            <a:off x="1963372" y="2502273"/>
            <a:ext cx="1420890" cy="1368895"/>
            <a:chOff x="1086042" y="2440490"/>
            <a:chExt cx="1420890" cy="1368895"/>
          </a:xfrm>
        </p:grpSpPr>
        <p:sp>
          <p:nvSpPr>
            <p:cNvPr id="54" name="Freeform 37"/>
            <p:cNvSpPr>
              <a:spLocks/>
            </p:cNvSpPr>
            <p:nvPr/>
          </p:nvSpPr>
          <p:spPr bwMode="auto">
            <a:xfrm rot="18149705">
              <a:off x="1212456" y="2514910"/>
              <a:ext cx="1368895" cy="1220056"/>
            </a:xfrm>
            <a:custGeom>
              <a:avLst/>
              <a:gdLst>
                <a:gd name="connsiteX0" fmla="*/ 0 w 9161"/>
                <a:gd name="connsiteY0" fmla="*/ 26726 h 26726"/>
                <a:gd name="connsiteX1" fmla="*/ 4565 w 9161"/>
                <a:gd name="connsiteY1" fmla="*/ 3038 h 26726"/>
                <a:gd name="connsiteX2" fmla="*/ 9161 w 9161"/>
                <a:gd name="connsiteY2" fmla="*/ 8500 h 26726"/>
                <a:gd name="connsiteX0" fmla="*/ 431 w 10431"/>
                <a:gd name="connsiteY0" fmla="*/ 9076 h 9076"/>
                <a:gd name="connsiteX1" fmla="*/ 830 w 10431"/>
                <a:gd name="connsiteY1" fmla="*/ 3537 h 9076"/>
                <a:gd name="connsiteX2" fmla="*/ 5414 w 10431"/>
                <a:gd name="connsiteY2" fmla="*/ 213 h 9076"/>
                <a:gd name="connsiteX3" fmla="*/ 10431 w 10431"/>
                <a:gd name="connsiteY3" fmla="*/ 2256 h 9076"/>
                <a:gd name="connsiteX0" fmla="*/ 413 w 6867"/>
                <a:gd name="connsiteY0" fmla="*/ 10915 h 11711"/>
                <a:gd name="connsiteX1" fmla="*/ 796 w 6867"/>
                <a:gd name="connsiteY1" fmla="*/ 4812 h 11711"/>
                <a:gd name="connsiteX2" fmla="*/ 5190 w 6867"/>
                <a:gd name="connsiteY2" fmla="*/ 1150 h 11711"/>
                <a:gd name="connsiteX3" fmla="*/ 6867 w 6867"/>
                <a:gd name="connsiteY3" fmla="*/ 11711 h 11711"/>
                <a:gd name="connsiteX0" fmla="*/ 601 w 14121"/>
                <a:gd name="connsiteY0" fmla="*/ 8643 h 9323"/>
                <a:gd name="connsiteX1" fmla="*/ 1159 w 14121"/>
                <a:gd name="connsiteY1" fmla="*/ 3432 h 9323"/>
                <a:gd name="connsiteX2" fmla="*/ 7558 w 14121"/>
                <a:gd name="connsiteY2" fmla="*/ 305 h 9323"/>
                <a:gd name="connsiteX3" fmla="*/ 13714 w 14121"/>
                <a:gd name="connsiteY3" fmla="*/ 5264 h 9323"/>
                <a:gd name="connsiteX4" fmla="*/ 10000 w 14121"/>
                <a:gd name="connsiteY4" fmla="*/ 9323 h 9323"/>
                <a:gd name="connsiteX0" fmla="*/ 1390 w 10964"/>
                <a:gd name="connsiteY0" fmla="*/ 9247 h 9976"/>
                <a:gd name="connsiteX1" fmla="*/ 821 w 10964"/>
                <a:gd name="connsiteY1" fmla="*/ 3805 h 9976"/>
                <a:gd name="connsiteX2" fmla="*/ 6316 w 10964"/>
                <a:gd name="connsiteY2" fmla="*/ 303 h 9976"/>
                <a:gd name="connsiteX3" fmla="*/ 10676 w 10964"/>
                <a:gd name="connsiteY3" fmla="*/ 5622 h 9976"/>
                <a:gd name="connsiteX4" fmla="*/ 8046 w 10964"/>
                <a:gd name="connsiteY4" fmla="*/ 9976 h 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64" h="9976">
                  <a:moveTo>
                    <a:pt x="1390" y="9247"/>
                  </a:moveTo>
                  <a:cubicBezTo>
                    <a:pt x="1866" y="8348"/>
                    <a:pt x="0" y="5295"/>
                    <a:pt x="821" y="3805"/>
                  </a:cubicBezTo>
                  <a:cubicBezTo>
                    <a:pt x="1641" y="2315"/>
                    <a:pt x="4674" y="0"/>
                    <a:pt x="6316" y="303"/>
                  </a:cubicBezTo>
                  <a:cubicBezTo>
                    <a:pt x="7958" y="606"/>
                    <a:pt x="10388" y="4010"/>
                    <a:pt x="10676" y="5622"/>
                  </a:cubicBezTo>
                  <a:cubicBezTo>
                    <a:pt x="10964" y="7234"/>
                    <a:pt x="7887" y="9139"/>
                    <a:pt x="8046" y="9976"/>
                  </a:cubicBezTo>
                </a:path>
              </a:pathLst>
            </a:custGeom>
            <a:noFill/>
            <a:ln w="9525">
              <a:solidFill>
                <a:schemeClr val="tx1"/>
              </a:solidFill>
              <a:round/>
              <a:headEnd type="none" w="med" len="med"/>
              <a:tailEnd type="triangle" w="med" len="med"/>
            </a:ln>
            <a:effectLst/>
          </p:spPr>
          <p:txBody>
            <a:bodyPr/>
            <a:lstStyle/>
            <a:p>
              <a:endParaRPr lang="en-US"/>
            </a:p>
          </p:txBody>
        </p:sp>
        <p:sp>
          <p:nvSpPr>
            <p:cNvPr id="55" name="Text Box 38"/>
            <p:cNvSpPr txBox="1">
              <a:spLocks noChangeArrowheads="1"/>
            </p:cNvSpPr>
            <p:nvPr/>
          </p:nvSpPr>
          <p:spPr bwMode="auto">
            <a:xfrm rot="16466864">
              <a:off x="785211" y="2796575"/>
              <a:ext cx="906462" cy="304800"/>
            </a:xfrm>
            <a:prstGeom prst="rect">
              <a:avLst/>
            </a:prstGeom>
            <a:noFill/>
            <a:ln w="9525">
              <a:noFill/>
              <a:miter lim="800000"/>
              <a:headEnd/>
              <a:tailEnd/>
            </a:ln>
            <a:effectLst/>
          </p:spPr>
          <p:txBody>
            <a:bodyPr>
              <a:spAutoFit/>
            </a:bodyPr>
            <a:lstStyle/>
            <a:p>
              <a:pPr>
                <a:spcBef>
                  <a:spcPct val="50000"/>
                </a:spcBef>
              </a:pPr>
              <a:r>
                <a:rPr lang="en-US" sz="1400" dirty="0"/>
                <a:t>RESET</a:t>
              </a:r>
            </a:p>
          </p:txBody>
        </p:sp>
      </p:grpSp>
      <p:sp>
        <p:nvSpPr>
          <p:cNvPr id="56" name="Slide Number Placeholder 55"/>
          <p:cNvSpPr>
            <a:spLocks noGrp="1"/>
          </p:cNvSpPr>
          <p:nvPr>
            <p:ph type="sldNum" sz="quarter" idx="12"/>
          </p:nvPr>
        </p:nvSpPr>
        <p:spPr/>
        <p:txBody>
          <a:bodyPr/>
          <a:lstStyle/>
          <a:p>
            <a:fld id="{1E9AE433-2354-447F-AC9C-E3BA53A2ED55}" type="slidenum">
              <a:rPr lang="en-US" smtClean="0"/>
              <a:pPr/>
              <a:t>71</a:t>
            </a:fld>
            <a:endParaRPr lang="en-US"/>
          </a:p>
        </p:txBody>
      </p:sp>
      <p:sp>
        <p:nvSpPr>
          <p:cNvPr id="57" name="Footer Placeholder 56"/>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t>Sequential Circuit Design</a:t>
            </a:r>
          </a:p>
        </p:txBody>
      </p:sp>
      <p:sp>
        <p:nvSpPr>
          <p:cNvPr id="74755" name="Rectangle 3"/>
          <p:cNvSpPr>
            <a:spLocks noGrp="1" noChangeArrowheads="1"/>
          </p:cNvSpPr>
          <p:nvPr>
            <p:ph idx="1"/>
          </p:nvPr>
        </p:nvSpPr>
        <p:spPr/>
        <p:txBody>
          <a:bodyPr/>
          <a:lstStyle/>
          <a:p>
            <a:r>
              <a:rPr lang="en-US" dirty="0"/>
              <a:t>Example: </a:t>
            </a:r>
          </a:p>
          <a:p>
            <a:pPr lvl="1"/>
            <a:r>
              <a:rPr lang="en-US" dirty="0"/>
              <a:t>Step 5: Draw the State Transition Diagram</a:t>
            </a:r>
          </a:p>
        </p:txBody>
      </p:sp>
      <p:sp>
        <p:nvSpPr>
          <p:cNvPr id="74756" name="Text Box 4"/>
          <p:cNvSpPr txBox="1">
            <a:spLocks noChangeArrowheads="1"/>
          </p:cNvSpPr>
          <p:nvPr/>
        </p:nvSpPr>
        <p:spPr bwMode="auto">
          <a:xfrm>
            <a:off x="6644718" y="4167058"/>
            <a:ext cx="904875" cy="457200"/>
          </a:xfrm>
          <a:prstGeom prst="rect">
            <a:avLst/>
          </a:prstGeom>
          <a:noFill/>
          <a:ln w="9525">
            <a:noFill/>
            <a:miter lim="800000"/>
            <a:headEnd/>
            <a:tailEnd/>
          </a:ln>
          <a:effectLst/>
        </p:spPr>
        <p:txBody>
          <a:bodyPr>
            <a:spAutoFit/>
          </a:bodyPr>
          <a:lstStyle/>
          <a:p>
            <a:pPr>
              <a:spcBef>
                <a:spcPct val="50000"/>
              </a:spcBef>
            </a:pPr>
            <a:endParaRPr lang="en-US"/>
          </a:p>
        </p:txBody>
      </p:sp>
      <p:grpSp>
        <p:nvGrpSpPr>
          <p:cNvPr id="2" name="Group 5"/>
          <p:cNvGrpSpPr>
            <a:grpSpLocks/>
          </p:cNvGrpSpPr>
          <p:nvPr/>
        </p:nvGrpSpPr>
        <p:grpSpPr bwMode="auto">
          <a:xfrm>
            <a:off x="2939493" y="3190746"/>
            <a:ext cx="1614487" cy="1544637"/>
            <a:chOff x="1005" y="2157"/>
            <a:chExt cx="1017" cy="973"/>
          </a:xfrm>
        </p:grpSpPr>
        <p:sp>
          <p:nvSpPr>
            <p:cNvPr id="74758" name="Text Box 6"/>
            <p:cNvSpPr txBox="1">
              <a:spLocks noChangeArrowheads="1"/>
            </p:cNvSpPr>
            <p:nvPr/>
          </p:nvSpPr>
          <p:spPr bwMode="auto">
            <a:xfrm>
              <a:off x="1277" y="2246"/>
              <a:ext cx="454" cy="443"/>
            </a:xfrm>
            <a:prstGeom prst="rect">
              <a:avLst/>
            </a:prstGeom>
            <a:noFill/>
            <a:ln w="9525">
              <a:noFill/>
              <a:miter lim="800000"/>
              <a:headEnd/>
              <a:tailEnd/>
            </a:ln>
            <a:effectLst/>
          </p:spPr>
          <p:txBody>
            <a:bodyPr>
              <a:spAutoFit/>
            </a:bodyPr>
            <a:lstStyle/>
            <a:p>
              <a:pPr algn="ctr">
                <a:spcBef>
                  <a:spcPct val="50000"/>
                </a:spcBef>
              </a:pPr>
              <a:r>
                <a:rPr lang="en-US" sz="1600"/>
                <a:t>Zero</a:t>
              </a:r>
            </a:p>
            <a:p>
              <a:pPr algn="ctr">
                <a:spcBef>
                  <a:spcPct val="50000"/>
                </a:spcBef>
              </a:pPr>
              <a:r>
                <a:rPr lang="en-US" sz="1600"/>
                <a:t>00</a:t>
              </a:r>
            </a:p>
          </p:txBody>
        </p:sp>
        <p:sp>
          <p:nvSpPr>
            <p:cNvPr id="74759" name="Text Box 7"/>
            <p:cNvSpPr txBox="1">
              <a:spLocks noChangeArrowheads="1"/>
            </p:cNvSpPr>
            <p:nvPr/>
          </p:nvSpPr>
          <p:spPr bwMode="auto">
            <a:xfrm>
              <a:off x="1060" y="2719"/>
              <a:ext cx="920" cy="174"/>
            </a:xfrm>
            <a:prstGeom prst="rect">
              <a:avLst/>
            </a:prstGeom>
            <a:noFill/>
            <a:ln w="9525">
              <a:noFill/>
              <a:miter lim="800000"/>
              <a:headEnd/>
              <a:tailEnd/>
            </a:ln>
            <a:effectLst/>
          </p:spPr>
          <p:txBody>
            <a:bodyPr>
              <a:spAutoFit/>
            </a:bodyPr>
            <a:lstStyle/>
            <a:p>
              <a:pPr algn="ctr">
                <a:lnSpc>
                  <a:spcPct val="75000"/>
                </a:lnSpc>
              </a:pPr>
              <a:r>
                <a:rPr lang="en-US" sz="1600" dirty="0"/>
                <a:t>[</a:t>
              </a:r>
              <a:r>
                <a:rPr lang="en-US" sz="1600" dirty="0" smtClean="0"/>
                <a:t>00]</a:t>
              </a:r>
              <a:endParaRPr lang="en-US" sz="1600" dirty="0"/>
            </a:p>
          </p:txBody>
        </p:sp>
        <p:sp>
          <p:nvSpPr>
            <p:cNvPr id="74760" name="Oval 8"/>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3" name="Group 9"/>
          <p:cNvGrpSpPr>
            <a:grpSpLocks/>
          </p:cNvGrpSpPr>
          <p:nvPr/>
        </p:nvGrpSpPr>
        <p:grpSpPr bwMode="auto">
          <a:xfrm>
            <a:off x="5763655" y="3190746"/>
            <a:ext cx="1614488" cy="1544637"/>
            <a:chOff x="1005" y="2157"/>
            <a:chExt cx="1017" cy="973"/>
          </a:xfrm>
        </p:grpSpPr>
        <p:sp>
          <p:nvSpPr>
            <p:cNvPr id="74762" name="Text Box 10"/>
            <p:cNvSpPr txBox="1">
              <a:spLocks noChangeArrowheads="1"/>
            </p:cNvSpPr>
            <p:nvPr/>
          </p:nvSpPr>
          <p:spPr bwMode="auto">
            <a:xfrm>
              <a:off x="1277" y="2246"/>
              <a:ext cx="454" cy="443"/>
            </a:xfrm>
            <a:prstGeom prst="rect">
              <a:avLst/>
            </a:prstGeom>
            <a:noFill/>
            <a:ln w="9525">
              <a:noFill/>
              <a:miter lim="800000"/>
              <a:headEnd/>
              <a:tailEnd/>
            </a:ln>
            <a:effectLst/>
          </p:spPr>
          <p:txBody>
            <a:bodyPr>
              <a:spAutoFit/>
            </a:bodyPr>
            <a:lstStyle/>
            <a:p>
              <a:pPr algn="ctr">
                <a:spcBef>
                  <a:spcPct val="50000"/>
                </a:spcBef>
              </a:pPr>
              <a:r>
                <a:rPr lang="en-US" sz="1600"/>
                <a:t>One</a:t>
              </a:r>
            </a:p>
            <a:p>
              <a:pPr algn="ctr">
                <a:spcBef>
                  <a:spcPct val="50000"/>
                </a:spcBef>
              </a:pPr>
              <a:r>
                <a:rPr lang="en-US" sz="1600"/>
                <a:t>01</a:t>
              </a:r>
            </a:p>
          </p:txBody>
        </p:sp>
        <p:sp>
          <p:nvSpPr>
            <p:cNvPr id="74763" name="Text Box 11"/>
            <p:cNvSpPr txBox="1">
              <a:spLocks noChangeArrowheads="1"/>
            </p:cNvSpPr>
            <p:nvPr/>
          </p:nvSpPr>
          <p:spPr bwMode="auto">
            <a:xfrm>
              <a:off x="1060" y="2719"/>
              <a:ext cx="920" cy="174"/>
            </a:xfrm>
            <a:prstGeom prst="rect">
              <a:avLst/>
            </a:prstGeom>
            <a:noFill/>
            <a:ln w="9525">
              <a:noFill/>
              <a:miter lim="800000"/>
              <a:headEnd/>
              <a:tailEnd/>
            </a:ln>
            <a:effectLst/>
          </p:spPr>
          <p:txBody>
            <a:bodyPr>
              <a:spAutoFit/>
            </a:bodyPr>
            <a:lstStyle/>
            <a:p>
              <a:pPr algn="ctr">
                <a:lnSpc>
                  <a:spcPct val="75000"/>
                </a:lnSpc>
              </a:pPr>
              <a:r>
                <a:rPr lang="en-US" sz="1600" dirty="0" smtClean="0"/>
                <a:t>[01</a:t>
              </a:r>
              <a:r>
                <a:rPr lang="en-US" sz="1600" dirty="0"/>
                <a:t>]</a:t>
              </a:r>
            </a:p>
          </p:txBody>
        </p:sp>
        <p:sp>
          <p:nvSpPr>
            <p:cNvPr id="74764" name="Oval 12"/>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4" name="Group 13"/>
          <p:cNvGrpSpPr>
            <a:grpSpLocks/>
          </p:cNvGrpSpPr>
          <p:nvPr/>
        </p:nvGrpSpPr>
        <p:grpSpPr bwMode="auto">
          <a:xfrm>
            <a:off x="5763655" y="5000496"/>
            <a:ext cx="1614488" cy="1544637"/>
            <a:chOff x="1005" y="2157"/>
            <a:chExt cx="1017" cy="973"/>
          </a:xfrm>
        </p:grpSpPr>
        <p:sp>
          <p:nvSpPr>
            <p:cNvPr id="74766" name="Text Box 14"/>
            <p:cNvSpPr txBox="1">
              <a:spLocks noChangeArrowheads="1"/>
            </p:cNvSpPr>
            <p:nvPr/>
          </p:nvSpPr>
          <p:spPr bwMode="auto">
            <a:xfrm>
              <a:off x="1277" y="2246"/>
              <a:ext cx="454" cy="443"/>
            </a:xfrm>
            <a:prstGeom prst="rect">
              <a:avLst/>
            </a:prstGeom>
            <a:noFill/>
            <a:ln w="9525">
              <a:noFill/>
              <a:miter lim="800000"/>
              <a:headEnd/>
              <a:tailEnd/>
            </a:ln>
            <a:effectLst/>
          </p:spPr>
          <p:txBody>
            <a:bodyPr>
              <a:spAutoFit/>
            </a:bodyPr>
            <a:lstStyle/>
            <a:p>
              <a:pPr algn="ctr">
                <a:spcBef>
                  <a:spcPct val="50000"/>
                </a:spcBef>
              </a:pPr>
              <a:r>
                <a:rPr lang="en-US" sz="1600"/>
                <a:t>Two</a:t>
              </a:r>
            </a:p>
            <a:p>
              <a:pPr algn="ctr">
                <a:spcBef>
                  <a:spcPct val="50000"/>
                </a:spcBef>
              </a:pPr>
              <a:r>
                <a:rPr lang="en-US" sz="1600"/>
                <a:t>11</a:t>
              </a:r>
            </a:p>
          </p:txBody>
        </p:sp>
        <p:sp>
          <p:nvSpPr>
            <p:cNvPr id="74767" name="Text Box 15"/>
            <p:cNvSpPr txBox="1">
              <a:spLocks noChangeArrowheads="1"/>
            </p:cNvSpPr>
            <p:nvPr/>
          </p:nvSpPr>
          <p:spPr bwMode="auto">
            <a:xfrm>
              <a:off x="1060" y="2719"/>
              <a:ext cx="920" cy="174"/>
            </a:xfrm>
            <a:prstGeom prst="rect">
              <a:avLst/>
            </a:prstGeom>
            <a:noFill/>
            <a:ln w="9525">
              <a:noFill/>
              <a:miter lim="800000"/>
              <a:headEnd/>
              <a:tailEnd/>
            </a:ln>
            <a:effectLst/>
          </p:spPr>
          <p:txBody>
            <a:bodyPr>
              <a:spAutoFit/>
            </a:bodyPr>
            <a:lstStyle/>
            <a:p>
              <a:pPr algn="ctr">
                <a:lnSpc>
                  <a:spcPct val="75000"/>
                </a:lnSpc>
              </a:pPr>
              <a:r>
                <a:rPr lang="en-US" sz="1600" dirty="0" smtClean="0"/>
                <a:t>[10]</a:t>
              </a:r>
              <a:endParaRPr lang="en-US" sz="1600" dirty="0"/>
            </a:p>
          </p:txBody>
        </p:sp>
        <p:sp>
          <p:nvSpPr>
            <p:cNvPr id="74768" name="Oval 16"/>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5" name="Group 17"/>
          <p:cNvGrpSpPr>
            <a:grpSpLocks/>
          </p:cNvGrpSpPr>
          <p:nvPr/>
        </p:nvGrpSpPr>
        <p:grpSpPr bwMode="auto">
          <a:xfrm>
            <a:off x="2939493" y="5000496"/>
            <a:ext cx="1614487" cy="1544637"/>
            <a:chOff x="1005" y="2157"/>
            <a:chExt cx="1017" cy="973"/>
          </a:xfrm>
        </p:grpSpPr>
        <p:sp>
          <p:nvSpPr>
            <p:cNvPr id="74770" name="Text Box 18"/>
            <p:cNvSpPr txBox="1">
              <a:spLocks noChangeArrowheads="1"/>
            </p:cNvSpPr>
            <p:nvPr/>
          </p:nvSpPr>
          <p:spPr bwMode="auto">
            <a:xfrm>
              <a:off x="1277" y="2246"/>
              <a:ext cx="454" cy="443"/>
            </a:xfrm>
            <a:prstGeom prst="rect">
              <a:avLst/>
            </a:prstGeom>
            <a:noFill/>
            <a:ln w="9525">
              <a:noFill/>
              <a:miter lim="800000"/>
              <a:headEnd/>
              <a:tailEnd/>
            </a:ln>
            <a:effectLst/>
          </p:spPr>
          <p:txBody>
            <a:bodyPr>
              <a:spAutoFit/>
            </a:bodyPr>
            <a:lstStyle/>
            <a:p>
              <a:pPr algn="ctr">
                <a:spcBef>
                  <a:spcPct val="50000"/>
                </a:spcBef>
              </a:pPr>
              <a:r>
                <a:rPr lang="en-US" sz="1600"/>
                <a:t>Three</a:t>
              </a:r>
            </a:p>
            <a:p>
              <a:pPr algn="ctr">
                <a:spcBef>
                  <a:spcPct val="50000"/>
                </a:spcBef>
              </a:pPr>
              <a:r>
                <a:rPr lang="en-US" sz="1600"/>
                <a:t>10</a:t>
              </a:r>
            </a:p>
          </p:txBody>
        </p:sp>
        <p:sp>
          <p:nvSpPr>
            <p:cNvPr id="74771" name="Text Box 19"/>
            <p:cNvSpPr txBox="1">
              <a:spLocks noChangeArrowheads="1"/>
            </p:cNvSpPr>
            <p:nvPr/>
          </p:nvSpPr>
          <p:spPr bwMode="auto">
            <a:xfrm>
              <a:off x="1060" y="2719"/>
              <a:ext cx="920" cy="174"/>
            </a:xfrm>
            <a:prstGeom prst="rect">
              <a:avLst/>
            </a:prstGeom>
            <a:noFill/>
            <a:ln w="9525">
              <a:noFill/>
              <a:miter lim="800000"/>
              <a:headEnd/>
              <a:tailEnd/>
            </a:ln>
            <a:effectLst/>
          </p:spPr>
          <p:txBody>
            <a:bodyPr>
              <a:spAutoFit/>
            </a:bodyPr>
            <a:lstStyle/>
            <a:p>
              <a:pPr algn="ctr">
                <a:lnSpc>
                  <a:spcPct val="75000"/>
                </a:lnSpc>
              </a:pPr>
              <a:r>
                <a:rPr lang="en-US" sz="1600" dirty="0" smtClean="0"/>
                <a:t>[11]</a:t>
              </a:r>
              <a:endParaRPr lang="en-US" sz="1600" dirty="0"/>
            </a:p>
          </p:txBody>
        </p:sp>
        <p:sp>
          <p:nvSpPr>
            <p:cNvPr id="74772" name="Oval 20"/>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sp>
        <p:nvSpPr>
          <p:cNvPr id="74773" name="Freeform 21"/>
          <p:cNvSpPr>
            <a:spLocks/>
          </p:cNvSpPr>
          <p:nvPr/>
        </p:nvSpPr>
        <p:spPr bwMode="auto">
          <a:xfrm>
            <a:off x="4373005" y="3049458"/>
            <a:ext cx="1614488" cy="425450"/>
          </a:xfrm>
          <a:custGeom>
            <a:avLst/>
            <a:gdLst/>
            <a:ahLst/>
            <a:cxnLst>
              <a:cxn ang="0">
                <a:pos x="0" y="268"/>
              </a:cxn>
              <a:cxn ang="0">
                <a:pos x="230" y="83"/>
              </a:cxn>
              <a:cxn ang="0">
                <a:pos x="588" y="25"/>
              </a:cxn>
              <a:cxn ang="0">
                <a:pos x="1017" y="236"/>
              </a:cxn>
            </a:cxnLst>
            <a:rect l="0" t="0" r="r" b="b"/>
            <a:pathLst>
              <a:path w="1017" h="268">
                <a:moveTo>
                  <a:pt x="0" y="268"/>
                </a:moveTo>
                <a:cubicBezTo>
                  <a:pt x="66" y="196"/>
                  <a:pt x="132" y="124"/>
                  <a:pt x="230" y="83"/>
                </a:cubicBezTo>
                <a:cubicBezTo>
                  <a:pt x="328" y="42"/>
                  <a:pt x="457" y="0"/>
                  <a:pt x="588" y="25"/>
                </a:cubicBezTo>
                <a:cubicBezTo>
                  <a:pt x="719" y="50"/>
                  <a:pt x="948" y="201"/>
                  <a:pt x="1017" y="236"/>
                </a:cubicBezTo>
              </a:path>
            </a:pathLst>
          </a:custGeom>
          <a:noFill/>
          <a:ln w="9525">
            <a:solidFill>
              <a:schemeClr val="tx1"/>
            </a:solidFill>
            <a:round/>
            <a:headEnd type="none" w="med" len="med"/>
            <a:tailEnd type="triangle" w="med" len="med"/>
          </a:ln>
          <a:effectLst/>
        </p:spPr>
        <p:txBody>
          <a:bodyPr/>
          <a:lstStyle/>
          <a:p>
            <a:endParaRPr lang="en-US"/>
          </a:p>
        </p:txBody>
      </p:sp>
      <p:sp>
        <p:nvSpPr>
          <p:cNvPr id="74774" name="Freeform 22"/>
          <p:cNvSpPr>
            <a:spLocks/>
          </p:cNvSpPr>
          <p:nvPr/>
        </p:nvSpPr>
        <p:spPr bwMode="auto">
          <a:xfrm>
            <a:off x="7268605" y="4298821"/>
            <a:ext cx="319088" cy="1076325"/>
          </a:xfrm>
          <a:custGeom>
            <a:avLst/>
            <a:gdLst/>
            <a:ahLst/>
            <a:cxnLst>
              <a:cxn ang="0">
                <a:pos x="19" y="0"/>
              </a:cxn>
              <a:cxn ang="0">
                <a:pos x="198" y="288"/>
              </a:cxn>
              <a:cxn ang="0">
                <a:pos x="0" y="678"/>
              </a:cxn>
            </a:cxnLst>
            <a:rect l="0" t="0" r="r" b="b"/>
            <a:pathLst>
              <a:path w="201" h="678">
                <a:moveTo>
                  <a:pt x="19" y="0"/>
                </a:moveTo>
                <a:cubicBezTo>
                  <a:pt x="110" y="87"/>
                  <a:pt x="201" y="175"/>
                  <a:pt x="198" y="288"/>
                </a:cubicBezTo>
                <a:cubicBezTo>
                  <a:pt x="195" y="401"/>
                  <a:pt x="34" y="615"/>
                  <a:pt x="0" y="678"/>
                </a:cubicBezTo>
              </a:path>
            </a:pathLst>
          </a:custGeom>
          <a:noFill/>
          <a:ln w="9525">
            <a:solidFill>
              <a:schemeClr val="tx1"/>
            </a:solidFill>
            <a:round/>
            <a:headEnd type="none" w="med" len="med"/>
            <a:tailEnd type="triangle" w="med" len="med"/>
          </a:ln>
          <a:effectLst/>
        </p:spPr>
        <p:txBody>
          <a:bodyPr/>
          <a:lstStyle/>
          <a:p>
            <a:endParaRPr lang="en-US"/>
          </a:p>
        </p:txBody>
      </p:sp>
      <p:sp>
        <p:nvSpPr>
          <p:cNvPr id="74775" name="Freeform 23"/>
          <p:cNvSpPr>
            <a:spLocks/>
          </p:cNvSpPr>
          <p:nvPr/>
        </p:nvSpPr>
        <p:spPr bwMode="auto">
          <a:xfrm>
            <a:off x="4474605" y="5954583"/>
            <a:ext cx="1320800" cy="433388"/>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74776" name="Freeform 24"/>
          <p:cNvSpPr>
            <a:spLocks/>
          </p:cNvSpPr>
          <p:nvPr/>
        </p:nvSpPr>
        <p:spPr bwMode="auto">
          <a:xfrm>
            <a:off x="2733118" y="4328983"/>
            <a:ext cx="328612" cy="1036638"/>
          </a:xfrm>
          <a:custGeom>
            <a:avLst/>
            <a:gdLst/>
            <a:ahLst/>
            <a:cxnLst>
              <a:cxn ang="0">
                <a:pos x="207" y="653"/>
              </a:cxn>
              <a:cxn ang="0">
                <a:pos x="2" y="320"/>
              </a:cxn>
              <a:cxn ang="0">
                <a:pos x="194" y="0"/>
              </a:cxn>
            </a:cxnLst>
            <a:rect l="0" t="0" r="r" b="b"/>
            <a:pathLst>
              <a:path w="207" h="653">
                <a:moveTo>
                  <a:pt x="207" y="653"/>
                </a:moveTo>
                <a:cubicBezTo>
                  <a:pt x="105" y="541"/>
                  <a:pt x="4" y="429"/>
                  <a:pt x="2" y="320"/>
                </a:cubicBezTo>
                <a:cubicBezTo>
                  <a:pt x="0" y="211"/>
                  <a:pt x="163" y="53"/>
                  <a:pt x="194" y="0"/>
                </a:cubicBezTo>
              </a:path>
            </a:pathLst>
          </a:custGeom>
          <a:noFill/>
          <a:ln w="9525">
            <a:solidFill>
              <a:schemeClr val="tx1"/>
            </a:solidFill>
            <a:round/>
            <a:headEnd type="none" w="med" len="med"/>
            <a:tailEnd type="triangle" w="med" len="med"/>
          </a:ln>
          <a:effectLst/>
        </p:spPr>
        <p:txBody>
          <a:bodyPr/>
          <a:lstStyle/>
          <a:p>
            <a:endParaRPr lang="en-US"/>
          </a:p>
        </p:txBody>
      </p:sp>
      <p:sp>
        <p:nvSpPr>
          <p:cNvPr id="74779" name="Freeform 27"/>
          <p:cNvSpPr>
            <a:spLocks/>
          </p:cNvSpPr>
          <p:nvPr/>
        </p:nvSpPr>
        <p:spPr bwMode="auto">
          <a:xfrm>
            <a:off x="4534930" y="5349746"/>
            <a:ext cx="1270000" cy="228600"/>
          </a:xfrm>
          <a:custGeom>
            <a:avLst/>
            <a:gdLst/>
            <a:ahLst/>
            <a:cxnLst>
              <a:cxn ang="0">
                <a:pos x="0" y="144"/>
              </a:cxn>
              <a:cxn ang="0">
                <a:pos x="346" y="3"/>
              </a:cxn>
              <a:cxn ang="0">
                <a:pos x="800" y="125"/>
              </a:cxn>
            </a:cxnLst>
            <a:rect l="0" t="0" r="r" b="b"/>
            <a:pathLst>
              <a:path w="800" h="144">
                <a:moveTo>
                  <a:pt x="0" y="144"/>
                </a:moveTo>
                <a:cubicBezTo>
                  <a:pt x="106" y="75"/>
                  <a:pt x="213" y="6"/>
                  <a:pt x="346" y="3"/>
                </a:cubicBezTo>
                <a:cubicBezTo>
                  <a:pt x="479" y="0"/>
                  <a:pt x="639" y="62"/>
                  <a:pt x="800" y="125"/>
                </a:cubicBezTo>
              </a:path>
            </a:pathLst>
          </a:custGeom>
          <a:noFill/>
          <a:ln w="9525">
            <a:solidFill>
              <a:schemeClr val="tx1"/>
            </a:solidFill>
            <a:round/>
            <a:headEnd type="none" w="med" len="med"/>
            <a:tailEnd type="triangle" w="med" len="med"/>
          </a:ln>
          <a:effectLst/>
        </p:spPr>
        <p:txBody>
          <a:bodyPr/>
          <a:lstStyle/>
          <a:p>
            <a:endParaRPr lang="en-US"/>
          </a:p>
        </p:txBody>
      </p:sp>
      <p:grpSp>
        <p:nvGrpSpPr>
          <p:cNvPr id="6" name="Group 38"/>
          <p:cNvGrpSpPr/>
          <p:nvPr/>
        </p:nvGrpSpPr>
        <p:grpSpPr>
          <a:xfrm>
            <a:off x="5876368" y="4541708"/>
            <a:ext cx="457200" cy="641350"/>
            <a:chOff x="4999038" y="4479925"/>
            <a:chExt cx="457200" cy="641350"/>
          </a:xfrm>
        </p:grpSpPr>
        <p:sp>
          <p:nvSpPr>
            <p:cNvPr id="74778" name="Freeform 26"/>
            <p:cNvSpPr>
              <a:spLocks/>
            </p:cNvSpPr>
            <p:nvPr/>
          </p:nvSpPr>
          <p:spPr bwMode="auto">
            <a:xfrm>
              <a:off x="5003800" y="4479925"/>
              <a:ext cx="177800" cy="641350"/>
            </a:xfrm>
            <a:custGeom>
              <a:avLst/>
              <a:gdLst/>
              <a:ahLst/>
              <a:cxnLst>
                <a:cxn ang="0">
                  <a:pos x="112" y="404"/>
                </a:cxn>
                <a:cxn ang="0">
                  <a:pos x="3" y="205"/>
                </a:cxn>
                <a:cxn ang="0">
                  <a:pos x="93" y="0"/>
                </a:cxn>
              </a:cxnLst>
              <a:rect l="0" t="0" r="r" b="b"/>
              <a:pathLst>
                <a:path w="112" h="404">
                  <a:moveTo>
                    <a:pt x="112" y="404"/>
                  </a:moveTo>
                  <a:cubicBezTo>
                    <a:pt x="59" y="338"/>
                    <a:pt x="6" y="272"/>
                    <a:pt x="3" y="205"/>
                  </a:cubicBezTo>
                  <a:cubicBezTo>
                    <a:pt x="0" y="138"/>
                    <a:pt x="46" y="69"/>
                    <a:pt x="93" y="0"/>
                  </a:cubicBezTo>
                </a:path>
              </a:pathLst>
            </a:custGeom>
            <a:noFill/>
            <a:ln w="9525">
              <a:solidFill>
                <a:schemeClr val="tx1"/>
              </a:solidFill>
              <a:round/>
              <a:headEnd type="none" w="med" len="med"/>
              <a:tailEnd type="triangle" w="med" len="med"/>
            </a:ln>
            <a:effectLst/>
          </p:spPr>
          <p:txBody>
            <a:bodyPr/>
            <a:lstStyle/>
            <a:p>
              <a:endParaRPr lang="en-US"/>
            </a:p>
          </p:txBody>
        </p:sp>
        <p:sp>
          <p:nvSpPr>
            <p:cNvPr id="74781" name="Text Box 29"/>
            <p:cNvSpPr txBox="1">
              <a:spLocks noChangeArrowheads="1"/>
            </p:cNvSpPr>
            <p:nvPr/>
          </p:nvSpPr>
          <p:spPr bwMode="auto">
            <a:xfrm>
              <a:off x="4999038" y="4602163"/>
              <a:ext cx="457200" cy="366712"/>
            </a:xfrm>
            <a:prstGeom prst="rect">
              <a:avLst/>
            </a:prstGeom>
            <a:noFill/>
            <a:ln w="9525">
              <a:noFill/>
              <a:miter lim="800000"/>
              <a:headEnd/>
              <a:tailEnd/>
            </a:ln>
            <a:effectLst/>
          </p:spPr>
          <p:txBody>
            <a:bodyPr>
              <a:spAutoFit/>
            </a:bodyPr>
            <a:lstStyle/>
            <a:p>
              <a:pPr>
                <a:spcBef>
                  <a:spcPct val="50000"/>
                </a:spcBef>
              </a:pPr>
              <a:r>
                <a:rPr lang="en-US" sz="1800" dirty="0"/>
                <a:t>0</a:t>
              </a:r>
            </a:p>
          </p:txBody>
        </p:sp>
      </p:grpSp>
      <p:grpSp>
        <p:nvGrpSpPr>
          <p:cNvPr id="7" name="Group 39"/>
          <p:cNvGrpSpPr/>
          <p:nvPr/>
        </p:nvGrpSpPr>
        <p:grpSpPr>
          <a:xfrm>
            <a:off x="4525405" y="4033708"/>
            <a:ext cx="1258888" cy="366713"/>
            <a:chOff x="3648075" y="3971925"/>
            <a:chExt cx="1258888" cy="366713"/>
          </a:xfrm>
        </p:grpSpPr>
        <p:sp>
          <p:nvSpPr>
            <p:cNvPr id="74777" name="Freeform 25"/>
            <p:cNvSpPr>
              <a:spLocks/>
            </p:cNvSpPr>
            <p:nvPr/>
          </p:nvSpPr>
          <p:spPr bwMode="auto">
            <a:xfrm>
              <a:off x="3648075" y="4043363"/>
              <a:ext cx="1258888" cy="273050"/>
            </a:xfrm>
            <a:custGeom>
              <a:avLst/>
              <a:gdLst/>
              <a:ahLst/>
              <a:cxnLst>
                <a:cxn ang="0">
                  <a:pos x="793" y="0"/>
                </a:cxn>
                <a:cxn ang="0">
                  <a:pos x="416" y="160"/>
                </a:cxn>
                <a:cxn ang="0">
                  <a:pos x="0" y="71"/>
                </a:cxn>
              </a:cxnLst>
              <a:rect l="0" t="0" r="r" b="b"/>
              <a:pathLst>
                <a:path w="793" h="172">
                  <a:moveTo>
                    <a:pt x="793" y="0"/>
                  </a:moveTo>
                  <a:cubicBezTo>
                    <a:pt x="670" y="74"/>
                    <a:pt x="548" y="148"/>
                    <a:pt x="416" y="160"/>
                  </a:cubicBezTo>
                  <a:cubicBezTo>
                    <a:pt x="284" y="172"/>
                    <a:pt x="142" y="121"/>
                    <a:pt x="0" y="71"/>
                  </a:cubicBezTo>
                </a:path>
              </a:pathLst>
            </a:custGeom>
            <a:noFill/>
            <a:ln w="9525">
              <a:solidFill>
                <a:schemeClr val="tx1"/>
              </a:solidFill>
              <a:round/>
              <a:headEnd type="none" w="med" len="med"/>
              <a:tailEnd type="triangle" w="med" len="med"/>
            </a:ln>
            <a:effectLst/>
          </p:spPr>
          <p:txBody>
            <a:bodyPr/>
            <a:lstStyle/>
            <a:p>
              <a:endParaRPr lang="en-US"/>
            </a:p>
          </p:txBody>
        </p:sp>
        <p:sp>
          <p:nvSpPr>
            <p:cNvPr id="74782" name="Text Box 30"/>
            <p:cNvSpPr txBox="1">
              <a:spLocks noChangeArrowheads="1"/>
            </p:cNvSpPr>
            <p:nvPr/>
          </p:nvSpPr>
          <p:spPr bwMode="auto">
            <a:xfrm>
              <a:off x="4133850" y="3971925"/>
              <a:ext cx="417513" cy="366713"/>
            </a:xfrm>
            <a:prstGeom prst="rect">
              <a:avLst/>
            </a:prstGeom>
            <a:noFill/>
            <a:ln w="9525">
              <a:noFill/>
              <a:miter lim="800000"/>
              <a:headEnd/>
              <a:tailEnd/>
            </a:ln>
            <a:effectLst/>
          </p:spPr>
          <p:txBody>
            <a:bodyPr>
              <a:spAutoFit/>
            </a:bodyPr>
            <a:lstStyle/>
            <a:p>
              <a:pPr>
                <a:spcBef>
                  <a:spcPct val="50000"/>
                </a:spcBef>
              </a:pPr>
              <a:r>
                <a:rPr lang="en-US" sz="1800" dirty="0"/>
                <a:t>0</a:t>
              </a:r>
            </a:p>
          </p:txBody>
        </p:sp>
      </p:grpSp>
      <p:grpSp>
        <p:nvGrpSpPr>
          <p:cNvPr id="8" name="Group 40"/>
          <p:cNvGrpSpPr/>
          <p:nvPr/>
        </p:nvGrpSpPr>
        <p:grpSpPr>
          <a:xfrm>
            <a:off x="3884055" y="4490908"/>
            <a:ext cx="633413" cy="731838"/>
            <a:chOff x="3006725" y="4429125"/>
            <a:chExt cx="633413" cy="731838"/>
          </a:xfrm>
        </p:grpSpPr>
        <p:sp>
          <p:nvSpPr>
            <p:cNvPr id="74780" name="Freeform 28"/>
            <p:cNvSpPr>
              <a:spLocks/>
            </p:cNvSpPr>
            <p:nvPr/>
          </p:nvSpPr>
          <p:spPr bwMode="auto">
            <a:xfrm>
              <a:off x="3433763" y="4429125"/>
              <a:ext cx="206375" cy="731838"/>
            </a:xfrm>
            <a:custGeom>
              <a:avLst/>
              <a:gdLst/>
              <a:ahLst/>
              <a:cxnLst>
                <a:cxn ang="0">
                  <a:pos x="13" y="0"/>
                </a:cxn>
                <a:cxn ang="0">
                  <a:pos x="128" y="250"/>
                </a:cxn>
                <a:cxn ang="0">
                  <a:pos x="0" y="461"/>
                </a:cxn>
              </a:cxnLst>
              <a:rect l="0" t="0" r="r" b="b"/>
              <a:pathLst>
                <a:path w="130" h="461">
                  <a:moveTo>
                    <a:pt x="13" y="0"/>
                  </a:moveTo>
                  <a:cubicBezTo>
                    <a:pt x="71" y="86"/>
                    <a:pt x="130" y="173"/>
                    <a:pt x="128" y="250"/>
                  </a:cubicBezTo>
                  <a:cubicBezTo>
                    <a:pt x="126" y="327"/>
                    <a:pt x="22" y="426"/>
                    <a:pt x="0" y="461"/>
                  </a:cubicBezTo>
                </a:path>
              </a:pathLst>
            </a:custGeom>
            <a:noFill/>
            <a:ln w="9525">
              <a:solidFill>
                <a:schemeClr val="tx1"/>
              </a:solidFill>
              <a:round/>
              <a:headEnd type="none" w="med" len="med"/>
              <a:tailEnd type="triangle" w="med" len="med"/>
            </a:ln>
            <a:effectLst/>
          </p:spPr>
          <p:txBody>
            <a:bodyPr/>
            <a:lstStyle/>
            <a:p>
              <a:endParaRPr lang="en-US"/>
            </a:p>
          </p:txBody>
        </p:sp>
        <p:sp>
          <p:nvSpPr>
            <p:cNvPr id="74783" name="Text Box 31"/>
            <p:cNvSpPr txBox="1">
              <a:spLocks noChangeArrowheads="1"/>
            </p:cNvSpPr>
            <p:nvPr/>
          </p:nvSpPr>
          <p:spPr bwMode="auto">
            <a:xfrm>
              <a:off x="3006725" y="4611688"/>
              <a:ext cx="620713" cy="366712"/>
            </a:xfrm>
            <a:prstGeom prst="rect">
              <a:avLst/>
            </a:prstGeom>
            <a:noFill/>
            <a:ln w="9525">
              <a:noFill/>
              <a:miter lim="800000"/>
              <a:headEnd/>
              <a:tailEnd/>
            </a:ln>
            <a:effectLst/>
          </p:spPr>
          <p:txBody>
            <a:bodyPr>
              <a:spAutoFit/>
            </a:bodyPr>
            <a:lstStyle/>
            <a:p>
              <a:pPr>
                <a:spcBef>
                  <a:spcPct val="50000"/>
                </a:spcBef>
              </a:pPr>
              <a:r>
                <a:rPr lang="en-US" sz="1800"/>
                <a:t>0</a:t>
              </a:r>
            </a:p>
          </p:txBody>
        </p:sp>
      </p:grpSp>
      <p:sp>
        <p:nvSpPr>
          <p:cNvPr id="74784" name="Text Box 32"/>
          <p:cNvSpPr txBox="1">
            <a:spLocks noChangeArrowheads="1"/>
          </p:cNvSpPr>
          <p:nvPr/>
        </p:nvSpPr>
        <p:spPr bwMode="auto">
          <a:xfrm>
            <a:off x="4971493" y="5313233"/>
            <a:ext cx="569912" cy="366713"/>
          </a:xfrm>
          <a:prstGeom prst="rect">
            <a:avLst/>
          </a:prstGeom>
          <a:noFill/>
          <a:ln w="9525">
            <a:noFill/>
            <a:miter lim="800000"/>
            <a:headEnd/>
            <a:tailEnd/>
          </a:ln>
          <a:effectLst/>
        </p:spPr>
        <p:txBody>
          <a:bodyPr>
            <a:spAutoFit/>
          </a:bodyPr>
          <a:lstStyle/>
          <a:p>
            <a:pPr>
              <a:spcBef>
                <a:spcPct val="50000"/>
              </a:spcBef>
            </a:pPr>
            <a:r>
              <a:rPr lang="en-US" sz="1800" dirty="0"/>
              <a:t>0</a:t>
            </a:r>
          </a:p>
        </p:txBody>
      </p:sp>
      <p:sp>
        <p:nvSpPr>
          <p:cNvPr id="74785" name="Text Box 33"/>
          <p:cNvSpPr txBox="1">
            <a:spLocks noChangeArrowheads="1"/>
          </p:cNvSpPr>
          <p:nvPr/>
        </p:nvSpPr>
        <p:spPr bwMode="auto">
          <a:xfrm>
            <a:off x="7033655" y="4551233"/>
            <a:ext cx="549275" cy="366713"/>
          </a:xfrm>
          <a:prstGeom prst="rect">
            <a:avLst/>
          </a:prstGeom>
          <a:noFill/>
          <a:ln w="9525">
            <a:noFill/>
            <a:miter lim="800000"/>
            <a:headEnd/>
            <a:tailEnd/>
          </a:ln>
          <a:effectLst/>
        </p:spPr>
        <p:txBody>
          <a:bodyPr>
            <a:spAutoFit/>
          </a:bodyPr>
          <a:lstStyle/>
          <a:p>
            <a:pPr>
              <a:spcBef>
                <a:spcPct val="50000"/>
              </a:spcBef>
            </a:pPr>
            <a:r>
              <a:rPr lang="en-US" sz="1800" dirty="0"/>
              <a:t>1</a:t>
            </a:r>
          </a:p>
        </p:txBody>
      </p:sp>
      <p:sp>
        <p:nvSpPr>
          <p:cNvPr id="74786" name="Text Box 34"/>
          <p:cNvSpPr txBox="1">
            <a:spLocks noChangeArrowheads="1"/>
          </p:cNvSpPr>
          <p:nvPr/>
        </p:nvSpPr>
        <p:spPr bwMode="auto">
          <a:xfrm>
            <a:off x="4992130" y="3047871"/>
            <a:ext cx="427038" cy="366712"/>
          </a:xfrm>
          <a:prstGeom prst="rect">
            <a:avLst/>
          </a:prstGeom>
          <a:noFill/>
          <a:ln w="9525">
            <a:noFill/>
            <a:miter lim="800000"/>
            <a:headEnd/>
            <a:tailEnd/>
          </a:ln>
          <a:effectLst/>
        </p:spPr>
        <p:txBody>
          <a:bodyPr>
            <a:spAutoFit/>
          </a:bodyPr>
          <a:lstStyle/>
          <a:p>
            <a:pPr>
              <a:spcBef>
                <a:spcPct val="50000"/>
              </a:spcBef>
            </a:pPr>
            <a:r>
              <a:rPr lang="en-US" sz="1800" dirty="0"/>
              <a:t>1</a:t>
            </a:r>
          </a:p>
        </p:txBody>
      </p:sp>
      <p:sp>
        <p:nvSpPr>
          <p:cNvPr id="74787" name="Text Box 35"/>
          <p:cNvSpPr txBox="1">
            <a:spLocks noChangeArrowheads="1"/>
          </p:cNvSpPr>
          <p:nvPr/>
        </p:nvSpPr>
        <p:spPr bwMode="auto">
          <a:xfrm>
            <a:off x="2715655" y="4663946"/>
            <a:ext cx="600075" cy="366712"/>
          </a:xfrm>
          <a:prstGeom prst="rect">
            <a:avLst/>
          </a:prstGeom>
          <a:noFill/>
          <a:ln w="9525">
            <a:noFill/>
            <a:miter lim="800000"/>
            <a:headEnd/>
            <a:tailEnd/>
          </a:ln>
          <a:effectLst/>
        </p:spPr>
        <p:txBody>
          <a:bodyPr>
            <a:spAutoFit/>
          </a:bodyPr>
          <a:lstStyle/>
          <a:p>
            <a:pPr>
              <a:spcBef>
                <a:spcPct val="50000"/>
              </a:spcBef>
            </a:pPr>
            <a:r>
              <a:rPr lang="en-US" sz="1800" dirty="0"/>
              <a:t>1</a:t>
            </a:r>
          </a:p>
        </p:txBody>
      </p:sp>
      <p:sp>
        <p:nvSpPr>
          <p:cNvPr id="74788" name="Text Box 36"/>
          <p:cNvSpPr txBox="1">
            <a:spLocks noChangeArrowheads="1"/>
          </p:cNvSpPr>
          <p:nvPr/>
        </p:nvSpPr>
        <p:spPr bwMode="auto">
          <a:xfrm>
            <a:off x="5061980" y="6026021"/>
            <a:ext cx="600075" cy="366712"/>
          </a:xfrm>
          <a:prstGeom prst="rect">
            <a:avLst/>
          </a:prstGeom>
          <a:noFill/>
          <a:ln w="9525">
            <a:noFill/>
            <a:miter lim="800000"/>
            <a:headEnd/>
            <a:tailEnd/>
          </a:ln>
          <a:effectLst/>
        </p:spPr>
        <p:txBody>
          <a:bodyPr>
            <a:spAutoFit/>
          </a:bodyPr>
          <a:lstStyle/>
          <a:p>
            <a:pPr>
              <a:spcBef>
                <a:spcPct val="50000"/>
              </a:spcBef>
            </a:pPr>
            <a:r>
              <a:rPr lang="en-US" sz="1800" dirty="0"/>
              <a:t>1</a:t>
            </a:r>
          </a:p>
        </p:txBody>
      </p:sp>
      <p:grpSp>
        <p:nvGrpSpPr>
          <p:cNvPr id="9" name="Group 51"/>
          <p:cNvGrpSpPr/>
          <p:nvPr/>
        </p:nvGrpSpPr>
        <p:grpSpPr>
          <a:xfrm>
            <a:off x="1679018" y="3563808"/>
            <a:ext cx="1322387" cy="530225"/>
            <a:chOff x="801688" y="3502025"/>
            <a:chExt cx="1322387" cy="530225"/>
          </a:xfrm>
        </p:grpSpPr>
        <p:sp>
          <p:nvSpPr>
            <p:cNvPr id="74789" name="Freeform 37"/>
            <p:cNvSpPr>
              <a:spLocks/>
            </p:cNvSpPr>
            <p:nvPr/>
          </p:nvSpPr>
          <p:spPr bwMode="auto">
            <a:xfrm>
              <a:off x="1260475" y="3502025"/>
              <a:ext cx="863600" cy="206375"/>
            </a:xfrm>
            <a:custGeom>
              <a:avLst/>
              <a:gdLst/>
              <a:ahLst/>
              <a:cxnLst>
                <a:cxn ang="0">
                  <a:pos x="0" y="130"/>
                </a:cxn>
                <a:cxn ang="0">
                  <a:pos x="294" y="8"/>
                </a:cxn>
                <a:cxn ang="0">
                  <a:pos x="544" y="79"/>
                </a:cxn>
              </a:cxnLst>
              <a:rect l="0" t="0" r="r" b="b"/>
              <a:pathLst>
                <a:path w="544" h="130">
                  <a:moveTo>
                    <a:pt x="0" y="130"/>
                  </a:moveTo>
                  <a:cubicBezTo>
                    <a:pt x="101" y="73"/>
                    <a:pt x="203" y="16"/>
                    <a:pt x="294" y="8"/>
                  </a:cubicBezTo>
                  <a:cubicBezTo>
                    <a:pt x="385" y="0"/>
                    <a:pt x="502" y="66"/>
                    <a:pt x="544" y="79"/>
                  </a:cubicBezTo>
                </a:path>
              </a:pathLst>
            </a:custGeom>
            <a:noFill/>
            <a:ln w="9525">
              <a:solidFill>
                <a:schemeClr val="tx1"/>
              </a:solidFill>
              <a:round/>
              <a:headEnd type="none" w="med" len="med"/>
              <a:tailEnd type="triangle" w="med" len="med"/>
            </a:ln>
            <a:effectLst/>
          </p:spPr>
          <p:txBody>
            <a:bodyPr/>
            <a:lstStyle/>
            <a:p>
              <a:endParaRPr lang="en-US"/>
            </a:p>
          </p:txBody>
        </p:sp>
        <p:sp>
          <p:nvSpPr>
            <p:cNvPr id="74790" name="Text Box 38"/>
            <p:cNvSpPr txBox="1">
              <a:spLocks noChangeArrowheads="1"/>
            </p:cNvSpPr>
            <p:nvPr/>
          </p:nvSpPr>
          <p:spPr bwMode="auto">
            <a:xfrm>
              <a:off x="801688" y="3727450"/>
              <a:ext cx="906462" cy="304800"/>
            </a:xfrm>
            <a:prstGeom prst="rect">
              <a:avLst/>
            </a:prstGeom>
            <a:noFill/>
            <a:ln w="9525">
              <a:noFill/>
              <a:miter lim="800000"/>
              <a:headEnd/>
              <a:tailEnd/>
            </a:ln>
            <a:effectLst/>
          </p:spPr>
          <p:txBody>
            <a:bodyPr>
              <a:spAutoFit/>
            </a:bodyPr>
            <a:lstStyle/>
            <a:p>
              <a:pPr>
                <a:spcBef>
                  <a:spcPct val="50000"/>
                </a:spcBef>
              </a:pPr>
              <a:r>
                <a:rPr lang="en-US" sz="1400" dirty="0"/>
                <a:t>RESET</a:t>
              </a:r>
            </a:p>
          </p:txBody>
        </p:sp>
      </p:grpSp>
      <p:grpSp>
        <p:nvGrpSpPr>
          <p:cNvPr id="10" name="Group 45"/>
          <p:cNvGrpSpPr/>
          <p:nvPr/>
        </p:nvGrpSpPr>
        <p:grpSpPr>
          <a:xfrm>
            <a:off x="4110809" y="2570033"/>
            <a:ext cx="2445309" cy="716863"/>
            <a:chOff x="3233479" y="2508250"/>
            <a:chExt cx="2445309" cy="716863"/>
          </a:xfrm>
        </p:grpSpPr>
        <p:sp>
          <p:nvSpPr>
            <p:cNvPr id="44" name="Freeform 37"/>
            <p:cNvSpPr>
              <a:spLocks/>
            </p:cNvSpPr>
            <p:nvPr/>
          </p:nvSpPr>
          <p:spPr bwMode="auto">
            <a:xfrm flipH="1">
              <a:off x="3233479" y="2530331"/>
              <a:ext cx="2042855" cy="694782"/>
            </a:xfrm>
            <a:custGeom>
              <a:avLst/>
              <a:gdLst>
                <a:gd name="connsiteX0" fmla="*/ 0 w 12883"/>
                <a:gd name="connsiteY0" fmla="*/ 9530 h 9530"/>
                <a:gd name="connsiteX1" fmla="*/ 5404 w 12883"/>
                <a:gd name="connsiteY1" fmla="*/ 145 h 9530"/>
                <a:gd name="connsiteX2" fmla="*/ 12883 w 12883"/>
                <a:gd name="connsiteY2" fmla="*/ 8658 h 9530"/>
              </a:gdLst>
              <a:ahLst/>
              <a:cxnLst>
                <a:cxn ang="0">
                  <a:pos x="connsiteX0" y="connsiteY0"/>
                </a:cxn>
                <a:cxn ang="0">
                  <a:pos x="connsiteX1" y="connsiteY1"/>
                </a:cxn>
                <a:cxn ang="0">
                  <a:pos x="connsiteX2" y="connsiteY2"/>
                </a:cxn>
              </a:cxnLst>
              <a:rect l="l" t="t" r="r" b="b"/>
              <a:pathLst>
                <a:path w="12883" h="9530">
                  <a:moveTo>
                    <a:pt x="0" y="9530"/>
                  </a:moveTo>
                  <a:cubicBezTo>
                    <a:pt x="1857" y="5145"/>
                    <a:pt x="3257" y="290"/>
                    <a:pt x="5404" y="145"/>
                  </a:cubicBezTo>
                  <a:cubicBezTo>
                    <a:pt x="7551" y="0"/>
                    <a:pt x="12111" y="7658"/>
                    <a:pt x="12883" y="8658"/>
                  </a:cubicBezTo>
                </a:path>
              </a:pathLst>
            </a:custGeom>
            <a:noFill/>
            <a:ln w="9525">
              <a:solidFill>
                <a:schemeClr val="tx1"/>
              </a:solidFill>
              <a:round/>
              <a:headEnd type="none" w="med" len="med"/>
              <a:tailEnd type="triangle" w="med" len="med"/>
            </a:ln>
            <a:effectLst/>
          </p:spPr>
          <p:txBody>
            <a:bodyPr/>
            <a:lstStyle/>
            <a:p>
              <a:endParaRPr lang="en-US"/>
            </a:p>
          </p:txBody>
        </p:sp>
        <p:sp>
          <p:nvSpPr>
            <p:cNvPr id="45" name="Text Box 38"/>
            <p:cNvSpPr txBox="1">
              <a:spLocks noChangeArrowheads="1"/>
            </p:cNvSpPr>
            <p:nvPr/>
          </p:nvSpPr>
          <p:spPr bwMode="auto">
            <a:xfrm>
              <a:off x="4772326" y="2508250"/>
              <a:ext cx="906462" cy="304800"/>
            </a:xfrm>
            <a:prstGeom prst="rect">
              <a:avLst/>
            </a:prstGeom>
            <a:noFill/>
            <a:ln w="9525">
              <a:noFill/>
              <a:miter lim="800000"/>
              <a:headEnd/>
              <a:tailEnd/>
            </a:ln>
            <a:effectLst/>
          </p:spPr>
          <p:txBody>
            <a:bodyPr>
              <a:spAutoFit/>
            </a:bodyPr>
            <a:lstStyle/>
            <a:p>
              <a:pPr>
                <a:spcBef>
                  <a:spcPct val="50000"/>
                </a:spcBef>
              </a:pPr>
              <a:r>
                <a:rPr lang="en-US" sz="1400" dirty="0"/>
                <a:t>RESET</a:t>
              </a:r>
            </a:p>
          </p:txBody>
        </p:sp>
      </p:grpSp>
      <p:grpSp>
        <p:nvGrpSpPr>
          <p:cNvPr id="11" name="Group 47"/>
          <p:cNvGrpSpPr/>
          <p:nvPr/>
        </p:nvGrpSpPr>
        <p:grpSpPr>
          <a:xfrm>
            <a:off x="4356923" y="4584186"/>
            <a:ext cx="1652234" cy="378846"/>
            <a:chOff x="3479593" y="4522403"/>
            <a:chExt cx="1652234" cy="378846"/>
          </a:xfrm>
        </p:grpSpPr>
        <p:sp>
          <p:nvSpPr>
            <p:cNvPr id="43" name="Freeform 37"/>
            <p:cNvSpPr>
              <a:spLocks/>
            </p:cNvSpPr>
            <p:nvPr/>
          </p:nvSpPr>
          <p:spPr bwMode="auto">
            <a:xfrm rot="1535692" flipH="1">
              <a:off x="3479593" y="4697855"/>
              <a:ext cx="1652234" cy="203394"/>
            </a:xfrm>
            <a:custGeom>
              <a:avLst/>
              <a:gdLst>
                <a:gd name="connsiteX0" fmla="*/ 0 w 19333"/>
                <a:gd name="connsiteY0" fmla="*/ 12997 h 12997"/>
                <a:gd name="connsiteX1" fmla="*/ 14737 w 19333"/>
                <a:gd name="connsiteY1" fmla="*/ 1076 h 12997"/>
                <a:gd name="connsiteX2" fmla="*/ 19333 w 19333"/>
                <a:gd name="connsiteY2" fmla="*/ 6538 h 12997"/>
                <a:gd name="connsiteX0" fmla="*/ 0 w 19333"/>
                <a:gd name="connsiteY0" fmla="*/ 8137 h 8137"/>
                <a:gd name="connsiteX1" fmla="*/ 14181 w 19333"/>
                <a:gd name="connsiteY1" fmla="*/ 1076 h 8137"/>
                <a:gd name="connsiteX2" fmla="*/ 19333 w 19333"/>
                <a:gd name="connsiteY2" fmla="*/ 1678 h 8137"/>
                <a:gd name="connsiteX0" fmla="*/ 0 w 9896"/>
                <a:gd name="connsiteY0" fmla="*/ 12112 h 12112"/>
                <a:gd name="connsiteX1" fmla="*/ 7335 w 9896"/>
                <a:gd name="connsiteY1" fmla="*/ 3434 h 12112"/>
                <a:gd name="connsiteX2" fmla="*/ 9896 w 9896"/>
                <a:gd name="connsiteY2" fmla="*/ 1229 h 12112"/>
              </a:gdLst>
              <a:ahLst/>
              <a:cxnLst>
                <a:cxn ang="0">
                  <a:pos x="connsiteX0" y="connsiteY0"/>
                </a:cxn>
                <a:cxn ang="0">
                  <a:pos x="connsiteX1" y="connsiteY1"/>
                </a:cxn>
                <a:cxn ang="0">
                  <a:pos x="connsiteX2" y="connsiteY2"/>
                </a:cxn>
              </a:cxnLst>
              <a:rect l="l" t="t" r="r" b="b"/>
              <a:pathLst>
                <a:path w="9896" h="12112">
                  <a:moveTo>
                    <a:pt x="0" y="12112"/>
                  </a:moveTo>
                  <a:cubicBezTo>
                    <a:pt x="961" y="6723"/>
                    <a:pt x="5686" y="5248"/>
                    <a:pt x="7335" y="3434"/>
                  </a:cubicBezTo>
                  <a:cubicBezTo>
                    <a:pt x="8984" y="1620"/>
                    <a:pt x="9497" y="0"/>
                    <a:pt x="9896" y="1229"/>
                  </a:cubicBezTo>
                </a:path>
              </a:pathLst>
            </a:custGeom>
            <a:noFill/>
            <a:ln w="9525">
              <a:solidFill>
                <a:schemeClr val="tx1"/>
              </a:solidFill>
              <a:round/>
              <a:headEnd type="none" w="med" len="med"/>
              <a:tailEnd type="triangle" w="med" len="med"/>
            </a:ln>
            <a:effectLst/>
          </p:spPr>
          <p:txBody>
            <a:bodyPr/>
            <a:lstStyle/>
            <a:p>
              <a:endParaRPr lang="en-US"/>
            </a:p>
          </p:txBody>
        </p:sp>
        <p:sp>
          <p:nvSpPr>
            <p:cNvPr id="47" name="Text Box 38"/>
            <p:cNvSpPr txBox="1">
              <a:spLocks noChangeArrowheads="1"/>
            </p:cNvSpPr>
            <p:nvPr/>
          </p:nvSpPr>
          <p:spPr bwMode="auto">
            <a:xfrm rot="1922642">
              <a:off x="3956780" y="4522403"/>
              <a:ext cx="906462" cy="304800"/>
            </a:xfrm>
            <a:prstGeom prst="rect">
              <a:avLst/>
            </a:prstGeom>
            <a:noFill/>
            <a:ln w="9525">
              <a:noFill/>
              <a:miter lim="800000"/>
              <a:headEnd/>
              <a:tailEnd/>
            </a:ln>
            <a:effectLst/>
          </p:spPr>
          <p:txBody>
            <a:bodyPr>
              <a:spAutoFit/>
            </a:bodyPr>
            <a:lstStyle/>
            <a:p>
              <a:pPr>
                <a:spcBef>
                  <a:spcPct val="50000"/>
                </a:spcBef>
              </a:pPr>
              <a:r>
                <a:rPr lang="en-US" sz="1400" dirty="0"/>
                <a:t>RESET</a:t>
              </a:r>
            </a:p>
          </p:txBody>
        </p:sp>
      </p:grpSp>
      <p:grpSp>
        <p:nvGrpSpPr>
          <p:cNvPr id="12" name="Group 50"/>
          <p:cNvGrpSpPr/>
          <p:nvPr/>
        </p:nvGrpSpPr>
        <p:grpSpPr>
          <a:xfrm>
            <a:off x="1996324" y="4131060"/>
            <a:ext cx="1355964" cy="1342962"/>
            <a:chOff x="1118994" y="4069277"/>
            <a:chExt cx="1355964" cy="1342962"/>
          </a:xfrm>
        </p:grpSpPr>
        <p:sp>
          <p:nvSpPr>
            <p:cNvPr id="49" name="Freeform 37"/>
            <p:cNvSpPr>
              <a:spLocks/>
            </p:cNvSpPr>
            <p:nvPr/>
          </p:nvSpPr>
          <p:spPr bwMode="auto">
            <a:xfrm rot="18149705">
              <a:off x="1271104" y="4152987"/>
              <a:ext cx="1287564" cy="1120144"/>
            </a:xfrm>
            <a:custGeom>
              <a:avLst/>
              <a:gdLst>
                <a:gd name="connsiteX0" fmla="*/ 0 w 9161"/>
                <a:gd name="connsiteY0" fmla="*/ 26726 h 26726"/>
                <a:gd name="connsiteX1" fmla="*/ 4565 w 9161"/>
                <a:gd name="connsiteY1" fmla="*/ 3038 h 26726"/>
                <a:gd name="connsiteX2" fmla="*/ 9161 w 9161"/>
                <a:gd name="connsiteY2" fmla="*/ 8500 h 26726"/>
                <a:gd name="connsiteX0" fmla="*/ 431 w 10431"/>
                <a:gd name="connsiteY0" fmla="*/ 9076 h 9076"/>
                <a:gd name="connsiteX1" fmla="*/ 830 w 10431"/>
                <a:gd name="connsiteY1" fmla="*/ 3537 h 9076"/>
                <a:gd name="connsiteX2" fmla="*/ 5414 w 10431"/>
                <a:gd name="connsiteY2" fmla="*/ 213 h 9076"/>
                <a:gd name="connsiteX3" fmla="*/ 10431 w 10431"/>
                <a:gd name="connsiteY3" fmla="*/ 2256 h 9076"/>
              </a:gdLst>
              <a:ahLst/>
              <a:cxnLst>
                <a:cxn ang="0">
                  <a:pos x="connsiteX0" y="connsiteY0"/>
                </a:cxn>
                <a:cxn ang="0">
                  <a:pos x="connsiteX1" y="connsiteY1"/>
                </a:cxn>
                <a:cxn ang="0">
                  <a:pos x="connsiteX2" y="connsiteY2"/>
                </a:cxn>
                <a:cxn ang="0">
                  <a:pos x="connsiteX3" y="connsiteY3"/>
                </a:cxn>
              </a:cxnLst>
              <a:rect l="l" t="t" r="r" b="b"/>
              <a:pathLst>
                <a:path w="10431" h="9076">
                  <a:moveTo>
                    <a:pt x="431" y="9076"/>
                  </a:moveTo>
                  <a:cubicBezTo>
                    <a:pt x="913" y="8185"/>
                    <a:pt x="0" y="5014"/>
                    <a:pt x="830" y="3537"/>
                  </a:cubicBezTo>
                  <a:cubicBezTo>
                    <a:pt x="1660" y="2060"/>
                    <a:pt x="3814" y="426"/>
                    <a:pt x="5414" y="213"/>
                  </a:cubicBezTo>
                  <a:cubicBezTo>
                    <a:pt x="7014" y="0"/>
                    <a:pt x="9588" y="1882"/>
                    <a:pt x="10431" y="2256"/>
                  </a:cubicBezTo>
                </a:path>
              </a:pathLst>
            </a:custGeom>
            <a:noFill/>
            <a:ln w="9525">
              <a:solidFill>
                <a:schemeClr val="tx1"/>
              </a:solidFill>
              <a:round/>
              <a:headEnd type="none" w="med" len="med"/>
              <a:tailEnd type="triangle" w="med" len="med"/>
            </a:ln>
            <a:effectLst/>
          </p:spPr>
          <p:txBody>
            <a:bodyPr/>
            <a:lstStyle/>
            <a:p>
              <a:endParaRPr lang="en-US"/>
            </a:p>
          </p:txBody>
        </p:sp>
        <p:sp>
          <p:nvSpPr>
            <p:cNvPr id="50" name="Text Box 38"/>
            <p:cNvSpPr txBox="1">
              <a:spLocks noChangeArrowheads="1"/>
            </p:cNvSpPr>
            <p:nvPr/>
          </p:nvSpPr>
          <p:spPr bwMode="auto">
            <a:xfrm rot="15074888">
              <a:off x="818163" y="4806608"/>
              <a:ext cx="906462" cy="304800"/>
            </a:xfrm>
            <a:prstGeom prst="rect">
              <a:avLst/>
            </a:prstGeom>
            <a:noFill/>
            <a:ln w="9525">
              <a:noFill/>
              <a:miter lim="800000"/>
              <a:headEnd/>
              <a:tailEnd/>
            </a:ln>
            <a:effectLst/>
          </p:spPr>
          <p:txBody>
            <a:bodyPr>
              <a:spAutoFit/>
            </a:bodyPr>
            <a:lstStyle/>
            <a:p>
              <a:pPr>
                <a:spcBef>
                  <a:spcPct val="50000"/>
                </a:spcBef>
              </a:pPr>
              <a:r>
                <a:rPr lang="en-US" sz="1400" dirty="0"/>
                <a:t>RESET</a:t>
              </a:r>
            </a:p>
          </p:txBody>
        </p:sp>
      </p:grpSp>
      <p:grpSp>
        <p:nvGrpSpPr>
          <p:cNvPr id="13" name="Group 55"/>
          <p:cNvGrpSpPr/>
          <p:nvPr/>
        </p:nvGrpSpPr>
        <p:grpSpPr>
          <a:xfrm>
            <a:off x="1963372" y="2502273"/>
            <a:ext cx="1420890" cy="1368895"/>
            <a:chOff x="1086042" y="2440490"/>
            <a:chExt cx="1420890" cy="1368895"/>
          </a:xfrm>
        </p:grpSpPr>
        <p:sp>
          <p:nvSpPr>
            <p:cNvPr id="54" name="Freeform 37"/>
            <p:cNvSpPr>
              <a:spLocks/>
            </p:cNvSpPr>
            <p:nvPr/>
          </p:nvSpPr>
          <p:spPr bwMode="auto">
            <a:xfrm rot="18149705">
              <a:off x="1212456" y="2514910"/>
              <a:ext cx="1368895" cy="1220056"/>
            </a:xfrm>
            <a:custGeom>
              <a:avLst/>
              <a:gdLst>
                <a:gd name="connsiteX0" fmla="*/ 0 w 9161"/>
                <a:gd name="connsiteY0" fmla="*/ 26726 h 26726"/>
                <a:gd name="connsiteX1" fmla="*/ 4565 w 9161"/>
                <a:gd name="connsiteY1" fmla="*/ 3038 h 26726"/>
                <a:gd name="connsiteX2" fmla="*/ 9161 w 9161"/>
                <a:gd name="connsiteY2" fmla="*/ 8500 h 26726"/>
                <a:gd name="connsiteX0" fmla="*/ 431 w 10431"/>
                <a:gd name="connsiteY0" fmla="*/ 9076 h 9076"/>
                <a:gd name="connsiteX1" fmla="*/ 830 w 10431"/>
                <a:gd name="connsiteY1" fmla="*/ 3537 h 9076"/>
                <a:gd name="connsiteX2" fmla="*/ 5414 w 10431"/>
                <a:gd name="connsiteY2" fmla="*/ 213 h 9076"/>
                <a:gd name="connsiteX3" fmla="*/ 10431 w 10431"/>
                <a:gd name="connsiteY3" fmla="*/ 2256 h 9076"/>
                <a:gd name="connsiteX0" fmla="*/ 413 w 6867"/>
                <a:gd name="connsiteY0" fmla="*/ 10915 h 11711"/>
                <a:gd name="connsiteX1" fmla="*/ 796 w 6867"/>
                <a:gd name="connsiteY1" fmla="*/ 4812 h 11711"/>
                <a:gd name="connsiteX2" fmla="*/ 5190 w 6867"/>
                <a:gd name="connsiteY2" fmla="*/ 1150 h 11711"/>
                <a:gd name="connsiteX3" fmla="*/ 6867 w 6867"/>
                <a:gd name="connsiteY3" fmla="*/ 11711 h 11711"/>
                <a:gd name="connsiteX0" fmla="*/ 601 w 14121"/>
                <a:gd name="connsiteY0" fmla="*/ 8643 h 9323"/>
                <a:gd name="connsiteX1" fmla="*/ 1159 w 14121"/>
                <a:gd name="connsiteY1" fmla="*/ 3432 h 9323"/>
                <a:gd name="connsiteX2" fmla="*/ 7558 w 14121"/>
                <a:gd name="connsiteY2" fmla="*/ 305 h 9323"/>
                <a:gd name="connsiteX3" fmla="*/ 13714 w 14121"/>
                <a:gd name="connsiteY3" fmla="*/ 5264 h 9323"/>
                <a:gd name="connsiteX4" fmla="*/ 10000 w 14121"/>
                <a:gd name="connsiteY4" fmla="*/ 9323 h 9323"/>
                <a:gd name="connsiteX0" fmla="*/ 1390 w 10964"/>
                <a:gd name="connsiteY0" fmla="*/ 9247 h 9976"/>
                <a:gd name="connsiteX1" fmla="*/ 821 w 10964"/>
                <a:gd name="connsiteY1" fmla="*/ 3805 h 9976"/>
                <a:gd name="connsiteX2" fmla="*/ 6316 w 10964"/>
                <a:gd name="connsiteY2" fmla="*/ 303 h 9976"/>
                <a:gd name="connsiteX3" fmla="*/ 10676 w 10964"/>
                <a:gd name="connsiteY3" fmla="*/ 5622 h 9976"/>
                <a:gd name="connsiteX4" fmla="*/ 8046 w 10964"/>
                <a:gd name="connsiteY4" fmla="*/ 9976 h 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64" h="9976">
                  <a:moveTo>
                    <a:pt x="1390" y="9247"/>
                  </a:moveTo>
                  <a:cubicBezTo>
                    <a:pt x="1866" y="8348"/>
                    <a:pt x="0" y="5295"/>
                    <a:pt x="821" y="3805"/>
                  </a:cubicBezTo>
                  <a:cubicBezTo>
                    <a:pt x="1641" y="2315"/>
                    <a:pt x="4674" y="0"/>
                    <a:pt x="6316" y="303"/>
                  </a:cubicBezTo>
                  <a:cubicBezTo>
                    <a:pt x="7958" y="606"/>
                    <a:pt x="10388" y="4010"/>
                    <a:pt x="10676" y="5622"/>
                  </a:cubicBezTo>
                  <a:cubicBezTo>
                    <a:pt x="10964" y="7234"/>
                    <a:pt x="7887" y="9139"/>
                    <a:pt x="8046" y="9976"/>
                  </a:cubicBezTo>
                </a:path>
              </a:pathLst>
            </a:custGeom>
            <a:noFill/>
            <a:ln w="9525">
              <a:solidFill>
                <a:schemeClr val="tx1"/>
              </a:solidFill>
              <a:round/>
              <a:headEnd type="none" w="med" len="med"/>
              <a:tailEnd type="triangle" w="med" len="med"/>
            </a:ln>
            <a:effectLst/>
          </p:spPr>
          <p:txBody>
            <a:bodyPr/>
            <a:lstStyle/>
            <a:p>
              <a:endParaRPr lang="en-US"/>
            </a:p>
          </p:txBody>
        </p:sp>
        <p:sp>
          <p:nvSpPr>
            <p:cNvPr id="55" name="Text Box 38"/>
            <p:cNvSpPr txBox="1">
              <a:spLocks noChangeArrowheads="1"/>
            </p:cNvSpPr>
            <p:nvPr/>
          </p:nvSpPr>
          <p:spPr bwMode="auto">
            <a:xfrm rot="16466864">
              <a:off x="785211" y="2796575"/>
              <a:ext cx="906462" cy="304800"/>
            </a:xfrm>
            <a:prstGeom prst="rect">
              <a:avLst/>
            </a:prstGeom>
            <a:noFill/>
            <a:ln w="9525">
              <a:noFill/>
              <a:miter lim="800000"/>
              <a:headEnd/>
              <a:tailEnd/>
            </a:ln>
            <a:effectLst/>
          </p:spPr>
          <p:txBody>
            <a:bodyPr>
              <a:spAutoFit/>
            </a:bodyPr>
            <a:lstStyle/>
            <a:p>
              <a:pPr>
                <a:spcBef>
                  <a:spcPct val="50000"/>
                </a:spcBef>
              </a:pPr>
              <a:r>
                <a:rPr lang="en-US" sz="1400" dirty="0"/>
                <a:t>RESET</a:t>
              </a:r>
            </a:p>
          </p:txBody>
        </p:sp>
      </p:grpSp>
      <p:sp>
        <p:nvSpPr>
          <p:cNvPr id="56" name="Slide Number Placeholder 55"/>
          <p:cNvSpPr>
            <a:spLocks noGrp="1"/>
          </p:cNvSpPr>
          <p:nvPr>
            <p:ph type="sldNum" sz="quarter" idx="12"/>
          </p:nvPr>
        </p:nvSpPr>
        <p:spPr/>
        <p:txBody>
          <a:bodyPr/>
          <a:lstStyle/>
          <a:p>
            <a:fld id="{1E9AE433-2354-447F-AC9C-E3BA53A2ED55}" type="slidenum">
              <a:rPr lang="en-US" smtClean="0"/>
              <a:pPr/>
              <a:t>72</a:t>
            </a:fld>
            <a:endParaRPr lang="en-US"/>
          </a:p>
        </p:txBody>
      </p:sp>
      <p:sp>
        <p:nvSpPr>
          <p:cNvPr id="57" name="Footer Placeholder 56"/>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47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47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477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478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477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478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47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478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477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478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10"/>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11"/>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12"/>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13"/>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73" grpId="0" animBg="1"/>
      <p:bldP spid="74774" grpId="0" animBg="1"/>
      <p:bldP spid="74775" grpId="0" animBg="1"/>
      <p:bldP spid="74776" grpId="0" animBg="1"/>
      <p:bldP spid="74779" grpId="0" animBg="1"/>
      <p:bldP spid="74784" grpId="0"/>
      <p:bldP spid="74785" grpId="0"/>
      <p:bldP spid="74786" grpId="0"/>
      <p:bldP spid="74787" grpId="0"/>
      <p:bldP spid="7478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Sequential Circuit Design</a:t>
            </a:r>
          </a:p>
        </p:txBody>
      </p:sp>
      <p:sp>
        <p:nvSpPr>
          <p:cNvPr id="80899" name="Rectangle 3"/>
          <p:cNvSpPr>
            <a:spLocks noGrp="1" noChangeArrowheads="1"/>
          </p:cNvSpPr>
          <p:nvPr>
            <p:ph idx="1"/>
          </p:nvPr>
        </p:nvSpPr>
        <p:spPr/>
        <p:txBody>
          <a:bodyPr/>
          <a:lstStyle/>
          <a:p>
            <a:r>
              <a:rPr lang="en-US"/>
              <a:t>Example: </a:t>
            </a:r>
          </a:p>
          <a:p>
            <a:pPr lvl="1"/>
            <a:r>
              <a:rPr lang="en-US"/>
              <a:t>Step 6: Draw the State Transition Table</a:t>
            </a:r>
          </a:p>
        </p:txBody>
      </p:sp>
      <p:grpSp>
        <p:nvGrpSpPr>
          <p:cNvPr id="80974" name="Group 78"/>
          <p:cNvGrpSpPr>
            <a:grpSpLocks/>
          </p:cNvGrpSpPr>
          <p:nvPr/>
        </p:nvGrpSpPr>
        <p:grpSpPr bwMode="auto">
          <a:xfrm>
            <a:off x="874713" y="3368675"/>
            <a:ext cx="7162800" cy="952500"/>
            <a:chOff x="551" y="2122"/>
            <a:chExt cx="4512" cy="600"/>
          </a:xfrm>
        </p:grpSpPr>
        <p:sp>
          <p:nvSpPr>
            <p:cNvPr id="80934" name="Text Box 38"/>
            <p:cNvSpPr txBox="1">
              <a:spLocks noChangeArrowheads="1"/>
            </p:cNvSpPr>
            <p:nvPr/>
          </p:nvSpPr>
          <p:spPr bwMode="auto">
            <a:xfrm>
              <a:off x="2156" y="2139"/>
              <a:ext cx="1357" cy="583"/>
            </a:xfrm>
            <a:prstGeom prst="rect">
              <a:avLst/>
            </a:prstGeom>
            <a:noFill/>
            <a:ln w="9525">
              <a:solidFill>
                <a:schemeClr val="tx1"/>
              </a:solidFill>
              <a:miter lim="800000"/>
              <a:headEnd/>
              <a:tailEnd/>
            </a:ln>
            <a:effectLst/>
          </p:spPr>
          <p:txBody>
            <a:bodyPr>
              <a:spAutoFit/>
            </a:bodyPr>
            <a:lstStyle/>
            <a:p>
              <a:pPr>
                <a:lnSpc>
                  <a:spcPct val="75000"/>
                </a:lnSpc>
              </a:pPr>
              <a:endParaRPr lang="en-US"/>
            </a:p>
            <a:p>
              <a:pPr algn="ctr">
                <a:lnSpc>
                  <a:spcPct val="75000"/>
                </a:lnSpc>
              </a:pPr>
              <a:r>
                <a:rPr lang="en-US"/>
                <a:t>Output Logic</a:t>
              </a:r>
            </a:p>
            <a:p>
              <a:pPr>
                <a:lnSpc>
                  <a:spcPct val="75000"/>
                </a:lnSpc>
              </a:pPr>
              <a:endParaRPr lang="en-US"/>
            </a:p>
          </p:txBody>
        </p:sp>
        <p:sp>
          <p:nvSpPr>
            <p:cNvPr id="80939" name="Line 43"/>
            <p:cNvSpPr>
              <a:spLocks noChangeShapeType="1"/>
            </p:cNvSpPr>
            <p:nvPr/>
          </p:nvSpPr>
          <p:spPr bwMode="auto">
            <a:xfrm>
              <a:off x="1653" y="2405"/>
              <a:ext cx="502" cy="0"/>
            </a:xfrm>
            <a:prstGeom prst="line">
              <a:avLst/>
            </a:prstGeom>
            <a:noFill/>
            <a:ln w="9525">
              <a:solidFill>
                <a:schemeClr val="tx1"/>
              </a:solidFill>
              <a:round/>
              <a:headEnd/>
              <a:tailEnd type="triangle" w="med" len="med"/>
            </a:ln>
            <a:effectLst/>
          </p:spPr>
          <p:txBody>
            <a:bodyPr/>
            <a:lstStyle/>
            <a:p>
              <a:endParaRPr lang="en-US"/>
            </a:p>
          </p:txBody>
        </p:sp>
        <p:sp>
          <p:nvSpPr>
            <p:cNvPr id="80941" name="Line 45"/>
            <p:cNvSpPr>
              <a:spLocks noChangeShapeType="1"/>
            </p:cNvSpPr>
            <p:nvPr/>
          </p:nvSpPr>
          <p:spPr bwMode="auto">
            <a:xfrm>
              <a:off x="3511" y="2424"/>
              <a:ext cx="502" cy="0"/>
            </a:xfrm>
            <a:prstGeom prst="line">
              <a:avLst/>
            </a:prstGeom>
            <a:noFill/>
            <a:ln w="9525">
              <a:solidFill>
                <a:schemeClr val="tx1"/>
              </a:solidFill>
              <a:round/>
              <a:headEnd/>
              <a:tailEnd type="triangle" w="med" len="med"/>
            </a:ln>
            <a:effectLst/>
          </p:spPr>
          <p:txBody>
            <a:bodyPr/>
            <a:lstStyle/>
            <a:p>
              <a:endParaRPr lang="en-US"/>
            </a:p>
          </p:txBody>
        </p:sp>
        <p:sp>
          <p:nvSpPr>
            <p:cNvPr id="80942" name="Text Box 46"/>
            <p:cNvSpPr txBox="1">
              <a:spLocks noChangeArrowheads="1"/>
            </p:cNvSpPr>
            <p:nvPr/>
          </p:nvSpPr>
          <p:spPr bwMode="auto">
            <a:xfrm>
              <a:off x="551" y="2245"/>
              <a:ext cx="1431" cy="288"/>
            </a:xfrm>
            <a:prstGeom prst="rect">
              <a:avLst/>
            </a:prstGeom>
            <a:noFill/>
            <a:ln w="9525">
              <a:noFill/>
              <a:miter lim="800000"/>
              <a:headEnd/>
              <a:tailEnd/>
            </a:ln>
            <a:effectLst/>
          </p:spPr>
          <p:txBody>
            <a:bodyPr>
              <a:spAutoFit/>
            </a:bodyPr>
            <a:lstStyle/>
            <a:p>
              <a:pPr>
                <a:spcBef>
                  <a:spcPct val="50000"/>
                </a:spcBef>
              </a:pPr>
              <a:r>
                <a:rPr lang="en-US"/>
                <a:t>Present State</a:t>
              </a:r>
            </a:p>
          </p:txBody>
        </p:sp>
        <p:sp>
          <p:nvSpPr>
            <p:cNvPr id="80946" name="Text Box 50"/>
            <p:cNvSpPr txBox="1">
              <a:spLocks noChangeArrowheads="1"/>
            </p:cNvSpPr>
            <p:nvPr/>
          </p:nvSpPr>
          <p:spPr bwMode="auto">
            <a:xfrm>
              <a:off x="3997" y="2277"/>
              <a:ext cx="1066" cy="288"/>
            </a:xfrm>
            <a:prstGeom prst="rect">
              <a:avLst/>
            </a:prstGeom>
            <a:noFill/>
            <a:ln w="9525">
              <a:noFill/>
              <a:miter lim="800000"/>
              <a:headEnd/>
              <a:tailEnd/>
            </a:ln>
            <a:effectLst/>
          </p:spPr>
          <p:txBody>
            <a:bodyPr>
              <a:spAutoFit/>
            </a:bodyPr>
            <a:lstStyle/>
            <a:p>
              <a:pPr>
                <a:spcBef>
                  <a:spcPct val="50000"/>
                </a:spcBef>
              </a:pPr>
              <a:r>
                <a:rPr lang="en-US"/>
                <a:t>Output</a:t>
              </a:r>
            </a:p>
          </p:txBody>
        </p:sp>
        <p:grpSp>
          <p:nvGrpSpPr>
            <p:cNvPr id="80958" name="Group 62"/>
            <p:cNvGrpSpPr>
              <a:grpSpLocks/>
            </p:cNvGrpSpPr>
            <p:nvPr/>
          </p:nvGrpSpPr>
          <p:grpSpPr bwMode="auto">
            <a:xfrm>
              <a:off x="1926" y="2122"/>
              <a:ext cx="173" cy="339"/>
              <a:chOff x="1951" y="1959"/>
              <a:chExt cx="173" cy="339"/>
            </a:xfrm>
          </p:grpSpPr>
          <p:sp>
            <p:nvSpPr>
              <p:cNvPr id="80959" name="Line 63"/>
              <p:cNvSpPr>
                <a:spLocks noChangeShapeType="1"/>
              </p:cNvSpPr>
              <p:nvPr/>
            </p:nvSpPr>
            <p:spPr bwMode="auto">
              <a:xfrm flipH="1">
                <a:off x="1990" y="2170"/>
                <a:ext cx="84" cy="128"/>
              </a:xfrm>
              <a:prstGeom prst="line">
                <a:avLst/>
              </a:prstGeom>
              <a:noFill/>
              <a:ln w="9525">
                <a:solidFill>
                  <a:schemeClr val="tx1"/>
                </a:solidFill>
                <a:round/>
                <a:headEnd/>
                <a:tailEnd/>
              </a:ln>
              <a:effectLst/>
            </p:spPr>
            <p:txBody>
              <a:bodyPr/>
              <a:lstStyle/>
              <a:p>
                <a:endParaRPr lang="en-US"/>
              </a:p>
            </p:txBody>
          </p:sp>
          <p:sp>
            <p:nvSpPr>
              <p:cNvPr id="80960" name="Text Box 64"/>
              <p:cNvSpPr txBox="1">
                <a:spLocks noChangeArrowheads="1"/>
              </p:cNvSpPr>
              <p:nvPr/>
            </p:nvSpPr>
            <p:spPr bwMode="auto">
              <a:xfrm>
                <a:off x="1951" y="1959"/>
                <a:ext cx="173" cy="212"/>
              </a:xfrm>
              <a:prstGeom prst="rect">
                <a:avLst/>
              </a:prstGeom>
              <a:noFill/>
              <a:ln w="9525">
                <a:noFill/>
                <a:miter lim="800000"/>
                <a:headEnd/>
                <a:tailEnd/>
              </a:ln>
              <a:effectLst/>
            </p:spPr>
            <p:txBody>
              <a:bodyPr>
                <a:spAutoFit/>
              </a:bodyPr>
              <a:lstStyle/>
              <a:p>
                <a:pPr>
                  <a:spcBef>
                    <a:spcPct val="50000"/>
                  </a:spcBef>
                </a:pPr>
                <a:r>
                  <a:rPr lang="en-US" sz="1600"/>
                  <a:t>2</a:t>
                </a:r>
              </a:p>
            </p:txBody>
          </p:sp>
        </p:grpSp>
        <p:grpSp>
          <p:nvGrpSpPr>
            <p:cNvPr id="80961" name="Group 65"/>
            <p:cNvGrpSpPr>
              <a:grpSpLocks/>
            </p:cNvGrpSpPr>
            <p:nvPr/>
          </p:nvGrpSpPr>
          <p:grpSpPr bwMode="auto">
            <a:xfrm>
              <a:off x="3666" y="2157"/>
              <a:ext cx="173" cy="339"/>
              <a:chOff x="1951" y="1959"/>
              <a:chExt cx="173" cy="339"/>
            </a:xfrm>
          </p:grpSpPr>
          <p:sp>
            <p:nvSpPr>
              <p:cNvPr id="80962" name="Line 66"/>
              <p:cNvSpPr>
                <a:spLocks noChangeShapeType="1"/>
              </p:cNvSpPr>
              <p:nvPr/>
            </p:nvSpPr>
            <p:spPr bwMode="auto">
              <a:xfrm flipH="1">
                <a:off x="1990" y="2170"/>
                <a:ext cx="84" cy="128"/>
              </a:xfrm>
              <a:prstGeom prst="line">
                <a:avLst/>
              </a:prstGeom>
              <a:noFill/>
              <a:ln w="9525">
                <a:solidFill>
                  <a:schemeClr val="tx1"/>
                </a:solidFill>
                <a:round/>
                <a:headEnd/>
                <a:tailEnd/>
              </a:ln>
              <a:effectLst/>
            </p:spPr>
            <p:txBody>
              <a:bodyPr/>
              <a:lstStyle/>
              <a:p>
                <a:endParaRPr lang="en-US"/>
              </a:p>
            </p:txBody>
          </p:sp>
          <p:sp>
            <p:nvSpPr>
              <p:cNvPr id="80963" name="Text Box 67"/>
              <p:cNvSpPr txBox="1">
                <a:spLocks noChangeArrowheads="1"/>
              </p:cNvSpPr>
              <p:nvPr/>
            </p:nvSpPr>
            <p:spPr bwMode="auto">
              <a:xfrm>
                <a:off x="1951" y="1959"/>
                <a:ext cx="173" cy="212"/>
              </a:xfrm>
              <a:prstGeom prst="rect">
                <a:avLst/>
              </a:prstGeom>
              <a:noFill/>
              <a:ln w="9525">
                <a:noFill/>
                <a:miter lim="800000"/>
                <a:headEnd/>
                <a:tailEnd/>
              </a:ln>
              <a:effectLst/>
            </p:spPr>
            <p:txBody>
              <a:bodyPr>
                <a:spAutoFit/>
              </a:bodyPr>
              <a:lstStyle/>
              <a:p>
                <a:pPr>
                  <a:spcBef>
                    <a:spcPct val="50000"/>
                  </a:spcBef>
                </a:pPr>
                <a:r>
                  <a:rPr lang="en-US" sz="1600"/>
                  <a:t>2</a:t>
                </a:r>
              </a:p>
            </p:txBody>
          </p:sp>
        </p:grpSp>
      </p:grpSp>
      <p:grpSp>
        <p:nvGrpSpPr>
          <p:cNvPr id="80975" name="Group 79"/>
          <p:cNvGrpSpPr>
            <a:grpSpLocks/>
          </p:cNvGrpSpPr>
          <p:nvPr/>
        </p:nvGrpSpPr>
        <p:grpSpPr bwMode="auto">
          <a:xfrm>
            <a:off x="1108075" y="4781550"/>
            <a:ext cx="6583363" cy="1204913"/>
            <a:chOff x="698" y="3012"/>
            <a:chExt cx="4147" cy="759"/>
          </a:xfrm>
        </p:grpSpPr>
        <p:sp>
          <p:nvSpPr>
            <p:cNvPr id="80935" name="Text Box 39"/>
            <p:cNvSpPr txBox="1">
              <a:spLocks noChangeArrowheads="1"/>
            </p:cNvSpPr>
            <p:nvPr/>
          </p:nvSpPr>
          <p:spPr bwMode="auto">
            <a:xfrm>
              <a:off x="2303" y="3085"/>
              <a:ext cx="992" cy="583"/>
            </a:xfrm>
            <a:prstGeom prst="rect">
              <a:avLst/>
            </a:prstGeom>
            <a:noFill/>
            <a:ln w="9525">
              <a:solidFill>
                <a:schemeClr val="tx1"/>
              </a:solidFill>
              <a:miter lim="800000"/>
              <a:headEnd/>
              <a:tailEnd/>
            </a:ln>
            <a:effectLst/>
          </p:spPr>
          <p:txBody>
            <a:bodyPr>
              <a:spAutoFit/>
            </a:bodyPr>
            <a:lstStyle/>
            <a:p>
              <a:pPr algn="ctr">
                <a:lnSpc>
                  <a:spcPct val="75000"/>
                </a:lnSpc>
              </a:pPr>
              <a:r>
                <a:rPr lang="en-US"/>
                <a:t>Next </a:t>
              </a:r>
            </a:p>
            <a:p>
              <a:pPr algn="ctr">
                <a:lnSpc>
                  <a:spcPct val="75000"/>
                </a:lnSpc>
              </a:pPr>
              <a:r>
                <a:rPr lang="en-US"/>
                <a:t>State </a:t>
              </a:r>
            </a:p>
            <a:p>
              <a:pPr algn="ctr">
                <a:lnSpc>
                  <a:spcPct val="75000"/>
                </a:lnSpc>
              </a:pPr>
              <a:r>
                <a:rPr lang="en-US"/>
                <a:t>Logic</a:t>
              </a:r>
            </a:p>
          </p:txBody>
        </p:sp>
        <p:sp>
          <p:nvSpPr>
            <p:cNvPr id="80937" name="Line 41"/>
            <p:cNvSpPr>
              <a:spLocks noChangeShapeType="1"/>
            </p:cNvSpPr>
            <p:nvPr/>
          </p:nvSpPr>
          <p:spPr bwMode="auto">
            <a:xfrm>
              <a:off x="1795" y="3523"/>
              <a:ext cx="502" cy="0"/>
            </a:xfrm>
            <a:prstGeom prst="line">
              <a:avLst/>
            </a:prstGeom>
            <a:noFill/>
            <a:ln w="9525">
              <a:solidFill>
                <a:schemeClr val="tx1"/>
              </a:solidFill>
              <a:round/>
              <a:headEnd/>
              <a:tailEnd type="triangle" w="med" len="med"/>
            </a:ln>
            <a:effectLst/>
          </p:spPr>
          <p:txBody>
            <a:bodyPr/>
            <a:lstStyle/>
            <a:p>
              <a:endParaRPr lang="en-US"/>
            </a:p>
          </p:txBody>
        </p:sp>
        <p:sp>
          <p:nvSpPr>
            <p:cNvPr id="80938" name="Line 42"/>
            <p:cNvSpPr>
              <a:spLocks noChangeShapeType="1"/>
            </p:cNvSpPr>
            <p:nvPr/>
          </p:nvSpPr>
          <p:spPr bwMode="auto">
            <a:xfrm>
              <a:off x="3295" y="3324"/>
              <a:ext cx="502" cy="0"/>
            </a:xfrm>
            <a:prstGeom prst="line">
              <a:avLst/>
            </a:prstGeom>
            <a:noFill/>
            <a:ln w="9525">
              <a:solidFill>
                <a:schemeClr val="tx1"/>
              </a:solidFill>
              <a:round/>
              <a:headEnd/>
              <a:tailEnd type="triangle" w="med" len="med"/>
            </a:ln>
            <a:effectLst/>
          </p:spPr>
          <p:txBody>
            <a:bodyPr/>
            <a:lstStyle/>
            <a:p>
              <a:endParaRPr lang="en-US"/>
            </a:p>
          </p:txBody>
        </p:sp>
        <p:sp>
          <p:nvSpPr>
            <p:cNvPr id="80943" name="Text Box 47"/>
            <p:cNvSpPr txBox="1">
              <a:spLocks noChangeArrowheads="1"/>
            </p:cNvSpPr>
            <p:nvPr/>
          </p:nvSpPr>
          <p:spPr bwMode="auto">
            <a:xfrm>
              <a:off x="698" y="3352"/>
              <a:ext cx="1431" cy="288"/>
            </a:xfrm>
            <a:prstGeom prst="rect">
              <a:avLst/>
            </a:prstGeom>
            <a:noFill/>
            <a:ln w="9525">
              <a:noFill/>
              <a:miter lim="800000"/>
              <a:headEnd/>
              <a:tailEnd/>
            </a:ln>
            <a:effectLst/>
          </p:spPr>
          <p:txBody>
            <a:bodyPr>
              <a:spAutoFit/>
            </a:bodyPr>
            <a:lstStyle/>
            <a:p>
              <a:pPr>
                <a:spcBef>
                  <a:spcPct val="50000"/>
                </a:spcBef>
              </a:pPr>
              <a:r>
                <a:rPr lang="en-US"/>
                <a:t>Present State</a:t>
              </a:r>
            </a:p>
          </p:txBody>
        </p:sp>
        <p:sp>
          <p:nvSpPr>
            <p:cNvPr id="80936" name="Line 40"/>
            <p:cNvSpPr>
              <a:spLocks noChangeShapeType="1"/>
            </p:cNvSpPr>
            <p:nvPr/>
          </p:nvSpPr>
          <p:spPr bwMode="auto">
            <a:xfrm>
              <a:off x="1796" y="3175"/>
              <a:ext cx="502" cy="0"/>
            </a:xfrm>
            <a:prstGeom prst="line">
              <a:avLst/>
            </a:prstGeom>
            <a:noFill/>
            <a:ln w="9525">
              <a:solidFill>
                <a:schemeClr val="tx1"/>
              </a:solidFill>
              <a:round/>
              <a:headEnd/>
              <a:tailEnd type="triangle" w="med" len="med"/>
            </a:ln>
            <a:effectLst/>
          </p:spPr>
          <p:txBody>
            <a:bodyPr/>
            <a:lstStyle/>
            <a:p>
              <a:endParaRPr lang="en-US"/>
            </a:p>
          </p:txBody>
        </p:sp>
        <p:sp>
          <p:nvSpPr>
            <p:cNvPr id="80944" name="Text Box 48"/>
            <p:cNvSpPr txBox="1">
              <a:spLocks noChangeArrowheads="1"/>
            </p:cNvSpPr>
            <p:nvPr/>
          </p:nvSpPr>
          <p:spPr bwMode="auto">
            <a:xfrm>
              <a:off x="1005" y="3012"/>
              <a:ext cx="1002" cy="288"/>
            </a:xfrm>
            <a:prstGeom prst="rect">
              <a:avLst/>
            </a:prstGeom>
            <a:noFill/>
            <a:ln w="9525">
              <a:noFill/>
              <a:miter lim="800000"/>
              <a:headEnd/>
              <a:tailEnd/>
            </a:ln>
            <a:effectLst/>
          </p:spPr>
          <p:txBody>
            <a:bodyPr>
              <a:spAutoFit/>
            </a:bodyPr>
            <a:lstStyle/>
            <a:p>
              <a:pPr>
                <a:spcBef>
                  <a:spcPct val="50000"/>
                </a:spcBef>
              </a:pPr>
              <a:r>
                <a:rPr lang="en-US"/>
                <a:t>direction</a:t>
              </a:r>
            </a:p>
          </p:txBody>
        </p:sp>
        <p:sp>
          <p:nvSpPr>
            <p:cNvPr id="80945" name="Text Box 49"/>
            <p:cNvSpPr txBox="1">
              <a:spLocks noChangeArrowheads="1"/>
            </p:cNvSpPr>
            <p:nvPr/>
          </p:nvSpPr>
          <p:spPr bwMode="auto">
            <a:xfrm>
              <a:off x="3779" y="3174"/>
              <a:ext cx="1066" cy="288"/>
            </a:xfrm>
            <a:prstGeom prst="rect">
              <a:avLst/>
            </a:prstGeom>
            <a:noFill/>
            <a:ln w="9525">
              <a:noFill/>
              <a:miter lim="800000"/>
              <a:headEnd/>
              <a:tailEnd/>
            </a:ln>
            <a:effectLst/>
          </p:spPr>
          <p:txBody>
            <a:bodyPr>
              <a:spAutoFit/>
            </a:bodyPr>
            <a:lstStyle/>
            <a:p>
              <a:pPr>
                <a:spcBef>
                  <a:spcPct val="50000"/>
                </a:spcBef>
              </a:pPr>
              <a:r>
                <a:rPr lang="en-US"/>
                <a:t>Next State</a:t>
              </a:r>
            </a:p>
          </p:txBody>
        </p:sp>
        <p:sp>
          <p:nvSpPr>
            <p:cNvPr id="80954" name="Line 58"/>
            <p:cNvSpPr>
              <a:spLocks noChangeShapeType="1"/>
            </p:cNvSpPr>
            <p:nvPr/>
          </p:nvSpPr>
          <p:spPr bwMode="auto">
            <a:xfrm>
              <a:off x="1796" y="3337"/>
              <a:ext cx="502" cy="0"/>
            </a:xfrm>
            <a:prstGeom prst="line">
              <a:avLst/>
            </a:prstGeom>
            <a:noFill/>
            <a:ln w="9525">
              <a:solidFill>
                <a:schemeClr val="tx1"/>
              </a:solidFill>
              <a:round/>
              <a:headEnd/>
              <a:tailEnd type="triangle" w="med" len="med"/>
            </a:ln>
            <a:effectLst/>
          </p:spPr>
          <p:txBody>
            <a:bodyPr/>
            <a:lstStyle/>
            <a:p>
              <a:endParaRPr lang="en-US"/>
            </a:p>
          </p:txBody>
        </p:sp>
        <p:sp>
          <p:nvSpPr>
            <p:cNvPr id="80955" name="Text Box 59"/>
            <p:cNvSpPr txBox="1">
              <a:spLocks noChangeArrowheads="1"/>
            </p:cNvSpPr>
            <p:nvPr/>
          </p:nvSpPr>
          <p:spPr bwMode="auto">
            <a:xfrm>
              <a:off x="1083" y="3186"/>
              <a:ext cx="924" cy="288"/>
            </a:xfrm>
            <a:prstGeom prst="rect">
              <a:avLst/>
            </a:prstGeom>
            <a:noFill/>
            <a:ln w="9525">
              <a:noFill/>
              <a:miter lim="800000"/>
              <a:headEnd/>
              <a:tailEnd/>
            </a:ln>
            <a:effectLst/>
          </p:spPr>
          <p:txBody>
            <a:bodyPr>
              <a:spAutoFit/>
            </a:bodyPr>
            <a:lstStyle/>
            <a:p>
              <a:pPr>
                <a:spcBef>
                  <a:spcPct val="50000"/>
                </a:spcBef>
              </a:pPr>
              <a:r>
                <a:rPr lang="en-US"/>
                <a:t>RESET</a:t>
              </a:r>
            </a:p>
          </p:txBody>
        </p:sp>
        <p:grpSp>
          <p:nvGrpSpPr>
            <p:cNvPr id="80964" name="Group 68"/>
            <p:cNvGrpSpPr>
              <a:grpSpLocks/>
            </p:cNvGrpSpPr>
            <p:nvPr/>
          </p:nvGrpSpPr>
          <p:grpSpPr bwMode="auto">
            <a:xfrm>
              <a:off x="3494" y="3060"/>
              <a:ext cx="173" cy="339"/>
              <a:chOff x="1951" y="1959"/>
              <a:chExt cx="173" cy="339"/>
            </a:xfrm>
          </p:grpSpPr>
          <p:sp>
            <p:nvSpPr>
              <p:cNvPr id="80965" name="Line 69"/>
              <p:cNvSpPr>
                <a:spLocks noChangeShapeType="1"/>
              </p:cNvSpPr>
              <p:nvPr/>
            </p:nvSpPr>
            <p:spPr bwMode="auto">
              <a:xfrm flipH="1">
                <a:off x="1990" y="2170"/>
                <a:ext cx="84" cy="128"/>
              </a:xfrm>
              <a:prstGeom prst="line">
                <a:avLst/>
              </a:prstGeom>
              <a:noFill/>
              <a:ln w="9525">
                <a:solidFill>
                  <a:schemeClr val="tx1"/>
                </a:solidFill>
                <a:round/>
                <a:headEnd/>
                <a:tailEnd/>
              </a:ln>
              <a:effectLst/>
            </p:spPr>
            <p:txBody>
              <a:bodyPr/>
              <a:lstStyle/>
              <a:p>
                <a:endParaRPr lang="en-US"/>
              </a:p>
            </p:txBody>
          </p:sp>
          <p:sp>
            <p:nvSpPr>
              <p:cNvPr id="80966" name="Text Box 70"/>
              <p:cNvSpPr txBox="1">
                <a:spLocks noChangeArrowheads="1"/>
              </p:cNvSpPr>
              <p:nvPr/>
            </p:nvSpPr>
            <p:spPr bwMode="auto">
              <a:xfrm>
                <a:off x="1951" y="1959"/>
                <a:ext cx="173" cy="212"/>
              </a:xfrm>
              <a:prstGeom prst="rect">
                <a:avLst/>
              </a:prstGeom>
              <a:noFill/>
              <a:ln w="9525">
                <a:noFill/>
                <a:miter lim="800000"/>
                <a:headEnd/>
                <a:tailEnd/>
              </a:ln>
              <a:effectLst/>
            </p:spPr>
            <p:txBody>
              <a:bodyPr>
                <a:spAutoFit/>
              </a:bodyPr>
              <a:lstStyle/>
              <a:p>
                <a:pPr>
                  <a:spcBef>
                    <a:spcPct val="50000"/>
                  </a:spcBef>
                </a:pPr>
                <a:r>
                  <a:rPr lang="en-US" sz="1600"/>
                  <a:t>2</a:t>
                </a:r>
              </a:p>
            </p:txBody>
          </p:sp>
        </p:grpSp>
        <p:sp>
          <p:nvSpPr>
            <p:cNvPr id="80970" name="Line 74"/>
            <p:cNvSpPr>
              <a:spLocks noChangeShapeType="1"/>
            </p:cNvSpPr>
            <p:nvPr/>
          </p:nvSpPr>
          <p:spPr bwMode="auto">
            <a:xfrm flipH="1">
              <a:off x="1978" y="3449"/>
              <a:ext cx="89" cy="128"/>
            </a:xfrm>
            <a:prstGeom prst="line">
              <a:avLst/>
            </a:prstGeom>
            <a:noFill/>
            <a:ln w="9525">
              <a:solidFill>
                <a:schemeClr val="tx1"/>
              </a:solidFill>
              <a:round/>
              <a:headEnd/>
              <a:tailEnd/>
            </a:ln>
            <a:effectLst/>
          </p:spPr>
          <p:txBody>
            <a:bodyPr/>
            <a:lstStyle/>
            <a:p>
              <a:endParaRPr lang="en-US"/>
            </a:p>
          </p:txBody>
        </p:sp>
        <p:sp>
          <p:nvSpPr>
            <p:cNvPr id="80971" name="Text Box 75"/>
            <p:cNvSpPr txBox="1">
              <a:spLocks noChangeArrowheads="1"/>
            </p:cNvSpPr>
            <p:nvPr/>
          </p:nvSpPr>
          <p:spPr bwMode="auto">
            <a:xfrm>
              <a:off x="1951" y="3559"/>
              <a:ext cx="218" cy="212"/>
            </a:xfrm>
            <a:prstGeom prst="rect">
              <a:avLst/>
            </a:prstGeom>
            <a:noFill/>
            <a:ln w="9525">
              <a:noFill/>
              <a:miter lim="800000"/>
              <a:headEnd/>
              <a:tailEnd/>
            </a:ln>
            <a:effectLst/>
          </p:spPr>
          <p:txBody>
            <a:bodyPr>
              <a:spAutoFit/>
            </a:bodyPr>
            <a:lstStyle/>
            <a:p>
              <a:pPr>
                <a:spcBef>
                  <a:spcPct val="50000"/>
                </a:spcBef>
              </a:pPr>
              <a:r>
                <a:rPr lang="en-US" sz="1600"/>
                <a:t>2</a:t>
              </a:r>
            </a:p>
          </p:txBody>
        </p:sp>
      </p:grpSp>
      <p:sp>
        <p:nvSpPr>
          <p:cNvPr id="31" name="TextBox 30"/>
          <p:cNvSpPr txBox="1"/>
          <p:nvPr/>
        </p:nvSpPr>
        <p:spPr>
          <a:xfrm>
            <a:off x="1056904" y="2826327"/>
            <a:ext cx="1832553" cy="461665"/>
          </a:xfrm>
          <a:prstGeom prst="rect">
            <a:avLst/>
          </a:prstGeom>
          <a:noFill/>
        </p:spPr>
        <p:txBody>
          <a:bodyPr wrap="none" rtlCol="0">
            <a:spAutoFit/>
          </a:bodyPr>
          <a:lstStyle/>
          <a:p>
            <a:r>
              <a:rPr lang="en-US" dirty="0" smtClean="0"/>
              <a:t>Output Logic</a:t>
            </a:r>
            <a:endParaRPr lang="en-US" dirty="0"/>
          </a:p>
        </p:txBody>
      </p:sp>
      <p:sp>
        <p:nvSpPr>
          <p:cNvPr id="32" name="TextBox 31"/>
          <p:cNvSpPr txBox="1"/>
          <p:nvPr/>
        </p:nvSpPr>
        <p:spPr>
          <a:xfrm>
            <a:off x="1126177" y="4356265"/>
            <a:ext cx="2266967" cy="461665"/>
          </a:xfrm>
          <a:prstGeom prst="rect">
            <a:avLst/>
          </a:prstGeom>
          <a:noFill/>
        </p:spPr>
        <p:txBody>
          <a:bodyPr wrap="none" rtlCol="0">
            <a:spAutoFit/>
          </a:bodyPr>
          <a:lstStyle/>
          <a:p>
            <a:r>
              <a:rPr lang="en-US" dirty="0" smtClean="0"/>
              <a:t>Next State Logic</a:t>
            </a:r>
            <a:endParaRPr lang="en-US" dirty="0"/>
          </a:p>
        </p:txBody>
      </p:sp>
      <p:sp>
        <p:nvSpPr>
          <p:cNvPr id="33" name="Slide Number Placeholder 32"/>
          <p:cNvSpPr>
            <a:spLocks noGrp="1"/>
          </p:cNvSpPr>
          <p:nvPr>
            <p:ph type="sldNum" sz="quarter" idx="12"/>
          </p:nvPr>
        </p:nvSpPr>
        <p:spPr/>
        <p:txBody>
          <a:bodyPr/>
          <a:lstStyle/>
          <a:p>
            <a:fld id="{1E9AE433-2354-447F-AC9C-E3BA53A2ED55}" type="slidenum">
              <a:rPr lang="en-US" smtClean="0"/>
              <a:pPr/>
              <a:t>73</a:t>
            </a:fld>
            <a:endParaRPr lang="en-US"/>
          </a:p>
        </p:txBody>
      </p:sp>
      <p:sp>
        <p:nvSpPr>
          <p:cNvPr id="34" name="Footer Placeholder 33"/>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9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9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Sequential Circuit Design</a:t>
            </a:r>
          </a:p>
        </p:txBody>
      </p:sp>
      <p:sp>
        <p:nvSpPr>
          <p:cNvPr id="82947" name="Rectangle 3"/>
          <p:cNvSpPr>
            <a:spLocks noGrp="1" noChangeArrowheads="1"/>
          </p:cNvSpPr>
          <p:nvPr>
            <p:ph idx="1"/>
          </p:nvPr>
        </p:nvSpPr>
        <p:spPr/>
        <p:txBody>
          <a:bodyPr/>
          <a:lstStyle/>
          <a:p>
            <a:r>
              <a:rPr lang="en-US" dirty="0"/>
              <a:t>Example: </a:t>
            </a:r>
          </a:p>
          <a:p>
            <a:pPr lvl="1"/>
            <a:r>
              <a:rPr lang="en-US" dirty="0"/>
              <a:t>Step 6: Draw the State Transition Table</a:t>
            </a:r>
          </a:p>
        </p:txBody>
      </p:sp>
      <p:sp>
        <p:nvSpPr>
          <p:cNvPr id="82948" name="Text Box 4"/>
          <p:cNvSpPr txBox="1">
            <a:spLocks noChangeArrowheads="1"/>
          </p:cNvSpPr>
          <p:nvPr/>
        </p:nvSpPr>
        <p:spPr bwMode="auto">
          <a:xfrm>
            <a:off x="3538538" y="3206750"/>
            <a:ext cx="1395412" cy="744538"/>
          </a:xfrm>
          <a:prstGeom prst="rect">
            <a:avLst/>
          </a:prstGeom>
          <a:noFill/>
          <a:ln w="9525">
            <a:solidFill>
              <a:schemeClr val="tx1"/>
            </a:solidFill>
            <a:miter lim="800000"/>
            <a:headEnd/>
            <a:tailEnd/>
          </a:ln>
          <a:effectLst/>
        </p:spPr>
        <p:txBody>
          <a:bodyPr>
            <a:spAutoFit/>
          </a:bodyPr>
          <a:lstStyle/>
          <a:p>
            <a:pPr>
              <a:lnSpc>
                <a:spcPct val="75000"/>
              </a:lnSpc>
            </a:pPr>
            <a:endParaRPr lang="en-US"/>
          </a:p>
          <a:p>
            <a:pPr algn="ctr">
              <a:lnSpc>
                <a:spcPct val="75000"/>
              </a:lnSpc>
            </a:pPr>
            <a:r>
              <a:rPr lang="en-US" sz="1600"/>
              <a:t>Output Logic</a:t>
            </a:r>
          </a:p>
          <a:p>
            <a:pPr>
              <a:lnSpc>
                <a:spcPct val="75000"/>
              </a:lnSpc>
            </a:pPr>
            <a:endParaRPr lang="en-US" sz="1600"/>
          </a:p>
        </p:txBody>
      </p:sp>
      <p:sp>
        <p:nvSpPr>
          <p:cNvPr id="82953" name="Line 9"/>
          <p:cNvSpPr>
            <a:spLocks noChangeShapeType="1"/>
          </p:cNvSpPr>
          <p:nvPr/>
        </p:nvSpPr>
        <p:spPr bwMode="auto">
          <a:xfrm>
            <a:off x="3021013" y="3486150"/>
            <a:ext cx="515937" cy="0"/>
          </a:xfrm>
          <a:prstGeom prst="line">
            <a:avLst/>
          </a:prstGeom>
          <a:noFill/>
          <a:ln w="9525">
            <a:solidFill>
              <a:schemeClr val="tx1"/>
            </a:solidFill>
            <a:round/>
            <a:headEnd/>
            <a:tailEnd type="triangle" w="med" len="med"/>
          </a:ln>
          <a:effectLst/>
        </p:spPr>
        <p:txBody>
          <a:bodyPr/>
          <a:lstStyle/>
          <a:p>
            <a:endParaRPr lang="en-US"/>
          </a:p>
        </p:txBody>
      </p:sp>
      <p:sp>
        <p:nvSpPr>
          <p:cNvPr id="82954" name="Line 10"/>
          <p:cNvSpPr>
            <a:spLocks noChangeShapeType="1"/>
          </p:cNvSpPr>
          <p:nvPr/>
        </p:nvSpPr>
        <p:spPr bwMode="auto">
          <a:xfrm>
            <a:off x="4930775" y="3540125"/>
            <a:ext cx="515938" cy="0"/>
          </a:xfrm>
          <a:prstGeom prst="line">
            <a:avLst/>
          </a:prstGeom>
          <a:noFill/>
          <a:ln w="9525">
            <a:solidFill>
              <a:schemeClr val="tx1"/>
            </a:solidFill>
            <a:round/>
            <a:headEnd/>
            <a:tailEnd type="triangle" w="med" len="med"/>
          </a:ln>
          <a:effectLst/>
        </p:spPr>
        <p:txBody>
          <a:bodyPr/>
          <a:lstStyle/>
          <a:p>
            <a:endParaRPr lang="en-US"/>
          </a:p>
        </p:txBody>
      </p:sp>
      <p:sp>
        <p:nvSpPr>
          <p:cNvPr id="82955" name="Text Box 11"/>
          <p:cNvSpPr txBox="1">
            <a:spLocks noChangeArrowheads="1"/>
          </p:cNvSpPr>
          <p:nvPr/>
        </p:nvSpPr>
        <p:spPr bwMode="auto">
          <a:xfrm>
            <a:off x="1889125" y="3298825"/>
            <a:ext cx="1470025" cy="336550"/>
          </a:xfrm>
          <a:prstGeom prst="rect">
            <a:avLst/>
          </a:prstGeom>
          <a:noFill/>
          <a:ln w="9525">
            <a:noFill/>
            <a:miter lim="800000"/>
            <a:headEnd/>
            <a:tailEnd/>
          </a:ln>
          <a:effectLst/>
        </p:spPr>
        <p:txBody>
          <a:bodyPr>
            <a:spAutoFit/>
          </a:bodyPr>
          <a:lstStyle/>
          <a:p>
            <a:pPr>
              <a:spcBef>
                <a:spcPct val="50000"/>
              </a:spcBef>
            </a:pPr>
            <a:r>
              <a:rPr lang="en-US" sz="1600"/>
              <a:t>Present State</a:t>
            </a:r>
          </a:p>
        </p:txBody>
      </p:sp>
      <p:sp>
        <p:nvSpPr>
          <p:cNvPr id="82959" name="Text Box 15"/>
          <p:cNvSpPr txBox="1">
            <a:spLocks noChangeArrowheads="1"/>
          </p:cNvSpPr>
          <p:nvPr/>
        </p:nvSpPr>
        <p:spPr bwMode="auto">
          <a:xfrm>
            <a:off x="5430838" y="3368675"/>
            <a:ext cx="1095375" cy="336550"/>
          </a:xfrm>
          <a:prstGeom prst="rect">
            <a:avLst/>
          </a:prstGeom>
          <a:noFill/>
          <a:ln w="9525">
            <a:noFill/>
            <a:miter lim="800000"/>
            <a:headEnd/>
            <a:tailEnd/>
          </a:ln>
          <a:effectLst/>
        </p:spPr>
        <p:txBody>
          <a:bodyPr>
            <a:spAutoFit/>
          </a:bodyPr>
          <a:lstStyle/>
          <a:p>
            <a:pPr>
              <a:spcBef>
                <a:spcPct val="50000"/>
              </a:spcBef>
            </a:pPr>
            <a:r>
              <a:rPr lang="en-US" sz="1600"/>
              <a:t>Output</a:t>
            </a:r>
          </a:p>
        </p:txBody>
      </p:sp>
      <p:grpSp>
        <p:nvGrpSpPr>
          <p:cNvPr id="83018" name="Group 74"/>
          <p:cNvGrpSpPr>
            <a:grpSpLocks/>
          </p:cNvGrpSpPr>
          <p:nvPr/>
        </p:nvGrpSpPr>
        <p:grpSpPr bwMode="auto">
          <a:xfrm>
            <a:off x="5649913" y="4133850"/>
            <a:ext cx="2217737" cy="1457325"/>
            <a:chOff x="3886" y="2066"/>
            <a:chExt cx="1397" cy="918"/>
          </a:xfrm>
        </p:grpSpPr>
        <p:sp>
          <p:nvSpPr>
            <p:cNvPr id="82962" name="Text Box 18"/>
            <p:cNvSpPr txBox="1">
              <a:spLocks noChangeArrowheads="1"/>
            </p:cNvSpPr>
            <p:nvPr/>
          </p:nvSpPr>
          <p:spPr bwMode="auto">
            <a:xfrm>
              <a:off x="3886" y="2066"/>
              <a:ext cx="1338" cy="250"/>
            </a:xfrm>
            <a:prstGeom prst="rect">
              <a:avLst/>
            </a:prstGeom>
            <a:noFill/>
            <a:ln w="9525">
              <a:noFill/>
              <a:miter lim="800000"/>
              <a:headEnd/>
              <a:tailEnd/>
            </a:ln>
            <a:effectLst/>
          </p:spPr>
          <p:txBody>
            <a:bodyPr>
              <a:spAutoFit/>
            </a:bodyPr>
            <a:lstStyle/>
            <a:p>
              <a:pPr>
                <a:spcBef>
                  <a:spcPct val="50000"/>
                </a:spcBef>
              </a:pPr>
              <a:r>
                <a:rPr lang="en-US" sz="2000"/>
                <a:t>    P1 P0  O1 O0</a:t>
              </a:r>
            </a:p>
          </p:txBody>
        </p:sp>
        <p:sp>
          <p:nvSpPr>
            <p:cNvPr id="82963" name="Text Box 19"/>
            <p:cNvSpPr txBox="1">
              <a:spLocks noChangeArrowheads="1"/>
            </p:cNvSpPr>
            <p:nvPr/>
          </p:nvSpPr>
          <p:spPr bwMode="auto">
            <a:xfrm>
              <a:off x="3923" y="2296"/>
              <a:ext cx="1360" cy="674"/>
            </a:xfrm>
            <a:prstGeom prst="rect">
              <a:avLst/>
            </a:prstGeom>
            <a:noFill/>
            <a:ln w="9525">
              <a:noFill/>
              <a:miter lim="800000"/>
              <a:headEnd/>
              <a:tailEnd/>
            </a:ln>
            <a:effectLst/>
          </p:spPr>
          <p:txBody>
            <a:bodyPr>
              <a:spAutoFit/>
            </a:bodyPr>
            <a:lstStyle/>
            <a:p>
              <a:pPr>
                <a:lnSpc>
                  <a:spcPct val="80000"/>
                </a:lnSpc>
              </a:pPr>
              <a:r>
                <a:rPr lang="en-US" sz="2000" dirty="0"/>
                <a:t>    0   0     </a:t>
              </a:r>
              <a:r>
                <a:rPr lang="en-US" sz="2000" dirty="0" smtClean="0"/>
                <a:t>0   0</a:t>
              </a:r>
              <a:endParaRPr lang="en-US" sz="2000" dirty="0"/>
            </a:p>
            <a:p>
              <a:pPr>
                <a:lnSpc>
                  <a:spcPct val="80000"/>
                </a:lnSpc>
              </a:pPr>
              <a:r>
                <a:rPr lang="en-US" sz="2000" dirty="0"/>
                <a:t>    0   1     </a:t>
              </a:r>
              <a:r>
                <a:rPr lang="en-US" sz="2000" dirty="0" smtClean="0"/>
                <a:t>0   1</a:t>
              </a:r>
              <a:endParaRPr lang="en-US" sz="2000" dirty="0"/>
            </a:p>
            <a:p>
              <a:pPr>
                <a:lnSpc>
                  <a:spcPct val="80000"/>
                </a:lnSpc>
              </a:pPr>
              <a:r>
                <a:rPr lang="en-US" sz="2000" dirty="0"/>
                <a:t>    1   0     1   1</a:t>
              </a:r>
            </a:p>
            <a:p>
              <a:pPr>
                <a:lnSpc>
                  <a:spcPct val="80000"/>
                </a:lnSpc>
              </a:pPr>
              <a:r>
                <a:rPr lang="en-US" sz="2000" dirty="0"/>
                <a:t>    1   1     1   0</a:t>
              </a:r>
            </a:p>
          </p:txBody>
        </p:sp>
        <p:sp>
          <p:nvSpPr>
            <p:cNvPr id="82964" name="Line 20"/>
            <p:cNvSpPr>
              <a:spLocks noChangeShapeType="1"/>
            </p:cNvSpPr>
            <p:nvPr/>
          </p:nvSpPr>
          <p:spPr bwMode="auto">
            <a:xfrm>
              <a:off x="3975" y="2276"/>
              <a:ext cx="1122" cy="0"/>
            </a:xfrm>
            <a:prstGeom prst="line">
              <a:avLst/>
            </a:prstGeom>
            <a:noFill/>
            <a:ln w="12700">
              <a:solidFill>
                <a:schemeClr val="tx1"/>
              </a:solidFill>
              <a:round/>
              <a:headEnd/>
              <a:tailEnd/>
            </a:ln>
            <a:effectLst/>
          </p:spPr>
          <p:txBody>
            <a:bodyPr/>
            <a:lstStyle/>
            <a:p>
              <a:endParaRPr lang="en-US"/>
            </a:p>
          </p:txBody>
        </p:sp>
        <p:sp>
          <p:nvSpPr>
            <p:cNvPr id="82965" name="Line 21"/>
            <p:cNvSpPr>
              <a:spLocks noChangeShapeType="1"/>
            </p:cNvSpPr>
            <p:nvPr/>
          </p:nvSpPr>
          <p:spPr bwMode="auto">
            <a:xfrm>
              <a:off x="4511" y="2076"/>
              <a:ext cx="0" cy="908"/>
            </a:xfrm>
            <a:prstGeom prst="line">
              <a:avLst/>
            </a:prstGeom>
            <a:noFill/>
            <a:ln w="12700">
              <a:solidFill>
                <a:schemeClr val="tx1"/>
              </a:solidFill>
              <a:round/>
              <a:headEnd/>
              <a:tailEnd/>
            </a:ln>
            <a:effectLst/>
          </p:spPr>
          <p:txBody>
            <a:bodyPr/>
            <a:lstStyle/>
            <a:p>
              <a:endParaRPr lang="en-US"/>
            </a:p>
          </p:txBody>
        </p:sp>
      </p:grpSp>
      <p:grpSp>
        <p:nvGrpSpPr>
          <p:cNvPr id="83002" name="Group 58"/>
          <p:cNvGrpSpPr>
            <a:grpSpLocks/>
          </p:cNvGrpSpPr>
          <p:nvPr/>
        </p:nvGrpSpPr>
        <p:grpSpPr bwMode="auto">
          <a:xfrm>
            <a:off x="882650" y="3963988"/>
            <a:ext cx="3032125" cy="2409825"/>
            <a:chOff x="3526" y="2233"/>
            <a:chExt cx="1910" cy="1776"/>
          </a:xfrm>
        </p:grpSpPr>
        <p:sp>
          <p:nvSpPr>
            <p:cNvPr id="82969" name="Text Box 25"/>
            <p:cNvSpPr txBox="1">
              <a:spLocks noChangeArrowheads="1"/>
            </p:cNvSpPr>
            <p:nvPr/>
          </p:nvSpPr>
          <p:spPr bwMode="auto">
            <a:xfrm>
              <a:off x="5066" y="2756"/>
              <a:ext cx="354" cy="337"/>
            </a:xfrm>
            <a:prstGeom prst="rect">
              <a:avLst/>
            </a:prstGeom>
            <a:noFill/>
            <a:ln w="9525">
              <a:noFill/>
              <a:miter lim="800000"/>
              <a:headEnd/>
              <a:tailEnd/>
            </a:ln>
            <a:effectLst/>
          </p:spPr>
          <p:txBody>
            <a:bodyPr>
              <a:spAutoFit/>
            </a:bodyPr>
            <a:lstStyle/>
            <a:p>
              <a:pPr eaLnBrk="0" hangingPunct="0"/>
              <a:endParaRPr lang="en-US"/>
            </a:p>
          </p:txBody>
        </p:sp>
        <p:grpSp>
          <p:nvGrpSpPr>
            <p:cNvPr id="82970" name="Group 26"/>
            <p:cNvGrpSpPr>
              <a:grpSpLocks/>
            </p:cNvGrpSpPr>
            <p:nvPr/>
          </p:nvGrpSpPr>
          <p:grpSpPr bwMode="auto">
            <a:xfrm>
              <a:off x="3614" y="2300"/>
              <a:ext cx="633" cy="723"/>
              <a:chOff x="1005" y="2157"/>
              <a:chExt cx="1017" cy="973"/>
            </a:xfrm>
          </p:grpSpPr>
          <p:sp>
            <p:nvSpPr>
              <p:cNvPr id="82971" name="Text Box 27"/>
              <p:cNvSpPr txBox="1">
                <a:spLocks noChangeArrowheads="1"/>
              </p:cNvSpPr>
              <p:nvPr/>
            </p:nvSpPr>
            <p:spPr bwMode="auto">
              <a:xfrm>
                <a:off x="1277" y="2244"/>
                <a:ext cx="453" cy="395"/>
              </a:xfrm>
              <a:prstGeom prst="rect">
                <a:avLst/>
              </a:prstGeom>
              <a:noFill/>
              <a:ln w="9525">
                <a:noFill/>
                <a:miter lim="800000"/>
                <a:headEnd/>
                <a:tailEnd/>
              </a:ln>
              <a:effectLst/>
            </p:spPr>
            <p:txBody>
              <a:bodyPr>
                <a:spAutoFit/>
              </a:bodyPr>
              <a:lstStyle/>
              <a:p>
                <a:pPr algn="ctr" eaLnBrk="0" hangingPunct="0"/>
                <a:r>
                  <a:rPr lang="en-US" sz="1000"/>
                  <a:t>Zero</a:t>
                </a:r>
              </a:p>
              <a:p>
                <a:pPr algn="ctr" eaLnBrk="0" hangingPunct="0"/>
                <a:r>
                  <a:rPr lang="en-US" sz="1000"/>
                  <a:t>00</a:t>
                </a:r>
              </a:p>
            </p:txBody>
          </p:sp>
          <p:sp>
            <p:nvSpPr>
              <p:cNvPr id="82972" name="Text Box 28"/>
              <p:cNvSpPr txBox="1">
                <a:spLocks noChangeArrowheads="1"/>
              </p:cNvSpPr>
              <p:nvPr/>
            </p:nvSpPr>
            <p:spPr bwMode="auto">
              <a:xfrm>
                <a:off x="1060" y="2721"/>
                <a:ext cx="920" cy="242"/>
              </a:xfrm>
              <a:prstGeom prst="rect">
                <a:avLst/>
              </a:prstGeom>
              <a:noFill/>
              <a:ln w="9525">
                <a:noFill/>
                <a:miter lim="800000"/>
                <a:headEnd/>
                <a:tailEnd/>
              </a:ln>
              <a:effectLst/>
            </p:spPr>
            <p:txBody>
              <a:bodyPr>
                <a:spAutoFit/>
              </a:bodyPr>
              <a:lstStyle/>
              <a:p>
                <a:pPr algn="ctr" eaLnBrk="0" hangingPunct="0"/>
                <a:r>
                  <a:rPr lang="en-US" sz="1000"/>
                  <a:t>[0]</a:t>
                </a:r>
              </a:p>
            </p:txBody>
          </p:sp>
          <p:sp>
            <p:nvSpPr>
              <p:cNvPr id="82973" name="Oval 29"/>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82974" name="Group 30"/>
            <p:cNvGrpSpPr>
              <a:grpSpLocks/>
            </p:cNvGrpSpPr>
            <p:nvPr/>
          </p:nvGrpSpPr>
          <p:grpSpPr bwMode="auto">
            <a:xfrm>
              <a:off x="4721" y="2300"/>
              <a:ext cx="633" cy="723"/>
              <a:chOff x="1005" y="2157"/>
              <a:chExt cx="1017" cy="973"/>
            </a:xfrm>
          </p:grpSpPr>
          <p:sp>
            <p:nvSpPr>
              <p:cNvPr id="82975" name="Text Box 31"/>
              <p:cNvSpPr txBox="1">
                <a:spLocks noChangeArrowheads="1"/>
              </p:cNvSpPr>
              <p:nvPr/>
            </p:nvSpPr>
            <p:spPr bwMode="auto">
              <a:xfrm>
                <a:off x="1277" y="2244"/>
                <a:ext cx="454" cy="395"/>
              </a:xfrm>
              <a:prstGeom prst="rect">
                <a:avLst/>
              </a:prstGeom>
              <a:noFill/>
              <a:ln w="9525">
                <a:noFill/>
                <a:miter lim="800000"/>
                <a:headEnd/>
                <a:tailEnd/>
              </a:ln>
              <a:effectLst/>
            </p:spPr>
            <p:txBody>
              <a:bodyPr>
                <a:spAutoFit/>
              </a:bodyPr>
              <a:lstStyle/>
              <a:p>
                <a:pPr algn="ctr" eaLnBrk="0" hangingPunct="0"/>
                <a:r>
                  <a:rPr lang="en-US" sz="1000"/>
                  <a:t>One</a:t>
                </a:r>
              </a:p>
              <a:p>
                <a:pPr algn="ctr" eaLnBrk="0" hangingPunct="0"/>
                <a:r>
                  <a:rPr lang="en-US" sz="1000"/>
                  <a:t>01</a:t>
                </a:r>
              </a:p>
            </p:txBody>
          </p:sp>
          <p:sp>
            <p:nvSpPr>
              <p:cNvPr id="82976" name="Text Box 32"/>
              <p:cNvSpPr txBox="1">
                <a:spLocks noChangeArrowheads="1"/>
              </p:cNvSpPr>
              <p:nvPr/>
            </p:nvSpPr>
            <p:spPr bwMode="auto">
              <a:xfrm>
                <a:off x="1060" y="2721"/>
                <a:ext cx="920" cy="242"/>
              </a:xfrm>
              <a:prstGeom prst="rect">
                <a:avLst/>
              </a:prstGeom>
              <a:noFill/>
              <a:ln w="9525">
                <a:noFill/>
                <a:miter lim="800000"/>
                <a:headEnd/>
                <a:tailEnd/>
              </a:ln>
              <a:effectLst/>
            </p:spPr>
            <p:txBody>
              <a:bodyPr>
                <a:spAutoFit/>
              </a:bodyPr>
              <a:lstStyle/>
              <a:p>
                <a:pPr algn="ctr" eaLnBrk="0" hangingPunct="0"/>
                <a:r>
                  <a:rPr lang="en-US" sz="1000"/>
                  <a:t>[1]</a:t>
                </a:r>
              </a:p>
            </p:txBody>
          </p:sp>
          <p:sp>
            <p:nvSpPr>
              <p:cNvPr id="82977" name="Oval 33"/>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82978" name="Group 34"/>
            <p:cNvGrpSpPr>
              <a:grpSpLocks/>
            </p:cNvGrpSpPr>
            <p:nvPr/>
          </p:nvGrpSpPr>
          <p:grpSpPr bwMode="auto">
            <a:xfrm>
              <a:off x="4721" y="3147"/>
              <a:ext cx="633" cy="723"/>
              <a:chOff x="1005" y="2157"/>
              <a:chExt cx="1017" cy="973"/>
            </a:xfrm>
          </p:grpSpPr>
          <p:sp>
            <p:nvSpPr>
              <p:cNvPr id="82979" name="Text Box 35"/>
              <p:cNvSpPr txBox="1">
                <a:spLocks noChangeArrowheads="1"/>
              </p:cNvSpPr>
              <p:nvPr/>
            </p:nvSpPr>
            <p:spPr bwMode="auto">
              <a:xfrm>
                <a:off x="1277" y="2246"/>
                <a:ext cx="454" cy="394"/>
              </a:xfrm>
              <a:prstGeom prst="rect">
                <a:avLst/>
              </a:prstGeom>
              <a:noFill/>
              <a:ln w="9525">
                <a:noFill/>
                <a:miter lim="800000"/>
                <a:headEnd/>
                <a:tailEnd/>
              </a:ln>
              <a:effectLst/>
            </p:spPr>
            <p:txBody>
              <a:bodyPr>
                <a:spAutoFit/>
              </a:bodyPr>
              <a:lstStyle/>
              <a:p>
                <a:pPr algn="ctr" eaLnBrk="0" hangingPunct="0"/>
                <a:r>
                  <a:rPr lang="en-US" sz="1000"/>
                  <a:t>Two</a:t>
                </a:r>
              </a:p>
              <a:p>
                <a:pPr algn="ctr" eaLnBrk="0" hangingPunct="0"/>
                <a:r>
                  <a:rPr lang="en-US" sz="1000"/>
                  <a:t>11</a:t>
                </a:r>
              </a:p>
            </p:txBody>
          </p:sp>
          <p:sp>
            <p:nvSpPr>
              <p:cNvPr id="82980" name="Text Box 36"/>
              <p:cNvSpPr txBox="1">
                <a:spLocks noChangeArrowheads="1"/>
              </p:cNvSpPr>
              <p:nvPr/>
            </p:nvSpPr>
            <p:spPr bwMode="auto">
              <a:xfrm>
                <a:off x="1060" y="2721"/>
                <a:ext cx="920" cy="242"/>
              </a:xfrm>
              <a:prstGeom prst="rect">
                <a:avLst/>
              </a:prstGeom>
              <a:noFill/>
              <a:ln w="9525">
                <a:noFill/>
                <a:miter lim="800000"/>
                <a:headEnd/>
                <a:tailEnd/>
              </a:ln>
              <a:effectLst/>
            </p:spPr>
            <p:txBody>
              <a:bodyPr>
                <a:spAutoFit/>
              </a:bodyPr>
              <a:lstStyle/>
              <a:p>
                <a:pPr algn="ctr" eaLnBrk="0" hangingPunct="0"/>
                <a:r>
                  <a:rPr lang="en-US" sz="1000"/>
                  <a:t>[2]</a:t>
                </a:r>
              </a:p>
            </p:txBody>
          </p:sp>
          <p:sp>
            <p:nvSpPr>
              <p:cNvPr id="82981" name="Oval 37"/>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sp>
          <p:nvSpPr>
            <p:cNvPr id="82983" name="Text Box 39"/>
            <p:cNvSpPr txBox="1">
              <a:spLocks noChangeArrowheads="1"/>
            </p:cNvSpPr>
            <p:nvPr/>
          </p:nvSpPr>
          <p:spPr bwMode="auto">
            <a:xfrm>
              <a:off x="3738" y="3213"/>
              <a:ext cx="391" cy="293"/>
            </a:xfrm>
            <a:prstGeom prst="rect">
              <a:avLst/>
            </a:prstGeom>
            <a:noFill/>
            <a:ln w="9525">
              <a:noFill/>
              <a:miter lim="800000"/>
              <a:headEnd/>
              <a:tailEnd/>
            </a:ln>
            <a:effectLst/>
          </p:spPr>
          <p:txBody>
            <a:bodyPr>
              <a:spAutoFit/>
            </a:bodyPr>
            <a:lstStyle/>
            <a:p>
              <a:pPr algn="ctr" eaLnBrk="0" hangingPunct="0"/>
              <a:r>
                <a:rPr lang="en-US" sz="1000"/>
                <a:t>Three</a:t>
              </a:r>
            </a:p>
            <a:p>
              <a:pPr algn="ctr" eaLnBrk="0" hangingPunct="0"/>
              <a:r>
                <a:rPr lang="en-US" sz="1000"/>
                <a:t>10</a:t>
              </a:r>
            </a:p>
          </p:txBody>
        </p:sp>
        <p:sp>
          <p:nvSpPr>
            <p:cNvPr id="82984" name="Text Box 40"/>
            <p:cNvSpPr txBox="1">
              <a:spLocks noChangeArrowheads="1"/>
            </p:cNvSpPr>
            <p:nvPr/>
          </p:nvSpPr>
          <p:spPr bwMode="auto">
            <a:xfrm>
              <a:off x="3648" y="3566"/>
              <a:ext cx="573" cy="180"/>
            </a:xfrm>
            <a:prstGeom prst="rect">
              <a:avLst/>
            </a:prstGeom>
            <a:noFill/>
            <a:ln w="9525">
              <a:noFill/>
              <a:miter lim="800000"/>
              <a:headEnd/>
              <a:tailEnd/>
            </a:ln>
            <a:effectLst/>
          </p:spPr>
          <p:txBody>
            <a:bodyPr>
              <a:spAutoFit/>
            </a:bodyPr>
            <a:lstStyle/>
            <a:p>
              <a:pPr algn="ctr" eaLnBrk="0" hangingPunct="0"/>
              <a:r>
                <a:rPr lang="en-US" sz="1000"/>
                <a:t>[3]</a:t>
              </a:r>
            </a:p>
          </p:txBody>
        </p:sp>
        <p:sp>
          <p:nvSpPr>
            <p:cNvPr id="82985" name="Oval 41"/>
            <p:cNvSpPr>
              <a:spLocks noChangeArrowheads="1"/>
            </p:cNvSpPr>
            <p:nvPr/>
          </p:nvSpPr>
          <p:spPr bwMode="auto">
            <a:xfrm>
              <a:off x="3614" y="3147"/>
              <a:ext cx="633" cy="723"/>
            </a:xfrm>
            <a:prstGeom prst="ellipse">
              <a:avLst/>
            </a:prstGeom>
            <a:noFill/>
            <a:ln w="9525">
              <a:solidFill>
                <a:schemeClr val="tx1"/>
              </a:solidFill>
              <a:round/>
              <a:headEnd/>
              <a:tailEnd/>
            </a:ln>
            <a:effectLst/>
          </p:spPr>
          <p:txBody>
            <a:bodyPr wrap="none" anchor="ctr"/>
            <a:lstStyle/>
            <a:p>
              <a:endParaRPr lang="en-US"/>
            </a:p>
          </p:txBody>
        </p:sp>
        <p:sp>
          <p:nvSpPr>
            <p:cNvPr id="82986" name="Freeform 42"/>
            <p:cNvSpPr>
              <a:spLocks/>
            </p:cNvSpPr>
            <p:nvPr/>
          </p:nvSpPr>
          <p:spPr bwMode="auto">
            <a:xfrm>
              <a:off x="4176" y="2234"/>
              <a:ext cx="633" cy="199"/>
            </a:xfrm>
            <a:custGeom>
              <a:avLst/>
              <a:gdLst/>
              <a:ahLst/>
              <a:cxnLst>
                <a:cxn ang="0">
                  <a:pos x="0" y="268"/>
                </a:cxn>
                <a:cxn ang="0">
                  <a:pos x="230" y="83"/>
                </a:cxn>
                <a:cxn ang="0">
                  <a:pos x="588" y="25"/>
                </a:cxn>
                <a:cxn ang="0">
                  <a:pos x="1017" y="236"/>
                </a:cxn>
              </a:cxnLst>
              <a:rect l="0" t="0" r="r" b="b"/>
              <a:pathLst>
                <a:path w="1017" h="268">
                  <a:moveTo>
                    <a:pt x="0" y="268"/>
                  </a:moveTo>
                  <a:cubicBezTo>
                    <a:pt x="66" y="196"/>
                    <a:pt x="132" y="124"/>
                    <a:pt x="230" y="83"/>
                  </a:cubicBezTo>
                  <a:cubicBezTo>
                    <a:pt x="328" y="42"/>
                    <a:pt x="457" y="0"/>
                    <a:pt x="588" y="25"/>
                  </a:cubicBezTo>
                  <a:cubicBezTo>
                    <a:pt x="719" y="50"/>
                    <a:pt x="948" y="201"/>
                    <a:pt x="1017" y="236"/>
                  </a:cubicBezTo>
                </a:path>
              </a:pathLst>
            </a:custGeom>
            <a:noFill/>
            <a:ln w="9525">
              <a:solidFill>
                <a:schemeClr val="tx1"/>
              </a:solidFill>
              <a:round/>
              <a:headEnd type="none" w="med" len="med"/>
              <a:tailEnd type="triangle" w="med" len="med"/>
            </a:ln>
            <a:effectLst/>
          </p:spPr>
          <p:txBody>
            <a:bodyPr/>
            <a:lstStyle/>
            <a:p>
              <a:endParaRPr lang="en-US"/>
            </a:p>
          </p:txBody>
        </p:sp>
        <p:sp>
          <p:nvSpPr>
            <p:cNvPr id="82987" name="Freeform 43"/>
            <p:cNvSpPr>
              <a:spLocks/>
            </p:cNvSpPr>
            <p:nvPr/>
          </p:nvSpPr>
          <p:spPr bwMode="auto">
            <a:xfrm>
              <a:off x="5311" y="2818"/>
              <a:ext cx="125" cy="504"/>
            </a:xfrm>
            <a:custGeom>
              <a:avLst/>
              <a:gdLst/>
              <a:ahLst/>
              <a:cxnLst>
                <a:cxn ang="0">
                  <a:pos x="19" y="0"/>
                </a:cxn>
                <a:cxn ang="0">
                  <a:pos x="198" y="288"/>
                </a:cxn>
                <a:cxn ang="0">
                  <a:pos x="0" y="678"/>
                </a:cxn>
              </a:cxnLst>
              <a:rect l="0" t="0" r="r" b="b"/>
              <a:pathLst>
                <a:path w="201" h="678">
                  <a:moveTo>
                    <a:pt x="19" y="0"/>
                  </a:moveTo>
                  <a:cubicBezTo>
                    <a:pt x="110" y="87"/>
                    <a:pt x="201" y="175"/>
                    <a:pt x="198" y="288"/>
                  </a:cubicBezTo>
                  <a:cubicBezTo>
                    <a:pt x="195" y="401"/>
                    <a:pt x="34" y="615"/>
                    <a:pt x="0" y="678"/>
                  </a:cubicBezTo>
                </a:path>
              </a:pathLst>
            </a:custGeom>
            <a:noFill/>
            <a:ln w="9525">
              <a:solidFill>
                <a:schemeClr val="tx1"/>
              </a:solidFill>
              <a:round/>
              <a:headEnd type="none" w="med" len="med"/>
              <a:tailEnd type="triangle" w="med" len="med"/>
            </a:ln>
            <a:effectLst/>
          </p:spPr>
          <p:txBody>
            <a:bodyPr/>
            <a:lstStyle/>
            <a:p>
              <a:endParaRPr lang="en-US"/>
            </a:p>
          </p:txBody>
        </p:sp>
        <p:sp>
          <p:nvSpPr>
            <p:cNvPr id="82988" name="Freeform 44"/>
            <p:cNvSpPr>
              <a:spLocks/>
            </p:cNvSpPr>
            <p:nvPr/>
          </p:nvSpPr>
          <p:spPr bwMode="auto">
            <a:xfrm>
              <a:off x="4216" y="3593"/>
              <a:ext cx="517" cy="203"/>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82989" name="Freeform 45"/>
            <p:cNvSpPr>
              <a:spLocks/>
            </p:cNvSpPr>
            <p:nvPr/>
          </p:nvSpPr>
          <p:spPr bwMode="auto">
            <a:xfrm>
              <a:off x="3533" y="2833"/>
              <a:ext cx="129" cy="485"/>
            </a:xfrm>
            <a:custGeom>
              <a:avLst/>
              <a:gdLst/>
              <a:ahLst/>
              <a:cxnLst>
                <a:cxn ang="0">
                  <a:pos x="207" y="653"/>
                </a:cxn>
                <a:cxn ang="0">
                  <a:pos x="2" y="320"/>
                </a:cxn>
                <a:cxn ang="0">
                  <a:pos x="194" y="0"/>
                </a:cxn>
              </a:cxnLst>
              <a:rect l="0" t="0" r="r" b="b"/>
              <a:pathLst>
                <a:path w="207" h="653">
                  <a:moveTo>
                    <a:pt x="207" y="653"/>
                  </a:moveTo>
                  <a:cubicBezTo>
                    <a:pt x="105" y="541"/>
                    <a:pt x="4" y="429"/>
                    <a:pt x="2" y="320"/>
                  </a:cubicBezTo>
                  <a:cubicBezTo>
                    <a:pt x="0" y="211"/>
                    <a:pt x="163" y="53"/>
                    <a:pt x="194" y="0"/>
                  </a:cubicBezTo>
                </a:path>
              </a:pathLst>
            </a:custGeom>
            <a:noFill/>
            <a:ln w="9525">
              <a:solidFill>
                <a:schemeClr val="tx1"/>
              </a:solidFill>
              <a:round/>
              <a:headEnd type="none" w="med" len="med"/>
              <a:tailEnd type="triangle" w="med" len="med"/>
            </a:ln>
            <a:effectLst/>
          </p:spPr>
          <p:txBody>
            <a:bodyPr/>
            <a:lstStyle/>
            <a:p>
              <a:endParaRPr lang="en-US"/>
            </a:p>
          </p:txBody>
        </p:sp>
        <p:sp>
          <p:nvSpPr>
            <p:cNvPr id="82990" name="Freeform 46"/>
            <p:cNvSpPr>
              <a:spLocks/>
            </p:cNvSpPr>
            <p:nvPr/>
          </p:nvSpPr>
          <p:spPr bwMode="auto">
            <a:xfrm>
              <a:off x="4235" y="2728"/>
              <a:ext cx="494" cy="128"/>
            </a:xfrm>
            <a:custGeom>
              <a:avLst/>
              <a:gdLst/>
              <a:ahLst/>
              <a:cxnLst>
                <a:cxn ang="0">
                  <a:pos x="793" y="0"/>
                </a:cxn>
                <a:cxn ang="0">
                  <a:pos x="416" y="160"/>
                </a:cxn>
                <a:cxn ang="0">
                  <a:pos x="0" y="71"/>
                </a:cxn>
              </a:cxnLst>
              <a:rect l="0" t="0" r="r" b="b"/>
              <a:pathLst>
                <a:path w="793" h="172">
                  <a:moveTo>
                    <a:pt x="793" y="0"/>
                  </a:moveTo>
                  <a:cubicBezTo>
                    <a:pt x="670" y="74"/>
                    <a:pt x="548" y="148"/>
                    <a:pt x="416" y="160"/>
                  </a:cubicBezTo>
                  <a:cubicBezTo>
                    <a:pt x="284" y="172"/>
                    <a:pt x="142" y="121"/>
                    <a:pt x="0" y="71"/>
                  </a:cubicBezTo>
                </a:path>
              </a:pathLst>
            </a:custGeom>
            <a:noFill/>
            <a:ln w="9525">
              <a:solidFill>
                <a:schemeClr val="tx1"/>
              </a:solidFill>
              <a:round/>
              <a:headEnd type="none" w="med" len="med"/>
              <a:tailEnd type="triangle" w="med" len="med"/>
            </a:ln>
            <a:effectLst/>
          </p:spPr>
          <p:txBody>
            <a:bodyPr/>
            <a:lstStyle/>
            <a:p>
              <a:endParaRPr lang="en-US"/>
            </a:p>
          </p:txBody>
        </p:sp>
        <p:sp>
          <p:nvSpPr>
            <p:cNvPr id="82991" name="Freeform 47"/>
            <p:cNvSpPr>
              <a:spLocks/>
            </p:cNvSpPr>
            <p:nvPr/>
          </p:nvSpPr>
          <p:spPr bwMode="auto">
            <a:xfrm>
              <a:off x="4767" y="2932"/>
              <a:ext cx="70" cy="300"/>
            </a:xfrm>
            <a:custGeom>
              <a:avLst/>
              <a:gdLst/>
              <a:ahLst/>
              <a:cxnLst>
                <a:cxn ang="0">
                  <a:pos x="112" y="404"/>
                </a:cxn>
                <a:cxn ang="0">
                  <a:pos x="3" y="205"/>
                </a:cxn>
                <a:cxn ang="0">
                  <a:pos x="93" y="0"/>
                </a:cxn>
              </a:cxnLst>
              <a:rect l="0" t="0" r="r" b="b"/>
              <a:pathLst>
                <a:path w="112" h="404">
                  <a:moveTo>
                    <a:pt x="112" y="404"/>
                  </a:moveTo>
                  <a:cubicBezTo>
                    <a:pt x="59" y="338"/>
                    <a:pt x="6" y="272"/>
                    <a:pt x="3" y="205"/>
                  </a:cubicBezTo>
                  <a:cubicBezTo>
                    <a:pt x="0" y="138"/>
                    <a:pt x="46" y="69"/>
                    <a:pt x="93" y="0"/>
                  </a:cubicBezTo>
                </a:path>
              </a:pathLst>
            </a:custGeom>
            <a:noFill/>
            <a:ln w="9525">
              <a:solidFill>
                <a:schemeClr val="tx1"/>
              </a:solidFill>
              <a:round/>
              <a:headEnd type="none" w="med" len="med"/>
              <a:tailEnd type="triangle" w="med" len="med"/>
            </a:ln>
            <a:effectLst/>
          </p:spPr>
          <p:txBody>
            <a:bodyPr/>
            <a:lstStyle/>
            <a:p>
              <a:endParaRPr lang="en-US"/>
            </a:p>
          </p:txBody>
        </p:sp>
        <p:sp>
          <p:nvSpPr>
            <p:cNvPr id="82992" name="Freeform 48"/>
            <p:cNvSpPr>
              <a:spLocks/>
            </p:cNvSpPr>
            <p:nvPr/>
          </p:nvSpPr>
          <p:spPr bwMode="auto">
            <a:xfrm>
              <a:off x="4239" y="3310"/>
              <a:ext cx="498" cy="107"/>
            </a:xfrm>
            <a:custGeom>
              <a:avLst/>
              <a:gdLst/>
              <a:ahLst/>
              <a:cxnLst>
                <a:cxn ang="0">
                  <a:pos x="0" y="144"/>
                </a:cxn>
                <a:cxn ang="0">
                  <a:pos x="346" y="3"/>
                </a:cxn>
                <a:cxn ang="0">
                  <a:pos x="800" y="125"/>
                </a:cxn>
              </a:cxnLst>
              <a:rect l="0" t="0" r="r" b="b"/>
              <a:pathLst>
                <a:path w="800" h="144">
                  <a:moveTo>
                    <a:pt x="0" y="144"/>
                  </a:moveTo>
                  <a:cubicBezTo>
                    <a:pt x="106" y="75"/>
                    <a:pt x="213" y="6"/>
                    <a:pt x="346" y="3"/>
                  </a:cubicBezTo>
                  <a:cubicBezTo>
                    <a:pt x="479" y="0"/>
                    <a:pt x="639" y="62"/>
                    <a:pt x="800" y="125"/>
                  </a:cubicBezTo>
                </a:path>
              </a:pathLst>
            </a:custGeom>
            <a:noFill/>
            <a:ln w="9525">
              <a:solidFill>
                <a:schemeClr val="tx1"/>
              </a:solidFill>
              <a:round/>
              <a:headEnd type="none" w="med" len="med"/>
              <a:tailEnd type="triangle" w="med" len="med"/>
            </a:ln>
            <a:effectLst/>
          </p:spPr>
          <p:txBody>
            <a:bodyPr/>
            <a:lstStyle/>
            <a:p>
              <a:endParaRPr lang="en-US"/>
            </a:p>
          </p:txBody>
        </p:sp>
        <p:sp>
          <p:nvSpPr>
            <p:cNvPr id="82993" name="Freeform 49"/>
            <p:cNvSpPr>
              <a:spLocks/>
            </p:cNvSpPr>
            <p:nvPr/>
          </p:nvSpPr>
          <p:spPr bwMode="auto">
            <a:xfrm>
              <a:off x="4151" y="2908"/>
              <a:ext cx="81" cy="343"/>
            </a:xfrm>
            <a:custGeom>
              <a:avLst/>
              <a:gdLst/>
              <a:ahLst/>
              <a:cxnLst>
                <a:cxn ang="0">
                  <a:pos x="13" y="0"/>
                </a:cxn>
                <a:cxn ang="0">
                  <a:pos x="128" y="250"/>
                </a:cxn>
                <a:cxn ang="0">
                  <a:pos x="0" y="461"/>
                </a:cxn>
              </a:cxnLst>
              <a:rect l="0" t="0" r="r" b="b"/>
              <a:pathLst>
                <a:path w="130" h="461">
                  <a:moveTo>
                    <a:pt x="13" y="0"/>
                  </a:moveTo>
                  <a:cubicBezTo>
                    <a:pt x="71" y="86"/>
                    <a:pt x="130" y="173"/>
                    <a:pt x="128" y="250"/>
                  </a:cubicBezTo>
                  <a:cubicBezTo>
                    <a:pt x="126" y="327"/>
                    <a:pt x="22" y="426"/>
                    <a:pt x="0" y="461"/>
                  </a:cubicBezTo>
                </a:path>
              </a:pathLst>
            </a:custGeom>
            <a:noFill/>
            <a:ln w="9525">
              <a:solidFill>
                <a:schemeClr val="tx1"/>
              </a:solidFill>
              <a:round/>
              <a:headEnd type="none" w="med" len="med"/>
              <a:tailEnd type="triangle" w="med" len="med"/>
            </a:ln>
            <a:effectLst/>
          </p:spPr>
          <p:txBody>
            <a:bodyPr/>
            <a:lstStyle/>
            <a:p>
              <a:endParaRPr lang="en-US"/>
            </a:p>
          </p:txBody>
        </p:sp>
        <p:sp>
          <p:nvSpPr>
            <p:cNvPr id="82994" name="Text Box 50"/>
            <p:cNvSpPr txBox="1">
              <a:spLocks noChangeArrowheads="1"/>
            </p:cNvSpPr>
            <p:nvPr/>
          </p:nvSpPr>
          <p:spPr bwMode="auto">
            <a:xfrm>
              <a:off x="4765" y="2989"/>
              <a:ext cx="180" cy="180"/>
            </a:xfrm>
            <a:prstGeom prst="rect">
              <a:avLst/>
            </a:prstGeom>
            <a:noFill/>
            <a:ln w="9525">
              <a:noFill/>
              <a:miter lim="800000"/>
              <a:headEnd/>
              <a:tailEnd/>
            </a:ln>
            <a:effectLst/>
          </p:spPr>
          <p:txBody>
            <a:bodyPr>
              <a:spAutoFit/>
            </a:bodyPr>
            <a:lstStyle/>
            <a:p>
              <a:pPr eaLnBrk="0" hangingPunct="0"/>
              <a:r>
                <a:rPr lang="en-US" sz="1000"/>
                <a:t>0</a:t>
              </a:r>
            </a:p>
          </p:txBody>
        </p:sp>
        <p:sp>
          <p:nvSpPr>
            <p:cNvPr id="82995" name="Text Box 51"/>
            <p:cNvSpPr txBox="1">
              <a:spLocks noChangeArrowheads="1"/>
            </p:cNvSpPr>
            <p:nvPr/>
          </p:nvSpPr>
          <p:spPr bwMode="auto">
            <a:xfrm>
              <a:off x="4426" y="2694"/>
              <a:ext cx="163" cy="180"/>
            </a:xfrm>
            <a:prstGeom prst="rect">
              <a:avLst/>
            </a:prstGeom>
            <a:noFill/>
            <a:ln w="9525">
              <a:noFill/>
              <a:miter lim="800000"/>
              <a:headEnd/>
              <a:tailEnd/>
            </a:ln>
            <a:effectLst/>
          </p:spPr>
          <p:txBody>
            <a:bodyPr>
              <a:spAutoFit/>
            </a:bodyPr>
            <a:lstStyle/>
            <a:p>
              <a:pPr eaLnBrk="0" hangingPunct="0"/>
              <a:r>
                <a:rPr lang="en-US" sz="1000"/>
                <a:t>0</a:t>
              </a:r>
            </a:p>
          </p:txBody>
        </p:sp>
        <p:sp>
          <p:nvSpPr>
            <p:cNvPr id="82996" name="Text Box 52"/>
            <p:cNvSpPr txBox="1">
              <a:spLocks noChangeArrowheads="1"/>
            </p:cNvSpPr>
            <p:nvPr/>
          </p:nvSpPr>
          <p:spPr bwMode="auto">
            <a:xfrm>
              <a:off x="3985" y="2993"/>
              <a:ext cx="243" cy="181"/>
            </a:xfrm>
            <a:prstGeom prst="rect">
              <a:avLst/>
            </a:prstGeom>
            <a:noFill/>
            <a:ln w="9525">
              <a:noFill/>
              <a:miter lim="800000"/>
              <a:headEnd/>
              <a:tailEnd/>
            </a:ln>
            <a:effectLst/>
          </p:spPr>
          <p:txBody>
            <a:bodyPr>
              <a:spAutoFit/>
            </a:bodyPr>
            <a:lstStyle/>
            <a:p>
              <a:pPr eaLnBrk="0" hangingPunct="0"/>
              <a:r>
                <a:rPr lang="en-US" sz="1000"/>
                <a:t>0</a:t>
              </a:r>
            </a:p>
          </p:txBody>
        </p:sp>
        <p:sp>
          <p:nvSpPr>
            <p:cNvPr id="82997" name="Text Box 53"/>
            <p:cNvSpPr txBox="1">
              <a:spLocks noChangeArrowheads="1"/>
            </p:cNvSpPr>
            <p:nvPr/>
          </p:nvSpPr>
          <p:spPr bwMode="auto">
            <a:xfrm>
              <a:off x="4410" y="3293"/>
              <a:ext cx="223" cy="180"/>
            </a:xfrm>
            <a:prstGeom prst="rect">
              <a:avLst/>
            </a:prstGeom>
            <a:noFill/>
            <a:ln w="9525">
              <a:noFill/>
              <a:miter lim="800000"/>
              <a:headEnd/>
              <a:tailEnd/>
            </a:ln>
            <a:effectLst/>
          </p:spPr>
          <p:txBody>
            <a:bodyPr>
              <a:spAutoFit/>
            </a:bodyPr>
            <a:lstStyle/>
            <a:p>
              <a:pPr eaLnBrk="0" hangingPunct="0"/>
              <a:r>
                <a:rPr lang="en-US" sz="1000"/>
                <a:t>0</a:t>
              </a:r>
            </a:p>
          </p:txBody>
        </p:sp>
        <p:sp>
          <p:nvSpPr>
            <p:cNvPr id="82998" name="Text Box 54"/>
            <p:cNvSpPr txBox="1">
              <a:spLocks noChangeArrowheads="1"/>
            </p:cNvSpPr>
            <p:nvPr/>
          </p:nvSpPr>
          <p:spPr bwMode="auto">
            <a:xfrm>
              <a:off x="5219" y="2937"/>
              <a:ext cx="215" cy="383"/>
            </a:xfrm>
            <a:prstGeom prst="rect">
              <a:avLst/>
            </a:prstGeom>
            <a:noFill/>
            <a:ln w="9525">
              <a:noFill/>
              <a:miter lim="800000"/>
              <a:headEnd/>
              <a:tailEnd/>
            </a:ln>
            <a:effectLst/>
          </p:spPr>
          <p:txBody>
            <a:bodyPr>
              <a:spAutoFit/>
            </a:bodyPr>
            <a:lstStyle/>
            <a:p>
              <a:pPr eaLnBrk="0" hangingPunct="0"/>
              <a:r>
                <a:rPr lang="en-US" sz="1000"/>
                <a:t>1</a:t>
              </a:r>
            </a:p>
            <a:p>
              <a:pPr eaLnBrk="0" hangingPunct="0"/>
              <a:endParaRPr lang="en-US" sz="1800"/>
            </a:p>
          </p:txBody>
        </p:sp>
        <p:sp>
          <p:nvSpPr>
            <p:cNvPr id="82999" name="Text Box 55"/>
            <p:cNvSpPr txBox="1">
              <a:spLocks noChangeArrowheads="1"/>
            </p:cNvSpPr>
            <p:nvPr/>
          </p:nvSpPr>
          <p:spPr bwMode="auto">
            <a:xfrm>
              <a:off x="4418" y="2233"/>
              <a:ext cx="168" cy="180"/>
            </a:xfrm>
            <a:prstGeom prst="rect">
              <a:avLst/>
            </a:prstGeom>
            <a:noFill/>
            <a:ln w="9525">
              <a:noFill/>
              <a:miter lim="800000"/>
              <a:headEnd/>
              <a:tailEnd/>
            </a:ln>
            <a:effectLst/>
          </p:spPr>
          <p:txBody>
            <a:bodyPr>
              <a:spAutoFit/>
            </a:bodyPr>
            <a:lstStyle/>
            <a:p>
              <a:pPr eaLnBrk="0" hangingPunct="0"/>
              <a:r>
                <a:rPr lang="en-US" sz="1000"/>
                <a:t>1</a:t>
              </a:r>
            </a:p>
          </p:txBody>
        </p:sp>
        <p:sp>
          <p:nvSpPr>
            <p:cNvPr id="83000" name="Text Box 56"/>
            <p:cNvSpPr txBox="1">
              <a:spLocks noChangeArrowheads="1"/>
            </p:cNvSpPr>
            <p:nvPr/>
          </p:nvSpPr>
          <p:spPr bwMode="auto">
            <a:xfrm>
              <a:off x="3526" y="2989"/>
              <a:ext cx="235" cy="382"/>
            </a:xfrm>
            <a:prstGeom prst="rect">
              <a:avLst/>
            </a:prstGeom>
            <a:noFill/>
            <a:ln w="9525">
              <a:noFill/>
              <a:miter lim="800000"/>
              <a:headEnd/>
              <a:tailEnd/>
            </a:ln>
            <a:effectLst/>
          </p:spPr>
          <p:txBody>
            <a:bodyPr>
              <a:spAutoFit/>
            </a:bodyPr>
            <a:lstStyle/>
            <a:p>
              <a:pPr eaLnBrk="0" hangingPunct="0"/>
              <a:r>
                <a:rPr lang="en-US" sz="1000"/>
                <a:t>1</a:t>
              </a:r>
            </a:p>
            <a:p>
              <a:pPr eaLnBrk="0" hangingPunct="0"/>
              <a:endParaRPr lang="en-US" sz="1800"/>
            </a:p>
          </p:txBody>
        </p:sp>
        <p:sp>
          <p:nvSpPr>
            <p:cNvPr id="83001" name="Text Box 57"/>
            <p:cNvSpPr txBox="1">
              <a:spLocks noChangeArrowheads="1"/>
            </p:cNvSpPr>
            <p:nvPr/>
          </p:nvSpPr>
          <p:spPr bwMode="auto">
            <a:xfrm>
              <a:off x="4446" y="3627"/>
              <a:ext cx="236" cy="382"/>
            </a:xfrm>
            <a:prstGeom prst="rect">
              <a:avLst/>
            </a:prstGeom>
            <a:noFill/>
            <a:ln w="9525">
              <a:noFill/>
              <a:miter lim="800000"/>
              <a:headEnd/>
              <a:tailEnd/>
            </a:ln>
            <a:effectLst/>
          </p:spPr>
          <p:txBody>
            <a:bodyPr>
              <a:spAutoFit/>
            </a:bodyPr>
            <a:lstStyle/>
            <a:p>
              <a:pPr eaLnBrk="0" hangingPunct="0"/>
              <a:r>
                <a:rPr lang="en-US" sz="1000"/>
                <a:t>1</a:t>
              </a:r>
            </a:p>
            <a:p>
              <a:pPr eaLnBrk="0" hangingPunct="0"/>
              <a:endParaRPr lang="en-US" sz="1800"/>
            </a:p>
          </p:txBody>
        </p:sp>
      </p:grpSp>
      <p:grpSp>
        <p:nvGrpSpPr>
          <p:cNvPr id="83007" name="Group 63"/>
          <p:cNvGrpSpPr>
            <a:grpSpLocks/>
          </p:cNvGrpSpPr>
          <p:nvPr/>
        </p:nvGrpSpPr>
        <p:grpSpPr bwMode="auto">
          <a:xfrm>
            <a:off x="3097213" y="3043238"/>
            <a:ext cx="274637" cy="538162"/>
            <a:chOff x="1951" y="1959"/>
            <a:chExt cx="173" cy="339"/>
          </a:xfrm>
        </p:grpSpPr>
        <p:sp>
          <p:nvSpPr>
            <p:cNvPr id="83005" name="Line 61"/>
            <p:cNvSpPr>
              <a:spLocks noChangeShapeType="1"/>
            </p:cNvSpPr>
            <p:nvPr/>
          </p:nvSpPr>
          <p:spPr bwMode="auto">
            <a:xfrm flipH="1">
              <a:off x="1990" y="2170"/>
              <a:ext cx="84" cy="128"/>
            </a:xfrm>
            <a:prstGeom prst="line">
              <a:avLst/>
            </a:prstGeom>
            <a:noFill/>
            <a:ln w="9525">
              <a:solidFill>
                <a:schemeClr val="tx1"/>
              </a:solidFill>
              <a:round/>
              <a:headEnd/>
              <a:tailEnd/>
            </a:ln>
            <a:effectLst/>
          </p:spPr>
          <p:txBody>
            <a:bodyPr/>
            <a:lstStyle/>
            <a:p>
              <a:endParaRPr lang="en-US"/>
            </a:p>
          </p:txBody>
        </p:sp>
        <p:sp>
          <p:nvSpPr>
            <p:cNvPr id="83006" name="Text Box 62"/>
            <p:cNvSpPr txBox="1">
              <a:spLocks noChangeArrowheads="1"/>
            </p:cNvSpPr>
            <p:nvPr/>
          </p:nvSpPr>
          <p:spPr bwMode="auto">
            <a:xfrm>
              <a:off x="1951" y="1959"/>
              <a:ext cx="173" cy="212"/>
            </a:xfrm>
            <a:prstGeom prst="rect">
              <a:avLst/>
            </a:prstGeom>
            <a:noFill/>
            <a:ln w="9525">
              <a:noFill/>
              <a:miter lim="800000"/>
              <a:headEnd/>
              <a:tailEnd/>
            </a:ln>
            <a:effectLst/>
          </p:spPr>
          <p:txBody>
            <a:bodyPr>
              <a:spAutoFit/>
            </a:bodyPr>
            <a:lstStyle/>
            <a:p>
              <a:pPr>
                <a:spcBef>
                  <a:spcPct val="50000"/>
                </a:spcBef>
              </a:pPr>
              <a:r>
                <a:rPr lang="en-US" sz="1600"/>
                <a:t>2</a:t>
              </a:r>
            </a:p>
          </p:txBody>
        </p:sp>
      </p:grpSp>
      <p:grpSp>
        <p:nvGrpSpPr>
          <p:cNvPr id="83008" name="Group 64"/>
          <p:cNvGrpSpPr>
            <a:grpSpLocks/>
          </p:cNvGrpSpPr>
          <p:nvPr/>
        </p:nvGrpSpPr>
        <p:grpSpPr bwMode="auto">
          <a:xfrm>
            <a:off x="5038725" y="3130550"/>
            <a:ext cx="274638" cy="538163"/>
            <a:chOff x="1951" y="1959"/>
            <a:chExt cx="173" cy="339"/>
          </a:xfrm>
        </p:grpSpPr>
        <p:sp>
          <p:nvSpPr>
            <p:cNvPr id="83009" name="Line 65"/>
            <p:cNvSpPr>
              <a:spLocks noChangeShapeType="1"/>
            </p:cNvSpPr>
            <p:nvPr/>
          </p:nvSpPr>
          <p:spPr bwMode="auto">
            <a:xfrm flipH="1">
              <a:off x="1990" y="2170"/>
              <a:ext cx="84" cy="128"/>
            </a:xfrm>
            <a:prstGeom prst="line">
              <a:avLst/>
            </a:prstGeom>
            <a:noFill/>
            <a:ln w="9525">
              <a:solidFill>
                <a:schemeClr val="tx1"/>
              </a:solidFill>
              <a:round/>
              <a:headEnd/>
              <a:tailEnd/>
            </a:ln>
            <a:effectLst/>
          </p:spPr>
          <p:txBody>
            <a:bodyPr/>
            <a:lstStyle/>
            <a:p>
              <a:endParaRPr lang="en-US"/>
            </a:p>
          </p:txBody>
        </p:sp>
        <p:sp>
          <p:nvSpPr>
            <p:cNvPr id="83010" name="Text Box 66"/>
            <p:cNvSpPr txBox="1">
              <a:spLocks noChangeArrowheads="1"/>
            </p:cNvSpPr>
            <p:nvPr/>
          </p:nvSpPr>
          <p:spPr bwMode="auto">
            <a:xfrm>
              <a:off x="1951" y="1959"/>
              <a:ext cx="173" cy="212"/>
            </a:xfrm>
            <a:prstGeom prst="rect">
              <a:avLst/>
            </a:prstGeom>
            <a:noFill/>
            <a:ln w="9525">
              <a:noFill/>
              <a:miter lim="800000"/>
              <a:headEnd/>
              <a:tailEnd/>
            </a:ln>
            <a:effectLst/>
          </p:spPr>
          <p:txBody>
            <a:bodyPr>
              <a:spAutoFit/>
            </a:bodyPr>
            <a:lstStyle/>
            <a:p>
              <a:pPr>
                <a:spcBef>
                  <a:spcPct val="50000"/>
                </a:spcBef>
              </a:pPr>
              <a:r>
                <a:rPr lang="en-US" sz="1600"/>
                <a:t>2</a:t>
              </a:r>
            </a:p>
          </p:txBody>
        </p:sp>
      </p:grpSp>
      <p:sp>
        <p:nvSpPr>
          <p:cNvPr id="83011" name="Freeform 67"/>
          <p:cNvSpPr>
            <a:spLocks/>
          </p:cNvSpPr>
          <p:nvPr/>
        </p:nvSpPr>
        <p:spPr bwMode="auto">
          <a:xfrm>
            <a:off x="600075" y="3856038"/>
            <a:ext cx="773113" cy="379412"/>
          </a:xfrm>
          <a:custGeom>
            <a:avLst/>
            <a:gdLst/>
            <a:ahLst/>
            <a:cxnLst>
              <a:cxn ang="0">
                <a:pos x="0" y="130"/>
              </a:cxn>
              <a:cxn ang="0">
                <a:pos x="294" y="8"/>
              </a:cxn>
              <a:cxn ang="0">
                <a:pos x="544" y="79"/>
              </a:cxn>
            </a:cxnLst>
            <a:rect l="0" t="0" r="r" b="b"/>
            <a:pathLst>
              <a:path w="544" h="130">
                <a:moveTo>
                  <a:pt x="0" y="130"/>
                </a:moveTo>
                <a:cubicBezTo>
                  <a:pt x="101" y="73"/>
                  <a:pt x="203" y="16"/>
                  <a:pt x="294" y="8"/>
                </a:cubicBezTo>
                <a:cubicBezTo>
                  <a:pt x="385" y="0"/>
                  <a:pt x="502" y="66"/>
                  <a:pt x="544" y="79"/>
                </a:cubicBezTo>
              </a:path>
            </a:pathLst>
          </a:custGeom>
          <a:noFill/>
          <a:ln w="9525">
            <a:solidFill>
              <a:schemeClr val="tx1"/>
            </a:solidFill>
            <a:round/>
            <a:headEnd type="none" w="med" len="med"/>
            <a:tailEnd type="triangle" w="med" len="med"/>
          </a:ln>
          <a:effectLst/>
        </p:spPr>
        <p:txBody>
          <a:bodyPr/>
          <a:lstStyle/>
          <a:p>
            <a:endParaRPr lang="en-US"/>
          </a:p>
        </p:txBody>
      </p:sp>
      <p:sp>
        <p:nvSpPr>
          <p:cNvPr id="83012" name="Text Box 68"/>
          <p:cNvSpPr txBox="1">
            <a:spLocks noChangeArrowheads="1"/>
          </p:cNvSpPr>
          <p:nvPr/>
        </p:nvSpPr>
        <p:spPr bwMode="auto">
          <a:xfrm>
            <a:off x="282575" y="4254500"/>
            <a:ext cx="631825" cy="244475"/>
          </a:xfrm>
          <a:prstGeom prst="rect">
            <a:avLst/>
          </a:prstGeom>
          <a:noFill/>
          <a:ln w="9525">
            <a:noFill/>
            <a:miter lim="800000"/>
            <a:headEnd/>
            <a:tailEnd/>
          </a:ln>
          <a:effectLst/>
        </p:spPr>
        <p:txBody>
          <a:bodyPr>
            <a:spAutoFit/>
          </a:bodyPr>
          <a:lstStyle/>
          <a:p>
            <a:pPr>
              <a:spcBef>
                <a:spcPct val="50000"/>
              </a:spcBef>
            </a:pPr>
            <a:r>
              <a:rPr lang="en-US" sz="1000"/>
              <a:t>RESET</a:t>
            </a:r>
          </a:p>
        </p:txBody>
      </p:sp>
      <p:sp>
        <p:nvSpPr>
          <p:cNvPr id="55" name="Slide Number Placeholder 54"/>
          <p:cNvSpPr>
            <a:spLocks noGrp="1"/>
          </p:cNvSpPr>
          <p:nvPr>
            <p:ph type="sldNum" sz="quarter" idx="12"/>
          </p:nvPr>
        </p:nvSpPr>
        <p:spPr/>
        <p:txBody>
          <a:bodyPr/>
          <a:lstStyle/>
          <a:p>
            <a:fld id="{1E9AE433-2354-447F-AC9C-E3BA53A2ED55}" type="slidenum">
              <a:rPr lang="en-US" smtClean="0"/>
              <a:pPr/>
              <a:t>74</a:t>
            </a:fld>
            <a:endParaRPr lang="en-US"/>
          </a:p>
        </p:txBody>
      </p:sp>
      <p:sp>
        <p:nvSpPr>
          <p:cNvPr id="56" name="Footer Placeholder 55"/>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Sequential Circuit Design</a:t>
            </a:r>
          </a:p>
        </p:txBody>
      </p:sp>
      <p:sp>
        <p:nvSpPr>
          <p:cNvPr id="84995" name="Rectangle 3"/>
          <p:cNvSpPr>
            <a:spLocks noGrp="1" noChangeArrowheads="1"/>
          </p:cNvSpPr>
          <p:nvPr>
            <p:ph idx="1"/>
          </p:nvPr>
        </p:nvSpPr>
        <p:spPr>
          <a:xfrm>
            <a:off x="838201" y="1524000"/>
            <a:ext cx="5228968" cy="4562475"/>
          </a:xfrm>
        </p:spPr>
        <p:txBody>
          <a:bodyPr/>
          <a:lstStyle/>
          <a:p>
            <a:r>
              <a:rPr lang="en-US" dirty="0"/>
              <a:t>Example: </a:t>
            </a:r>
          </a:p>
          <a:p>
            <a:pPr lvl="1"/>
            <a:r>
              <a:rPr lang="en-US" dirty="0"/>
              <a:t>Step 6: Draw the State Transition Table</a:t>
            </a:r>
          </a:p>
        </p:txBody>
      </p:sp>
      <p:grpSp>
        <p:nvGrpSpPr>
          <p:cNvPr id="85079" name="Group 87"/>
          <p:cNvGrpSpPr>
            <a:grpSpLocks/>
          </p:cNvGrpSpPr>
          <p:nvPr/>
        </p:nvGrpSpPr>
        <p:grpSpPr bwMode="auto">
          <a:xfrm>
            <a:off x="4824413" y="3886200"/>
            <a:ext cx="3022600" cy="2670175"/>
            <a:chOff x="3039" y="2448"/>
            <a:chExt cx="1904" cy="1682"/>
          </a:xfrm>
        </p:grpSpPr>
        <p:sp>
          <p:nvSpPr>
            <p:cNvPr id="85003" name="Text Box 11"/>
            <p:cNvSpPr txBox="1">
              <a:spLocks noChangeArrowheads="1"/>
            </p:cNvSpPr>
            <p:nvPr/>
          </p:nvSpPr>
          <p:spPr bwMode="auto">
            <a:xfrm>
              <a:off x="3039" y="2456"/>
              <a:ext cx="1773" cy="250"/>
            </a:xfrm>
            <a:prstGeom prst="rect">
              <a:avLst/>
            </a:prstGeom>
            <a:noFill/>
            <a:ln w="9525">
              <a:noFill/>
              <a:miter lim="800000"/>
              <a:headEnd/>
              <a:tailEnd/>
            </a:ln>
            <a:effectLst/>
          </p:spPr>
          <p:txBody>
            <a:bodyPr>
              <a:spAutoFit/>
            </a:bodyPr>
            <a:lstStyle/>
            <a:p>
              <a:pPr>
                <a:spcBef>
                  <a:spcPct val="50000"/>
                </a:spcBef>
              </a:pPr>
              <a:r>
                <a:rPr lang="en-US" sz="2000"/>
                <a:t>rst  P1 P0 dir     N1 N0</a:t>
              </a:r>
            </a:p>
          </p:txBody>
        </p:sp>
        <p:sp>
          <p:nvSpPr>
            <p:cNvPr id="85004" name="Text Box 12"/>
            <p:cNvSpPr txBox="1">
              <a:spLocks noChangeArrowheads="1"/>
            </p:cNvSpPr>
            <p:nvPr/>
          </p:nvSpPr>
          <p:spPr bwMode="auto">
            <a:xfrm>
              <a:off x="3134" y="2686"/>
              <a:ext cx="1809" cy="1444"/>
            </a:xfrm>
            <a:prstGeom prst="rect">
              <a:avLst/>
            </a:prstGeom>
            <a:noFill/>
            <a:ln w="9525">
              <a:noFill/>
              <a:miter lim="800000"/>
              <a:headEnd/>
              <a:tailEnd/>
            </a:ln>
            <a:effectLst/>
          </p:spPr>
          <p:txBody>
            <a:bodyPr>
              <a:spAutoFit/>
            </a:bodyPr>
            <a:lstStyle/>
            <a:p>
              <a:pPr marL="457200" indent="-457200">
                <a:lnSpc>
                  <a:spcPct val="80000"/>
                </a:lnSpc>
              </a:pPr>
              <a:r>
                <a:rPr lang="en-US" sz="2000"/>
                <a:t>0   0   0   0        1   0</a:t>
              </a:r>
            </a:p>
            <a:p>
              <a:pPr marL="457200" indent="-457200">
                <a:lnSpc>
                  <a:spcPct val="80000"/>
                </a:lnSpc>
              </a:pPr>
              <a:r>
                <a:rPr lang="en-US" sz="2000"/>
                <a:t>0   0   0   1        0   1</a:t>
              </a:r>
            </a:p>
            <a:p>
              <a:pPr marL="457200" indent="-457200">
                <a:lnSpc>
                  <a:spcPct val="80000"/>
                </a:lnSpc>
              </a:pPr>
              <a:r>
                <a:rPr lang="en-US" sz="2000"/>
                <a:t>0   0   1   0        0   0</a:t>
              </a:r>
            </a:p>
            <a:p>
              <a:pPr marL="457200" indent="-457200">
                <a:lnSpc>
                  <a:spcPct val="80000"/>
                </a:lnSpc>
              </a:pPr>
              <a:r>
                <a:rPr lang="en-US" sz="2000"/>
                <a:t>0   0   1   1        1   1</a:t>
              </a:r>
            </a:p>
            <a:p>
              <a:pPr marL="457200" indent="-457200">
                <a:lnSpc>
                  <a:spcPct val="80000"/>
                </a:lnSpc>
              </a:pPr>
              <a:r>
                <a:rPr lang="en-US" sz="2000"/>
                <a:t>0   1   0   0        1   1</a:t>
              </a:r>
            </a:p>
            <a:p>
              <a:pPr marL="457200" indent="-457200">
                <a:lnSpc>
                  <a:spcPct val="80000"/>
                </a:lnSpc>
              </a:pPr>
              <a:r>
                <a:rPr lang="en-US" sz="2000"/>
                <a:t>0   1   0   1        0   0</a:t>
              </a:r>
            </a:p>
            <a:p>
              <a:pPr marL="457200" indent="-457200">
                <a:lnSpc>
                  <a:spcPct val="80000"/>
                </a:lnSpc>
              </a:pPr>
              <a:r>
                <a:rPr lang="en-US" sz="2000"/>
                <a:t>0   1   1   0        0   1</a:t>
              </a:r>
            </a:p>
            <a:p>
              <a:pPr marL="457200" indent="-457200">
                <a:lnSpc>
                  <a:spcPct val="80000"/>
                </a:lnSpc>
              </a:pPr>
              <a:r>
                <a:rPr lang="en-US" sz="2000"/>
                <a:t>0   1   1   1        1   0 </a:t>
              </a:r>
            </a:p>
            <a:p>
              <a:pPr marL="457200" indent="-457200">
                <a:lnSpc>
                  <a:spcPct val="80000"/>
                </a:lnSpc>
              </a:pPr>
              <a:r>
                <a:rPr lang="en-US" sz="2000"/>
                <a:t>1  X  X  X        0   0</a:t>
              </a:r>
            </a:p>
          </p:txBody>
        </p:sp>
        <p:sp>
          <p:nvSpPr>
            <p:cNvPr id="85005" name="Line 13"/>
            <p:cNvSpPr>
              <a:spLocks noChangeShapeType="1"/>
            </p:cNvSpPr>
            <p:nvPr/>
          </p:nvSpPr>
          <p:spPr bwMode="auto">
            <a:xfrm>
              <a:off x="3163" y="2666"/>
              <a:ext cx="1429" cy="1"/>
            </a:xfrm>
            <a:prstGeom prst="line">
              <a:avLst/>
            </a:prstGeom>
            <a:noFill/>
            <a:ln w="12700">
              <a:solidFill>
                <a:schemeClr val="tx1"/>
              </a:solidFill>
              <a:round/>
              <a:headEnd/>
              <a:tailEnd/>
            </a:ln>
            <a:effectLst/>
          </p:spPr>
          <p:txBody>
            <a:bodyPr/>
            <a:lstStyle/>
            <a:p>
              <a:endParaRPr lang="en-US"/>
            </a:p>
          </p:txBody>
        </p:sp>
        <p:sp>
          <p:nvSpPr>
            <p:cNvPr id="85006" name="Line 14"/>
            <p:cNvSpPr>
              <a:spLocks noChangeShapeType="1"/>
            </p:cNvSpPr>
            <p:nvPr/>
          </p:nvSpPr>
          <p:spPr bwMode="auto">
            <a:xfrm>
              <a:off x="4075" y="2448"/>
              <a:ext cx="1" cy="1662"/>
            </a:xfrm>
            <a:prstGeom prst="line">
              <a:avLst/>
            </a:prstGeom>
            <a:noFill/>
            <a:ln w="12700">
              <a:solidFill>
                <a:schemeClr val="tx1"/>
              </a:solidFill>
              <a:round/>
              <a:headEnd/>
              <a:tailEnd/>
            </a:ln>
            <a:effectLst/>
          </p:spPr>
          <p:txBody>
            <a:bodyPr/>
            <a:lstStyle/>
            <a:p>
              <a:endParaRPr lang="en-US"/>
            </a:p>
          </p:txBody>
        </p:sp>
      </p:grpSp>
      <p:grpSp>
        <p:nvGrpSpPr>
          <p:cNvPr id="85007" name="Group 15"/>
          <p:cNvGrpSpPr>
            <a:grpSpLocks/>
          </p:cNvGrpSpPr>
          <p:nvPr/>
        </p:nvGrpSpPr>
        <p:grpSpPr bwMode="auto">
          <a:xfrm>
            <a:off x="882650" y="4040188"/>
            <a:ext cx="3032125" cy="2409825"/>
            <a:chOff x="3526" y="2233"/>
            <a:chExt cx="1910" cy="1776"/>
          </a:xfrm>
        </p:grpSpPr>
        <p:sp>
          <p:nvSpPr>
            <p:cNvPr id="85008" name="Text Box 16"/>
            <p:cNvSpPr txBox="1">
              <a:spLocks noChangeArrowheads="1"/>
            </p:cNvSpPr>
            <p:nvPr/>
          </p:nvSpPr>
          <p:spPr bwMode="auto">
            <a:xfrm>
              <a:off x="5066" y="2756"/>
              <a:ext cx="354" cy="337"/>
            </a:xfrm>
            <a:prstGeom prst="rect">
              <a:avLst/>
            </a:prstGeom>
            <a:noFill/>
            <a:ln w="9525">
              <a:noFill/>
              <a:miter lim="800000"/>
              <a:headEnd/>
              <a:tailEnd/>
            </a:ln>
            <a:effectLst/>
          </p:spPr>
          <p:txBody>
            <a:bodyPr>
              <a:spAutoFit/>
            </a:bodyPr>
            <a:lstStyle/>
            <a:p>
              <a:pPr eaLnBrk="0" hangingPunct="0"/>
              <a:endParaRPr lang="en-US"/>
            </a:p>
          </p:txBody>
        </p:sp>
        <p:grpSp>
          <p:nvGrpSpPr>
            <p:cNvPr id="85009" name="Group 17"/>
            <p:cNvGrpSpPr>
              <a:grpSpLocks/>
            </p:cNvGrpSpPr>
            <p:nvPr/>
          </p:nvGrpSpPr>
          <p:grpSpPr bwMode="auto">
            <a:xfrm>
              <a:off x="3614" y="2300"/>
              <a:ext cx="633" cy="723"/>
              <a:chOff x="1005" y="2157"/>
              <a:chExt cx="1017" cy="973"/>
            </a:xfrm>
          </p:grpSpPr>
          <p:sp>
            <p:nvSpPr>
              <p:cNvPr id="85010" name="Text Box 18"/>
              <p:cNvSpPr txBox="1">
                <a:spLocks noChangeArrowheads="1"/>
              </p:cNvSpPr>
              <p:nvPr/>
            </p:nvSpPr>
            <p:spPr bwMode="auto">
              <a:xfrm>
                <a:off x="1277" y="2244"/>
                <a:ext cx="453" cy="395"/>
              </a:xfrm>
              <a:prstGeom prst="rect">
                <a:avLst/>
              </a:prstGeom>
              <a:noFill/>
              <a:ln w="9525">
                <a:noFill/>
                <a:miter lim="800000"/>
                <a:headEnd/>
                <a:tailEnd/>
              </a:ln>
              <a:effectLst/>
            </p:spPr>
            <p:txBody>
              <a:bodyPr>
                <a:spAutoFit/>
              </a:bodyPr>
              <a:lstStyle/>
              <a:p>
                <a:pPr algn="ctr" eaLnBrk="0" hangingPunct="0"/>
                <a:r>
                  <a:rPr lang="en-US" sz="1000"/>
                  <a:t>Zero</a:t>
                </a:r>
              </a:p>
              <a:p>
                <a:pPr algn="ctr" eaLnBrk="0" hangingPunct="0"/>
                <a:r>
                  <a:rPr lang="en-US" sz="1000"/>
                  <a:t>00</a:t>
                </a:r>
              </a:p>
            </p:txBody>
          </p:sp>
          <p:sp>
            <p:nvSpPr>
              <p:cNvPr id="85011" name="Text Box 19"/>
              <p:cNvSpPr txBox="1">
                <a:spLocks noChangeArrowheads="1"/>
              </p:cNvSpPr>
              <p:nvPr/>
            </p:nvSpPr>
            <p:spPr bwMode="auto">
              <a:xfrm>
                <a:off x="1060" y="2721"/>
                <a:ext cx="920" cy="242"/>
              </a:xfrm>
              <a:prstGeom prst="rect">
                <a:avLst/>
              </a:prstGeom>
              <a:noFill/>
              <a:ln w="9525">
                <a:noFill/>
                <a:miter lim="800000"/>
                <a:headEnd/>
                <a:tailEnd/>
              </a:ln>
              <a:effectLst/>
            </p:spPr>
            <p:txBody>
              <a:bodyPr>
                <a:spAutoFit/>
              </a:bodyPr>
              <a:lstStyle/>
              <a:p>
                <a:pPr algn="ctr" eaLnBrk="0" hangingPunct="0"/>
                <a:r>
                  <a:rPr lang="en-US" sz="1000" dirty="0"/>
                  <a:t>[</a:t>
                </a:r>
                <a:r>
                  <a:rPr lang="en-US" sz="1000" dirty="0" smtClean="0"/>
                  <a:t>00]</a:t>
                </a:r>
                <a:endParaRPr lang="en-US" sz="1000" dirty="0"/>
              </a:p>
            </p:txBody>
          </p:sp>
          <p:sp>
            <p:nvSpPr>
              <p:cNvPr id="85012" name="Oval 20"/>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85013" name="Group 21"/>
            <p:cNvGrpSpPr>
              <a:grpSpLocks/>
            </p:cNvGrpSpPr>
            <p:nvPr/>
          </p:nvGrpSpPr>
          <p:grpSpPr bwMode="auto">
            <a:xfrm>
              <a:off x="4721" y="2300"/>
              <a:ext cx="633" cy="723"/>
              <a:chOff x="1005" y="2157"/>
              <a:chExt cx="1017" cy="973"/>
            </a:xfrm>
          </p:grpSpPr>
          <p:sp>
            <p:nvSpPr>
              <p:cNvPr id="85014" name="Text Box 22"/>
              <p:cNvSpPr txBox="1">
                <a:spLocks noChangeArrowheads="1"/>
              </p:cNvSpPr>
              <p:nvPr/>
            </p:nvSpPr>
            <p:spPr bwMode="auto">
              <a:xfrm>
                <a:off x="1277" y="2244"/>
                <a:ext cx="454" cy="395"/>
              </a:xfrm>
              <a:prstGeom prst="rect">
                <a:avLst/>
              </a:prstGeom>
              <a:noFill/>
              <a:ln w="9525">
                <a:noFill/>
                <a:miter lim="800000"/>
                <a:headEnd/>
                <a:tailEnd/>
              </a:ln>
              <a:effectLst/>
            </p:spPr>
            <p:txBody>
              <a:bodyPr>
                <a:spAutoFit/>
              </a:bodyPr>
              <a:lstStyle/>
              <a:p>
                <a:pPr algn="ctr" eaLnBrk="0" hangingPunct="0"/>
                <a:r>
                  <a:rPr lang="en-US" sz="1000"/>
                  <a:t>One</a:t>
                </a:r>
              </a:p>
              <a:p>
                <a:pPr algn="ctr" eaLnBrk="0" hangingPunct="0"/>
                <a:r>
                  <a:rPr lang="en-US" sz="1000"/>
                  <a:t>01</a:t>
                </a:r>
              </a:p>
            </p:txBody>
          </p:sp>
          <p:sp>
            <p:nvSpPr>
              <p:cNvPr id="85015" name="Text Box 23"/>
              <p:cNvSpPr txBox="1">
                <a:spLocks noChangeArrowheads="1"/>
              </p:cNvSpPr>
              <p:nvPr/>
            </p:nvSpPr>
            <p:spPr bwMode="auto">
              <a:xfrm>
                <a:off x="1060" y="2721"/>
                <a:ext cx="920" cy="242"/>
              </a:xfrm>
              <a:prstGeom prst="rect">
                <a:avLst/>
              </a:prstGeom>
              <a:noFill/>
              <a:ln w="9525">
                <a:noFill/>
                <a:miter lim="800000"/>
                <a:headEnd/>
                <a:tailEnd/>
              </a:ln>
              <a:effectLst/>
            </p:spPr>
            <p:txBody>
              <a:bodyPr>
                <a:spAutoFit/>
              </a:bodyPr>
              <a:lstStyle/>
              <a:p>
                <a:pPr algn="ctr" eaLnBrk="0" hangingPunct="0"/>
                <a:r>
                  <a:rPr lang="en-US" sz="1000" dirty="0" smtClean="0"/>
                  <a:t>[01</a:t>
                </a:r>
                <a:r>
                  <a:rPr lang="en-US" sz="1000" dirty="0"/>
                  <a:t>]</a:t>
                </a:r>
              </a:p>
            </p:txBody>
          </p:sp>
          <p:sp>
            <p:nvSpPr>
              <p:cNvPr id="85016" name="Oval 24"/>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85017" name="Group 25"/>
            <p:cNvGrpSpPr>
              <a:grpSpLocks/>
            </p:cNvGrpSpPr>
            <p:nvPr/>
          </p:nvGrpSpPr>
          <p:grpSpPr bwMode="auto">
            <a:xfrm>
              <a:off x="4721" y="3147"/>
              <a:ext cx="633" cy="723"/>
              <a:chOff x="1005" y="2157"/>
              <a:chExt cx="1017" cy="973"/>
            </a:xfrm>
          </p:grpSpPr>
          <p:sp>
            <p:nvSpPr>
              <p:cNvPr id="85018" name="Text Box 26"/>
              <p:cNvSpPr txBox="1">
                <a:spLocks noChangeArrowheads="1"/>
              </p:cNvSpPr>
              <p:nvPr/>
            </p:nvSpPr>
            <p:spPr bwMode="auto">
              <a:xfrm>
                <a:off x="1277" y="2246"/>
                <a:ext cx="454" cy="394"/>
              </a:xfrm>
              <a:prstGeom prst="rect">
                <a:avLst/>
              </a:prstGeom>
              <a:noFill/>
              <a:ln w="9525">
                <a:noFill/>
                <a:miter lim="800000"/>
                <a:headEnd/>
                <a:tailEnd/>
              </a:ln>
              <a:effectLst/>
            </p:spPr>
            <p:txBody>
              <a:bodyPr>
                <a:spAutoFit/>
              </a:bodyPr>
              <a:lstStyle/>
              <a:p>
                <a:pPr algn="ctr" eaLnBrk="0" hangingPunct="0"/>
                <a:r>
                  <a:rPr lang="en-US" sz="1000"/>
                  <a:t>Two</a:t>
                </a:r>
              </a:p>
              <a:p>
                <a:pPr algn="ctr" eaLnBrk="0" hangingPunct="0"/>
                <a:r>
                  <a:rPr lang="en-US" sz="1000"/>
                  <a:t>11</a:t>
                </a:r>
              </a:p>
            </p:txBody>
          </p:sp>
          <p:sp>
            <p:nvSpPr>
              <p:cNvPr id="85019" name="Text Box 27"/>
              <p:cNvSpPr txBox="1">
                <a:spLocks noChangeArrowheads="1"/>
              </p:cNvSpPr>
              <p:nvPr/>
            </p:nvSpPr>
            <p:spPr bwMode="auto">
              <a:xfrm>
                <a:off x="1060" y="2721"/>
                <a:ext cx="920" cy="242"/>
              </a:xfrm>
              <a:prstGeom prst="rect">
                <a:avLst/>
              </a:prstGeom>
              <a:noFill/>
              <a:ln w="9525">
                <a:noFill/>
                <a:miter lim="800000"/>
                <a:headEnd/>
                <a:tailEnd/>
              </a:ln>
              <a:effectLst/>
            </p:spPr>
            <p:txBody>
              <a:bodyPr>
                <a:spAutoFit/>
              </a:bodyPr>
              <a:lstStyle/>
              <a:p>
                <a:pPr algn="ctr" eaLnBrk="0" hangingPunct="0"/>
                <a:r>
                  <a:rPr lang="en-US" sz="1000" dirty="0" smtClean="0"/>
                  <a:t>[10]</a:t>
                </a:r>
                <a:endParaRPr lang="en-US" sz="1000" dirty="0"/>
              </a:p>
            </p:txBody>
          </p:sp>
          <p:sp>
            <p:nvSpPr>
              <p:cNvPr id="85020" name="Oval 28"/>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sp>
          <p:nvSpPr>
            <p:cNvPr id="85021" name="Text Box 29"/>
            <p:cNvSpPr txBox="1">
              <a:spLocks noChangeArrowheads="1"/>
            </p:cNvSpPr>
            <p:nvPr/>
          </p:nvSpPr>
          <p:spPr bwMode="auto">
            <a:xfrm>
              <a:off x="3738" y="3213"/>
              <a:ext cx="391" cy="293"/>
            </a:xfrm>
            <a:prstGeom prst="rect">
              <a:avLst/>
            </a:prstGeom>
            <a:noFill/>
            <a:ln w="9525">
              <a:noFill/>
              <a:miter lim="800000"/>
              <a:headEnd/>
              <a:tailEnd/>
            </a:ln>
            <a:effectLst/>
          </p:spPr>
          <p:txBody>
            <a:bodyPr>
              <a:spAutoFit/>
            </a:bodyPr>
            <a:lstStyle/>
            <a:p>
              <a:pPr algn="ctr" eaLnBrk="0" hangingPunct="0"/>
              <a:r>
                <a:rPr lang="en-US" sz="1000"/>
                <a:t>Three</a:t>
              </a:r>
            </a:p>
            <a:p>
              <a:pPr algn="ctr" eaLnBrk="0" hangingPunct="0"/>
              <a:r>
                <a:rPr lang="en-US" sz="1000"/>
                <a:t>10</a:t>
              </a:r>
            </a:p>
          </p:txBody>
        </p:sp>
        <p:sp>
          <p:nvSpPr>
            <p:cNvPr id="85022" name="Text Box 30"/>
            <p:cNvSpPr txBox="1">
              <a:spLocks noChangeArrowheads="1"/>
            </p:cNvSpPr>
            <p:nvPr/>
          </p:nvSpPr>
          <p:spPr bwMode="auto">
            <a:xfrm>
              <a:off x="3648" y="3566"/>
              <a:ext cx="573" cy="180"/>
            </a:xfrm>
            <a:prstGeom prst="rect">
              <a:avLst/>
            </a:prstGeom>
            <a:noFill/>
            <a:ln w="9525">
              <a:noFill/>
              <a:miter lim="800000"/>
              <a:headEnd/>
              <a:tailEnd/>
            </a:ln>
            <a:effectLst/>
          </p:spPr>
          <p:txBody>
            <a:bodyPr>
              <a:spAutoFit/>
            </a:bodyPr>
            <a:lstStyle/>
            <a:p>
              <a:pPr algn="ctr" eaLnBrk="0" hangingPunct="0"/>
              <a:r>
                <a:rPr lang="en-US" sz="1000" dirty="0" smtClean="0"/>
                <a:t>[11]</a:t>
              </a:r>
              <a:endParaRPr lang="en-US" sz="1000" dirty="0"/>
            </a:p>
          </p:txBody>
        </p:sp>
        <p:sp>
          <p:nvSpPr>
            <p:cNvPr id="85023" name="Oval 31"/>
            <p:cNvSpPr>
              <a:spLocks noChangeArrowheads="1"/>
            </p:cNvSpPr>
            <p:nvPr/>
          </p:nvSpPr>
          <p:spPr bwMode="auto">
            <a:xfrm>
              <a:off x="3614" y="3147"/>
              <a:ext cx="633" cy="723"/>
            </a:xfrm>
            <a:prstGeom prst="ellipse">
              <a:avLst/>
            </a:prstGeom>
            <a:noFill/>
            <a:ln w="9525">
              <a:solidFill>
                <a:schemeClr val="tx1"/>
              </a:solidFill>
              <a:round/>
              <a:headEnd/>
              <a:tailEnd/>
            </a:ln>
            <a:effectLst/>
          </p:spPr>
          <p:txBody>
            <a:bodyPr wrap="none" anchor="ctr"/>
            <a:lstStyle/>
            <a:p>
              <a:endParaRPr lang="en-US"/>
            </a:p>
          </p:txBody>
        </p:sp>
        <p:sp>
          <p:nvSpPr>
            <p:cNvPr id="85024" name="Freeform 32"/>
            <p:cNvSpPr>
              <a:spLocks/>
            </p:cNvSpPr>
            <p:nvPr/>
          </p:nvSpPr>
          <p:spPr bwMode="auto">
            <a:xfrm>
              <a:off x="4176" y="2234"/>
              <a:ext cx="633" cy="199"/>
            </a:xfrm>
            <a:custGeom>
              <a:avLst/>
              <a:gdLst/>
              <a:ahLst/>
              <a:cxnLst>
                <a:cxn ang="0">
                  <a:pos x="0" y="268"/>
                </a:cxn>
                <a:cxn ang="0">
                  <a:pos x="230" y="83"/>
                </a:cxn>
                <a:cxn ang="0">
                  <a:pos x="588" y="25"/>
                </a:cxn>
                <a:cxn ang="0">
                  <a:pos x="1017" y="236"/>
                </a:cxn>
              </a:cxnLst>
              <a:rect l="0" t="0" r="r" b="b"/>
              <a:pathLst>
                <a:path w="1017" h="268">
                  <a:moveTo>
                    <a:pt x="0" y="268"/>
                  </a:moveTo>
                  <a:cubicBezTo>
                    <a:pt x="66" y="196"/>
                    <a:pt x="132" y="124"/>
                    <a:pt x="230" y="83"/>
                  </a:cubicBezTo>
                  <a:cubicBezTo>
                    <a:pt x="328" y="42"/>
                    <a:pt x="457" y="0"/>
                    <a:pt x="588" y="25"/>
                  </a:cubicBezTo>
                  <a:cubicBezTo>
                    <a:pt x="719" y="50"/>
                    <a:pt x="948" y="201"/>
                    <a:pt x="1017" y="236"/>
                  </a:cubicBezTo>
                </a:path>
              </a:pathLst>
            </a:custGeom>
            <a:noFill/>
            <a:ln w="9525">
              <a:solidFill>
                <a:schemeClr val="tx1"/>
              </a:solidFill>
              <a:round/>
              <a:headEnd type="none" w="med" len="med"/>
              <a:tailEnd type="triangle" w="med" len="med"/>
            </a:ln>
            <a:effectLst/>
          </p:spPr>
          <p:txBody>
            <a:bodyPr/>
            <a:lstStyle/>
            <a:p>
              <a:endParaRPr lang="en-US"/>
            </a:p>
          </p:txBody>
        </p:sp>
        <p:sp>
          <p:nvSpPr>
            <p:cNvPr id="85025" name="Freeform 33"/>
            <p:cNvSpPr>
              <a:spLocks/>
            </p:cNvSpPr>
            <p:nvPr/>
          </p:nvSpPr>
          <p:spPr bwMode="auto">
            <a:xfrm>
              <a:off x="5311" y="2818"/>
              <a:ext cx="125" cy="504"/>
            </a:xfrm>
            <a:custGeom>
              <a:avLst/>
              <a:gdLst/>
              <a:ahLst/>
              <a:cxnLst>
                <a:cxn ang="0">
                  <a:pos x="19" y="0"/>
                </a:cxn>
                <a:cxn ang="0">
                  <a:pos x="198" y="288"/>
                </a:cxn>
                <a:cxn ang="0">
                  <a:pos x="0" y="678"/>
                </a:cxn>
              </a:cxnLst>
              <a:rect l="0" t="0" r="r" b="b"/>
              <a:pathLst>
                <a:path w="201" h="678">
                  <a:moveTo>
                    <a:pt x="19" y="0"/>
                  </a:moveTo>
                  <a:cubicBezTo>
                    <a:pt x="110" y="87"/>
                    <a:pt x="201" y="175"/>
                    <a:pt x="198" y="288"/>
                  </a:cubicBezTo>
                  <a:cubicBezTo>
                    <a:pt x="195" y="401"/>
                    <a:pt x="34" y="615"/>
                    <a:pt x="0" y="678"/>
                  </a:cubicBezTo>
                </a:path>
              </a:pathLst>
            </a:custGeom>
            <a:noFill/>
            <a:ln w="9525">
              <a:solidFill>
                <a:schemeClr val="tx1"/>
              </a:solidFill>
              <a:round/>
              <a:headEnd type="none" w="med" len="med"/>
              <a:tailEnd type="triangle" w="med" len="med"/>
            </a:ln>
            <a:effectLst/>
          </p:spPr>
          <p:txBody>
            <a:bodyPr/>
            <a:lstStyle/>
            <a:p>
              <a:endParaRPr lang="en-US"/>
            </a:p>
          </p:txBody>
        </p:sp>
        <p:sp>
          <p:nvSpPr>
            <p:cNvPr id="85026" name="Freeform 34"/>
            <p:cNvSpPr>
              <a:spLocks/>
            </p:cNvSpPr>
            <p:nvPr/>
          </p:nvSpPr>
          <p:spPr bwMode="auto">
            <a:xfrm>
              <a:off x="4216" y="3593"/>
              <a:ext cx="517" cy="203"/>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85027" name="Freeform 35"/>
            <p:cNvSpPr>
              <a:spLocks/>
            </p:cNvSpPr>
            <p:nvPr/>
          </p:nvSpPr>
          <p:spPr bwMode="auto">
            <a:xfrm>
              <a:off x="3533" y="2833"/>
              <a:ext cx="129" cy="485"/>
            </a:xfrm>
            <a:custGeom>
              <a:avLst/>
              <a:gdLst/>
              <a:ahLst/>
              <a:cxnLst>
                <a:cxn ang="0">
                  <a:pos x="207" y="653"/>
                </a:cxn>
                <a:cxn ang="0">
                  <a:pos x="2" y="320"/>
                </a:cxn>
                <a:cxn ang="0">
                  <a:pos x="194" y="0"/>
                </a:cxn>
              </a:cxnLst>
              <a:rect l="0" t="0" r="r" b="b"/>
              <a:pathLst>
                <a:path w="207" h="653">
                  <a:moveTo>
                    <a:pt x="207" y="653"/>
                  </a:moveTo>
                  <a:cubicBezTo>
                    <a:pt x="105" y="541"/>
                    <a:pt x="4" y="429"/>
                    <a:pt x="2" y="320"/>
                  </a:cubicBezTo>
                  <a:cubicBezTo>
                    <a:pt x="0" y="211"/>
                    <a:pt x="163" y="53"/>
                    <a:pt x="194" y="0"/>
                  </a:cubicBezTo>
                </a:path>
              </a:pathLst>
            </a:custGeom>
            <a:noFill/>
            <a:ln w="9525">
              <a:solidFill>
                <a:schemeClr val="tx1"/>
              </a:solidFill>
              <a:round/>
              <a:headEnd type="none" w="med" len="med"/>
              <a:tailEnd type="triangle" w="med" len="med"/>
            </a:ln>
            <a:effectLst/>
          </p:spPr>
          <p:txBody>
            <a:bodyPr/>
            <a:lstStyle/>
            <a:p>
              <a:endParaRPr lang="en-US"/>
            </a:p>
          </p:txBody>
        </p:sp>
        <p:sp>
          <p:nvSpPr>
            <p:cNvPr id="85028" name="Freeform 36"/>
            <p:cNvSpPr>
              <a:spLocks/>
            </p:cNvSpPr>
            <p:nvPr/>
          </p:nvSpPr>
          <p:spPr bwMode="auto">
            <a:xfrm>
              <a:off x="4235" y="2728"/>
              <a:ext cx="494" cy="128"/>
            </a:xfrm>
            <a:custGeom>
              <a:avLst/>
              <a:gdLst/>
              <a:ahLst/>
              <a:cxnLst>
                <a:cxn ang="0">
                  <a:pos x="793" y="0"/>
                </a:cxn>
                <a:cxn ang="0">
                  <a:pos x="416" y="160"/>
                </a:cxn>
                <a:cxn ang="0">
                  <a:pos x="0" y="71"/>
                </a:cxn>
              </a:cxnLst>
              <a:rect l="0" t="0" r="r" b="b"/>
              <a:pathLst>
                <a:path w="793" h="172">
                  <a:moveTo>
                    <a:pt x="793" y="0"/>
                  </a:moveTo>
                  <a:cubicBezTo>
                    <a:pt x="670" y="74"/>
                    <a:pt x="548" y="148"/>
                    <a:pt x="416" y="160"/>
                  </a:cubicBezTo>
                  <a:cubicBezTo>
                    <a:pt x="284" y="172"/>
                    <a:pt x="142" y="121"/>
                    <a:pt x="0" y="71"/>
                  </a:cubicBezTo>
                </a:path>
              </a:pathLst>
            </a:custGeom>
            <a:noFill/>
            <a:ln w="9525">
              <a:solidFill>
                <a:schemeClr val="tx1"/>
              </a:solidFill>
              <a:round/>
              <a:headEnd type="none" w="med" len="med"/>
              <a:tailEnd type="triangle" w="med" len="med"/>
            </a:ln>
            <a:effectLst/>
          </p:spPr>
          <p:txBody>
            <a:bodyPr/>
            <a:lstStyle/>
            <a:p>
              <a:endParaRPr lang="en-US"/>
            </a:p>
          </p:txBody>
        </p:sp>
        <p:sp>
          <p:nvSpPr>
            <p:cNvPr id="85029" name="Freeform 37"/>
            <p:cNvSpPr>
              <a:spLocks/>
            </p:cNvSpPr>
            <p:nvPr/>
          </p:nvSpPr>
          <p:spPr bwMode="auto">
            <a:xfrm>
              <a:off x="4767" y="2932"/>
              <a:ext cx="70" cy="300"/>
            </a:xfrm>
            <a:custGeom>
              <a:avLst/>
              <a:gdLst/>
              <a:ahLst/>
              <a:cxnLst>
                <a:cxn ang="0">
                  <a:pos x="112" y="404"/>
                </a:cxn>
                <a:cxn ang="0">
                  <a:pos x="3" y="205"/>
                </a:cxn>
                <a:cxn ang="0">
                  <a:pos x="93" y="0"/>
                </a:cxn>
              </a:cxnLst>
              <a:rect l="0" t="0" r="r" b="b"/>
              <a:pathLst>
                <a:path w="112" h="404">
                  <a:moveTo>
                    <a:pt x="112" y="404"/>
                  </a:moveTo>
                  <a:cubicBezTo>
                    <a:pt x="59" y="338"/>
                    <a:pt x="6" y="272"/>
                    <a:pt x="3" y="205"/>
                  </a:cubicBezTo>
                  <a:cubicBezTo>
                    <a:pt x="0" y="138"/>
                    <a:pt x="46" y="69"/>
                    <a:pt x="93" y="0"/>
                  </a:cubicBezTo>
                </a:path>
              </a:pathLst>
            </a:custGeom>
            <a:noFill/>
            <a:ln w="9525">
              <a:solidFill>
                <a:schemeClr val="tx1"/>
              </a:solidFill>
              <a:round/>
              <a:headEnd type="none" w="med" len="med"/>
              <a:tailEnd type="triangle" w="med" len="med"/>
            </a:ln>
            <a:effectLst/>
          </p:spPr>
          <p:txBody>
            <a:bodyPr/>
            <a:lstStyle/>
            <a:p>
              <a:endParaRPr lang="en-US"/>
            </a:p>
          </p:txBody>
        </p:sp>
        <p:sp>
          <p:nvSpPr>
            <p:cNvPr id="85030" name="Freeform 38"/>
            <p:cNvSpPr>
              <a:spLocks/>
            </p:cNvSpPr>
            <p:nvPr/>
          </p:nvSpPr>
          <p:spPr bwMode="auto">
            <a:xfrm>
              <a:off x="4239" y="3310"/>
              <a:ext cx="498" cy="107"/>
            </a:xfrm>
            <a:custGeom>
              <a:avLst/>
              <a:gdLst/>
              <a:ahLst/>
              <a:cxnLst>
                <a:cxn ang="0">
                  <a:pos x="0" y="144"/>
                </a:cxn>
                <a:cxn ang="0">
                  <a:pos x="346" y="3"/>
                </a:cxn>
                <a:cxn ang="0">
                  <a:pos x="800" y="125"/>
                </a:cxn>
              </a:cxnLst>
              <a:rect l="0" t="0" r="r" b="b"/>
              <a:pathLst>
                <a:path w="800" h="144">
                  <a:moveTo>
                    <a:pt x="0" y="144"/>
                  </a:moveTo>
                  <a:cubicBezTo>
                    <a:pt x="106" y="75"/>
                    <a:pt x="213" y="6"/>
                    <a:pt x="346" y="3"/>
                  </a:cubicBezTo>
                  <a:cubicBezTo>
                    <a:pt x="479" y="0"/>
                    <a:pt x="639" y="62"/>
                    <a:pt x="800" y="125"/>
                  </a:cubicBezTo>
                </a:path>
              </a:pathLst>
            </a:custGeom>
            <a:noFill/>
            <a:ln w="9525">
              <a:solidFill>
                <a:schemeClr val="tx1"/>
              </a:solidFill>
              <a:round/>
              <a:headEnd type="none" w="med" len="med"/>
              <a:tailEnd type="triangle" w="med" len="med"/>
            </a:ln>
            <a:effectLst/>
          </p:spPr>
          <p:txBody>
            <a:bodyPr/>
            <a:lstStyle/>
            <a:p>
              <a:endParaRPr lang="en-US"/>
            </a:p>
          </p:txBody>
        </p:sp>
        <p:sp>
          <p:nvSpPr>
            <p:cNvPr id="85031" name="Freeform 39"/>
            <p:cNvSpPr>
              <a:spLocks/>
            </p:cNvSpPr>
            <p:nvPr/>
          </p:nvSpPr>
          <p:spPr bwMode="auto">
            <a:xfrm>
              <a:off x="4151" y="2908"/>
              <a:ext cx="81" cy="343"/>
            </a:xfrm>
            <a:custGeom>
              <a:avLst/>
              <a:gdLst/>
              <a:ahLst/>
              <a:cxnLst>
                <a:cxn ang="0">
                  <a:pos x="13" y="0"/>
                </a:cxn>
                <a:cxn ang="0">
                  <a:pos x="128" y="250"/>
                </a:cxn>
                <a:cxn ang="0">
                  <a:pos x="0" y="461"/>
                </a:cxn>
              </a:cxnLst>
              <a:rect l="0" t="0" r="r" b="b"/>
              <a:pathLst>
                <a:path w="130" h="461">
                  <a:moveTo>
                    <a:pt x="13" y="0"/>
                  </a:moveTo>
                  <a:cubicBezTo>
                    <a:pt x="71" y="86"/>
                    <a:pt x="130" y="173"/>
                    <a:pt x="128" y="250"/>
                  </a:cubicBezTo>
                  <a:cubicBezTo>
                    <a:pt x="126" y="327"/>
                    <a:pt x="22" y="426"/>
                    <a:pt x="0" y="461"/>
                  </a:cubicBezTo>
                </a:path>
              </a:pathLst>
            </a:custGeom>
            <a:noFill/>
            <a:ln w="9525">
              <a:solidFill>
                <a:schemeClr val="tx1"/>
              </a:solidFill>
              <a:round/>
              <a:headEnd type="none" w="med" len="med"/>
              <a:tailEnd type="triangle" w="med" len="med"/>
            </a:ln>
            <a:effectLst/>
          </p:spPr>
          <p:txBody>
            <a:bodyPr/>
            <a:lstStyle/>
            <a:p>
              <a:endParaRPr lang="en-US"/>
            </a:p>
          </p:txBody>
        </p:sp>
        <p:sp>
          <p:nvSpPr>
            <p:cNvPr id="85032" name="Text Box 40"/>
            <p:cNvSpPr txBox="1">
              <a:spLocks noChangeArrowheads="1"/>
            </p:cNvSpPr>
            <p:nvPr/>
          </p:nvSpPr>
          <p:spPr bwMode="auto">
            <a:xfrm>
              <a:off x="4765" y="2989"/>
              <a:ext cx="180" cy="180"/>
            </a:xfrm>
            <a:prstGeom prst="rect">
              <a:avLst/>
            </a:prstGeom>
            <a:noFill/>
            <a:ln w="9525">
              <a:noFill/>
              <a:miter lim="800000"/>
              <a:headEnd/>
              <a:tailEnd/>
            </a:ln>
            <a:effectLst/>
          </p:spPr>
          <p:txBody>
            <a:bodyPr>
              <a:spAutoFit/>
            </a:bodyPr>
            <a:lstStyle/>
            <a:p>
              <a:pPr eaLnBrk="0" hangingPunct="0"/>
              <a:r>
                <a:rPr lang="en-US" sz="1000"/>
                <a:t>0</a:t>
              </a:r>
            </a:p>
          </p:txBody>
        </p:sp>
        <p:sp>
          <p:nvSpPr>
            <p:cNvPr id="85033" name="Text Box 41"/>
            <p:cNvSpPr txBox="1">
              <a:spLocks noChangeArrowheads="1"/>
            </p:cNvSpPr>
            <p:nvPr/>
          </p:nvSpPr>
          <p:spPr bwMode="auto">
            <a:xfrm>
              <a:off x="4426" y="2694"/>
              <a:ext cx="163" cy="180"/>
            </a:xfrm>
            <a:prstGeom prst="rect">
              <a:avLst/>
            </a:prstGeom>
            <a:noFill/>
            <a:ln w="9525">
              <a:noFill/>
              <a:miter lim="800000"/>
              <a:headEnd/>
              <a:tailEnd/>
            </a:ln>
            <a:effectLst/>
          </p:spPr>
          <p:txBody>
            <a:bodyPr>
              <a:spAutoFit/>
            </a:bodyPr>
            <a:lstStyle/>
            <a:p>
              <a:pPr eaLnBrk="0" hangingPunct="0"/>
              <a:r>
                <a:rPr lang="en-US" sz="1000"/>
                <a:t>0</a:t>
              </a:r>
            </a:p>
          </p:txBody>
        </p:sp>
        <p:sp>
          <p:nvSpPr>
            <p:cNvPr id="85034" name="Text Box 42"/>
            <p:cNvSpPr txBox="1">
              <a:spLocks noChangeArrowheads="1"/>
            </p:cNvSpPr>
            <p:nvPr/>
          </p:nvSpPr>
          <p:spPr bwMode="auto">
            <a:xfrm>
              <a:off x="3985" y="2993"/>
              <a:ext cx="243" cy="181"/>
            </a:xfrm>
            <a:prstGeom prst="rect">
              <a:avLst/>
            </a:prstGeom>
            <a:noFill/>
            <a:ln w="9525">
              <a:noFill/>
              <a:miter lim="800000"/>
              <a:headEnd/>
              <a:tailEnd/>
            </a:ln>
            <a:effectLst/>
          </p:spPr>
          <p:txBody>
            <a:bodyPr>
              <a:spAutoFit/>
            </a:bodyPr>
            <a:lstStyle/>
            <a:p>
              <a:pPr eaLnBrk="0" hangingPunct="0"/>
              <a:r>
                <a:rPr lang="en-US" sz="1000"/>
                <a:t>0</a:t>
              </a:r>
            </a:p>
          </p:txBody>
        </p:sp>
        <p:sp>
          <p:nvSpPr>
            <p:cNvPr id="85035" name="Text Box 43"/>
            <p:cNvSpPr txBox="1">
              <a:spLocks noChangeArrowheads="1"/>
            </p:cNvSpPr>
            <p:nvPr/>
          </p:nvSpPr>
          <p:spPr bwMode="auto">
            <a:xfrm>
              <a:off x="4410" y="3293"/>
              <a:ext cx="223" cy="180"/>
            </a:xfrm>
            <a:prstGeom prst="rect">
              <a:avLst/>
            </a:prstGeom>
            <a:noFill/>
            <a:ln w="9525">
              <a:noFill/>
              <a:miter lim="800000"/>
              <a:headEnd/>
              <a:tailEnd/>
            </a:ln>
            <a:effectLst/>
          </p:spPr>
          <p:txBody>
            <a:bodyPr>
              <a:spAutoFit/>
            </a:bodyPr>
            <a:lstStyle/>
            <a:p>
              <a:pPr eaLnBrk="0" hangingPunct="0"/>
              <a:r>
                <a:rPr lang="en-US" sz="1000"/>
                <a:t>0</a:t>
              </a:r>
            </a:p>
          </p:txBody>
        </p:sp>
        <p:sp>
          <p:nvSpPr>
            <p:cNvPr id="85036" name="Text Box 44"/>
            <p:cNvSpPr txBox="1">
              <a:spLocks noChangeArrowheads="1"/>
            </p:cNvSpPr>
            <p:nvPr/>
          </p:nvSpPr>
          <p:spPr bwMode="auto">
            <a:xfrm>
              <a:off x="5219" y="2937"/>
              <a:ext cx="215" cy="383"/>
            </a:xfrm>
            <a:prstGeom prst="rect">
              <a:avLst/>
            </a:prstGeom>
            <a:noFill/>
            <a:ln w="9525">
              <a:noFill/>
              <a:miter lim="800000"/>
              <a:headEnd/>
              <a:tailEnd/>
            </a:ln>
            <a:effectLst/>
          </p:spPr>
          <p:txBody>
            <a:bodyPr>
              <a:spAutoFit/>
            </a:bodyPr>
            <a:lstStyle/>
            <a:p>
              <a:pPr eaLnBrk="0" hangingPunct="0"/>
              <a:r>
                <a:rPr lang="en-US" sz="1000"/>
                <a:t>1</a:t>
              </a:r>
            </a:p>
            <a:p>
              <a:pPr eaLnBrk="0" hangingPunct="0"/>
              <a:endParaRPr lang="en-US" sz="1800"/>
            </a:p>
          </p:txBody>
        </p:sp>
        <p:sp>
          <p:nvSpPr>
            <p:cNvPr id="85037" name="Text Box 45"/>
            <p:cNvSpPr txBox="1">
              <a:spLocks noChangeArrowheads="1"/>
            </p:cNvSpPr>
            <p:nvPr/>
          </p:nvSpPr>
          <p:spPr bwMode="auto">
            <a:xfrm>
              <a:off x="4418" y="2233"/>
              <a:ext cx="168" cy="180"/>
            </a:xfrm>
            <a:prstGeom prst="rect">
              <a:avLst/>
            </a:prstGeom>
            <a:noFill/>
            <a:ln w="9525">
              <a:noFill/>
              <a:miter lim="800000"/>
              <a:headEnd/>
              <a:tailEnd/>
            </a:ln>
            <a:effectLst/>
          </p:spPr>
          <p:txBody>
            <a:bodyPr>
              <a:spAutoFit/>
            </a:bodyPr>
            <a:lstStyle/>
            <a:p>
              <a:pPr eaLnBrk="0" hangingPunct="0"/>
              <a:r>
                <a:rPr lang="en-US" sz="1000"/>
                <a:t>1</a:t>
              </a:r>
            </a:p>
          </p:txBody>
        </p:sp>
        <p:sp>
          <p:nvSpPr>
            <p:cNvPr id="85038" name="Text Box 46"/>
            <p:cNvSpPr txBox="1">
              <a:spLocks noChangeArrowheads="1"/>
            </p:cNvSpPr>
            <p:nvPr/>
          </p:nvSpPr>
          <p:spPr bwMode="auto">
            <a:xfrm>
              <a:off x="3526" y="2989"/>
              <a:ext cx="235" cy="382"/>
            </a:xfrm>
            <a:prstGeom prst="rect">
              <a:avLst/>
            </a:prstGeom>
            <a:noFill/>
            <a:ln w="9525">
              <a:noFill/>
              <a:miter lim="800000"/>
              <a:headEnd/>
              <a:tailEnd/>
            </a:ln>
            <a:effectLst/>
          </p:spPr>
          <p:txBody>
            <a:bodyPr>
              <a:spAutoFit/>
            </a:bodyPr>
            <a:lstStyle/>
            <a:p>
              <a:pPr eaLnBrk="0" hangingPunct="0"/>
              <a:r>
                <a:rPr lang="en-US" sz="1000"/>
                <a:t>1</a:t>
              </a:r>
            </a:p>
            <a:p>
              <a:pPr eaLnBrk="0" hangingPunct="0"/>
              <a:endParaRPr lang="en-US" sz="1800"/>
            </a:p>
          </p:txBody>
        </p:sp>
        <p:sp>
          <p:nvSpPr>
            <p:cNvPr id="85039" name="Text Box 47"/>
            <p:cNvSpPr txBox="1">
              <a:spLocks noChangeArrowheads="1"/>
            </p:cNvSpPr>
            <p:nvPr/>
          </p:nvSpPr>
          <p:spPr bwMode="auto">
            <a:xfrm>
              <a:off x="4446" y="3627"/>
              <a:ext cx="236" cy="382"/>
            </a:xfrm>
            <a:prstGeom prst="rect">
              <a:avLst/>
            </a:prstGeom>
            <a:noFill/>
            <a:ln w="9525">
              <a:noFill/>
              <a:miter lim="800000"/>
              <a:headEnd/>
              <a:tailEnd/>
            </a:ln>
            <a:effectLst/>
          </p:spPr>
          <p:txBody>
            <a:bodyPr>
              <a:spAutoFit/>
            </a:bodyPr>
            <a:lstStyle/>
            <a:p>
              <a:pPr eaLnBrk="0" hangingPunct="0"/>
              <a:r>
                <a:rPr lang="en-US" sz="1000"/>
                <a:t>1</a:t>
              </a:r>
            </a:p>
            <a:p>
              <a:pPr eaLnBrk="0" hangingPunct="0"/>
              <a:endParaRPr lang="en-US" sz="1800"/>
            </a:p>
          </p:txBody>
        </p:sp>
      </p:grpSp>
      <p:sp>
        <p:nvSpPr>
          <p:cNvPr id="85058" name="Freeform 66"/>
          <p:cNvSpPr>
            <a:spLocks/>
          </p:cNvSpPr>
          <p:nvPr/>
        </p:nvSpPr>
        <p:spPr bwMode="auto">
          <a:xfrm>
            <a:off x="600075" y="3932238"/>
            <a:ext cx="773113" cy="379412"/>
          </a:xfrm>
          <a:custGeom>
            <a:avLst/>
            <a:gdLst/>
            <a:ahLst/>
            <a:cxnLst>
              <a:cxn ang="0">
                <a:pos x="0" y="130"/>
              </a:cxn>
              <a:cxn ang="0">
                <a:pos x="294" y="8"/>
              </a:cxn>
              <a:cxn ang="0">
                <a:pos x="544" y="79"/>
              </a:cxn>
            </a:cxnLst>
            <a:rect l="0" t="0" r="r" b="b"/>
            <a:pathLst>
              <a:path w="544" h="130">
                <a:moveTo>
                  <a:pt x="0" y="130"/>
                </a:moveTo>
                <a:cubicBezTo>
                  <a:pt x="101" y="73"/>
                  <a:pt x="203" y="16"/>
                  <a:pt x="294" y="8"/>
                </a:cubicBezTo>
                <a:cubicBezTo>
                  <a:pt x="385" y="0"/>
                  <a:pt x="502" y="66"/>
                  <a:pt x="544" y="79"/>
                </a:cubicBezTo>
              </a:path>
            </a:pathLst>
          </a:custGeom>
          <a:noFill/>
          <a:ln w="9525">
            <a:solidFill>
              <a:schemeClr val="tx1"/>
            </a:solidFill>
            <a:round/>
            <a:headEnd type="none" w="med" len="med"/>
            <a:tailEnd type="triangle" w="med" len="med"/>
          </a:ln>
          <a:effectLst/>
        </p:spPr>
        <p:txBody>
          <a:bodyPr/>
          <a:lstStyle/>
          <a:p>
            <a:endParaRPr lang="en-US"/>
          </a:p>
        </p:txBody>
      </p:sp>
      <p:sp>
        <p:nvSpPr>
          <p:cNvPr id="85059" name="Text Box 67"/>
          <p:cNvSpPr txBox="1">
            <a:spLocks noChangeArrowheads="1"/>
          </p:cNvSpPr>
          <p:nvPr/>
        </p:nvSpPr>
        <p:spPr bwMode="auto">
          <a:xfrm>
            <a:off x="282575" y="4330700"/>
            <a:ext cx="631825" cy="244475"/>
          </a:xfrm>
          <a:prstGeom prst="rect">
            <a:avLst/>
          </a:prstGeom>
          <a:noFill/>
          <a:ln w="9525">
            <a:noFill/>
            <a:miter lim="800000"/>
            <a:headEnd/>
            <a:tailEnd/>
          </a:ln>
          <a:effectLst/>
        </p:spPr>
        <p:txBody>
          <a:bodyPr>
            <a:spAutoFit/>
          </a:bodyPr>
          <a:lstStyle/>
          <a:p>
            <a:pPr>
              <a:spcBef>
                <a:spcPct val="50000"/>
              </a:spcBef>
            </a:pPr>
            <a:r>
              <a:rPr lang="en-US" sz="1000"/>
              <a:t>RESET</a:t>
            </a:r>
          </a:p>
        </p:txBody>
      </p:sp>
      <p:grpSp>
        <p:nvGrpSpPr>
          <p:cNvPr id="85080" name="Group 88"/>
          <p:cNvGrpSpPr>
            <a:grpSpLocks/>
          </p:cNvGrpSpPr>
          <p:nvPr/>
        </p:nvGrpSpPr>
        <p:grpSpPr bwMode="auto">
          <a:xfrm>
            <a:off x="1731963" y="3001963"/>
            <a:ext cx="5278437" cy="781050"/>
            <a:chOff x="1091" y="1891"/>
            <a:chExt cx="3325" cy="492"/>
          </a:xfrm>
        </p:grpSpPr>
        <p:sp>
          <p:nvSpPr>
            <p:cNvPr id="85062" name="Text Box 70"/>
            <p:cNvSpPr txBox="1">
              <a:spLocks noChangeArrowheads="1"/>
            </p:cNvSpPr>
            <p:nvPr/>
          </p:nvSpPr>
          <p:spPr bwMode="auto">
            <a:xfrm>
              <a:off x="2314" y="1951"/>
              <a:ext cx="820" cy="411"/>
            </a:xfrm>
            <a:prstGeom prst="rect">
              <a:avLst/>
            </a:prstGeom>
            <a:noFill/>
            <a:ln w="9525">
              <a:solidFill>
                <a:schemeClr val="tx1"/>
              </a:solidFill>
              <a:miter lim="800000"/>
              <a:headEnd/>
              <a:tailEnd/>
            </a:ln>
            <a:effectLst/>
          </p:spPr>
          <p:txBody>
            <a:bodyPr>
              <a:spAutoFit/>
            </a:bodyPr>
            <a:lstStyle/>
            <a:p>
              <a:pPr algn="ctr">
                <a:lnSpc>
                  <a:spcPct val="75000"/>
                </a:lnSpc>
              </a:pPr>
              <a:r>
                <a:rPr lang="en-US" sz="1600"/>
                <a:t>Next </a:t>
              </a:r>
            </a:p>
            <a:p>
              <a:pPr algn="ctr">
                <a:lnSpc>
                  <a:spcPct val="75000"/>
                </a:lnSpc>
              </a:pPr>
              <a:r>
                <a:rPr lang="en-US" sz="1600"/>
                <a:t>State </a:t>
              </a:r>
            </a:p>
            <a:p>
              <a:pPr algn="ctr">
                <a:lnSpc>
                  <a:spcPct val="75000"/>
                </a:lnSpc>
              </a:pPr>
              <a:r>
                <a:rPr lang="en-US" sz="1600"/>
                <a:t>Logic</a:t>
              </a:r>
            </a:p>
          </p:txBody>
        </p:sp>
        <p:sp>
          <p:nvSpPr>
            <p:cNvPr id="85063" name="Line 71"/>
            <p:cNvSpPr>
              <a:spLocks noChangeShapeType="1"/>
            </p:cNvSpPr>
            <p:nvPr/>
          </p:nvSpPr>
          <p:spPr bwMode="auto">
            <a:xfrm>
              <a:off x="1893" y="2311"/>
              <a:ext cx="416" cy="0"/>
            </a:xfrm>
            <a:prstGeom prst="line">
              <a:avLst/>
            </a:prstGeom>
            <a:noFill/>
            <a:ln w="9525">
              <a:solidFill>
                <a:schemeClr val="tx1"/>
              </a:solidFill>
              <a:round/>
              <a:headEnd/>
              <a:tailEnd type="triangle" w="med" len="med"/>
            </a:ln>
            <a:effectLst/>
          </p:spPr>
          <p:txBody>
            <a:bodyPr/>
            <a:lstStyle/>
            <a:p>
              <a:endParaRPr lang="en-US"/>
            </a:p>
          </p:txBody>
        </p:sp>
        <p:sp>
          <p:nvSpPr>
            <p:cNvPr id="85064" name="Line 72"/>
            <p:cNvSpPr>
              <a:spLocks noChangeShapeType="1"/>
            </p:cNvSpPr>
            <p:nvPr/>
          </p:nvSpPr>
          <p:spPr bwMode="auto">
            <a:xfrm>
              <a:off x="3134" y="2148"/>
              <a:ext cx="415" cy="0"/>
            </a:xfrm>
            <a:prstGeom prst="line">
              <a:avLst/>
            </a:prstGeom>
            <a:noFill/>
            <a:ln w="9525">
              <a:solidFill>
                <a:schemeClr val="tx1"/>
              </a:solidFill>
              <a:round/>
              <a:headEnd/>
              <a:tailEnd type="triangle" w="med" len="med"/>
            </a:ln>
            <a:effectLst/>
          </p:spPr>
          <p:txBody>
            <a:bodyPr/>
            <a:lstStyle/>
            <a:p>
              <a:endParaRPr lang="en-US"/>
            </a:p>
          </p:txBody>
        </p:sp>
        <p:sp>
          <p:nvSpPr>
            <p:cNvPr id="85065" name="Text Box 73"/>
            <p:cNvSpPr txBox="1">
              <a:spLocks noChangeArrowheads="1"/>
            </p:cNvSpPr>
            <p:nvPr/>
          </p:nvSpPr>
          <p:spPr bwMode="auto">
            <a:xfrm>
              <a:off x="1100" y="2171"/>
              <a:ext cx="794" cy="212"/>
            </a:xfrm>
            <a:prstGeom prst="rect">
              <a:avLst/>
            </a:prstGeom>
            <a:noFill/>
            <a:ln w="9525">
              <a:noFill/>
              <a:miter lim="800000"/>
              <a:headEnd/>
              <a:tailEnd/>
            </a:ln>
            <a:effectLst/>
          </p:spPr>
          <p:txBody>
            <a:bodyPr>
              <a:spAutoFit/>
            </a:bodyPr>
            <a:lstStyle/>
            <a:p>
              <a:pPr>
                <a:spcBef>
                  <a:spcPct val="50000"/>
                </a:spcBef>
              </a:pPr>
              <a:r>
                <a:rPr lang="en-US" sz="1600"/>
                <a:t>Present State</a:t>
              </a:r>
            </a:p>
          </p:txBody>
        </p:sp>
        <p:sp>
          <p:nvSpPr>
            <p:cNvPr id="85067" name="Line 75"/>
            <p:cNvSpPr>
              <a:spLocks noChangeShapeType="1"/>
            </p:cNvSpPr>
            <p:nvPr/>
          </p:nvSpPr>
          <p:spPr bwMode="auto">
            <a:xfrm>
              <a:off x="1894" y="2025"/>
              <a:ext cx="415" cy="0"/>
            </a:xfrm>
            <a:prstGeom prst="line">
              <a:avLst/>
            </a:prstGeom>
            <a:noFill/>
            <a:ln w="9525">
              <a:solidFill>
                <a:schemeClr val="tx1"/>
              </a:solidFill>
              <a:round/>
              <a:headEnd/>
              <a:tailEnd type="triangle" w="med" len="med"/>
            </a:ln>
            <a:effectLst/>
          </p:spPr>
          <p:txBody>
            <a:bodyPr/>
            <a:lstStyle/>
            <a:p>
              <a:endParaRPr lang="en-US"/>
            </a:p>
          </p:txBody>
        </p:sp>
        <p:sp>
          <p:nvSpPr>
            <p:cNvPr id="85068" name="Text Box 76"/>
            <p:cNvSpPr txBox="1">
              <a:spLocks noChangeArrowheads="1"/>
            </p:cNvSpPr>
            <p:nvPr/>
          </p:nvSpPr>
          <p:spPr bwMode="auto">
            <a:xfrm>
              <a:off x="1091" y="1891"/>
              <a:ext cx="977" cy="211"/>
            </a:xfrm>
            <a:prstGeom prst="rect">
              <a:avLst/>
            </a:prstGeom>
            <a:noFill/>
            <a:ln w="9525">
              <a:noFill/>
              <a:miter lim="800000"/>
              <a:headEnd/>
              <a:tailEnd/>
            </a:ln>
            <a:effectLst/>
          </p:spPr>
          <p:txBody>
            <a:bodyPr>
              <a:spAutoFit/>
            </a:bodyPr>
            <a:lstStyle/>
            <a:p>
              <a:pPr>
                <a:spcBef>
                  <a:spcPct val="50000"/>
                </a:spcBef>
              </a:pPr>
              <a:r>
                <a:rPr lang="en-US" sz="1600"/>
                <a:t>direction (dir)</a:t>
              </a:r>
            </a:p>
          </p:txBody>
        </p:sp>
        <p:sp>
          <p:nvSpPr>
            <p:cNvPr id="85069" name="Text Box 77"/>
            <p:cNvSpPr txBox="1">
              <a:spLocks noChangeArrowheads="1"/>
            </p:cNvSpPr>
            <p:nvPr/>
          </p:nvSpPr>
          <p:spPr bwMode="auto">
            <a:xfrm>
              <a:off x="3534" y="2024"/>
              <a:ext cx="882" cy="212"/>
            </a:xfrm>
            <a:prstGeom prst="rect">
              <a:avLst/>
            </a:prstGeom>
            <a:noFill/>
            <a:ln w="9525">
              <a:noFill/>
              <a:miter lim="800000"/>
              <a:headEnd/>
              <a:tailEnd/>
            </a:ln>
            <a:effectLst/>
          </p:spPr>
          <p:txBody>
            <a:bodyPr>
              <a:spAutoFit/>
            </a:bodyPr>
            <a:lstStyle/>
            <a:p>
              <a:pPr>
                <a:spcBef>
                  <a:spcPct val="50000"/>
                </a:spcBef>
              </a:pPr>
              <a:r>
                <a:rPr lang="en-US" sz="1600"/>
                <a:t>Next State</a:t>
              </a:r>
            </a:p>
          </p:txBody>
        </p:sp>
        <p:sp>
          <p:nvSpPr>
            <p:cNvPr id="85070" name="Line 78"/>
            <p:cNvSpPr>
              <a:spLocks noChangeShapeType="1"/>
            </p:cNvSpPr>
            <p:nvPr/>
          </p:nvSpPr>
          <p:spPr bwMode="auto">
            <a:xfrm>
              <a:off x="1894" y="2158"/>
              <a:ext cx="415" cy="0"/>
            </a:xfrm>
            <a:prstGeom prst="line">
              <a:avLst/>
            </a:prstGeom>
            <a:noFill/>
            <a:ln w="9525">
              <a:solidFill>
                <a:schemeClr val="tx1"/>
              </a:solidFill>
              <a:round/>
              <a:headEnd/>
              <a:tailEnd type="triangle" w="med" len="med"/>
            </a:ln>
            <a:effectLst/>
          </p:spPr>
          <p:txBody>
            <a:bodyPr/>
            <a:lstStyle/>
            <a:p>
              <a:endParaRPr lang="en-US"/>
            </a:p>
          </p:txBody>
        </p:sp>
        <p:sp>
          <p:nvSpPr>
            <p:cNvPr id="85071" name="Text Box 79"/>
            <p:cNvSpPr txBox="1">
              <a:spLocks noChangeArrowheads="1"/>
            </p:cNvSpPr>
            <p:nvPr/>
          </p:nvSpPr>
          <p:spPr bwMode="auto">
            <a:xfrm>
              <a:off x="1176" y="2034"/>
              <a:ext cx="965" cy="212"/>
            </a:xfrm>
            <a:prstGeom prst="rect">
              <a:avLst/>
            </a:prstGeom>
            <a:noFill/>
            <a:ln w="9525">
              <a:noFill/>
              <a:miter lim="800000"/>
              <a:headEnd/>
              <a:tailEnd/>
            </a:ln>
            <a:effectLst/>
          </p:spPr>
          <p:txBody>
            <a:bodyPr>
              <a:spAutoFit/>
            </a:bodyPr>
            <a:lstStyle/>
            <a:p>
              <a:pPr>
                <a:spcBef>
                  <a:spcPct val="50000"/>
                </a:spcBef>
              </a:pPr>
              <a:r>
                <a:rPr lang="en-US" sz="1600"/>
                <a:t>RESET (rst)</a:t>
              </a:r>
            </a:p>
          </p:txBody>
        </p:sp>
        <p:grpSp>
          <p:nvGrpSpPr>
            <p:cNvPr id="85072" name="Group 80"/>
            <p:cNvGrpSpPr>
              <a:grpSpLocks/>
            </p:cNvGrpSpPr>
            <p:nvPr/>
          </p:nvGrpSpPr>
          <p:grpSpPr bwMode="auto">
            <a:xfrm>
              <a:off x="3299" y="1931"/>
              <a:ext cx="143" cy="279"/>
              <a:chOff x="1952" y="1960"/>
              <a:chExt cx="172" cy="338"/>
            </a:xfrm>
          </p:grpSpPr>
          <p:sp>
            <p:nvSpPr>
              <p:cNvPr id="85073" name="Line 81"/>
              <p:cNvSpPr>
                <a:spLocks noChangeShapeType="1"/>
              </p:cNvSpPr>
              <p:nvPr/>
            </p:nvSpPr>
            <p:spPr bwMode="auto">
              <a:xfrm flipH="1">
                <a:off x="1990" y="2170"/>
                <a:ext cx="84" cy="128"/>
              </a:xfrm>
              <a:prstGeom prst="line">
                <a:avLst/>
              </a:prstGeom>
              <a:noFill/>
              <a:ln w="9525">
                <a:solidFill>
                  <a:schemeClr val="tx1"/>
                </a:solidFill>
                <a:round/>
                <a:headEnd/>
                <a:tailEnd/>
              </a:ln>
              <a:effectLst/>
            </p:spPr>
            <p:txBody>
              <a:bodyPr/>
              <a:lstStyle/>
              <a:p>
                <a:endParaRPr lang="en-US"/>
              </a:p>
            </p:txBody>
          </p:sp>
          <p:sp>
            <p:nvSpPr>
              <p:cNvPr id="85074" name="Text Box 82"/>
              <p:cNvSpPr txBox="1">
                <a:spLocks noChangeArrowheads="1"/>
              </p:cNvSpPr>
              <p:nvPr/>
            </p:nvSpPr>
            <p:spPr bwMode="auto">
              <a:xfrm>
                <a:off x="1952" y="1960"/>
                <a:ext cx="172" cy="257"/>
              </a:xfrm>
              <a:prstGeom prst="rect">
                <a:avLst/>
              </a:prstGeom>
              <a:noFill/>
              <a:ln w="9525">
                <a:noFill/>
                <a:miter lim="800000"/>
                <a:headEnd/>
                <a:tailEnd/>
              </a:ln>
              <a:effectLst/>
            </p:spPr>
            <p:txBody>
              <a:bodyPr>
                <a:spAutoFit/>
              </a:bodyPr>
              <a:lstStyle/>
              <a:p>
                <a:pPr>
                  <a:spcBef>
                    <a:spcPct val="50000"/>
                  </a:spcBef>
                </a:pPr>
                <a:r>
                  <a:rPr lang="en-US" sz="1600"/>
                  <a:t>2</a:t>
                </a:r>
              </a:p>
            </p:txBody>
          </p:sp>
        </p:grpSp>
        <p:sp>
          <p:nvSpPr>
            <p:cNvPr id="85075" name="Line 83"/>
            <p:cNvSpPr>
              <a:spLocks noChangeShapeType="1"/>
            </p:cNvSpPr>
            <p:nvPr/>
          </p:nvSpPr>
          <p:spPr bwMode="auto">
            <a:xfrm flipH="1">
              <a:off x="2045" y="2251"/>
              <a:ext cx="73" cy="105"/>
            </a:xfrm>
            <a:prstGeom prst="line">
              <a:avLst/>
            </a:prstGeom>
            <a:noFill/>
            <a:ln w="9525">
              <a:solidFill>
                <a:schemeClr val="tx1"/>
              </a:solidFill>
              <a:round/>
              <a:headEnd/>
              <a:tailEnd/>
            </a:ln>
            <a:effectLst/>
          </p:spPr>
          <p:txBody>
            <a:bodyPr/>
            <a:lstStyle/>
            <a:p>
              <a:endParaRPr lang="en-US"/>
            </a:p>
          </p:txBody>
        </p:sp>
      </p:grpSp>
      <p:sp>
        <p:nvSpPr>
          <p:cNvPr id="85076" name="Text Box 84"/>
          <p:cNvSpPr txBox="1">
            <a:spLocks noChangeArrowheads="1"/>
          </p:cNvSpPr>
          <p:nvPr/>
        </p:nvSpPr>
        <p:spPr bwMode="auto">
          <a:xfrm>
            <a:off x="3209925" y="3716338"/>
            <a:ext cx="287338" cy="336550"/>
          </a:xfrm>
          <a:prstGeom prst="rect">
            <a:avLst/>
          </a:prstGeom>
          <a:noFill/>
          <a:ln w="9525">
            <a:noFill/>
            <a:miter lim="800000"/>
            <a:headEnd/>
            <a:tailEnd/>
          </a:ln>
          <a:effectLst/>
        </p:spPr>
        <p:txBody>
          <a:bodyPr>
            <a:spAutoFit/>
          </a:bodyPr>
          <a:lstStyle/>
          <a:p>
            <a:pPr>
              <a:spcBef>
                <a:spcPct val="50000"/>
              </a:spcBef>
            </a:pPr>
            <a:r>
              <a:rPr lang="en-US" sz="1600"/>
              <a:t>2</a:t>
            </a:r>
          </a:p>
        </p:txBody>
      </p:sp>
      <p:sp>
        <p:nvSpPr>
          <p:cNvPr id="59" name="TextBox 58"/>
          <p:cNvSpPr txBox="1"/>
          <p:nvPr/>
        </p:nvSpPr>
        <p:spPr>
          <a:xfrm>
            <a:off x="6743580" y="924831"/>
            <a:ext cx="2054431" cy="2677656"/>
          </a:xfrm>
          <a:prstGeom prst="rect">
            <a:avLst/>
          </a:prstGeom>
          <a:solidFill>
            <a:schemeClr val="bg1"/>
          </a:solidFill>
          <a:ln w="25400">
            <a:solidFill>
              <a:schemeClr val="tx1"/>
            </a:solidFill>
          </a:ln>
        </p:spPr>
        <p:txBody>
          <a:bodyPr wrap="square" rtlCol="0">
            <a:spAutoFit/>
          </a:bodyPr>
          <a:lstStyle/>
          <a:p>
            <a:r>
              <a:rPr lang="en-US" dirty="0" smtClean="0"/>
              <a:t>NOTE: This truth table won’t be acceptable in this class unless I say so in question </a:t>
            </a:r>
            <a:endParaRPr lang="en-US" dirty="0"/>
          </a:p>
        </p:txBody>
      </p:sp>
      <p:sp>
        <p:nvSpPr>
          <p:cNvPr id="60" name="Slide Number Placeholder 59"/>
          <p:cNvSpPr>
            <a:spLocks noGrp="1"/>
          </p:cNvSpPr>
          <p:nvPr>
            <p:ph type="sldNum" sz="quarter" idx="12"/>
          </p:nvPr>
        </p:nvSpPr>
        <p:spPr/>
        <p:txBody>
          <a:bodyPr/>
          <a:lstStyle/>
          <a:p>
            <a:fld id="{1E9AE433-2354-447F-AC9C-E3BA53A2ED55}" type="slidenum">
              <a:rPr lang="en-US" smtClean="0"/>
              <a:pPr/>
              <a:t>75</a:t>
            </a:fld>
            <a:endParaRPr lang="en-US"/>
          </a:p>
        </p:txBody>
      </p:sp>
      <p:sp>
        <p:nvSpPr>
          <p:cNvPr id="61" name="Footer Placeholder 60"/>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Sequential Circuit Design</a:t>
            </a:r>
          </a:p>
        </p:txBody>
      </p:sp>
      <p:sp>
        <p:nvSpPr>
          <p:cNvPr id="86019" name="Rectangle 3"/>
          <p:cNvSpPr>
            <a:spLocks noGrp="1" noChangeArrowheads="1"/>
          </p:cNvSpPr>
          <p:nvPr>
            <p:ph idx="1"/>
          </p:nvPr>
        </p:nvSpPr>
        <p:spPr/>
        <p:txBody>
          <a:bodyPr/>
          <a:lstStyle/>
          <a:p>
            <a:r>
              <a:rPr lang="en-US"/>
              <a:t>Example: </a:t>
            </a:r>
          </a:p>
          <a:p>
            <a:pPr lvl="1"/>
            <a:r>
              <a:rPr lang="en-US"/>
              <a:t>Step 7: Derive Logic</a:t>
            </a:r>
          </a:p>
          <a:p>
            <a:pPr lvl="2"/>
            <a:r>
              <a:rPr lang="en-US"/>
              <a:t>Output</a:t>
            </a:r>
          </a:p>
          <a:p>
            <a:pPr lvl="3"/>
            <a:r>
              <a:rPr lang="en-US"/>
              <a:t>O1=P1</a:t>
            </a:r>
          </a:p>
          <a:p>
            <a:pPr lvl="3"/>
            <a:r>
              <a:rPr lang="en-US"/>
              <a:t>O0=P1</a:t>
            </a:r>
            <a:r>
              <a:rPr lang="en-US">
                <a:sym typeface="Symbol" pitchFamily="18" charset="2"/>
              </a:rPr>
              <a:t>P0</a:t>
            </a:r>
          </a:p>
          <a:p>
            <a:pPr lvl="2"/>
            <a:r>
              <a:rPr lang="en-US">
                <a:sym typeface="Symbol" pitchFamily="18" charset="2"/>
              </a:rPr>
              <a:t>Next State</a:t>
            </a:r>
          </a:p>
          <a:p>
            <a:pPr lvl="3"/>
            <a:r>
              <a:rPr lang="en-US"/>
              <a:t>N1=(P1</a:t>
            </a:r>
            <a:r>
              <a:rPr lang="en-US">
                <a:sym typeface="Symbol" pitchFamily="18" charset="2"/>
              </a:rPr>
              <a:t></a:t>
            </a:r>
            <a:r>
              <a:rPr lang="en-US"/>
              <a:t>dir)•rst</a:t>
            </a:r>
          </a:p>
          <a:p>
            <a:pPr lvl="3"/>
            <a:r>
              <a:rPr lang="en-US"/>
              <a:t>N0=(P1</a:t>
            </a:r>
            <a:r>
              <a:rPr lang="en-US">
                <a:sym typeface="Symbol" pitchFamily="18" charset="2"/>
              </a:rPr>
              <a:t></a:t>
            </a:r>
            <a:r>
              <a:rPr lang="en-US"/>
              <a:t>dir)•rst</a:t>
            </a:r>
          </a:p>
        </p:txBody>
      </p:sp>
      <p:grpSp>
        <p:nvGrpSpPr>
          <p:cNvPr id="86026" name="Group 10"/>
          <p:cNvGrpSpPr>
            <a:grpSpLocks/>
          </p:cNvGrpSpPr>
          <p:nvPr/>
        </p:nvGrpSpPr>
        <p:grpSpPr bwMode="auto">
          <a:xfrm>
            <a:off x="5233988" y="2273300"/>
            <a:ext cx="2076450" cy="1498600"/>
            <a:chOff x="3546" y="2776"/>
            <a:chExt cx="1308" cy="944"/>
          </a:xfrm>
        </p:grpSpPr>
        <p:sp>
          <p:nvSpPr>
            <p:cNvPr id="86027" name="Text Box 11"/>
            <p:cNvSpPr txBox="1">
              <a:spLocks noChangeArrowheads="1"/>
            </p:cNvSpPr>
            <p:nvPr/>
          </p:nvSpPr>
          <p:spPr bwMode="auto">
            <a:xfrm>
              <a:off x="3559" y="2776"/>
              <a:ext cx="1236" cy="250"/>
            </a:xfrm>
            <a:prstGeom prst="rect">
              <a:avLst/>
            </a:prstGeom>
            <a:noFill/>
            <a:ln w="9525">
              <a:noFill/>
              <a:miter lim="800000"/>
              <a:headEnd/>
              <a:tailEnd/>
            </a:ln>
            <a:effectLst/>
          </p:spPr>
          <p:txBody>
            <a:bodyPr>
              <a:spAutoFit/>
            </a:bodyPr>
            <a:lstStyle/>
            <a:p>
              <a:pPr>
                <a:spcBef>
                  <a:spcPct val="50000"/>
                </a:spcBef>
              </a:pPr>
              <a:r>
                <a:rPr lang="en-US" sz="2000"/>
                <a:t>P1 P0    O1 O0</a:t>
              </a:r>
            </a:p>
          </p:txBody>
        </p:sp>
        <p:sp>
          <p:nvSpPr>
            <p:cNvPr id="86028" name="Text Box 12"/>
            <p:cNvSpPr txBox="1">
              <a:spLocks noChangeArrowheads="1"/>
            </p:cNvSpPr>
            <p:nvPr/>
          </p:nvSpPr>
          <p:spPr bwMode="auto">
            <a:xfrm>
              <a:off x="3602" y="3006"/>
              <a:ext cx="1252" cy="674"/>
            </a:xfrm>
            <a:prstGeom prst="rect">
              <a:avLst/>
            </a:prstGeom>
            <a:noFill/>
            <a:ln w="9525">
              <a:noFill/>
              <a:miter lim="800000"/>
              <a:headEnd/>
              <a:tailEnd/>
            </a:ln>
            <a:effectLst/>
          </p:spPr>
          <p:txBody>
            <a:bodyPr>
              <a:spAutoFit/>
            </a:bodyPr>
            <a:lstStyle/>
            <a:p>
              <a:pPr>
                <a:lnSpc>
                  <a:spcPct val="80000"/>
                </a:lnSpc>
              </a:pPr>
              <a:r>
                <a:rPr lang="en-US" sz="2000"/>
                <a:t>0   0       0   0</a:t>
              </a:r>
            </a:p>
            <a:p>
              <a:pPr>
                <a:lnSpc>
                  <a:spcPct val="80000"/>
                </a:lnSpc>
              </a:pPr>
              <a:r>
                <a:rPr lang="en-US" sz="2000"/>
                <a:t>0   1       0   1</a:t>
              </a:r>
            </a:p>
            <a:p>
              <a:pPr>
                <a:lnSpc>
                  <a:spcPct val="80000"/>
                </a:lnSpc>
              </a:pPr>
              <a:r>
                <a:rPr lang="en-US" sz="2000"/>
                <a:t>1   0       1   1</a:t>
              </a:r>
            </a:p>
            <a:p>
              <a:pPr>
                <a:lnSpc>
                  <a:spcPct val="80000"/>
                </a:lnSpc>
              </a:pPr>
              <a:r>
                <a:rPr lang="en-US" sz="2000"/>
                <a:t>1   1       1   0</a:t>
              </a:r>
            </a:p>
          </p:txBody>
        </p:sp>
        <p:sp>
          <p:nvSpPr>
            <p:cNvPr id="86029" name="Line 13"/>
            <p:cNvSpPr>
              <a:spLocks noChangeShapeType="1"/>
            </p:cNvSpPr>
            <p:nvPr/>
          </p:nvSpPr>
          <p:spPr bwMode="auto">
            <a:xfrm>
              <a:off x="3546" y="2986"/>
              <a:ext cx="1122" cy="0"/>
            </a:xfrm>
            <a:prstGeom prst="line">
              <a:avLst/>
            </a:prstGeom>
            <a:noFill/>
            <a:ln w="12700">
              <a:solidFill>
                <a:schemeClr val="tx1"/>
              </a:solidFill>
              <a:round/>
              <a:headEnd/>
              <a:tailEnd/>
            </a:ln>
            <a:effectLst/>
          </p:spPr>
          <p:txBody>
            <a:bodyPr/>
            <a:lstStyle/>
            <a:p>
              <a:endParaRPr lang="en-US"/>
            </a:p>
          </p:txBody>
        </p:sp>
        <p:sp>
          <p:nvSpPr>
            <p:cNvPr id="86030" name="Line 14"/>
            <p:cNvSpPr>
              <a:spLocks noChangeShapeType="1"/>
            </p:cNvSpPr>
            <p:nvPr/>
          </p:nvSpPr>
          <p:spPr bwMode="auto">
            <a:xfrm>
              <a:off x="4082" y="2786"/>
              <a:ext cx="0" cy="934"/>
            </a:xfrm>
            <a:prstGeom prst="line">
              <a:avLst/>
            </a:prstGeom>
            <a:noFill/>
            <a:ln w="12700">
              <a:solidFill>
                <a:schemeClr val="tx1"/>
              </a:solidFill>
              <a:round/>
              <a:headEnd/>
              <a:tailEnd/>
            </a:ln>
            <a:effectLst/>
          </p:spPr>
          <p:txBody>
            <a:bodyPr/>
            <a:lstStyle/>
            <a:p>
              <a:endParaRPr lang="en-US"/>
            </a:p>
          </p:txBody>
        </p:sp>
      </p:grpSp>
      <p:sp>
        <p:nvSpPr>
          <p:cNvPr id="86076" name="Line 60"/>
          <p:cNvSpPr>
            <a:spLocks noChangeShapeType="1"/>
          </p:cNvSpPr>
          <p:nvPr/>
        </p:nvSpPr>
        <p:spPr bwMode="auto">
          <a:xfrm>
            <a:off x="2965327" y="3859851"/>
            <a:ext cx="731838" cy="0"/>
          </a:xfrm>
          <a:prstGeom prst="line">
            <a:avLst/>
          </a:prstGeom>
          <a:noFill/>
          <a:ln w="9525">
            <a:solidFill>
              <a:schemeClr val="tx1"/>
            </a:solidFill>
            <a:round/>
            <a:headEnd/>
            <a:tailEnd/>
          </a:ln>
          <a:effectLst/>
        </p:spPr>
        <p:txBody>
          <a:bodyPr/>
          <a:lstStyle/>
          <a:p>
            <a:endParaRPr lang="en-US"/>
          </a:p>
        </p:txBody>
      </p:sp>
      <p:grpSp>
        <p:nvGrpSpPr>
          <p:cNvPr id="86077" name="Group 61"/>
          <p:cNvGrpSpPr>
            <a:grpSpLocks/>
          </p:cNvGrpSpPr>
          <p:nvPr/>
        </p:nvGrpSpPr>
        <p:grpSpPr bwMode="auto">
          <a:xfrm>
            <a:off x="4824413" y="3886200"/>
            <a:ext cx="3022600" cy="2670175"/>
            <a:chOff x="3039" y="2448"/>
            <a:chExt cx="1904" cy="1682"/>
          </a:xfrm>
        </p:grpSpPr>
        <p:sp>
          <p:nvSpPr>
            <p:cNvPr id="86078" name="Text Box 62"/>
            <p:cNvSpPr txBox="1">
              <a:spLocks noChangeArrowheads="1"/>
            </p:cNvSpPr>
            <p:nvPr/>
          </p:nvSpPr>
          <p:spPr bwMode="auto">
            <a:xfrm>
              <a:off x="3039" y="2456"/>
              <a:ext cx="1773" cy="250"/>
            </a:xfrm>
            <a:prstGeom prst="rect">
              <a:avLst/>
            </a:prstGeom>
            <a:noFill/>
            <a:ln w="9525">
              <a:noFill/>
              <a:miter lim="800000"/>
              <a:headEnd/>
              <a:tailEnd/>
            </a:ln>
            <a:effectLst/>
          </p:spPr>
          <p:txBody>
            <a:bodyPr>
              <a:spAutoFit/>
            </a:bodyPr>
            <a:lstStyle/>
            <a:p>
              <a:pPr>
                <a:spcBef>
                  <a:spcPct val="50000"/>
                </a:spcBef>
              </a:pPr>
              <a:r>
                <a:rPr lang="en-US" sz="2000"/>
                <a:t>rst  P1 P0 dir     N1 N0</a:t>
              </a:r>
            </a:p>
          </p:txBody>
        </p:sp>
        <p:sp>
          <p:nvSpPr>
            <p:cNvPr id="86079" name="Text Box 63"/>
            <p:cNvSpPr txBox="1">
              <a:spLocks noChangeArrowheads="1"/>
            </p:cNvSpPr>
            <p:nvPr/>
          </p:nvSpPr>
          <p:spPr bwMode="auto">
            <a:xfrm>
              <a:off x="3134" y="2686"/>
              <a:ext cx="1809" cy="1444"/>
            </a:xfrm>
            <a:prstGeom prst="rect">
              <a:avLst/>
            </a:prstGeom>
            <a:noFill/>
            <a:ln w="9525">
              <a:noFill/>
              <a:miter lim="800000"/>
              <a:headEnd/>
              <a:tailEnd/>
            </a:ln>
            <a:effectLst/>
          </p:spPr>
          <p:txBody>
            <a:bodyPr>
              <a:spAutoFit/>
            </a:bodyPr>
            <a:lstStyle/>
            <a:p>
              <a:pPr marL="457200" indent="-457200">
                <a:lnSpc>
                  <a:spcPct val="80000"/>
                </a:lnSpc>
              </a:pPr>
              <a:r>
                <a:rPr lang="en-US" sz="2000"/>
                <a:t>0   0   0   0        1   0</a:t>
              </a:r>
            </a:p>
            <a:p>
              <a:pPr marL="457200" indent="-457200">
                <a:lnSpc>
                  <a:spcPct val="80000"/>
                </a:lnSpc>
              </a:pPr>
              <a:r>
                <a:rPr lang="en-US" sz="2000"/>
                <a:t>0   0   0   1        0   1</a:t>
              </a:r>
            </a:p>
            <a:p>
              <a:pPr marL="457200" indent="-457200">
                <a:lnSpc>
                  <a:spcPct val="80000"/>
                </a:lnSpc>
              </a:pPr>
              <a:r>
                <a:rPr lang="en-US" sz="2000"/>
                <a:t>0   0   1   0        0   0</a:t>
              </a:r>
            </a:p>
            <a:p>
              <a:pPr marL="457200" indent="-457200">
                <a:lnSpc>
                  <a:spcPct val="80000"/>
                </a:lnSpc>
              </a:pPr>
              <a:r>
                <a:rPr lang="en-US" sz="2000"/>
                <a:t>0   0   1   1        1   1</a:t>
              </a:r>
            </a:p>
            <a:p>
              <a:pPr marL="457200" indent="-457200">
                <a:lnSpc>
                  <a:spcPct val="80000"/>
                </a:lnSpc>
              </a:pPr>
              <a:r>
                <a:rPr lang="en-US" sz="2000"/>
                <a:t>0   1   0   0        1   1</a:t>
              </a:r>
            </a:p>
            <a:p>
              <a:pPr marL="457200" indent="-457200">
                <a:lnSpc>
                  <a:spcPct val="80000"/>
                </a:lnSpc>
              </a:pPr>
              <a:r>
                <a:rPr lang="en-US" sz="2000"/>
                <a:t>0   1   0   1        0   0</a:t>
              </a:r>
            </a:p>
            <a:p>
              <a:pPr marL="457200" indent="-457200">
                <a:lnSpc>
                  <a:spcPct val="80000"/>
                </a:lnSpc>
              </a:pPr>
              <a:r>
                <a:rPr lang="en-US" sz="2000"/>
                <a:t>0   1   1   0        0   1</a:t>
              </a:r>
            </a:p>
            <a:p>
              <a:pPr marL="457200" indent="-457200">
                <a:lnSpc>
                  <a:spcPct val="80000"/>
                </a:lnSpc>
              </a:pPr>
              <a:r>
                <a:rPr lang="en-US" sz="2000"/>
                <a:t>0   1   1   1        1   0 </a:t>
              </a:r>
            </a:p>
            <a:p>
              <a:pPr marL="457200" indent="-457200">
                <a:lnSpc>
                  <a:spcPct val="80000"/>
                </a:lnSpc>
              </a:pPr>
              <a:r>
                <a:rPr lang="en-US" sz="2000"/>
                <a:t>1  X  X  X        0   0</a:t>
              </a:r>
            </a:p>
          </p:txBody>
        </p:sp>
        <p:sp>
          <p:nvSpPr>
            <p:cNvPr id="86080" name="Line 64"/>
            <p:cNvSpPr>
              <a:spLocks noChangeShapeType="1"/>
            </p:cNvSpPr>
            <p:nvPr/>
          </p:nvSpPr>
          <p:spPr bwMode="auto">
            <a:xfrm>
              <a:off x="3163" y="2666"/>
              <a:ext cx="1429" cy="1"/>
            </a:xfrm>
            <a:prstGeom prst="line">
              <a:avLst/>
            </a:prstGeom>
            <a:noFill/>
            <a:ln w="12700">
              <a:solidFill>
                <a:schemeClr val="tx1"/>
              </a:solidFill>
              <a:round/>
              <a:headEnd/>
              <a:tailEnd/>
            </a:ln>
            <a:effectLst/>
          </p:spPr>
          <p:txBody>
            <a:bodyPr/>
            <a:lstStyle/>
            <a:p>
              <a:endParaRPr lang="en-US"/>
            </a:p>
          </p:txBody>
        </p:sp>
        <p:sp>
          <p:nvSpPr>
            <p:cNvPr id="86081" name="Line 65"/>
            <p:cNvSpPr>
              <a:spLocks noChangeShapeType="1"/>
            </p:cNvSpPr>
            <p:nvPr/>
          </p:nvSpPr>
          <p:spPr bwMode="auto">
            <a:xfrm>
              <a:off x="4075" y="2448"/>
              <a:ext cx="1" cy="1662"/>
            </a:xfrm>
            <a:prstGeom prst="line">
              <a:avLst/>
            </a:prstGeom>
            <a:noFill/>
            <a:ln w="12700">
              <a:solidFill>
                <a:schemeClr val="tx1"/>
              </a:solidFill>
              <a:round/>
              <a:headEnd/>
              <a:tailEnd/>
            </a:ln>
            <a:effectLst/>
          </p:spPr>
          <p:txBody>
            <a:bodyPr/>
            <a:lstStyle/>
            <a:p>
              <a:endParaRPr lang="en-US"/>
            </a:p>
          </p:txBody>
        </p:sp>
      </p:grpSp>
      <p:sp>
        <p:nvSpPr>
          <p:cNvPr id="86082" name="Line 66"/>
          <p:cNvSpPr>
            <a:spLocks noChangeShapeType="1"/>
          </p:cNvSpPr>
          <p:nvPr/>
        </p:nvSpPr>
        <p:spPr bwMode="auto">
          <a:xfrm>
            <a:off x="3890840" y="3859851"/>
            <a:ext cx="244475" cy="0"/>
          </a:xfrm>
          <a:prstGeom prst="line">
            <a:avLst/>
          </a:prstGeom>
          <a:noFill/>
          <a:ln w="9525">
            <a:solidFill>
              <a:schemeClr val="tx1"/>
            </a:solidFill>
            <a:round/>
            <a:headEnd/>
            <a:tailEnd/>
          </a:ln>
          <a:effectLst/>
        </p:spPr>
        <p:txBody>
          <a:bodyPr/>
          <a:lstStyle/>
          <a:p>
            <a:endParaRPr lang="en-US"/>
          </a:p>
        </p:txBody>
      </p:sp>
      <p:sp>
        <p:nvSpPr>
          <p:cNvPr id="86083" name="Line 67"/>
          <p:cNvSpPr>
            <a:spLocks noChangeShapeType="1"/>
          </p:cNvSpPr>
          <p:nvPr/>
        </p:nvSpPr>
        <p:spPr bwMode="auto">
          <a:xfrm>
            <a:off x="3901952" y="4236089"/>
            <a:ext cx="244475" cy="0"/>
          </a:xfrm>
          <a:prstGeom prst="line">
            <a:avLst/>
          </a:prstGeom>
          <a:noFill/>
          <a:ln w="9525">
            <a:solidFill>
              <a:schemeClr val="tx1"/>
            </a:solidFill>
            <a:round/>
            <a:headEnd/>
            <a:tailEnd/>
          </a:ln>
          <a:effectLst/>
        </p:spPr>
        <p:txBody>
          <a:bodyPr/>
          <a:lstStyle/>
          <a:p>
            <a:endParaRPr lang="en-US"/>
          </a:p>
        </p:txBody>
      </p:sp>
      <p:sp>
        <p:nvSpPr>
          <p:cNvPr id="17" name="Slide Number Placeholder 16"/>
          <p:cNvSpPr>
            <a:spLocks noGrp="1"/>
          </p:cNvSpPr>
          <p:nvPr>
            <p:ph type="sldNum" sz="quarter" idx="12"/>
          </p:nvPr>
        </p:nvSpPr>
        <p:spPr/>
        <p:txBody>
          <a:bodyPr/>
          <a:lstStyle/>
          <a:p>
            <a:fld id="{1E9AE433-2354-447F-AC9C-E3BA53A2ED55}" type="slidenum">
              <a:rPr lang="en-US" smtClean="0"/>
              <a:pPr/>
              <a:t>76</a:t>
            </a:fld>
            <a:endParaRPr lang="en-US"/>
          </a:p>
        </p:txBody>
      </p:sp>
      <p:sp>
        <p:nvSpPr>
          <p:cNvPr id="18" name="Footer Placeholder 17"/>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Sequential Circuit Design</a:t>
            </a:r>
          </a:p>
        </p:txBody>
      </p:sp>
      <p:sp>
        <p:nvSpPr>
          <p:cNvPr id="87043" name="Rectangle 3"/>
          <p:cNvSpPr>
            <a:spLocks noGrp="1" noChangeArrowheads="1"/>
          </p:cNvSpPr>
          <p:nvPr>
            <p:ph idx="1"/>
          </p:nvPr>
        </p:nvSpPr>
        <p:spPr/>
        <p:txBody>
          <a:bodyPr/>
          <a:lstStyle/>
          <a:p>
            <a:r>
              <a:rPr lang="en-US"/>
              <a:t>Example: </a:t>
            </a:r>
          </a:p>
          <a:p>
            <a:pPr lvl="1"/>
            <a:r>
              <a:rPr lang="en-US"/>
              <a:t>Step 8: Draw Logic</a:t>
            </a:r>
          </a:p>
          <a:p>
            <a:pPr lvl="2"/>
            <a:r>
              <a:rPr lang="en-US"/>
              <a:t>O1=P1</a:t>
            </a:r>
          </a:p>
          <a:p>
            <a:pPr lvl="2"/>
            <a:r>
              <a:rPr lang="en-US"/>
              <a:t>O0=P1</a:t>
            </a:r>
            <a:r>
              <a:rPr lang="en-US">
                <a:sym typeface="Symbol" pitchFamily="18" charset="2"/>
              </a:rPr>
              <a:t>P0</a:t>
            </a:r>
          </a:p>
          <a:p>
            <a:pPr lvl="2"/>
            <a:r>
              <a:rPr lang="en-US"/>
              <a:t>N1=P1</a:t>
            </a:r>
            <a:r>
              <a:rPr lang="en-US">
                <a:sym typeface="Symbol" pitchFamily="18" charset="2"/>
              </a:rPr>
              <a:t></a:t>
            </a:r>
            <a:r>
              <a:rPr lang="en-US"/>
              <a:t>IN</a:t>
            </a:r>
          </a:p>
          <a:p>
            <a:pPr lvl="2"/>
            <a:r>
              <a:rPr lang="en-US"/>
              <a:t>N0=P1</a:t>
            </a:r>
            <a:r>
              <a:rPr lang="en-US">
                <a:sym typeface="Symbol" pitchFamily="18" charset="2"/>
              </a:rPr>
              <a:t></a:t>
            </a:r>
            <a:r>
              <a:rPr lang="en-US"/>
              <a:t>IN</a:t>
            </a:r>
          </a:p>
        </p:txBody>
      </p:sp>
      <p:sp>
        <p:nvSpPr>
          <p:cNvPr id="87054" name="Line 14"/>
          <p:cNvSpPr>
            <a:spLocks noChangeShapeType="1"/>
          </p:cNvSpPr>
          <p:nvPr/>
        </p:nvSpPr>
        <p:spPr bwMode="auto">
          <a:xfrm>
            <a:off x="2456688" y="3243654"/>
            <a:ext cx="893762" cy="0"/>
          </a:xfrm>
          <a:prstGeom prst="line">
            <a:avLst/>
          </a:prstGeom>
          <a:noFill/>
          <a:ln w="9525">
            <a:solidFill>
              <a:schemeClr val="tx1"/>
            </a:solidFill>
            <a:round/>
            <a:headEnd/>
            <a:tailEnd/>
          </a:ln>
          <a:effectLst/>
        </p:spPr>
        <p:txBody>
          <a:bodyPr/>
          <a:lstStyle/>
          <a:p>
            <a:endParaRPr lang="en-US"/>
          </a:p>
        </p:txBody>
      </p:sp>
      <p:sp>
        <p:nvSpPr>
          <p:cNvPr id="87057" name="Text Box 17"/>
          <p:cNvSpPr txBox="1">
            <a:spLocks noChangeArrowheads="1"/>
          </p:cNvSpPr>
          <p:nvPr/>
        </p:nvSpPr>
        <p:spPr bwMode="auto">
          <a:xfrm>
            <a:off x="5419725" y="2028825"/>
            <a:ext cx="2438400" cy="457200"/>
          </a:xfrm>
          <a:prstGeom prst="rect">
            <a:avLst/>
          </a:prstGeom>
          <a:noFill/>
          <a:ln w="9525">
            <a:noFill/>
            <a:miter lim="800000"/>
            <a:headEnd/>
            <a:tailEnd/>
          </a:ln>
          <a:effectLst/>
        </p:spPr>
        <p:txBody>
          <a:bodyPr>
            <a:spAutoFit/>
          </a:bodyPr>
          <a:lstStyle/>
          <a:p>
            <a:pPr>
              <a:spcBef>
                <a:spcPct val="50000"/>
              </a:spcBef>
            </a:pPr>
            <a:r>
              <a:rPr lang="en-US"/>
              <a:t>Moore Machine</a:t>
            </a:r>
          </a:p>
        </p:txBody>
      </p:sp>
      <p:grpSp>
        <p:nvGrpSpPr>
          <p:cNvPr id="87060" name="Group 20"/>
          <p:cNvGrpSpPr>
            <a:grpSpLocks/>
          </p:cNvGrpSpPr>
          <p:nvPr/>
        </p:nvGrpSpPr>
        <p:grpSpPr bwMode="auto">
          <a:xfrm>
            <a:off x="5876925" y="4752975"/>
            <a:ext cx="1447800" cy="838200"/>
            <a:chOff x="1200" y="3168"/>
            <a:chExt cx="864" cy="528"/>
          </a:xfrm>
        </p:grpSpPr>
        <p:sp>
          <p:nvSpPr>
            <p:cNvPr id="87061" name="Text Box 21"/>
            <p:cNvSpPr txBox="1">
              <a:spLocks noChangeArrowheads="1"/>
            </p:cNvSpPr>
            <p:nvPr/>
          </p:nvSpPr>
          <p:spPr bwMode="auto">
            <a:xfrm>
              <a:off x="1200" y="3168"/>
              <a:ext cx="864" cy="522"/>
            </a:xfrm>
            <a:prstGeom prst="rect">
              <a:avLst/>
            </a:prstGeom>
            <a:noFill/>
            <a:ln w="9525">
              <a:solidFill>
                <a:schemeClr val="tx1"/>
              </a:solidFill>
              <a:miter lim="800000"/>
              <a:headEnd/>
              <a:tailEnd/>
            </a:ln>
            <a:effectLst/>
          </p:spPr>
          <p:txBody>
            <a:bodyPr>
              <a:spAutoFit/>
            </a:bodyPr>
            <a:lstStyle/>
            <a:p>
              <a:pPr>
                <a:lnSpc>
                  <a:spcPct val="70000"/>
                </a:lnSpc>
              </a:pPr>
              <a:endParaRPr lang="en-US" sz="1600"/>
            </a:p>
            <a:p>
              <a:pPr algn="ctr">
                <a:lnSpc>
                  <a:spcPct val="70000"/>
                </a:lnSpc>
              </a:pPr>
              <a:r>
                <a:rPr lang="en-US" sz="1600"/>
                <a:t>FF</a:t>
              </a:r>
            </a:p>
            <a:p>
              <a:pPr algn="ctr">
                <a:lnSpc>
                  <a:spcPct val="70000"/>
                </a:lnSpc>
              </a:pPr>
              <a:endParaRPr lang="en-US" sz="1800"/>
            </a:p>
            <a:p>
              <a:pPr>
                <a:lnSpc>
                  <a:spcPct val="70000"/>
                </a:lnSpc>
              </a:pPr>
              <a:endParaRPr lang="en-US" sz="1800"/>
            </a:p>
          </p:txBody>
        </p:sp>
        <p:sp>
          <p:nvSpPr>
            <p:cNvPr id="87062" name="Line 22"/>
            <p:cNvSpPr>
              <a:spLocks noChangeShapeType="1"/>
            </p:cNvSpPr>
            <p:nvPr/>
          </p:nvSpPr>
          <p:spPr bwMode="auto">
            <a:xfrm>
              <a:off x="1200" y="3504"/>
              <a:ext cx="96" cy="96"/>
            </a:xfrm>
            <a:prstGeom prst="line">
              <a:avLst/>
            </a:prstGeom>
            <a:noFill/>
            <a:ln w="9525">
              <a:solidFill>
                <a:schemeClr val="tx1"/>
              </a:solidFill>
              <a:round/>
              <a:headEnd/>
              <a:tailEnd/>
            </a:ln>
            <a:effectLst/>
          </p:spPr>
          <p:txBody>
            <a:bodyPr/>
            <a:lstStyle/>
            <a:p>
              <a:endParaRPr lang="en-US"/>
            </a:p>
          </p:txBody>
        </p:sp>
        <p:sp>
          <p:nvSpPr>
            <p:cNvPr id="87063" name="Line 23"/>
            <p:cNvSpPr>
              <a:spLocks noChangeShapeType="1"/>
            </p:cNvSpPr>
            <p:nvPr/>
          </p:nvSpPr>
          <p:spPr bwMode="auto">
            <a:xfrm flipH="1">
              <a:off x="1200" y="3600"/>
              <a:ext cx="96" cy="96"/>
            </a:xfrm>
            <a:prstGeom prst="line">
              <a:avLst/>
            </a:prstGeom>
            <a:noFill/>
            <a:ln w="9525">
              <a:solidFill>
                <a:schemeClr val="tx1"/>
              </a:solidFill>
              <a:round/>
              <a:headEnd/>
              <a:tailEnd/>
            </a:ln>
            <a:effectLst/>
          </p:spPr>
          <p:txBody>
            <a:bodyPr/>
            <a:lstStyle/>
            <a:p>
              <a:endParaRPr lang="en-US"/>
            </a:p>
          </p:txBody>
        </p:sp>
      </p:grpSp>
      <p:sp>
        <p:nvSpPr>
          <p:cNvPr id="87064" name="Text Box 24"/>
          <p:cNvSpPr txBox="1">
            <a:spLocks noChangeArrowheads="1"/>
          </p:cNvSpPr>
          <p:nvPr/>
        </p:nvSpPr>
        <p:spPr bwMode="auto">
          <a:xfrm>
            <a:off x="5953125" y="3814763"/>
            <a:ext cx="1295400" cy="792162"/>
          </a:xfrm>
          <a:prstGeom prst="rect">
            <a:avLst/>
          </a:prstGeom>
          <a:noFill/>
          <a:ln w="12700">
            <a:solidFill>
              <a:schemeClr val="tx1"/>
            </a:solidFill>
            <a:miter lim="800000"/>
            <a:headEnd/>
            <a:tailEnd/>
          </a:ln>
          <a:effectLst/>
        </p:spPr>
        <p:txBody>
          <a:bodyPr>
            <a:spAutoFit/>
          </a:bodyPr>
          <a:lstStyle/>
          <a:p>
            <a:pPr>
              <a:spcBef>
                <a:spcPct val="50000"/>
              </a:spcBef>
            </a:pPr>
            <a:r>
              <a:rPr lang="en-US" sz="1800"/>
              <a:t>O1=P1</a:t>
            </a:r>
          </a:p>
          <a:p>
            <a:pPr>
              <a:spcBef>
                <a:spcPct val="50000"/>
              </a:spcBef>
            </a:pPr>
            <a:r>
              <a:rPr lang="en-US" sz="1800"/>
              <a:t>O0=P1</a:t>
            </a:r>
            <a:r>
              <a:rPr lang="en-US" sz="1800">
                <a:sym typeface="Symbol" pitchFamily="18" charset="2"/>
              </a:rPr>
              <a:t>P0</a:t>
            </a:r>
          </a:p>
        </p:txBody>
      </p:sp>
      <p:sp>
        <p:nvSpPr>
          <p:cNvPr id="87065" name="Text Box 25"/>
          <p:cNvSpPr txBox="1">
            <a:spLocks noChangeArrowheads="1"/>
          </p:cNvSpPr>
          <p:nvPr/>
        </p:nvSpPr>
        <p:spPr bwMode="auto">
          <a:xfrm>
            <a:off x="5953125" y="2906713"/>
            <a:ext cx="1295400" cy="792162"/>
          </a:xfrm>
          <a:prstGeom prst="rect">
            <a:avLst/>
          </a:prstGeom>
          <a:noFill/>
          <a:ln w="12700">
            <a:solidFill>
              <a:schemeClr val="tx1"/>
            </a:solidFill>
            <a:miter lim="800000"/>
            <a:headEnd/>
            <a:tailEnd/>
          </a:ln>
          <a:effectLst/>
        </p:spPr>
        <p:txBody>
          <a:bodyPr>
            <a:spAutoFit/>
          </a:bodyPr>
          <a:lstStyle/>
          <a:p>
            <a:pPr>
              <a:spcBef>
                <a:spcPct val="50000"/>
              </a:spcBef>
            </a:pPr>
            <a:r>
              <a:rPr lang="en-US" sz="1800"/>
              <a:t>N1=P1</a:t>
            </a:r>
            <a:r>
              <a:rPr lang="en-US" sz="1800">
                <a:sym typeface="Symbol" pitchFamily="18" charset="2"/>
              </a:rPr>
              <a:t></a:t>
            </a:r>
            <a:r>
              <a:rPr lang="en-US" sz="1800"/>
              <a:t>IN</a:t>
            </a:r>
          </a:p>
          <a:p>
            <a:pPr>
              <a:spcBef>
                <a:spcPct val="50000"/>
              </a:spcBef>
            </a:pPr>
            <a:r>
              <a:rPr lang="en-US" sz="1800"/>
              <a:t>N0=P1</a:t>
            </a:r>
            <a:r>
              <a:rPr lang="en-US" sz="1800">
                <a:sym typeface="Symbol" pitchFamily="18" charset="2"/>
              </a:rPr>
              <a:t></a:t>
            </a:r>
            <a:r>
              <a:rPr lang="en-US" sz="1800"/>
              <a:t>IN</a:t>
            </a:r>
          </a:p>
        </p:txBody>
      </p:sp>
      <p:sp>
        <p:nvSpPr>
          <p:cNvPr id="87066" name="Line 26"/>
          <p:cNvSpPr>
            <a:spLocks noChangeShapeType="1"/>
          </p:cNvSpPr>
          <p:nvPr/>
        </p:nvSpPr>
        <p:spPr bwMode="auto">
          <a:xfrm>
            <a:off x="4810125" y="3476625"/>
            <a:ext cx="1143000" cy="1588"/>
          </a:xfrm>
          <a:prstGeom prst="line">
            <a:avLst/>
          </a:prstGeom>
          <a:noFill/>
          <a:ln w="9525">
            <a:solidFill>
              <a:schemeClr val="tx1"/>
            </a:solidFill>
            <a:round/>
            <a:headEnd/>
            <a:tailEnd type="arrow" w="med" len="med"/>
          </a:ln>
          <a:effectLst/>
        </p:spPr>
        <p:txBody>
          <a:bodyPr/>
          <a:lstStyle/>
          <a:p>
            <a:endParaRPr lang="en-US"/>
          </a:p>
        </p:txBody>
      </p:sp>
      <p:sp>
        <p:nvSpPr>
          <p:cNvPr id="87067" name="Freeform 27"/>
          <p:cNvSpPr>
            <a:spLocks/>
          </p:cNvSpPr>
          <p:nvPr/>
        </p:nvSpPr>
        <p:spPr bwMode="auto">
          <a:xfrm>
            <a:off x="7248525" y="3370263"/>
            <a:ext cx="457200" cy="1782762"/>
          </a:xfrm>
          <a:custGeom>
            <a:avLst/>
            <a:gdLst/>
            <a:ahLst/>
            <a:cxnLst>
              <a:cxn ang="0">
                <a:pos x="0" y="0"/>
              </a:cxn>
              <a:cxn ang="0">
                <a:pos x="288" y="0"/>
              </a:cxn>
              <a:cxn ang="0">
                <a:pos x="288" y="912"/>
              </a:cxn>
              <a:cxn ang="0">
                <a:pos x="48" y="912"/>
              </a:cxn>
            </a:cxnLst>
            <a:rect l="0" t="0" r="r" b="b"/>
            <a:pathLst>
              <a:path w="288" h="912">
                <a:moveTo>
                  <a:pt x="0" y="0"/>
                </a:moveTo>
                <a:lnTo>
                  <a:pt x="288" y="0"/>
                </a:lnTo>
                <a:lnTo>
                  <a:pt x="288" y="912"/>
                </a:lnTo>
                <a:lnTo>
                  <a:pt x="48" y="912"/>
                </a:lnTo>
              </a:path>
            </a:pathLst>
          </a:custGeom>
          <a:noFill/>
          <a:ln w="9525">
            <a:solidFill>
              <a:schemeClr val="tx1"/>
            </a:solidFill>
            <a:round/>
            <a:headEnd type="none" w="med" len="med"/>
            <a:tailEnd type="arrow" w="med" len="med"/>
          </a:ln>
          <a:effectLst/>
        </p:spPr>
        <p:txBody>
          <a:bodyPr/>
          <a:lstStyle/>
          <a:p>
            <a:endParaRPr lang="en-US"/>
          </a:p>
        </p:txBody>
      </p:sp>
      <p:sp>
        <p:nvSpPr>
          <p:cNvPr id="87068" name="Freeform 28"/>
          <p:cNvSpPr>
            <a:spLocks/>
          </p:cNvSpPr>
          <p:nvPr/>
        </p:nvSpPr>
        <p:spPr bwMode="auto">
          <a:xfrm>
            <a:off x="5495925" y="3638550"/>
            <a:ext cx="457200" cy="1514475"/>
          </a:xfrm>
          <a:custGeom>
            <a:avLst/>
            <a:gdLst/>
            <a:ahLst/>
            <a:cxnLst>
              <a:cxn ang="0">
                <a:pos x="240" y="1200"/>
              </a:cxn>
              <a:cxn ang="0">
                <a:pos x="0" y="1200"/>
              </a:cxn>
              <a:cxn ang="0">
                <a:pos x="0" y="0"/>
              </a:cxn>
              <a:cxn ang="0">
                <a:pos x="288" y="0"/>
              </a:cxn>
            </a:cxnLst>
            <a:rect l="0" t="0" r="r" b="b"/>
            <a:pathLst>
              <a:path w="288" h="1200">
                <a:moveTo>
                  <a:pt x="240" y="1200"/>
                </a:moveTo>
                <a:lnTo>
                  <a:pt x="0" y="1200"/>
                </a:lnTo>
                <a:lnTo>
                  <a:pt x="0" y="0"/>
                </a:lnTo>
                <a:lnTo>
                  <a:pt x="288" y="0"/>
                </a:lnTo>
              </a:path>
            </a:pathLst>
          </a:custGeom>
          <a:noFill/>
          <a:ln w="9525">
            <a:solidFill>
              <a:schemeClr val="tx1"/>
            </a:solidFill>
            <a:round/>
            <a:headEnd type="none" w="med" len="med"/>
            <a:tailEnd type="arrow" w="med" len="med"/>
          </a:ln>
          <a:effectLst/>
        </p:spPr>
        <p:txBody>
          <a:bodyPr/>
          <a:lstStyle/>
          <a:p>
            <a:endParaRPr lang="en-US"/>
          </a:p>
        </p:txBody>
      </p:sp>
      <p:sp>
        <p:nvSpPr>
          <p:cNvPr id="87069" name="Line 29"/>
          <p:cNvSpPr>
            <a:spLocks noChangeShapeType="1"/>
          </p:cNvSpPr>
          <p:nvPr/>
        </p:nvSpPr>
        <p:spPr bwMode="auto">
          <a:xfrm>
            <a:off x="5495925" y="4314825"/>
            <a:ext cx="457200" cy="0"/>
          </a:xfrm>
          <a:prstGeom prst="line">
            <a:avLst/>
          </a:prstGeom>
          <a:noFill/>
          <a:ln w="9525">
            <a:solidFill>
              <a:schemeClr val="tx1"/>
            </a:solidFill>
            <a:round/>
            <a:headEnd/>
            <a:tailEnd type="arrow" w="med" len="med"/>
          </a:ln>
          <a:effectLst/>
        </p:spPr>
        <p:txBody>
          <a:bodyPr/>
          <a:lstStyle/>
          <a:p>
            <a:endParaRPr lang="en-US"/>
          </a:p>
        </p:txBody>
      </p:sp>
      <p:sp>
        <p:nvSpPr>
          <p:cNvPr id="87070" name="Arc 30"/>
          <p:cNvSpPr>
            <a:spLocks/>
          </p:cNvSpPr>
          <p:nvPr/>
        </p:nvSpPr>
        <p:spPr bwMode="auto">
          <a:xfrm>
            <a:off x="7632700" y="4165600"/>
            <a:ext cx="152400" cy="152400"/>
          </a:xfrm>
          <a:custGeom>
            <a:avLst/>
            <a:gdLst>
              <a:gd name="G0" fmla="+- 21333 0 0"/>
              <a:gd name="G1" fmla="+- 21600 0 0"/>
              <a:gd name="G2" fmla="+- 21600 0 0"/>
              <a:gd name="T0" fmla="*/ 0 w 42929"/>
              <a:gd name="T1" fmla="*/ 18211 h 21600"/>
              <a:gd name="T2" fmla="*/ 42929 w 42929"/>
              <a:gd name="T3" fmla="*/ 21191 h 21600"/>
              <a:gd name="T4" fmla="*/ 21333 w 42929"/>
              <a:gd name="T5" fmla="*/ 21600 h 21600"/>
            </a:gdLst>
            <a:ahLst/>
            <a:cxnLst>
              <a:cxn ang="0">
                <a:pos x="T0" y="T1"/>
              </a:cxn>
              <a:cxn ang="0">
                <a:pos x="T2" y="T3"/>
              </a:cxn>
              <a:cxn ang="0">
                <a:pos x="T4" y="T5"/>
              </a:cxn>
            </a:cxnLst>
            <a:rect l="0" t="0" r="r" b="b"/>
            <a:pathLst>
              <a:path w="42929" h="21600" fill="none" extrusionOk="0">
                <a:moveTo>
                  <a:pt x="0" y="18211"/>
                </a:moveTo>
                <a:cubicBezTo>
                  <a:pt x="1666" y="7721"/>
                  <a:pt x="10711" y="-1"/>
                  <a:pt x="21333" y="0"/>
                </a:cubicBezTo>
                <a:cubicBezTo>
                  <a:pt x="33102" y="0"/>
                  <a:pt x="42706" y="9423"/>
                  <a:pt x="42929" y="21190"/>
                </a:cubicBezTo>
              </a:path>
              <a:path w="42929" h="21600" stroke="0" extrusionOk="0">
                <a:moveTo>
                  <a:pt x="0" y="18211"/>
                </a:moveTo>
                <a:cubicBezTo>
                  <a:pt x="1666" y="7721"/>
                  <a:pt x="10711" y="-1"/>
                  <a:pt x="21333" y="0"/>
                </a:cubicBezTo>
                <a:cubicBezTo>
                  <a:pt x="33102" y="0"/>
                  <a:pt x="42706" y="9423"/>
                  <a:pt x="42929" y="21190"/>
                </a:cubicBezTo>
                <a:lnTo>
                  <a:pt x="21333" y="21600"/>
                </a:lnTo>
                <a:close/>
              </a:path>
            </a:pathLst>
          </a:custGeom>
          <a:noFill/>
          <a:ln w="9525">
            <a:solidFill>
              <a:schemeClr val="tx1"/>
            </a:solidFill>
            <a:round/>
            <a:headEnd/>
            <a:tailEnd/>
          </a:ln>
          <a:effectLst/>
        </p:spPr>
        <p:txBody>
          <a:bodyPr wrap="none" anchor="ctr"/>
          <a:lstStyle/>
          <a:p>
            <a:endParaRPr lang="en-US"/>
          </a:p>
        </p:txBody>
      </p:sp>
      <p:sp>
        <p:nvSpPr>
          <p:cNvPr id="87071" name="Line 31"/>
          <p:cNvSpPr>
            <a:spLocks noChangeShapeType="1"/>
          </p:cNvSpPr>
          <p:nvPr/>
        </p:nvSpPr>
        <p:spPr bwMode="auto">
          <a:xfrm flipH="1">
            <a:off x="7248525" y="4314825"/>
            <a:ext cx="381000" cy="0"/>
          </a:xfrm>
          <a:prstGeom prst="line">
            <a:avLst/>
          </a:prstGeom>
          <a:noFill/>
          <a:ln w="9525">
            <a:solidFill>
              <a:schemeClr val="tx1"/>
            </a:solidFill>
            <a:round/>
            <a:headEnd/>
            <a:tailEnd/>
          </a:ln>
          <a:effectLst/>
        </p:spPr>
        <p:txBody>
          <a:bodyPr/>
          <a:lstStyle/>
          <a:p>
            <a:endParaRPr lang="en-US"/>
          </a:p>
        </p:txBody>
      </p:sp>
      <p:sp>
        <p:nvSpPr>
          <p:cNvPr id="87072" name="Line 32"/>
          <p:cNvSpPr>
            <a:spLocks noChangeShapeType="1"/>
          </p:cNvSpPr>
          <p:nvPr/>
        </p:nvSpPr>
        <p:spPr bwMode="auto">
          <a:xfrm>
            <a:off x="7781925" y="4314825"/>
            <a:ext cx="457200" cy="0"/>
          </a:xfrm>
          <a:prstGeom prst="line">
            <a:avLst/>
          </a:prstGeom>
          <a:noFill/>
          <a:ln w="9525">
            <a:solidFill>
              <a:schemeClr val="tx1"/>
            </a:solidFill>
            <a:round/>
            <a:headEnd/>
            <a:tailEnd type="arrow" w="med" len="med"/>
          </a:ln>
          <a:effectLst/>
        </p:spPr>
        <p:txBody>
          <a:bodyPr/>
          <a:lstStyle/>
          <a:p>
            <a:endParaRPr lang="en-US"/>
          </a:p>
        </p:txBody>
      </p:sp>
      <p:sp>
        <p:nvSpPr>
          <p:cNvPr id="87073" name="Oval 33"/>
          <p:cNvSpPr>
            <a:spLocks noChangeArrowheads="1"/>
          </p:cNvSpPr>
          <p:nvPr/>
        </p:nvSpPr>
        <p:spPr bwMode="auto">
          <a:xfrm>
            <a:off x="5461000" y="4273550"/>
            <a:ext cx="76200" cy="76200"/>
          </a:xfrm>
          <a:prstGeom prst="ellipse">
            <a:avLst/>
          </a:prstGeom>
          <a:solidFill>
            <a:srgbClr val="333333"/>
          </a:solidFill>
          <a:ln w="9525">
            <a:solidFill>
              <a:schemeClr val="tx1"/>
            </a:solidFill>
            <a:round/>
            <a:headEnd/>
            <a:tailEnd/>
          </a:ln>
          <a:effectLst/>
        </p:spPr>
        <p:txBody>
          <a:bodyPr wrap="none" anchor="ctr"/>
          <a:lstStyle/>
          <a:p>
            <a:endParaRPr lang="en-US"/>
          </a:p>
        </p:txBody>
      </p:sp>
      <p:sp>
        <p:nvSpPr>
          <p:cNvPr id="87074" name="Text Box 34"/>
          <p:cNvSpPr txBox="1">
            <a:spLocks noChangeArrowheads="1"/>
          </p:cNvSpPr>
          <p:nvPr/>
        </p:nvSpPr>
        <p:spPr bwMode="auto">
          <a:xfrm>
            <a:off x="4722813" y="3181350"/>
            <a:ext cx="792162" cy="336550"/>
          </a:xfrm>
          <a:prstGeom prst="rect">
            <a:avLst/>
          </a:prstGeom>
          <a:noFill/>
          <a:ln w="9525">
            <a:noFill/>
            <a:miter lim="800000"/>
            <a:headEnd/>
            <a:tailEnd/>
          </a:ln>
          <a:effectLst/>
        </p:spPr>
        <p:txBody>
          <a:bodyPr>
            <a:spAutoFit/>
          </a:bodyPr>
          <a:lstStyle/>
          <a:p>
            <a:pPr>
              <a:spcBef>
                <a:spcPct val="50000"/>
              </a:spcBef>
            </a:pPr>
            <a:r>
              <a:rPr lang="en-US" sz="1600"/>
              <a:t>Input</a:t>
            </a:r>
          </a:p>
        </p:txBody>
      </p:sp>
      <p:sp>
        <p:nvSpPr>
          <p:cNvPr id="87075" name="Text Box 35"/>
          <p:cNvSpPr txBox="1">
            <a:spLocks noChangeArrowheads="1"/>
          </p:cNvSpPr>
          <p:nvPr/>
        </p:nvSpPr>
        <p:spPr bwMode="auto">
          <a:xfrm>
            <a:off x="7700963" y="4003675"/>
            <a:ext cx="792162" cy="336550"/>
          </a:xfrm>
          <a:prstGeom prst="rect">
            <a:avLst/>
          </a:prstGeom>
          <a:noFill/>
          <a:ln w="9525">
            <a:noFill/>
            <a:miter lim="800000"/>
            <a:headEnd/>
            <a:tailEnd/>
          </a:ln>
          <a:effectLst/>
        </p:spPr>
        <p:txBody>
          <a:bodyPr>
            <a:spAutoFit/>
          </a:bodyPr>
          <a:lstStyle/>
          <a:p>
            <a:pPr>
              <a:spcBef>
                <a:spcPct val="50000"/>
              </a:spcBef>
            </a:pPr>
            <a:r>
              <a:rPr lang="en-US" sz="1600"/>
              <a:t>Output</a:t>
            </a:r>
          </a:p>
        </p:txBody>
      </p:sp>
      <p:sp>
        <p:nvSpPr>
          <p:cNvPr id="87076" name="Line 36"/>
          <p:cNvSpPr>
            <a:spLocks noChangeShapeType="1"/>
          </p:cNvSpPr>
          <p:nvPr/>
        </p:nvSpPr>
        <p:spPr bwMode="auto">
          <a:xfrm>
            <a:off x="5354638" y="5376863"/>
            <a:ext cx="528637" cy="0"/>
          </a:xfrm>
          <a:prstGeom prst="line">
            <a:avLst/>
          </a:prstGeom>
          <a:noFill/>
          <a:ln w="9525">
            <a:solidFill>
              <a:schemeClr val="tx1"/>
            </a:solidFill>
            <a:round/>
            <a:headEnd/>
            <a:tailEnd type="arrow" w="med" len="med"/>
          </a:ln>
          <a:effectLst/>
        </p:spPr>
        <p:txBody>
          <a:bodyPr/>
          <a:lstStyle/>
          <a:p>
            <a:endParaRPr lang="en-US"/>
          </a:p>
        </p:txBody>
      </p:sp>
      <p:sp>
        <p:nvSpPr>
          <p:cNvPr id="87077" name="Text Box 37"/>
          <p:cNvSpPr txBox="1">
            <a:spLocks noChangeArrowheads="1"/>
          </p:cNvSpPr>
          <p:nvPr/>
        </p:nvSpPr>
        <p:spPr bwMode="auto">
          <a:xfrm>
            <a:off x="4824413" y="5202238"/>
            <a:ext cx="792162" cy="336550"/>
          </a:xfrm>
          <a:prstGeom prst="rect">
            <a:avLst/>
          </a:prstGeom>
          <a:noFill/>
          <a:ln w="9525">
            <a:noFill/>
            <a:miter lim="800000"/>
            <a:headEnd/>
            <a:tailEnd/>
          </a:ln>
          <a:effectLst/>
        </p:spPr>
        <p:txBody>
          <a:bodyPr>
            <a:spAutoFit/>
          </a:bodyPr>
          <a:lstStyle/>
          <a:p>
            <a:pPr>
              <a:spcBef>
                <a:spcPct val="50000"/>
              </a:spcBef>
            </a:pPr>
            <a:r>
              <a:rPr lang="en-US" sz="1600"/>
              <a:t>CLK</a:t>
            </a:r>
          </a:p>
        </p:txBody>
      </p:sp>
      <p:sp>
        <p:nvSpPr>
          <p:cNvPr id="87078" name="Line 38"/>
          <p:cNvSpPr>
            <a:spLocks noChangeShapeType="1"/>
          </p:cNvSpPr>
          <p:nvPr/>
        </p:nvSpPr>
        <p:spPr bwMode="auto">
          <a:xfrm>
            <a:off x="6442075" y="2967038"/>
            <a:ext cx="690563" cy="0"/>
          </a:xfrm>
          <a:prstGeom prst="line">
            <a:avLst/>
          </a:prstGeom>
          <a:noFill/>
          <a:ln w="9525">
            <a:solidFill>
              <a:schemeClr val="tx1"/>
            </a:solidFill>
            <a:round/>
            <a:headEnd/>
            <a:tailEnd/>
          </a:ln>
          <a:effectLst/>
        </p:spPr>
        <p:txBody>
          <a:bodyPr/>
          <a:lstStyle/>
          <a:p>
            <a:endParaRPr lang="en-US"/>
          </a:p>
        </p:txBody>
      </p:sp>
      <p:grpSp>
        <p:nvGrpSpPr>
          <p:cNvPr id="87079" name="Group 39"/>
          <p:cNvGrpSpPr>
            <a:grpSpLocks/>
          </p:cNvGrpSpPr>
          <p:nvPr/>
        </p:nvGrpSpPr>
        <p:grpSpPr bwMode="auto">
          <a:xfrm>
            <a:off x="5505450" y="3059113"/>
            <a:ext cx="274638" cy="538162"/>
            <a:chOff x="1951" y="1959"/>
            <a:chExt cx="173" cy="339"/>
          </a:xfrm>
        </p:grpSpPr>
        <p:sp>
          <p:nvSpPr>
            <p:cNvPr id="87080" name="Line 40"/>
            <p:cNvSpPr>
              <a:spLocks noChangeShapeType="1"/>
            </p:cNvSpPr>
            <p:nvPr/>
          </p:nvSpPr>
          <p:spPr bwMode="auto">
            <a:xfrm flipH="1">
              <a:off x="1990" y="2170"/>
              <a:ext cx="84" cy="128"/>
            </a:xfrm>
            <a:prstGeom prst="line">
              <a:avLst/>
            </a:prstGeom>
            <a:noFill/>
            <a:ln w="9525">
              <a:solidFill>
                <a:schemeClr val="tx1"/>
              </a:solidFill>
              <a:round/>
              <a:headEnd/>
              <a:tailEnd/>
            </a:ln>
            <a:effectLst/>
          </p:spPr>
          <p:txBody>
            <a:bodyPr/>
            <a:lstStyle/>
            <a:p>
              <a:endParaRPr lang="en-US"/>
            </a:p>
          </p:txBody>
        </p:sp>
        <p:sp>
          <p:nvSpPr>
            <p:cNvPr id="87081" name="Text Box 41"/>
            <p:cNvSpPr txBox="1">
              <a:spLocks noChangeArrowheads="1"/>
            </p:cNvSpPr>
            <p:nvPr/>
          </p:nvSpPr>
          <p:spPr bwMode="auto">
            <a:xfrm>
              <a:off x="1951" y="1959"/>
              <a:ext cx="173" cy="212"/>
            </a:xfrm>
            <a:prstGeom prst="rect">
              <a:avLst/>
            </a:prstGeom>
            <a:noFill/>
            <a:ln w="9525">
              <a:noFill/>
              <a:miter lim="800000"/>
              <a:headEnd/>
              <a:tailEnd/>
            </a:ln>
            <a:effectLst/>
          </p:spPr>
          <p:txBody>
            <a:bodyPr>
              <a:spAutoFit/>
            </a:bodyPr>
            <a:lstStyle/>
            <a:p>
              <a:pPr>
                <a:spcBef>
                  <a:spcPct val="50000"/>
                </a:spcBef>
              </a:pPr>
              <a:r>
                <a:rPr lang="en-US" sz="1600"/>
                <a:t>2</a:t>
              </a:r>
            </a:p>
          </p:txBody>
        </p:sp>
      </p:grpSp>
      <p:grpSp>
        <p:nvGrpSpPr>
          <p:cNvPr id="87082" name="Group 42"/>
          <p:cNvGrpSpPr>
            <a:grpSpLocks/>
          </p:cNvGrpSpPr>
          <p:nvPr/>
        </p:nvGrpSpPr>
        <p:grpSpPr bwMode="auto">
          <a:xfrm>
            <a:off x="7313613" y="3883025"/>
            <a:ext cx="274637" cy="538163"/>
            <a:chOff x="1951" y="1959"/>
            <a:chExt cx="173" cy="339"/>
          </a:xfrm>
        </p:grpSpPr>
        <p:sp>
          <p:nvSpPr>
            <p:cNvPr id="87083" name="Line 43"/>
            <p:cNvSpPr>
              <a:spLocks noChangeShapeType="1"/>
            </p:cNvSpPr>
            <p:nvPr/>
          </p:nvSpPr>
          <p:spPr bwMode="auto">
            <a:xfrm flipH="1">
              <a:off x="1990" y="2170"/>
              <a:ext cx="84" cy="128"/>
            </a:xfrm>
            <a:prstGeom prst="line">
              <a:avLst/>
            </a:prstGeom>
            <a:noFill/>
            <a:ln w="9525">
              <a:solidFill>
                <a:schemeClr val="tx1"/>
              </a:solidFill>
              <a:round/>
              <a:headEnd/>
              <a:tailEnd/>
            </a:ln>
            <a:effectLst/>
          </p:spPr>
          <p:txBody>
            <a:bodyPr/>
            <a:lstStyle/>
            <a:p>
              <a:endParaRPr lang="en-US"/>
            </a:p>
          </p:txBody>
        </p:sp>
        <p:sp>
          <p:nvSpPr>
            <p:cNvPr id="87084" name="Text Box 44"/>
            <p:cNvSpPr txBox="1">
              <a:spLocks noChangeArrowheads="1"/>
            </p:cNvSpPr>
            <p:nvPr/>
          </p:nvSpPr>
          <p:spPr bwMode="auto">
            <a:xfrm>
              <a:off x="1951" y="1959"/>
              <a:ext cx="173" cy="212"/>
            </a:xfrm>
            <a:prstGeom prst="rect">
              <a:avLst/>
            </a:prstGeom>
            <a:noFill/>
            <a:ln w="9525">
              <a:noFill/>
              <a:miter lim="800000"/>
              <a:headEnd/>
              <a:tailEnd/>
            </a:ln>
            <a:effectLst/>
          </p:spPr>
          <p:txBody>
            <a:bodyPr>
              <a:spAutoFit/>
            </a:bodyPr>
            <a:lstStyle/>
            <a:p>
              <a:pPr>
                <a:spcBef>
                  <a:spcPct val="50000"/>
                </a:spcBef>
              </a:pPr>
              <a:r>
                <a:rPr lang="en-US" sz="1600"/>
                <a:t>2</a:t>
              </a:r>
            </a:p>
          </p:txBody>
        </p:sp>
      </p:grpSp>
      <p:grpSp>
        <p:nvGrpSpPr>
          <p:cNvPr id="87085" name="Group 45"/>
          <p:cNvGrpSpPr>
            <a:grpSpLocks/>
          </p:cNvGrpSpPr>
          <p:nvPr/>
        </p:nvGrpSpPr>
        <p:grpSpPr bwMode="auto">
          <a:xfrm>
            <a:off x="7415213" y="2927350"/>
            <a:ext cx="274637" cy="538163"/>
            <a:chOff x="1951" y="1959"/>
            <a:chExt cx="173" cy="339"/>
          </a:xfrm>
        </p:grpSpPr>
        <p:sp>
          <p:nvSpPr>
            <p:cNvPr id="87086" name="Line 46"/>
            <p:cNvSpPr>
              <a:spLocks noChangeShapeType="1"/>
            </p:cNvSpPr>
            <p:nvPr/>
          </p:nvSpPr>
          <p:spPr bwMode="auto">
            <a:xfrm flipH="1">
              <a:off x="1990" y="2170"/>
              <a:ext cx="84" cy="128"/>
            </a:xfrm>
            <a:prstGeom prst="line">
              <a:avLst/>
            </a:prstGeom>
            <a:noFill/>
            <a:ln w="9525">
              <a:solidFill>
                <a:schemeClr val="tx1"/>
              </a:solidFill>
              <a:round/>
              <a:headEnd/>
              <a:tailEnd/>
            </a:ln>
            <a:effectLst/>
          </p:spPr>
          <p:txBody>
            <a:bodyPr/>
            <a:lstStyle/>
            <a:p>
              <a:endParaRPr lang="en-US"/>
            </a:p>
          </p:txBody>
        </p:sp>
        <p:sp>
          <p:nvSpPr>
            <p:cNvPr id="87087" name="Text Box 47"/>
            <p:cNvSpPr txBox="1">
              <a:spLocks noChangeArrowheads="1"/>
            </p:cNvSpPr>
            <p:nvPr/>
          </p:nvSpPr>
          <p:spPr bwMode="auto">
            <a:xfrm>
              <a:off x="1951" y="1959"/>
              <a:ext cx="173" cy="212"/>
            </a:xfrm>
            <a:prstGeom prst="rect">
              <a:avLst/>
            </a:prstGeom>
            <a:noFill/>
            <a:ln w="9525">
              <a:noFill/>
              <a:miter lim="800000"/>
              <a:headEnd/>
              <a:tailEnd/>
            </a:ln>
            <a:effectLst/>
          </p:spPr>
          <p:txBody>
            <a:bodyPr>
              <a:spAutoFit/>
            </a:bodyPr>
            <a:lstStyle/>
            <a:p>
              <a:pPr>
                <a:spcBef>
                  <a:spcPct val="50000"/>
                </a:spcBef>
              </a:pPr>
              <a:r>
                <a:rPr lang="en-US" sz="1600"/>
                <a:t>2</a:t>
              </a:r>
            </a:p>
          </p:txBody>
        </p:sp>
      </p:grpSp>
      <p:grpSp>
        <p:nvGrpSpPr>
          <p:cNvPr id="87088" name="Group 48"/>
          <p:cNvGrpSpPr>
            <a:grpSpLocks/>
          </p:cNvGrpSpPr>
          <p:nvPr/>
        </p:nvGrpSpPr>
        <p:grpSpPr bwMode="auto">
          <a:xfrm>
            <a:off x="5537200" y="4714875"/>
            <a:ext cx="274638" cy="538163"/>
            <a:chOff x="1951" y="1959"/>
            <a:chExt cx="173" cy="339"/>
          </a:xfrm>
        </p:grpSpPr>
        <p:sp>
          <p:nvSpPr>
            <p:cNvPr id="87089" name="Line 49"/>
            <p:cNvSpPr>
              <a:spLocks noChangeShapeType="1"/>
            </p:cNvSpPr>
            <p:nvPr/>
          </p:nvSpPr>
          <p:spPr bwMode="auto">
            <a:xfrm flipH="1">
              <a:off x="1990" y="2170"/>
              <a:ext cx="84" cy="128"/>
            </a:xfrm>
            <a:prstGeom prst="line">
              <a:avLst/>
            </a:prstGeom>
            <a:noFill/>
            <a:ln w="9525">
              <a:solidFill>
                <a:schemeClr val="tx1"/>
              </a:solidFill>
              <a:round/>
              <a:headEnd/>
              <a:tailEnd/>
            </a:ln>
            <a:effectLst/>
          </p:spPr>
          <p:txBody>
            <a:bodyPr/>
            <a:lstStyle/>
            <a:p>
              <a:endParaRPr lang="en-US"/>
            </a:p>
          </p:txBody>
        </p:sp>
        <p:sp>
          <p:nvSpPr>
            <p:cNvPr id="87090" name="Text Box 50"/>
            <p:cNvSpPr txBox="1">
              <a:spLocks noChangeArrowheads="1"/>
            </p:cNvSpPr>
            <p:nvPr/>
          </p:nvSpPr>
          <p:spPr bwMode="auto">
            <a:xfrm>
              <a:off x="1951" y="1959"/>
              <a:ext cx="173" cy="212"/>
            </a:xfrm>
            <a:prstGeom prst="rect">
              <a:avLst/>
            </a:prstGeom>
            <a:noFill/>
            <a:ln w="9525">
              <a:noFill/>
              <a:miter lim="800000"/>
              <a:headEnd/>
              <a:tailEnd/>
            </a:ln>
            <a:effectLst/>
          </p:spPr>
          <p:txBody>
            <a:bodyPr>
              <a:spAutoFit/>
            </a:bodyPr>
            <a:lstStyle/>
            <a:p>
              <a:pPr>
                <a:spcBef>
                  <a:spcPct val="50000"/>
                </a:spcBef>
              </a:pPr>
              <a:r>
                <a:rPr lang="en-US" sz="1600"/>
                <a:t>2</a:t>
              </a:r>
            </a:p>
          </p:txBody>
        </p:sp>
      </p:grpSp>
      <p:sp>
        <p:nvSpPr>
          <p:cNvPr id="37" name="Slide Number Placeholder 36"/>
          <p:cNvSpPr>
            <a:spLocks noGrp="1"/>
          </p:cNvSpPr>
          <p:nvPr>
            <p:ph type="sldNum" sz="quarter" idx="12"/>
          </p:nvPr>
        </p:nvSpPr>
        <p:spPr/>
        <p:txBody>
          <a:bodyPr/>
          <a:lstStyle/>
          <a:p>
            <a:fld id="{1E9AE433-2354-447F-AC9C-E3BA53A2ED55}" type="slidenum">
              <a:rPr lang="en-US" smtClean="0"/>
              <a:pPr/>
              <a:t>77</a:t>
            </a:fld>
            <a:endParaRPr lang="en-US"/>
          </a:p>
        </p:txBody>
      </p:sp>
      <p:sp>
        <p:nvSpPr>
          <p:cNvPr id="38" name="Footer Placeholder 37"/>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title"/>
          </p:nvPr>
        </p:nvSpPr>
        <p:spPr/>
        <p:txBody>
          <a:bodyPr/>
          <a:lstStyle/>
          <a:p>
            <a:r>
              <a:rPr lang="en-US"/>
              <a:t>Sequential Logic Design</a:t>
            </a:r>
          </a:p>
        </p:txBody>
      </p:sp>
      <p:sp>
        <p:nvSpPr>
          <p:cNvPr id="88066" name="Rectangle 2"/>
          <p:cNvSpPr>
            <a:spLocks noGrp="1" noChangeArrowheads="1"/>
          </p:cNvSpPr>
          <p:nvPr>
            <p:ph idx="1"/>
          </p:nvPr>
        </p:nvSpPr>
        <p:spPr>
          <a:xfrm>
            <a:off x="704850" y="1981200"/>
            <a:ext cx="7772400" cy="4114800"/>
          </a:xfrm>
          <a:ln>
            <a:solidFill>
              <a:schemeClr val="tx1"/>
            </a:solidFill>
          </a:ln>
        </p:spPr>
        <p:txBody>
          <a:bodyPr/>
          <a:lstStyle/>
          <a:p>
            <a:r>
              <a:rPr lang="en-US"/>
              <a:t>Steps in Designing a Sequential Circuit</a:t>
            </a:r>
          </a:p>
          <a:p>
            <a:pPr>
              <a:buFontTx/>
              <a:buNone/>
            </a:pPr>
            <a:r>
              <a:rPr lang="en-US"/>
              <a:t>	</a:t>
            </a:r>
          </a:p>
          <a:p>
            <a:pPr>
              <a:buFontTx/>
              <a:buNone/>
            </a:pPr>
            <a:endParaRPr lang="en-US"/>
          </a:p>
        </p:txBody>
      </p:sp>
      <p:sp>
        <p:nvSpPr>
          <p:cNvPr id="88068" name="Text Box 4"/>
          <p:cNvSpPr txBox="1">
            <a:spLocks noChangeArrowheads="1"/>
          </p:cNvSpPr>
          <p:nvPr/>
        </p:nvSpPr>
        <p:spPr bwMode="auto">
          <a:xfrm>
            <a:off x="2562225" y="2554288"/>
            <a:ext cx="5435600" cy="457200"/>
          </a:xfrm>
          <a:prstGeom prst="rect">
            <a:avLst/>
          </a:prstGeom>
          <a:noFill/>
          <a:ln w="9525">
            <a:noFill/>
            <a:miter lim="800000"/>
            <a:headEnd/>
            <a:tailEnd/>
          </a:ln>
          <a:effectLst/>
        </p:spPr>
        <p:txBody>
          <a:bodyPr>
            <a:spAutoFit/>
          </a:bodyPr>
          <a:lstStyle/>
          <a:p>
            <a:pPr>
              <a:spcBef>
                <a:spcPct val="50000"/>
              </a:spcBef>
            </a:pPr>
            <a:r>
              <a:rPr lang="en-US" b="1" u="sng"/>
              <a:t>UNDERSTAND PROBLEM!!!!!!!!!</a:t>
            </a:r>
          </a:p>
        </p:txBody>
      </p:sp>
      <p:sp>
        <p:nvSpPr>
          <p:cNvPr id="88069" name="Text Box 5"/>
          <p:cNvSpPr txBox="1">
            <a:spLocks noChangeArrowheads="1"/>
          </p:cNvSpPr>
          <p:nvPr/>
        </p:nvSpPr>
        <p:spPr bwMode="auto">
          <a:xfrm>
            <a:off x="1266825" y="2544763"/>
            <a:ext cx="1447800" cy="457200"/>
          </a:xfrm>
          <a:prstGeom prst="rect">
            <a:avLst/>
          </a:prstGeom>
          <a:noFill/>
          <a:ln w="9525">
            <a:noFill/>
            <a:miter lim="800000"/>
            <a:headEnd/>
            <a:tailEnd/>
          </a:ln>
          <a:effectLst/>
        </p:spPr>
        <p:txBody>
          <a:bodyPr>
            <a:spAutoFit/>
          </a:bodyPr>
          <a:lstStyle/>
          <a:p>
            <a:pPr>
              <a:spcBef>
                <a:spcPct val="50000"/>
              </a:spcBef>
            </a:pPr>
            <a:r>
              <a:rPr lang="en-US" b="1"/>
              <a:t>Step 1:</a:t>
            </a:r>
          </a:p>
        </p:txBody>
      </p:sp>
      <p:sp>
        <p:nvSpPr>
          <p:cNvPr id="88070" name="Text Box 6"/>
          <p:cNvSpPr txBox="1">
            <a:spLocks noChangeArrowheads="1"/>
          </p:cNvSpPr>
          <p:nvPr/>
        </p:nvSpPr>
        <p:spPr bwMode="auto">
          <a:xfrm>
            <a:off x="2562225" y="3000375"/>
            <a:ext cx="3454400" cy="457200"/>
          </a:xfrm>
          <a:prstGeom prst="rect">
            <a:avLst/>
          </a:prstGeom>
          <a:noFill/>
          <a:ln w="9525">
            <a:noFill/>
            <a:miter lim="800000"/>
            <a:headEnd/>
            <a:tailEnd/>
          </a:ln>
          <a:effectLst/>
        </p:spPr>
        <p:txBody>
          <a:bodyPr>
            <a:spAutoFit/>
          </a:bodyPr>
          <a:lstStyle/>
          <a:p>
            <a:pPr>
              <a:spcBef>
                <a:spcPct val="50000"/>
              </a:spcBef>
            </a:pPr>
            <a:r>
              <a:rPr lang="en-US" b="1" u="sng"/>
              <a:t>Determine I/O</a:t>
            </a:r>
          </a:p>
        </p:txBody>
      </p:sp>
      <p:sp>
        <p:nvSpPr>
          <p:cNvPr id="88071" name="Text Box 7"/>
          <p:cNvSpPr txBox="1">
            <a:spLocks noChangeArrowheads="1"/>
          </p:cNvSpPr>
          <p:nvPr/>
        </p:nvSpPr>
        <p:spPr bwMode="auto">
          <a:xfrm>
            <a:off x="1266825" y="2990850"/>
            <a:ext cx="1447800" cy="457200"/>
          </a:xfrm>
          <a:prstGeom prst="rect">
            <a:avLst/>
          </a:prstGeom>
          <a:noFill/>
          <a:ln w="9525">
            <a:noFill/>
            <a:miter lim="800000"/>
            <a:headEnd/>
            <a:tailEnd/>
          </a:ln>
          <a:effectLst/>
        </p:spPr>
        <p:txBody>
          <a:bodyPr>
            <a:spAutoFit/>
          </a:bodyPr>
          <a:lstStyle/>
          <a:p>
            <a:pPr>
              <a:spcBef>
                <a:spcPct val="50000"/>
              </a:spcBef>
            </a:pPr>
            <a:r>
              <a:rPr lang="en-US" b="1"/>
              <a:t>Step 2:</a:t>
            </a:r>
          </a:p>
        </p:txBody>
      </p:sp>
      <p:sp>
        <p:nvSpPr>
          <p:cNvPr id="88072" name="Text Box 8"/>
          <p:cNvSpPr txBox="1">
            <a:spLocks noChangeArrowheads="1"/>
          </p:cNvSpPr>
          <p:nvPr/>
        </p:nvSpPr>
        <p:spPr bwMode="auto">
          <a:xfrm>
            <a:off x="2562225" y="3889375"/>
            <a:ext cx="5414963" cy="457200"/>
          </a:xfrm>
          <a:prstGeom prst="rect">
            <a:avLst/>
          </a:prstGeom>
          <a:noFill/>
          <a:ln w="9525">
            <a:noFill/>
            <a:miter lim="800000"/>
            <a:headEnd/>
            <a:tailEnd/>
          </a:ln>
          <a:effectLst/>
        </p:spPr>
        <p:txBody>
          <a:bodyPr>
            <a:spAutoFit/>
          </a:bodyPr>
          <a:lstStyle/>
          <a:p>
            <a:pPr>
              <a:spcBef>
                <a:spcPct val="50000"/>
              </a:spcBef>
            </a:pPr>
            <a:r>
              <a:rPr lang="en-US" b="1" u="sng"/>
              <a:t>Decide FSM Type (Meally or Moore)</a:t>
            </a:r>
          </a:p>
        </p:txBody>
      </p:sp>
      <p:sp>
        <p:nvSpPr>
          <p:cNvPr id="88073" name="Text Box 9"/>
          <p:cNvSpPr txBox="1">
            <a:spLocks noChangeArrowheads="1"/>
          </p:cNvSpPr>
          <p:nvPr/>
        </p:nvSpPr>
        <p:spPr bwMode="auto">
          <a:xfrm>
            <a:off x="1266825" y="3883025"/>
            <a:ext cx="1447800" cy="457200"/>
          </a:xfrm>
          <a:prstGeom prst="rect">
            <a:avLst/>
          </a:prstGeom>
          <a:noFill/>
          <a:ln w="9525">
            <a:noFill/>
            <a:miter lim="800000"/>
            <a:headEnd/>
            <a:tailEnd/>
          </a:ln>
          <a:effectLst/>
        </p:spPr>
        <p:txBody>
          <a:bodyPr>
            <a:spAutoFit/>
          </a:bodyPr>
          <a:lstStyle/>
          <a:p>
            <a:pPr>
              <a:spcBef>
                <a:spcPct val="50000"/>
              </a:spcBef>
            </a:pPr>
            <a:r>
              <a:rPr lang="en-US" b="1"/>
              <a:t>Step 4:</a:t>
            </a:r>
          </a:p>
        </p:txBody>
      </p:sp>
      <p:sp>
        <p:nvSpPr>
          <p:cNvPr id="88074" name="Text Box 10"/>
          <p:cNvSpPr txBox="1">
            <a:spLocks noChangeArrowheads="1"/>
          </p:cNvSpPr>
          <p:nvPr/>
        </p:nvSpPr>
        <p:spPr bwMode="auto">
          <a:xfrm>
            <a:off x="2562225" y="4333875"/>
            <a:ext cx="4703763" cy="457200"/>
          </a:xfrm>
          <a:prstGeom prst="rect">
            <a:avLst/>
          </a:prstGeom>
          <a:noFill/>
          <a:ln w="9525">
            <a:noFill/>
            <a:miter lim="800000"/>
            <a:headEnd/>
            <a:tailEnd/>
          </a:ln>
          <a:effectLst/>
        </p:spPr>
        <p:txBody>
          <a:bodyPr>
            <a:spAutoFit/>
          </a:bodyPr>
          <a:lstStyle/>
          <a:p>
            <a:pPr>
              <a:spcBef>
                <a:spcPct val="50000"/>
              </a:spcBef>
            </a:pPr>
            <a:r>
              <a:rPr lang="en-US" b="1" u="sng"/>
              <a:t>Draw State Transistion Diagram</a:t>
            </a:r>
          </a:p>
        </p:txBody>
      </p:sp>
      <p:sp>
        <p:nvSpPr>
          <p:cNvPr id="88075" name="Text Box 11"/>
          <p:cNvSpPr txBox="1">
            <a:spLocks noChangeArrowheads="1"/>
          </p:cNvSpPr>
          <p:nvPr/>
        </p:nvSpPr>
        <p:spPr bwMode="auto">
          <a:xfrm>
            <a:off x="1266825" y="4329113"/>
            <a:ext cx="1447800" cy="457200"/>
          </a:xfrm>
          <a:prstGeom prst="rect">
            <a:avLst/>
          </a:prstGeom>
          <a:noFill/>
          <a:ln w="9525">
            <a:noFill/>
            <a:miter lim="800000"/>
            <a:headEnd/>
            <a:tailEnd/>
          </a:ln>
          <a:effectLst/>
        </p:spPr>
        <p:txBody>
          <a:bodyPr>
            <a:spAutoFit/>
          </a:bodyPr>
          <a:lstStyle/>
          <a:p>
            <a:pPr>
              <a:spcBef>
                <a:spcPct val="50000"/>
              </a:spcBef>
            </a:pPr>
            <a:r>
              <a:rPr lang="en-US" b="1"/>
              <a:t>Step 5:</a:t>
            </a:r>
          </a:p>
        </p:txBody>
      </p:sp>
      <p:sp>
        <p:nvSpPr>
          <p:cNvPr id="88076" name="Text Box 12"/>
          <p:cNvSpPr txBox="1">
            <a:spLocks noChangeArrowheads="1"/>
          </p:cNvSpPr>
          <p:nvPr/>
        </p:nvSpPr>
        <p:spPr bwMode="auto">
          <a:xfrm>
            <a:off x="2562225" y="5667375"/>
            <a:ext cx="3006725" cy="457200"/>
          </a:xfrm>
          <a:prstGeom prst="rect">
            <a:avLst/>
          </a:prstGeom>
          <a:noFill/>
          <a:ln w="9525">
            <a:noFill/>
            <a:miter lim="800000"/>
            <a:headEnd/>
            <a:tailEnd/>
          </a:ln>
          <a:effectLst/>
        </p:spPr>
        <p:txBody>
          <a:bodyPr>
            <a:spAutoFit/>
          </a:bodyPr>
          <a:lstStyle/>
          <a:p>
            <a:pPr>
              <a:spcBef>
                <a:spcPct val="50000"/>
              </a:spcBef>
            </a:pPr>
            <a:r>
              <a:rPr lang="en-US" b="1" u="sng"/>
              <a:t>Draw Logic</a:t>
            </a:r>
          </a:p>
        </p:txBody>
      </p:sp>
      <p:sp>
        <p:nvSpPr>
          <p:cNvPr id="88077" name="Text Box 13"/>
          <p:cNvSpPr txBox="1">
            <a:spLocks noChangeArrowheads="1"/>
          </p:cNvSpPr>
          <p:nvPr/>
        </p:nvSpPr>
        <p:spPr bwMode="auto">
          <a:xfrm>
            <a:off x="1266825" y="5667375"/>
            <a:ext cx="1447800" cy="457200"/>
          </a:xfrm>
          <a:prstGeom prst="rect">
            <a:avLst/>
          </a:prstGeom>
          <a:noFill/>
          <a:ln w="9525">
            <a:noFill/>
            <a:miter lim="800000"/>
            <a:headEnd/>
            <a:tailEnd/>
          </a:ln>
          <a:effectLst/>
        </p:spPr>
        <p:txBody>
          <a:bodyPr>
            <a:spAutoFit/>
          </a:bodyPr>
          <a:lstStyle/>
          <a:p>
            <a:pPr>
              <a:spcBef>
                <a:spcPct val="50000"/>
              </a:spcBef>
            </a:pPr>
            <a:r>
              <a:rPr lang="en-US" b="1"/>
              <a:t>Step 8:</a:t>
            </a:r>
          </a:p>
        </p:txBody>
      </p:sp>
      <p:sp>
        <p:nvSpPr>
          <p:cNvPr id="88078" name="AutoShape 14"/>
          <p:cNvSpPr>
            <a:spLocks noChangeArrowheads="1"/>
          </p:cNvSpPr>
          <p:nvPr/>
        </p:nvSpPr>
        <p:spPr bwMode="auto">
          <a:xfrm>
            <a:off x="7772400" y="5486400"/>
            <a:ext cx="1219200" cy="1219200"/>
          </a:xfrm>
          <a:prstGeom prst="star5">
            <a:avLst/>
          </a:prstGeom>
          <a:solidFill>
            <a:srgbClr val="FF00FF"/>
          </a:solidFill>
          <a:ln w="9525">
            <a:solidFill>
              <a:schemeClr val="tx1"/>
            </a:solidFill>
            <a:miter lim="800000"/>
            <a:headEnd/>
            <a:tailEnd/>
          </a:ln>
          <a:effectLst/>
        </p:spPr>
        <p:txBody>
          <a:bodyPr wrap="none" anchor="ctr"/>
          <a:lstStyle/>
          <a:p>
            <a:endParaRPr lang="en-US"/>
          </a:p>
        </p:txBody>
      </p:sp>
      <p:sp>
        <p:nvSpPr>
          <p:cNvPr id="88079" name="Text Box 15"/>
          <p:cNvSpPr txBox="1">
            <a:spLocks noChangeArrowheads="1"/>
          </p:cNvSpPr>
          <p:nvPr/>
        </p:nvSpPr>
        <p:spPr bwMode="auto">
          <a:xfrm>
            <a:off x="1268413" y="3436938"/>
            <a:ext cx="1447800" cy="457200"/>
          </a:xfrm>
          <a:prstGeom prst="rect">
            <a:avLst/>
          </a:prstGeom>
          <a:noFill/>
          <a:ln w="9525">
            <a:noFill/>
            <a:miter lim="800000"/>
            <a:headEnd/>
            <a:tailEnd/>
          </a:ln>
          <a:effectLst/>
        </p:spPr>
        <p:txBody>
          <a:bodyPr>
            <a:spAutoFit/>
          </a:bodyPr>
          <a:lstStyle/>
          <a:p>
            <a:pPr>
              <a:spcBef>
                <a:spcPct val="50000"/>
              </a:spcBef>
            </a:pPr>
            <a:r>
              <a:rPr lang="en-US" b="1"/>
              <a:t>Step 3:</a:t>
            </a:r>
          </a:p>
        </p:txBody>
      </p:sp>
      <p:sp>
        <p:nvSpPr>
          <p:cNvPr id="88080" name="Text Box 16"/>
          <p:cNvSpPr txBox="1">
            <a:spLocks noChangeArrowheads="1"/>
          </p:cNvSpPr>
          <p:nvPr/>
        </p:nvSpPr>
        <p:spPr bwMode="auto">
          <a:xfrm>
            <a:off x="2563813" y="3444875"/>
            <a:ext cx="5984875" cy="457200"/>
          </a:xfrm>
          <a:prstGeom prst="rect">
            <a:avLst/>
          </a:prstGeom>
          <a:noFill/>
          <a:ln w="9525">
            <a:noFill/>
            <a:miter lim="800000"/>
            <a:headEnd/>
            <a:tailEnd/>
          </a:ln>
          <a:effectLst/>
        </p:spPr>
        <p:txBody>
          <a:bodyPr>
            <a:spAutoFit/>
          </a:bodyPr>
          <a:lstStyle/>
          <a:p>
            <a:pPr>
              <a:spcBef>
                <a:spcPct val="50000"/>
              </a:spcBef>
            </a:pPr>
            <a:r>
              <a:rPr lang="en-US" b="1" u="sng"/>
              <a:t>Timing Diagram </a:t>
            </a:r>
            <a:r>
              <a:rPr lang="en-US" sz="1600" b="1" u="sng"/>
              <a:t>(To Describe &amp; Understand Behaviour)</a:t>
            </a:r>
          </a:p>
        </p:txBody>
      </p:sp>
      <p:sp>
        <p:nvSpPr>
          <p:cNvPr id="88081" name="Text Box 17"/>
          <p:cNvSpPr txBox="1">
            <a:spLocks noChangeArrowheads="1"/>
          </p:cNvSpPr>
          <p:nvPr/>
        </p:nvSpPr>
        <p:spPr bwMode="auto">
          <a:xfrm>
            <a:off x="2573338" y="4778375"/>
            <a:ext cx="4805362" cy="457200"/>
          </a:xfrm>
          <a:prstGeom prst="rect">
            <a:avLst/>
          </a:prstGeom>
          <a:noFill/>
          <a:ln w="9525">
            <a:noFill/>
            <a:miter lim="800000"/>
            <a:headEnd/>
            <a:tailEnd/>
          </a:ln>
          <a:effectLst/>
        </p:spPr>
        <p:txBody>
          <a:bodyPr>
            <a:spAutoFit/>
          </a:bodyPr>
          <a:lstStyle/>
          <a:p>
            <a:pPr>
              <a:spcBef>
                <a:spcPct val="50000"/>
              </a:spcBef>
            </a:pPr>
            <a:r>
              <a:rPr lang="en-US" b="1" u="sng"/>
              <a:t>Write out State Transition Table</a:t>
            </a:r>
          </a:p>
        </p:txBody>
      </p:sp>
      <p:sp>
        <p:nvSpPr>
          <p:cNvPr id="88082" name="Text Box 18"/>
          <p:cNvSpPr txBox="1">
            <a:spLocks noChangeArrowheads="1"/>
          </p:cNvSpPr>
          <p:nvPr/>
        </p:nvSpPr>
        <p:spPr bwMode="auto">
          <a:xfrm>
            <a:off x="2533650" y="5222875"/>
            <a:ext cx="4338638" cy="457200"/>
          </a:xfrm>
          <a:prstGeom prst="rect">
            <a:avLst/>
          </a:prstGeom>
          <a:noFill/>
          <a:ln w="9525">
            <a:noFill/>
            <a:miter lim="800000"/>
            <a:headEnd/>
            <a:tailEnd/>
          </a:ln>
          <a:effectLst/>
        </p:spPr>
        <p:txBody>
          <a:bodyPr>
            <a:spAutoFit/>
          </a:bodyPr>
          <a:lstStyle/>
          <a:p>
            <a:pPr>
              <a:spcBef>
                <a:spcPct val="50000"/>
              </a:spcBef>
            </a:pPr>
            <a:r>
              <a:rPr lang="en-US" b="1" u="sng"/>
              <a:t>Generate Logic Equations</a:t>
            </a:r>
          </a:p>
        </p:txBody>
      </p:sp>
      <p:sp>
        <p:nvSpPr>
          <p:cNvPr id="88083" name="Text Box 19"/>
          <p:cNvSpPr txBox="1">
            <a:spLocks noChangeArrowheads="1"/>
          </p:cNvSpPr>
          <p:nvPr/>
        </p:nvSpPr>
        <p:spPr bwMode="auto">
          <a:xfrm>
            <a:off x="1266825" y="4775200"/>
            <a:ext cx="1447800" cy="457200"/>
          </a:xfrm>
          <a:prstGeom prst="rect">
            <a:avLst/>
          </a:prstGeom>
          <a:noFill/>
          <a:ln w="9525">
            <a:noFill/>
            <a:miter lim="800000"/>
            <a:headEnd/>
            <a:tailEnd/>
          </a:ln>
          <a:effectLst/>
        </p:spPr>
        <p:txBody>
          <a:bodyPr>
            <a:spAutoFit/>
          </a:bodyPr>
          <a:lstStyle/>
          <a:p>
            <a:pPr>
              <a:spcBef>
                <a:spcPct val="50000"/>
              </a:spcBef>
            </a:pPr>
            <a:r>
              <a:rPr lang="en-US" b="1"/>
              <a:t>Step 6:</a:t>
            </a:r>
          </a:p>
        </p:txBody>
      </p:sp>
      <p:sp>
        <p:nvSpPr>
          <p:cNvPr id="88084" name="Text Box 20"/>
          <p:cNvSpPr txBox="1">
            <a:spLocks noChangeArrowheads="1"/>
          </p:cNvSpPr>
          <p:nvPr/>
        </p:nvSpPr>
        <p:spPr bwMode="auto">
          <a:xfrm>
            <a:off x="1266825" y="5221288"/>
            <a:ext cx="1447800" cy="457200"/>
          </a:xfrm>
          <a:prstGeom prst="rect">
            <a:avLst/>
          </a:prstGeom>
          <a:noFill/>
          <a:ln w="9525">
            <a:noFill/>
            <a:miter lim="800000"/>
            <a:headEnd/>
            <a:tailEnd/>
          </a:ln>
          <a:effectLst/>
        </p:spPr>
        <p:txBody>
          <a:bodyPr>
            <a:spAutoFit/>
          </a:bodyPr>
          <a:lstStyle/>
          <a:p>
            <a:pPr>
              <a:spcBef>
                <a:spcPct val="50000"/>
              </a:spcBef>
            </a:pPr>
            <a:r>
              <a:rPr lang="en-US" b="1"/>
              <a:t>Step 7:</a:t>
            </a:r>
          </a:p>
        </p:txBody>
      </p:sp>
      <p:sp>
        <p:nvSpPr>
          <p:cNvPr id="21" name="Slide Number Placeholder 20"/>
          <p:cNvSpPr>
            <a:spLocks noGrp="1"/>
          </p:cNvSpPr>
          <p:nvPr>
            <p:ph type="sldNum" sz="quarter" idx="12"/>
          </p:nvPr>
        </p:nvSpPr>
        <p:spPr/>
        <p:txBody>
          <a:bodyPr/>
          <a:lstStyle/>
          <a:p>
            <a:fld id="{1E9AE433-2354-447F-AC9C-E3BA53A2ED55}" type="slidenum">
              <a:rPr lang="en-US" smtClean="0"/>
              <a:pPr/>
              <a:t>78</a:t>
            </a:fld>
            <a:endParaRPr lang="en-US"/>
          </a:p>
        </p:txBody>
      </p:sp>
      <p:sp>
        <p:nvSpPr>
          <p:cNvPr id="22" name="Footer Placeholder 21"/>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State Transition Diagrams</a:t>
            </a:r>
          </a:p>
        </p:txBody>
      </p:sp>
      <p:sp>
        <p:nvSpPr>
          <p:cNvPr id="89136" name="Rectangle 48"/>
          <p:cNvSpPr>
            <a:spLocks noGrp="1" noChangeArrowheads="1"/>
          </p:cNvSpPr>
          <p:nvPr>
            <p:ph idx="1"/>
          </p:nvPr>
        </p:nvSpPr>
        <p:spPr>
          <a:xfrm>
            <a:off x="685800" y="1643449"/>
            <a:ext cx="8148638" cy="5214551"/>
          </a:xfrm>
          <a:noFill/>
          <a:ln/>
        </p:spPr>
        <p:txBody>
          <a:bodyPr/>
          <a:lstStyle/>
          <a:p>
            <a:pPr>
              <a:lnSpc>
                <a:spcPct val="90000"/>
              </a:lnSpc>
            </a:pPr>
            <a:r>
              <a:rPr lang="en-US" sz="2800" dirty="0"/>
              <a:t>Same Example Except Use </a:t>
            </a:r>
            <a:r>
              <a:rPr lang="en-US" sz="2800" dirty="0" err="1"/>
              <a:t>Meally</a:t>
            </a:r>
            <a:r>
              <a:rPr lang="en-US" sz="2800" dirty="0"/>
              <a:t> Model: </a:t>
            </a:r>
          </a:p>
          <a:p>
            <a:pPr>
              <a:lnSpc>
                <a:spcPct val="90000"/>
              </a:lnSpc>
            </a:pPr>
            <a:r>
              <a:rPr lang="en-US" sz="2800" dirty="0"/>
              <a:t>Step 1Thru 2 are the Same</a:t>
            </a:r>
          </a:p>
          <a:p>
            <a:pPr lvl="1">
              <a:lnSpc>
                <a:spcPct val="90000"/>
              </a:lnSpc>
            </a:pPr>
            <a:r>
              <a:rPr lang="en-US" sz="2400" dirty="0"/>
              <a:t>Step 3: Describe Behavior with Timing Diagram</a:t>
            </a:r>
          </a:p>
          <a:p>
            <a:pPr lvl="1">
              <a:lnSpc>
                <a:spcPct val="90000"/>
              </a:lnSpc>
            </a:pPr>
            <a:r>
              <a:rPr lang="en-US" sz="2400" dirty="0"/>
              <a:t>Step 4: </a:t>
            </a:r>
            <a:r>
              <a:rPr lang="en-US" sz="2400" dirty="0" err="1"/>
              <a:t>Meally</a:t>
            </a:r>
            <a:r>
              <a:rPr lang="en-US" sz="2400" dirty="0"/>
              <a:t> or Moore?</a:t>
            </a:r>
          </a:p>
          <a:p>
            <a:pPr lvl="1">
              <a:lnSpc>
                <a:spcPct val="90000"/>
              </a:lnSpc>
            </a:pPr>
            <a:endParaRPr lang="en-US" sz="2400" dirty="0"/>
          </a:p>
          <a:p>
            <a:pPr lvl="1">
              <a:lnSpc>
                <a:spcPct val="90000"/>
              </a:lnSpc>
            </a:pPr>
            <a:endParaRPr lang="en-US" sz="2400" dirty="0"/>
          </a:p>
          <a:p>
            <a:pPr lvl="1">
              <a:lnSpc>
                <a:spcPct val="90000"/>
              </a:lnSpc>
            </a:pPr>
            <a:endParaRPr lang="en-US" sz="2400" dirty="0"/>
          </a:p>
          <a:p>
            <a:pPr lvl="1">
              <a:lnSpc>
                <a:spcPct val="90000"/>
              </a:lnSpc>
            </a:pPr>
            <a:endParaRPr lang="en-US" sz="2400" dirty="0"/>
          </a:p>
          <a:p>
            <a:pPr lvl="1">
              <a:lnSpc>
                <a:spcPct val="90000"/>
              </a:lnSpc>
            </a:pPr>
            <a:endParaRPr lang="en-US" sz="2400" dirty="0"/>
          </a:p>
          <a:p>
            <a:pPr lvl="1">
              <a:lnSpc>
                <a:spcPct val="90000"/>
              </a:lnSpc>
            </a:pPr>
            <a:endParaRPr lang="en-US" sz="2400" dirty="0"/>
          </a:p>
          <a:p>
            <a:pPr lvl="1">
              <a:lnSpc>
                <a:spcPct val="90000"/>
              </a:lnSpc>
            </a:pPr>
            <a:endParaRPr lang="en-US" sz="2400" dirty="0" smtClean="0"/>
          </a:p>
          <a:p>
            <a:pPr lvl="1">
              <a:lnSpc>
                <a:spcPct val="90000"/>
              </a:lnSpc>
            </a:pPr>
            <a:r>
              <a:rPr lang="en-US" sz="2400" dirty="0" err="1" smtClean="0"/>
              <a:t>Meally</a:t>
            </a:r>
            <a:endParaRPr lang="en-US" sz="2400" dirty="0"/>
          </a:p>
        </p:txBody>
      </p:sp>
      <p:sp>
        <p:nvSpPr>
          <p:cNvPr id="89092" name="Text Box 4"/>
          <p:cNvSpPr txBox="1">
            <a:spLocks noChangeArrowheads="1"/>
          </p:cNvSpPr>
          <p:nvPr/>
        </p:nvSpPr>
        <p:spPr bwMode="auto">
          <a:xfrm>
            <a:off x="1101725" y="3838575"/>
            <a:ext cx="923925" cy="366713"/>
          </a:xfrm>
          <a:prstGeom prst="rect">
            <a:avLst/>
          </a:prstGeom>
          <a:noFill/>
          <a:ln w="9525">
            <a:noFill/>
            <a:miter lim="800000"/>
            <a:headEnd/>
            <a:tailEnd/>
          </a:ln>
          <a:effectLst/>
        </p:spPr>
        <p:txBody>
          <a:bodyPr>
            <a:spAutoFit/>
          </a:bodyPr>
          <a:lstStyle/>
          <a:p>
            <a:pPr>
              <a:spcBef>
                <a:spcPct val="50000"/>
              </a:spcBef>
            </a:pPr>
            <a:r>
              <a:rPr lang="en-US" sz="1800"/>
              <a:t>CLK</a:t>
            </a:r>
          </a:p>
        </p:txBody>
      </p:sp>
      <p:sp>
        <p:nvSpPr>
          <p:cNvPr id="89093" name="Text Box 5"/>
          <p:cNvSpPr txBox="1">
            <a:spLocks noChangeArrowheads="1"/>
          </p:cNvSpPr>
          <p:nvPr/>
        </p:nvSpPr>
        <p:spPr bwMode="auto">
          <a:xfrm>
            <a:off x="1179513" y="4264025"/>
            <a:ext cx="923925" cy="366713"/>
          </a:xfrm>
          <a:prstGeom prst="rect">
            <a:avLst/>
          </a:prstGeom>
          <a:noFill/>
          <a:ln w="9525">
            <a:noFill/>
            <a:miter lim="800000"/>
            <a:headEnd/>
            <a:tailEnd/>
          </a:ln>
          <a:effectLst/>
        </p:spPr>
        <p:txBody>
          <a:bodyPr>
            <a:spAutoFit/>
          </a:bodyPr>
          <a:lstStyle/>
          <a:p>
            <a:pPr>
              <a:spcBef>
                <a:spcPct val="50000"/>
              </a:spcBef>
            </a:pPr>
            <a:r>
              <a:rPr lang="en-US" sz="1800"/>
              <a:t>Q1</a:t>
            </a:r>
          </a:p>
        </p:txBody>
      </p:sp>
      <p:sp>
        <p:nvSpPr>
          <p:cNvPr id="89094" name="Text Box 6"/>
          <p:cNvSpPr txBox="1">
            <a:spLocks noChangeArrowheads="1"/>
          </p:cNvSpPr>
          <p:nvPr/>
        </p:nvSpPr>
        <p:spPr bwMode="auto">
          <a:xfrm>
            <a:off x="1179513" y="4781550"/>
            <a:ext cx="923925" cy="366713"/>
          </a:xfrm>
          <a:prstGeom prst="rect">
            <a:avLst/>
          </a:prstGeom>
          <a:noFill/>
          <a:ln w="9525">
            <a:noFill/>
            <a:miter lim="800000"/>
            <a:headEnd/>
            <a:tailEnd/>
          </a:ln>
          <a:effectLst/>
        </p:spPr>
        <p:txBody>
          <a:bodyPr>
            <a:spAutoFit/>
          </a:bodyPr>
          <a:lstStyle/>
          <a:p>
            <a:pPr>
              <a:spcBef>
                <a:spcPct val="50000"/>
              </a:spcBef>
            </a:pPr>
            <a:r>
              <a:rPr lang="en-US" sz="1800"/>
              <a:t>Q0</a:t>
            </a:r>
          </a:p>
        </p:txBody>
      </p:sp>
      <p:grpSp>
        <p:nvGrpSpPr>
          <p:cNvPr id="89095" name="Group 7"/>
          <p:cNvGrpSpPr>
            <a:grpSpLocks/>
          </p:cNvGrpSpPr>
          <p:nvPr/>
        </p:nvGrpSpPr>
        <p:grpSpPr bwMode="auto">
          <a:xfrm>
            <a:off x="1816100" y="3862388"/>
            <a:ext cx="6370638" cy="274637"/>
            <a:chOff x="1210" y="1293"/>
            <a:chExt cx="4013" cy="173"/>
          </a:xfrm>
        </p:grpSpPr>
        <p:grpSp>
          <p:nvGrpSpPr>
            <p:cNvPr id="89096" name="Group 8"/>
            <p:cNvGrpSpPr>
              <a:grpSpLocks/>
            </p:cNvGrpSpPr>
            <p:nvPr/>
          </p:nvGrpSpPr>
          <p:grpSpPr bwMode="auto">
            <a:xfrm>
              <a:off x="1210" y="1293"/>
              <a:ext cx="729" cy="141"/>
              <a:chOff x="1210" y="1293"/>
              <a:chExt cx="729" cy="141"/>
            </a:xfrm>
          </p:grpSpPr>
          <p:sp>
            <p:nvSpPr>
              <p:cNvPr id="89097" name="Freeform 9"/>
              <p:cNvSpPr>
                <a:spLocks/>
              </p:cNvSpPr>
              <p:nvPr/>
            </p:nvSpPr>
            <p:spPr bwMode="auto">
              <a:xfrm>
                <a:off x="1210"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89098" name="Freeform 10"/>
              <p:cNvSpPr>
                <a:spLocks/>
              </p:cNvSpPr>
              <p:nvPr/>
            </p:nvSpPr>
            <p:spPr bwMode="auto">
              <a:xfrm>
                <a:off x="1575"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grpSp>
          <p:nvGrpSpPr>
            <p:cNvPr id="89099" name="Group 11"/>
            <p:cNvGrpSpPr>
              <a:grpSpLocks/>
            </p:cNvGrpSpPr>
            <p:nvPr/>
          </p:nvGrpSpPr>
          <p:grpSpPr bwMode="auto">
            <a:xfrm>
              <a:off x="1940" y="1299"/>
              <a:ext cx="729" cy="141"/>
              <a:chOff x="1210" y="1293"/>
              <a:chExt cx="729" cy="141"/>
            </a:xfrm>
          </p:grpSpPr>
          <p:sp>
            <p:nvSpPr>
              <p:cNvPr id="89100" name="Freeform 12"/>
              <p:cNvSpPr>
                <a:spLocks/>
              </p:cNvSpPr>
              <p:nvPr/>
            </p:nvSpPr>
            <p:spPr bwMode="auto">
              <a:xfrm>
                <a:off x="1210"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89101" name="Freeform 13"/>
              <p:cNvSpPr>
                <a:spLocks/>
              </p:cNvSpPr>
              <p:nvPr/>
            </p:nvSpPr>
            <p:spPr bwMode="auto">
              <a:xfrm>
                <a:off x="1575"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grpSp>
          <p:nvGrpSpPr>
            <p:cNvPr id="89102" name="Group 14"/>
            <p:cNvGrpSpPr>
              <a:grpSpLocks/>
            </p:cNvGrpSpPr>
            <p:nvPr/>
          </p:nvGrpSpPr>
          <p:grpSpPr bwMode="auto">
            <a:xfrm>
              <a:off x="2670" y="1305"/>
              <a:ext cx="1459" cy="147"/>
              <a:chOff x="1210" y="1293"/>
              <a:chExt cx="1459" cy="147"/>
            </a:xfrm>
          </p:grpSpPr>
          <p:grpSp>
            <p:nvGrpSpPr>
              <p:cNvPr id="89103" name="Group 15"/>
              <p:cNvGrpSpPr>
                <a:grpSpLocks/>
              </p:cNvGrpSpPr>
              <p:nvPr/>
            </p:nvGrpSpPr>
            <p:grpSpPr bwMode="auto">
              <a:xfrm>
                <a:off x="1210" y="1293"/>
                <a:ext cx="729" cy="141"/>
                <a:chOff x="1210" y="1293"/>
                <a:chExt cx="729" cy="141"/>
              </a:xfrm>
            </p:grpSpPr>
            <p:sp>
              <p:nvSpPr>
                <p:cNvPr id="89104" name="Freeform 16"/>
                <p:cNvSpPr>
                  <a:spLocks/>
                </p:cNvSpPr>
                <p:nvPr/>
              </p:nvSpPr>
              <p:spPr bwMode="auto">
                <a:xfrm>
                  <a:off x="1210"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89105" name="Freeform 17"/>
                <p:cNvSpPr>
                  <a:spLocks/>
                </p:cNvSpPr>
                <p:nvPr/>
              </p:nvSpPr>
              <p:spPr bwMode="auto">
                <a:xfrm>
                  <a:off x="1575"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grpSp>
            <p:nvGrpSpPr>
              <p:cNvPr id="89106" name="Group 18"/>
              <p:cNvGrpSpPr>
                <a:grpSpLocks/>
              </p:cNvGrpSpPr>
              <p:nvPr/>
            </p:nvGrpSpPr>
            <p:grpSpPr bwMode="auto">
              <a:xfrm>
                <a:off x="1940" y="1299"/>
                <a:ext cx="729" cy="141"/>
                <a:chOff x="1210" y="1293"/>
                <a:chExt cx="729" cy="141"/>
              </a:xfrm>
            </p:grpSpPr>
            <p:sp>
              <p:nvSpPr>
                <p:cNvPr id="89107" name="Freeform 19"/>
                <p:cNvSpPr>
                  <a:spLocks/>
                </p:cNvSpPr>
                <p:nvPr/>
              </p:nvSpPr>
              <p:spPr bwMode="auto">
                <a:xfrm>
                  <a:off x="1210"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89108" name="Freeform 20"/>
                <p:cNvSpPr>
                  <a:spLocks/>
                </p:cNvSpPr>
                <p:nvPr/>
              </p:nvSpPr>
              <p:spPr bwMode="auto">
                <a:xfrm>
                  <a:off x="1575"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grpSp>
        <p:grpSp>
          <p:nvGrpSpPr>
            <p:cNvPr id="89109" name="Group 21"/>
            <p:cNvGrpSpPr>
              <a:grpSpLocks/>
            </p:cNvGrpSpPr>
            <p:nvPr/>
          </p:nvGrpSpPr>
          <p:grpSpPr bwMode="auto">
            <a:xfrm>
              <a:off x="4129" y="1319"/>
              <a:ext cx="729" cy="141"/>
              <a:chOff x="1210" y="1293"/>
              <a:chExt cx="729" cy="141"/>
            </a:xfrm>
          </p:grpSpPr>
          <p:sp>
            <p:nvSpPr>
              <p:cNvPr id="89110" name="Freeform 22"/>
              <p:cNvSpPr>
                <a:spLocks/>
              </p:cNvSpPr>
              <p:nvPr/>
            </p:nvSpPr>
            <p:spPr bwMode="auto">
              <a:xfrm>
                <a:off x="1210"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sp>
            <p:nvSpPr>
              <p:cNvPr id="89111" name="Freeform 23"/>
              <p:cNvSpPr>
                <a:spLocks/>
              </p:cNvSpPr>
              <p:nvPr/>
            </p:nvSpPr>
            <p:spPr bwMode="auto">
              <a:xfrm>
                <a:off x="1575" y="1293"/>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sp>
          <p:nvSpPr>
            <p:cNvPr id="89112" name="Freeform 24"/>
            <p:cNvSpPr>
              <a:spLocks/>
            </p:cNvSpPr>
            <p:nvPr/>
          </p:nvSpPr>
          <p:spPr bwMode="auto">
            <a:xfrm>
              <a:off x="4859" y="1325"/>
              <a:ext cx="364" cy="141"/>
            </a:xfrm>
            <a:custGeom>
              <a:avLst/>
              <a:gdLst/>
              <a:ahLst/>
              <a:cxnLst>
                <a:cxn ang="0">
                  <a:pos x="0" y="141"/>
                </a:cxn>
                <a:cxn ang="0">
                  <a:pos x="172" y="141"/>
                </a:cxn>
                <a:cxn ang="0">
                  <a:pos x="172" y="0"/>
                </a:cxn>
                <a:cxn ang="0">
                  <a:pos x="364" y="0"/>
                </a:cxn>
                <a:cxn ang="0">
                  <a:pos x="364" y="141"/>
                </a:cxn>
              </a:cxnLst>
              <a:rect l="0" t="0" r="r" b="b"/>
              <a:pathLst>
                <a:path w="364" h="141">
                  <a:moveTo>
                    <a:pt x="0" y="141"/>
                  </a:moveTo>
                  <a:lnTo>
                    <a:pt x="172" y="141"/>
                  </a:lnTo>
                  <a:lnTo>
                    <a:pt x="172" y="0"/>
                  </a:lnTo>
                  <a:lnTo>
                    <a:pt x="364" y="0"/>
                  </a:lnTo>
                  <a:lnTo>
                    <a:pt x="364" y="141"/>
                  </a:lnTo>
                </a:path>
              </a:pathLst>
            </a:custGeom>
            <a:noFill/>
            <a:ln w="9525">
              <a:solidFill>
                <a:schemeClr val="tx1"/>
              </a:solidFill>
              <a:round/>
              <a:headEnd/>
              <a:tailEnd/>
            </a:ln>
            <a:effectLst/>
          </p:spPr>
          <p:txBody>
            <a:bodyPr/>
            <a:lstStyle/>
            <a:p>
              <a:endParaRPr lang="en-US"/>
            </a:p>
          </p:txBody>
        </p:sp>
      </p:grpSp>
      <p:grpSp>
        <p:nvGrpSpPr>
          <p:cNvPr id="89113" name="Group 25"/>
          <p:cNvGrpSpPr>
            <a:grpSpLocks/>
          </p:cNvGrpSpPr>
          <p:nvPr/>
        </p:nvGrpSpPr>
        <p:grpSpPr bwMode="auto">
          <a:xfrm>
            <a:off x="2089150" y="3714750"/>
            <a:ext cx="5791200" cy="2417763"/>
            <a:chOff x="1382" y="1158"/>
            <a:chExt cx="3648" cy="2016"/>
          </a:xfrm>
        </p:grpSpPr>
        <p:sp>
          <p:nvSpPr>
            <p:cNvPr id="89114" name="Line 26"/>
            <p:cNvSpPr>
              <a:spLocks noChangeShapeType="1"/>
            </p:cNvSpPr>
            <p:nvPr/>
          </p:nvSpPr>
          <p:spPr bwMode="auto">
            <a:xfrm>
              <a:off x="1382"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89115" name="Line 27"/>
            <p:cNvSpPr>
              <a:spLocks noChangeShapeType="1"/>
            </p:cNvSpPr>
            <p:nvPr/>
          </p:nvSpPr>
          <p:spPr bwMode="auto">
            <a:xfrm>
              <a:off x="1746"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89116" name="Line 28"/>
            <p:cNvSpPr>
              <a:spLocks noChangeShapeType="1"/>
            </p:cNvSpPr>
            <p:nvPr/>
          </p:nvSpPr>
          <p:spPr bwMode="auto">
            <a:xfrm>
              <a:off x="2111"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89117" name="Line 29"/>
            <p:cNvSpPr>
              <a:spLocks noChangeShapeType="1"/>
            </p:cNvSpPr>
            <p:nvPr/>
          </p:nvSpPr>
          <p:spPr bwMode="auto">
            <a:xfrm>
              <a:off x="2476"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89118" name="Line 30"/>
            <p:cNvSpPr>
              <a:spLocks noChangeShapeType="1"/>
            </p:cNvSpPr>
            <p:nvPr/>
          </p:nvSpPr>
          <p:spPr bwMode="auto">
            <a:xfrm>
              <a:off x="2841"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89119" name="Line 31"/>
            <p:cNvSpPr>
              <a:spLocks noChangeShapeType="1"/>
            </p:cNvSpPr>
            <p:nvPr/>
          </p:nvSpPr>
          <p:spPr bwMode="auto">
            <a:xfrm>
              <a:off x="3206"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89120" name="Line 32"/>
            <p:cNvSpPr>
              <a:spLocks noChangeShapeType="1"/>
            </p:cNvSpPr>
            <p:nvPr/>
          </p:nvSpPr>
          <p:spPr bwMode="auto">
            <a:xfrm>
              <a:off x="3570"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89121" name="Line 33"/>
            <p:cNvSpPr>
              <a:spLocks noChangeShapeType="1"/>
            </p:cNvSpPr>
            <p:nvPr/>
          </p:nvSpPr>
          <p:spPr bwMode="auto">
            <a:xfrm>
              <a:off x="3935"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89122" name="Line 34"/>
            <p:cNvSpPr>
              <a:spLocks noChangeShapeType="1"/>
            </p:cNvSpPr>
            <p:nvPr/>
          </p:nvSpPr>
          <p:spPr bwMode="auto">
            <a:xfrm>
              <a:off x="4300"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89123" name="Line 35"/>
            <p:cNvSpPr>
              <a:spLocks noChangeShapeType="1"/>
            </p:cNvSpPr>
            <p:nvPr/>
          </p:nvSpPr>
          <p:spPr bwMode="auto">
            <a:xfrm>
              <a:off x="4665" y="1158"/>
              <a:ext cx="0" cy="2016"/>
            </a:xfrm>
            <a:prstGeom prst="line">
              <a:avLst/>
            </a:prstGeom>
            <a:noFill/>
            <a:ln w="9525" cap="rnd">
              <a:solidFill>
                <a:schemeClr val="tx1"/>
              </a:solidFill>
              <a:prstDash val="sysDot"/>
              <a:round/>
              <a:headEnd/>
              <a:tailEnd/>
            </a:ln>
            <a:effectLst/>
          </p:spPr>
          <p:txBody>
            <a:bodyPr/>
            <a:lstStyle/>
            <a:p>
              <a:endParaRPr lang="en-US"/>
            </a:p>
          </p:txBody>
        </p:sp>
        <p:sp>
          <p:nvSpPr>
            <p:cNvPr id="89124" name="Line 36"/>
            <p:cNvSpPr>
              <a:spLocks noChangeShapeType="1"/>
            </p:cNvSpPr>
            <p:nvPr/>
          </p:nvSpPr>
          <p:spPr bwMode="auto">
            <a:xfrm>
              <a:off x="5030" y="1158"/>
              <a:ext cx="0" cy="2016"/>
            </a:xfrm>
            <a:prstGeom prst="line">
              <a:avLst/>
            </a:prstGeom>
            <a:noFill/>
            <a:ln w="9525" cap="rnd">
              <a:solidFill>
                <a:schemeClr val="tx1"/>
              </a:solidFill>
              <a:prstDash val="sysDot"/>
              <a:round/>
              <a:headEnd/>
              <a:tailEnd/>
            </a:ln>
            <a:effectLst/>
          </p:spPr>
          <p:txBody>
            <a:bodyPr/>
            <a:lstStyle/>
            <a:p>
              <a:endParaRPr lang="en-US"/>
            </a:p>
          </p:txBody>
        </p:sp>
      </p:grpSp>
      <p:sp>
        <p:nvSpPr>
          <p:cNvPr id="89125" name="Text Box 37"/>
          <p:cNvSpPr txBox="1">
            <a:spLocks noChangeArrowheads="1"/>
          </p:cNvSpPr>
          <p:nvPr/>
        </p:nvSpPr>
        <p:spPr bwMode="auto">
          <a:xfrm>
            <a:off x="971550" y="5738813"/>
            <a:ext cx="7629525" cy="304800"/>
          </a:xfrm>
          <a:prstGeom prst="rect">
            <a:avLst/>
          </a:prstGeom>
          <a:noFill/>
          <a:ln w="9525">
            <a:noFill/>
            <a:miter lim="800000"/>
            <a:headEnd/>
            <a:tailEnd/>
          </a:ln>
          <a:effectLst/>
        </p:spPr>
        <p:txBody>
          <a:bodyPr>
            <a:spAutoFit/>
          </a:bodyPr>
          <a:lstStyle/>
          <a:p>
            <a:pPr>
              <a:spcBef>
                <a:spcPct val="50000"/>
              </a:spcBef>
            </a:pPr>
            <a:r>
              <a:rPr lang="en-US" sz="1400"/>
              <a:t>Q1Q0     XX       00         01         10          11        00         01          10         11        00         01  </a:t>
            </a:r>
          </a:p>
        </p:txBody>
      </p:sp>
      <p:grpSp>
        <p:nvGrpSpPr>
          <p:cNvPr id="89147" name="Group 59"/>
          <p:cNvGrpSpPr>
            <a:grpSpLocks/>
          </p:cNvGrpSpPr>
          <p:nvPr/>
        </p:nvGrpSpPr>
        <p:grpSpPr bwMode="auto">
          <a:xfrm>
            <a:off x="1849438" y="4319588"/>
            <a:ext cx="6400800" cy="242887"/>
            <a:chOff x="1165" y="2433"/>
            <a:chExt cx="4032" cy="153"/>
          </a:xfrm>
        </p:grpSpPr>
        <p:sp>
          <p:nvSpPr>
            <p:cNvPr id="89126" name="Freeform 38"/>
            <p:cNvSpPr>
              <a:spLocks/>
            </p:cNvSpPr>
            <p:nvPr/>
          </p:nvSpPr>
          <p:spPr bwMode="auto">
            <a:xfrm>
              <a:off x="1165" y="2444"/>
              <a:ext cx="1288" cy="142"/>
            </a:xfrm>
            <a:custGeom>
              <a:avLst/>
              <a:gdLst/>
              <a:ahLst/>
              <a:cxnLst>
                <a:cxn ang="0">
                  <a:pos x="0" y="1"/>
                </a:cxn>
                <a:cxn ang="0">
                  <a:pos x="365" y="1"/>
                </a:cxn>
                <a:cxn ang="0">
                  <a:pos x="365" y="142"/>
                </a:cxn>
                <a:cxn ang="0">
                  <a:pos x="1288" y="141"/>
                </a:cxn>
                <a:cxn ang="0">
                  <a:pos x="1288" y="0"/>
                </a:cxn>
              </a:cxnLst>
              <a:rect l="0" t="0" r="r" b="b"/>
              <a:pathLst>
                <a:path w="1288" h="142">
                  <a:moveTo>
                    <a:pt x="0" y="1"/>
                  </a:moveTo>
                  <a:lnTo>
                    <a:pt x="365" y="1"/>
                  </a:lnTo>
                  <a:lnTo>
                    <a:pt x="365" y="142"/>
                  </a:lnTo>
                  <a:lnTo>
                    <a:pt x="1288" y="141"/>
                  </a:lnTo>
                  <a:lnTo>
                    <a:pt x="1288" y="0"/>
                  </a:lnTo>
                </a:path>
              </a:pathLst>
            </a:custGeom>
            <a:noFill/>
            <a:ln w="9525">
              <a:solidFill>
                <a:schemeClr val="tx1"/>
              </a:solidFill>
              <a:round/>
              <a:headEnd/>
              <a:tailEnd/>
            </a:ln>
            <a:effectLst/>
          </p:spPr>
          <p:txBody>
            <a:bodyPr/>
            <a:lstStyle/>
            <a:p>
              <a:endParaRPr lang="en-US"/>
            </a:p>
          </p:txBody>
        </p:sp>
        <p:sp>
          <p:nvSpPr>
            <p:cNvPr id="89127" name="Freeform 39"/>
            <p:cNvSpPr>
              <a:spLocks/>
            </p:cNvSpPr>
            <p:nvPr/>
          </p:nvSpPr>
          <p:spPr bwMode="auto">
            <a:xfrm>
              <a:off x="2451" y="2433"/>
              <a:ext cx="1484" cy="153"/>
            </a:xfrm>
            <a:custGeom>
              <a:avLst/>
              <a:gdLst/>
              <a:ahLst/>
              <a:cxnLst>
                <a:cxn ang="0">
                  <a:pos x="0" y="12"/>
                </a:cxn>
                <a:cxn ang="0">
                  <a:pos x="748" y="13"/>
                </a:cxn>
                <a:cxn ang="0">
                  <a:pos x="748" y="153"/>
                </a:cxn>
                <a:cxn ang="0">
                  <a:pos x="1484" y="153"/>
                </a:cxn>
                <a:cxn ang="0">
                  <a:pos x="1484" y="0"/>
                </a:cxn>
              </a:cxnLst>
              <a:rect l="0" t="0" r="r" b="b"/>
              <a:pathLst>
                <a:path w="1484" h="153">
                  <a:moveTo>
                    <a:pt x="0" y="12"/>
                  </a:moveTo>
                  <a:lnTo>
                    <a:pt x="748" y="13"/>
                  </a:lnTo>
                  <a:lnTo>
                    <a:pt x="748" y="153"/>
                  </a:lnTo>
                  <a:lnTo>
                    <a:pt x="1484" y="153"/>
                  </a:lnTo>
                  <a:lnTo>
                    <a:pt x="1484" y="0"/>
                  </a:lnTo>
                </a:path>
              </a:pathLst>
            </a:custGeom>
            <a:noFill/>
            <a:ln w="9525">
              <a:solidFill>
                <a:schemeClr val="tx1"/>
              </a:solidFill>
              <a:round/>
              <a:headEnd/>
              <a:tailEnd/>
            </a:ln>
            <a:effectLst/>
          </p:spPr>
          <p:txBody>
            <a:bodyPr/>
            <a:lstStyle/>
            <a:p>
              <a:endParaRPr lang="en-US"/>
            </a:p>
          </p:txBody>
        </p:sp>
        <p:sp>
          <p:nvSpPr>
            <p:cNvPr id="89128" name="Freeform 40"/>
            <p:cNvSpPr>
              <a:spLocks/>
            </p:cNvSpPr>
            <p:nvPr/>
          </p:nvSpPr>
          <p:spPr bwMode="auto">
            <a:xfrm>
              <a:off x="3935" y="2433"/>
              <a:ext cx="1262" cy="141"/>
            </a:xfrm>
            <a:custGeom>
              <a:avLst/>
              <a:gdLst/>
              <a:ahLst/>
              <a:cxnLst>
                <a:cxn ang="0">
                  <a:pos x="0" y="0"/>
                </a:cxn>
                <a:cxn ang="0">
                  <a:pos x="749" y="0"/>
                </a:cxn>
                <a:cxn ang="0">
                  <a:pos x="749" y="141"/>
                </a:cxn>
                <a:cxn ang="0">
                  <a:pos x="1262" y="140"/>
                </a:cxn>
                <a:cxn ang="0">
                  <a:pos x="1262" y="140"/>
                </a:cxn>
              </a:cxnLst>
              <a:rect l="0" t="0" r="r" b="b"/>
              <a:pathLst>
                <a:path w="1262" h="141">
                  <a:moveTo>
                    <a:pt x="0" y="0"/>
                  </a:moveTo>
                  <a:lnTo>
                    <a:pt x="749" y="0"/>
                  </a:lnTo>
                  <a:lnTo>
                    <a:pt x="749" y="141"/>
                  </a:lnTo>
                  <a:lnTo>
                    <a:pt x="1262" y="140"/>
                  </a:lnTo>
                  <a:lnTo>
                    <a:pt x="1262" y="140"/>
                  </a:lnTo>
                </a:path>
              </a:pathLst>
            </a:custGeom>
            <a:noFill/>
            <a:ln w="9525">
              <a:solidFill>
                <a:schemeClr val="tx1"/>
              </a:solidFill>
              <a:round/>
              <a:headEnd/>
              <a:tailEnd/>
            </a:ln>
            <a:effectLst/>
          </p:spPr>
          <p:txBody>
            <a:bodyPr/>
            <a:lstStyle/>
            <a:p>
              <a:endParaRPr lang="en-US"/>
            </a:p>
          </p:txBody>
        </p:sp>
      </p:grpSp>
      <p:sp>
        <p:nvSpPr>
          <p:cNvPr id="89129" name="Text Box 41"/>
          <p:cNvSpPr txBox="1">
            <a:spLocks noChangeArrowheads="1"/>
          </p:cNvSpPr>
          <p:nvPr/>
        </p:nvSpPr>
        <p:spPr bwMode="auto">
          <a:xfrm>
            <a:off x="1149350" y="5165725"/>
            <a:ext cx="923925" cy="366713"/>
          </a:xfrm>
          <a:prstGeom prst="rect">
            <a:avLst/>
          </a:prstGeom>
          <a:noFill/>
          <a:ln w="9525">
            <a:noFill/>
            <a:miter lim="800000"/>
            <a:headEnd/>
            <a:tailEnd/>
          </a:ln>
          <a:effectLst/>
        </p:spPr>
        <p:txBody>
          <a:bodyPr>
            <a:spAutoFit/>
          </a:bodyPr>
          <a:lstStyle/>
          <a:p>
            <a:pPr>
              <a:spcBef>
                <a:spcPct val="50000"/>
              </a:spcBef>
            </a:pPr>
            <a:r>
              <a:rPr lang="en-US" sz="1800"/>
              <a:t>Reset</a:t>
            </a:r>
          </a:p>
        </p:txBody>
      </p:sp>
      <p:grpSp>
        <p:nvGrpSpPr>
          <p:cNvPr id="89146" name="Group 58"/>
          <p:cNvGrpSpPr>
            <a:grpSpLocks/>
          </p:cNvGrpSpPr>
          <p:nvPr/>
        </p:nvGrpSpPr>
        <p:grpSpPr bwMode="auto">
          <a:xfrm>
            <a:off x="1804988" y="4756150"/>
            <a:ext cx="6424612" cy="225425"/>
            <a:chOff x="1137" y="2708"/>
            <a:chExt cx="4047" cy="142"/>
          </a:xfrm>
        </p:grpSpPr>
        <p:grpSp>
          <p:nvGrpSpPr>
            <p:cNvPr id="89137" name="Group 49"/>
            <p:cNvGrpSpPr>
              <a:grpSpLocks/>
            </p:cNvGrpSpPr>
            <p:nvPr/>
          </p:nvGrpSpPr>
          <p:grpSpPr bwMode="auto">
            <a:xfrm>
              <a:off x="1137" y="2708"/>
              <a:ext cx="3888" cy="142"/>
              <a:chOff x="1137" y="2582"/>
              <a:chExt cx="3888" cy="142"/>
            </a:xfrm>
          </p:grpSpPr>
          <p:sp>
            <p:nvSpPr>
              <p:cNvPr id="89131" name="Freeform 43"/>
              <p:cNvSpPr>
                <a:spLocks/>
              </p:cNvSpPr>
              <p:nvPr/>
            </p:nvSpPr>
            <p:spPr bwMode="auto">
              <a:xfrm>
                <a:off x="1137" y="2583"/>
                <a:ext cx="926" cy="141"/>
              </a:xfrm>
              <a:custGeom>
                <a:avLst/>
                <a:gdLst/>
                <a:ahLst/>
                <a:cxnLst>
                  <a:cxn ang="0">
                    <a:pos x="0" y="140"/>
                  </a:cxn>
                  <a:cxn ang="0">
                    <a:pos x="588" y="141"/>
                  </a:cxn>
                  <a:cxn ang="0">
                    <a:pos x="588" y="0"/>
                  </a:cxn>
                  <a:cxn ang="0">
                    <a:pos x="926" y="0"/>
                  </a:cxn>
                  <a:cxn ang="0">
                    <a:pos x="926" y="141"/>
                  </a:cxn>
                </a:cxnLst>
                <a:rect l="0" t="0" r="r" b="b"/>
                <a:pathLst>
                  <a:path w="926" h="141">
                    <a:moveTo>
                      <a:pt x="0" y="140"/>
                    </a:moveTo>
                    <a:lnTo>
                      <a:pt x="588" y="141"/>
                    </a:lnTo>
                    <a:lnTo>
                      <a:pt x="588" y="0"/>
                    </a:lnTo>
                    <a:lnTo>
                      <a:pt x="926" y="0"/>
                    </a:lnTo>
                    <a:lnTo>
                      <a:pt x="926" y="141"/>
                    </a:lnTo>
                  </a:path>
                </a:pathLst>
              </a:custGeom>
              <a:noFill/>
              <a:ln w="9525">
                <a:solidFill>
                  <a:schemeClr val="tx1"/>
                </a:solidFill>
                <a:round/>
                <a:headEnd/>
                <a:tailEnd/>
              </a:ln>
              <a:effectLst/>
            </p:spPr>
            <p:txBody>
              <a:bodyPr/>
              <a:lstStyle/>
              <a:p>
                <a:endParaRPr lang="en-US"/>
              </a:p>
            </p:txBody>
          </p:sp>
          <p:sp>
            <p:nvSpPr>
              <p:cNvPr id="89132" name="Freeform 44"/>
              <p:cNvSpPr>
                <a:spLocks/>
              </p:cNvSpPr>
              <p:nvPr/>
            </p:nvSpPr>
            <p:spPr bwMode="auto">
              <a:xfrm>
                <a:off x="2062" y="2582"/>
                <a:ext cx="739" cy="142"/>
              </a:xfrm>
              <a:custGeom>
                <a:avLst/>
                <a:gdLst/>
                <a:ahLst/>
                <a:cxnLst>
                  <a:cxn ang="0">
                    <a:pos x="0" y="142"/>
                  </a:cxn>
                  <a:cxn ang="0">
                    <a:pos x="376" y="141"/>
                  </a:cxn>
                  <a:cxn ang="0">
                    <a:pos x="376" y="0"/>
                  </a:cxn>
                  <a:cxn ang="0">
                    <a:pos x="709" y="1"/>
                  </a:cxn>
                  <a:cxn ang="0">
                    <a:pos x="709" y="142"/>
                  </a:cxn>
                </a:cxnLst>
                <a:rect l="0" t="0" r="r" b="b"/>
                <a:pathLst>
                  <a:path w="709" h="142">
                    <a:moveTo>
                      <a:pt x="0" y="142"/>
                    </a:moveTo>
                    <a:lnTo>
                      <a:pt x="376" y="141"/>
                    </a:lnTo>
                    <a:lnTo>
                      <a:pt x="376" y="0"/>
                    </a:lnTo>
                    <a:lnTo>
                      <a:pt x="709" y="1"/>
                    </a:lnTo>
                    <a:lnTo>
                      <a:pt x="709" y="142"/>
                    </a:lnTo>
                  </a:path>
                </a:pathLst>
              </a:custGeom>
              <a:noFill/>
              <a:ln w="9525">
                <a:solidFill>
                  <a:schemeClr val="tx1"/>
                </a:solidFill>
                <a:round/>
                <a:headEnd/>
                <a:tailEnd/>
              </a:ln>
              <a:effectLst/>
            </p:spPr>
            <p:txBody>
              <a:bodyPr/>
              <a:lstStyle/>
              <a:p>
                <a:endParaRPr lang="en-US"/>
              </a:p>
            </p:txBody>
          </p:sp>
          <p:sp>
            <p:nvSpPr>
              <p:cNvPr id="89133" name="Freeform 45"/>
              <p:cNvSpPr>
                <a:spLocks/>
              </p:cNvSpPr>
              <p:nvPr/>
            </p:nvSpPr>
            <p:spPr bwMode="auto">
              <a:xfrm>
                <a:off x="2802" y="2582"/>
                <a:ext cx="738" cy="142"/>
              </a:xfrm>
              <a:custGeom>
                <a:avLst/>
                <a:gdLst/>
                <a:ahLst/>
                <a:cxnLst>
                  <a:cxn ang="0">
                    <a:pos x="0" y="142"/>
                  </a:cxn>
                  <a:cxn ang="0">
                    <a:pos x="376" y="141"/>
                  </a:cxn>
                  <a:cxn ang="0">
                    <a:pos x="376" y="0"/>
                  </a:cxn>
                  <a:cxn ang="0">
                    <a:pos x="709" y="1"/>
                  </a:cxn>
                  <a:cxn ang="0">
                    <a:pos x="709" y="142"/>
                  </a:cxn>
                </a:cxnLst>
                <a:rect l="0" t="0" r="r" b="b"/>
                <a:pathLst>
                  <a:path w="709" h="142">
                    <a:moveTo>
                      <a:pt x="0" y="142"/>
                    </a:moveTo>
                    <a:lnTo>
                      <a:pt x="376" y="141"/>
                    </a:lnTo>
                    <a:lnTo>
                      <a:pt x="376" y="0"/>
                    </a:lnTo>
                    <a:lnTo>
                      <a:pt x="709" y="1"/>
                    </a:lnTo>
                    <a:lnTo>
                      <a:pt x="709" y="142"/>
                    </a:lnTo>
                  </a:path>
                </a:pathLst>
              </a:custGeom>
              <a:noFill/>
              <a:ln w="9525">
                <a:solidFill>
                  <a:schemeClr val="tx1"/>
                </a:solidFill>
                <a:round/>
                <a:headEnd/>
                <a:tailEnd/>
              </a:ln>
              <a:effectLst/>
            </p:spPr>
            <p:txBody>
              <a:bodyPr/>
              <a:lstStyle/>
              <a:p>
                <a:endParaRPr lang="en-US"/>
              </a:p>
            </p:txBody>
          </p:sp>
          <p:sp>
            <p:nvSpPr>
              <p:cNvPr id="89134" name="Freeform 46"/>
              <p:cNvSpPr>
                <a:spLocks/>
              </p:cNvSpPr>
              <p:nvPr/>
            </p:nvSpPr>
            <p:spPr bwMode="auto">
              <a:xfrm>
                <a:off x="3545" y="2582"/>
                <a:ext cx="738" cy="142"/>
              </a:xfrm>
              <a:custGeom>
                <a:avLst/>
                <a:gdLst/>
                <a:ahLst/>
                <a:cxnLst>
                  <a:cxn ang="0">
                    <a:pos x="0" y="142"/>
                  </a:cxn>
                  <a:cxn ang="0">
                    <a:pos x="376" y="141"/>
                  </a:cxn>
                  <a:cxn ang="0">
                    <a:pos x="376" y="0"/>
                  </a:cxn>
                  <a:cxn ang="0">
                    <a:pos x="709" y="1"/>
                  </a:cxn>
                  <a:cxn ang="0">
                    <a:pos x="709" y="142"/>
                  </a:cxn>
                </a:cxnLst>
                <a:rect l="0" t="0" r="r" b="b"/>
                <a:pathLst>
                  <a:path w="709" h="142">
                    <a:moveTo>
                      <a:pt x="0" y="142"/>
                    </a:moveTo>
                    <a:lnTo>
                      <a:pt x="376" y="141"/>
                    </a:lnTo>
                    <a:lnTo>
                      <a:pt x="376" y="0"/>
                    </a:lnTo>
                    <a:lnTo>
                      <a:pt x="709" y="1"/>
                    </a:lnTo>
                    <a:lnTo>
                      <a:pt x="709" y="142"/>
                    </a:lnTo>
                  </a:path>
                </a:pathLst>
              </a:custGeom>
              <a:noFill/>
              <a:ln w="9525">
                <a:solidFill>
                  <a:schemeClr val="tx1"/>
                </a:solidFill>
                <a:round/>
                <a:headEnd/>
                <a:tailEnd/>
              </a:ln>
              <a:effectLst/>
            </p:spPr>
            <p:txBody>
              <a:bodyPr/>
              <a:lstStyle/>
              <a:p>
                <a:endParaRPr lang="en-US"/>
              </a:p>
            </p:txBody>
          </p:sp>
          <p:sp>
            <p:nvSpPr>
              <p:cNvPr id="89135" name="Freeform 47"/>
              <p:cNvSpPr>
                <a:spLocks/>
              </p:cNvSpPr>
              <p:nvPr/>
            </p:nvSpPr>
            <p:spPr bwMode="auto">
              <a:xfrm>
                <a:off x="4287" y="2582"/>
                <a:ext cx="738" cy="142"/>
              </a:xfrm>
              <a:custGeom>
                <a:avLst/>
                <a:gdLst/>
                <a:ahLst/>
                <a:cxnLst>
                  <a:cxn ang="0">
                    <a:pos x="0" y="142"/>
                  </a:cxn>
                  <a:cxn ang="0">
                    <a:pos x="376" y="141"/>
                  </a:cxn>
                  <a:cxn ang="0">
                    <a:pos x="376" y="0"/>
                  </a:cxn>
                  <a:cxn ang="0">
                    <a:pos x="709" y="1"/>
                  </a:cxn>
                  <a:cxn ang="0">
                    <a:pos x="709" y="142"/>
                  </a:cxn>
                </a:cxnLst>
                <a:rect l="0" t="0" r="r" b="b"/>
                <a:pathLst>
                  <a:path w="709" h="142">
                    <a:moveTo>
                      <a:pt x="0" y="142"/>
                    </a:moveTo>
                    <a:lnTo>
                      <a:pt x="376" y="141"/>
                    </a:lnTo>
                    <a:lnTo>
                      <a:pt x="376" y="0"/>
                    </a:lnTo>
                    <a:lnTo>
                      <a:pt x="709" y="1"/>
                    </a:lnTo>
                    <a:lnTo>
                      <a:pt x="709" y="142"/>
                    </a:lnTo>
                  </a:path>
                </a:pathLst>
              </a:custGeom>
              <a:noFill/>
              <a:ln w="9525">
                <a:solidFill>
                  <a:schemeClr val="tx1"/>
                </a:solidFill>
                <a:round/>
                <a:headEnd/>
                <a:tailEnd/>
              </a:ln>
              <a:effectLst/>
            </p:spPr>
            <p:txBody>
              <a:bodyPr/>
              <a:lstStyle/>
              <a:p>
                <a:endParaRPr lang="en-US"/>
              </a:p>
            </p:txBody>
          </p:sp>
        </p:grpSp>
        <p:sp>
          <p:nvSpPr>
            <p:cNvPr id="89143" name="Line 55"/>
            <p:cNvSpPr>
              <a:spLocks noChangeShapeType="1"/>
            </p:cNvSpPr>
            <p:nvPr/>
          </p:nvSpPr>
          <p:spPr bwMode="auto">
            <a:xfrm>
              <a:off x="5024" y="2848"/>
              <a:ext cx="160" cy="0"/>
            </a:xfrm>
            <a:prstGeom prst="line">
              <a:avLst/>
            </a:prstGeom>
            <a:noFill/>
            <a:ln w="9525">
              <a:solidFill>
                <a:schemeClr val="tx1"/>
              </a:solidFill>
              <a:round/>
              <a:headEnd/>
              <a:tailEnd/>
            </a:ln>
            <a:effectLst/>
          </p:spPr>
          <p:txBody>
            <a:bodyPr/>
            <a:lstStyle/>
            <a:p>
              <a:endParaRPr lang="en-US"/>
            </a:p>
          </p:txBody>
        </p:sp>
      </p:grpSp>
      <p:grpSp>
        <p:nvGrpSpPr>
          <p:cNvPr id="89145" name="Group 57"/>
          <p:cNvGrpSpPr>
            <a:grpSpLocks/>
          </p:cNvGrpSpPr>
          <p:nvPr/>
        </p:nvGrpSpPr>
        <p:grpSpPr bwMode="auto">
          <a:xfrm>
            <a:off x="1819275" y="5313363"/>
            <a:ext cx="6538913" cy="238125"/>
            <a:chOff x="1146" y="3059"/>
            <a:chExt cx="4119" cy="150"/>
          </a:xfrm>
        </p:grpSpPr>
        <p:sp>
          <p:nvSpPr>
            <p:cNvPr id="89140" name="Freeform 52"/>
            <p:cNvSpPr>
              <a:spLocks/>
            </p:cNvSpPr>
            <p:nvPr/>
          </p:nvSpPr>
          <p:spPr bwMode="auto">
            <a:xfrm>
              <a:off x="1485" y="3059"/>
              <a:ext cx="3780" cy="150"/>
            </a:xfrm>
            <a:custGeom>
              <a:avLst/>
              <a:gdLst/>
              <a:ahLst/>
              <a:cxnLst>
                <a:cxn ang="0">
                  <a:pos x="3780" y="150"/>
                </a:cxn>
                <a:cxn ang="0">
                  <a:pos x="288" y="147"/>
                </a:cxn>
                <a:cxn ang="0">
                  <a:pos x="288" y="0"/>
                </a:cxn>
                <a:cxn ang="0">
                  <a:pos x="0" y="0"/>
                </a:cxn>
              </a:cxnLst>
              <a:rect l="0" t="0" r="r" b="b"/>
              <a:pathLst>
                <a:path w="3780" h="150">
                  <a:moveTo>
                    <a:pt x="3780" y="150"/>
                  </a:moveTo>
                  <a:lnTo>
                    <a:pt x="288" y="147"/>
                  </a:lnTo>
                  <a:lnTo>
                    <a:pt x="288" y="0"/>
                  </a:lnTo>
                  <a:lnTo>
                    <a:pt x="0" y="0"/>
                  </a:lnTo>
                </a:path>
              </a:pathLst>
            </a:custGeom>
            <a:noFill/>
            <a:ln w="9525">
              <a:solidFill>
                <a:schemeClr val="tx1"/>
              </a:solidFill>
              <a:round/>
              <a:headEnd/>
              <a:tailEnd/>
            </a:ln>
            <a:effectLst/>
          </p:spPr>
          <p:txBody>
            <a:bodyPr/>
            <a:lstStyle/>
            <a:p>
              <a:endParaRPr lang="en-US"/>
            </a:p>
          </p:txBody>
        </p:sp>
        <p:sp>
          <p:nvSpPr>
            <p:cNvPr id="89144" name="Freeform 56"/>
            <p:cNvSpPr>
              <a:spLocks/>
            </p:cNvSpPr>
            <p:nvPr/>
          </p:nvSpPr>
          <p:spPr bwMode="auto">
            <a:xfrm>
              <a:off x="1146" y="3059"/>
              <a:ext cx="339" cy="147"/>
            </a:xfrm>
            <a:custGeom>
              <a:avLst/>
              <a:gdLst/>
              <a:ahLst/>
              <a:cxnLst>
                <a:cxn ang="0">
                  <a:pos x="339" y="0"/>
                </a:cxn>
                <a:cxn ang="0">
                  <a:pos x="339" y="147"/>
                </a:cxn>
                <a:cxn ang="0">
                  <a:pos x="0" y="147"/>
                </a:cxn>
              </a:cxnLst>
              <a:rect l="0" t="0" r="r" b="b"/>
              <a:pathLst>
                <a:path w="339" h="147">
                  <a:moveTo>
                    <a:pt x="339" y="0"/>
                  </a:moveTo>
                  <a:lnTo>
                    <a:pt x="339" y="147"/>
                  </a:lnTo>
                  <a:lnTo>
                    <a:pt x="0" y="147"/>
                  </a:lnTo>
                </a:path>
              </a:pathLst>
            </a:custGeom>
            <a:noFill/>
            <a:ln w="9525">
              <a:solidFill>
                <a:schemeClr val="tx1"/>
              </a:solidFill>
              <a:round/>
              <a:headEnd/>
              <a:tailEnd/>
            </a:ln>
            <a:effectLst/>
          </p:spPr>
          <p:txBody>
            <a:bodyPr/>
            <a:lstStyle/>
            <a:p>
              <a:endParaRPr lang="en-US"/>
            </a:p>
          </p:txBody>
        </p:sp>
      </p:grpSp>
      <p:sp>
        <p:nvSpPr>
          <p:cNvPr id="89148" name="Oval 60"/>
          <p:cNvSpPr>
            <a:spLocks noChangeArrowheads="1"/>
          </p:cNvSpPr>
          <p:nvPr/>
        </p:nvSpPr>
        <p:spPr bwMode="auto">
          <a:xfrm flipH="1" flipV="1">
            <a:off x="2305050" y="5375275"/>
            <a:ext cx="92075" cy="101600"/>
          </a:xfrm>
          <a:prstGeom prst="ellipse">
            <a:avLst/>
          </a:prstGeom>
          <a:noFill/>
          <a:ln w="9525">
            <a:solidFill>
              <a:schemeClr val="tx1"/>
            </a:solidFill>
            <a:round/>
            <a:headEnd/>
            <a:tailEnd/>
          </a:ln>
          <a:effectLst/>
        </p:spPr>
        <p:txBody>
          <a:bodyPr wrap="none" anchor="ctr"/>
          <a:lstStyle/>
          <a:p>
            <a:endParaRPr lang="en-US"/>
          </a:p>
        </p:txBody>
      </p:sp>
      <p:sp>
        <p:nvSpPr>
          <p:cNvPr id="89152" name="Freeform 64"/>
          <p:cNvSpPr>
            <a:spLocks/>
          </p:cNvSpPr>
          <p:nvPr/>
        </p:nvSpPr>
        <p:spPr bwMode="auto">
          <a:xfrm>
            <a:off x="1879600" y="4479925"/>
            <a:ext cx="487363" cy="946150"/>
          </a:xfrm>
          <a:custGeom>
            <a:avLst/>
            <a:gdLst/>
            <a:ahLst/>
            <a:cxnLst>
              <a:cxn ang="0">
                <a:pos x="269" y="596"/>
              </a:cxn>
              <a:cxn ang="0">
                <a:pos x="6" y="237"/>
              </a:cxn>
              <a:cxn ang="0">
                <a:pos x="307" y="0"/>
              </a:cxn>
            </a:cxnLst>
            <a:rect l="0" t="0" r="r" b="b"/>
            <a:pathLst>
              <a:path w="307" h="596">
                <a:moveTo>
                  <a:pt x="269" y="596"/>
                </a:moveTo>
                <a:cubicBezTo>
                  <a:pt x="134" y="466"/>
                  <a:pt x="0" y="336"/>
                  <a:pt x="6" y="237"/>
                </a:cubicBezTo>
                <a:cubicBezTo>
                  <a:pt x="12" y="138"/>
                  <a:pt x="258" y="39"/>
                  <a:pt x="307" y="0"/>
                </a:cubicBezTo>
              </a:path>
            </a:pathLst>
          </a:custGeom>
          <a:noFill/>
          <a:ln w="9525">
            <a:solidFill>
              <a:schemeClr val="tx1"/>
            </a:solidFill>
            <a:round/>
            <a:headEnd type="none" w="med" len="med"/>
            <a:tailEnd type="triangle" w="med" len="med"/>
          </a:ln>
          <a:effectLst/>
        </p:spPr>
        <p:txBody>
          <a:bodyPr/>
          <a:lstStyle/>
          <a:p>
            <a:endParaRPr lang="en-US"/>
          </a:p>
        </p:txBody>
      </p:sp>
      <p:sp>
        <p:nvSpPr>
          <p:cNvPr id="56" name="Slide Number Placeholder 55"/>
          <p:cNvSpPr>
            <a:spLocks noGrp="1"/>
          </p:cNvSpPr>
          <p:nvPr>
            <p:ph type="sldNum" sz="quarter" idx="12"/>
          </p:nvPr>
        </p:nvSpPr>
        <p:spPr/>
        <p:txBody>
          <a:bodyPr/>
          <a:lstStyle/>
          <a:p>
            <a:fld id="{1E9AE433-2354-447F-AC9C-E3BA53A2ED55}" type="slidenum">
              <a:rPr lang="en-US" smtClean="0"/>
              <a:pPr/>
              <a:t>79</a:t>
            </a:fld>
            <a:endParaRPr lang="en-US"/>
          </a:p>
        </p:txBody>
      </p:sp>
      <p:sp>
        <p:nvSpPr>
          <p:cNvPr id="57" name="Footer Placeholder 56"/>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7" name="Straight Connector 26"/>
          <p:cNvCxnSpPr>
            <a:stCxn id="17" idx="9"/>
            <a:endCxn id="8" idx="0"/>
          </p:cNvCxnSpPr>
          <p:nvPr/>
        </p:nvCxnSpPr>
        <p:spPr bwMode="auto">
          <a:xfrm>
            <a:off x="2244436" y="3004457"/>
            <a:ext cx="843058" cy="564113"/>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rot="5400000" flipH="1" flipV="1">
            <a:off x="2244437" y="3063834"/>
            <a:ext cx="866899" cy="53439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6" name="Title 5"/>
          <p:cNvSpPr>
            <a:spLocks noGrp="1"/>
          </p:cNvSpPr>
          <p:nvPr>
            <p:ph type="title"/>
          </p:nvPr>
        </p:nvSpPr>
        <p:spPr/>
        <p:txBody>
          <a:bodyPr/>
          <a:lstStyle/>
          <a:p>
            <a:r>
              <a:rPr lang="en-US" dirty="0" smtClean="0"/>
              <a:t>Pull-down resistors</a:t>
            </a:r>
            <a:endParaRPr lang="en-US" dirty="0"/>
          </a:p>
        </p:txBody>
      </p:sp>
      <p:sp>
        <p:nvSpPr>
          <p:cNvPr id="7" name="Content Placeholder 6"/>
          <p:cNvSpPr>
            <a:spLocks noGrp="1"/>
          </p:cNvSpPr>
          <p:nvPr>
            <p:ph idx="1"/>
          </p:nvPr>
        </p:nvSpPr>
        <p:spPr/>
        <p:txBody>
          <a:bodyPr/>
          <a:lstStyle/>
          <a:p>
            <a:r>
              <a:rPr lang="en-US" dirty="0" smtClean="0"/>
              <a:t>BIG so little current flows through it</a:t>
            </a:r>
          </a:p>
          <a:p>
            <a:r>
              <a:rPr lang="en-US" dirty="0" smtClean="0"/>
              <a:t>Puts “default” value on wire </a:t>
            </a:r>
            <a:endParaRPr lang="en-US" dirty="0"/>
          </a:p>
        </p:txBody>
      </p:sp>
      <p:sp>
        <p:nvSpPr>
          <p:cNvPr id="4" name="Footer Placeholder 3"/>
          <p:cNvSpPr>
            <a:spLocks noGrp="1"/>
          </p:cNvSpPr>
          <p:nvPr>
            <p:ph type="ftr" sz="quarter" idx="11"/>
          </p:nvPr>
        </p:nvSpPr>
        <p:spPr/>
        <p:txBody>
          <a:bodyPr/>
          <a:lstStyle/>
          <a:p>
            <a:r>
              <a:rPr lang="es-ES" smtClean="0"/>
              <a:t>W2018: EE307</a:t>
            </a:r>
            <a:endParaRPr lang="en-US" dirty="0"/>
          </a:p>
        </p:txBody>
      </p:sp>
      <p:sp>
        <p:nvSpPr>
          <p:cNvPr id="5" name="Slide Number Placeholder 4"/>
          <p:cNvSpPr>
            <a:spLocks noGrp="1"/>
          </p:cNvSpPr>
          <p:nvPr>
            <p:ph type="sldNum" sz="quarter" idx="12"/>
          </p:nvPr>
        </p:nvSpPr>
        <p:spPr/>
        <p:txBody>
          <a:bodyPr/>
          <a:lstStyle/>
          <a:p>
            <a:fld id="{65876461-077E-41AC-BF9A-19ECFE564D14}" type="slidenum">
              <a:rPr lang="en-US" smtClean="0"/>
              <a:pPr/>
              <a:t>8</a:t>
            </a:fld>
            <a:endParaRPr lang="en-US"/>
          </a:p>
        </p:txBody>
      </p:sp>
      <p:sp>
        <p:nvSpPr>
          <p:cNvPr id="8" name="Freeform 7"/>
          <p:cNvSpPr/>
          <p:nvPr/>
        </p:nvSpPr>
        <p:spPr bwMode="auto">
          <a:xfrm rot="934499">
            <a:off x="3028210" y="3954485"/>
            <a:ext cx="3835730" cy="178129"/>
          </a:xfrm>
          <a:custGeom>
            <a:avLst/>
            <a:gdLst>
              <a:gd name="connsiteX0" fmla="*/ 0 w 3906981"/>
              <a:gd name="connsiteY0" fmla="*/ 142504 h 194433"/>
              <a:gd name="connsiteX1" fmla="*/ 106877 w 3906981"/>
              <a:gd name="connsiteY1" fmla="*/ 130628 h 194433"/>
              <a:gd name="connsiteX2" fmla="*/ 261257 w 3906981"/>
              <a:gd name="connsiteY2" fmla="*/ 166254 h 194433"/>
              <a:gd name="connsiteX3" fmla="*/ 296883 w 3906981"/>
              <a:gd name="connsiteY3" fmla="*/ 178130 h 194433"/>
              <a:gd name="connsiteX4" fmla="*/ 356259 w 3906981"/>
              <a:gd name="connsiteY4" fmla="*/ 190005 h 194433"/>
              <a:gd name="connsiteX5" fmla="*/ 617516 w 3906981"/>
              <a:gd name="connsiteY5" fmla="*/ 166254 h 194433"/>
              <a:gd name="connsiteX6" fmla="*/ 653142 w 3906981"/>
              <a:gd name="connsiteY6" fmla="*/ 154379 h 194433"/>
              <a:gd name="connsiteX7" fmla="*/ 748145 w 3906981"/>
              <a:gd name="connsiteY7" fmla="*/ 130628 h 194433"/>
              <a:gd name="connsiteX8" fmla="*/ 914400 w 3906981"/>
              <a:gd name="connsiteY8" fmla="*/ 142504 h 194433"/>
              <a:gd name="connsiteX9" fmla="*/ 961901 w 3906981"/>
              <a:gd name="connsiteY9" fmla="*/ 154379 h 194433"/>
              <a:gd name="connsiteX10" fmla="*/ 1033153 w 3906981"/>
              <a:gd name="connsiteY10" fmla="*/ 178130 h 194433"/>
              <a:gd name="connsiteX11" fmla="*/ 1318161 w 3906981"/>
              <a:gd name="connsiteY11" fmla="*/ 154379 h 194433"/>
              <a:gd name="connsiteX12" fmla="*/ 1389413 w 3906981"/>
              <a:gd name="connsiteY12" fmla="*/ 130628 h 194433"/>
              <a:gd name="connsiteX13" fmla="*/ 1425039 w 3906981"/>
              <a:gd name="connsiteY13" fmla="*/ 118753 h 194433"/>
              <a:gd name="connsiteX14" fmla="*/ 1745672 w 3906981"/>
              <a:gd name="connsiteY14" fmla="*/ 106878 h 194433"/>
              <a:gd name="connsiteX15" fmla="*/ 1840675 w 3906981"/>
              <a:gd name="connsiteY15" fmla="*/ 83127 h 194433"/>
              <a:gd name="connsiteX16" fmla="*/ 2030680 w 3906981"/>
              <a:gd name="connsiteY16" fmla="*/ 106878 h 194433"/>
              <a:gd name="connsiteX17" fmla="*/ 2066306 w 3906981"/>
              <a:gd name="connsiteY17" fmla="*/ 118753 h 194433"/>
              <a:gd name="connsiteX18" fmla="*/ 2185059 w 3906981"/>
              <a:gd name="connsiteY18" fmla="*/ 142504 h 194433"/>
              <a:gd name="connsiteX19" fmla="*/ 2565070 w 3906981"/>
              <a:gd name="connsiteY19" fmla="*/ 118753 h 194433"/>
              <a:gd name="connsiteX20" fmla="*/ 2683823 w 3906981"/>
              <a:gd name="connsiteY20" fmla="*/ 83127 h 194433"/>
              <a:gd name="connsiteX21" fmla="*/ 2719449 w 3906981"/>
              <a:gd name="connsiteY21" fmla="*/ 71252 h 194433"/>
              <a:gd name="connsiteX22" fmla="*/ 3158836 w 3906981"/>
              <a:gd name="connsiteY22" fmla="*/ 47501 h 194433"/>
              <a:gd name="connsiteX23" fmla="*/ 3230088 w 3906981"/>
              <a:gd name="connsiteY23" fmla="*/ 35626 h 194433"/>
              <a:gd name="connsiteX24" fmla="*/ 3313215 w 3906981"/>
              <a:gd name="connsiteY24" fmla="*/ 11875 h 194433"/>
              <a:gd name="connsiteX25" fmla="*/ 3372592 w 3906981"/>
              <a:gd name="connsiteY25" fmla="*/ 0 h 194433"/>
              <a:gd name="connsiteX26" fmla="*/ 3906981 w 3906981"/>
              <a:gd name="connsiteY26" fmla="*/ 11875 h 194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06981" h="194433">
                <a:moveTo>
                  <a:pt x="0" y="142504"/>
                </a:moveTo>
                <a:cubicBezTo>
                  <a:pt x="35626" y="138545"/>
                  <a:pt x="71032" y="130628"/>
                  <a:pt x="106877" y="130628"/>
                </a:cubicBezTo>
                <a:cubicBezTo>
                  <a:pt x="168536" y="130628"/>
                  <a:pt x="204820" y="147442"/>
                  <a:pt x="261257" y="166254"/>
                </a:cubicBezTo>
                <a:cubicBezTo>
                  <a:pt x="273132" y="170212"/>
                  <a:pt x="284608" y="175675"/>
                  <a:pt x="296883" y="178130"/>
                </a:cubicBezTo>
                <a:lnTo>
                  <a:pt x="356259" y="190005"/>
                </a:lnTo>
                <a:cubicBezTo>
                  <a:pt x="507137" y="181623"/>
                  <a:pt x="518892" y="194433"/>
                  <a:pt x="617516" y="166254"/>
                </a:cubicBezTo>
                <a:cubicBezTo>
                  <a:pt x="629552" y="162815"/>
                  <a:pt x="641065" y="157673"/>
                  <a:pt x="653142" y="154379"/>
                </a:cubicBezTo>
                <a:cubicBezTo>
                  <a:pt x="684634" y="145790"/>
                  <a:pt x="748145" y="130628"/>
                  <a:pt x="748145" y="130628"/>
                </a:cubicBezTo>
                <a:cubicBezTo>
                  <a:pt x="803563" y="134587"/>
                  <a:pt x="859180" y="136368"/>
                  <a:pt x="914400" y="142504"/>
                </a:cubicBezTo>
                <a:cubicBezTo>
                  <a:pt x="930621" y="144306"/>
                  <a:pt x="946268" y="149689"/>
                  <a:pt x="961901" y="154379"/>
                </a:cubicBezTo>
                <a:cubicBezTo>
                  <a:pt x="985881" y="161573"/>
                  <a:pt x="1033153" y="178130"/>
                  <a:pt x="1033153" y="178130"/>
                </a:cubicBezTo>
                <a:cubicBezTo>
                  <a:pt x="1091025" y="174915"/>
                  <a:pt x="1237227" y="174613"/>
                  <a:pt x="1318161" y="154379"/>
                </a:cubicBezTo>
                <a:cubicBezTo>
                  <a:pt x="1342449" y="148307"/>
                  <a:pt x="1365662" y="138545"/>
                  <a:pt x="1389413" y="130628"/>
                </a:cubicBezTo>
                <a:cubicBezTo>
                  <a:pt x="1401288" y="126670"/>
                  <a:pt x="1412530" y="119216"/>
                  <a:pt x="1425039" y="118753"/>
                </a:cubicBezTo>
                <a:lnTo>
                  <a:pt x="1745672" y="106878"/>
                </a:lnTo>
                <a:cubicBezTo>
                  <a:pt x="1777340" y="98961"/>
                  <a:pt x="1808232" y="79522"/>
                  <a:pt x="1840675" y="83127"/>
                </a:cubicBezTo>
                <a:cubicBezTo>
                  <a:pt x="1975372" y="98093"/>
                  <a:pt x="1912068" y="89932"/>
                  <a:pt x="2030680" y="106878"/>
                </a:cubicBezTo>
                <a:cubicBezTo>
                  <a:pt x="2042555" y="110836"/>
                  <a:pt x="2054109" y="115938"/>
                  <a:pt x="2066306" y="118753"/>
                </a:cubicBezTo>
                <a:cubicBezTo>
                  <a:pt x="2105640" y="127830"/>
                  <a:pt x="2185059" y="142504"/>
                  <a:pt x="2185059" y="142504"/>
                </a:cubicBezTo>
                <a:cubicBezTo>
                  <a:pt x="2299625" y="137523"/>
                  <a:pt x="2444076" y="137367"/>
                  <a:pt x="2565070" y="118753"/>
                </a:cubicBezTo>
                <a:cubicBezTo>
                  <a:pt x="2598403" y="113625"/>
                  <a:pt x="2656076" y="92376"/>
                  <a:pt x="2683823" y="83127"/>
                </a:cubicBezTo>
                <a:cubicBezTo>
                  <a:pt x="2695698" y="79169"/>
                  <a:pt x="2706956" y="72033"/>
                  <a:pt x="2719449" y="71252"/>
                </a:cubicBezTo>
                <a:cubicBezTo>
                  <a:pt x="2992513" y="54184"/>
                  <a:pt x="2846067" y="62394"/>
                  <a:pt x="3158836" y="47501"/>
                </a:cubicBezTo>
                <a:cubicBezTo>
                  <a:pt x="3182587" y="43543"/>
                  <a:pt x="3206477" y="40348"/>
                  <a:pt x="3230088" y="35626"/>
                </a:cubicBezTo>
                <a:cubicBezTo>
                  <a:pt x="3341147" y="13414"/>
                  <a:pt x="3222672" y="34510"/>
                  <a:pt x="3313215" y="11875"/>
                </a:cubicBezTo>
                <a:cubicBezTo>
                  <a:pt x="3332797" y="6980"/>
                  <a:pt x="3352800" y="3958"/>
                  <a:pt x="3372592" y="0"/>
                </a:cubicBezTo>
                <a:cubicBezTo>
                  <a:pt x="3550720" y="4048"/>
                  <a:pt x="3728807" y="11875"/>
                  <a:pt x="3906981" y="11875"/>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8" name="Freeform 17"/>
          <p:cNvSpPr/>
          <p:nvPr/>
        </p:nvSpPr>
        <p:spPr bwMode="auto">
          <a:xfrm rot="20653561">
            <a:off x="3076804" y="4511191"/>
            <a:ext cx="2347656" cy="169337"/>
          </a:xfrm>
          <a:custGeom>
            <a:avLst/>
            <a:gdLst>
              <a:gd name="connsiteX0" fmla="*/ 0 w 3906981"/>
              <a:gd name="connsiteY0" fmla="*/ 142504 h 194433"/>
              <a:gd name="connsiteX1" fmla="*/ 106877 w 3906981"/>
              <a:gd name="connsiteY1" fmla="*/ 130628 h 194433"/>
              <a:gd name="connsiteX2" fmla="*/ 261257 w 3906981"/>
              <a:gd name="connsiteY2" fmla="*/ 166254 h 194433"/>
              <a:gd name="connsiteX3" fmla="*/ 296883 w 3906981"/>
              <a:gd name="connsiteY3" fmla="*/ 178130 h 194433"/>
              <a:gd name="connsiteX4" fmla="*/ 356259 w 3906981"/>
              <a:gd name="connsiteY4" fmla="*/ 190005 h 194433"/>
              <a:gd name="connsiteX5" fmla="*/ 617516 w 3906981"/>
              <a:gd name="connsiteY5" fmla="*/ 166254 h 194433"/>
              <a:gd name="connsiteX6" fmla="*/ 653142 w 3906981"/>
              <a:gd name="connsiteY6" fmla="*/ 154379 h 194433"/>
              <a:gd name="connsiteX7" fmla="*/ 748145 w 3906981"/>
              <a:gd name="connsiteY7" fmla="*/ 130628 h 194433"/>
              <a:gd name="connsiteX8" fmla="*/ 914400 w 3906981"/>
              <a:gd name="connsiteY8" fmla="*/ 142504 h 194433"/>
              <a:gd name="connsiteX9" fmla="*/ 961901 w 3906981"/>
              <a:gd name="connsiteY9" fmla="*/ 154379 h 194433"/>
              <a:gd name="connsiteX10" fmla="*/ 1033153 w 3906981"/>
              <a:gd name="connsiteY10" fmla="*/ 178130 h 194433"/>
              <a:gd name="connsiteX11" fmla="*/ 1318161 w 3906981"/>
              <a:gd name="connsiteY11" fmla="*/ 154379 h 194433"/>
              <a:gd name="connsiteX12" fmla="*/ 1389413 w 3906981"/>
              <a:gd name="connsiteY12" fmla="*/ 130628 h 194433"/>
              <a:gd name="connsiteX13" fmla="*/ 1425039 w 3906981"/>
              <a:gd name="connsiteY13" fmla="*/ 118753 h 194433"/>
              <a:gd name="connsiteX14" fmla="*/ 1745672 w 3906981"/>
              <a:gd name="connsiteY14" fmla="*/ 106878 h 194433"/>
              <a:gd name="connsiteX15" fmla="*/ 1840675 w 3906981"/>
              <a:gd name="connsiteY15" fmla="*/ 83127 h 194433"/>
              <a:gd name="connsiteX16" fmla="*/ 2030680 w 3906981"/>
              <a:gd name="connsiteY16" fmla="*/ 106878 h 194433"/>
              <a:gd name="connsiteX17" fmla="*/ 2066306 w 3906981"/>
              <a:gd name="connsiteY17" fmla="*/ 118753 h 194433"/>
              <a:gd name="connsiteX18" fmla="*/ 2185059 w 3906981"/>
              <a:gd name="connsiteY18" fmla="*/ 142504 h 194433"/>
              <a:gd name="connsiteX19" fmla="*/ 2565070 w 3906981"/>
              <a:gd name="connsiteY19" fmla="*/ 118753 h 194433"/>
              <a:gd name="connsiteX20" fmla="*/ 2683823 w 3906981"/>
              <a:gd name="connsiteY20" fmla="*/ 83127 h 194433"/>
              <a:gd name="connsiteX21" fmla="*/ 2719449 w 3906981"/>
              <a:gd name="connsiteY21" fmla="*/ 71252 h 194433"/>
              <a:gd name="connsiteX22" fmla="*/ 3158836 w 3906981"/>
              <a:gd name="connsiteY22" fmla="*/ 47501 h 194433"/>
              <a:gd name="connsiteX23" fmla="*/ 3230088 w 3906981"/>
              <a:gd name="connsiteY23" fmla="*/ 35626 h 194433"/>
              <a:gd name="connsiteX24" fmla="*/ 3313215 w 3906981"/>
              <a:gd name="connsiteY24" fmla="*/ 11875 h 194433"/>
              <a:gd name="connsiteX25" fmla="*/ 3372592 w 3906981"/>
              <a:gd name="connsiteY25" fmla="*/ 0 h 194433"/>
              <a:gd name="connsiteX26" fmla="*/ 3906981 w 3906981"/>
              <a:gd name="connsiteY26" fmla="*/ 11875 h 194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06981" h="194433">
                <a:moveTo>
                  <a:pt x="0" y="142504"/>
                </a:moveTo>
                <a:cubicBezTo>
                  <a:pt x="35626" y="138545"/>
                  <a:pt x="71032" y="130628"/>
                  <a:pt x="106877" y="130628"/>
                </a:cubicBezTo>
                <a:cubicBezTo>
                  <a:pt x="168536" y="130628"/>
                  <a:pt x="204820" y="147442"/>
                  <a:pt x="261257" y="166254"/>
                </a:cubicBezTo>
                <a:cubicBezTo>
                  <a:pt x="273132" y="170212"/>
                  <a:pt x="284608" y="175675"/>
                  <a:pt x="296883" y="178130"/>
                </a:cubicBezTo>
                <a:lnTo>
                  <a:pt x="356259" y="190005"/>
                </a:lnTo>
                <a:cubicBezTo>
                  <a:pt x="507137" y="181623"/>
                  <a:pt x="518892" y="194433"/>
                  <a:pt x="617516" y="166254"/>
                </a:cubicBezTo>
                <a:cubicBezTo>
                  <a:pt x="629552" y="162815"/>
                  <a:pt x="641065" y="157673"/>
                  <a:pt x="653142" y="154379"/>
                </a:cubicBezTo>
                <a:cubicBezTo>
                  <a:pt x="684634" y="145790"/>
                  <a:pt x="748145" y="130628"/>
                  <a:pt x="748145" y="130628"/>
                </a:cubicBezTo>
                <a:cubicBezTo>
                  <a:pt x="803563" y="134587"/>
                  <a:pt x="859180" y="136368"/>
                  <a:pt x="914400" y="142504"/>
                </a:cubicBezTo>
                <a:cubicBezTo>
                  <a:pt x="930621" y="144306"/>
                  <a:pt x="946268" y="149689"/>
                  <a:pt x="961901" y="154379"/>
                </a:cubicBezTo>
                <a:cubicBezTo>
                  <a:pt x="985881" y="161573"/>
                  <a:pt x="1033153" y="178130"/>
                  <a:pt x="1033153" y="178130"/>
                </a:cubicBezTo>
                <a:cubicBezTo>
                  <a:pt x="1091025" y="174915"/>
                  <a:pt x="1237227" y="174613"/>
                  <a:pt x="1318161" y="154379"/>
                </a:cubicBezTo>
                <a:cubicBezTo>
                  <a:pt x="1342449" y="148307"/>
                  <a:pt x="1365662" y="138545"/>
                  <a:pt x="1389413" y="130628"/>
                </a:cubicBezTo>
                <a:cubicBezTo>
                  <a:pt x="1401288" y="126670"/>
                  <a:pt x="1412530" y="119216"/>
                  <a:pt x="1425039" y="118753"/>
                </a:cubicBezTo>
                <a:lnTo>
                  <a:pt x="1745672" y="106878"/>
                </a:lnTo>
                <a:cubicBezTo>
                  <a:pt x="1777340" y="98961"/>
                  <a:pt x="1808232" y="79522"/>
                  <a:pt x="1840675" y="83127"/>
                </a:cubicBezTo>
                <a:cubicBezTo>
                  <a:pt x="1975372" y="98093"/>
                  <a:pt x="1912068" y="89932"/>
                  <a:pt x="2030680" y="106878"/>
                </a:cubicBezTo>
                <a:cubicBezTo>
                  <a:pt x="2042555" y="110836"/>
                  <a:pt x="2054109" y="115938"/>
                  <a:pt x="2066306" y="118753"/>
                </a:cubicBezTo>
                <a:cubicBezTo>
                  <a:pt x="2105640" y="127830"/>
                  <a:pt x="2185059" y="142504"/>
                  <a:pt x="2185059" y="142504"/>
                </a:cubicBezTo>
                <a:cubicBezTo>
                  <a:pt x="2299625" y="137523"/>
                  <a:pt x="2444076" y="137367"/>
                  <a:pt x="2565070" y="118753"/>
                </a:cubicBezTo>
                <a:cubicBezTo>
                  <a:pt x="2598403" y="113625"/>
                  <a:pt x="2656076" y="92376"/>
                  <a:pt x="2683823" y="83127"/>
                </a:cubicBezTo>
                <a:cubicBezTo>
                  <a:pt x="2695698" y="79169"/>
                  <a:pt x="2706956" y="72033"/>
                  <a:pt x="2719449" y="71252"/>
                </a:cubicBezTo>
                <a:cubicBezTo>
                  <a:pt x="2992513" y="54184"/>
                  <a:pt x="2846067" y="62394"/>
                  <a:pt x="3158836" y="47501"/>
                </a:cubicBezTo>
                <a:cubicBezTo>
                  <a:pt x="3182587" y="43543"/>
                  <a:pt x="3206477" y="40348"/>
                  <a:pt x="3230088" y="35626"/>
                </a:cubicBezTo>
                <a:cubicBezTo>
                  <a:pt x="3341147" y="13414"/>
                  <a:pt x="3222672" y="34510"/>
                  <a:pt x="3313215" y="11875"/>
                </a:cubicBezTo>
                <a:cubicBezTo>
                  <a:pt x="3332797" y="6980"/>
                  <a:pt x="3352800" y="3958"/>
                  <a:pt x="3372592" y="0"/>
                </a:cubicBezTo>
                <a:cubicBezTo>
                  <a:pt x="3550720" y="4048"/>
                  <a:pt x="3728807" y="11875"/>
                  <a:pt x="3906981" y="11875"/>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6" name="Rectangle 35"/>
          <p:cNvSpPr/>
          <p:nvPr/>
        </p:nvSpPr>
        <p:spPr bwMode="auto">
          <a:xfrm rot="19615606">
            <a:off x="1589322" y="4505020"/>
            <a:ext cx="1004952" cy="138025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48" name="Straight Connector 47"/>
          <p:cNvCxnSpPr/>
          <p:nvPr/>
        </p:nvCxnSpPr>
        <p:spPr bwMode="auto">
          <a:xfrm rot="16200000" flipV="1">
            <a:off x="2048496" y="4969825"/>
            <a:ext cx="1080653" cy="118751"/>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9" name="Rectangle 48"/>
          <p:cNvSpPr/>
          <p:nvPr/>
        </p:nvSpPr>
        <p:spPr bwMode="auto">
          <a:xfrm rot="19331784">
            <a:off x="1553696" y="4481264"/>
            <a:ext cx="1004952" cy="138025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9" name="Freeform 38"/>
          <p:cNvSpPr/>
          <p:nvPr/>
        </p:nvSpPr>
        <p:spPr bwMode="auto">
          <a:xfrm rot="18085184">
            <a:off x="1304307" y="5128161"/>
            <a:ext cx="1330037" cy="605642"/>
          </a:xfrm>
          <a:custGeom>
            <a:avLst/>
            <a:gdLst>
              <a:gd name="connsiteX0" fmla="*/ 1330037 w 1330037"/>
              <a:gd name="connsiteY0" fmla="*/ 605642 h 605642"/>
              <a:gd name="connsiteX1" fmla="*/ 1306286 w 1330037"/>
              <a:gd name="connsiteY1" fmla="*/ 570016 h 605642"/>
              <a:gd name="connsiteX2" fmla="*/ 1235034 w 1330037"/>
              <a:gd name="connsiteY2" fmla="*/ 522515 h 605642"/>
              <a:gd name="connsiteX3" fmla="*/ 1187533 w 1330037"/>
              <a:gd name="connsiteY3" fmla="*/ 451263 h 605642"/>
              <a:gd name="connsiteX4" fmla="*/ 1175657 w 1330037"/>
              <a:gd name="connsiteY4" fmla="*/ 415637 h 605642"/>
              <a:gd name="connsiteX5" fmla="*/ 1140032 w 1330037"/>
              <a:gd name="connsiteY5" fmla="*/ 403761 h 605642"/>
              <a:gd name="connsiteX6" fmla="*/ 1056904 w 1330037"/>
              <a:gd name="connsiteY6" fmla="*/ 391886 h 605642"/>
              <a:gd name="connsiteX7" fmla="*/ 985652 w 1330037"/>
              <a:gd name="connsiteY7" fmla="*/ 344385 h 605642"/>
              <a:gd name="connsiteX8" fmla="*/ 950026 w 1330037"/>
              <a:gd name="connsiteY8" fmla="*/ 308759 h 605642"/>
              <a:gd name="connsiteX9" fmla="*/ 878774 w 1330037"/>
              <a:gd name="connsiteY9" fmla="*/ 285008 h 605642"/>
              <a:gd name="connsiteX10" fmla="*/ 843148 w 1330037"/>
              <a:gd name="connsiteY10" fmla="*/ 273133 h 605642"/>
              <a:gd name="connsiteX11" fmla="*/ 771896 w 1330037"/>
              <a:gd name="connsiteY11" fmla="*/ 225632 h 605642"/>
              <a:gd name="connsiteX12" fmla="*/ 700644 w 1330037"/>
              <a:gd name="connsiteY12" fmla="*/ 201881 h 605642"/>
              <a:gd name="connsiteX13" fmla="*/ 665019 w 1330037"/>
              <a:gd name="connsiteY13" fmla="*/ 190006 h 605642"/>
              <a:gd name="connsiteX14" fmla="*/ 617517 w 1330037"/>
              <a:gd name="connsiteY14" fmla="*/ 178130 h 605642"/>
              <a:gd name="connsiteX15" fmla="*/ 581891 w 1330037"/>
              <a:gd name="connsiteY15" fmla="*/ 166255 h 605642"/>
              <a:gd name="connsiteX16" fmla="*/ 332509 w 1330037"/>
              <a:gd name="connsiteY16" fmla="*/ 154380 h 605642"/>
              <a:gd name="connsiteX17" fmla="*/ 261257 w 1330037"/>
              <a:gd name="connsiteY17" fmla="*/ 83128 h 605642"/>
              <a:gd name="connsiteX18" fmla="*/ 237507 w 1330037"/>
              <a:gd name="connsiteY18" fmla="*/ 47502 h 605642"/>
              <a:gd name="connsiteX19" fmla="*/ 130629 w 1330037"/>
              <a:gd name="connsiteY19" fmla="*/ 0 h 605642"/>
              <a:gd name="connsiteX20" fmla="*/ 0 w 1330037"/>
              <a:gd name="connsiteY20" fmla="*/ 0 h 60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30037" h="605642">
                <a:moveTo>
                  <a:pt x="1330037" y="605642"/>
                </a:moveTo>
                <a:cubicBezTo>
                  <a:pt x="1322120" y="593767"/>
                  <a:pt x="1317027" y="579414"/>
                  <a:pt x="1306286" y="570016"/>
                </a:cubicBezTo>
                <a:cubicBezTo>
                  <a:pt x="1284804" y="551219"/>
                  <a:pt x="1235034" y="522515"/>
                  <a:pt x="1235034" y="522515"/>
                </a:cubicBezTo>
                <a:cubicBezTo>
                  <a:pt x="1219200" y="498764"/>
                  <a:pt x="1196560" y="478343"/>
                  <a:pt x="1187533" y="451263"/>
                </a:cubicBezTo>
                <a:cubicBezTo>
                  <a:pt x="1183574" y="439388"/>
                  <a:pt x="1184508" y="424488"/>
                  <a:pt x="1175657" y="415637"/>
                </a:cubicBezTo>
                <a:cubicBezTo>
                  <a:pt x="1166806" y="406786"/>
                  <a:pt x="1152306" y="406216"/>
                  <a:pt x="1140032" y="403761"/>
                </a:cubicBezTo>
                <a:cubicBezTo>
                  <a:pt x="1112585" y="398271"/>
                  <a:pt x="1084613" y="395844"/>
                  <a:pt x="1056904" y="391886"/>
                </a:cubicBezTo>
                <a:cubicBezTo>
                  <a:pt x="1033153" y="376052"/>
                  <a:pt x="1005836" y="364569"/>
                  <a:pt x="985652" y="344385"/>
                </a:cubicBezTo>
                <a:cubicBezTo>
                  <a:pt x="973777" y="332510"/>
                  <a:pt x="964707" y="316915"/>
                  <a:pt x="950026" y="308759"/>
                </a:cubicBezTo>
                <a:cubicBezTo>
                  <a:pt x="928141" y="296601"/>
                  <a:pt x="902525" y="292925"/>
                  <a:pt x="878774" y="285008"/>
                </a:cubicBezTo>
                <a:lnTo>
                  <a:pt x="843148" y="273133"/>
                </a:lnTo>
                <a:cubicBezTo>
                  <a:pt x="819397" y="257299"/>
                  <a:pt x="798976" y="234659"/>
                  <a:pt x="771896" y="225632"/>
                </a:cubicBezTo>
                <a:lnTo>
                  <a:pt x="700644" y="201881"/>
                </a:lnTo>
                <a:cubicBezTo>
                  <a:pt x="688769" y="197923"/>
                  <a:pt x="677163" y="193042"/>
                  <a:pt x="665019" y="190006"/>
                </a:cubicBezTo>
                <a:cubicBezTo>
                  <a:pt x="649185" y="186047"/>
                  <a:pt x="633210" y="182614"/>
                  <a:pt x="617517" y="178130"/>
                </a:cubicBezTo>
                <a:cubicBezTo>
                  <a:pt x="605481" y="174691"/>
                  <a:pt x="594365" y="167295"/>
                  <a:pt x="581891" y="166255"/>
                </a:cubicBezTo>
                <a:cubicBezTo>
                  <a:pt x="498957" y="159344"/>
                  <a:pt x="415636" y="158338"/>
                  <a:pt x="332509" y="154380"/>
                </a:cubicBezTo>
                <a:cubicBezTo>
                  <a:pt x="308758" y="130629"/>
                  <a:pt x="279888" y="111076"/>
                  <a:pt x="261257" y="83128"/>
                </a:cubicBezTo>
                <a:cubicBezTo>
                  <a:pt x="253340" y="71253"/>
                  <a:pt x="247599" y="57594"/>
                  <a:pt x="237507" y="47502"/>
                </a:cubicBezTo>
                <a:cubicBezTo>
                  <a:pt x="215982" y="25977"/>
                  <a:pt x="154146" y="0"/>
                  <a:pt x="130629" y="0"/>
                </a:cubicBezTo>
                <a:lnTo>
                  <a:pt x="0" y="0"/>
                </a:ln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6" name="TextBox 55"/>
          <p:cNvSpPr txBox="1"/>
          <p:nvPr/>
        </p:nvSpPr>
        <p:spPr>
          <a:xfrm>
            <a:off x="6531429" y="3942608"/>
            <a:ext cx="1068178" cy="461665"/>
          </a:xfrm>
          <a:prstGeom prst="rect">
            <a:avLst/>
          </a:prstGeom>
          <a:noFill/>
        </p:spPr>
        <p:txBody>
          <a:bodyPr wrap="none" rtlCol="0">
            <a:spAutoFit/>
          </a:bodyPr>
          <a:lstStyle/>
          <a:p>
            <a:r>
              <a:rPr lang="en-US" b="1" dirty="0" smtClean="0"/>
              <a:t>VOUT</a:t>
            </a:r>
            <a:endParaRPr lang="en-US" b="1" dirty="0"/>
          </a:p>
        </p:txBody>
      </p:sp>
      <p:sp>
        <p:nvSpPr>
          <p:cNvPr id="57" name="TextBox 56"/>
          <p:cNvSpPr txBox="1"/>
          <p:nvPr/>
        </p:nvSpPr>
        <p:spPr>
          <a:xfrm>
            <a:off x="746167" y="2741222"/>
            <a:ext cx="782587" cy="461665"/>
          </a:xfrm>
          <a:prstGeom prst="rect">
            <a:avLst/>
          </a:prstGeom>
          <a:noFill/>
        </p:spPr>
        <p:txBody>
          <a:bodyPr wrap="none" rtlCol="0">
            <a:spAutoFit/>
          </a:bodyPr>
          <a:lstStyle/>
          <a:p>
            <a:r>
              <a:rPr lang="en-US" b="1" dirty="0" smtClean="0"/>
              <a:t>V</a:t>
            </a:r>
            <a:r>
              <a:rPr lang="en-US" b="1" baseline="-25000" dirty="0" smtClean="0"/>
              <a:t>INA</a:t>
            </a:r>
            <a:endParaRPr lang="en-US" b="1" baseline="-25000" dirty="0"/>
          </a:p>
        </p:txBody>
      </p:sp>
      <p:sp>
        <p:nvSpPr>
          <p:cNvPr id="58" name="TextBox 57"/>
          <p:cNvSpPr txBox="1"/>
          <p:nvPr/>
        </p:nvSpPr>
        <p:spPr>
          <a:xfrm>
            <a:off x="779813" y="5102432"/>
            <a:ext cx="771365" cy="461665"/>
          </a:xfrm>
          <a:prstGeom prst="rect">
            <a:avLst/>
          </a:prstGeom>
          <a:noFill/>
        </p:spPr>
        <p:txBody>
          <a:bodyPr wrap="none" rtlCol="0">
            <a:spAutoFit/>
          </a:bodyPr>
          <a:lstStyle/>
          <a:p>
            <a:r>
              <a:rPr lang="en-US" b="1" dirty="0" smtClean="0"/>
              <a:t>V</a:t>
            </a:r>
            <a:r>
              <a:rPr lang="en-US" b="1" baseline="-25000" dirty="0" smtClean="0"/>
              <a:t>INB</a:t>
            </a:r>
            <a:endParaRPr lang="en-US" b="1" baseline="-25000" dirty="0"/>
          </a:p>
        </p:txBody>
      </p:sp>
      <p:sp>
        <p:nvSpPr>
          <p:cNvPr id="24" name="TextBox 23"/>
          <p:cNvSpPr txBox="1"/>
          <p:nvPr/>
        </p:nvSpPr>
        <p:spPr>
          <a:xfrm>
            <a:off x="6933212" y="4361016"/>
            <a:ext cx="946093" cy="461665"/>
          </a:xfrm>
          <a:prstGeom prst="rect">
            <a:avLst/>
          </a:prstGeom>
          <a:noFill/>
        </p:spPr>
        <p:txBody>
          <a:bodyPr wrap="none" rtlCol="0">
            <a:spAutoFit/>
          </a:bodyPr>
          <a:lstStyle/>
          <a:p>
            <a:r>
              <a:rPr lang="en-US" b="1" dirty="0" smtClean="0"/>
              <a:t>=V</a:t>
            </a:r>
            <a:r>
              <a:rPr lang="en-US" b="1" baseline="-25000" dirty="0" smtClean="0"/>
              <a:t>INB</a:t>
            </a:r>
            <a:endParaRPr lang="en-US" b="1" baseline="-25000" dirty="0"/>
          </a:p>
        </p:txBody>
      </p:sp>
      <p:sp>
        <p:nvSpPr>
          <p:cNvPr id="25" name="TextBox 24"/>
          <p:cNvSpPr txBox="1"/>
          <p:nvPr/>
        </p:nvSpPr>
        <p:spPr>
          <a:xfrm>
            <a:off x="6916586" y="4361015"/>
            <a:ext cx="957313" cy="461665"/>
          </a:xfrm>
          <a:prstGeom prst="rect">
            <a:avLst/>
          </a:prstGeom>
          <a:noFill/>
        </p:spPr>
        <p:txBody>
          <a:bodyPr wrap="none" rtlCol="0">
            <a:spAutoFit/>
          </a:bodyPr>
          <a:lstStyle/>
          <a:p>
            <a:r>
              <a:rPr lang="en-US" b="1" dirty="0" smtClean="0"/>
              <a:t>=V</a:t>
            </a:r>
            <a:r>
              <a:rPr lang="en-US" b="1" baseline="-25000" dirty="0" smtClean="0"/>
              <a:t>INA</a:t>
            </a:r>
            <a:endParaRPr lang="en-US" b="1" baseline="-25000" dirty="0"/>
          </a:p>
        </p:txBody>
      </p:sp>
      <p:sp>
        <p:nvSpPr>
          <p:cNvPr id="26" name="TextBox 25"/>
          <p:cNvSpPr txBox="1"/>
          <p:nvPr/>
        </p:nvSpPr>
        <p:spPr>
          <a:xfrm>
            <a:off x="6916585" y="4361016"/>
            <a:ext cx="1128835" cy="461665"/>
          </a:xfrm>
          <a:prstGeom prst="rect">
            <a:avLst/>
          </a:prstGeom>
          <a:noFill/>
        </p:spPr>
        <p:txBody>
          <a:bodyPr wrap="none" rtlCol="0">
            <a:spAutoFit/>
          </a:bodyPr>
          <a:lstStyle/>
          <a:p>
            <a:r>
              <a:rPr lang="en-US" b="1" dirty="0" smtClean="0"/>
              <a:t>=?????</a:t>
            </a:r>
            <a:endParaRPr lang="en-US" b="1" dirty="0"/>
          </a:p>
        </p:txBody>
      </p:sp>
      <p:sp>
        <p:nvSpPr>
          <p:cNvPr id="20" name="Rectangle 19"/>
          <p:cNvSpPr/>
          <p:nvPr/>
        </p:nvSpPr>
        <p:spPr bwMode="auto">
          <a:xfrm rot="495680">
            <a:off x="1674428" y="2642572"/>
            <a:ext cx="1004952" cy="138025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7" name="Freeform 16"/>
          <p:cNvSpPr/>
          <p:nvPr/>
        </p:nvSpPr>
        <p:spPr bwMode="auto">
          <a:xfrm>
            <a:off x="1365662" y="2719449"/>
            <a:ext cx="1330037" cy="605642"/>
          </a:xfrm>
          <a:custGeom>
            <a:avLst/>
            <a:gdLst>
              <a:gd name="connsiteX0" fmla="*/ 1330037 w 1330037"/>
              <a:gd name="connsiteY0" fmla="*/ 605642 h 605642"/>
              <a:gd name="connsiteX1" fmla="*/ 1306286 w 1330037"/>
              <a:gd name="connsiteY1" fmla="*/ 570016 h 605642"/>
              <a:gd name="connsiteX2" fmla="*/ 1235034 w 1330037"/>
              <a:gd name="connsiteY2" fmla="*/ 522515 h 605642"/>
              <a:gd name="connsiteX3" fmla="*/ 1187533 w 1330037"/>
              <a:gd name="connsiteY3" fmla="*/ 451263 h 605642"/>
              <a:gd name="connsiteX4" fmla="*/ 1175657 w 1330037"/>
              <a:gd name="connsiteY4" fmla="*/ 415637 h 605642"/>
              <a:gd name="connsiteX5" fmla="*/ 1140032 w 1330037"/>
              <a:gd name="connsiteY5" fmla="*/ 403761 h 605642"/>
              <a:gd name="connsiteX6" fmla="*/ 1056904 w 1330037"/>
              <a:gd name="connsiteY6" fmla="*/ 391886 h 605642"/>
              <a:gd name="connsiteX7" fmla="*/ 985652 w 1330037"/>
              <a:gd name="connsiteY7" fmla="*/ 344385 h 605642"/>
              <a:gd name="connsiteX8" fmla="*/ 950026 w 1330037"/>
              <a:gd name="connsiteY8" fmla="*/ 308759 h 605642"/>
              <a:gd name="connsiteX9" fmla="*/ 878774 w 1330037"/>
              <a:gd name="connsiteY9" fmla="*/ 285008 h 605642"/>
              <a:gd name="connsiteX10" fmla="*/ 843148 w 1330037"/>
              <a:gd name="connsiteY10" fmla="*/ 273133 h 605642"/>
              <a:gd name="connsiteX11" fmla="*/ 771896 w 1330037"/>
              <a:gd name="connsiteY11" fmla="*/ 225632 h 605642"/>
              <a:gd name="connsiteX12" fmla="*/ 700644 w 1330037"/>
              <a:gd name="connsiteY12" fmla="*/ 201881 h 605642"/>
              <a:gd name="connsiteX13" fmla="*/ 665019 w 1330037"/>
              <a:gd name="connsiteY13" fmla="*/ 190006 h 605642"/>
              <a:gd name="connsiteX14" fmla="*/ 617517 w 1330037"/>
              <a:gd name="connsiteY14" fmla="*/ 178130 h 605642"/>
              <a:gd name="connsiteX15" fmla="*/ 581891 w 1330037"/>
              <a:gd name="connsiteY15" fmla="*/ 166255 h 605642"/>
              <a:gd name="connsiteX16" fmla="*/ 332509 w 1330037"/>
              <a:gd name="connsiteY16" fmla="*/ 154380 h 605642"/>
              <a:gd name="connsiteX17" fmla="*/ 261257 w 1330037"/>
              <a:gd name="connsiteY17" fmla="*/ 83128 h 605642"/>
              <a:gd name="connsiteX18" fmla="*/ 237507 w 1330037"/>
              <a:gd name="connsiteY18" fmla="*/ 47502 h 605642"/>
              <a:gd name="connsiteX19" fmla="*/ 130629 w 1330037"/>
              <a:gd name="connsiteY19" fmla="*/ 0 h 605642"/>
              <a:gd name="connsiteX20" fmla="*/ 0 w 1330037"/>
              <a:gd name="connsiteY20" fmla="*/ 0 h 60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30037" h="605642">
                <a:moveTo>
                  <a:pt x="1330037" y="605642"/>
                </a:moveTo>
                <a:cubicBezTo>
                  <a:pt x="1322120" y="593767"/>
                  <a:pt x="1317027" y="579414"/>
                  <a:pt x="1306286" y="570016"/>
                </a:cubicBezTo>
                <a:cubicBezTo>
                  <a:pt x="1284804" y="551219"/>
                  <a:pt x="1235034" y="522515"/>
                  <a:pt x="1235034" y="522515"/>
                </a:cubicBezTo>
                <a:cubicBezTo>
                  <a:pt x="1219200" y="498764"/>
                  <a:pt x="1196560" y="478343"/>
                  <a:pt x="1187533" y="451263"/>
                </a:cubicBezTo>
                <a:cubicBezTo>
                  <a:pt x="1183574" y="439388"/>
                  <a:pt x="1184508" y="424488"/>
                  <a:pt x="1175657" y="415637"/>
                </a:cubicBezTo>
                <a:cubicBezTo>
                  <a:pt x="1166806" y="406786"/>
                  <a:pt x="1152306" y="406216"/>
                  <a:pt x="1140032" y="403761"/>
                </a:cubicBezTo>
                <a:cubicBezTo>
                  <a:pt x="1112585" y="398271"/>
                  <a:pt x="1084613" y="395844"/>
                  <a:pt x="1056904" y="391886"/>
                </a:cubicBezTo>
                <a:cubicBezTo>
                  <a:pt x="1033153" y="376052"/>
                  <a:pt x="1005836" y="364569"/>
                  <a:pt x="985652" y="344385"/>
                </a:cubicBezTo>
                <a:cubicBezTo>
                  <a:pt x="973777" y="332510"/>
                  <a:pt x="964707" y="316915"/>
                  <a:pt x="950026" y="308759"/>
                </a:cubicBezTo>
                <a:cubicBezTo>
                  <a:pt x="928141" y="296601"/>
                  <a:pt x="902525" y="292925"/>
                  <a:pt x="878774" y="285008"/>
                </a:cubicBezTo>
                <a:lnTo>
                  <a:pt x="843148" y="273133"/>
                </a:lnTo>
                <a:cubicBezTo>
                  <a:pt x="819397" y="257299"/>
                  <a:pt x="798976" y="234659"/>
                  <a:pt x="771896" y="225632"/>
                </a:cubicBezTo>
                <a:lnTo>
                  <a:pt x="700644" y="201881"/>
                </a:lnTo>
                <a:cubicBezTo>
                  <a:pt x="688769" y="197923"/>
                  <a:pt x="677163" y="193042"/>
                  <a:pt x="665019" y="190006"/>
                </a:cubicBezTo>
                <a:cubicBezTo>
                  <a:pt x="649185" y="186047"/>
                  <a:pt x="633210" y="182614"/>
                  <a:pt x="617517" y="178130"/>
                </a:cubicBezTo>
                <a:cubicBezTo>
                  <a:pt x="605481" y="174691"/>
                  <a:pt x="594365" y="167295"/>
                  <a:pt x="581891" y="166255"/>
                </a:cubicBezTo>
                <a:cubicBezTo>
                  <a:pt x="498957" y="159344"/>
                  <a:pt x="415636" y="158338"/>
                  <a:pt x="332509" y="154380"/>
                </a:cubicBezTo>
                <a:cubicBezTo>
                  <a:pt x="308758" y="130629"/>
                  <a:pt x="279888" y="111076"/>
                  <a:pt x="261257" y="83128"/>
                </a:cubicBezTo>
                <a:cubicBezTo>
                  <a:pt x="253340" y="71253"/>
                  <a:pt x="247599" y="57594"/>
                  <a:pt x="237507" y="47502"/>
                </a:cubicBezTo>
                <a:cubicBezTo>
                  <a:pt x="215982" y="25977"/>
                  <a:pt x="154146" y="0"/>
                  <a:pt x="130629" y="0"/>
                </a:cubicBezTo>
                <a:lnTo>
                  <a:pt x="0" y="0"/>
                </a:ln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nvGrpSpPr>
          <p:cNvPr id="29" name="Group 28"/>
          <p:cNvGrpSpPr/>
          <p:nvPr/>
        </p:nvGrpSpPr>
        <p:grpSpPr>
          <a:xfrm>
            <a:off x="4555374" y="4237673"/>
            <a:ext cx="1254616" cy="942975"/>
            <a:chOff x="4555374" y="4237673"/>
            <a:chExt cx="1254616" cy="942975"/>
          </a:xfrm>
        </p:grpSpPr>
        <p:pic>
          <p:nvPicPr>
            <p:cNvPr id="23" name="Picture 1"/>
            <p:cNvPicPr>
              <a:picLocks noChangeAspect="1" noChangeArrowheads="1"/>
            </p:cNvPicPr>
            <p:nvPr/>
          </p:nvPicPr>
          <p:blipFill>
            <a:blip r:embed="rId2" cstate="print"/>
            <a:srcRect/>
            <a:stretch>
              <a:fillRect/>
            </a:stretch>
          </p:blipFill>
          <p:spPr bwMode="auto">
            <a:xfrm>
              <a:off x="5362315" y="4237673"/>
              <a:ext cx="447675" cy="942975"/>
            </a:xfrm>
            <a:prstGeom prst="rect">
              <a:avLst/>
            </a:prstGeom>
            <a:noFill/>
            <a:ln w="9525">
              <a:noFill/>
              <a:miter lim="800000"/>
              <a:headEnd/>
              <a:tailEnd/>
            </a:ln>
          </p:spPr>
        </p:pic>
        <p:sp>
          <p:nvSpPr>
            <p:cNvPr id="28" name="TextBox 27"/>
            <p:cNvSpPr txBox="1"/>
            <p:nvPr/>
          </p:nvSpPr>
          <p:spPr>
            <a:xfrm>
              <a:off x="4555374" y="4505499"/>
              <a:ext cx="971741" cy="461665"/>
            </a:xfrm>
            <a:prstGeom prst="rect">
              <a:avLst/>
            </a:prstGeom>
            <a:noFill/>
          </p:spPr>
          <p:txBody>
            <a:bodyPr wrap="none" rtlCol="0">
              <a:spAutoFit/>
            </a:bodyPr>
            <a:lstStyle/>
            <a:p>
              <a:r>
                <a:rPr lang="en-US" b="1" dirty="0" smtClean="0"/>
                <a:t>RBIG</a:t>
              </a:r>
              <a:endParaRPr lang="en-US" b="1" dirty="0"/>
            </a:p>
          </p:txBody>
        </p:sp>
      </p:grpSp>
      <p:sp>
        <p:nvSpPr>
          <p:cNvPr id="30" name="TextBox 29"/>
          <p:cNvSpPr txBox="1"/>
          <p:nvPr/>
        </p:nvSpPr>
        <p:spPr>
          <a:xfrm>
            <a:off x="6919355" y="4363787"/>
            <a:ext cx="1043876" cy="461665"/>
          </a:xfrm>
          <a:prstGeom prst="rect">
            <a:avLst/>
          </a:prstGeom>
          <a:noFill/>
        </p:spPr>
        <p:txBody>
          <a:bodyPr wrap="none" rtlCol="0">
            <a:spAutoFit/>
          </a:bodyPr>
          <a:lstStyle/>
          <a:p>
            <a:r>
              <a:rPr lang="en-US" b="1" dirty="0" smtClean="0"/>
              <a:t>=GND</a:t>
            </a:r>
            <a:endParaRPr lang="en-US" b="1" baseline="-25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8" presetClass="emph" presetSubtype="0" accel="50000" decel="50000" fill="hold" nodeType="clickEffect">
                                  <p:stCondLst>
                                    <p:cond delay="0"/>
                                  </p:stCondLst>
                                  <p:childTnLst>
                                    <p:animRot by="5400000">
                                      <p:cBhvr>
                                        <p:cTn id="17" dur="2000" fill="hold"/>
                                        <p:tgtEl>
                                          <p:spTgt spid="43"/>
                                        </p:tgtEl>
                                        <p:attrNameLst>
                                          <p:attrName>r</p:attrName>
                                        </p:attrNameLst>
                                      </p:cBhvr>
                                    </p:animRot>
                                  </p:childTnLst>
                                </p:cTn>
                              </p:par>
                            </p:childTnLst>
                          </p:cTn>
                        </p:par>
                        <p:par>
                          <p:cTn id="18" fill="hold">
                            <p:stCondLst>
                              <p:cond delay="2000"/>
                            </p:stCondLst>
                            <p:childTnLst>
                              <p:par>
                                <p:cTn id="19" presetID="1" presetClass="exit" presetSubtype="0" fill="hold" nodeType="afterEffect">
                                  <p:stCondLst>
                                    <p:cond delay="0"/>
                                  </p:stCondLst>
                                  <p:childTnLst>
                                    <p:set>
                                      <p:cBhvr>
                                        <p:cTn id="20" dur="1" fill="hold">
                                          <p:stCondLst>
                                            <p:cond delay="0"/>
                                          </p:stCondLst>
                                        </p:cTn>
                                        <p:tgtEl>
                                          <p:spTgt spid="4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par>
                          <p:cTn id="23" fill="hold">
                            <p:stCondLst>
                              <p:cond delay="2000"/>
                            </p:stCondLst>
                            <p:childTnLst>
                              <p:par>
                                <p:cTn id="24" presetID="1" presetClass="exit" presetSubtype="0" fill="hold" grpId="1" nodeType="afterEffect">
                                  <p:stCondLst>
                                    <p:cond delay="0"/>
                                  </p:stCondLst>
                                  <p:childTnLst>
                                    <p:set>
                                      <p:cBhvr>
                                        <p:cTn id="25" dur="1" fill="hold">
                                          <p:stCondLst>
                                            <p:cond delay="0"/>
                                          </p:stCondLst>
                                        </p:cTn>
                                        <p:tgtEl>
                                          <p:spTgt spid="30"/>
                                        </p:tgtEl>
                                        <p:attrNameLst>
                                          <p:attrName>style.visibility</p:attrName>
                                        </p:attrNameLst>
                                      </p:cBhvr>
                                      <p:to>
                                        <p:strVal val="hidden"/>
                                      </p:to>
                                    </p:set>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8" presetClass="emph" presetSubtype="0" accel="50000" decel="50000" fill="hold" nodeType="clickEffect">
                                  <p:stCondLst>
                                    <p:cond delay="0"/>
                                  </p:stCondLst>
                                  <p:childTnLst>
                                    <p:animRot by="-5400000">
                                      <p:cBhvr>
                                        <p:cTn id="32" dur="2000" fill="hold"/>
                                        <p:tgtEl>
                                          <p:spTgt spid="27"/>
                                        </p:tgtEl>
                                        <p:attrNameLst>
                                          <p:attrName>r</p:attrName>
                                        </p:attrNameLst>
                                      </p:cBhvr>
                                    </p:animRo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5"/>
                                        </p:tgtEl>
                                        <p:attrNameLst>
                                          <p:attrName>style.visibility</p:attrName>
                                        </p:attrNameLst>
                                      </p:cBhvr>
                                      <p:to>
                                        <p:strVal val="hidden"/>
                                      </p:to>
                                    </p:set>
                                  </p:childTnLst>
                                </p:cTn>
                              </p:par>
                            </p:childTnLst>
                          </p:cTn>
                        </p:par>
                        <p:par>
                          <p:cTn id="37" fill="hold">
                            <p:stCondLst>
                              <p:cond delay="0"/>
                            </p:stCondLst>
                            <p:childTnLst>
                              <p:par>
                                <p:cTn id="38" presetID="1" presetClass="entr" presetSubtype="0" fill="hold" grpId="2" nodeType="afterEffect">
                                  <p:stCondLst>
                                    <p:cond delay="0"/>
                                  </p:stCondLst>
                                  <p:childTnLst>
                                    <p:set>
                                      <p:cBhvr>
                                        <p:cTn id="39" dur="1" fill="hold">
                                          <p:stCondLst>
                                            <p:cond delay="0"/>
                                          </p:stCondLst>
                                        </p:cTn>
                                        <p:tgtEl>
                                          <p:spTgt spid="3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8" presetClass="emph" presetSubtype="0" accel="50000" decel="50000" fill="hold" nodeType="clickEffect">
                                  <p:stCondLst>
                                    <p:cond delay="0"/>
                                  </p:stCondLst>
                                  <p:childTnLst>
                                    <p:animRot by="5400000">
                                      <p:cBhvr>
                                        <p:cTn id="43" dur="2000" fill="hold"/>
                                        <p:tgtEl>
                                          <p:spTgt spid="48"/>
                                        </p:tgtEl>
                                        <p:attrNameLst>
                                          <p:attrName>r</p:attrName>
                                        </p:attrNameLst>
                                      </p:cBhvr>
                                    </p:animRo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3" nodeType="clickEffect">
                                  <p:stCondLst>
                                    <p:cond delay="0"/>
                                  </p:stCondLst>
                                  <p:childTnLst>
                                    <p:set>
                                      <p:cBhvr>
                                        <p:cTn id="47" dur="1" fill="hold">
                                          <p:stCondLst>
                                            <p:cond delay="0"/>
                                          </p:stCondLst>
                                        </p:cTn>
                                        <p:tgtEl>
                                          <p:spTgt spid="30"/>
                                        </p:tgtEl>
                                        <p:attrNameLst>
                                          <p:attrName>style.visibility</p:attrName>
                                        </p:attrNameLst>
                                      </p:cBhvr>
                                      <p:to>
                                        <p:strVal val="hidden"/>
                                      </p:to>
                                    </p:set>
                                  </p:childTnLst>
                                </p:cTn>
                              </p:par>
                            </p:childTnLst>
                          </p:cTn>
                        </p:par>
                        <p:par>
                          <p:cTn id="48" fill="hold">
                            <p:stCondLst>
                              <p:cond delay="0"/>
                            </p:stCondLst>
                            <p:childTnLst>
                              <p:par>
                                <p:cTn id="49" presetID="1" presetClass="entr" presetSubtype="0"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5" grpId="1"/>
      <p:bldP spid="26" grpId="0"/>
      <p:bldP spid="30" grpId="0"/>
      <p:bldP spid="30" grpId="1"/>
      <p:bldP spid="30" grpId="2"/>
      <p:bldP spid="30" grpId="3"/>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State Transition Diagrams</a:t>
            </a:r>
          </a:p>
        </p:txBody>
      </p:sp>
      <p:sp>
        <p:nvSpPr>
          <p:cNvPr id="91139" name="Rectangle 3"/>
          <p:cNvSpPr>
            <a:spLocks noGrp="1" noChangeArrowheads="1"/>
          </p:cNvSpPr>
          <p:nvPr>
            <p:ph idx="1"/>
          </p:nvPr>
        </p:nvSpPr>
        <p:spPr/>
        <p:txBody>
          <a:bodyPr/>
          <a:lstStyle/>
          <a:p>
            <a:r>
              <a:rPr lang="en-US"/>
              <a:t>Different for Meally &amp; Moore Models</a:t>
            </a:r>
          </a:p>
        </p:txBody>
      </p:sp>
      <p:sp>
        <p:nvSpPr>
          <p:cNvPr id="91140" name="Text Box 4"/>
          <p:cNvSpPr txBox="1">
            <a:spLocks noChangeArrowheads="1"/>
          </p:cNvSpPr>
          <p:nvPr/>
        </p:nvSpPr>
        <p:spPr bwMode="auto">
          <a:xfrm>
            <a:off x="2082800" y="2641600"/>
            <a:ext cx="1341438" cy="457200"/>
          </a:xfrm>
          <a:prstGeom prst="rect">
            <a:avLst/>
          </a:prstGeom>
          <a:noFill/>
          <a:ln w="9525">
            <a:noFill/>
            <a:miter lim="800000"/>
            <a:headEnd/>
            <a:tailEnd/>
          </a:ln>
          <a:effectLst/>
        </p:spPr>
        <p:txBody>
          <a:bodyPr>
            <a:spAutoFit/>
          </a:bodyPr>
          <a:lstStyle/>
          <a:p>
            <a:pPr algn="ctr">
              <a:spcBef>
                <a:spcPct val="50000"/>
              </a:spcBef>
            </a:pPr>
            <a:r>
              <a:rPr lang="en-US"/>
              <a:t>Meally</a:t>
            </a:r>
          </a:p>
        </p:txBody>
      </p:sp>
      <p:sp>
        <p:nvSpPr>
          <p:cNvPr id="91141" name="Text Box 5"/>
          <p:cNvSpPr txBox="1">
            <a:spLocks noChangeArrowheads="1"/>
          </p:cNvSpPr>
          <p:nvPr/>
        </p:nvSpPr>
        <p:spPr bwMode="auto">
          <a:xfrm>
            <a:off x="5842000" y="2660650"/>
            <a:ext cx="1341438" cy="457200"/>
          </a:xfrm>
          <a:prstGeom prst="rect">
            <a:avLst/>
          </a:prstGeom>
          <a:noFill/>
          <a:ln w="9525">
            <a:noFill/>
            <a:miter lim="800000"/>
            <a:headEnd/>
            <a:tailEnd/>
          </a:ln>
          <a:effectLst/>
        </p:spPr>
        <p:txBody>
          <a:bodyPr>
            <a:spAutoFit/>
          </a:bodyPr>
          <a:lstStyle/>
          <a:p>
            <a:pPr algn="ctr">
              <a:spcBef>
                <a:spcPct val="50000"/>
              </a:spcBef>
            </a:pPr>
            <a:r>
              <a:rPr lang="en-US"/>
              <a:t>Moore</a:t>
            </a:r>
          </a:p>
        </p:txBody>
      </p:sp>
      <p:sp>
        <p:nvSpPr>
          <p:cNvPr id="91142" name="Rectangle 6"/>
          <p:cNvSpPr>
            <a:spLocks noChangeArrowheads="1"/>
          </p:cNvSpPr>
          <p:nvPr/>
        </p:nvSpPr>
        <p:spPr bwMode="auto">
          <a:xfrm>
            <a:off x="1087438" y="3149600"/>
            <a:ext cx="3260725" cy="2874963"/>
          </a:xfrm>
          <a:prstGeom prst="rect">
            <a:avLst/>
          </a:prstGeom>
          <a:noFill/>
          <a:ln w="9525">
            <a:solidFill>
              <a:schemeClr val="tx1"/>
            </a:solidFill>
            <a:miter lim="800000"/>
            <a:headEnd/>
            <a:tailEnd/>
          </a:ln>
          <a:effectLst/>
        </p:spPr>
        <p:txBody>
          <a:bodyPr wrap="none" anchor="ctr"/>
          <a:lstStyle/>
          <a:p>
            <a:endParaRPr lang="en-US"/>
          </a:p>
        </p:txBody>
      </p:sp>
      <p:sp>
        <p:nvSpPr>
          <p:cNvPr id="91143" name="Oval 7"/>
          <p:cNvSpPr>
            <a:spLocks noChangeArrowheads="1"/>
          </p:cNvSpPr>
          <p:nvPr/>
        </p:nvSpPr>
        <p:spPr bwMode="auto">
          <a:xfrm>
            <a:off x="1325563" y="4032250"/>
            <a:ext cx="2266950" cy="1900238"/>
          </a:xfrm>
          <a:prstGeom prst="ellipse">
            <a:avLst/>
          </a:prstGeom>
          <a:noFill/>
          <a:ln w="9525">
            <a:solidFill>
              <a:schemeClr val="tx1"/>
            </a:solidFill>
            <a:round/>
            <a:headEnd/>
            <a:tailEnd/>
          </a:ln>
          <a:effectLst/>
        </p:spPr>
        <p:txBody>
          <a:bodyPr wrap="none" anchor="ctr"/>
          <a:lstStyle/>
          <a:p>
            <a:endParaRPr lang="en-US"/>
          </a:p>
        </p:txBody>
      </p:sp>
      <p:sp>
        <p:nvSpPr>
          <p:cNvPr id="91144" name="Text Box 8"/>
          <p:cNvSpPr txBox="1">
            <a:spLocks noChangeArrowheads="1"/>
          </p:cNvSpPr>
          <p:nvPr/>
        </p:nvSpPr>
        <p:spPr bwMode="auto">
          <a:xfrm>
            <a:off x="2078038" y="4144963"/>
            <a:ext cx="904875"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91145" name="Text Box 9"/>
          <p:cNvSpPr txBox="1">
            <a:spLocks noChangeArrowheads="1"/>
          </p:cNvSpPr>
          <p:nvPr/>
        </p:nvSpPr>
        <p:spPr bwMode="auto">
          <a:xfrm>
            <a:off x="1782763" y="4276725"/>
            <a:ext cx="1522412" cy="854075"/>
          </a:xfrm>
          <a:prstGeom prst="rect">
            <a:avLst/>
          </a:prstGeom>
          <a:noFill/>
          <a:ln w="9525">
            <a:noFill/>
            <a:miter lim="800000"/>
            <a:headEnd/>
            <a:tailEnd/>
          </a:ln>
          <a:effectLst/>
        </p:spPr>
        <p:txBody>
          <a:bodyPr>
            <a:spAutoFit/>
          </a:bodyPr>
          <a:lstStyle/>
          <a:p>
            <a:pPr>
              <a:spcBef>
                <a:spcPct val="50000"/>
              </a:spcBef>
            </a:pPr>
            <a:r>
              <a:rPr lang="en-US" sz="2000"/>
              <a:t>State Name</a:t>
            </a:r>
          </a:p>
          <a:p>
            <a:pPr>
              <a:spcBef>
                <a:spcPct val="50000"/>
              </a:spcBef>
            </a:pPr>
            <a:r>
              <a:rPr lang="en-US" sz="2000"/>
              <a:t>State Value</a:t>
            </a:r>
          </a:p>
        </p:txBody>
      </p:sp>
      <p:sp>
        <p:nvSpPr>
          <p:cNvPr id="91146" name="Text Box 10"/>
          <p:cNvSpPr txBox="1">
            <a:spLocks noChangeArrowheads="1"/>
          </p:cNvSpPr>
          <p:nvPr/>
        </p:nvSpPr>
        <p:spPr bwMode="auto">
          <a:xfrm>
            <a:off x="1223963" y="3344863"/>
            <a:ext cx="2397125" cy="320675"/>
          </a:xfrm>
          <a:prstGeom prst="rect">
            <a:avLst/>
          </a:prstGeom>
          <a:noFill/>
          <a:ln w="9525">
            <a:noFill/>
            <a:miter lim="800000"/>
            <a:headEnd/>
            <a:tailEnd/>
          </a:ln>
          <a:effectLst/>
        </p:spPr>
        <p:txBody>
          <a:bodyPr>
            <a:spAutoFit/>
          </a:bodyPr>
          <a:lstStyle/>
          <a:p>
            <a:pPr>
              <a:lnSpc>
                <a:spcPct val="75000"/>
              </a:lnSpc>
            </a:pPr>
            <a:r>
              <a:rPr lang="en-US" sz="2000"/>
              <a:t>[Input/Output Value]</a:t>
            </a:r>
          </a:p>
        </p:txBody>
      </p:sp>
      <p:sp>
        <p:nvSpPr>
          <p:cNvPr id="91147" name="Text Box 11"/>
          <p:cNvSpPr txBox="1">
            <a:spLocks noChangeArrowheads="1"/>
          </p:cNvSpPr>
          <p:nvPr/>
        </p:nvSpPr>
        <p:spPr bwMode="auto">
          <a:xfrm>
            <a:off x="3511550" y="3525838"/>
            <a:ext cx="1209675" cy="822325"/>
          </a:xfrm>
          <a:prstGeom prst="rect">
            <a:avLst/>
          </a:prstGeom>
          <a:noFill/>
          <a:ln w="9525">
            <a:noFill/>
            <a:miter lim="800000"/>
            <a:headEnd/>
            <a:tailEnd/>
          </a:ln>
          <a:effectLst/>
        </p:spPr>
        <p:txBody>
          <a:bodyPr>
            <a:spAutoFit/>
          </a:bodyPr>
          <a:lstStyle/>
          <a:p>
            <a:pPr>
              <a:spcBef>
                <a:spcPct val="50000"/>
              </a:spcBef>
            </a:pPr>
            <a:r>
              <a:rPr lang="en-US"/>
              <a:t>Next State</a:t>
            </a:r>
          </a:p>
        </p:txBody>
      </p:sp>
      <p:sp>
        <p:nvSpPr>
          <p:cNvPr id="91148" name="Rectangle 12"/>
          <p:cNvSpPr>
            <a:spLocks noChangeArrowheads="1"/>
          </p:cNvSpPr>
          <p:nvPr/>
        </p:nvSpPr>
        <p:spPr bwMode="auto">
          <a:xfrm>
            <a:off x="4999038" y="3149600"/>
            <a:ext cx="3260725" cy="2874963"/>
          </a:xfrm>
          <a:prstGeom prst="rect">
            <a:avLst/>
          </a:prstGeom>
          <a:noFill/>
          <a:ln w="9525">
            <a:solidFill>
              <a:schemeClr val="tx1"/>
            </a:solidFill>
            <a:miter lim="800000"/>
            <a:headEnd/>
            <a:tailEnd/>
          </a:ln>
          <a:effectLst/>
        </p:spPr>
        <p:txBody>
          <a:bodyPr wrap="none" anchor="ctr"/>
          <a:lstStyle/>
          <a:p>
            <a:endParaRPr lang="en-US"/>
          </a:p>
        </p:txBody>
      </p:sp>
      <p:sp>
        <p:nvSpPr>
          <p:cNvPr id="91149" name="Oval 13"/>
          <p:cNvSpPr>
            <a:spLocks noChangeArrowheads="1"/>
          </p:cNvSpPr>
          <p:nvPr/>
        </p:nvSpPr>
        <p:spPr bwMode="auto">
          <a:xfrm>
            <a:off x="5237163" y="4032250"/>
            <a:ext cx="2266950" cy="1900238"/>
          </a:xfrm>
          <a:prstGeom prst="ellipse">
            <a:avLst/>
          </a:prstGeom>
          <a:noFill/>
          <a:ln w="9525">
            <a:solidFill>
              <a:schemeClr val="tx1"/>
            </a:solidFill>
            <a:round/>
            <a:headEnd/>
            <a:tailEnd/>
          </a:ln>
          <a:effectLst/>
        </p:spPr>
        <p:txBody>
          <a:bodyPr wrap="none" anchor="ctr"/>
          <a:lstStyle/>
          <a:p>
            <a:endParaRPr lang="en-US"/>
          </a:p>
        </p:txBody>
      </p:sp>
      <p:sp>
        <p:nvSpPr>
          <p:cNvPr id="91150" name="Text Box 14"/>
          <p:cNvSpPr txBox="1">
            <a:spLocks noChangeArrowheads="1"/>
          </p:cNvSpPr>
          <p:nvPr/>
        </p:nvSpPr>
        <p:spPr bwMode="auto">
          <a:xfrm>
            <a:off x="5989638" y="4144963"/>
            <a:ext cx="904875"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91151" name="Text Box 15"/>
          <p:cNvSpPr txBox="1">
            <a:spLocks noChangeArrowheads="1"/>
          </p:cNvSpPr>
          <p:nvPr/>
        </p:nvSpPr>
        <p:spPr bwMode="auto">
          <a:xfrm>
            <a:off x="5694363" y="4276725"/>
            <a:ext cx="1522412" cy="854075"/>
          </a:xfrm>
          <a:prstGeom prst="rect">
            <a:avLst/>
          </a:prstGeom>
          <a:noFill/>
          <a:ln w="9525">
            <a:noFill/>
            <a:miter lim="800000"/>
            <a:headEnd/>
            <a:tailEnd/>
          </a:ln>
          <a:effectLst/>
        </p:spPr>
        <p:txBody>
          <a:bodyPr>
            <a:spAutoFit/>
          </a:bodyPr>
          <a:lstStyle/>
          <a:p>
            <a:pPr>
              <a:spcBef>
                <a:spcPct val="50000"/>
              </a:spcBef>
            </a:pPr>
            <a:r>
              <a:rPr lang="en-US" sz="2000"/>
              <a:t>State Name</a:t>
            </a:r>
          </a:p>
          <a:p>
            <a:pPr>
              <a:spcBef>
                <a:spcPct val="50000"/>
              </a:spcBef>
            </a:pPr>
            <a:r>
              <a:rPr lang="en-US" sz="2000"/>
              <a:t>State Value</a:t>
            </a:r>
          </a:p>
        </p:txBody>
      </p:sp>
      <p:sp>
        <p:nvSpPr>
          <p:cNvPr id="91152" name="Text Box 16"/>
          <p:cNvSpPr txBox="1">
            <a:spLocks noChangeArrowheads="1"/>
          </p:cNvSpPr>
          <p:nvPr/>
        </p:nvSpPr>
        <p:spPr bwMode="auto">
          <a:xfrm>
            <a:off x="5553075" y="5203825"/>
            <a:ext cx="1827213" cy="320675"/>
          </a:xfrm>
          <a:prstGeom prst="rect">
            <a:avLst/>
          </a:prstGeom>
          <a:noFill/>
          <a:ln w="9525">
            <a:noFill/>
            <a:miter lim="800000"/>
            <a:headEnd/>
            <a:tailEnd/>
          </a:ln>
          <a:effectLst/>
        </p:spPr>
        <p:txBody>
          <a:bodyPr>
            <a:spAutoFit/>
          </a:bodyPr>
          <a:lstStyle/>
          <a:p>
            <a:pPr>
              <a:lnSpc>
                <a:spcPct val="75000"/>
              </a:lnSpc>
            </a:pPr>
            <a:r>
              <a:rPr lang="en-US" sz="2000"/>
              <a:t>[Output Value]</a:t>
            </a:r>
          </a:p>
        </p:txBody>
      </p:sp>
      <p:sp>
        <p:nvSpPr>
          <p:cNvPr id="91153" name="Text Box 17"/>
          <p:cNvSpPr txBox="1">
            <a:spLocks noChangeArrowheads="1"/>
          </p:cNvSpPr>
          <p:nvPr/>
        </p:nvSpPr>
        <p:spPr bwMode="auto">
          <a:xfrm>
            <a:off x="7423150" y="3525838"/>
            <a:ext cx="1209675" cy="822325"/>
          </a:xfrm>
          <a:prstGeom prst="rect">
            <a:avLst/>
          </a:prstGeom>
          <a:noFill/>
          <a:ln w="9525">
            <a:noFill/>
            <a:miter lim="800000"/>
            <a:headEnd/>
            <a:tailEnd/>
          </a:ln>
          <a:effectLst/>
        </p:spPr>
        <p:txBody>
          <a:bodyPr>
            <a:spAutoFit/>
          </a:bodyPr>
          <a:lstStyle/>
          <a:p>
            <a:pPr>
              <a:spcBef>
                <a:spcPct val="50000"/>
              </a:spcBef>
            </a:pPr>
            <a:r>
              <a:rPr lang="en-US"/>
              <a:t>Next State</a:t>
            </a:r>
          </a:p>
        </p:txBody>
      </p:sp>
      <p:sp>
        <p:nvSpPr>
          <p:cNvPr id="91154" name="Freeform 18"/>
          <p:cNvSpPr>
            <a:spLocks/>
          </p:cNvSpPr>
          <p:nvPr/>
        </p:nvSpPr>
        <p:spPr bwMode="auto">
          <a:xfrm>
            <a:off x="2620963" y="3656013"/>
            <a:ext cx="874712" cy="377825"/>
          </a:xfrm>
          <a:custGeom>
            <a:avLst/>
            <a:gdLst/>
            <a:ahLst/>
            <a:cxnLst>
              <a:cxn ang="0">
                <a:pos x="0" y="238"/>
              </a:cxn>
              <a:cxn ang="0">
                <a:pos x="103" y="20"/>
              </a:cxn>
              <a:cxn ang="0">
                <a:pos x="352" y="116"/>
              </a:cxn>
              <a:cxn ang="0">
                <a:pos x="551" y="116"/>
              </a:cxn>
            </a:cxnLst>
            <a:rect l="0" t="0" r="r" b="b"/>
            <a:pathLst>
              <a:path w="551" h="238">
                <a:moveTo>
                  <a:pt x="0" y="238"/>
                </a:moveTo>
                <a:cubicBezTo>
                  <a:pt x="22" y="139"/>
                  <a:pt x="44" y="40"/>
                  <a:pt x="103" y="20"/>
                </a:cubicBezTo>
                <a:cubicBezTo>
                  <a:pt x="162" y="0"/>
                  <a:pt x="277" y="100"/>
                  <a:pt x="352" y="116"/>
                </a:cubicBezTo>
                <a:cubicBezTo>
                  <a:pt x="427" y="132"/>
                  <a:pt x="489" y="124"/>
                  <a:pt x="551" y="116"/>
                </a:cubicBezTo>
              </a:path>
            </a:pathLst>
          </a:custGeom>
          <a:noFill/>
          <a:ln w="9525">
            <a:solidFill>
              <a:schemeClr val="tx1"/>
            </a:solidFill>
            <a:round/>
            <a:headEnd type="none" w="med" len="med"/>
            <a:tailEnd type="triangle" w="med" len="med"/>
          </a:ln>
          <a:effectLst/>
        </p:spPr>
        <p:txBody>
          <a:bodyPr/>
          <a:lstStyle/>
          <a:p>
            <a:endParaRPr lang="en-US"/>
          </a:p>
        </p:txBody>
      </p:sp>
      <p:sp>
        <p:nvSpPr>
          <p:cNvPr id="91155" name="Freeform 19"/>
          <p:cNvSpPr>
            <a:spLocks/>
          </p:cNvSpPr>
          <p:nvPr/>
        </p:nvSpPr>
        <p:spPr bwMode="auto">
          <a:xfrm>
            <a:off x="6572250" y="3675063"/>
            <a:ext cx="874713" cy="377825"/>
          </a:xfrm>
          <a:custGeom>
            <a:avLst/>
            <a:gdLst/>
            <a:ahLst/>
            <a:cxnLst>
              <a:cxn ang="0">
                <a:pos x="0" y="238"/>
              </a:cxn>
              <a:cxn ang="0">
                <a:pos x="103" y="20"/>
              </a:cxn>
              <a:cxn ang="0">
                <a:pos x="352" y="116"/>
              </a:cxn>
              <a:cxn ang="0">
                <a:pos x="551" y="116"/>
              </a:cxn>
            </a:cxnLst>
            <a:rect l="0" t="0" r="r" b="b"/>
            <a:pathLst>
              <a:path w="551" h="238">
                <a:moveTo>
                  <a:pt x="0" y="238"/>
                </a:moveTo>
                <a:cubicBezTo>
                  <a:pt x="22" y="139"/>
                  <a:pt x="44" y="40"/>
                  <a:pt x="103" y="20"/>
                </a:cubicBezTo>
                <a:cubicBezTo>
                  <a:pt x="162" y="0"/>
                  <a:pt x="277" y="100"/>
                  <a:pt x="352" y="116"/>
                </a:cubicBezTo>
                <a:cubicBezTo>
                  <a:pt x="427" y="132"/>
                  <a:pt x="489" y="124"/>
                  <a:pt x="551" y="116"/>
                </a:cubicBezTo>
              </a:path>
            </a:pathLst>
          </a:custGeom>
          <a:noFill/>
          <a:ln w="9525">
            <a:solidFill>
              <a:schemeClr val="tx1"/>
            </a:solidFill>
            <a:round/>
            <a:headEnd type="none" w="med" len="med"/>
            <a:tailEnd type="triangle" w="med" len="med"/>
          </a:ln>
          <a:effectLst/>
        </p:spPr>
        <p:txBody>
          <a:bodyPr/>
          <a:lstStyle/>
          <a:p>
            <a:endParaRPr lang="en-US"/>
          </a:p>
        </p:txBody>
      </p:sp>
      <p:sp>
        <p:nvSpPr>
          <p:cNvPr id="91156" name="Text Box 20"/>
          <p:cNvSpPr txBox="1">
            <a:spLocks noChangeArrowheads="1"/>
          </p:cNvSpPr>
          <p:nvPr/>
        </p:nvSpPr>
        <p:spPr bwMode="auto">
          <a:xfrm>
            <a:off x="5684838" y="3325813"/>
            <a:ext cx="1858962" cy="320675"/>
          </a:xfrm>
          <a:prstGeom prst="rect">
            <a:avLst/>
          </a:prstGeom>
          <a:noFill/>
          <a:ln w="9525">
            <a:noFill/>
            <a:miter lim="800000"/>
            <a:headEnd/>
            <a:tailEnd/>
          </a:ln>
          <a:effectLst/>
        </p:spPr>
        <p:txBody>
          <a:bodyPr>
            <a:spAutoFit/>
          </a:bodyPr>
          <a:lstStyle/>
          <a:p>
            <a:pPr>
              <a:lnSpc>
                <a:spcPct val="75000"/>
              </a:lnSpc>
            </a:pPr>
            <a:r>
              <a:rPr lang="en-US" sz="2000"/>
              <a:t>[Input Value]</a:t>
            </a:r>
          </a:p>
        </p:txBody>
      </p:sp>
      <p:sp>
        <p:nvSpPr>
          <p:cNvPr id="21" name="Slide Number Placeholder 20"/>
          <p:cNvSpPr>
            <a:spLocks noGrp="1"/>
          </p:cNvSpPr>
          <p:nvPr>
            <p:ph type="sldNum" sz="quarter" idx="12"/>
          </p:nvPr>
        </p:nvSpPr>
        <p:spPr/>
        <p:txBody>
          <a:bodyPr/>
          <a:lstStyle/>
          <a:p>
            <a:fld id="{1E9AE433-2354-447F-AC9C-E3BA53A2ED55}" type="slidenum">
              <a:rPr lang="en-US" smtClean="0"/>
              <a:pPr/>
              <a:t>80</a:t>
            </a:fld>
            <a:endParaRPr lang="en-US"/>
          </a:p>
        </p:txBody>
      </p:sp>
      <p:sp>
        <p:nvSpPr>
          <p:cNvPr id="22" name="Footer Placeholder 21"/>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762000" y="447680"/>
            <a:ext cx="7924800" cy="762000"/>
          </a:xfrm>
        </p:spPr>
        <p:txBody>
          <a:bodyPr/>
          <a:lstStyle/>
          <a:p>
            <a:r>
              <a:rPr lang="en-US" sz="3200" dirty="0"/>
              <a:t>Sequential Circuit </a:t>
            </a:r>
            <a:r>
              <a:rPr lang="en-US" sz="3200" dirty="0" smtClean="0"/>
              <a:t>Design </a:t>
            </a:r>
            <a:br>
              <a:rPr lang="en-US" sz="3200" dirty="0" smtClean="0"/>
            </a:br>
            <a:r>
              <a:rPr lang="en-US" sz="3200" dirty="0" smtClean="0"/>
              <a:t>Non-Mealy Mealy, No need for Mealy</a:t>
            </a:r>
            <a:endParaRPr lang="en-US" sz="3200" dirty="0"/>
          </a:p>
        </p:txBody>
      </p:sp>
      <p:sp>
        <p:nvSpPr>
          <p:cNvPr id="74755" name="Rectangle 3"/>
          <p:cNvSpPr>
            <a:spLocks noGrp="1" noChangeArrowheads="1"/>
          </p:cNvSpPr>
          <p:nvPr>
            <p:ph idx="1"/>
          </p:nvPr>
        </p:nvSpPr>
        <p:spPr/>
        <p:txBody>
          <a:bodyPr/>
          <a:lstStyle/>
          <a:p>
            <a:r>
              <a:rPr lang="en-US" dirty="0"/>
              <a:t>Example: </a:t>
            </a:r>
          </a:p>
          <a:p>
            <a:pPr lvl="1"/>
            <a:r>
              <a:rPr lang="en-US" dirty="0"/>
              <a:t>Step 5: Draw the State Transition Diagram</a:t>
            </a:r>
          </a:p>
        </p:txBody>
      </p:sp>
      <p:sp>
        <p:nvSpPr>
          <p:cNvPr id="74756" name="Text Box 4"/>
          <p:cNvSpPr txBox="1">
            <a:spLocks noChangeArrowheads="1"/>
          </p:cNvSpPr>
          <p:nvPr/>
        </p:nvSpPr>
        <p:spPr bwMode="auto">
          <a:xfrm>
            <a:off x="6644718" y="4167058"/>
            <a:ext cx="904875" cy="457200"/>
          </a:xfrm>
          <a:prstGeom prst="rect">
            <a:avLst/>
          </a:prstGeom>
          <a:noFill/>
          <a:ln w="9525">
            <a:noFill/>
            <a:miter lim="800000"/>
            <a:headEnd/>
            <a:tailEnd/>
          </a:ln>
          <a:effectLst/>
        </p:spPr>
        <p:txBody>
          <a:bodyPr>
            <a:spAutoFit/>
          </a:bodyPr>
          <a:lstStyle/>
          <a:p>
            <a:pPr>
              <a:spcBef>
                <a:spcPct val="50000"/>
              </a:spcBef>
            </a:pPr>
            <a:endParaRPr lang="en-US"/>
          </a:p>
        </p:txBody>
      </p:sp>
      <p:grpSp>
        <p:nvGrpSpPr>
          <p:cNvPr id="2" name="Group 5"/>
          <p:cNvGrpSpPr>
            <a:grpSpLocks/>
          </p:cNvGrpSpPr>
          <p:nvPr/>
        </p:nvGrpSpPr>
        <p:grpSpPr bwMode="auto">
          <a:xfrm>
            <a:off x="2939493" y="3190746"/>
            <a:ext cx="1614487" cy="1544637"/>
            <a:chOff x="1005" y="2157"/>
            <a:chExt cx="1017" cy="973"/>
          </a:xfrm>
        </p:grpSpPr>
        <p:sp>
          <p:nvSpPr>
            <p:cNvPr id="74758" name="Text Box 6"/>
            <p:cNvSpPr txBox="1">
              <a:spLocks noChangeArrowheads="1"/>
            </p:cNvSpPr>
            <p:nvPr/>
          </p:nvSpPr>
          <p:spPr bwMode="auto">
            <a:xfrm>
              <a:off x="1277" y="2246"/>
              <a:ext cx="454" cy="443"/>
            </a:xfrm>
            <a:prstGeom prst="rect">
              <a:avLst/>
            </a:prstGeom>
            <a:noFill/>
            <a:ln w="9525">
              <a:noFill/>
              <a:miter lim="800000"/>
              <a:headEnd/>
              <a:tailEnd/>
            </a:ln>
            <a:effectLst/>
          </p:spPr>
          <p:txBody>
            <a:bodyPr>
              <a:spAutoFit/>
            </a:bodyPr>
            <a:lstStyle/>
            <a:p>
              <a:pPr algn="ctr">
                <a:spcBef>
                  <a:spcPct val="50000"/>
                </a:spcBef>
              </a:pPr>
              <a:r>
                <a:rPr lang="en-US" sz="1600" dirty="0"/>
                <a:t>Zero</a:t>
              </a:r>
            </a:p>
            <a:p>
              <a:pPr algn="ctr">
                <a:spcBef>
                  <a:spcPct val="50000"/>
                </a:spcBef>
              </a:pPr>
              <a:r>
                <a:rPr lang="en-US" sz="1600" dirty="0"/>
                <a:t>00</a:t>
              </a:r>
            </a:p>
          </p:txBody>
        </p:sp>
        <p:sp>
          <p:nvSpPr>
            <p:cNvPr id="74759" name="Text Box 7"/>
            <p:cNvSpPr txBox="1">
              <a:spLocks noChangeArrowheads="1"/>
            </p:cNvSpPr>
            <p:nvPr/>
          </p:nvSpPr>
          <p:spPr bwMode="auto">
            <a:xfrm>
              <a:off x="1060" y="2719"/>
              <a:ext cx="920" cy="174"/>
            </a:xfrm>
            <a:prstGeom prst="rect">
              <a:avLst/>
            </a:prstGeom>
            <a:noFill/>
            <a:ln w="9525">
              <a:noFill/>
              <a:miter lim="800000"/>
              <a:headEnd/>
              <a:tailEnd/>
            </a:ln>
            <a:effectLst/>
          </p:spPr>
          <p:txBody>
            <a:bodyPr>
              <a:spAutoFit/>
            </a:bodyPr>
            <a:lstStyle/>
            <a:p>
              <a:pPr algn="ctr">
                <a:lnSpc>
                  <a:spcPct val="75000"/>
                </a:lnSpc>
              </a:pPr>
              <a:endParaRPr lang="en-US" sz="1600" dirty="0"/>
            </a:p>
          </p:txBody>
        </p:sp>
        <p:sp>
          <p:nvSpPr>
            <p:cNvPr id="74760" name="Oval 8"/>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3" name="Group 9"/>
          <p:cNvGrpSpPr>
            <a:grpSpLocks/>
          </p:cNvGrpSpPr>
          <p:nvPr/>
        </p:nvGrpSpPr>
        <p:grpSpPr bwMode="auto">
          <a:xfrm>
            <a:off x="5763655" y="3190746"/>
            <a:ext cx="1614488" cy="1544637"/>
            <a:chOff x="1005" y="2157"/>
            <a:chExt cx="1017" cy="973"/>
          </a:xfrm>
        </p:grpSpPr>
        <p:sp>
          <p:nvSpPr>
            <p:cNvPr id="74762" name="Text Box 10"/>
            <p:cNvSpPr txBox="1">
              <a:spLocks noChangeArrowheads="1"/>
            </p:cNvSpPr>
            <p:nvPr/>
          </p:nvSpPr>
          <p:spPr bwMode="auto">
            <a:xfrm>
              <a:off x="1277" y="2246"/>
              <a:ext cx="454" cy="443"/>
            </a:xfrm>
            <a:prstGeom prst="rect">
              <a:avLst/>
            </a:prstGeom>
            <a:noFill/>
            <a:ln w="9525">
              <a:noFill/>
              <a:miter lim="800000"/>
              <a:headEnd/>
              <a:tailEnd/>
            </a:ln>
            <a:effectLst/>
          </p:spPr>
          <p:txBody>
            <a:bodyPr>
              <a:spAutoFit/>
            </a:bodyPr>
            <a:lstStyle/>
            <a:p>
              <a:pPr algn="ctr">
                <a:spcBef>
                  <a:spcPct val="50000"/>
                </a:spcBef>
              </a:pPr>
              <a:r>
                <a:rPr lang="en-US" sz="1600"/>
                <a:t>One</a:t>
              </a:r>
            </a:p>
            <a:p>
              <a:pPr algn="ctr">
                <a:spcBef>
                  <a:spcPct val="50000"/>
                </a:spcBef>
              </a:pPr>
              <a:r>
                <a:rPr lang="en-US" sz="1600"/>
                <a:t>01</a:t>
              </a:r>
            </a:p>
          </p:txBody>
        </p:sp>
        <p:sp>
          <p:nvSpPr>
            <p:cNvPr id="74763" name="Text Box 11"/>
            <p:cNvSpPr txBox="1">
              <a:spLocks noChangeArrowheads="1"/>
            </p:cNvSpPr>
            <p:nvPr/>
          </p:nvSpPr>
          <p:spPr bwMode="auto">
            <a:xfrm>
              <a:off x="1060" y="2719"/>
              <a:ext cx="920" cy="174"/>
            </a:xfrm>
            <a:prstGeom prst="rect">
              <a:avLst/>
            </a:prstGeom>
            <a:noFill/>
            <a:ln w="9525">
              <a:noFill/>
              <a:miter lim="800000"/>
              <a:headEnd/>
              <a:tailEnd/>
            </a:ln>
            <a:effectLst/>
          </p:spPr>
          <p:txBody>
            <a:bodyPr>
              <a:spAutoFit/>
            </a:bodyPr>
            <a:lstStyle/>
            <a:p>
              <a:pPr algn="ctr">
                <a:lnSpc>
                  <a:spcPct val="75000"/>
                </a:lnSpc>
              </a:pPr>
              <a:endParaRPr lang="en-US" sz="1600" dirty="0"/>
            </a:p>
          </p:txBody>
        </p:sp>
        <p:sp>
          <p:nvSpPr>
            <p:cNvPr id="74764" name="Oval 12"/>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4" name="Group 13"/>
          <p:cNvGrpSpPr>
            <a:grpSpLocks/>
          </p:cNvGrpSpPr>
          <p:nvPr/>
        </p:nvGrpSpPr>
        <p:grpSpPr bwMode="auto">
          <a:xfrm>
            <a:off x="5763655" y="5000496"/>
            <a:ext cx="1614488" cy="1544637"/>
            <a:chOff x="1005" y="2157"/>
            <a:chExt cx="1017" cy="973"/>
          </a:xfrm>
        </p:grpSpPr>
        <p:sp>
          <p:nvSpPr>
            <p:cNvPr id="74766" name="Text Box 14"/>
            <p:cNvSpPr txBox="1">
              <a:spLocks noChangeArrowheads="1"/>
            </p:cNvSpPr>
            <p:nvPr/>
          </p:nvSpPr>
          <p:spPr bwMode="auto">
            <a:xfrm>
              <a:off x="1277" y="2246"/>
              <a:ext cx="454" cy="443"/>
            </a:xfrm>
            <a:prstGeom prst="rect">
              <a:avLst/>
            </a:prstGeom>
            <a:noFill/>
            <a:ln w="9525">
              <a:noFill/>
              <a:miter lim="800000"/>
              <a:headEnd/>
              <a:tailEnd/>
            </a:ln>
            <a:effectLst/>
          </p:spPr>
          <p:txBody>
            <a:bodyPr>
              <a:spAutoFit/>
            </a:bodyPr>
            <a:lstStyle/>
            <a:p>
              <a:pPr algn="ctr">
                <a:spcBef>
                  <a:spcPct val="50000"/>
                </a:spcBef>
              </a:pPr>
              <a:r>
                <a:rPr lang="en-US" sz="1600"/>
                <a:t>Two</a:t>
              </a:r>
            </a:p>
            <a:p>
              <a:pPr algn="ctr">
                <a:spcBef>
                  <a:spcPct val="50000"/>
                </a:spcBef>
              </a:pPr>
              <a:r>
                <a:rPr lang="en-US" sz="1600"/>
                <a:t>11</a:t>
              </a:r>
            </a:p>
          </p:txBody>
        </p:sp>
        <p:sp>
          <p:nvSpPr>
            <p:cNvPr id="74767" name="Text Box 15"/>
            <p:cNvSpPr txBox="1">
              <a:spLocks noChangeArrowheads="1"/>
            </p:cNvSpPr>
            <p:nvPr/>
          </p:nvSpPr>
          <p:spPr bwMode="auto">
            <a:xfrm>
              <a:off x="1060" y="2719"/>
              <a:ext cx="920" cy="174"/>
            </a:xfrm>
            <a:prstGeom prst="rect">
              <a:avLst/>
            </a:prstGeom>
            <a:noFill/>
            <a:ln w="9525">
              <a:noFill/>
              <a:miter lim="800000"/>
              <a:headEnd/>
              <a:tailEnd/>
            </a:ln>
            <a:effectLst/>
          </p:spPr>
          <p:txBody>
            <a:bodyPr>
              <a:spAutoFit/>
            </a:bodyPr>
            <a:lstStyle/>
            <a:p>
              <a:pPr algn="ctr">
                <a:lnSpc>
                  <a:spcPct val="75000"/>
                </a:lnSpc>
              </a:pPr>
              <a:endParaRPr lang="en-US" sz="1600" dirty="0"/>
            </a:p>
          </p:txBody>
        </p:sp>
        <p:sp>
          <p:nvSpPr>
            <p:cNvPr id="74768" name="Oval 16"/>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5" name="Group 17"/>
          <p:cNvGrpSpPr>
            <a:grpSpLocks/>
          </p:cNvGrpSpPr>
          <p:nvPr/>
        </p:nvGrpSpPr>
        <p:grpSpPr bwMode="auto">
          <a:xfrm>
            <a:off x="2939493" y="5000496"/>
            <a:ext cx="1614487" cy="1544637"/>
            <a:chOff x="1005" y="2157"/>
            <a:chExt cx="1017" cy="973"/>
          </a:xfrm>
        </p:grpSpPr>
        <p:sp>
          <p:nvSpPr>
            <p:cNvPr id="74770" name="Text Box 18"/>
            <p:cNvSpPr txBox="1">
              <a:spLocks noChangeArrowheads="1"/>
            </p:cNvSpPr>
            <p:nvPr/>
          </p:nvSpPr>
          <p:spPr bwMode="auto">
            <a:xfrm>
              <a:off x="1277" y="2246"/>
              <a:ext cx="454" cy="443"/>
            </a:xfrm>
            <a:prstGeom prst="rect">
              <a:avLst/>
            </a:prstGeom>
            <a:noFill/>
            <a:ln w="9525">
              <a:noFill/>
              <a:miter lim="800000"/>
              <a:headEnd/>
              <a:tailEnd/>
            </a:ln>
            <a:effectLst/>
          </p:spPr>
          <p:txBody>
            <a:bodyPr>
              <a:spAutoFit/>
            </a:bodyPr>
            <a:lstStyle/>
            <a:p>
              <a:pPr algn="ctr">
                <a:spcBef>
                  <a:spcPct val="50000"/>
                </a:spcBef>
              </a:pPr>
              <a:r>
                <a:rPr lang="en-US" sz="1600"/>
                <a:t>Three</a:t>
              </a:r>
            </a:p>
            <a:p>
              <a:pPr algn="ctr">
                <a:spcBef>
                  <a:spcPct val="50000"/>
                </a:spcBef>
              </a:pPr>
              <a:r>
                <a:rPr lang="en-US" sz="1600"/>
                <a:t>10</a:t>
              </a:r>
            </a:p>
          </p:txBody>
        </p:sp>
        <p:sp>
          <p:nvSpPr>
            <p:cNvPr id="74771" name="Text Box 19"/>
            <p:cNvSpPr txBox="1">
              <a:spLocks noChangeArrowheads="1"/>
            </p:cNvSpPr>
            <p:nvPr/>
          </p:nvSpPr>
          <p:spPr bwMode="auto">
            <a:xfrm>
              <a:off x="1060" y="2719"/>
              <a:ext cx="920" cy="174"/>
            </a:xfrm>
            <a:prstGeom prst="rect">
              <a:avLst/>
            </a:prstGeom>
            <a:noFill/>
            <a:ln w="9525">
              <a:noFill/>
              <a:miter lim="800000"/>
              <a:headEnd/>
              <a:tailEnd/>
            </a:ln>
            <a:effectLst/>
          </p:spPr>
          <p:txBody>
            <a:bodyPr>
              <a:spAutoFit/>
            </a:bodyPr>
            <a:lstStyle/>
            <a:p>
              <a:pPr algn="ctr">
                <a:lnSpc>
                  <a:spcPct val="75000"/>
                </a:lnSpc>
              </a:pPr>
              <a:endParaRPr lang="en-US" sz="1600" dirty="0"/>
            </a:p>
          </p:txBody>
        </p:sp>
        <p:sp>
          <p:nvSpPr>
            <p:cNvPr id="74772" name="Oval 20"/>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sp>
        <p:nvSpPr>
          <p:cNvPr id="74773" name="Freeform 21"/>
          <p:cNvSpPr>
            <a:spLocks/>
          </p:cNvSpPr>
          <p:nvPr/>
        </p:nvSpPr>
        <p:spPr bwMode="auto">
          <a:xfrm>
            <a:off x="4373005" y="3049458"/>
            <a:ext cx="1614488" cy="425450"/>
          </a:xfrm>
          <a:custGeom>
            <a:avLst/>
            <a:gdLst/>
            <a:ahLst/>
            <a:cxnLst>
              <a:cxn ang="0">
                <a:pos x="0" y="268"/>
              </a:cxn>
              <a:cxn ang="0">
                <a:pos x="230" y="83"/>
              </a:cxn>
              <a:cxn ang="0">
                <a:pos x="588" y="25"/>
              </a:cxn>
              <a:cxn ang="0">
                <a:pos x="1017" y="236"/>
              </a:cxn>
            </a:cxnLst>
            <a:rect l="0" t="0" r="r" b="b"/>
            <a:pathLst>
              <a:path w="1017" h="268">
                <a:moveTo>
                  <a:pt x="0" y="268"/>
                </a:moveTo>
                <a:cubicBezTo>
                  <a:pt x="66" y="196"/>
                  <a:pt x="132" y="124"/>
                  <a:pt x="230" y="83"/>
                </a:cubicBezTo>
                <a:cubicBezTo>
                  <a:pt x="328" y="42"/>
                  <a:pt x="457" y="0"/>
                  <a:pt x="588" y="25"/>
                </a:cubicBezTo>
                <a:cubicBezTo>
                  <a:pt x="719" y="50"/>
                  <a:pt x="948" y="201"/>
                  <a:pt x="1017" y="236"/>
                </a:cubicBezTo>
              </a:path>
            </a:pathLst>
          </a:custGeom>
          <a:noFill/>
          <a:ln w="9525">
            <a:solidFill>
              <a:schemeClr val="tx1"/>
            </a:solidFill>
            <a:round/>
            <a:headEnd type="none" w="med" len="med"/>
            <a:tailEnd type="triangle" w="med" len="med"/>
          </a:ln>
          <a:effectLst/>
        </p:spPr>
        <p:txBody>
          <a:bodyPr/>
          <a:lstStyle/>
          <a:p>
            <a:endParaRPr lang="en-US"/>
          </a:p>
        </p:txBody>
      </p:sp>
      <p:sp>
        <p:nvSpPr>
          <p:cNvPr id="74774" name="Freeform 22"/>
          <p:cNvSpPr>
            <a:spLocks/>
          </p:cNvSpPr>
          <p:nvPr/>
        </p:nvSpPr>
        <p:spPr bwMode="auto">
          <a:xfrm>
            <a:off x="7268605" y="4298821"/>
            <a:ext cx="319088" cy="1076325"/>
          </a:xfrm>
          <a:custGeom>
            <a:avLst/>
            <a:gdLst/>
            <a:ahLst/>
            <a:cxnLst>
              <a:cxn ang="0">
                <a:pos x="19" y="0"/>
              </a:cxn>
              <a:cxn ang="0">
                <a:pos x="198" y="288"/>
              </a:cxn>
              <a:cxn ang="0">
                <a:pos x="0" y="678"/>
              </a:cxn>
            </a:cxnLst>
            <a:rect l="0" t="0" r="r" b="b"/>
            <a:pathLst>
              <a:path w="201" h="678">
                <a:moveTo>
                  <a:pt x="19" y="0"/>
                </a:moveTo>
                <a:cubicBezTo>
                  <a:pt x="110" y="87"/>
                  <a:pt x="201" y="175"/>
                  <a:pt x="198" y="288"/>
                </a:cubicBezTo>
                <a:cubicBezTo>
                  <a:pt x="195" y="401"/>
                  <a:pt x="34" y="615"/>
                  <a:pt x="0" y="678"/>
                </a:cubicBezTo>
              </a:path>
            </a:pathLst>
          </a:custGeom>
          <a:noFill/>
          <a:ln w="9525">
            <a:solidFill>
              <a:schemeClr val="tx1"/>
            </a:solidFill>
            <a:round/>
            <a:headEnd type="none" w="med" len="med"/>
            <a:tailEnd type="triangle" w="med" len="med"/>
          </a:ln>
          <a:effectLst/>
        </p:spPr>
        <p:txBody>
          <a:bodyPr/>
          <a:lstStyle/>
          <a:p>
            <a:endParaRPr lang="en-US"/>
          </a:p>
        </p:txBody>
      </p:sp>
      <p:sp>
        <p:nvSpPr>
          <p:cNvPr id="74775" name="Freeform 23"/>
          <p:cNvSpPr>
            <a:spLocks/>
          </p:cNvSpPr>
          <p:nvPr/>
        </p:nvSpPr>
        <p:spPr bwMode="auto">
          <a:xfrm>
            <a:off x="4474605" y="5954583"/>
            <a:ext cx="1320800" cy="433388"/>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74776" name="Freeform 24"/>
          <p:cNvSpPr>
            <a:spLocks/>
          </p:cNvSpPr>
          <p:nvPr/>
        </p:nvSpPr>
        <p:spPr bwMode="auto">
          <a:xfrm>
            <a:off x="2733118" y="4328983"/>
            <a:ext cx="328612" cy="1036638"/>
          </a:xfrm>
          <a:custGeom>
            <a:avLst/>
            <a:gdLst/>
            <a:ahLst/>
            <a:cxnLst>
              <a:cxn ang="0">
                <a:pos x="207" y="653"/>
              </a:cxn>
              <a:cxn ang="0">
                <a:pos x="2" y="320"/>
              </a:cxn>
              <a:cxn ang="0">
                <a:pos x="194" y="0"/>
              </a:cxn>
            </a:cxnLst>
            <a:rect l="0" t="0" r="r" b="b"/>
            <a:pathLst>
              <a:path w="207" h="653">
                <a:moveTo>
                  <a:pt x="207" y="653"/>
                </a:moveTo>
                <a:cubicBezTo>
                  <a:pt x="105" y="541"/>
                  <a:pt x="4" y="429"/>
                  <a:pt x="2" y="320"/>
                </a:cubicBezTo>
                <a:cubicBezTo>
                  <a:pt x="0" y="211"/>
                  <a:pt x="163" y="53"/>
                  <a:pt x="194" y="0"/>
                </a:cubicBezTo>
              </a:path>
            </a:pathLst>
          </a:custGeom>
          <a:noFill/>
          <a:ln w="9525">
            <a:solidFill>
              <a:schemeClr val="tx1"/>
            </a:solidFill>
            <a:round/>
            <a:headEnd type="none" w="med" len="med"/>
            <a:tailEnd type="triangle" w="med" len="med"/>
          </a:ln>
          <a:effectLst/>
        </p:spPr>
        <p:txBody>
          <a:bodyPr/>
          <a:lstStyle/>
          <a:p>
            <a:endParaRPr lang="en-US"/>
          </a:p>
        </p:txBody>
      </p:sp>
      <p:sp>
        <p:nvSpPr>
          <p:cNvPr id="74779" name="Freeform 27"/>
          <p:cNvSpPr>
            <a:spLocks/>
          </p:cNvSpPr>
          <p:nvPr/>
        </p:nvSpPr>
        <p:spPr bwMode="auto">
          <a:xfrm>
            <a:off x="4534930" y="5349746"/>
            <a:ext cx="1270000" cy="228600"/>
          </a:xfrm>
          <a:custGeom>
            <a:avLst/>
            <a:gdLst/>
            <a:ahLst/>
            <a:cxnLst>
              <a:cxn ang="0">
                <a:pos x="0" y="144"/>
              </a:cxn>
              <a:cxn ang="0">
                <a:pos x="346" y="3"/>
              </a:cxn>
              <a:cxn ang="0">
                <a:pos x="800" y="125"/>
              </a:cxn>
            </a:cxnLst>
            <a:rect l="0" t="0" r="r" b="b"/>
            <a:pathLst>
              <a:path w="800" h="144">
                <a:moveTo>
                  <a:pt x="0" y="144"/>
                </a:moveTo>
                <a:cubicBezTo>
                  <a:pt x="106" y="75"/>
                  <a:pt x="213" y="6"/>
                  <a:pt x="346" y="3"/>
                </a:cubicBezTo>
                <a:cubicBezTo>
                  <a:pt x="479" y="0"/>
                  <a:pt x="639" y="62"/>
                  <a:pt x="800" y="125"/>
                </a:cubicBezTo>
              </a:path>
            </a:pathLst>
          </a:custGeom>
          <a:noFill/>
          <a:ln w="9525">
            <a:solidFill>
              <a:schemeClr val="tx1"/>
            </a:solidFill>
            <a:round/>
            <a:headEnd type="none" w="med" len="med"/>
            <a:tailEnd type="triangle" w="med" len="med"/>
          </a:ln>
          <a:effectLst/>
        </p:spPr>
        <p:txBody>
          <a:bodyPr/>
          <a:lstStyle/>
          <a:p>
            <a:endParaRPr lang="en-US"/>
          </a:p>
        </p:txBody>
      </p:sp>
      <p:grpSp>
        <p:nvGrpSpPr>
          <p:cNvPr id="6" name="Group 38"/>
          <p:cNvGrpSpPr/>
          <p:nvPr/>
        </p:nvGrpSpPr>
        <p:grpSpPr>
          <a:xfrm>
            <a:off x="5876368" y="4541708"/>
            <a:ext cx="648000" cy="641350"/>
            <a:chOff x="4999038" y="4479925"/>
            <a:chExt cx="648000" cy="641350"/>
          </a:xfrm>
        </p:grpSpPr>
        <p:sp>
          <p:nvSpPr>
            <p:cNvPr id="74778" name="Freeform 26"/>
            <p:cNvSpPr>
              <a:spLocks/>
            </p:cNvSpPr>
            <p:nvPr/>
          </p:nvSpPr>
          <p:spPr bwMode="auto">
            <a:xfrm>
              <a:off x="5003800" y="4479925"/>
              <a:ext cx="177800" cy="641350"/>
            </a:xfrm>
            <a:custGeom>
              <a:avLst/>
              <a:gdLst/>
              <a:ahLst/>
              <a:cxnLst>
                <a:cxn ang="0">
                  <a:pos x="112" y="404"/>
                </a:cxn>
                <a:cxn ang="0">
                  <a:pos x="3" y="205"/>
                </a:cxn>
                <a:cxn ang="0">
                  <a:pos x="93" y="0"/>
                </a:cxn>
              </a:cxnLst>
              <a:rect l="0" t="0" r="r" b="b"/>
              <a:pathLst>
                <a:path w="112" h="404">
                  <a:moveTo>
                    <a:pt x="112" y="404"/>
                  </a:moveTo>
                  <a:cubicBezTo>
                    <a:pt x="59" y="338"/>
                    <a:pt x="6" y="272"/>
                    <a:pt x="3" y="205"/>
                  </a:cubicBezTo>
                  <a:cubicBezTo>
                    <a:pt x="0" y="138"/>
                    <a:pt x="46" y="69"/>
                    <a:pt x="93" y="0"/>
                  </a:cubicBezTo>
                </a:path>
              </a:pathLst>
            </a:custGeom>
            <a:noFill/>
            <a:ln w="9525">
              <a:solidFill>
                <a:schemeClr val="tx1"/>
              </a:solidFill>
              <a:round/>
              <a:headEnd type="none" w="med" len="med"/>
              <a:tailEnd type="triangle" w="med" len="med"/>
            </a:ln>
            <a:effectLst/>
          </p:spPr>
          <p:txBody>
            <a:bodyPr/>
            <a:lstStyle/>
            <a:p>
              <a:endParaRPr lang="en-US"/>
            </a:p>
          </p:txBody>
        </p:sp>
        <p:sp>
          <p:nvSpPr>
            <p:cNvPr id="74781" name="Text Box 29"/>
            <p:cNvSpPr txBox="1">
              <a:spLocks noChangeArrowheads="1"/>
            </p:cNvSpPr>
            <p:nvPr/>
          </p:nvSpPr>
          <p:spPr bwMode="auto">
            <a:xfrm>
              <a:off x="4999038" y="4602163"/>
              <a:ext cx="648000" cy="369332"/>
            </a:xfrm>
            <a:prstGeom prst="rect">
              <a:avLst/>
            </a:prstGeom>
            <a:noFill/>
            <a:ln w="9525">
              <a:noFill/>
              <a:miter lim="800000"/>
              <a:headEnd/>
              <a:tailEnd/>
            </a:ln>
            <a:effectLst/>
          </p:spPr>
          <p:txBody>
            <a:bodyPr wrap="square">
              <a:spAutoFit/>
            </a:bodyPr>
            <a:lstStyle/>
            <a:p>
              <a:pPr>
                <a:spcBef>
                  <a:spcPct val="50000"/>
                </a:spcBef>
              </a:pPr>
              <a:r>
                <a:rPr lang="en-US" sz="1800" dirty="0" smtClean="0"/>
                <a:t>0/10</a:t>
              </a:r>
              <a:endParaRPr lang="en-US" sz="1800" dirty="0"/>
            </a:p>
          </p:txBody>
        </p:sp>
      </p:grpSp>
      <p:grpSp>
        <p:nvGrpSpPr>
          <p:cNvPr id="7" name="Group 39"/>
          <p:cNvGrpSpPr/>
          <p:nvPr/>
        </p:nvGrpSpPr>
        <p:grpSpPr>
          <a:xfrm>
            <a:off x="4525405" y="4033708"/>
            <a:ext cx="1258888" cy="369332"/>
            <a:chOff x="3648075" y="3971925"/>
            <a:chExt cx="1258888" cy="369332"/>
          </a:xfrm>
        </p:grpSpPr>
        <p:sp>
          <p:nvSpPr>
            <p:cNvPr id="74777" name="Freeform 25"/>
            <p:cNvSpPr>
              <a:spLocks/>
            </p:cNvSpPr>
            <p:nvPr/>
          </p:nvSpPr>
          <p:spPr bwMode="auto">
            <a:xfrm>
              <a:off x="3648075" y="4043363"/>
              <a:ext cx="1258888" cy="273050"/>
            </a:xfrm>
            <a:custGeom>
              <a:avLst/>
              <a:gdLst/>
              <a:ahLst/>
              <a:cxnLst>
                <a:cxn ang="0">
                  <a:pos x="793" y="0"/>
                </a:cxn>
                <a:cxn ang="0">
                  <a:pos x="416" y="160"/>
                </a:cxn>
                <a:cxn ang="0">
                  <a:pos x="0" y="71"/>
                </a:cxn>
              </a:cxnLst>
              <a:rect l="0" t="0" r="r" b="b"/>
              <a:pathLst>
                <a:path w="793" h="172">
                  <a:moveTo>
                    <a:pt x="793" y="0"/>
                  </a:moveTo>
                  <a:cubicBezTo>
                    <a:pt x="670" y="74"/>
                    <a:pt x="548" y="148"/>
                    <a:pt x="416" y="160"/>
                  </a:cubicBezTo>
                  <a:cubicBezTo>
                    <a:pt x="284" y="172"/>
                    <a:pt x="142" y="121"/>
                    <a:pt x="0" y="71"/>
                  </a:cubicBezTo>
                </a:path>
              </a:pathLst>
            </a:custGeom>
            <a:noFill/>
            <a:ln w="9525">
              <a:solidFill>
                <a:schemeClr val="tx1"/>
              </a:solidFill>
              <a:round/>
              <a:headEnd type="none" w="med" len="med"/>
              <a:tailEnd type="triangle" w="med" len="med"/>
            </a:ln>
            <a:effectLst/>
          </p:spPr>
          <p:txBody>
            <a:bodyPr/>
            <a:lstStyle/>
            <a:p>
              <a:endParaRPr lang="en-US"/>
            </a:p>
          </p:txBody>
        </p:sp>
        <p:sp>
          <p:nvSpPr>
            <p:cNvPr id="74782" name="Text Box 30"/>
            <p:cNvSpPr txBox="1">
              <a:spLocks noChangeArrowheads="1"/>
            </p:cNvSpPr>
            <p:nvPr/>
          </p:nvSpPr>
          <p:spPr bwMode="auto">
            <a:xfrm>
              <a:off x="4133850" y="3971925"/>
              <a:ext cx="722355" cy="369332"/>
            </a:xfrm>
            <a:prstGeom prst="rect">
              <a:avLst/>
            </a:prstGeom>
            <a:noFill/>
            <a:ln w="9525">
              <a:noFill/>
              <a:miter lim="800000"/>
              <a:headEnd/>
              <a:tailEnd/>
            </a:ln>
            <a:effectLst/>
          </p:spPr>
          <p:txBody>
            <a:bodyPr wrap="square">
              <a:spAutoFit/>
            </a:bodyPr>
            <a:lstStyle/>
            <a:p>
              <a:pPr>
                <a:spcBef>
                  <a:spcPct val="50000"/>
                </a:spcBef>
              </a:pPr>
              <a:r>
                <a:rPr lang="en-US" sz="1800" dirty="0" smtClean="0"/>
                <a:t>0/01</a:t>
              </a:r>
              <a:endParaRPr lang="en-US" sz="1800" dirty="0"/>
            </a:p>
          </p:txBody>
        </p:sp>
      </p:grpSp>
      <p:grpSp>
        <p:nvGrpSpPr>
          <p:cNvPr id="8" name="Group 40"/>
          <p:cNvGrpSpPr/>
          <p:nvPr/>
        </p:nvGrpSpPr>
        <p:grpSpPr>
          <a:xfrm>
            <a:off x="3884055" y="4490908"/>
            <a:ext cx="633413" cy="731838"/>
            <a:chOff x="3006725" y="4429125"/>
            <a:chExt cx="633413" cy="731838"/>
          </a:xfrm>
        </p:grpSpPr>
        <p:sp>
          <p:nvSpPr>
            <p:cNvPr id="74780" name="Freeform 28"/>
            <p:cNvSpPr>
              <a:spLocks/>
            </p:cNvSpPr>
            <p:nvPr/>
          </p:nvSpPr>
          <p:spPr bwMode="auto">
            <a:xfrm>
              <a:off x="3433763" y="4429125"/>
              <a:ext cx="206375" cy="731838"/>
            </a:xfrm>
            <a:custGeom>
              <a:avLst/>
              <a:gdLst/>
              <a:ahLst/>
              <a:cxnLst>
                <a:cxn ang="0">
                  <a:pos x="13" y="0"/>
                </a:cxn>
                <a:cxn ang="0">
                  <a:pos x="128" y="250"/>
                </a:cxn>
                <a:cxn ang="0">
                  <a:pos x="0" y="461"/>
                </a:cxn>
              </a:cxnLst>
              <a:rect l="0" t="0" r="r" b="b"/>
              <a:pathLst>
                <a:path w="130" h="461">
                  <a:moveTo>
                    <a:pt x="13" y="0"/>
                  </a:moveTo>
                  <a:cubicBezTo>
                    <a:pt x="71" y="86"/>
                    <a:pt x="130" y="173"/>
                    <a:pt x="128" y="250"/>
                  </a:cubicBezTo>
                  <a:cubicBezTo>
                    <a:pt x="126" y="327"/>
                    <a:pt x="22" y="426"/>
                    <a:pt x="0" y="461"/>
                  </a:cubicBezTo>
                </a:path>
              </a:pathLst>
            </a:custGeom>
            <a:noFill/>
            <a:ln w="9525">
              <a:solidFill>
                <a:schemeClr val="tx1"/>
              </a:solidFill>
              <a:round/>
              <a:headEnd type="none" w="med" len="med"/>
              <a:tailEnd type="triangle" w="med" len="med"/>
            </a:ln>
            <a:effectLst/>
          </p:spPr>
          <p:txBody>
            <a:bodyPr/>
            <a:lstStyle/>
            <a:p>
              <a:endParaRPr lang="en-US"/>
            </a:p>
          </p:txBody>
        </p:sp>
        <p:sp>
          <p:nvSpPr>
            <p:cNvPr id="74783" name="Text Box 31"/>
            <p:cNvSpPr txBox="1">
              <a:spLocks noChangeArrowheads="1"/>
            </p:cNvSpPr>
            <p:nvPr/>
          </p:nvSpPr>
          <p:spPr bwMode="auto">
            <a:xfrm>
              <a:off x="3006725" y="4611688"/>
              <a:ext cx="620713" cy="366712"/>
            </a:xfrm>
            <a:prstGeom prst="rect">
              <a:avLst/>
            </a:prstGeom>
            <a:noFill/>
            <a:ln w="9525">
              <a:noFill/>
              <a:miter lim="800000"/>
              <a:headEnd/>
              <a:tailEnd/>
            </a:ln>
            <a:effectLst/>
          </p:spPr>
          <p:txBody>
            <a:bodyPr>
              <a:spAutoFit/>
            </a:bodyPr>
            <a:lstStyle/>
            <a:p>
              <a:pPr>
                <a:spcBef>
                  <a:spcPct val="50000"/>
                </a:spcBef>
              </a:pPr>
              <a:r>
                <a:rPr lang="en-US" sz="1800" dirty="0" smtClean="0"/>
                <a:t>0/00</a:t>
              </a:r>
              <a:endParaRPr lang="en-US" sz="1800" dirty="0"/>
            </a:p>
          </p:txBody>
        </p:sp>
      </p:grpSp>
      <p:sp>
        <p:nvSpPr>
          <p:cNvPr id="74784" name="Text Box 32"/>
          <p:cNvSpPr txBox="1">
            <a:spLocks noChangeArrowheads="1"/>
          </p:cNvSpPr>
          <p:nvPr/>
        </p:nvSpPr>
        <p:spPr bwMode="auto">
          <a:xfrm>
            <a:off x="4897351" y="5375017"/>
            <a:ext cx="712615" cy="369332"/>
          </a:xfrm>
          <a:prstGeom prst="rect">
            <a:avLst/>
          </a:prstGeom>
          <a:noFill/>
          <a:ln w="9525">
            <a:noFill/>
            <a:miter lim="800000"/>
            <a:headEnd/>
            <a:tailEnd/>
          </a:ln>
          <a:effectLst/>
        </p:spPr>
        <p:txBody>
          <a:bodyPr wrap="square">
            <a:spAutoFit/>
          </a:bodyPr>
          <a:lstStyle/>
          <a:p>
            <a:pPr>
              <a:spcBef>
                <a:spcPct val="50000"/>
              </a:spcBef>
            </a:pPr>
            <a:r>
              <a:rPr lang="en-US" sz="1800" dirty="0" smtClean="0"/>
              <a:t>0</a:t>
            </a:r>
            <a:endParaRPr lang="en-US" sz="1800" dirty="0"/>
          </a:p>
        </p:txBody>
      </p:sp>
      <p:sp>
        <p:nvSpPr>
          <p:cNvPr id="74785" name="Text Box 33"/>
          <p:cNvSpPr txBox="1">
            <a:spLocks noChangeArrowheads="1"/>
          </p:cNvSpPr>
          <p:nvPr/>
        </p:nvSpPr>
        <p:spPr bwMode="auto">
          <a:xfrm>
            <a:off x="7033655" y="4551233"/>
            <a:ext cx="549275" cy="366713"/>
          </a:xfrm>
          <a:prstGeom prst="rect">
            <a:avLst/>
          </a:prstGeom>
          <a:noFill/>
          <a:ln w="9525">
            <a:noFill/>
            <a:miter lim="800000"/>
            <a:headEnd/>
            <a:tailEnd/>
          </a:ln>
          <a:effectLst/>
        </p:spPr>
        <p:txBody>
          <a:bodyPr>
            <a:spAutoFit/>
          </a:bodyPr>
          <a:lstStyle/>
          <a:p>
            <a:pPr>
              <a:spcBef>
                <a:spcPct val="50000"/>
              </a:spcBef>
            </a:pPr>
            <a:r>
              <a:rPr lang="en-US" sz="1800" dirty="0"/>
              <a:t>1</a:t>
            </a:r>
          </a:p>
        </p:txBody>
      </p:sp>
      <p:sp>
        <p:nvSpPr>
          <p:cNvPr id="74786" name="Text Box 34"/>
          <p:cNvSpPr txBox="1">
            <a:spLocks noChangeArrowheads="1"/>
          </p:cNvSpPr>
          <p:nvPr/>
        </p:nvSpPr>
        <p:spPr bwMode="auto">
          <a:xfrm>
            <a:off x="4992130" y="3047871"/>
            <a:ext cx="427038" cy="366712"/>
          </a:xfrm>
          <a:prstGeom prst="rect">
            <a:avLst/>
          </a:prstGeom>
          <a:noFill/>
          <a:ln w="9525">
            <a:noFill/>
            <a:miter lim="800000"/>
            <a:headEnd/>
            <a:tailEnd/>
          </a:ln>
          <a:effectLst/>
        </p:spPr>
        <p:txBody>
          <a:bodyPr>
            <a:spAutoFit/>
          </a:bodyPr>
          <a:lstStyle/>
          <a:p>
            <a:pPr>
              <a:spcBef>
                <a:spcPct val="50000"/>
              </a:spcBef>
            </a:pPr>
            <a:r>
              <a:rPr lang="en-US" sz="1800" dirty="0"/>
              <a:t>1</a:t>
            </a:r>
          </a:p>
        </p:txBody>
      </p:sp>
      <p:sp>
        <p:nvSpPr>
          <p:cNvPr id="74787" name="Text Box 35"/>
          <p:cNvSpPr txBox="1">
            <a:spLocks noChangeArrowheads="1"/>
          </p:cNvSpPr>
          <p:nvPr/>
        </p:nvSpPr>
        <p:spPr bwMode="auto">
          <a:xfrm>
            <a:off x="2715655" y="4663946"/>
            <a:ext cx="600075" cy="366712"/>
          </a:xfrm>
          <a:prstGeom prst="rect">
            <a:avLst/>
          </a:prstGeom>
          <a:noFill/>
          <a:ln w="9525">
            <a:noFill/>
            <a:miter lim="800000"/>
            <a:headEnd/>
            <a:tailEnd/>
          </a:ln>
          <a:effectLst/>
        </p:spPr>
        <p:txBody>
          <a:bodyPr>
            <a:spAutoFit/>
          </a:bodyPr>
          <a:lstStyle/>
          <a:p>
            <a:pPr>
              <a:spcBef>
                <a:spcPct val="50000"/>
              </a:spcBef>
            </a:pPr>
            <a:r>
              <a:rPr lang="en-US" sz="1800" dirty="0"/>
              <a:t>1</a:t>
            </a:r>
          </a:p>
        </p:txBody>
      </p:sp>
      <p:sp>
        <p:nvSpPr>
          <p:cNvPr id="74788" name="Text Box 36"/>
          <p:cNvSpPr txBox="1">
            <a:spLocks noChangeArrowheads="1"/>
          </p:cNvSpPr>
          <p:nvPr/>
        </p:nvSpPr>
        <p:spPr bwMode="auto">
          <a:xfrm>
            <a:off x="4753061" y="5964238"/>
            <a:ext cx="600075" cy="366712"/>
          </a:xfrm>
          <a:prstGeom prst="rect">
            <a:avLst/>
          </a:prstGeom>
          <a:noFill/>
          <a:ln w="9525">
            <a:noFill/>
            <a:miter lim="800000"/>
            <a:headEnd/>
            <a:tailEnd/>
          </a:ln>
          <a:effectLst/>
        </p:spPr>
        <p:txBody>
          <a:bodyPr>
            <a:spAutoFit/>
          </a:bodyPr>
          <a:lstStyle/>
          <a:p>
            <a:pPr>
              <a:spcBef>
                <a:spcPct val="50000"/>
              </a:spcBef>
            </a:pPr>
            <a:r>
              <a:rPr lang="en-US" sz="1800" dirty="0"/>
              <a:t>1</a:t>
            </a:r>
          </a:p>
        </p:txBody>
      </p:sp>
      <p:grpSp>
        <p:nvGrpSpPr>
          <p:cNvPr id="9" name="Group 51"/>
          <p:cNvGrpSpPr/>
          <p:nvPr/>
        </p:nvGrpSpPr>
        <p:grpSpPr>
          <a:xfrm>
            <a:off x="1443038" y="3563808"/>
            <a:ext cx="1558367" cy="1071811"/>
            <a:chOff x="801688" y="3502025"/>
            <a:chExt cx="1322387" cy="1071811"/>
          </a:xfrm>
        </p:grpSpPr>
        <p:sp>
          <p:nvSpPr>
            <p:cNvPr id="74789" name="Freeform 37"/>
            <p:cNvSpPr>
              <a:spLocks/>
            </p:cNvSpPr>
            <p:nvPr/>
          </p:nvSpPr>
          <p:spPr bwMode="auto">
            <a:xfrm>
              <a:off x="1260475" y="3502025"/>
              <a:ext cx="863600" cy="206375"/>
            </a:xfrm>
            <a:custGeom>
              <a:avLst/>
              <a:gdLst/>
              <a:ahLst/>
              <a:cxnLst>
                <a:cxn ang="0">
                  <a:pos x="0" y="130"/>
                </a:cxn>
                <a:cxn ang="0">
                  <a:pos x="294" y="8"/>
                </a:cxn>
                <a:cxn ang="0">
                  <a:pos x="544" y="79"/>
                </a:cxn>
              </a:cxnLst>
              <a:rect l="0" t="0" r="r" b="b"/>
              <a:pathLst>
                <a:path w="544" h="130">
                  <a:moveTo>
                    <a:pt x="0" y="130"/>
                  </a:moveTo>
                  <a:cubicBezTo>
                    <a:pt x="101" y="73"/>
                    <a:pt x="203" y="16"/>
                    <a:pt x="294" y="8"/>
                  </a:cubicBezTo>
                  <a:cubicBezTo>
                    <a:pt x="385" y="0"/>
                    <a:pt x="502" y="66"/>
                    <a:pt x="544" y="79"/>
                  </a:cubicBezTo>
                </a:path>
              </a:pathLst>
            </a:custGeom>
            <a:noFill/>
            <a:ln w="9525">
              <a:solidFill>
                <a:schemeClr val="tx1"/>
              </a:solidFill>
              <a:round/>
              <a:headEnd type="none" w="med" len="med"/>
              <a:tailEnd type="triangle" w="med" len="med"/>
            </a:ln>
            <a:effectLst/>
          </p:spPr>
          <p:txBody>
            <a:bodyPr/>
            <a:lstStyle/>
            <a:p>
              <a:endParaRPr lang="en-US"/>
            </a:p>
          </p:txBody>
        </p:sp>
        <p:sp>
          <p:nvSpPr>
            <p:cNvPr id="74790" name="Text Box 38"/>
            <p:cNvSpPr txBox="1">
              <a:spLocks noChangeArrowheads="1"/>
            </p:cNvSpPr>
            <p:nvPr/>
          </p:nvSpPr>
          <p:spPr bwMode="auto">
            <a:xfrm>
              <a:off x="801688" y="3727450"/>
              <a:ext cx="1064182" cy="846386"/>
            </a:xfrm>
            <a:prstGeom prst="rect">
              <a:avLst/>
            </a:prstGeom>
            <a:noFill/>
            <a:ln w="9525">
              <a:noFill/>
              <a:miter lim="800000"/>
              <a:headEnd/>
              <a:tailEnd/>
            </a:ln>
            <a:effectLst/>
          </p:spPr>
          <p:txBody>
            <a:bodyPr wrap="square">
              <a:spAutoFit/>
            </a:bodyPr>
            <a:lstStyle/>
            <a:p>
              <a:pPr>
                <a:spcBef>
                  <a:spcPct val="50000"/>
                </a:spcBef>
              </a:pPr>
              <a:r>
                <a:rPr lang="en-US" sz="1400" dirty="0" smtClean="0"/>
                <a:t>RESET/00</a:t>
              </a:r>
            </a:p>
            <a:p>
              <a:pPr>
                <a:spcBef>
                  <a:spcPct val="50000"/>
                </a:spcBef>
              </a:pPr>
              <a:r>
                <a:rPr lang="en-US" sz="1400" dirty="0" smtClean="0"/>
                <a:t>Doesn’t work</a:t>
              </a:r>
              <a:endParaRPr lang="en-US" sz="1400" dirty="0"/>
            </a:p>
          </p:txBody>
        </p:sp>
      </p:grpSp>
      <p:grpSp>
        <p:nvGrpSpPr>
          <p:cNvPr id="10" name="Group 45"/>
          <p:cNvGrpSpPr/>
          <p:nvPr/>
        </p:nvGrpSpPr>
        <p:grpSpPr>
          <a:xfrm>
            <a:off x="4110809" y="2570033"/>
            <a:ext cx="2445309" cy="716863"/>
            <a:chOff x="3233479" y="2508250"/>
            <a:chExt cx="2445309" cy="716863"/>
          </a:xfrm>
        </p:grpSpPr>
        <p:sp>
          <p:nvSpPr>
            <p:cNvPr id="44" name="Freeform 37"/>
            <p:cNvSpPr>
              <a:spLocks/>
            </p:cNvSpPr>
            <p:nvPr/>
          </p:nvSpPr>
          <p:spPr bwMode="auto">
            <a:xfrm flipH="1">
              <a:off x="3233479" y="2530331"/>
              <a:ext cx="2042855" cy="694782"/>
            </a:xfrm>
            <a:custGeom>
              <a:avLst/>
              <a:gdLst>
                <a:gd name="connsiteX0" fmla="*/ 0 w 12883"/>
                <a:gd name="connsiteY0" fmla="*/ 9530 h 9530"/>
                <a:gd name="connsiteX1" fmla="*/ 5404 w 12883"/>
                <a:gd name="connsiteY1" fmla="*/ 145 h 9530"/>
                <a:gd name="connsiteX2" fmla="*/ 12883 w 12883"/>
                <a:gd name="connsiteY2" fmla="*/ 8658 h 9530"/>
              </a:gdLst>
              <a:ahLst/>
              <a:cxnLst>
                <a:cxn ang="0">
                  <a:pos x="connsiteX0" y="connsiteY0"/>
                </a:cxn>
                <a:cxn ang="0">
                  <a:pos x="connsiteX1" y="connsiteY1"/>
                </a:cxn>
                <a:cxn ang="0">
                  <a:pos x="connsiteX2" y="connsiteY2"/>
                </a:cxn>
              </a:cxnLst>
              <a:rect l="l" t="t" r="r" b="b"/>
              <a:pathLst>
                <a:path w="12883" h="9530">
                  <a:moveTo>
                    <a:pt x="0" y="9530"/>
                  </a:moveTo>
                  <a:cubicBezTo>
                    <a:pt x="1857" y="5145"/>
                    <a:pt x="3257" y="290"/>
                    <a:pt x="5404" y="145"/>
                  </a:cubicBezTo>
                  <a:cubicBezTo>
                    <a:pt x="7551" y="0"/>
                    <a:pt x="12111" y="7658"/>
                    <a:pt x="12883" y="8658"/>
                  </a:cubicBezTo>
                </a:path>
              </a:pathLst>
            </a:custGeom>
            <a:noFill/>
            <a:ln w="9525">
              <a:solidFill>
                <a:schemeClr val="tx1"/>
              </a:solidFill>
              <a:round/>
              <a:headEnd type="none" w="med" len="med"/>
              <a:tailEnd type="triangle" w="med" len="med"/>
            </a:ln>
            <a:effectLst/>
          </p:spPr>
          <p:txBody>
            <a:bodyPr/>
            <a:lstStyle/>
            <a:p>
              <a:endParaRPr lang="en-US"/>
            </a:p>
          </p:txBody>
        </p:sp>
        <p:sp>
          <p:nvSpPr>
            <p:cNvPr id="45" name="Text Box 38"/>
            <p:cNvSpPr txBox="1">
              <a:spLocks noChangeArrowheads="1"/>
            </p:cNvSpPr>
            <p:nvPr/>
          </p:nvSpPr>
          <p:spPr bwMode="auto">
            <a:xfrm>
              <a:off x="4772326" y="2508250"/>
              <a:ext cx="906462" cy="304800"/>
            </a:xfrm>
            <a:prstGeom prst="rect">
              <a:avLst/>
            </a:prstGeom>
            <a:noFill/>
            <a:ln w="9525">
              <a:noFill/>
              <a:miter lim="800000"/>
              <a:headEnd/>
              <a:tailEnd/>
            </a:ln>
            <a:effectLst/>
          </p:spPr>
          <p:txBody>
            <a:bodyPr>
              <a:spAutoFit/>
            </a:bodyPr>
            <a:lstStyle/>
            <a:p>
              <a:pPr>
                <a:spcBef>
                  <a:spcPct val="50000"/>
                </a:spcBef>
              </a:pPr>
              <a:r>
                <a:rPr lang="en-US" sz="1400" dirty="0"/>
                <a:t>RESET</a:t>
              </a:r>
            </a:p>
          </p:txBody>
        </p:sp>
      </p:grpSp>
      <p:grpSp>
        <p:nvGrpSpPr>
          <p:cNvPr id="11" name="Group 47"/>
          <p:cNvGrpSpPr/>
          <p:nvPr/>
        </p:nvGrpSpPr>
        <p:grpSpPr>
          <a:xfrm>
            <a:off x="4356923" y="4621693"/>
            <a:ext cx="1652234" cy="341339"/>
            <a:chOff x="3479593" y="4559910"/>
            <a:chExt cx="1652234" cy="341339"/>
          </a:xfrm>
        </p:grpSpPr>
        <p:sp>
          <p:nvSpPr>
            <p:cNvPr id="43" name="Freeform 37"/>
            <p:cNvSpPr>
              <a:spLocks/>
            </p:cNvSpPr>
            <p:nvPr/>
          </p:nvSpPr>
          <p:spPr bwMode="auto">
            <a:xfrm rot="1535692" flipH="1">
              <a:off x="3479593" y="4697855"/>
              <a:ext cx="1652234" cy="203394"/>
            </a:xfrm>
            <a:custGeom>
              <a:avLst/>
              <a:gdLst>
                <a:gd name="connsiteX0" fmla="*/ 0 w 19333"/>
                <a:gd name="connsiteY0" fmla="*/ 12997 h 12997"/>
                <a:gd name="connsiteX1" fmla="*/ 14737 w 19333"/>
                <a:gd name="connsiteY1" fmla="*/ 1076 h 12997"/>
                <a:gd name="connsiteX2" fmla="*/ 19333 w 19333"/>
                <a:gd name="connsiteY2" fmla="*/ 6538 h 12997"/>
                <a:gd name="connsiteX0" fmla="*/ 0 w 19333"/>
                <a:gd name="connsiteY0" fmla="*/ 8137 h 8137"/>
                <a:gd name="connsiteX1" fmla="*/ 14181 w 19333"/>
                <a:gd name="connsiteY1" fmla="*/ 1076 h 8137"/>
                <a:gd name="connsiteX2" fmla="*/ 19333 w 19333"/>
                <a:gd name="connsiteY2" fmla="*/ 1678 h 8137"/>
                <a:gd name="connsiteX0" fmla="*/ 0 w 9896"/>
                <a:gd name="connsiteY0" fmla="*/ 12112 h 12112"/>
                <a:gd name="connsiteX1" fmla="*/ 7335 w 9896"/>
                <a:gd name="connsiteY1" fmla="*/ 3434 h 12112"/>
                <a:gd name="connsiteX2" fmla="*/ 9896 w 9896"/>
                <a:gd name="connsiteY2" fmla="*/ 1229 h 12112"/>
              </a:gdLst>
              <a:ahLst/>
              <a:cxnLst>
                <a:cxn ang="0">
                  <a:pos x="connsiteX0" y="connsiteY0"/>
                </a:cxn>
                <a:cxn ang="0">
                  <a:pos x="connsiteX1" y="connsiteY1"/>
                </a:cxn>
                <a:cxn ang="0">
                  <a:pos x="connsiteX2" y="connsiteY2"/>
                </a:cxn>
              </a:cxnLst>
              <a:rect l="l" t="t" r="r" b="b"/>
              <a:pathLst>
                <a:path w="9896" h="12112">
                  <a:moveTo>
                    <a:pt x="0" y="12112"/>
                  </a:moveTo>
                  <a:cubicBezTo>
                    <a:pt x="961" y="6723"/>
                    <a:pt x="5686" y="5248"/>
                    <a:pt x="7335" y="3434"/>
                  </a:cubicBezTo>
                  <a:cubicBezTo>
                    <a:pt x="8984" y="1620"/>
                    <a:pt x="9497" y="0"/>
                    <a:pt x="9896" y="1229"/>
                  </a:cubicBezTo>
                </a:path>
              </a:pathLst>
            </a:custGeom>
            <a:noFill/>
            <a:ln w="9525">
              <a:solidFill>
                <a:schemeClr val="tx1"/>
              </a:solidFill>
              <a:round/>
              <a:headEnd type="none" w="med" len="med"/>
              <a:tailEnd type="triangle" w="med" len="med"/>
            </a:ln>
            <a:effectLst/>
          </p:spPr>
          <p:txBody>
            <a:bodyPr/>
            <a:lstStyle/>
            <a:p>
              <a:endParaRPr lang="en-US"/>
            </a:p>
          </p:txBody>
        </p:sp>
        <p:sp>
          <p:nvSpPr>
            <p:cNvPr id="47" name="Text Box 38"/>
            <p:cNvSpPr txBox="1">
              <a:spLocks noChangeArrowheads="1"/>
            </p:cNvSpPr>
            <p:nvPr/>
          </p:nvSpPr>
          <p:spPr bwMode="auto">
            <a:xfrm rot="1922642">
              <a:off x="3945582" y="4559910"/>
              <a:ext cx="1053458" cy="307777"/>
            </a:xfrm>
            <a:prstGeom prst="rect">
              <a:avLst/>
            </a:prstGeom>
            <a:noFill/>
            <a:ln w="9525">
              <a:noFill/>
              <a:miter lim="800000"/>
              <a:headEnd/>
              <a:tailEnd/>
            </a:ln>
            <a:effectLst/>
          </p:spPr>
          <p:txBody>
            <a:bodyPr wrap="square">
              <a:spAutoFit/>
            </a:bodyPr>
            <a:lstStyle/>
            <a:p>
              <a:pPr>
                <a:spcBef>
                  <a:spcPct val="50000"/>
                </a:spcBef>
              </a:pPr>
              <a:r>
                <a:rPr lang="en-US" sz="1400" dirty="0" smtClean="0"/>
                <a:t>RESET/10</a:t>
              </a:r>
              <a:endParaRPr lang="en-US" sz="1400" dirty="0"/>
            </a:p>
          </p:txBody>
        </p:sp>
      </p:grpSp>
      <p:grpSp>
        <p:nvGrpSpPr>
          <p:cNvPr id="12" name="Group 50"/>
          <p:cNvGrpSpPr/>
          <p:nvPr/>
        </p:nvGrpSpPr>
        <p:grpSpPr>
          <a:xfrm>
            <a:off x="1964748" y="4131060"/>
            <a:ext cx="1387540" cy="1347930"/>
            <a:chOff x="1087418" y="4069277"/>
            <a:chExt cx="1387540" cy="1347930"/>
          </a:xfrm>
        </p:grpSpPr>
        <p:sp>
          <p:nvSpPr>
            <p:cNvPr id="49" name="Freeform 37"/>
            <p:cNvSpPr>
              <a:spLocks/>
            </p:cNvSpPr>
            <p:nvPr/>
          </p:nvSpPr>
          <p:spPr bwMode="auto">
            <a:xfrm rot="18149705">
              <a:off x="1271104" y="4152987"/>
              <a:ext cx="1287564" cy="1120144"/>
            </a:xfrm>
            <a:custGeom>
              <a:avLst/>
              <a:gdLst>
                <a:gd name="connsiteX0" fmla="*/ 0 w 9161"/>
                <a:gd name="connsiteY0" fmla="*/ 26726 h 26726"/>
                <a:gd name="connsiteX1" fmla="*/ 4565 w 9161"/>
                <a:gd name="connsiteY1" fmla="*/ 3038 h 26726"/>
                <a:gd name="connsiteX2" fmla="*/ 9161 w 9161"/>
                <a:gd name="connsiteY2" fmla="*/ 8500 h 26726"/>
                <a:gd name="connsiteX0" fmla="*/ 431 w 10431"/>
                <a:gd name="connsiteY0" fmla="*/ 9076 h 9076"/>
                <a:gd name="connsiteX1" fmla="*/ 830 w 10431"/>
                <a:gd name="connsiteY1" fmla="*/ 3537 h 9076"/>
                <a:gd name="connsiteX2" fmla="*/ 5414 w 10431"/>
                <a:gd name="connsiteY2" fmla="*/ 213 h 9076"/>
                <a:gd name="connsiteX3" fmla="*/ 10431 w 10431"/>
                <a:gd name="connsiteY3" fmla="*/ 2256 h 9076"/>
              </a:gdLst>
              <a:ahLst/>
              <a:cxnLst>
                <a:cxn ang="0">
                  <a:pos x="connsiteX0" y="connsiteY0"/>
                </a:cxn>
                <a:cxn ang="0">
                  <a:pos x="connsiteX1" y="connsiteY1"/>
                </a:cxn>
                <a:cxn ang="0">
                  <a:pos x="connsiteX2" y="connsiteY2"/>
                </a:cxn>
                <a:cxn ang="0">
                  <a:pos x="connsiteX3" y="connsiteY3"/>
                </a:cxn>
              </a:cxnLst>
              <a:rect l="l" t="t" r="r" b="b"/>
              <a:pathLst>
                <a:path w="10431" h="9076">
                  <a:moveTo>
                    <a:pt x="431" y="9076"/>
                  </a:moveTo>
                  <a:cubicBezTo>
                    <a:pt x="913" y="8185"/>
                    <a:pt x="0" y="5014"/>
                    <a:pt x="830" y="3537"/>
                  </a:cubicBezTo>
                  <a:cubicBezTo>
                    <a:pt x="1660" y="2060"/>
                    <a:pt x="3814" y="426"/>
                    <a:pt x="5414" y="213"/>
                  </a:cubicBezTo>
                  <a:cubicBezTo>
                    <a:pt x="7014" y="0"/>
                    <a:pt x="9588" y="1882"/>
                    <a:pt x="10431" y="2256"/>
                  </a:cubicBezTo>
                </a:path>
              </a:pathLst>
            </a:custGeom>
            <a:noFill/>
            <a:ln w="9525">
              <a:solidFill>
                <a:schemeClr val="tx1"/>
              </a:solidFill>
              <a:round/>
              <a:headEnd type="none" w="med" len="med"/>
              <a:tailEnd type="triangle" w="med" len="med"/>
            </a:ln>
            <a:effectLst/>
          </p:spPr>
          <p:txBody>
            <a:bodyPr/>
            <a:lstStyle/>
            <a:p>
              <a:endParaRPr lang="en-US"/>
            </a:p>
          </p:txBody>
        </p:sp>
        <p:sp>
          <p:nvSpPr>
            <p:cNvPr id="50" name="Text Box 38"/>
            <p:cNvSpPr txBox="1">
              <a:spLocks noChangeArrowheads="1"/>
            </p:cNvSpPr>
            <p:nvPr/>
          </p:nvSpPr>
          <p:spPr bwMode="auto">
            <a:xfrm rot="15074888">
              <a:off x="694482" y="4716493"/>
              <a:ext cx="1093650" cy="307777"/>
            </a:xfrm>
            <a:prstGeom prst="rect">
              <a:avLst/>
            </a:prstGeom>
            <a:noFill/>
            <a:ln w="9525">
              <a:noFill/>
              <a:miter lim="800000"/>
              <a:headEnd/>
              <a:tailEnd/>
            </a:ln>
            <a:effectLst/>
          </p:spPr>
          <p:txBody>
            <a:bodyPr wrap="square">
              <a:spAutoFit/>
            </a:bodyPr>
            <a:lstStyle/>
            <a:p>
              <a:pPr>
                <a:spcBef>
                  <a:spcPct val="50000"/>
                </a:spcBef>
              </a:pPr>
              <a:r>
                <a:rPr lang="en-US" sz="1400" dirty="0" smtClean="0"/>
                <a:t>RESET/11</a:t>
              </a:r>
              <a:endParaRPr lang="en-US" sz="1400" dirty="0"/>
            </a:p>
          </p:txBody>
        </p:sp>
      </p:grpSp>
      <p:grpSp>
        <p:nvGrpSpPr>
          <p:cNvPr id="13" name="Group 55"/>
          <p:cNvGrpSpPr/>
          <p:nvPr/>
        </p:nvGrpSpPr>
        <p:grpSpPr>
          <a:xfrm>
            <a:off x="1968205" y="2394727"/>
            <a:ext cx="1416057" cy="1476441"/>
            <a:chOff x="1090875" y="2332944"/>
            <a:chExt cx="1416057" cy="1476441"/>
          </a:xfrm>
        </p:grpSpPr>
        <p:sp>
          <p:nvSpPr>
            <p:cNvPr id="54" name="Freeform 37"/>
            <p:cNvSpPr>
              <a:spLocks/>
            </p:cNvSpPr>
            <p:nvPr/>
          </p:nvSpPr>
          <p:spPr bwMode="auto">
            <a:xfrm rot="18149705">
              <a:off x="1212456" y="2514910"/>
              <a:ext cx="1368895" cy="1220056"/>
            </a:xfrm>
            <a:custGeom>
              <a:avLst/>
              <a:gdLst>
                <a:gd name="connsiteX0" fmla="*/ 0 w 9161"/>
                <a:gd name="connsiteY0" fmla="*/ 26726 h 26726"/>
                <a:gd name="connsiteX1" fmla="*/ 4565 w 9161"/>
                <a:gd name="connsiteY1" fmla="*/ 3038 h 26726"/>
                <a:gd name="connsiteX2" fmla="*/ 9161 w 9161"/>
                <a:gd name="connsiteY2" fmla="*/ 8500 h 26726"/>
                <a:gd name="connsiteX0" fmla="*/ 431 w 10431"/>
                <a:gd name="connsiteY0" fmla="*/ 9076 h 9076"/>
                <a:gd name="connsiteX1" fmla="*/ 830 w 10431"/>
                <a:gd name="connsiteY1" fmla="*/ 3537 h 9076"/>
                <a:gd name="connsiteX2" fmla="*/ 5414 w 10431"/>
                <a:gd name="connsiteY2" fmla="*/ 213 h 9076"/>
                <a:gd name="connsiteX3" fmla="*/ 10431 w 10431"/>
                <a:gd name="connsiteY3" fmla="*/ 2256 h 9076"/>
                <a:gd name="connsiteX0" fmla="*/ 413 w 6867"/>
                <a:gd name="connsiteY0" fmla="*/ 10915 h 11711"/>
                <a:gd name="connsiteX1" fmla="*/ 796 w 6867"/>
                <a:gd name="connsiteY1" fmla="*/ 4812 h 11711"/>
                <a:gd name="connsiteX2" fmla="*/ 5190 w 6867"/>
                <a:gd name="connsiteY2" fmla="*/ 1150 h 11711"/>
                <a:gd name="connsiteX3" fmla="*/ 6867 w 6867"/>
                <a:gd name="connsiteY3" fmla="*/ 11711 h 11711"/>
                <a:gd name="connsiteX0" fmla="*/ 601 w 14121"/>
                <a:gd name="connsiteY0" fmla="*/ 8643 h 9323"/>
                <a:gd name="connsiteX1" fmla="*/ 1159 w 14121"/>
                <a:gd name="connsiteY1" fmla="*/ 3432 h 9323"/>
                <a:gd name="connsiteX2" fmla="*/ 7558 w 14121"/>
                <a:gd name="connsiteY2" fmla="*/ 305 h 9323"/>
                <a:gd name="connsiteX3" fmla="*/ 13714 w 14121"/>
                <a:gd name="connsiteY3" fmla="*/ 5264 h 9323"/>
                <a:gd name="connsiteX4" fmla="*/ 10000 w 14121"/>
                <a:gd name="connsiteY4" fmla="*/ 9323 h 9323"/>
                <a:gd name="connsiteX0" fmla="*/ 1390 w 10964"/>
                <a:gd name="connsiteY0" fmla="*/ 9247 h 9976"/>
                <a:gd name="connsiteX1" fmla="*/ 821 w 10964"/>
                <a:gd name="connsiteY1" fmla="*/ 3805 h 9976"/>
                <a:gd name="connsiteX2" fmla="*/ 6316 w 10964"/>
                <a:gd name="connsiteY2" fmla="*/ 303 h 9976"/>
                <a:gd name="connsiteX3" fmla="*/ 10676 w 10964"/>
                <a:gd name="connsiteY3" fmla="*/ 5622 h 9976"/>
                <a:gd name="connsiteX4" fmla="*/ 8046 w 10964"/>
                <a:gd name="connsiteY4" fmla="*/ 9976 h 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64" h="9976">
                  <a:moveTo>
                    <a:pt x="1390" y="9247"/>
                  </a:moveTo>
                  <a:cubicBezTo>
                    <a:pt x="1866" y="8348"/>
                    <a:pt x="0" y="5295"/>
                    <a:pt x="821" y="3805"/>
                  </a:cubicBezTo>
                  <a:cubicBezTo>
                    <a:pt x="1641" y="2315"/>
                    <a:pt x="4674" y="0"/>
                    <a:pt x="6316" y="303"/>
                  </a:cubicBezTo>
                  <a:cubicBezTo>
                    <a:pt x="7958" y="606"/>
                    <a:pt x="10388" y="4010"/>
                    <a:pt x="10676" y="5622"/>
                  </a:cubicBezTo>
                  <a:cubicBezTo>
                    <a:pt x="10964" y="7234"/>
                    <a:pt x="7887" y="9139"/>
                    <a:pt x="8046" y="9976"/>
                  </a:cubicBezTo>
                </a:path>
              </a:pathLst>
            </a:custGeom>
            <a:noFill/>
            <a:ln w="9525">
              <a:solidFill>
                <a:schemeClr val="tx1"/>
              </a:solidFill>
              <a:round/>
              <a:headEnd type="none" w="med" len="med"/>
              <a:tailEnd type="triangle" w="med" len="med"/>
            </a:ln>
            <a:effectLst/>
          </p:spPr>
          <p:txBody>
            <a:bodyPr/>
            <a:lstStyle/>
            <a:p>
              <a:endParaRPr lang="en-US"/>
            </a:p>
          </p:txBody>
        </p:sp>
        <p:sp>
          <p:nvSpPr>
            <p:cNvPr id="55" name="Text Box 38"/>
            <p:cNvSpPr txBox="1">
              <a:spLocks noChangeArrowheads="1"/>
            </p:cNvSpPr>
            <p:nvPr/>
          </p:nvSpPr>
          <p:spPr bwMode="auto">
            <a:xfrm rot="16466864">
              <a:off x="710010" y="2713809"/>
              <a:ext cx="1069507" cy="307777"/>
            </a:xfrm>
            <a:prstGeom prst="rect">
              <a:avLst/>
            </a:prstGeom>
            <a:noFill/>
            <a:ln w="9525">
              <a:noFill/>
              <a:miter lim="800000"/>
              <a:headEnd/>
              <a:tailEnd/>
            </a:ln>
            <a:effectLst/>
          </p:spPr>
          <p:txBody>
            <a:bodyPr wrap="square">
              <a:spAutoFit/>
            </a:bodyPr>
            <a:lstStyle/>
            <a:p>
              <a:pPr>
                <a:spcBef>
                  <a:spcPct val="50000"/>
                </a:spcBef>
              </a:pPr>
              <a:r>
                <a:rPr lang="en-US" sz="1400" dirty="0" smtClean="0"/>
                <a:t>RESET/00</a:t>
              </a:r>
              <a:endParaRPr lang="en-US" sz="1400" dirty="0"/>
            </a:p>
          </p:txBody>
        </p:sp>
      </p:grpSp>
      <p:sp>
        <p:nvSpPr>
          <p:cNvPr id="56" name="TextBox 55"/>
          <p:cNvSpPr txBox="1"/>
          <p:nvPr/>
        </p:nvSpPr>
        <p:spPr>
          <a:xfrm>
            <a:off x="5140411" y="3064475"/>
            <a:ext cx="479618" cy="369332"/>
          </a:xfrm>
          <a:prstGeom prst="rect">
            <a:avLst/>
          </a:prstGeom>
          <a:noFill/>
        </p:spPr>
        <p:txBody>
          <a:bodyPr wrap="none" rtlCol="0">
            <a:spAutoFit/>
          </a:bodyPr>
          <a:lstStyle/>
          <a:p>
            <a:r>
              <a:rPr lang="en-US" sz="1800" dirty="0" smtClean="0"/>
              <a:t>/00</a:t>
            </a:r>
            <a:endParaRPr lang="en-US" sz="1800" dirty="0"/>
          </a:p>
        </p:txBody>
      </p:sp>
      <p:sp>
        <p:nvSpPr>
          <p:cNvPr id="57" name="TextBox 56"/>
          <p:cNvSpPr txBox="1"/>
          <p:nvPr/>
        </p:nvSpPr>
        <p:spPr>
          <a:xfrm>
            <a:off x="7133970" y="4576119"/>
            <a:ext cx="479618" cy="369332"/>
          </a:xfrm>
          <a:prstGeom prst="rect">
            <a:avLst/>
          </a:prstGeom>
          <a:noFill/>
        </p:spPr>
        <p:txBody>
          <a:bodyPr wrap="none" rtlCol="0">
            <a:spAutoFit/>
          </a:bodyPr>
          <a:lstStyle/>
          <a:p>
            <a:r>
              <a:rPr lang="en-US" sz="1800" dirty="0" smtClean="0"/>
              <a:t>/01</a:t>
            </a:r>
            <a:endParaRPr lang="en-US" sz="1800" dirty="0"/>
          </a:p>
        </p:txBody>
      </p:sp>
      <p:sp>
        <p:nvSpPr>
          <p:cNvPr id="58" name="TextBox 57"/>
          <p:cNvSpPr txBox="1"/>
          <p:nvPr/>
        </p:nvSpPr>
        <p:spPr>
          <a:xfrm>
            <a:off x="4913872" y="5988909"/>
            <a:ext cx="479618" cy="369332"/>
          </a:xfrm>
          <a:prstGeom prst="rect">
            <a:avLst/>
          </a:prstGeom>
          <a:noFill/>
        </p:spPr>
        <p:txBody>
          <a:bodyPr wrap="none" rtlCol="0">
            <a:spAutoFit/>
          </a:bodyPr>
          <a:lstStyle/>
          <a:p>
            <a:r>
              <a:rPr lang="en-US" sz="1800" dirty="0" smtClean="0"/>
              <a:t>/10</a:t>
            </a:r>
            <a:endParaRPr lang="en-US" sz="1800" dirty="0"/>
          </a:p>
        </p:txBody>
      </p:sp>
      <p:sp>
        <p:nvSpPr>
          <p:cNvPr id="59" name="TextBox 58"/>
          <p:cNvSpPr txBox="1"/>
          <p:nvPr/>
        </p:nvSpPr>
        <p:spPr>
          <a:xfrm>
            <a:off x="2804986" y="4658499"/>
            <a:ext cx="471026" cy="369332"/>
          </a:xfrm>
          <a:prstGeom prst="rect">
            <a:avLst/>
          </a:prstGeom>
          <a:noFill/>
        </p:spPr>
        <p:txBody>
          <a:bodyPr wrap="none" rtlCol="0">
            <a:spAutoFit/>
          </a:bodyPr>
          <a:lstStyle/>
          <a:p>
            <a:r>
              <a:rPr lang="en-US" sz="1800" dirty="0" smtClean="0"/>
              <a:t>/11</a:t>
            </a:r>
            <a:endParaRPr lang="en-US" sz="1800" dirty="0"/>
          </a:p>
        </p:txBody>
      </p:sp>
      <p:sp>
        <p:nvSpPr>
          <p:cNvPr id="60" name="TextBox 59"/>
          <p:cNvSpPr txBox="1"/>
          <p:nvPr/>
        </p:nvSpPr>
        <p:spPr>
          <a:xfrm>
            <a:off x="6240163" y="2570206"/>
            <a:ext cx="479618" cy="369332"/>
          </a:xfrm>
          <a:prstGeom prst="rect">
            <a:avLst/>
          </a:prstGeom>
          <a:noFill/>
        </p:spPr>
        <p:txBody>
          <a:bodyPr wrap="none" rtlCol="0">
            <a:spAutoFit/>
          </a:bodyPr>
          <a:lstStyle/>
          <a:p>
            <a:r>
              <a:rPr lang="en-US" sz="1800" dirty="0" smtClean="0"/>
              <a:t>/01</a:t>
            </a:r>
            <a:endParaRPr lang="en-US" sz="1800" dirty="0"/>
          </a:p>
        </p:txBody>
      </p:sp>
      <p:sp>
        <p:nvSpPr>
          <p:cNvPr id="61" name="Text Box 32"/>
          <p:cNvSpPr txBox="1">
            <a:spLocks noChangeArrowheads="1"/>
          </p:cNvSpPr>
          <p:nvPr/>
        </p:nvSpPr>
        <p:spPr bwMode="auto">
          <a:xfrm>
            <a:off x="5049751" y="5391493"/>
            <a:ext cx="712615" cy="369332"/>
          </a:xfrm>
          <a:prstGeom prst="rect">
            <a:avLst/>
          </a:prstGeom>
          <a:noFill/>
          <a:ln w="9525">
            <a:noFill/>
            <a:miter lim="800000"/>
            <a:headEnd/>
            <a:tailEnd/>
          </a:ln>
          <a:effectLst/>
        </p:spPr>
        <p:txBody>
          <a:bodyPr wrap="square">
            <a:spAutoFit/>
          </a:bodyPr>
          <a:lstStyle/>
          <a:p>
            <a:pPr>
              <a:spcBef>
                <a:spcPct val="50000"/>
              </a:spcBef>
            </a:pPr>
            <a:r>
              <a:rPr lang="en-US" sz="1800" dirty="0" smtClean="0"/>
              <a:t>/11</a:t>
            </a:r>
            <a:endParaRPr lang="en-US" sz="1800" dirty="0"/>
          </a:p>
        </p:txBody>
      </p:sp>
      <p:sp>
        <p:nvSpPr>
          <p:cNvPr id="62" name="Slide Number Placeholder 61"/>
          <p:cNvSpPr>
            <a:spLocks noGrp="1"/>
          </p:cNvSpPr>
          <p:nvPr>
            <p:ph type="sldNum" sz="quarter" idx="12"/>
          </p:nvPr>
        </p:nvSpPr>
        <p:spPr/>
        <p:txBody>
          <a:bodyPr/>
          <a:lstStyle/>
          <a:p>
            <a:fld id="{1E9AE433-2354-447F-AC9C-E3BA53A2ED55}" type="slidenum">
              <a:rPr lang="en-US" smtClean="0"/>
              <a:pPr/>
              <a:t>81</a:t>
            </a:fld>
            <a:endParaRPr lang="en-US"/>
          </a:p>
        </p:txBody>
      </p:sp>
      <p:sp>
        <p:nvSpPr>
          <p:cNvPr id="63" name="Footer Placeholder 62"/>
          <p:cNvSpPr>
            <a:spLocks noGrp="1"/>
          </p:cNvSpPr>
          <p:nvPr>
            <p:ph type="ftr" sz="quarter" idx="11"/>
          </p:nvPr>
        </p:nvSpPr>
        <p:spPr/>
        <p:txBody>
          <a:bodyPr/>
          <a:lstStyle/>
          <a:p>
            <a:r>
              <a:rPr lang="es-ES" smtClean="0"/>
              <a:t>W2018: EE307</a:t>
            </a:r>
            <a:endParaRPr lang="en-US" dirty="0"/>
          </a:p>
        </p:txBody>
      </p:sp>
      <p:grpSp>
        <p:nvGrpSpPr>
          <p:cNvPr id="67" name="Group 66"/>
          <p:cNvGrpSpPr/>
          <p:nvPr/>
        </p:nvGrpSpPr>
        <p:grpSpPr>
          <a:xfrm>
            <a:off x="400050" y="300038"/>
            <a:ext cx="8124825" cy="6338887"/>
            <a:chOff x="400050" y="300038"/>
            <a:chExt cx="8124825" cy="6338887"/>
          </a:xfrm>
        </p:grpSpPr>
        <p:cxnSp>
          <p:nvCxnSpPr>
            <p:cNvPr id="65" name="Straight Connector 64"/>
            <p:cNvCxnSpPr/>
            <p:nvPr/>
          </p:nvCxnSpPr>
          <p:spPr bwMode="auto">
            <a:xfrm>
              <a:off x="400050" y="300038"/>
              <a:ext cx="7972425" cy="6186487"/>
            </a:xfrm>
            <a:prstGeom prst="line">
              <a:avLst/>
            </a:prstGeom>
            <a:solidFill>
              <a:schemeClr val="accent1"/>
            </a:solidFill>
            <a:ln w="95250" cap="flat" cmpd="sng" algn="ctr">
              <a:solidFill>
                <a:srgbClr val="FF0000"/>
              </a:solidFill>
              <a:prstDash val="solid"/>
              <a:round/>
              <a:headEnd type="none" w="med" len="med"/>
              <a:tailEnd type="none" w="med" len="med"/>
            </a:ln>
            <a:effectLst/>
          </p:spPr>
        </p:cxnSp>
        <p:cxnSp>
          <p:nvCxnSpPr>
            <p:cNvPr id="66" name="Straight Connector 65"/>
            <p:cNvCxnSpPr/>
            <p:nvPr/>
          </p:nvCxnSpPr>
          <p:spPr bwMode="auto">
            <a:xfrm flipH="1">
              <a:off x="552450" y="452438"/>
              <a:ext cx="7972425" cy="6186487"/>
            </a:xfrm>
            <a:prstGeom prst="line">
              <a:avLst/>
            </a:prstGeom>
            <a:solidFill>
              <a:schemeClr val="accent1"/>
            </a:solidFill>
            <a:ln w="95250" cap="flat" cmpd="sng" algn="ctr">
              <a:solidFill>
                <a:srgbClr val="FF0000"/>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47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47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477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478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477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478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477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478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477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478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6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nodeType="clickEffect">
                                  <p:stCondLst>
                                    <p:cond delay="0"/>
                                  </p:stCondLst>
                                  <p:childTnLst>
                                    <p:set>
                                      <p:cBhvr>
                                        <p:cTn id="114" dur="1" fill="hold">
                                          <p:stCondLst>
                                            <p:cond delay="0"/>
                                          </p:stCondLst>
                                        </p:cTn>
                                        <p:tgtEl>
                                          <p:spTgt spid="13"/>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10"/>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11"/>
                                        </p:tgtEl>
                                        <p:attrNameLst>
                                          <p:attrName>style.visibility</p:attrName>
                                        </p:attrNameLst>
                                      </p:cBhvr>
                                      <p:to>
                                        <p:strVal val="hidden"/>
                                      </p:to>
                                    </p:set>
                                  </p:childTnLst>
                                </p:cTn>
                              </p:par>
                              <p:par>
                                <p:cTn id="119" presetID="1" presetClass="exit" presetSubtype="0" fill="hold" nodeType="withEffect">
                                  <p:stCondLst>
                                    <p:cond delay="0"/>
                                  </p:stCondLst>
                                  <p:childTnLst>
                                    <p:set>
                                      <p:cBhvr>
                                        <p:cTn id="120" dur="1" fill="hold">
                                          <p:stCondLst>
                                            <p:cond delay="0"/>
                                          </p:stCondLst>
                                        </p:cTn>
                                        <p:tgtEl>
                                          <p:spTgt spid="12"/>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73" grpId="0" animBg="1"/>
      <p:bldP spid="74774" grpId="0" animBg="1"/>
      <p:bldP spid="74775" grpId="0" animBg="1"/>
      <p:bldP spid="74776" grpId="0" animBg="1"/>
      <p:bldP spid="74779" grpId="0" animBg="1"/>
      <p:bldP spid="74784" grpId="0"/>
      <p:bldP spid="74785" grpId="0"/>
      <p:bldP spid="74786" grpId="0"/>
      <p:bldP spid="74787" grpId="0"/>
      <p:bldP spid="74788" grpId="0"/>
      <p:bldP spid="56" grpId="0"/>
      <p:bldP spid="57" grpId="0"/>
      <p:bldP spid="58" grpId="0"/>
      <p:bldP spid="59" grpId="0"/>
      <p:bldP spid="60" grpId="0"/>
      <p:bldP spid="6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t>Sequential Circuit Design</a:t>
            </a:r>
          </a:p>
        </p:txBody>
      </p:sp>
      <p:sp>
        <p:nvSpPr>
          <p:cNvPr id="74755" name="Rectangle 3"/>
          <p:cNvSpPr>
            <a:spLocks noGrp="1" noChangeArrowheads="1"/>
          </p:cNvSpPr>
          <p:nvPr>
            <p:ph idx="1"/>
          </p:nvPr>
        </p:nvSpPr>
        <p:spPr/>
        <p:txBody>
          <a:bodyPr/>
          <a:lstStyle/>
          <a:p>
            <a:r>
              <a:rPr lang="en-US" dirty="0"/>
              <a:t>Example: </a:t>
            </a:r>
          </a:p>
          <a:p>
            <a:pPr lvl="1"/>
            <a:r>
              <a:rPr lang="en-US" dirty="0"/>
              <a:t>Step 5: Draw the State Transition Diagram</a:t>
            </a:r>
          </a:p>
        </p:txBody>
      </p:sp>
      <p:sp>
        <p:nvSpPr>
          <p:cNvPr id="74756" name="Text Box 4"/>
          <p:cNvSpPr txBox="1">
            <a:spLocks noChangeArrowheads="1"/>
          </p:cNvSpPr>
          <p:nvPr/>
        </p:nvSpPr>
        <p:spPr bwMode="auto">
          <a:xfrm>
            <a:off x="6644718" y="4167058"/>
            <a:ext cx="904875" cy="457200"/>
          </a:xfrm>
          <a:prstGeom prst="rect">
            <a:avLst/>
          </a:prstGeom>
          <a:noFill/>
          <a:ln w="9525">
            <a:noFill/>
            <a:miter lim="800000"/>
            <a:headEnd/>
            <a:tailEnd/>
          </a:ln>
          <a:effectLst/>
        </p:spPr>
        <p:txBody>
          <a:bodyPr>
            <a:spAutoFit/>
          </a:bodyPr>
          <a:lstStyle/>
          <a:p>
            <a:pPr>
              <a:spcBef>
                <a:spcPct val="50000"/>
              </a:spcBef>
            </a:pPr>
            <a:endParaRPr lang="en-US"/>
          </a:p>
        </p:txBody>
      </p:sp>
      <p:grpSp>
        <p:nvGrpSpPr>
          <p:cNvPr id="2" name="Group 5"/>
          <p:cNvGrpSpPr>
            <a:grpSpLocks/>
          </p:cNvGrpSpPr>
          <p:nvPr/>
        </p:nvGrpSpPr>
        <p:grpSpPr bwMode="auto">
          <a:xfrm>
            <a:off x="2939493" y="3190746"/>
            <a:ext cx="1614487" cy="1544637"/>
            <a:chOff x="1005" y="2157"/>
            <a:chExt cx="1017" cy="973"/>
          </a:xfrm>
        </p:grpSpPr>
        <p:sp>
          <p:nvSpPr>
            <p:cNvPr id="74758" name="Text Box 6"/>
            <p:cNvSpPr txBox="1">
              <a:spLocks noChangeArrowheads="1"/>
            </p:cNvSpPr>
            <p:nvPr/>
          </p:nvSpPr>
          <p:spPr bwMode="auto">
            <a:xfrm>
              <a:off x="1277" y="2246"/>
              <a:ext cx="454" cy="443"/>
            </a:xfrm>
            <a:prstGeom prst="rect">
              <a:avLst/>
            </a:prstGeom>
            <a:noFill/>
            <a:ln w="9525">
              <a:noFill/>
              <a:miter lim="800000"/>
              <a:headEnd/>
              <a:tailEnd/>
            </a:ln>
            <a:effectLst/>
          </p:spPr>
          <p:txBody>
            <a:bodyPr>
              <a:spAutoFit/>
            </a:bodyPr>
            <a:lstStyle/>
            <a:p>
              <a:pPr algn="ctr">
                <a:spcBef>
                  <a:spcPct val="50000"/>
                </a:spcBef>
              </a:pPr>
              <a:r>
                <a:rPr lang="en-US" sz="1600" dirty="0"/>
                <a:t>Zero</a:t>
              </a:r>
            </a:p>
            <a:p>
              <a:pPr algn="ctr">
                <a:spcBef>
                  <a:spcPct val="50000"/>
                </a:spcBef>
              </a:pPr>
              <a:r>
                <a:rPr lang="en-US" sz="1600" dirty="0"/>
                <a:t>00</a:t>
              </a:r>
            </a:p>
          </p:txBody>
        </p:sp>
        <p:sp>
          <p:nvSpPr>
            <p:cNvPr id="74759" name="Text Box 7"/>
            <p:cNvSpPr txBox="1">
              <a:spLocks noChangeArrowheads="1"/>
            </p:cNvSpPr>
            <p:nvPr/>
          </p:nvSpPr>
          <p:spPr bwMode="auto">
            <a:xfrm>
              <a:off x="1060" y="2719"/>
              <a:ext cx="920" cy="174"/>
            </a:xfrm>
            <a:prstGeom prst="rect">
              <a:avLst/>
            </a:prstGeom>
            <a:noFill/>
            <a:ln w="9525">
              <a:noFill/>
              <a:miter lim="800000"/>
              <a:headEnd/>
              <a:tailEnd/>
            </a:ln>
            <a:effectLst/>
          </p:spPr>
          <p:txBody>
            <a:bodyPr>
              <a:spAutoFit/>
            </a:bodyPr>
            <a:lstStyle/>
            <a:p>
              <a:pPr algn="ctr">
                <a:lnSpc>
                  <a:spcPct val="75000"/>
                </a:lnSpc>
              </a:pPr>
              <a:endParaRPr lang="en-US" sz="1600" dirty="0"/>
            </a:p>
          </p:txBody>
        </p:sp>
        <p:sp>
          <p:nvSpPr>
            <p:cNvPr id="74760" name="Oval 8"/>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3" name="Group 9"/>
          <p:cNvGrpSpPr>
            <a:grpSpLocks/>
          </p:cNvGrpSpPr>
          <p:nvPr/>
        </p:nvGrpSpPr>
        <p:grpSpPr bwMode="auto">
          <a:xfrm>
            <a:off x="5763655" y="3190746"/>
            <a:ext cx="1614488" cy="1544637"/>
            <a:chOff x="1005" y="2157"/>
            <a:chExt cx="1017" cy="973"/>
          </a:xfrm>
        </p:grpSpPr>
        <p:sp>
          <p:nvSpPr>
            <p:cNvPr id="74762" name="Text Box 10"/>
            <p:cNvSpPr txBox="1">
              <a:spLocks noChangeArrowheads="1"/>
            </p:cNvSpPr>
            <p:nvPr/>
          </p:nvSpPr>
          <p:spPr bwMode="auto">
            <a:xfrm>
              <a:off x="1277" y="2246"/>
              <a:ext cx="454" cy="443"/>
            </a:xfrm>
            <a:prstGeom prst="rect">
              <a:avLst/>
            </a:prstGeom>
            <a:noFill/>
            <a:ln w="9525">
              <a:noFill/>
              <a:miter lim="800000"/>
              <a:headEnd/>
              <a:tailEnd/>
            </a:ln>
            <a:effectLst/>
          </p:spPr>
          <p:txBody>
            <a:bodyPr>
              <a:spAutoFit/>
            </a:bodyPr>
            <a:lstStyle/>
            <a:p>
              <a:pPr algn="ctr">
                <a:spcBef>
                  <a:spcPct val="50000"/>
                </a:spcBef>
              </a:pPr>
              <a:r>
                <a:rPr lang="en-US" sz="1600"/>
                <a:t>One</a:t>
              </a:r>
            </a:p>
            <a:p>
              <a:pPr algn="ctr">
                <a:spcBef>
                  <a:spcPct val="50000"/>
                </a:spcBef>
              </a:pPr>
              <a:r>
                <a:rPr lang="en-US" sz="1600"/>
                <a:t>01</a:t>
              </a:r>
            </a:p>
          </p:txBody>
        </p:sp>
        <p:sp>
          <p:nvSpPr>
            <p:cNvPr id="74763" name="Text Box 11"/>
            <p:cNvSpPr txBox="1">
              <a:spLocks noChangeArrowheads="1"/>
            </p:cNvSpPr>
            <p:nvPr/>
          </p:nvSpPr>
          <p:spPr bwMode="auto">
            <a:xfrm>
              <a:off x="1060" y="2719"/>
              <a:ext cx="920" cy="174"/>
            </a:xfrm>
            <a:prstGeom prst="rect">
              <a:avLst/>
            </a:prstGeom>
            <a:noFill/>
            <a:ln w="9525">
              <a:noFill/>
              <a:miter lim="800000"/>
              <a:headEnd/>
              <a:tailEnd/>
            </a:ln>
            <a:effectLst/>
          </p:spPr>
          <p:txBody>
            <a:bodyPr>
              <a:spAutoFit/>
            </a:bodyPr>
            <a:lstStyle/>
            <a:p>
              <a:pPr algn="ctr">
                <a:lnSpc>
                  <a:spcPct val="75000"/>
                </a:lnSpc>
              </a:pPr>
              <a:endParaRPr lang="en-US" sz="1600" dirty="0"/>
            </a:p>
          </p:txBody>
        </p:sp>
        <p:sp>
          <p:nvSpPr>
            <p:cNvPr id="74764" name="Oval 12"/>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4" name="Group 13"/>
          <p:cNvGrpSpPr>
            <a:grpSpLocks/>
          </p:cNvGrpSpPr>
          <p:nvPr/>
        </p:nvGrpSpPr>
        <p:grpSpPr bwMode="auto">
          <a:xfrm>
            <a:off x="5763655" y="5000496"/>
            <a:ext cx="1614488" cy="1544637"/>
            <a:chOff x="1005" y="2157"/>
            <a:chExt cx="1017" cy="973"/>
          </a:xfrm>
        </p:grpSpPr>
        <p:sp>
          <p:nvSpPr>
            <p:cNvPr id="74766" name="Text Box 14"/>
            <p:cNvSpPr txBox="1">
              <a:spLocks noChangeArrowheads="1"/>
            </p:cNvSpPr>
            <p:nvPr/>
          </p:nvSpPr>
          <p:spPr bwMode="auto">
            <a:xfrm>
              <a:off x="1277" y="2246"/>
              <a:ext cx="454" cy="443"/>
            </a:xfrm>
            <a:prstGeom prst="rect">
              <a:avLst/>
            </a:prstGeom>
            <a:noFill/>
            <a:ln w="9525">
              <a:noFill/>
              <a:miter lim="800000"/>
              <a:headEnd/>
              <a:tailEnd/>
            </a:ln>
            <a:effectLst/>
          </p:spPr>
          <p:txBody>
            <a:bodyPr>
              <a:spAutoFit/>
            </a:bodyPr>
            <a:lstStyle/>
            <a:p>
              <a:pPr algn="ctr">
                <a:spcBef>
                  <a:spcPct val="50000"/>
                </a:spcBef>
              </a:pPr>
              <a:r>
                <a:rPr lang="en-US" sz="1600"/>
                <a:t>Two</a:t>
              </a:r>
            </a:p>
            <a:p>
              <a:pPr algn="ctr">
                <a:spcBef>
                  <a:spcPct val="50000"/>
                </a:spcBef>
              </a:pPr>
              <a:r>
                <a:rPr lang="en-US" sz="1600"/>
                <a:t>11</a:t>
              </a:r>
            </a:p>
          </p:txBody>
        </p:sp>
        <p:sp>
          <p:nvSpPr>
            <p:cNvPr id="74767" name="Text Box 15"/>
            <p:cNvSpPr txBox="1">
              <a:spLocks noChangeArrowheads="1"/>
            </p:cNvSpPr>
            <p:nvPr/>
          </p:nvSpPr>
          <p:spPr bwMode="auto">
            <a:xfrm>
              <a:off x="1060" y="2719"/>
              <a:ext cx="920" cy="174"/>
            </a:xfrm>
            <a:prstGeom prst="rect">
              <a:avLst/>
            </a:prstGeom>
            <a:noFill/>
            <a:ln w="9525">
              <a:noFill/>
              <a:miter lim="800000"/>
              <a:headEnd/>
              <a:tailEnd/>
            </a:ln>
            <a:effectLst/>
          </p:spPr>
          <p:txBody>
            <a:bodyPr>
              <a:spAutoFit/>
            </a:bodyPr>
            <a:lstStyle/>
            <a:p>
              <a:pPr algn="ctr">
                <a:lnSpc>
                  <a:spcPct val="75000"/>
                </a:lnSpc>
              </a:pPr>
              <a:endParaRPr lang="en-US" sz="1600" dirty="0"/>
            </a:p>
          </p:txBody>
        </p:sp>
        <p:sp>
          <p:nvSpPr>
            <p:cNvPr id="74768" name="Oval 16"/>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grpSp>
        <p:nvGrpSpPr>
          <p:cNvPr id="5" name="Group 17"/>
          <p:cNvGrpSpPr>
            <a:grpSpLocks/>
          </p:cNvGrpSpPr>
          <p:nvPr/>
        </p:nvGrpSpPr>
        <p:grpSpPr bwMode="auto">
          <a:xfrm>
            <a:off x="2939493" y="5000496"/>
            <a:ext cx="1614487" cy="1544637"/>
            <a:chOff x="1005" y="2157"/>
            <a:chExt cx="1017" cy="973"/>
          </a:xfrm>
        </p:grpSpPr>
        <p:sp>
          <p:nvSpPr>
            <p:cNvPr id="74770" name="Text Box 18"/>
            <p:cNvSpPr txBox="1">
              <a:spLocks noChangeArrowheads="1"/>
            </p:cNvSpPr>
            <p:nvPr/>
          </p:nvSpPr>
          <p:spPr bwMode="auto">
            <a:xfrm>
              <a:off x="1277" y="2246"/>
              <a:ext cx="454" cy="443"/>
            </a:xfrm>
            <a:prstGeom prst="rect">
              <a:avLst/>
            </a:prstGeom>
            <a:noFill/>
            <a:ln w="9525">
              <a:noFill/>
              <a:miter lim="800000"/>
              <a:headEnd/>
              <a:tailEnd/>
            </a:ln>
            <a:effectLst/>
          </p:spPr>
          <p:txBody>
            <a:bodyPr>
              <a:spAutoFit/>
            </a:bodyPr>
            <a:lstStyle/>
            <a:p>
              <a:pPr algn="ctr">
                <a:spcBef>
                  <a:spcPct val="50000"/>
                </a:spcBef>
              </a:pPr>
              <a:r>
                <a:rPr lang="en-US" sz="1600"/>
                <a:t>Three</a:t>
              </a:r>
            </a:p>
            <a:p>
              <a:pPr algn="ctr">
                <a:spcBef>
                  <a:spcPct val="50000"/>
                </a:spcBef>
              </a:pPr>
              <a:r>
                <a:rPr lang="en-US" sz="1600"/>
                <a:t>10</a:t>
              </a:r>
            </a:p>
          </p:txBody>
        </p:sp>
        <p:sp>
          <p:nvSpPr>
            <p:cNvPr id="74771" name="Text Box 19"/>
            <p:cNvSpPr txBox="1">
              <a:spLocks noChangeArrowheads="1"/>
            </p:cNvSpPr>
            <p:nvPr/>
          </p:nvSpPr>
          <p:spPr bwMode="auto">
            <a:xfrm>
              <a:off x="1060" y="2719"/>
              <a:ext cx="920" cy="174"/>
            </a:xfrm>
            <a:prstGeom prst="rect">
              <a:avLst/>
            </a:prstGeom>
            <a:noFill/>
            <a:ln w="9525">
              <a:noFill/>
              <a:miter lim="800000"/>
              <a:headEnd/>
              <a:tailEnd/>
            </a:ln>
            <a:effectLst/>
          </p:spPr>
          <p:txBody>
            <a:bodyPr>
              <a:spAutoFit/>
            </a:bodyPr>
            <a:lstStyle/>
            <a:p>
              <a:pPr algn="ctr">
                <a:lnSpc>
                  <a:spcPct val="75000"/>
                </a:lnSpc>
              </a:pPr>
              <a:endParaRPr lang="en-US" sz="1600" dirty="0"/>
            </a:p>
          </p:txBody>
        </p:sp>
        <p:sp>
          <p:nvSpPr>
            <p:cNvPr id="74772" name="Oval 20"/>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sp>
        <p:nvSpPr>
          <p:cNvPr id="74773" name="Freeform 21"/>
          <p:cNvSpPr>
            <a:spLocks/>
          </p:cNvSpPr>
          <p:nvPr/>
        </p:nvSpPr>
        <p:spPr bwMode="auto">
          <a:xfrm>
            <a:off x="4373005" y="3049458"/>
            <a:ext cx="1614488" cy="425450"/>
          </a:xfrm>
          <a:custGeom>
            <a:avLst/>
            <a:gdLst/>
            <a:ahLst/>
            <a:cxnLst>
              <a:cxn ang="0">
                <a:pos x="0" y="268"/>
              </a:cxn>
              <a:cxn ang="0">
                <a:pos x="230" y="83"/>
              </a:cxn>
              <a:cxn ang="0">
                <a:pos x="588" y="25"/>
              </a:cxn>
              <a:cxn ang="0">
                <a:pos x="1017" y="236"/>
              </a:cxn>
            </a:cxnLst>
            <a:rect l="0" t="0" r="r" b="b"/>
            <a:pathLst>
              <a:path w="1017" h="268">
                <a:moveTo>
                  <a:pt x="0" y="268"/>
                </a:moveTo>
                <a:cubicBezTo>
                  <a:pt x="66" y="196"/>
                  <a:pt x="132" y="124"/>
                  <a:pt x="230" y="83"/>
                </a:cubicBezTo>
                <a:cubicBezTo>
                  <a:pt x="328" y="42"/>
                  <a:pt x="457" y="0"/>
                  <a:pt x="588" y="25"/>
                </a:cubicBezTo>
                <a:cubicBezTo>
                  <a:pt x="719" y="50"/>
                  <a:pt x="948" y="201"/>
                  <a:pt x="1017" y="236"/>
                </a:cubicBezTo>
              </a:path>
            </a:pathLst>
          </a:custGeom>
          <a:noFill/>
          <a:ln w="9525">
            <a:solidFill>
              <a:schemeClr val="tx1"/>
            </a:solidFill>
            <a:round/>
            <a:headEnd type="none" w="med" len="med"/>
            <a:tailEnd type="triangle" w="med" len="med"/>
          </a:ln>
          <a:effectLst/>
        </p:spPr>
        <p:txBody>
          <a:bodyPr/>
          <a:lstStyle/>
          <a:p>
            <a:endParaRPr lang="en-US"/>
          </a:p>
        </p:txBody>
      </p:sp>
      <p:sp>
        <p:nvSpPr>
          <p:cNvPr id="74774" name="Freeform 22"/>
          <p:cNvSpPr>
            <a:spLocks/>
          </p:cNvSpPr>
          <p:nvPr/>
        </p:nvSpPr>
        <p:spPr bwMode="auto">
          <a:xfrm>
            <a:off x="7268605" y="4298821"/>
            <a:ext cx="319088" cy="1076325"/>
          </a:xfrm>
          <a:custGeom>
            <a:avLst/>
            <a:gdLst/>
            <a:ahLst/>
            <a:cxnLst>
              <a:cxn ang="0">
                <a:pos x="19" y="0"/>
              </a:cxn>
              <a:cxn ang="0">
                <a:pos x="198" y="288"/>
              </a:cxn>
              <a:cxn ang="0">
                <a:pos x="0" y="678"/>
              </a:cxn>
            </a:cxnLst>
            <a:rect l="0" t="0" r="r" b="b"/>
            <a:pathLst>
              <a:path w="201" h="678">
                <a:moveTo>
                  <a:pt x="19" y="0"/>
                </a:moveTo>
                <a:cubicBezTo>
                  <a:pt x="110" y="87"/>
                  <a:pt x="201" y="175"/>
                  <a:pt x="198" y="288"/>
                </a:cubicBezTo>
                <a:cubicBezTo>
                  <a:pt x="195" y="401"/>
                  <a:pt x="34" y="615"/>
                  <a:pt x="0" y="678"/>
                </a:cubicBezTo>
              </a:path>
            </a:pathLst>
          </a:custGeom>
          <a:noFill/>
          <a:ln w="9525">
            <a:solidFill>
              <a:schemeClr val="tx1"/>
            </a:solidFill>
            <a:round/>
            <a:headEnd type="none" w="med" len="med"/>
            <a:tailEnd type="triangle" w="med" len="med"/>
          </a:ln>
          <a:effectLst/>
        </p:spPr>
        <p:txBody>
          <a:bodyPr/>
          <a:lstStyle/>
          <a:p>
            <a:endParaRPr lang="en-US"/>
          </a:p>
        </p:txBody>
      </p:sp>
      <p:sp>
        <p:nvSpPr>
          <p:cNvPr id="74775" name="Freeform 23"/>
          <p:cNvSpPr>
            <a:spLocks/>
          </p:cNvSpPr>
          <p:nvPr/>
        </p:nvSpPr>
        <p:spPr bwMode="auto">
          <a:xfrm>
            <a:off x="4474605" y="5954583"/>
            <a:ext cx="1320800" cy="433388"/>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74776" name="Freeform 24"/>
          <p:cNvSpPr>
            <a:spLocks/>
          </p:cNvSpPr>
          <p:nvPr/>
        </p:nvSpPr>
        <p:spPr bwMode="auto">
          <a:xfrm>
            <a:off x="2733118" y="4328983"/>
            <a:ext cx="328612" cy="1036638"/>
          </a:xfrm>
          <a:custGeom>
            <a:avLst/>
            <a:gdLst/>
            <a:ahLst/>
            <a:cxnLst>
              <a:cxn ang="0">
                <a:pos x="207" y="653"/>
              </a:cxn>
              <a:cxn ang="0">
                <a:pos x="2" y="320"/>
              </a:cxn>
              <a:cxn ang="0">
                <a:pos x="194" y="0"/>
              </a:cxn>
            </a:cxnLst>
            <a:rect l="0" t="0" r="r" b="b"/>
            <a:pathLst>
              <a:path w="207" h="653">
                <a:moveTo>
                  <a:pt x="207" y="653"/>
                </a:moveTo>
                <a:cubicBezTo>
                  <a:pt x="105" y="541"/>
                  <a:pt x="4" y="429"/>
                  <a:pt x="2" y="320"/>
                </a:cubicBezTo>
                <a:cubicBezTo>
                  <a:pt x="0" y="211"/>
                  <a:pt x="163" y="53"/>
                  <a:pt x="194" y="0"/>
                </a:cubicBezTo>
              </a:path>
            </a:pathLst>
          </a:custGeom>
          <a:noFill/>
          <a:ln w="9525">
            <a:solidFill>
              <a:schemeClr val="tx1"/>
            </a:solidFill>
            <a:round/>
            <a:headEnd type="none" w="med" len="med"/>
            <a:tailEnd type="triangle" w="med" len="med"/>
          </a:ln>
          <a:effectLst/>
        </p:spPr>
        <p:txBody>
          <a:bodyPr/>
          <a:lstStyle/>
          <a:p>
            <a:endParaRPr lang="en-US"/>
          </a:p>
        </p:txBody>
      </p:sp>
      <p:sp>
        <p:nvSpPr>
          <p:cNvPr id="74779" name="Freeform 27"/>
          <p:cNvSpPr>
            <a:spLocks/>
          </p:cNvSpPr>
          <p:nvPr/>
        </p:nvSpPr>
        <p:spPr bwMode="auto">
          <a:xfrm>
            <a:off x="4534930" y="5349746"/>
            <a:ext cx="1270000" cy="228600"/>
          </a:xfrm>
          <a:custGeom>
            <a:avLst/>
            <a:gdLst/>
            <a:ahLst/>
            <a:cxnLst>
              <a:cxn ang="0">
                <a:pos x="0" y="144"/>
              </a:cxn>
              <a:cxn ang="0">
                <a:pos x="346" y="3"/>
              </a:cxn>
              <a:cxn ang="0">
                <a:pos x="800" y="125"/>
              </a:cxn>
            </a:cxnLst>
            <a:rect l="0" t="0" r="r" b="b"/>
            <a:pathLst>
              <a:path w="800" h="144">
                <a:moveTo>
                  <a:pt x="0" y="144"/>
                </a:moveTo>
                <a:cubicBezTo>
                  <a:pt x="106" y="75"/>
                  <a:pt x="213" y="6"/>
                  <a:pt x="346" y="3"/>
                </a:cubicBezTo>
                <a:cubicBezTo>
                  <a:pt x="479" y="0"/>
                  <a:pt x="639" y="62"/>
                  <a:pt x="800" y="125"/>
                </a:cubicBezTo>
              </a:path>
            </a:pathLst>
          </a:custGeom>
          <a:noFill/>
          <a:ln w="9525">
            <a:solidFill>
              <a:schemeClr val="tx1"/>
            </a:solidFill>
            <a:round/>
            <a:headEnd type="none" w="med" len="med"/>
            <a:tailEnd type="triangle" w="med" len="med"/>
          </a:ln>
          <a:effectLst/>
        </p:spPr>
        <p:txBody>
          <a:bodyPr/>
          <a:lstStyle/>
          <a:p>
            <a:endParaRPr lang="en-US"/>
          </a:p>
        </p:txBody>
      </p:sp>
      <p:grpSp>
        <p:nvGrpSpPr>
          <p:cNvPr id="6" name="Group 38"/>
          <p:cNvGrpSpPr/>
          <p:nvPr/>
        </p:nvGrpSpPr>
        <p:grpSpPr>
          <a:xfrm>
            <a:off x="5876368" y="4541708"/>
            <a:ext cx="648000" cy="641350"/>
            <a:chOff x="4999038" y="4479925"/>
            <a:chExt cx="648000" cy="641350"/>
          </a:xfrm>
        </p:grpSpPr>
        <p:sp>
          <p:nvSpPr>
            <p:cNvPr id="74778" name="Freeform 26"/>
            <p:cNvSpPr>
              <a:spLocks/>
            </p:cNvSpPr>
            <p:nvPr/>
          </p:nvSpPr>
          <p:spPr bwMode="auto">
            <a:xfrm>
              <a:off x="5003800" y="4479925"/>
              <a:ext cx="177800" cy="641350"/>
            </a:xfrm>
            <a:custGeom>
              <a:avLst/>
              <a:gdLst/>
              <a:ahLst/>
              <a:cxnLst>
                <a:cxn ang="0">
                  <a:pos x="112" y="404"/>
                </a:cxn>
                <a:cxn ang="0">
                  <a:pos x="3" y="205"/>
                </a:cxn>
                <a:cxn ang="0">
                  <a:pos x="93" y="0"/>
                </a:cxn>
              </a:cxnLst>
              <a:rect l="0" t="0" r="r" b="b"/>
              <a:pathLst>
                <a:path w="112" h="404">
                  <a:moveTo>
                    <a:pt x="112" y="404"/>
                  </a:moveTo>
                  <a:cubicBezTo>
                    <a:pt x="59" y="338"/>
                    <a:pt x="6" y="272"/>
                    <a:pt x="3" y="205"/>
                  </a:cubicBezTo>
                  <a:cubicBezTo>
                    <a:pt x="0" y="138"/>
                    <a:pt x="46" y="69"/>
                    <a:pt x="93" y="0"/>
                  </a:cubicBezTo>
                </a:path>
              </a:pathLst>
            </a:custGeom>
            <a:noFill/>
            <a:ln w="9525">
              <a:solidFill>
                <a:schemeClr val="tx1"/>
              </a:solidFill>
              <a:round/>
              <a:headEnd type="none" w="med" len="med"/>
              <a:tailEnd type="triangle" w="med" len="med"/>
            </a:ln>
            <a:effectLst/>
          </p:spPr>
          <p:txBody>
            <a:bodyPr/>
            <a:lstStyle/>
            <a:p>
              <a:endParaRPr lang="en-US"/>
            </a:p>
          </p:txBody>
        </p:sp>
        <p:sp>
          <p:nvSpPr>
            <p:cNvPr id="74781" name="Text Box 29"/>
            <p:cNvSpPr txBox="1">
              <a:spLocks noChangeArrowheads="1"/>
            </p:cNvSpPr>
            <p:nvPr/>
          </p:nvSpPr>
          <p:spPr bwMode="auto">
            <a:xfrm>
              <a:off x="4999038" y="4602163"/>
              <a:ext cx="648000" cy="369332"/>
            </a:xfrm>
            <a:prstGeom prst="rect">
              <a:avLst/>
            </a:prstGeom>
            <a:noFill/>
            <a:ln w="9525">
              <a:noFill/>
              <a:miter lim="800000"/>
              <a:headEnd/>
              <a:tailEnd/>
            </a:ln>
            <a:effectLst/>
          </p:spPr>
          <p:txBody>
            <a:bodyPr wrap="square">
              <a:spAutoFit/>
            </a:bodyPr>
            <a:lstStyle/>
            <a:p>
              <a:pPr>
                <a:spcBef>
                  <a:spcPct val="50000"/>
                </a:spcBef>
              </a:pPr>
              <a:r>
                <a:rPr lang="en-US" sz="1800" dirty="0" smtClean="0"/>
                <a:t>0/01</a:t>
              </a:r>
              <a:endParaRPr lang="en-US" sz="1800" dirty="0"/>
            </a:p>
          </p:txBody>
        </p:sp>
      </p:grpSp>
      <p:grpSp>
        <p:nvGrpSpPr>
          <p:cNvPr id="7" name="Group 39"/>
          <p:cNvGrpSpPr/>
          <p:nvPr/>
        </p:nvGrpSpPr>
        <p:grpSpPr>
          <a:xfrm>
            <a:off x="4525405" y="4033708"/>
            <a:ext cx="1258888" cy="369332"/>
            <a:chOff x="3648075" y="3971925"/>
            <a:chExt cx="1258888" cy="369332"/>
          </a:xfrm>
        </p:grpSpPr>
        <p:sp>
          <p:nvSpPr>
            <p:cNvPr id="74777" name="Freeform 25"/>
            <p:cNvSpPr>
              <a:spLocks/>
            </p:cNvSpPr>
            <p:nvPr/>
          </p:nvSpPr>
          <p:spPr bwMode="auto">
            <a:xfrm>
              <a:off x="3648075" y="4043363"/>
              <a:ext cx="1258888" cy="273050"/>
            </a:xfrm>
            <a:custGeom>
              <a:avLst/>
              <a:gdLst/>
              <a:ahLst/>
              <a:cxnLst>
                <a:cxn ang="0">
                  <a:pos x="793" y="0"/>
                </a:cxn>
                <a:cxn ang="0">
                  <a:pos x="416" y="160"/>
                </a:cxn>
                <a:cxn ang="0">
                  <a:pos x="0" y="71"/>
                </a:cxn>
              </a:cxnLst>
              <a:rect l="0" t="0" r="r" b="b"/>
              <a:pathLst>
                <a:path w="793" h="172">
                  <a:moveTo>
                    <a:pt x="793" y="0"/>
                  </a:moveTo>
                  <a:cubicBezTo>
                    <a:pt x="670" y="74"/>
                    <a:pt x="548" y="148"/>
                    <a:pt x="416" y="160"/>
                  </a:cubicBezTo>
                  <a:cubicBezTo>
                    <a:pt x="284" y="172"/>
                    <a:pt x="142" y="121"/>
                    <a:pt x="0" y="71"/>
                  </a:cubicBezTo>
                </a:path>
              </a:pathLst>
            </a:custGeom>
            <a:noFill/>
            <a:ln w="9525">
              <a:solidFill>
                <a:schemeClr val="tx1"/>
              </a:solidFill>
              <a:round/>
              <a:headEnd type="none" w="med" len="med"/>
              <a:tailEnd type="triangle" w="med" len="med"/>
            </a:ln>
            <a:effectLst/>
          </p:spPr>
          <p:txBody>
            <a:bodyPr/>
            <a:lstStyle/>
            <a:p>
              <a:endParaRPr lang="en-US"/>
            </a:p>
          </p:txBody>
        </p:sp>
        <p:sp>
          <p:nvSpPr>
            <p:cNvPr id="74782" name="Text Box 30"/>
            <p:cNvSpPr txBox="1">
              <a:spLocks noChangeArrowheads="1"/>
            </p:cNvSpPr>
            <p:nvPr/>
          </p:nvSpPr>
          <p:spPr bwMode="auto">
            <a:xfrm>
              <a:off x="4133850" y="3971925"/>
              <a:ext cx="722355" cy="369332"/>
            </a:xfrm>
            <a:prstGeom prst="rect">
              <a:avLst/>
            </a:prstGeom>
            <a:noFill/>
            <a:ln w="9525">
              <a:noFill/>
              <a:miter lim="800000"/>
              <a:headEnd/>
              <a:tailEnd/>
            </a:ln>
            <a:effectLst/>
          </p:spPr>
          <p:txBody>
            <a:bodyPr wrap="square">
              <a:spAutoFit/>
            </a:bodyPr>
            <a:lstStyle/>
            <a:p>
              <a:pPr>
                <a:spcBef>
                  <a:spcPct val="50000"/>
                </a:spcBef>
              </a:pPr>
              <a:r>
                <a:rPr lang="en-US" sz="1800" dirty="0" smtClean="0"/>
                <a:t>0/00</a:t>
              </a:r>
              <a:endParaRPr lang="en-US" sz="1800" dirty="0"/>
            </a:p>
          </p:txBody>
        </p:sp>
      </p:grpSp>
      <p:grpSp>
        <p:nvGrpSpPr>
          <p:cNvPr id="8" name="Group 40"/>
          <p:cNvGrpSpPr/>
          <p:nvPr/>
        </p:nvGrpSpPr>
        <p:grpSpPr>
          <a:xfrm>
            <a:off x="3884055" y="4490908"/>
            <a:ext cx="633413" cy="731838"/>
            <a:chOff x="3006725" y="4429125"/>
            <a:chExt cx="633413" cy="731838"/>
          </a:xfrm>
        </p:grpSpPr>
        <p:sp>
          <p:nvSpPr>
            <p:cNvPr id="74780" name="Freeform 28"/>
            <p:cNvSpPr>
              <a:spLocks/>
            </p:cNvSpPr>
            <p:nvPr/>
          </p:nvSpPr>
          <p:spPr bwMode="auto">
            <a:xfrm>
              <a:off x="3433763" y="4429125"/>
              <a:ext cx="206375" cy="731838"/>
            </a:xfrm>
            <a:custGeom>
              <a:avLst/>
              <a:gdLst/>
              <a:ahLst/>
              <a:cxnLst>
                <a:cxn ang="0">
                  <a:pos x="13" y="0"/>
                </a:cxn>
                <a:cxn ang="0">
                  <a:pos x="128" y="250"/>
                </a:cxn>
                <a:cxn ang="0">
                  <a:pos x="0" y="461"/>
                </a:cxn>
              </a:cxnLst>
              <a:rect l="0" t="0" r="r" b="b"/>
              <a:pathLst>
                <a:path w="130" h="461">
                  <a:moveTo>
                    <a:pt x="13" y="0"/>
                  </a:moveTo>
                  <a:cubicBezTo>
                    <a:pt x="71" y="86"/>
                    <a:pt x="130" y="173"/>
                    <a:pt x="128" y="250"/>
                  </a:cubicBezTo>
                  <a:cubicBezTo>
                    <a:pt x="126" y="327"/>
                    <a:pt x="22" y="426"/>
                    <a:pt x="0" y="461"/>
                  </a:cubicBezTo>
                </a:path>
              </a:pathLst>
            </a:custGeom>
            <a:noFill/>
            <a:ln w="9525">
              <a:solidFill>
                <a:schemeClr val="tx1"/>
              </a:solidFill>
              <a:round/>
              <a:headEnd type="none" w="med" len="med"/>
              <a:tailEnd type="triangle" w="med" len="med"/>
            </a:ln>
            <a:effectLst/>
          </p:spPr>
          <p:txBody>
            <a:bodyPr/>
            <a:lstStyle/>
            <a:p>
              <a:endParaRPr lang="en-US"/>
            </a:p>
          </p:txBody>
        </p:sp>
        <p:sp>
          <p:nvSpPr>
            <p:cNvPr id="74783" name="Text Box 31"/>
            <p:cNvSpPr txBox="1">
              <a:spLocks noChangeArrowheads="1"/>
            </p:cNvSpPr>
            <p:nvPr/>
          </p:nvSpPr>
          <p:spPr bwMode="auto">
            <a:xfrm>
              <a:off x="3006725" y="4611688"/>
              <a:ext cx="620713" cy="366712"/>
            </a:xfrm>
            <a:prstGeom prst="rect">
              <a:avLst/>
            </a:prstGeom>
            <a:noFill/>
            <a:ln w="9525">
              <a:noFill/>
              <a:miter lim="800000"/>
              <a:headEnd/>
              <a:tailEnd/>
            </a:ln>
            <a:effectLst/>
          </p:spPr>
          <p:txBody>
            <a:bodyPr>
              <a:spAutoFit/>
            </a:bodyPr>
            <a:lstStyle/>
            <a:p>
              <a:pPr>
                <a:spcBef>
                  <a:spcPct val="50000"/>
                </a:spcBef>
              </a:pPr>
              <a:r>
                <a:rPr lang="en-US" sz="1800" dirty="0" smtClean="0"/>
                <a:t>0/11</a:t>
              </a:r>
              <a:endParaRPr lang="en-US" sz="1800" dirty="0"/>
            </a:p>
          </p:txBody>
        </p:sp>
      </p:grpSp>
      <p:sp>
        <p:nvSpPr>
          <p:cNvPr id="74784" name="Text Box 32"/>
          <p:cNvSpPr txBox="1">
            <a:spLocks noChangeArrowheads="1"/>
          </p:cNvSpPr>
          <p:nvPr/>
        </p:nvSpPr>
        <p:spPr bwMode="auto">
          <a:xfrm>
            <a:off x="4897351" y="5375017"/>
            <a:ext cx="712615" cy="369332"/>
          </a:xfrm>
          <a:prstGeom prst="rect">
            <a:avLst/>
          </a:prstGeom>
          <a:noFill/>
          <a:ln w="9525">
            <a:noFill/>
            <a:miter lim="800000"/>
            <a:headEnd/>
            <a:tailEnd/>
          </a:ln>
          <a:effectLst/>
        </p:spPr>
        <p:txBody>
          <a:bodyPr wrap="square">
            <a:spAutoFit/>
          </a:bodyPr>
          <a:lstStyle/>
          <a:p>
            <a:pPr>
              <a:spcBef>
                <a:spcPct val="50000"/>
              </a:spcBef>
            </a:pPr>
            <a:r>
              <a:rPr lang="en-US" sz="1800" dirty="0" smtClean="0"/>
              <a:t>0</a:t>
            </a:r>
            <a:endParaRPr lang="en-US" sz="1800" dirty="0"/>
          </a:p>
        </p:txBody>
      </p:sp>
      <p:sp>
        <p:nvSpPr>
          <p:cNvPr id="74785" name="Text Box 33"/>
          <p:cNvSpPr txBox="1">
            <a:spLocks noChangeArrowheads="1"/>
          </p:cNvSpPr>
          <p:nvPr/>
        </p:nvSpPr>
        <p:spPr bwMode="auto">
          <a:xfrm>
            <a:off x="7033655" y="4551233"/>
            <a:ext cx="549275" cy="366713"/>
          </a:xfrm>
          <a:prstGeom prst="rect">
            <a:avLst/>
          </a:prstGeom>
          <a:noFill/>
          <a:ln w="9525">
            <a:noFill/>
            <a:miter lim="800000"/>
            <a:headEnd/>
            <a:tailEnd/>
          </a:ln>
          <a:effectLst/>
        </p:spPr>
        <p:txBody>
          <a:bodyPr>
            <a:spAutoFit/>
          </a:bodyPr>
          <a:lstStyle/>
          <a:p>
            <a:pPr>
              <a:spcBef>
                <a:spcPct val="50000"/>
              </a:spcBef>
            </a:pPr>
            <a:r>
              <a:rPr lang="en-US" sz="1800" dirty="0"/>
              <a:t>1</a:t>
            </a:r>
          </a:p>
        </p:txBody>
      </p:sp>
      <p:sp>
        <p:nvSpPr>
          <p:cNvPr id="74786" name="Text Box 34"/>
          <p:cNvSpPr txBox="1">
            <a:spLocks noChangeArrowheads="1"/>
          </p:cNvSpPr>
          <p:nvPr/>
        </p:nvSpPr>
        <p:spPr bwMode="auto">
          <a:xfrm>
            <a:off x="4992130" y="3047871"/>
            <a:ext cx="427038" cy="366712"/>
          </a:xfrm>
          <a:prstGeom prst="rect">
            <a:avLst/>
          </a:prstGeom>
          <a:noFill/>
          <a:ln w="9525">
            <a:noFill/>
            <a:miter lim="800000"/>
            <a:headEnd/>
            <a:tailEnd/>
          </a:ln>
          <a:effectLst/>
        </p:spPr>
        <p:txBody>
          <a:bodyPr>
            <a:spAutoFit/>
          </a:bodyPr>
          <a:lstStyle/>
          <a:p>
            <a:pPr>
              <a:spcBef>
                <a:spcPct val="50000"/>
              </a:spcBef>
            </a:pPr>
            <a:r>
              <a:rPr lang="en-US" sz="1800" dirty="0"/>
              <a:t>1</a:t>
            </a:r>
          </a:p>
        </p:txBody>
      </p:sp>
      <p:sp>
        <p:nvSpPr>
          <p:cNvPr id="74787" name="Text Box 35"/>
          <p:cNvSpPr txBox="1">
            <a:spLocks noChangeArrowheads="1"/>
          </p:cNvSpPr>
          <p:nvPr/>
        </p:nvSpPr>
        <p:spPr bwMode="auto">
          <a:xfrm>
            <a:off x="2715655" y="4663946"/>
            <a:ext cx="600075" cy="366712"/>
          </a:xfrm>
          <a:prstGeom prst="rect">
            <a:avLst/>
          </a:prstGeom>
          <a:noFill/>
          <a:ln w="9525">
            <a:noFill/>
            <a:miter lim="800000"/>
            <a:headEnd/>
            <a:tailEnd/>
          </a:ln>
          <a:effectLst/>
        </p:spPr>
        <p:txBody>
          <a:bodyPr>
            <a:spAutoFit/>
          </a:bodyPr>
          <a:lstStyle/>
          <a:p>
            <a:pPr>
              <a:spcBef>
                <a:spcPct val="50000"/>
              </a:spcBef>
            </a:pPr>
            <a:r>
              <a:rPr lang="en-US" sz="1800" dirty="0"/>
              <a:t>1</a:t>
            </a:r>
          </a:p>
        </p:txBody>
      </p:sp>
      <p:sp>
        <p:nvSpPr>
          <p:cNvPr id="74788" name="Text Box 36"/>
          <p:cNvSpPr txBox="1">
            <a:spLocks noChangeArrowheads="1"/>
          </p:cNvSpPr>
          <p:nvPr/>
        </p:nvSpPr>
        <p:spPr bwMode="auto">
          <a:xfrm>
            <a:off x="4753061" y="5964238"/>
            <a:ext cx="600075" cy="366712"/>
          </a:xfrm>
          <a:prstGeom prst="rect">
            <a:avLst/>
          </a:prstGeom>
          <a:noFill/>
          <a:ln w="9525">
            <a:noFill/>
            <a:miter lim="800000"/>
            <a:headEnd/>
            <a:tailEnd/>
          </a:ln>
          <a:effectLst/>
        </p:spPr>
        <p:txBody>
          <a:bodyPr>
            <a:spAutoFit/>
          </a:bodyPr>
          <a:lstStyle/>
          <a:p>
            <a:pPr>
              <a:spcBef>
                <a:spcPct val="50000"/>
              </a:spcBef>
            </a:pPr>
            <a:r>
              <a:rPr lang="en-US" sz="1800" dirty="0"/>
              <a:t>1</a:t>
            </a:r>
          </a:p>
        </p:txBody>
      </p:sp>
      <p:grpSp>
        <p:nvGrpSpPr>
          <p:cNvPr id="9" name="Group 51"/>
          <p:cNvGrpSpPr/>
          <p:nvPr/>
        </p:nvGrpSpPr>
        <p:grpSpPr>
          <a:xfrm>
            <a:off x="1679018" y="3563808"/>
            <a:ext cx="1322387" cy="533202"/>
            <a:chOff x="801688" y="3502025"/>
            <a:chExt cx="1322387" cy="533202"/>
          </a:xfrm>
        </p:grpSpPr>
        <p:sp>
          <p:nvSpPr>
            <p:cNvPr id="74789" name="Freeform 37"/>
            <p:cNvSpPr>
              <a:spLocks/>
            </p:cNvSpPr>
            <p:nvPr/>
          </p:nvSpPr>
          <p:spPr bwMode="auto">
            <a:xfrm>
              <a:off x="1260475" y="3502025"/>
              <a:ext cx="863600" cy="206375"/>
            </a:xfrm>
            <a:custGeom>
              <a:avLst/>
              <a:gdLst/>
              <a:ahLst/>
              <a:cxnLst>
                <a:cxn ang="0">
                  <a:pos x="0" y="130"/>
                </a:cxn>
                <a:cxn ang="0">
                  <a:pos x="294" y="8"/>
                </a:cxn>
                <a:cxn ang="0">
                  <a:pos x="544" y="79"/>
                </a:cxn>
              </a:cxnLst>
              <a:rect l="0" t="0" r="r" b="b"/>
              <a:pathLst>
                <a:path w="544" h="130">
                  <a:moveTo>
                    <a:pt x="0" y="130"/>
                  </a:moveTo>
                  <a:cubicBezTo>
                    <a:pt x="101" y="73"/>
                    <a:pt x="203" y="16"/>
                    <a:pt x="294" y="8"/>
                  </a:cubicBezTo>
                  <a:cubicBezTo>
                    <a:pt x="385" y="0"/>
                    <a:pt x="502" y="66"/>
                    <a:pt x="544" y="79"/>
                  </a:cubicBezTo>
                </a:path>
              </a:pathLst>
            </a:custGeom>
            <a:noFill/>
            <a:ln w="9525">
              <a:solidFill>
                <a:schemeClr val="tx1"/>
              </a:solidFill>
              <a:round/>
              <a:headEnd type="none" w="med" len="med"/>
              <a:tailEnd type="triangle" w="med" len="med"/>
            </a:ln>
            <a:effectLst/>
          </p:spPr>
          <p:txBody>
            <a:bodyPr/>
            <a:lstStyle/>
            <a:p>
              <a:endParaRPr lang="en-US"/>
            </a:p>
          </p:txBody>
        </p:sp>
        <p:sp>
          <p:nvSpPr>
            <p:cNvPr id="74790" name="Text Box 38"/>
            <p:cNvSpPr txBox="1">
              <a:spLocks noChangeArrowheads="1"/>
            </p:cNvSpPr>
            <p:nvPr/>
          </p:nvSpPr>
          <p:spPr bwMode="auto">
            <a:xfrm>
              <a:off x="801688" y="3727450"/>
              <a:ext cx="1064182" cy="307777"/>
            </a:xfrm>
            <a:prstGeom prst="rect">
              <a:avLst/>
            </a:prstGeom>
            <a:noFill/>
            <a:ln w="9525">
              <a:noFill/>
              <a:miter lim="800000"/>
              <a:headEnd/>
              <a:tailEnd/>
            </a:ln>
            <a:effectLst/>
          </p:spPr>
          <p:txBody>
            <a:bodyPr wrap="square">
              <a:spAutoFit/>
            </a:bodyPr>
            <a:lstStyle/>
            <a:p>
              <a:pPr>
                <a:spcBef>
                  <a:spcPct val="50000"/>
                </a:spcBef>
              </a:pPr>
              <a:r>
                <a:rPr lang="en-US" sz="1400" dirty="0" smtClean="0"/>
                <a:t>RESET/00</a:t>
              </a:r>
              <a:endParaRPr lang="en-US" sz="1400" dirty="0"/>
            </a:p>
          </p:txBody>
        </p:sp>
      </p:grpSp>
      <p:grpSp>
        <p:nvGrpSpPr>
          <p:cNvPr id="10" name="Group 45"/>
          <p:cNvGrpSpPr/>
          <p:nvPr/>
        </p:nvGrpSpPr>
        <p:grpSpPr>
          <a:xfrm>
            <a:off x="4110809" y="2570033"/>
            <a:ext cx="2445309" cy="716863"/>
            <a:chOff x="3233479" y="2508250"/>
            <a:chExt cx="2445309" cy="716863"/>
          </a:xfrm>
        </p:grpSpPr>
        <p:sp>
          <p:nvSpPr>
            <p:cNvPr id="44" name="Freeform 37"/>
            <p:cNvSpPr>
              <a:spLocks/>
            </p:cNvSpPr>
            <p:nvPr/>
          </p:nvSpPr>
          <p:spPr bwMode="auto">
            <a:xfrm flipH="1">
              <a:off x="3233479" y="2530331"/>
              <a:ext cx="2042855" cy="694782"/>
            </a:xfrm>
            <a:custGeom>
              <a:avLst/>
              <a:gdLst>
                <a:gd name="connsiteX0" fmla="*/ 0 w 12883"/>
                <a:gd name="connsiteY0" fmla="*/ 9530 h 9530"/>
                <a:gd name="connsiteX1" fmla="*/ 5404 w 12883"/>
                <a:gd name="connsiteY1" fmla="*/ 145 h 9530"/>
                <a:gd name="connsiteX2" fmla="*/ 12883 w 12883"/>
                <a:gd name="connsiteY2" fmla="*/ 8658 h 9530"/>
              </a:gdLst>
              <a:ahLst/>
              <a:cxnLst>
                <a:cxn ang="0">
                  <a:pos x="connsiteX0" y="connsiteY0"/>
                </a:cxn>
                <a:cxn ang="0">
                  <a:pos x="connsiteX1" y="connsiteY1"/>
                </a:cxn>
                <a:cxn ang="0">
                  <a:pos x="connsiteX2" y="connsiteY2"/>
                </a:cxn>
              </a:cxnLst>
              <a:rect l="l" t="t" r="r" b="b"/>
              <a:pathLst>
                <a:path w="12883" h="9530">
                  <a:moveTo>
                    <a:pt x="0" y="9530"/>
                  </a:moveTo>
                  <a:cubicBezTo>
                    <a:pt x="1857" y="5145"/>
                    <a:pt x="3257" y="290"/>
                    <a:pt x="5404" y="145"/>
                  </a:cubicBezTo>
                  <a:cubicBezTo>
                    <a:pt x="7551" y="0"/>
                    <a:pt x="12111" y="7658"/>
                    <a:pt x="12883" y="8658"/>
                  </a:cubicBezTo>
                </a:path>
              </a:pathLst>
            </a:custGeom>
            <a:noFill/>
            <a:ln w="9525">
              <a:solidFill>
                <a:schemeClr val="tx1"/>
              </a:solidFill>
              <a:round/>
              <a:headEnd type="none" w="med" len="med"/>
              <a:tailEnd type="triangle" w="med" len="med"/>
            </a:ln>
            <a:effectLst/>
          </p:spPr>
          <p:txBody>
            <a:bodyPr/>
            <a:lstStyle/>
            <a:p>
              <a:endParaRPr lang="en-US"/>
            </a:p>
          </p:txBody>
        </p:sp>
        <p:sp>
          <p:nvSpPr>
            <p:cNvPr id="45" name="Text Box 38"/>
            <p:cNvSpPr txBox="1">
              <a:spLocks noChangeArrowheads="1"/>
            </p:cNvSpPr>
            <p:nvPr/>
          </p:nvSpPr>
          <p:spPr bwMode="auto">
            <a:xfrm>
              <a:off x="4772326" y="2508250"/>
              <a:ext cx="906462" cy="304800"/>
            </a:xfrm>
            <a:prstGeom prst="rect">
              <a:avLst/>
            </a:prstGeom>
            <a:noFill/>
            <a:ln w="9525">
              <a:noFill/>
              <a:miter lim="800000"/>
              <a:headEnd/>
              <a:tailEnd/>
            </a:ln>
            <a:effectLst/>
          </p:spPr>
          <p:txBody>
            <a:bodyPr>
              <a:spAutoFit/>
            </a:bodyPr>
            <a:lstStyle/>
            <a:p>
              <a:pPr>
                <a:spcBef>
                  <a:spcPct val="50000"/>
                </a:spcBef>
              </a:pPr>
              <a:r>
                <a:rPr lang="en-US" sz="1400" dirty="0"/>
                <a:t>RESET</a:t>
              </a:r>
            </a:p>
          </p:txBody>
        </p:sp>
      </p:grpSp>
      <p:grpSp>
        <p:nvGrpSpPr>
          <p:cNvPr id="11" name="Group 47"/>
          <p:cNvGrpSpPr/>
          <p:nvPr/>
        </p:nvGrpSpPr>
        <p:grpSpPr>
          <a:xfrm>
            <a:off x="4356923" y="4621693"/>
            <a:ext cx="1652234" cy="341339"/>
            <a:chOff x="3479593" y="4559910"/>
            <a:chExt cx="1652234" cy="341339"/>
          </a:xfrm>
        </p:grpSpPr>
        <p:sp>
          <p:nvSpPr>
            <p:cNvPr id="43" name="Freeform 37"/>
            <p:cNvSpPr>
              <a:spLocks/>
            </p:cNvSpPr>
            <p:nvPr/>
          </p:nvSpPr>
          <p:spPr bwMode="auto">
            <a:xfrm rot="1535692" flipH="1">
              <a:off x="3479593" y="4697855"/>
              <a:ext cx="1652234" cy="203394"/>
            </a:xfrm>
            <a:custGeom>
              <a:avLst/>
              <a:gdLst>
                <a:gd name="connsiteX0" fmla="*/ 0 w 19333"/>
                <a:gd name="connsiteY0" fmla="*/ 12997 h 12997"/>
                <a:gd name="connsiteX1" fmla="*/ 14737 w 19333"/>
                <a:gd name="connsiteY1" fmla="*/ 1076 h 12997"/>
                <a:gd name="connsiteX2" fmla="*/ 19333 w 19333"/>
                <a:gd name="connsiteY2" fmla="*/ 6538 h 12997"/>
                <a:gd name="connsiteX0" fmla="*/ 0 w 19333"/>
                <a:gd name="connsiteY0" fmla="*/ 8137 h 8137"/>
                <a:gd name="connsiteX1" fmla="*/ 14181 w 19333"/>
                <a:gd name="connsiteY1" fmla="*/ 1076 h 8137"/>
                <a:gd name="connsiteX2" fmla="*/ 19333 w 19333"/>
                <a:gd name="connsiteY2" fmla="*/ 1678 h 8137"/>
                <a:gd name="connsiteX0" fmla="*/ 0 w 9896"/>
                <a:gd name="connsiteY0" fmla="*/ 12112 h 12112"/>
                <a:gd name="connsiteX1" fmla="*/ 7335 w 9896"/>
                <a:gd name="connsiteY1" fmla="*/ 3434 h 12112"/>
                <a:gd name="connsiteX2" fmla="*/ 9896 w 9896"/>
                <a:gd name="connsiteY2" fmla="*/ 1229 h 12112"/>
              </a:gdLst>
              <a:ahLst/>
              <a:cxnLst>
                <a:cxn ang="0">
                  <a:pos x="connsiteX0" y="connsiteY0"/>
                </a:cxn>
                <a:cxn ang="0">
                  <a:pos x="connsiteX1" y="connsiteY1"/>
                </a:cxn>
                <a:cxn ang="0">
                  <a:pos x="connsiteX2" y="connsiteY2"/>
                </a:cxn>
              </a:cxnLst>
              <a:rect l="l" t="t" r="r" b="b"/>
              <a:pathLst>
                <a:path w="9896" h="12112">
                  <a:moveTo>
                    <a:pt x="0" y="12112"/>
                  </a:moveTo>
                  <a:cubicBezTo>
                    <a:pt x="961" y="6723"/>
                    <a:pt x="5686" y="5248"/>
                    <a:pt x="7335" y="3434"/>
                  </a:cubicBezTo>
                  <a:cubicBezTo>
                    <a:pt x="8984" y="1620"/>
                    <a:pt x="9497" y="0"/>
                    <a:pt x="9896" y="1229"/>
                  </a:cubicBezTo>
                </a:path>
              </a:pathLst>
            </a:custGeom>
            <a:noFill/>
            <a:ln w="9525">
              <a:solidFill>
                <a:schemeClr val="tx1"/>
              </a:solidFill>
              <a:round/>
              <a:headEnd type="none" w="med" len="med"/>
              <a:tailEnd type="triangle" w="med" len="med"/>
            </a:ln>
            <a:effectLst/>
          </p:spPr>
          <p:txBody>
            <a:bodyPr/>
            <a:lstStyle/>
            <a:p>
              <a:endParaRPr lang="en-US"/>
            </a:p>
          </p:txBody>
        </p:sp>
        <p:sp>
          <p:nvSpPr>
            <p:cNvPr id="47" name="Text Box 38"/>
            <p:cNvSpPr txBox="1">
              <a:spLocks noChangeArrowheads="1"/>
            </p:cNvSpPr>
            <p:nvPr/>
          </p:nvSpPr>
          <p:spPr bwMode="auto">
            <a:xfrm rot="1922642">
              <a:off x="3945582" y="4559910"/>
              <a:ext cx="1053458" cy="307777"/>
            </a:xfrm>
            <a:prstGeom prst="rect">
              <a:avLst/>
            </a:prstGeom>
            <a:noFill/>
            <a:ln w="9525">
              <a:noFill/>
              <a:miter lim="800000"/>
              <a:headEnd/>
              <a:tailEnd/>
            </a:ln>
            <a:effectLst/>
          </p:spPr>
          <p:txBody>
            <a:bodyPr wrap="square">
              <a:spAutoFit/>
            </a:bodyPr>
            <a:lstStyle/>
            <a:p>
              <a:pPr>
                <a:spcBef>
                  <a:spcPct val="50000"/>
                </a:spcBef>
              </a:pPr>
              <a:r>
                <a:rPr lang="en-US" sz="1400" dirty="0" smtClean="0"/>
                <a:t>RESET/00</a:t>
              </a:r>
              <a:endParaRPr lang="en-US" sz="1400" dirty="0"/>
            </a:p>
          </p:txBody>
        </p:sp>
      </p:grpSp>
      <p:grpSp>
        <p:nvGrpSpPr>
          <p:cNvPr id="12" name="Group 50"/>
          <p:cNvGrpSpPr/>
          <p:nvPr/>
        </p:nvGrpSpPr>
        <p:grpSpPr>
          <a:xfrm>
            <a:off x="1964748" y="4131060"/>
            <a:ext cx="1387540" cy="1347930"/>
            <a:chOff x="1087418" y="4069277"/>
            <a:chExt cx="1387540" cy="1347930"/>
          </a:xfrm>
        </p:grpSpPr>
        <p:sp>
          <p:nvSpPr>
            <p:cNvPr id="49" name="Freeform 37"/>
            <p:cNvSpPr>
              <a:spLocks/>
            </p:cNvSpPr>
            <p:nvPr/>
          </p:nvSpPr>
          <p:spPr bwMode="auto">
            <a:xfrm rot="18149705">
              <a:off x="1271104" y="4152987"/>
              <a:ext cx="1287564" cy="1120144"/>
            </a:xfrm>
            <a:custGeom>
              <a:avLst/>
              <a:gdLst>
                <a:gd name="connsiteX0" fmla="*/ 0 w 9161"/>
                <a:gd name="connsiteY0" fmla="*/ 26726 h 26726"/>
                <a:gd name="connsiteX1" fmla="*/ 4565 w 9161"/>
                <a:gd name="connsiteY1" fmla="*/ 3038 h 26726"/>
                <a:gd name="connsiteX2" fmla="*/ 9161 w 9161"/>
                <a:gd name="connsiteY2" fmla="*/ 8500 h 26726"/>
                <a:gd name="connsiteX0" fmla="*/ 431 w 10431"/>
                <a:gd name="connsiteY0" fmla="*/ 9076 h 9076"/>
                <a:gd name="connsiteX1" fmla="*/ 830 w 10431"/>
                <a:gd name="connsiteY1" fmla="*/ 3537 h 9076"/>
                <a:gd name="connsiteX2" fmla="*/ 5414 w 10431"/>
                <a:gd name="connsiteY2" fmla="*/ 213 h 9076"/>
                <a:gd name="connsiteX3" fmla="*/ 10431 w 10431"/>
                <a:gd name="connsiteY3" fmla="*/ 2256 h 9076"/>
              </a:gdLst>
              <a:ahLst/>
              <a:cxnLst>
                <a:cxn ang="0">
                  <a:pos x="connsiteX0" y="connsiteY0"/>
                </a:cxn>
                <a:cxn ang="0">
                  <a:pos x="connsiteX1" y="connsiteY1"/>
                </a:cxn>
                <a:cxn ang="0">
                  <a:pos x="connsiteX2" y="connsiteY2"/>
                </a:cxn>
                <a:cxn ang="0">
                  <a:pos x="connsiteX3" y="connsiteY3"/>
                </a:cxn>
              </a:cxnLst>
              <a:rect l="l" t="t" r="r" b="b"/>
              <a:pathLst>
                <a:path w="10431" h="9076">
                  <a:moveTo>
                    <a:pt x="431" y="9076"/>
                  </a:moveTo>
                  <a:cubicBezTo>
                    <a:pt x="913" y="8185"/>
                    <a:pt x="0" y="5014"/>
                    <a:pt x="830" y="3537"/>
                  </a:cubicBezTo>
                  <a:cubicBezTo>
                    <a:pt x="1660" y="2060"/>
                    <a:pt x="3814" y="426"/>
                    <a:pt x="5414" y="213"/>
                  </a:cubicBezTo>
                  <a:cubicBezTo>
                    <a:pt x="7014" y="0"/>
                    <a:pt x="9588" y="1882"/>
                    <a:pt x="10431" y="2256"/>
                  </a:cubicBezTo>
                </a:path>
              </a:pathLst>
            </a:custGeom>
            <a:noFill/>
            <a:ln w="9525">
              <a:solidFill>
                <a:schemeClr val="tx1"/>
              </a:solidFill>
              <a:round/>
              <a:headEnd type="none" w="med" len="med"/>
              <a:tailEnd type="triangle" w="med" len="med"/>
            </a:ln>
            <a:effectLst/>
          </p:spPr>
          <p:txBody>
            <a:bodyPr/>
            <a:lstStyle/>
            <a:p>
              <a:endParaRPr lang="en-US"/>
            </a:p>
          </p:txBody>
        </p:sp>
        <p:sp>
          <p:nvSpPr>
            <p:cNvPr id="50" name="Text Box 38"/>
            <p:cNvSpPr txBox="1">
              <a:spLocks noChangeArrowheads="1"/>
            </p:cNvSpPr>
            <p:nvPr/>
          </p:nvSpPr>
          <p:spPr bwMode="auto">
            <a:xfrm rot="15074888">
              <a:off x="694482" y="4716493"/>
              <a:ext cx="1093650" cy="307777"/>
            </a:xfrm>
            <a:prstGeom prst="rect">
              <a:avLst/>
            </a:prstGeom>
            <a:noFill/>
            <a:ln w="9525">
              <a:noFill/>
              <a:miter lim="800000"/>
              <a:headEnd/>
              <a:tailEnd/>
            </a:ln>
            <a:effectLst/>
          </p:spPr>
          <p:txBody>
            <a:bodyPr wrap="square">
              <a:spAutoFit/>
            </a:bodyPr>
            <a:lstStyle/>
            <a:p>
              <a:pPr>
                <a:spcBef>
                  <a:spcPct val="50000"/>
                </a:spcBef>
              </a:pPr>
              <a:r>
                <a:rPr lang="en-US" sz="1400" dirty="0" smtClean="0"/>
                <a:t>RESET/00</a:t>
              </a:r>
              <a:endParaRPr lang="en-US" sz="1400" dirty="0"/>
            </a:p>
          </p:txBody>
        </p:sp>
      </p:grpSp>
      <p:grpSp>
        <p:nvGrpSpPr>
          <p:cNvPr id="13" name="Group 55"/>
          <p:cNvGrpSpPr/>
          <p:nvPr/>
        </p:nvGrpSpPr>
        <p:grpSpPr>
          <a:xfrm>
            <a:off x="1968205" y="2394727"/>
            <a:ext cx="1416057" cy="1476441"/>
            <a:chOff x="1090875" y="2332944"/>
            <a:chExt cx="1416057" cy="1476441"/>
          </a:xfrm>
        </p:grpSpPr>
        <p:sp>
          <p:nvSpPr>
            <p:cNvPr id="54" name="Freeform 37"/>
            <p:cNvSpPr>
              <a:spLocks/>
            </p:cNvSpPr>
            <p:nvPr/>
          </p:nvSpPr>
          <p:spPr bwMode="auto">
            <a:xfrm rot="18149705">
              <a:off x="1212456" y="2514910"/>
              <a:ext cx="1368895" cy="1220056"/>
            </a:xfrm>
            <a:custGeom>
              <a:avLst/>
              <a:gdLst>
                <a:gd name="connsiteX0" fmla="*/ 0 w 9161"/>
                <a:gd name="connsiteY0" fmla="*/ 26726 h 26726"/>
                <a:gd name="connsiteX1" fmla="*/ 4565 w 9161"/>
                <a:gd name="connsiteY1" fmla="*/ 3038 h 26726"/>
                <a:gd name="connsiteX2" fmla="*/ 9161 w 9161"/>
                <a:gd name="connsiteY2" fmla="*/ 8500 h 26726"/>
                <a:gd name="connsiteX0" fmla="*/ 431 w 10431"/>
                <a:gd name="connsiteY0" fmla="*/ 9076 h 9076"/>
                <a:gd name="connsiteX1" fmla="*/ 830 w 10431"/>
                <a:gd name="connsiteY1" fmla="*/ 3537 h 9076"/>
                <a:gd name="connsiteX2" fmla="*/ 5414 w 10431"/>
                <a:gd name="connsiteY2" fmla="*/ 213 h 9076"/>
                <a:gd name="connsiteX3" fmla="*/ 10431 w 10431"/>
                <a:gd name="connsiteY3" fmla="*/ 2256 h 9076"/>
                <a:gd name="connsiteX0" fmla="*/ 413 w 6867"/>
                <a:gd name="connsiteY0" fmla="*/ 10915 h 11711"/>
                <a:gd name="connsiteX1" fmla="*/ 796 w 6867"/>
                <a:gd name="connsiteY1" fmla="*/ 4812 h 11711"/>
                <a:gd name="connsiteX2" fmla="*/ 5190 w 6867"/>
                <a:gd name="connsiteY2" fmla="*/ 1150 h 11711"/>
                <a:gd name="connsiteX3" fmla="*/ 6867 w 6867"/>
                <a:gd name="connsiteY3" fmla="*/ 11711 h 11711"/>
                <a:gd name="connsiteX0" fmla="*/ 601 w 14121"/>
                <a:gd name="connsiteY0" fmla="*/ 8643 h 9323"/>
                <a:gd name="connsiteX1" fmla="*/ 1159 w 14121"/>
                <a:gd name="connsiteY1" fmla="*/ 3432 h 9323"/>
                <a:gd name="connsiteX2" fmla="*/ 7558 w 14121"/>
                <a:gd name="connsiteY2" fmla="*/ 305 h 9323"/>
                <a:gd name="connsiteX3" fmla="*/ 13714 w 14121"/>
                <a:gd name="connsiteY3" fmla="*/ 5264 h 9323"/>
                <a:gd name="connsiteX4" fmla="*/ 10000 w 14121"/>
                <a:gd name="connsiteY4" fmla="*/ 9323 h 9323"/>
                <a:gd name="connsiteX0" fmla="*/ 1390 w 10964"/>
                <a:gd name="connsiteY0" fmla="*/ 9247 h 9976"/>
                <a:gd name="connsiteX1" fmla="*/ 821 w 10964"/>
                <a:gd name="connsiteY1" fmla="*/ 3805 h 9976"/>
                <a:gd name="connsiteX2" fmla="*/ 6316 w 10964"/>
                <a:gd name="connsiteY2" fmla="*/ 303 h 9976"/>
                <a:gd name="connsiteX3" fmla="*/ 10676 w 10964"/>
                <a:gd name="connsiteY3" fmla="*/ 5622 h 9976"/>
                <a:gd name="connsiteX4" fmla="*/ 8046 w 10964"/>
                <a:gd name="connsiteY4" fmla="*/ 9976 h 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64" h="9976">
                  <a:moveTo>
                    <a:pt x="1390" y="9247"/>
                  </a:moveTo>
                  <a:cubicBezTo>
                    <a:pt x="1866" y="8348"/>
                    <a:pt x="0" y="5295"/>
                    <a:pt x="821" y="3805"/>
                  </a:cubicBezTo>
                  <a:cubicBezTo>
                    <a:pt x="1641" y="2315"/>
                    <a:pt x="4674" y="0"/>
                    <a:pt x="6316" y="303"/>
                  </a:cubicBezTo>
                  <a:cubicBezTo>
                    <a:pt x="7958" y="606"/>
                    <a:pt x="10388" y="4010"/>
                    <a:pt x="10676" y="5622"/>
                  </a:cubicBezTo>
                  <a:cubicBezTo>
                    <a:pt x="10964" y="7234"/>
                    <a:pt x="7887" y="9139"/>
                    <a:pt x="8046" y="9976"/>
                  </a:cubicBezTo>
                </a:path>
              </a:pathLst>
            </a:custGeom>
            <a:noFill/>
            <a:ln w="9525">
              <a:solidFill>
                <a:schemeClr val="tx1"/>
              </a:solidFill>
              <a:round/>
              <a:headEnd type="none" w="med" len="med"/>
              <a:tailEnd type="triangle" w="med" len="med"/>
            </a:ln>
            <a:effectLst/>
          </p:spPr>
          <p:txBody>
            <a:bodyPr/>
            <a:lstStyle/>
            <a:p>
              <a:endParaRPr lang="en-US"/>
            </a:p>
          </p:txBody>
        </p:sp>
        <p:sp>
          <p:nvSpPr>
            <p:cNvPr id="55" name="Text Box 38"/>
            <p:cNvSpPr txBox="1">
              <a:spLocks noChangeArrowheads="1"/>
            </p:cNvSpPr>
            <p:nvPr/>
          </p:nvSpPr>
          <p:spPr bwMode="auto">
            <a:xfrm rot="16466864">
              <a:off x="710010" y="2713809"/>
              <a:ext cx="1069507" cy="307777"/>
            </a:xfrm>
            <a:prstGeom prst="rect">
              <a:avLst/>
            </a:prstGeom>
            <a:noFill/>
            <a:ln w="9525">
              <a:noFill/>
              <a:miter lim="800000"/>
              <a:headEnd/>
              <a:tailEnd/>
            </a:ln>
            <a:effectLst/>
          </p:spPr>
          <p:txBody>
            <a:bodyPr wrap="square">
              <a:spAutoFit/>
            </a:bodyPr>
            <a:lstStyle/>
            <a:p>
              <a:pPr>
                <a:spcBef>
                  <a:spcPct val="50000"/>
                </a:spcBef>
              </a:pPr>
              <a:r>
                <a:rPr lang="en-US" sz="1400" dirty="0" smtClean="0"/>
                <a:t>RESET/00</a:t>
              </a:r>
              <a:endParaRPr lang="en-US" sz="1400" dirty="0"/>
            </a:p>
          </p:txBody>
        </p:sp>
      </p:grpSp>
      <p:sp>
        <p:nvSpPr>
          <p:cNvPr id="56" name="TextBox 55"/>
          <p:cNvSpPr txBox="1"/>
          <p:nvPr/>
        </p:nvSpPr>
        <p:spPr>
          <a:xfrm>
            <a:off x="5140411" y="3064475"/>
            <a:ext cx="479618" cy="369332"/>
          </a:xfrm>
          <a:prstGeom prst="rect">
            <a:avLst/>
          </a:prstGeom>
          <a:noFill/>
        </p:spPr>
        <p:txBody>
          <a:bodyPr wrap="none" rtlCol="0">
            <a:spAutoFit/>
          </a:bodyPr>
          <a:lstStyle/>
          <a:p>
            <a:r>
              <a:rPr lang="en-US" sz="1800" dirty="0" smtClean="0"/>
              <a:t>/01</a:t>
            </a:r>
            <a:endParaRPr lang="en-US" sz="1800" dirty="0"/>
          </a:p>
        </p:txBody>
      </p:sp>
      <p:sp>
        <p:nvSpPr>
          <p:cNvPr id="57" name="TextBox 56"/>
          <p:cNvSpPr txBox="1"/>
          <p:nvPr/>
        </p:nvSpPr>
        <p:spPr>
          <a:xfrm>
            <a:off x="7133970" y="4576119"/>
            <a:ext cx="479618" cy="369332"/>
          </a:xfrm>
          <a:prstGeom prst="rect">
            <a:avLst/>
          </a:prstGeom>
          <a:noFill/>
        </p:spPr>
        <p:txBody>
          <a:bodyPr wrap="none" rtlCol="0">
            <a:spAutoFit/>
          </a:bodyPr>
          <a:lstStyle/>
          <a:p>
            <a:r>
              <a:rPr lang="en-US" sz="1800" dirty="0" smtClean="0"/>
              <a:t>/10</a:t>
            </a:r>
            <a:endParaRPr lang="en-US" sz="1800" dirty="0"/>
          </a:p>
        </p:txBody>
      </p:sp>
      <p:sp>
        <p:nvSpPr>
          <p:cNvPr id="58" name="TextBox 57"/>
          <p:cNvSpPr txBox="1"/>
          <p:nvPr/>
        </p:nvSpPr>
        <p:spPr>
          <a:xfrm>
            <a:off x="4913872" y="5988909"/>
            <a:ext cx="479618" cy="369332"/>
          </a:xfrm>
          <a:prstGeom prst="rect">
            <a:avLst/>
          </a:prstGeom>
          <a:noFill/>
        </p:spPr>
        <p:txBody>
          <a:bodyPr wrap="none" rtlCol="0">
            <a:spAutoFit/>
          </a:bodyPr>
          <a:lstStyle/>
          <a:p>
            <a:r>
              <a:rPr lang="en-US" sz="1800" dirty="0" smtClean="0"/>
              <a:t>/11</a:t>
            </a:r>
            <a:endParaRPr lang="en-US" sz="1800" dirty="0"/>
          </a:p>
        </p:txBody>
      </p:sp>
      <p:sp>
        <p:nvSpPr>
          <p:cNvPr id="59" name="TextBox 58"/>
          <p:cNvSpPr txBox="1"/>
          <p:nvPr/>
        </p:nvSpPr>
        <p:spPr>
          <a:xfrm>
            <a:off x="2804986" y="4658499"/>
            <a:ext cx="479618" cy="369332"/>
          </a:xfrm>
          <a:prstGeom prst="rect">
            <a:avLst/>
          </a:prstGeom>
          <a:noFill/>
        </p:spPr>
        <p:txBody>
          <a:bodyPr wrap="none" rtlCol="0">
            <a:spAutoFit/>
          </a:bodyPr>
          <a:lstStyle/>
          <a:p>
            <a:r>
              <a:rPr lang="en-US" sz="1800" dirty="0" smtClean="0"/>
              <a:t>/00</a:t>
            </a:r>
            <a:endParaRPr lang="en-US" sz="1800" dirty="0"/>
          </a:p>
        </p:txBody>
      </p:sp>
      <p:sp>
        <p:nvSpPr>
          <p:cNvPr id="60" name="TextBox 59"/>
          <p:cNvSpPr txBox="1"/>
          <p:nvPr/>
        </p:nvSpPr>
        <p:spPr>
          <a:xfrm>
            <a:off x="6240163" y="2570206"/>
            <a:ext cx="479618" cy="369332"/>
          </a:xfrm>
          <a:prstGeom prst="rect">
            <a:avLst/>
          </a:prstGeom>
          <a:noFill/>
        </p:spPr>
        <p:txBody>
          <a:bodyPr wrap="none" rtlCol="0">
            <a:spAutoFit/>
          </a:bodyPr>
          <a:lstStyle/>
          <a:p>
            <a:r>
              <a:rPr lang="en-US" sz="1800" dirty="0" smtClean="0"/>
              <a:t>/00</a:t>
            </a:r>
            <a:endParaRPr lang="en-US" sz="1800" dirty="0"/>
          </a:p>
        </p:txBody>
      </p:sp>
      <p:sp>
        <p:nvSpPr>
          <p:cNvPr id="61" name="Text Box 32"/>
          <p:cNvSpPr txBox="1">
            <a:spLocks noChangeArrowheads="1"/>
          </p:cNvSpPr>
          <p:nvPr/>
        </p:nvSpPr>
        <p:spPr bwMode="auto">
          <a:xfrm>
            <a:off x="5049751" y="5391493"/>
            <a:ext cx="712615" cy="369332"/>
          </a:xfrm>
          <a:prstGeom prst="rect">
            <a:avLst/>
          </a:prstGeom>
          <a:noFill/>
          <a:ln w="9525">
            <a:noFill/>
            <a:miter lim="800000"/>
            <a:headEnd/>
            <a:tailEnd/>
          </a:ln>
          <a:effectLst/>
        </p:spPr>
        <p:txBody>
          <a:bodyPr wrap="square">
            <a:spAutoFit/>
          </a:bodyPr>
          <a:lstStyle/>
          <a:p>
            <a:pPr>
              <a:spcBef>
                <a:spcPct val="50000"/>
              </a:spcBef>
            </a:pPr>
            <a:r>
              <a:rPr lang="en-US" sz="1800" dirty="0" smtClean="0"/>
              <a:t>/10</a:t>
            </a:r>
            <a:endParaRPr lang="en-US" sz="1800" dirty="0"/>
          </a:p>
        </p:txBody>
      </p:sp>
      <p:sp>
        <p:nvSpPr>
          <p:cNvPr id="62" name="Slide Number Placeholder 61"/>
          <p:cNvSpPr>
            <a:spLocks noGrp="1"/>
          </p:cNvSpPr>
          <p:nvPr>
            <p:ph type="sldNum" sz="quarter" idx="12"/>
          </p:nvPr>
        </p:nvSpPr>
        <p:spPr/>
        <p:txBody>
          <a:bodyPr/>
          <a:lstStyle/>
          <a:p>
            <a:fld id="{1E9AE433-2354-447F-AC9C-E3BA53A2ED55}" type="slidenum">
              <a:rPr lang="en-US" smtClean="0"/>
              <a:pPr/>
              <a:t>82</a:t>
            </a:fld>
            <a:endParaRPr lang="en-US"/>
          </a:p>
        </p:txBody>
      </p:sp>
      <p:sp>
        <p:nvSpPr>
          <p:cNvPr id="63" name="Footer Placeholder 62"/>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47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47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477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478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477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478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477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478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477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478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6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nodeType="clickEffect">
                                  <p:stCondLst>
                                    <p:cond delay="0"/>
                                  </p:stCondLst>
                                  <p:childTnLst>
                                    <p:set>
                                      <p:cBhvr>
                                        <p:cTn id="114" dur="1" fill="hold">
                                          <p:stCondLst>
                                            <p:cond delay="0"/>
                                          </p:stCondLst>
                                        </p:cTn>
                                        <p:tgtEl>
                                          <p:spTgt spid="13"/>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10"/>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11"/>
                                        </p:tgtEl>
                                        <p:attrNameLst>
                                          <p:attrName>style.visibility</p:attrName>
                                        </p:attrNameLst>
                                      </p:cBhvr>
                                      <p:to>
                                        <p:strVal val="hidden"/>
                                      </p:to>
                                    </p:set>
                                  </p:childTnLst>
                                </p:cTn>
                              </p:par>
                              <p:par>
                                <p:cTn id="119" presetID="1" presetClass="exit" presetSubtype="0" fill="hold" nodeType="withEffect">
                                  <p:stCondLst>
                                    <p:cond delay="0"/>
                                  </p:stCondLst>
                                  <p:childTnLst>
                                    <p:set>
                                      <p:cBhvr>
                                        <p:cTn id="120" dur="1" fill="hold">
                                          <p:stCondLst>
                                            <p:cond delay="0"/>
                                          </p:stCondLst>
                                        </p:cTn>
                                        <p:tgtEl>
                                          <p:spTgt spid="12"/>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73" grpId="0" animBg="1"/>
      <p:bldP spid="74774" grpId="0" animBg="1"/>
      <p:bldP spid="74775" grpId="0" animBg="1"/>
      <p:bldP spid="74776" grpId="0" animBg="1"/>
      <p:bldP spid="74779" grpId="0" animBg="1"/>
      <p:bldP spid="74784" grpId="0"/>
      <p:bldP spid="74785" grpId="0"/>
      <p:bldP spid="74786" grpId="0"/>
      <p:bldP spid="74787" grpId="0"/>
      <p:bldP spid="74788" grpId="0"/>
      <p:bldP spid="56" grpId="0"/>
      <p:bldP spid="57" grpId="0"/>
      <p:bldP spid="58" grpId="0"/>
      <p:bldP spid="59" grpId="0"/>
      <p:bldP spid="60" grpId="0"/>
      <p:bldP spid="61"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Sequential Circuit Design</a:t>
            </a:r>
          </a:p>
        </p:txBody>
      </p:sp>
      <p:sp>
        <p:nvSpPr>
          <p:cNvPr id="90115" name="Rectangle 3"/>
          <p:cNvSpPr>
            <a:spLocks noGrp="1" noChangeArrowheads="1"/>
          </p:cNvSpPr>
          <p:nvPr>
            <p:ph idx="1"/>
          </p:nvPr>
        </p:nvSpPr>
        <p:spPr/>
        <p:txBody>
          <a:bodyPr/>
          <a:lstStyle/>
          <a:p>
            <a:r>
              <a:rPr lang="en-US"/>
              <a:t>Same Example Except Use Meally Model : </a:t>
            </a:r>
          </a:p>
          <a:p>
            <a:pPr lvl="1"/>
            <a:r>
              <a:rPr lang="en-US"/>
              <a:t>Step 5: Draw the State Transition Diagram</a:t>
            </a:r>
          </a:p>
        </p:txBody>
      </p:sp>
      <p:grpSp>
        <p:nvGrpSpPr>
          <p:cNvPr id="90149" name="Group 37"/>
          <p:cNvGrpSpPr>
            <a:grpSpLocks/>
          </p:cNvGrpSpPr>
          <p:nvPr/>
        </p:nvGrpSpPr>
        <p:grpSpPr bwMode="auto">
          <a:xfrm>
            <a:off x="1838325" y="2986088"/>
            <a:ext cx="5010150" cy="3497262"/>
            <a:chOff x="1158" y="1881"/>
            <a:chExt cx="3156" cy="2203"/>
          </a:xfrm>
        </p:grpSpPr>
        <p:sp>
          <p:nvSpPr>
            <p:cNvPr id="90116" name="Text Box 4"/>
            <p:cNvSpPr txBox="1">
              <a:spLocks noChangeArrowheads="1"/>
            </p:cNvSpPr>
            <p:nvPr/>
          </p:nvSpPr>
          <p:spPr bwMode="auto">
            <a:xfrm>
              <a:off x="3633" y="2586"/>
              <a:ext cx="570" cy="288"/>
            </a:xfrm>
            <a:prstGeom prst="rect">
              <a:avLst/>
            </a:prstGeom>
            <a:noFill/>
            <a:ln w="9525">
              <a:noFill/>
              <a:miter lim="800000"/>
              <a:headEnd/>
              <a:tailEnd/>
            </a:ln>
            <a:effectLst/>
          </p:spPr>
          <p:txBody>
            <a:bodyPr>
              <a:spAutoFit/>
            </a:bodyPr>
            <a:lstStyle/>
            <a:p>
              <a:pPr>
                <a:spcBef>
                  <a:spcPct val="50000"/>
                </a:spcBef>
              </a:pPr>
              <a:endParaRPr lang="en-US"/>
            </a:p>
          </p:txBody>
        </p:sp>
        <p:sp>
          <p:nvSpPr>
            <p:cNvPr id="90118" name="Text Box 6"/>
            <p:cNvSpPr txBox="1">
              <a:spLocks noChangeArrowheads="1"/>
            </p:cNvSpPr>
            <p:nvPr/>
          </p:nvSpPr>
          <p:spPr bwMode="auto">
            <a:xfrm>
              <a:off x="1571" y="2060"/>
              <a:ext cx="454" cy="443"/>
            </a:xfrm>
            <a:prstGeom prst="rect">
              <a:avLst/>
            </a:prstGeom>
            <a:noFill/>
            <a:ln w="9525">
              <a:noFill/>
              <a:miter lim="800000"/>
              <a:headEnd/>
              <a:tailEnd/>
            </a:ln>
            <a:effectLst/>
          </p:spPr>
          <p:txBody>
            <a:bodyPr>
              <a:spAutoFit/>
            </a:bodyPr>
            <a:lstStyle/>
            <a:p>
              <a:pPr algn="ctr">
                <a:spcBef>
                  <a:spcPct val="50000"/>
                </a:spcBef>
              </a:pPr>
              <a:r>
                <a:rPr lang="en-US" sz="1600"/>
                <a:t>Zero</a:t>
              </a:r>
            </a:p>
            <a:p>
              <a:pPr algn="ctr">
                <a:spcBef>
                  <a:spcPct val="50000"/>
                </a:spcBef>
              </a:pPr>
              <a:r>
                <a:rPr lang="en-US" sz="1600"/>
                <a:t>00</a:t>
              </a:r>
            </a:p>
          </p:txBody>
        </p:sp>
        <p:sp>
          <p:nvSpPr>
            <p:cNvPr id="90120" name="Oval 8"/>
            <p:cNvSpPr>
              <a:spLocks noChangeArrowheads="1"/>
            </p:cNvSpPr>
            <p:nvPr/>
          </p:nvSpPr>
          <p:spPr bwMode="auto">
            <a:xfrm>
              <a:off x="1299" y="1971"/>
              <a:ext cx="1017" cy="973"/>
            </a:xfrm>
            <a:prstGeom prst="ellipse">
              <a:avLst/>
            </a:prstGeom>
            <a:noFill/>
            <a:ln w="9525">
              <a:solidFill>
                <a:schemeClr val="tx1"/>
              </a:solidFill>
              <a:round/>
              <a:headEnd/>
              <a:tailEnd/>
            </a:ln>
            <a:effectLst/>
          </p:spPr>
          <p:txBody>
            <a:bodyPr wrap="none" anchor="ctr"/>
            <a:lstStyle/>
            <a:p>
              <a:endParaRPr lang="en-US"/>
            </a:p>
          </p:txBody>
        </p:sp>
        <p:sp>
          <p:nvSpPr>
            <p:cNvPr id="90122" name="Text Box 10"/>
            <p:cNvSpPr txBox="1">
              <a:spLocks noChangeArrowheads="1"/>
            </p:cNvSpPr>
            <p:nvPr/>
          </p:nvSpPr>
          <p:spPr bwMode="auto">
            <a:xfrm>
              <a:off x="3350" y="2060"/>
              <a:ext cx="454" cy="443"/>
            </a:xfrm>
            <a:prstGeom prst="rect">
              <a:avLst/>
            </a:prstGeom>
            <a:noFill/>
            <a:ln w="9525">
              <a:noFill/>
              <a:miter lim="800000"/>
              <a:headEnd/>
              <a:tailEnd/>
            </a:ln>
            <a:effectLst/>
          </p:spPr>
          <p:txBody>
            <a:bodyPr>
              <a:spAutoFit/>
            </a:bodyPr>
            <a:lstStyle/>
            <a:p>
              <a:pPr algn="ctr">
                <a:spcBef>
                  <a:spcPct val="50000"/>
                </a:spcBef>
              </a:pPr>
              <a:r>
                <a:rPr lang="en-US" sz="1600"/>
                <a:t>One</a:t>
              </a:r>
            </a:p>
            <a:p>
              <a:pPr algn="ctr">
                <a:spcBef>
                  <a:spcPct val="50000"/>
                </a:spcBef>
              </a:pPr>
              <a:r>
                <a:rPr lang="en-US" sz="1600"/>
                <a:t>01</a:t>
              </a:r>
            </a:p>
          </p:txBody>
        </p:sp>
        <p:sp>
          <p:nvSpPr>
            <p:cNvPr id="90124" name="Oval 12"/>
            <p:cNvSpPr>
              <a:spLocks noChangeArrowheads="1"/>
            </p:cNvSpPr>
            <p:nvPr/>
          </p:nvSpPr>
          <p:spPr bwMode="auto">
            <a:xfrm>
              <a:off x="3078" y="1971"/>
              <a:ext cx="1017" cy="973"/>
            </a:xfrm>
            <a:prstGeom prst="ellipse">
              <a:avLst/>
            </a:prstGeom>
            <a:noFill/>
            <a:ln w="9525">
              <a:solidFill>
                <a:schemeClr val="tx1"/>
              </a:solidFill>
              <a:round/>
              <a:headEnd/>
              <a:tailEnd/>
            </a:ln>
            <a:effectLst/>
          </p:spPr>
          <p:txBody>
            <a:bodyPr wrap="none" anchor="ctr"/>
            <a:lstStyle/>
            <a:p>
              <a:endParaRPr lang="en-US"/>
            </a:p>
          </p:txBody>
        </p:sp>
        <p:sp>
          <p:nvSpPr>
            <p:cNvPr id="90126" name="Text Box 14"/>
            <p:cNvSpPr txBox="1">
              <a:spLocks noChangeArrowheads="1"/>
            </p:cNvSpPr>
            <p:nvPr/>
          </p:nvSpPr>
          <p:spPr bwMode="auto">
            <a:xfrm>
              <a:off x="3350" y="3200"/>
              <a:ext cx="454" cy="443"/>
            </a:xfrm>
            <a:prstGeom prst="rect">
              <a:avLst/>
            </a:prstGeom>
            <a:noFill/>
            <a:ln w="9525">
              <a:noFill/>
              <a:miter lim="800000"/>
              <a:headEnd/>
              <a:tailEnd/>
            </a:ln>
            <a:effectLst/>
          </p:spPr>
          <p:txBody>
            <a:bodyPr>
              <a:spAutoFit/>
            </a:bodyPr>
            <a:lstStyle/>
            <a:p>
              <a:pPr algn="ctr">
                <a:spcBef>
                  <a:spcPct val="50000"/>
                </a:spcBef>
              </a:pPr>
              <a:r>
                <a:rPr lang="en-US" sz="1600"/>
                <a:t>Two</a:t>
              </a:r>
            </a:p>
            <a:p>
              <a:pPr algn="ctr">
                <a:spcBef>
                  <a:spcPct val="50000"/>
                </a:spcBef>
              </a:pPr>
              <a:r>
                <a:rPr lang="en-US" sz="1600"/>
                <a:t>11</a:t>
              </a:r>
            </a:p>
          </p:txBody>
        </p:sp>
        <p:sp>
          <p:nvSpPr>
            <p:cNvPr id="90128" name="Oval 16"/>
            <p:cNvSpPr>
              <a:spLocks noChangeArrowheads="1"/>
            </p:cNvSpPr>
            <p:nvPr/>
          </p:nvSpPr>
          <p:spPr bwMode="auto">
            <a:xfrm>
              <a:off x="3078" y="3111"/>
              <a:ext cx="1017" cy="973"/>
            </a:xfrm>
            <a:prstGeom prst="ellipse">
              <a:avLst/>
            </a:prstGeom>
            <a:noFill/>
            <a:ln w="9525">
              <a:solidFill>
                <a:schemeClr val="tx1"/>
              </a:solidFill>
              <a:round/>
              <a:headEnd/>
              <a:tailEnd/>
            </a:ln>
            <a:effectLst/>
          </p:spPr>
          <p:txBody>
            <a:bodyPr wrap="none" anchor="ctr"/>
            <a:lstStyle/>
            <a:p>
              <a:endParaRPr lang="en-US"/>
            </a:p>
          </p:txBody>
        </p:sp>
        <p:sp>
          <p:nvSpPr>
            <p:cNvPr id="90130" name="Text Box 18"/>
            <p:cNvSpPr txBox="1">
              <a:spLocks noChangeArrowheads="1"/>
            </p:cNvSpPr>
            <p:nvPr/>
          </p:nvSpPr>
          <p:spPr bwMode="auto">
            <a:xfrm>
              <a:off x="1571" y="3200"/>
              <a:ext cx="454" cy="443"/>
            </a:xfrm>
            <a:prstGeom prst="rect">
              <a:avLst/>
            </a:prstGeom>
            <a:noFill/>
            <a:ln w="9525">
              <a:noFill/>
              <a:miter lim="800000"/>
              <a:headEnd/>
              <a:tailEnd/>
            </a:ln>
            <a:effectLst/>
          </p:spPr>
          <p:txBody>
            <a:bodyPr>
              <a:spAutoFit/>
            </a:bodyPr>
            <a:lstStyle/>
            <a:p>
              <a:pPr algn="ctr">
                <a:spcBef>
                  <a:spcPct val="50000"/>
                </a:spcBef>
              </a:pPr>
              <a:r>
                <a:rPr lang="en-US" sz="1600"/>
                <a:t>Three</a:t>
              </a:r>
            </a:p>
            <a:p>
              <a:pPr algn="ctr">
                <a:spcBef>
                  <a:spcPct val="50000"/>
                </a:spcBef>
              </a:pPr>
              <a:r>
                <a:rPr lang="en-US" sz="1600"/>
                <a:t>10</a:t>
              </a:r>
            </a:p>
          </p:txBody>
        </p:sp>
        <p:sp>
          <p:nvSpPr>
            <p:cNvPr id="90132" name="Oval 20"/>
            <p:cNvSpPr>
              <a:spLocks noChangeArrowheads="1"/>
            </p:cNvSpPr>
            <p:nvPr/>
          </p:nvSpPr>
          <p:spPr bwMode="auto">
            <a:xfrm>
              <a:off x="1299" y="3111"/>
              <a:ext cx="1017" cy="973"/>
            </a:xfrm>
            <a:prstGeom prst="ellipse">
              <a:avLst/>
            </a:prstGeom>
            <a:noFill/>
            <a:ln w="9525">
              <a:solidFill>
                <a:schemeClr val="tx1"/>
              </a:solidFill>
              <a:round/>
              <a:headEnd/>
              <a:tailEnd/>
            </a:ln>
            <a:effectLst/>
          </p:spPr>
          <p:txBody>
            <a:bodyPr wrap="none" anchor="ctr"/>
            <a:lstStyle/>
            <a:p>
              <a:endParaRPr lang="en-US"/>
            </a:p>
          </p:txBody>
        </p:sp>
        <p:sp>
          <p:nvSpPr>
            <p:cNvPr id="90133" name="Freeform 21"/>
            <p:cNvSpPr>
              <a:spLocks/>
            </p:cNvSpPr>
            <p:nvPr/>
          </p:nvSpPr>
          <p:spPr bwMode="auto">
            <a:xfrm>
              <a:off x="2202" y="1882"/>
              <a:ext cx="1017" cy="268"/>
            </a:xfrm>
            <a:custGeom>
              <a:avLst/>
              <a:gdLst/>
              <a:ahLst/>
              <a:cxnLst>
                <a:cxn ang="0">
                  <a:pos x="0" y="268"/>
                </a:cxn>
                <a:cxn ang="0">
                  <a:pos x="230" y="83"/>
                </a:cxn>
                <a:cxn ang="0">
                  <a:pos x="588" y="25"/>
                </a:cxn>
                <a:cxn ang="0">
                  <a:pos x="1017" y="236"/>
                </a:cxn>
              </a:cxnLst>
              <a:rect l="0" t="0" r="r" b="b"/>
              <a:pathLst>
                <a:path w="1017" h="268">
                  <a:moveTo>
                    <a:pt x="0" y="268"/>
                  </a:moveTo>
                  <a:cubicBezTo>
                    <a:pt x="66" y="196"/>
                    <a:pt x="132" y="124"/>
                    <a:pt x="230" y="83"/>
                  </a:cubicBezTo>
                  <a:cubicBezTo>
                    <a:pt x="328" y="42"/>
                    <a:pt x="457" y="0"/>
                    <a:pt x="588" y="25"/>
                  </a:cubicBezTo>
                  <a:cubicBezTo>
                    <a:pt x="719" y="50"/>
                    <a:pt x="948" y="201"/>
                    <a:pt x="1017" y="236"/>
                  </a:cubicBezTo>
                </a:path>
              </a:pathLst>
            </a:custGeom>
            <a:noFill/>
            <a:ln w="9525">
              <a:solidFill>
                <a:schemeClr val="tx1"/>
              </a:solidFill>
              <a:round/>
              <a:headEnd type="none" w="med" len="med"/>
              <a:tailEnd type="triangle" w="med" len="med"/>
            </a:ln>
            <a:effectLst/>
          </p:spPr>
          <p:txBody>
            <a:bodyPr/>
            <a:lstStyle/>
            <a:p>
              <a:endParaRPr lang="en-US"/>
            </a:p>
          </p:txBody>
        </p:sp>
        <p:sp>
          <p:nvSpPr>
            <p:cNvPr id="90134" name="Freeform 22"/>
            <p:cNvSpPr>
              <a:spLocks/>
            </p:cNvSpPr>
            <p:nvPr/>
          </p:nvSpPr>
          <p:spPr bwMode="auto">
            <a:xfrm>
              <a:off x="4026" y="2669"/>
              <a:ext cx="201" cy="678"/>
            </a:xfrm>
            <a:custGeom>
              <a:avLst/>
              <a:gdLst/>
              <a:ahLst/>
              <a:cxnLst>
                <a:cxn ang="0">
                  <a:pos x="19" y="0"/>
                </a:cxn>
                <a:cxn ang="0">
                  <a:pos x="198" y="288"/>
                </a:cxn>
                <a:cxn ang="0">
                  <a:pos x="0" y="678"/>
                </a:cxn>
              </a:cxnLst>
              <a:rect l="0" t="0" r="r" b="b"/>
              <a:pathLst>
                <a:path w="201" h="678">
                  <a:moveTo>
                    <a:pt x="19" y="0"/>
                  </a:moveTo>
                  <a:cubicBezTo>
                    <a:pt x="110" y="87"/>
                    <a:pt x="201" y="175"/>
                    <a:pt x="198" y="288"/>
                  </a:cubicBezTo>
                  <a:cubicBezTo>
                    <a:pt x="195" y="401"/>
                    <a:pt x="34" y="615"/>
                    <a:pt x="0" y="678"/>
                  </a:cubicBezTo>
                </a:path>
              </a:pathLst>
            </a:custGeom>
            <a:noFill/>
            <a:ln w="9525">
              <a:solidFill>
                <a:schemeClr val="tx1"/>
              </a:solidFill>
              <a:round/>
              <a:headEnd type="none" w="med" len="med"/>
              <a:tailEnd type="triangle" w="med" len="med"/>
            </a:ln>
            <a:effectLst/>
          </p:spPr>
          <p:txBody>
            <a:bodyPr/>
            <a:lstStyle/>
            <a:p>
              <a:endParaRPr lang="en-US"/>
            </a:p>
          </p:txBody>
        </p:sp>
        <p:sp>
          <p:nvSpPr>
            <p:cNvPr id="90135" name="Freeform 23"/>
            <p:cNvSpPr>
              <a:spLocks/>
            </p:cNvSpPr>
            <p:nvPr/>
          </p:nvSpPr>
          <p:spPr bwMode="auto">
            <a:xfrm>
              <a:off x="2266" y="3712"/>
              <a:ext cx="832" cy="273"/>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90136" name="Freeform 24"/>
            <p:cNvSpPr>
              <a:spLocks/>
            </p:cNvSpPr>
            <p:nvPr/>
          </p:nvSpPr>
          <p:spPr bwMode="auto">
            <a:xfrm>
              <a:off x="1169" y="2688"/>
              <a:ext cx="207" cy="653"/>
            </a:xfrm>
            <a:custGeom>
              <a:avLst/>
              <a:gdLst/>
              <a:ahLst/>
              <a:cxnLst>
                <a:cxn ang="0">
                  <a:pos x="207" y="653"/>
                </a:cxn>
                <a:cxn ang="0">
                  <a:pos x="2" y="320"/>
                </a:cxn>
                <a:cxn ang="0">
                  <a:pos x="194" y="0"/>
                </a:cxn>
              </a:cxnLst>
              <a:rect l="0" t="0" r="r" b="b"/>
              <a:pathLst>
                <a:path w="207" h="653">
                  <a:moveTo>
                    <a:pt x="207" y="653"/>
                  </a:moveTo>
                  <a:cubicBezTo>
                    <a:pt x="105" y="541"/>
                    <a:pt x="4" y="429"/>
                    <a:pt x="2" y="320"/>
                  </a:cubicBezTo>
                  <a:cubicBezTo>
                    <a:pt x="0" y="211"/>
                    <a:pt x="163" y="53"/>
                    <a:pt x="194" y="0"/>
                  </a:cubicBezTo>
                </a:path>
              </a:pathLst>
            </a:custGeom>
            <a:noFill/>
            <a:ln w="9525">
              <a:solidFill>
                <a:schemeClr val="tx1"/>
              </a:solidFill>
              <a:round/>
              <a:headEnd type="none" w="med" len="med"/>
              <a:tailEnd type="triangle" w="med" len="med"/>
            </a:ln>
            <a:effectLst/>
          </p:spPr>
          <p:txBody>
            <a:bodyPr/>
            <a:lstStyle/>
            <a:p>
              <a:endParaRPr lang="en-US"/>
            </a:p>
          </p:txBody>
        </p:sp>
        <p:sp>
          <p:nvSpPr>
            <p:cNvPr id="90137" name="Freeform 25"/>
            <p:cNvSpPr>
              <a:spLocks/>
            </p:cNvSpPr>
            <p:nvPr/>
          </p:nvSpPr>
          <p:spPr bwMode="auto">
            <a:xfrm>
              <a:off x="2298" y="2547"/>
              <a:ext cx="793" cy="172"/>
            </a:xfrm>
            <a:custGeom>
              <a:avLst/>
              <a:gdLst/>
              <a:ahLst/>
              <a:cxnLst>
                <a:cxn ang="0">
                  <a:pos x="793" y="0"/>
                </a:cxn>
                <a:cxn ang="0">
                  <a:pos x="416" y="160"/>
                </a:cxn>
                <a:cxn ang="0">
                  <a:pos x="0" y="71"/>
                </a:cxn>
              </a:cxnLst>
              <a:rect l="0" t="0" r="r" b="b"/>
              <a:pathLst>
                <a:path w="793" h="172">
                  <a:moveTo>
                    <a:pt x="793" y="0"/>
                  </a:moveTo>
                  <a:cubicBezTo>
                    <a:pt x="670" y="74"/>
                    <a:pt x="548" y="148"/>
                    <a:pt x="416" y="160"/>
                  </a:cubicBezTo>
                  <a:cubicBezTo>
                    <a:pt x="284" y="172"/>
                    <a:pt x="142" y="121"/>
                    <a:pt x="0" y="71"/>
                  </a:cubicBezTo>
                </a:path>
              </a:pathLst>
            </a:custGeom>
            <a:noFill/>
            <a:ln w="9525">
              <a:solidFill>
                <a:schemeClr val="tx1"/>
              </a:solidFill>
              <a:round/>
              <a:headEnd type="none" w="med" len="med"/>
              <a:tailEnd type="triangle" w="med" len="med"/>
            </a:ln>
            <a:effectLst/>
          </p:spPr>
          <p:txBody>
            <a:bodyPr/>
            <a:lstStyle/>
            <a:p>
              <a:endParaRPr lang="en-US"/>
            </a:p>
          </p:txBody>
        </p:sp>
        <p:sp>
          <p:nvSpPr>
            <p:cNvPr id="90138" name="Freeform 26"/>
            <p:cNvSpPr>
              <a:spLocks/>
            </p:cNvSpPr>
            <p:nvPr/>
          </p:nvSpPr>
          <p:spPr bwMode="auto">
            <a:xfrm>
              <a:off x="3152" y="2822"/>
              <a:ext cx="112" cy="404"/>
            </a:xfrm>
            <a:custGeom>
              <a:avLst/>
              <a:gdLst/>
              <a:ahLst/>
              <a:cxnLst>
                <a:cxn ang="0">
                  <a:pos x="112" y="404"/>
                </a:cxn>
                <a:cxn ang="0">
                  <a:pos x="3" y="205"/>
                </a:cxn>
                <a:cxn ang="0">
                  <a:pos x="93" y="0"/>
                </a:cxn>
              </a:cxnLst>
              <a:rect l="0" t="0" r="r" b="b"/>
              <a:pathLst>
                <a:path w="112" h="404">
                  <a:moveTo>
                    <a:pt x="112" y="404"/>
                  </a:moveTo>
                  <a:cubicBezTo>
                    <a:pt x="59" y="338"/>
                    <a:pt x="6" y="272"/>
                    <a:pt x="3" y="205"/>
                  </a:cubicBezTo>
                  <a:cubicBezTo>
                    <a:pt x="0" y="138"/>
                    <a:pt x="46" y="69"/>
                    <a:pt x="93" y="0"/>
                  </a:cubicBezTo>
                </a:path>
              </a:pathLst>
            </a:custGeom>
            <a:noFill/>
            <a:ln w="9525">
              <a:solidFill>
                <a:schemeClr val="tx1"/>
              </a:solidFill>
              <a:round/>
              <a:headEnd type="none" w="med" len="med"/>
              <a:tailEnd type="triangle" w="med" len="med"/>
            </a:ln>
            <a:effectLst/>
          </p:spPr>
          <p:txBody>
            <a:bodyPr/>
            <a:lstStyle/>
            <a:p>
              <a:endParaRPr lang="en-US"/>
            </a:p>
          </p:txBody>
        </p:sp>
        <p:sp>
          <p:nvSpPr>
            <p:cNvPr id="90139" name="Freeform 27"/>
            <p:cNvSpPr>
              <a:spLocks/>
            </p:cNvSpPr>
            <p:nvPr/>
          </p:nvSpPr>
          <p:spPr bwMode="auto">
            <a:xfrm>
              <a:off x="2304" y="3331"/>
              <a:ext cx="800" cy="144"/>
            </a:xfrm>
            <a:custGeom>
              <a:avLst/>
              <a:gdLst/>
              <a:ahLst/>
              <a:cxnLst>
                <a:cxn ang="0">
                  <a:pos x="0" y="144"/>
                </a:cxn>
                <a:cxn ang="0">
                  <a:pos x="346" y="3"/>
                </a:cxn>
                <a:cxn ang="0">
                  <a:pos x="800" y="125"/>
                </a:cxn>
              </a:cxnLst>
              <a:rect l="0" t="0" r="r" b="b"/>
              <a:pathLst>
                <a:path w="800" h="144">
                  <a:moveTo>
                    <a:pt x="0" y="144"/>
                  </a:moveTo>
                  <a:cubicBezTo>
                    <a:pt x="106" y="75"/>
                    <a:pt x="213" y="6"/>
                    <a:pt x="346" y="3"/>
                  </a:cubicBezTo>
                  <a:cubicBezTo>
                    <a:pt x="479" y="0"/>
                    <a:pt x="639" y="62"/>
                    <a:pt x="800" y="125"/>
                  </a:cubicBezTo>
                </a:path>
              </a:pathLst>
            </a:custGeom>
            <a:noFill/>
            <a:ln w="9525">
              <a:solidFill>
                <a:schemeClr val="tx1"/>
              </a:solidFill>
              <a:round/>
              <a:headEnd type="none" w="med" len="med"/>
              <a:tailEnd type="triangle" w="med" len="med"/>
            </a:ln>
            <a:effectLst/>
          </p:spPr>
          <p:txBody>
            <a:bodyPr/>
            <a:lstStyle/>
            <a:p>
              <a:endParaRPr lang="en-US"/>
            </a:p>
          </p:txBody>
        </p:sp>
        <p:sp>
          <p:nvSpPr>
            <p:cNvPr id="90140" name="Freeform 28"/>
            <p:cNvSpPr>
              <a:spLocks/>
            </p:cNvSpPr>
            <p:nvPr/>
          </p:nvSpPr>
          <p:spPr bwMode="auto">
            <a:xfrm>
              <a:off x="2163" y="2790"/>
              <a:ext cx="130" cy="461"/>
            </a:xfrm>
            <a:custGeom>
              <a:avLst/>
              <a:gdLst/>
              <a:ahLst/>
              <a:cxnLst>
                <a:cxn ang="0">
                  <a:pos x="13" y="0"/>
                </a:cxn>
                <a:cxn ang="0">
                  <a:pos x="128" y="250"/>
                </a:cxn>
                <a:cxn ang="0">
                  <a:pos x="0" y="461"/>
                </a:cxn>
              </a:cxnLst>
              <a:rect l="0" t="0" r="r" b="b"/>
              <a:pathLst>
                <a:path w="130" h="461">
                  <a:moveTo>
                    <a:pt x="13" y="0"/>
                  </a:moveTo>
                  <a:cubicBezTo>
                    <a:pt x="71" y="86"/>
                    <a:pt x="130" y="173"/>
                    <a:pt x="128" y="250"/>
                  </a:cubicBezTo>
                  <a:cubicBezTo>
                    <a:pt x="126" y="327"/>
                    <a:pt x="22" y="426"/>
                    <a:pt x="0" y="461"/>
                  </a:cubicBezTo>
                </a:path>
              </a:pathLst>
            </a:custGeom>
            <a:noFill/>
            <a:ln w="9525">
              <a:solidFill>
                <a:schemeClr val="tx1"/>
              </a:solidFill>
              <a:round/>
              <a:headEnd type="none" w="med" len="med"/>
              <a:tailEnd type="triangle" w="med" len="med"/>
            </a:ln>
            <a:effectLst/>
          </p:spPr>
          <p:txBody>
            <a:bodyPr/>
            <a:lstStyle/>
            <a:p>
              <a:endParaRPr lang="en-US"/>
            </a:p>
          </p:txBody>
        </p:sp>
        <p:sp>
          <p:nvSpPr>
            <p:cNvPr id="90141" name="Text Box 29"/>
            <p:cNvSpPr txBox="1">
              <a:spLocks noChangeArrowheads="1"/>
            </p:cNvSpPr>
            <p:nvPr/>
          </p:nvSpPr>
          <p:spPr bwMode="auto">
            <a:xfrm>
              <a:off x="3149" y="2899"/>
              <a:ext cx="404" cy="231"/>
            </a:xfrm>
            <a:prstGeom prst="rect">
              <a:avLst/>
            </a:prstGeom>
            <a:noFill/>
            <a:ln w="9525">
              <a:noFill/>
              <a:miter lim="800000"/>
              <a:headEnd/>
              <a:tailEnd/>
            </a:ln>
            <a:effectLst/>
          </p:spPr>
          <p:txBody>
            <a:bodyPr>
              <a:spAutoFit/>
            </a:bodyPr>
            <a:lstStyle/>
            <a:p>
              <a:pPr>
                <a:spcBef>
                  <a:spcPct val="50000"/>
                </a:spcBef>
              </a:pPr>
              <a:r>
                <a:rPr lang="en-US" sz="1800"/>
                <a:t>0/01</a:t>
              </a:r>
            </a:p>
          </p:txBody>
        </p:sp>
        <p:sp>
          <p:nvSpPr>
            <p:cNvPr id="90142" name="Text Box 30"/>
            <p:cNvSpPr txBox="1">
              <a:spLocks noChangeArrowheads="1"/>
            </p:cNvSpPr>
            <p:nvPr/>
          </p:nvSpPr>
          <p:spPr bwMode="auto">
            <a:xfrm>
              <a:off x="2507" y="2502"/>
              <a:ext cx="384" cy="231"/>
            </a:xfrm>
            <a:prstGeom prst="rect">
              <a:avLst/>
            </a:prstGeom>
            <a:noFill/>
            <a:ln w="9525">
              <a:noFill/>
              <a:miter lim="800000"/>
              <a:headEnd/>
              <a:tailEnd/>
            </a:ln>
            <a:effectLst/>
          </p:spPr>
          <p:txBody>
            <a:bodyPr>
              <a:spAutoFit/>
            </a:bodyPr>
            <a:lstStyle/>
            <a:p>
              <a:pPr>
                <a:spcBef>
                  <a:spcPct val="50000"/>
                </a:spcBef>
              </a:pPr>
              <a:r>
                <a:rPr lang="en-US" sz="1800"/>
                <a:t>0/00</a:t>
              </a:r>
            </a:p>
          </p:txBody>
        </p:sp>
        <p:sp>
          <p:nvSpPr>
            <p:cNvPr id="90143" name="Text Box 31"/>
            <p:cNvSpPr txBox="1">
              <a:spLocks noChangeArrowheads="1"/>
            </p:cNvSpPr>
            <p:nvPr/>
          </p:nvSpPr>
          <p:spPr bwMode="auto">
            <a:xfrm>
              <a:off x="1894" y="2905"/>
              <a:ext cx="391" cy="231"/>
            </a:xfrm>
            <a:prstGeom prst="rect">
              <a:avLst/>
            </a:prstGeom>
            <a:noFill/>
            <a:ln w="9525">
              <a:noFill/>
              <a:miter lim="800000"/>
              <a:headEnd/>
              <a:tailEnd/>
            </a:ln>
            <a:effectLst/>
          </p:spPr>
          <p:txBody>
            <a:bodyPr>
              <a:spAutoFit/>
            </a:bodyPr>
            <a:lstStyle/>
            <a:p>
              <a:pPr>
                <a:spcBef>
                  <a:spcPct val="50000"/>
                </a:spcBef>
              </a:pPr>
              <a:r>
                <a:rPr lang="en-US" sz="1800"/>
                <a:t>0/11</a:t>
              </a:r>
            </a:p>
          </p:txBody>
        </p:sp>
        <p:sp>
          <p:nvSpPr>
            <p:cNvPr id="90144" name="Text Box 32"/>
            <p:cNvSpPr txBox="1">
              <a:spLocks noChangeArrowheads="1"/>
            </p:cNvSpPr>
            <p:nvPr/>
          </p:nvSpPr>
          <p:spPr bwMode="auto">
            <a:xfrm>
              <a:off x="2535" y="3308"/>
              <a:ext cx="403" cy="231"/>
            </a:xfrm>
            <a:prstGeom prst="rect">
              <a:avLst/>
            </a:prstGeom>
            <a:noFill/>
            <a:ln w="9525">
              <a:noFill/>
              <a:miter lim="800000"/>
              <a:headEnd/>
              <a:tailEnd/>
            </a:ln>
            <a:effectLst/>
          </p:spPr>
          <p:txBody>
            <a:bodyPr>
              <a:spAutoFit/>
            </a:bodyPr>
            <a:lstStyle/>
            <a:p>
              <a:pPr>
                <a:spcBef>
                  <a:spcPct val="50000"/>
                </a:spcBef>
              </a:pPr>
              <a:r>
                <a:rPr lang="en-US" sz="1800"/>
                <a:t>0/10</a:t>
              </a:r>
            </a:p>
          </p:txBody>
        </p:sp>
        <p:sp>
          <p:nvSpPr>
            <p:cNvPr id="90145" name="Text Box 33"/>
            <p:cNvSpPr txBox="1">
              <a:spLocks noChangeArrowheads="1"/>
            </p:cNvSpPr>
            <p:nvPr/>
          </p:nvSpPr>
          <p:spPr bwMode="auto">
            <a:xfrm>
              <a:off x="3878" y="2828"/>
              <a:ext cx="436" cy="231"/>
            </a:xfrm>
            <a:prstGeom prst="rect">
              <a:avLst/>
            </a:prstGeom>
            <a:noFill/>
            <a:ln w="9525">
              <a:noFill/>
              <a:miter lim="800000"/>
              <a:headEnd/>
              <a:tailEnd/>
            </a:ln>
            <a:effectLst/>
          </p:spPr>
          <p:txBody>
            <a:bodyPr>
              <a:spAutoFit/>
            </a:bodyPr>
            <a:lstStyle/>
            <a:p>
              <a:pPr>
                <a:spcBef>
                  <a:spcPct val="50000"/>
                </a:spcBef>
              </a:pPr>
              <a:r>
                <a:rPr lang="en-US" sz="1800"/>
                <a:t>1/10</a:t>
              </a:r>
            </a:p>
          </p:txBody>
        </p:sp>
        <p:sp>
          <p:nvSpPr>
            <p:cNvPr id="90146" name="Text Box 34"/>
            <p:cNvSpPr txBox="1">
              <a:spLocks noChangeArrowheads="1"/>
            </p:cNvSpPr>
            <p:nvPr/>
          </p:nvSpPr>
          <p:spPr bwMode="auto">
            <a:xfrm>
              <a:off x="2513" y="1881"/>
              <a:ext cx="404" cy="231"/>
            </a:xfrm>
            <a:prstGeom prst="rect">
              <a:avLst/>
            </a:prstGeom>
            <a:noFill/>
            <a:ln w="9525">
              <a:noFill/>
              <a:miter lim="800000"/>
              <a:headEnd/>
              <a:tailEnd/>
            </a:ln>
            <a:effectLst/>
          </p:spPr>
          <p:txBody>
            <a:bodyPr>
              <a:spAutoFit/>
            </a:bodyPr>
            <a:lstStyle/>
            <a:p>
              <a:pPr>
                <a:spcBef>
                  <a:spcPct val="50000"/>
                </a:spcBef>
              </a:pPr>
              <a:r>
                <a:rPr lang="en-US" sz="1800"/>
                <a:t>1/01</a:t>
              </a:r>
            </a:p>
          </p:txBody>
        </p:sp>
        <p:sp>
          <p:nvSpPr>
            <p:cNvPr id="90147" name="Text Box 35"/>
            <p:cNvSpPr txBox="1">
              <a:spLocks noChangeArrowheads="1"/>
            </p:cNvSpPr>
            <p:nvPr/>
          </p:nvSpPr>
          <p:spPr bwMode="auto">
            <a:xfrm>
              <a:off x="1158" y="2899"/>
              <a:ext cx="378" cy="231"/>
            </a:xfrm>
            <a:prstGeom prst="rect">
              <a:avLst/>
            </a:prstGeom>
            <a:noFill/>
            <a:ln w="9525">
              <a:noFill/>
              <a:miter lim="800000"/>
              <a:headEnd/>
              <a:tailEnd/>
            </a:ln>
            <a:effectLst/>
          </p:spPr>
          <p:txBody>
            <a:bodyPr>
              <a:spAutoFit/>
            </a:bodyPr>
            <a:lstStyle/>
            <a:p>
              <a:pPr>
                <a:spcBef>
                  <a:spcPct val="50000"/>
                </a:spcBef>
              </a:pPr>
              <a:r>
                <a:rPr lang="en-US" sz="1800"/>
                <a:t>1/00</a:t>
              </a:r>
            </a:p>
          </p:txBody>
        </p:sp>
        <p:sp>
          <p:nvSpPr>
            <p:cNvPr id="90148" name="Text Box 36"/>
            <p:cNvSpPr txBox="1">
              <a:spLocks noChangeArrowheads="1"/>
            </p:cNvSpPr>
            <p:nvPr/>
          </p:nvSpPr>
          <p:spPr bwMode="auto">
            <a:xfrm>
              <a:off x="2540" y="3739"/>
              <a:ext cx="378" cy="231"/>
            </a:xfrm>
            <a:prstGeom prst="rect">
              <a:avLst/>
            </a:prstGeom>
            <a:noFill/>
            <a:ln w="9525">
              <a:noFill/>
              <a:miter lim="800000"/>
              <a:headEnd/>
              <a:tailEnd/>
            </a:ln>
            <a:effectLst/>
          </p:spPr>
          <p:txBody>
            <a:bodyPr>
              <a:spAutoFit/>
            </a:bodyPr>
            <a:lstStyle/>
            <a:p>
              <a:pPr>
                <a:spcBef>
                  <a:spcPct val="50000"/>
                </a:spcBef>
              </a:pPr>
              <a:r>
                <a:rPr lang="en-US" sz="1800"/>
                <a:t>1/11</a:t>
              </a:r>
            </a:p>
          </p:txBody>
        </p:sp>
      </p:grpSp>
      <p:sp>
        <p:nvSpPr>
          <p:cNvPr id="90150" name="Freeform 38"/>
          <p:cNvSpPr>
            <a:spLocks/>
          </p:cNvSpPr>
          <p:nvPr/>
        </p:nvSpPr>
        <p:spPr bwMode="auto">
          <a:xfrm>
            <a:off x="1260475" y="3502025"/>
            <a:ext cx="863600" cy="206375"/>
          </a:xfrm>
          <a:custGeom>
            <a:avLst/>
            <a:gdLst/>
            <a:ahLst/>
            <a:cxnLst>
              <a:cxn ang="0">
                <a:pos x="0" y="130"/>
              </a:cxn>
              <a:cxn ang="0">
                <a:pos x="294" y="8"/>
              </a:cxn>
              <a:cxn ang="0">
                <a:pos x="544" y="79"/>
              </a:cxn>
            </a:cxnLst>
            <a:rect l="0" t="0" r="r" b="b"/>
            <a:pathLst>
              <a:path w="544" h="130">
                <a:moveTo>
                  <a:pt x="0" y="130"/>
                </a:moveTo>
                <a:cubicBezTo>
                  <a:pt x="101" y="73"/>
                  <a:pt x="203" y="16"/>
                  <a:pt x="294" y="8"/>
                </a:cubicBezTo>
                <a:cubicBezTo>
                  <a:pt x="385" y="0"/>
                  <a:pt x="502" y="66"/>
                  <a:pt x="544" y="79"/>
                </a:cubicBezTo>
              </a:path>
            </a:pathLst>
          </a:custGeom>
          <a:noFill/>
          <a:ln w="9525">
            <a:solidFill>
              <a:schemeClr val="tx1"/>
            </a:solidFill>
            <a:round/>
            <a:headEnd type="none" w="med" len="med"/>
            <a:tailEnd type="triangle" w="med" len="med"/>
          </a:ln>
          <a:effectLst/>
        </p:spPr>
        <p:txBody>
          <a:bodyPr/>
          <a:lstStyle/>
          <a:p>
            <a:endParaRPr lang="en-US"/>
          </a:p>
        </p:txBody>
      </p:sp>
      <p:sp>
        <p:nvSpPr>
          <p:cNvPr id="90151" name="Text Box 39"/>
          <p:cNvSpPr txBox="1">
            <a:spLocks noChangeArrowheads="1"/>
          </p:cNvSpPr>
          <p:nvPr/>
        </p:nvSpPr>
        <p:spPr bwMode="auto">
          <a:xfrm>
            <a:off x="801688" y="3727450"/>
            <a:ext cx="1139654" cy="307777"/>
          </a:xfrm>
          <a:prstGeom prst="rect">
            <a:avLst/>
          </a:prstGeom>
          <a:noFill/>
          <a:ln w="9525">
            <a:noFill/>
            <a:miter lim="800000"/>
            <a:headEnd/>
            <a:tailEnd/>
          </a:ln>
          <a:effectLst/>
        </p:spPr>
        <p:txBody>
          <a:bodyPr wrap="square">
            <a:spAutoFit/>
          </a:bodyPr>
          <a:lstStyle/>
          <a:p>
            <a:pPr>
              <a:spcBef>
                <a:spcPct val="50000"/>
              </a:spcBef>
            </a:pPr>
            <a:r>
              <a:rPr lang="en-US" sz="1400" dirty="0" smtClean="0"/>
              <a:t>RESET/00</a:t>
            </a:r>
            <a:endParaRPr lang="en-US" sz="1400" dirty="0"/>
          </a:p>
        </p:txBody>
      </p:sp>
      <p:sp>
        <p:nvSpPr>
          <p:cNvPr id="32" name="Slide Number Placeholder 31"/>
          <p:cNvSpPr>
            <a:spLocks noGrp="1"/>
          </p:cNvSpPr>
          <p:nvPr>
            <p:ph type="sldNum" sz="quarter" idx="12"/>
          </p:nvPr>
        </p:nvSpPr>
        <p:spPr/>
        <p:txBody>
          <a:bodyPr/>
          <a:lstStyle/>
          <a:p>
            <a:fld id="{1E9AE433-2354-447F-AC9C-E3BA53A2ED55}" type="slidenum">
              <a:rPr lang="en-US" smtClean="0"/>
              <a:pPr/>
              <a:t>83</a:t>
            </a:fld>
            <a:endParaRPr lang="en-US"/>
          </a:p>
        </p:txBody>
      </p:sp>
      <p:sp>
        <p:nvSpPr>
          <p:cNvPr id="33" name="Footer Placeholder 32"/>
          <p:cNvSpPr>
            <a:spLocks noGrp="1"/>
          </p:cNvSpPr>
          <p:nvPr>
            <p:ph type="ftr" sz="quarter" idx="11"/>
          </p:nvPr>
        </p:nvSpPr>
        <p:spPr/>
        <p:txBody>
          <a:bodyPr/>
          <a:lstStyle/>
          <a:p>
            <a:r>
              <a:rPr lang="es-ES" smtClean="0"/>
              <a:t>W2018: EE307</a:t>
            </a:r>
            <a:endParaRPr lang="en-US" dirty="0"/>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Sequential Circuit Design</a:t>
            </a:r>
          </a:p>
        </p:txBody>
      </p:sp>
      <p:sp>
        <p:nvSpPr>
          <p:cNvPr id="92163" name="Rectangle 3"/>
          <p:cNvSpPr>
            <a:spLocks noGrp="1" noChangeArrowheads="1"/>
          </p:cNvSpPr>
          <p:nvPr>
            <p:ph idx="1"/>
          </p:nvPr>
        </p:nvSpPr>
        <p:spPr/>
        <p:txBody>
          <a:bodyPr/>
          <a:lstStyle/>
          <a:p>
            <a:r>
              <a:rPr lang="en-US"/>
              <a:t>Same Example Except Use Meally Model : </a:t>
            </a:r>
          </a:p>
          <a:p>
            <a:pPr lvl="1"/>
            <a:r>
              <a:rPr lang="en-US"/>
              <a:t>Step 6: Draw the State Transition Table</a:t>
            </a:r>
          </a:p>
        </p:txBody>
      </p:sp>
      <p:grpSp>
        <p:nvGrpSpPr>
          <p:cNvPr id="92204" name="Group 44"/>
          <p:cNvGrpSpPr>
            <a:grpSpLocks/>
          </p:cNvGrpSpPr>
          <p:nvPr/>
        </p:nvGrpSpPr>
        <p:grpSpPr bwMode="auto">
          <a:xfrm>
            <a:off x="1108075" y="4838700"/>
            <a:ext cx="6583363" cy="1066800"/>
            <a:chOff x="698" y="3048"/>
            <a:chExt cx="4147" cy="672"/>
          </a:xfrm>
        </p:grpSpPr>
        <p:grpSp>
          <p:nvGrpSpPr>
            <p:cNvPr id="92188" name="Group 28"/>
            <p:cNvGrpSpPr>
              <a:grpSpLocks/>
            </p:cNvGrpSpPr>
            <p:nvPr/>
          </p:nvGrpSpPr>
          <p:grpSpPr bwMode="auto">
            <a:xfrm>
              <a:off x="698" y="3048"/>
              <a:ext cx="4147" cy="672"/>
              <a:chOff x="698" y="3048"/>
              <a:chExt cx="4147" cy="672"/>
            </a:xfrm>
          </p:grpSpPr>
          <p:sp>
            <p:nvSpPr>
              <p:cNvPr id="92165" name="Text Box 5"/>
              <p:cNvSpPr txBox="1">
                <a:spLocks noChangeArrowheads="1"/>
              </p:cNvSpPr>
              <p:nvPr/>
            </p:nvSpPr>
            <p:spPr bwMode="auto">
              <a:xfrm>
                <a:off x="2303" y="3085"/>
                <a:ext cx="992" cy="583"/>
              </a:xfrm>
              <a:prstGeom prst="rect">
                <a:avLst/>
              </a:prstGeom>
              <a:noFill/>
              <a:ln w="9525">
                <a:solidFill>
                  <a:schemeClr val="tx1"/>
                </a:solidFill>
                <a:miter lim="800000"/>
                <a:headEnd/>
                <a:tailEnd/>
              </a:ln>
              <a:effectLst/>
            </p:spPr>
            <p:txBody>
              <a:bodyPr>
                <a:spAutoFit/>
              </a:bodyPr>
              <a:lstStyle/>
              <a:p>
                <a:pPr algn="ctr">
                  <a:lnSpc>
                    <a:spcPct val="75000"/>
                  </a:lnSpc>
                </a:pPr>
                <a:r>
                  <a:rPr lang="en-US"/>
                  <a:t>Next </a:t>
                </a:r>
              </a:p>
              <a:p>
                <a:pPr algn="ctr">
                  <a:lnSpc>
                    <a:spcPct val="75000"/>
                  </a:lnSpc>
                </a:pPr>
                <a:r>
                  <a:rPr lang="en-US"/>
                  <a:t>State </a:t>
                </a:r>
              </a:p>
              <a:p>
                <a:pPr algn="ctr">
                  <a:lnSpc>
                    <a:spcPct val="75000"/>
                  </a:lnSpc>
                </a:pPr>
                <a:r>
                  <a:rPr lang="en-US"/>
                  <a:t>Logic</a:t>
                </a:r>
              </a:p>
            </p:txBody>
          </p:sp>
          <p:sp>
            <p:nvSpPr>
              <p:cNvPr id="92166" name="Line 6"/>
              <p:cNvSpPr>
                <a:spLocks noChangeShapeType="1"/>
              </p:cNvSpPr>
              <p:nvPr/>
            </p:nvSpPr>
            <p:spPr bwMode="auto">
              <a:xfrm>
                <a:off x="1796" y="3211"/>
                <a:ext cx="502" cy="0"/>
              </a:xfrm>
              <a:prstGeom prst="line">
                <a:avLst/>
              </a:prstGeom>
              <a:noFill/>
              <a:ln w="9525">
                <a:solidFill>
                  <a:schemeClr val="tx1"/>
                </a:solidFill>
                <a:round/>
                <a:headEnd/>
                <a:tailEnd type="triangle" w="med" len="med"/>
              </a:ln>
              <a:effectLst/>
            </p:spPr>
            <p:txBody>
              <a:bodyPr/>
              <a:lstStyle/>
              <a:p>
                <a:endParaRPr lang="en-US"/>
              </a:p>
            </p:txBody>
          </p:sp>
          <p:sp>
            <p:nvSpPr>
              <p:cNvPr id="92167" name="Line 7"/>
              <p:cNvSpPr>
                <a:spLocks noChangeShapeType="1"/>
              </p:cNvSpPr>
              <p:nvPr/>
            </p:nvSpPr>
            <p:spPr bwMode="auto">
              <a:xfrm>
                <a:off x="1795" y="3397"/>
                <a:ext cx="502" cy="0"/>
              </a:xfrm>
              <a:prstGeom prst="line">
                <a:avLst/>
              </a:prstGeom>
              <a:noFill/>
              <a:ln w="9525">
                <a:solidFill>
                  <a:schemeClr val="tx1"/>
                </a:solidFill>
                <a:round/>
                <a:headEnd/>
                <a:tailEnd type="triangle" w="med" len="med"/>
              </a:ln>
              <a:effectLst/>
            </p:spPr>
            <p:txBody>
              <a:bodyPr/>
              <a:lstStyle/>
              <a:p>
                <a:endParaRPr lang="en-US"/>
              </a:p>
            </p:txBody>
          </p:sp>
          <p:sp>
            <p:nvSpPr>
              <p:cNvPr id="92168" name="Line 8"/>
              <p:cNvSpPr>
                <a:spLocks noChangeShapeType="1"/>
              </p:cNvSpPr>
              <p:nvPr/>
            </p:nvSpPr>
            <p:spPr bwMode="auto">
              <a:xfrm>
                <a:off x="3295" y="3324"/>
                <a:ext cx="502" cy="0"/>
              </a:xfrm>
              <a:prstGeom prst="line">
                <a:avLst/>
              </a:prstGeom>
              <a:noFill/>
              <a:ln w="9525">
                <a:solidFill>
                  <a:schemeClr val="tx1"/>
                </a:solidFill>
                <a:round/>
                <a:headEnd/>
                <a:tailEnd type="triangle" w="med" len="med"/>
              </a:ln>
              <a:effectLst/>
            </p:spPr>
            <p:txBody>
              <a:bodyPr/>
              <a:lstStyle/>
              <a:p>
                <a:endParaRPr lang="en-US"/>
              </a:p>
            </p:txBody>
          </p:sp>
          <p:sp>
            <p:nvSpPr>
              <p:cNvPr id="92169" name="Text Box 9"/>
              <p:cNvSpPr txBox="1">
                <a:spLocks noChangeArrowheads="1"/>
              </p:cNvSpPr>
              <p:nvPr/>
            </p:nvSpPr>
            <p:spPr bwMode="auto">
              <a:xfrm>
                <a:off x="698" y="3226"/>
                <a:ext cx="1431" cy="288"/>
              </a:xfrm>
              <a:prstGeom prst="rect">
                <a:avLst/>
              </a:prstGeom>
              <a:noFill/>
              <a:ln w="9525">
                <a:noFill/>
                <a:miter lim="800000"/>
                <a:headEnd/>
                <a:tailEnd/>
              </a:ln>
              <a:effectLst/>
            </p:spPr>
            <p:txBody>
              <a:bodyPr>
                <a:spAutoFit/>
              </a:bodyPr>
              <a:lstStyle/>
              <a:p>
                <a:pPr>
                  <a:spcBef>
                    <a:spcPct val="50000"/>
                  </a:spcBef>
                </a:pPr>
                <a:r>
                  <a:rPr lang="en-US"/>
                  <a:t>Present State</a:t>
                </a:r>
              </a:p>
            </p:txBody>
          </p:sp>
          <p:sp>
            <p:nvSpPr>
              <p:cNvPr id="92170" name="Text Box 10"/>
              <p:cNvSpPr txBox="1">
                <a:spLocks noChangeArrowheads="1"/>
              </p:cNvSpPr>
              <p:nvPr/>
            </p:nvSpPr>
            <p:spPr bwMode="auto">
              <a:xfrm>
                <a:off x="1012" y="3048"/>
                <a:ext cx="995" cy="288"/>
              </a:xfrm>
              <a:prstGeom prst="rect">
                <a:avLst/>
              </a:prstGeom>
              <a:noFill/>
              <a:ln w="9525">
                <a:noFill/>
                <a:miter lim="800000"/>
                <a:headEnd/>
                <a:tailEnd/>
              </a:ln>
              <a:effectLst/>
            </p:spPr>
            <p:txBody>
              <a:bodyPr>
                <a:spAutoFit/>
              </a:bodyPr>
              <a:lstStyle/>
              <a:p>
                <a:pPr>
                  <a:spcBef>
                    <a:spcPct val="50000"/>
                  </a:spcBef>
                </a:pPr>
                <a:r>
                  <a:rPr lang="en-US"/>
                  <a:t>direction</a:t>
                </a:r>
              </a:p>
            </p:txBody>
          </p:sp>
          <p:sp>
            <p:nvSpPr>
              <p:cNvPr id="92171" name="Text Box 11"/>
              <p:cNvSpPr txBox="1">
                <a:spLocks noChangeArrowheads="1"/>
              </p:cNvSpPr>
              <p:nvPr/>
            </p:nvSpPr>
            <p:spPr bwMode="auto">
              <a:xfrm>
                <a:off x="3779" y="3174"/>
                <a:ext cx="1066" cy="288"/>
              </a:xfrm>
              <a:prstGeom prst="rect">
                <a:avLst/>
              </a:prstGeom>
              <a:noFill/>
              <a:ln w="9525">
                <a:noFill/>
                <a:miter lim="800000"/>
                <a:headEnd/>
                <a:tailEnd/>
              </a:ln>
              <a:effectLst/>
            </p:spPr>
            <p:txBody>
              <a:bodyPr>
                <a:spAutoFit/>
              </a:bodyPr>
              <a:lstStyle/>
              <a:p>
                <a:pPr>
                  <a:spcBef>
                    <a:spcPct val="50000"/>
                  </a:spcBef>
                </a:pPr>
                <a:r>
                  <a:rPr lang="en-US"/>
                  <a:t>Next State</a:t>
                </a:r>
              </a:p>
            </p:txBody>
          </p:sp>
          <p:grpSp>
            <p:nvGrpSpPr>
              <p:cNvPr id="92185" name="Group 25"/>
              <p:cNvGrpSpPr>
                <a:grpSpLocks/>
              </p:cNvGrpSpPr>
              <p:nvPr/>
            </p:nvGrpSpPr>
            <p:grpSpPr bwMode="auto">
              <a:xfrm>
                <a:off x="1050" y="3432"/>
                <a:ext cx="1261" cy="288"/>
                <a:chOff x="960" y="2728"/>
                <a:chExt cx="1261" cy="288"/>
              </a:xfrm>
            </p:grpSpPr>
            <p:sp>
              <p:nvSpPr>
                <p:cNvPr id="92186" name="Line 26"/>
                <p:cNvSpPr>
                  <a:spLocks noChangeShapeType="1"/>
                </p:cNvSpPr>
                <p:nvPr/>
              </p:nvSpPr>
              <p:spPr bwMode="auto">
                <a:xfrm>
                  <a:off x="1719" y="2891"/>
                  <a:ext cx="502" cy="0"/>
                </a:xfrm>
                <a:prstGeom prst="line">
                  <a:avLst/>
                </a:prstGeom>
                <a:noFill/>
                <a:ln w="9525">
                  <a:solidFill>
                    <a:schemeClr val="tx1"/>
                  </a:solidFill>
                  <a:round/>
                  <a:headEnd/>
                  <a:tailEnd type="triangle" w="med" len="med"/>
                </a:ln>
                <a:effectLst/>
              </p:spPr>
              <p:txBody>
                <a:bodyPr/>
                <a:lstStyle/>
                <a:p>
                  <a:endParaRPr lang="en-US"/>
                </a:p>
              </p:txBody>
            </p:sp>
            <p:sp>
              <p:nvSpPr>
                <p:cNvPr id="92187" name="Text Box 27"/>
                <p:cNvSpPr txBox="1">
                  <a:spLocks noChangeArrowheads="1"/>
                </p:cNvSpPr>
                <p:nvPr/>
              </p:nvSpPr>
              <p:spPr bwMode="auto">
                <a:xfrm>
                  <a:off x="960" y="2728"/>
                  <a:ext cx="970" cy="288"/>
                </a:xfrm>
                <a:prstGeom prst="rect">
                  <a:avLst/>
                </a:prstGeom>
                <a:noFill/>
                <a:ln w="9525">
                  <a:noFill/>
                  <a:miter lim="800000"/>
                  <a:headEnd/>
                  <a:tailEnd/>
                </a:ln>
                <a:effectLst/>
              </p:spPr>
              <p:txBody>
                <a:bodyPr>
                  <a:spAutoFit/>
                </a:bodyPr>
                <a:lstStyle/>
                <a:p>
                  <a:pPr>
                    <a:spcBef>
                      <a:spcPct val="50000"/>
                    </a:spcBef>
                  </a:pPr>
                  <a:r>
                    <a:rPr lang="en-US"/>
                    <a:t>RESET</a:t>
                  </a:r>
                </a:p>
              </p:txBody>
            </p:sp>
          </p:grpSp>
        </p:grpSp>
        <p:grpSp>
          <p:nvGrpSpPr>
            <p:cNvPr id="92193" name="Group 33"/>
            <p:cNvGrpSpPr>
              <a:grpSpLocks/>
            </p:cNvGrpSpPr>
            <p:nvPr/>
          </p:nvGrpSpPr>
          <p:grpSpPr bwMode="auto">
            <a:xfrm>
              <a:off x="3436" y="3053"/>
              <a:ext cx="173" cy="339"/>
              <a:chOff x="1951" y="1959"/>
              <a:chExt cx="173" cy="339"/>
            </a:xfrm>
          </p:grpSpPr>
          <p:sp>
            <p:nvSpPr>
              <p:cNvPr id="92194" name="Line 34"/>
              <p:cNvSpPr>
                <a:spLocks noChangeShapeType="1"/>
              </p:cNvSpPr>
              <p:nvPr/>
            </p:nvSpPr>
            <p:spPr bwMode="auto">
              <a:xfrm flipH="1">
                <a:off x="1990" y="2170"/>
                <a:ext cx="84" cy="128"/>
              </a:xfrm>
              <a:prstGeom prst="line">
                <a:avLst/>
              </a:prstGeom>
              <a:noFill/>
              <a:ln w="9525">
                <a:solidFill>
                  <a:schemeClr val="tx1"/>
                </a:solidFill>
                <a:round/>
                <a:headEnd/>
                <a:tailEnd/>
              </a:ln>
              <a:effectLst/>
            </p:spPr>
            <p:txBody>
              <a:bodyPr/>
              <a:lstStyle/>
              <a:p>
                <a:endParaRPr lang="en-US"/>
              </a:p>
            </p:txBody>
          </p:sp>
          <p:sp>
            <p:nvSpPr>
              <p:cNvPr id="92195" name="Text Box 35"/>
              <p:cNvSpPr txBox="1">
                <a:spLocks noChangeArrowheads="1"/>
              </p:cNvSpPr>
              <p:nvPr/>
            </p:nvSpPr>
            <p:spPr bwMode="auto">
              <a:xfrm>
                <a:off x="1951" y="1959"/>
                <a:ext cx="173" cy="212"/>
              </a:xfrm>
              <a:prstGeom prst="rect">
                <a:avLst/>
              </a:prstGeom>
              <a:noFill/>
              <a:ln w="9525">
                <a:noFill/>
                <a:miter lim="800000"/>
                <a:headEnd/>
                <a:tailEnd/>
              </a:ln>
              <a:effectLst/>
            </p:spPr>
            <p:txBody>
              <a:bodyPr>
                <a:spAutoFit/>
              </a:bodyPr>
              <a:lstStyle/>
              <a:p>
                <a:pPr>
                  <a:spcBef>
                    <a:spcPct val="50000"/>
                  </a:spcBef>
                </a:pPr>
                <a:r>
                  <a:rPr lang="en-US" sz="1600"/>
                  <a:t>2</a:t>
                </a:r>
              </a:p>
            </p:txBody>
          </p:sp>
        </p:grpSp>
        <p:grpSp>
          <p:nvGrpSpPr>
            <p:cNvPr id="92199" name="Group 39"/>
            <p:cNvGrpSpPr>
              <a:grpSpLocks/>
            </p:cNvGrpSpPr>
            <p:nvPr/>
          </p:nvGrpSpPr>
          <p:grpSpPr bwMode="auto">
            <a:xfrm>
              <a:off x="1841" y="3221"/>
              <a:ext cx="182" cy="230"/>
              <a:chOff x="1841" y="3221"/>
              <a:chExt cx="182" cy="230"/>
            </a:xfrm>
          </p:grpSpPr>
          <p:sp>
            <p:nvSpPr>
              <p:cNvPr id="92197" name="Line 37"/>
              <p:cNvSpPr>
                <a:spLocks noChangeShapeType="1"/>
              </p:cNvSpPr>
              <p:nvPr/>
            </p:nvSpPr>
            <p:spPr bwMode="auto">
              <a:xfrm flipH="1">
                <a:off x="1939" y="3323"/>
                <a:ext cx="84" cy="128"/>
              </a:xfrm>
              <a:prstGeom prst="line">
                <a:avLst/>
              </a:prstGeom>
              <a:noFill/>
              <a:ln w="9525">
                <a:solidFill>
                  <a:schemeClr val="tx1"/>
                </a:solidFill>
                <a:round/>
                <a:headEnd/>
                <a:tailEnd/>
              </a:ln>
              <a:effectLst/>
            </p:spPr>
            <p:txBody>
              <a:bodyPr/>
              <a:lstStyle/>
              <a:p>
                <a:endParaRPr lang="en-US"/>
              </a:p>
            </p:txBody>
          </p:sp>
          <p:sp>
            <p:nvSpPr>
              <p:cNvPr id="92198" name="Text Box 38"/>
              <p:cNvSpPr txBox="1">
                <a:spLocks noChangeArrowheads="1"/>
              </p:cNvSpPr>
              <p:nvPr/>
            </p:nvSpPr>
            <p:spPr bwMode="auto">
              <a:xfrm>
                <a:off x="1841" y="3221"/>
                <a:ext cx="173" cy="212"/>
              </a:xfrm>
              <a:prstGeom prst="rect">
                <a:avLst/>
              </a:prstGeom>
              <a:noFill/>
              <a:ln w="9525">
                <a:noFill/>
                <a:miter lim="800000"/>
                <a:headEnd/>
                <a:tailEnd/>
              </a:ln>
              <a:effectLst/>
            </p:spPr>
            <p:txBody>
              <a:bodyPr>
                <a:spAutoFit/>
              </a:bodyPr>
              <a:lstStyle/>
              <a:p>
                <a:pPr>
                  <a:spcBef>
                    <a:spcPct val="50000"/>
                  </a:spcBef>
                </a:pPr>
                <a:r>
                  <a:rPr lang="en-US" sz="1600"/>
                  <a:t>2</a:t>
                </a:r>
              </a:p>
            </p:txBody>
          </p:sp>
        </p:grpSp>
      </p:grpSp>
      <p:grpSp>
        <p:nvGrpSpPr>
          <p:cNvPr id="92203" name="Group 43"/>
          <p:cNvGrpSpPr>
            <a:grpSpLocks/>
          </p:cNvGrpSpPr>
          <p:nvPr/>
        </p:nvGrpSpPr>
        <p:grpSpPr bwMode="auto">
          <a:xfrm>
            <a:off x="874713" y="3335338"/>
            <a:ext cx="7162800" cy="1016000"/>
            <a:chOff x="551" y="2101"/>
            <a:chExt cx="4512" cy="640"/>
          </a:xfrm>
        </p:grpSpPr>
        <p:grpSp>
          <p:nvGrpSpPr>
            <p:cNvPr id="92189" name="Group 29"/>
            <p:cNvGrpSpPr>
              <a:grpSpLocks/>
            </p:cNvGrpSpPr>
            <p:nvPr/>
          </p:nvGrpSpPr>
          <p:grpSpPr bwMode="auto">
            <a:xfrm>
              <a:off x="551" y="2101"/>
              <a:ext cx="4512" cy="640"/>
              <a:chOff x="551" y="2101"/>
              <a:chExt cx="4512" cy="640"/>
            </a:xfrm>
          </p:grpSpPr>
          <p:sp>
            <p:nvSpPr>
              <p:cNvPr id="92173" name="Text Box 13"/>
              <p:cNvSpPr txBox="1">
                <a:spLocks noChangeArrowheads="1"/>
              </p:cNvSpPr>
              <p:nvPr/>
            </p:nvSpPr>
            <p:spPr bwMode="auto">
              <a:xfrm>
                <a:off x="2156" y="2139"/>
                <a:ext cx="1357" cy="583"/>
              </a:xfrm>
              <a:prstGeom prst="rect">
                <a:avLst/>
              </a:prstGeom>
              <a:noFill/>
              <a:ln w="9525">
                <a:solidFill>
                  <a:schemeClr val="tx1"/>
                </a:solidFill>
                <a:miter lim="800000"/>
                <a:headEnd/>
                <a:tailEnd/>
              </a:ln>
              <a:effectLst/>
            </p:spPr>
            <p:txBody>
              <a:bodyPr>
                <a:spAutoFit/>
              </a:bodyPr>
              <a:lstStyle/>
              <a:p>
                <a:pPr>
                  <a:lnSpc>
                    <a:spcPct val="75000"/>
                  </a:lnSpc>
                </a:pPr>
                <a:endParaRPr lang="en-US"/>
              </a:p>
              <a:p>
                <a:pPr algn="ctr">
                  <a:lnSpc>
                    <a:spcPct val="75000"/>
                  </a:lnSpc>
                </a:pPr>
                <a:r>
                  <a:rPr lang="en-US"/>
                  <a:t>Output Logic</a:t>
                </a:r>
              </a:p>
              <a:p>
                <a:pPr>
                  <a:lnSpc>
                    <a:spcPct val="75000"/>
                  </a:lnSpc>
                </a:pPr>
                <a:endParaRPr lang="en-US"/>
              </a:p>
            </p:txBody>
          </p:sp>
          <p:sp>
            <p:nvSpPr>
              <p:cNvPr id="92174" name="Line 14"/>
              <p:cNvSpPr>
                <a:spLocks noChangeShapeType="1"/>
              </p:cNvSpPr>
              <p:nvPr/>
            </p:nvSpPr>
            <p:spPr bwMode="auto">
              <a:xfrm>
                <a:off x="1653" y="2429"/>
                <a:ext cx="502" cy="0"/>
              </a:xfrm>
              <a:prstGeom prst="line">
                <a:avLst/>
              </a:prstGeom>
              <a:noFill/>
              <a:ln w="9525">
                <a:solidFill>
                  <a:schemeClr val="tx1"/>
                </a:solidFill>
                <a:round/>
                <a:headEnd/>
                <a:tailEnd type="triangle" w="med" len="med"/>
              </a:ln>
              <a:effectLst/>
            </p:spPr>
            <p:txBody>
              <a:bodyPr/>
              <a:lstStyle/>
              <a:p>
                <a:endParaRPr lang="en-US"/>
              </a:p>
            </p:txBody>
          </p:sp>
          <p:sp>
            <p:nvSpPr>
              <p:cNvPr id="92175" name="Line 15"/>
              <p:cNvSpPr>
                <a:spLocks noChangeShapeType="1"/>
              </p:cNvSpPr>
              <p:nvPr/>
            </p:nvSpPr>
            <p:spPr bwMode="auto">
              <a:xfrm>
                <a:off x="3511" y="2424"/>
                <a:ext cx="502" cy="0"/>
              </a:xfrm>
              <a:prstGeom prst="line">
                <a:avLst/>
              </a:prstGeom>
              <a:noFill/>
              <a:ln w="9525">
                <a:solidFill>
                  <a:schemeClr val="tx1"/>
                </a:solidFill>
                <a:round/>
                <a:headEnd/>
                <a:tailEnd type="triangle" w="med" len="med"/>
              </a:ln>
              <a:effectLst/>
            </p:spPr>
            <p:txBody>
              <a:bodyPr/>
              <a:lstStyle/>
              <a:p>
                <a:endParaRPr lang="en-US"/>
              </a:p>
            </p:txBody>
          </p:sp>
          <p:sp>
            <p:nvSpPr>
              <p:cNvPr id="92176" name="Text Box 16"/>
              <p:cNvSpPr txBox="1">
                <a:spLocks noChangeArrowheads="1"/>
              </p:cNvSpPr>
              <p:nvPr/>
            </p:nvSpPr>
            <p:spPr bwMode="auto">
              <a:xfrm>
                <a:off x="551" y="2269"/>
                <a:ext cx="1431" cy="288"/>
              </a:xfrm>
              <a:prstGeom prst="rect">
                <a:avLst/>
              </a:prstGeom>
              <a:noFill/>
              <a:ln w="9525">
                <a:noFill/>
                <a:miter lim="800000"/>
                <a:headEnd/>
                <a:tailEnd/>
              </a:ln>
              <a:effectLst/>
            </p:spPr>
            <p:txBody>
              <a:bodyPr>
                <a:spAutoFit/>
              </a:bodyPr>
              <a:lstStyle/>
              <a:p>
                <a:pPr>
                  <a:spcBef>
                    <a:spcPct val="50000"/>
                  </a:spcBef>
                </a:pPr>
                <a:r>
                  <a:rPr lang="en-US"/>
                  <a:t>Present State</a:t>
                </a:r>
              </a:p>
            </p:txBody>
          </p:sp>
          <p:sp>
            <p:nvSpPr>
              <p:cNvPr id="92177" name="Text Box 17"/>
              <p:cNvSpPr txBox="1">
                <a:spLocks noChangeArrowheads="1"/>
              </p:cNvSpPr>
              <p:nvPr/>
            </p:nvSpPr>
            <p:spPr bwMode="auto">
              <a:xfrm>
                <a:off x="3997" y="2277"/>
                <a:ext cx="1066" cy="288"/>
              </a:xfrm>
              <a:prstGeom prst="rect">
                <a:avLst/>
              </a:prstGeom>
              <a:noFill/>
              <a:ln w="9525">
                <a:noFill/>
                <a:miter lim="800000"/>
                <a:headEnd/>
                <a:tailEnd/>
              </a:ln>
              <a:effectLst/>
            </p:spPr>
            <p:txBody>
              <a:bodyPr>
                <a:spAutoFit/>
              </a:bodyPr>
              <a:lstStyle/>
              <a:p>
                <a:pPr>
                  <a:spcBef>
                    <a:spcPct val="50000"/>
                  </a:spcBef>
                </a:pPr>
                <a:r>
                  <a:rPr lang="en-US"/>
                  <a:t>Output</a:t>
                </a:r>
              </a:p>
            </p:txBody>
          </p:sp>
          <p:sp>
            <p:nvSpPr>
              <p:cNvPr id="92178" name="Line 18"/>
              <p:cNvSpPr>
                <a:spLocks noChangeShapeType="1"/>
              </p:cNvSpPr>
              <p:nvPr/>
            </p:nvSpPr>
            <p:spPr bwMode="auto">
              <a:xfrm>
                <a:off x="1668" y="2264"/>
                <a:ext cx="502" cy="0"/>
              </a:xfrm>
              <a:prstGeom prst="line">
                <a:avLst/>
              </a:prstGeom>
              <a:noFill/>
              <a:ln w="9525">
                <a:solidFill>
                  <a:schemeClr val="tx1"/>
                </a:solidFill>
                <a:round/>
                <a:headEnd/>
                <a:tailEnd type="triangle" w="med" len="med"/>
              </a:ln>
              <a:effectLst/>
            </p:spPr>
            <p:txBody>
              <a:bodyPr/>
              <a:lstStyle/>
              <a:p>
                <a:endParaRPr lang="en-US"/>
              </a:p>
            </p:txBody>
          </p:sp>
          <p:sp>
            <p:nvSpPr>
              <p:cNvPr id="92179" name="Text Box 19"/>
              <p:cNvSpPr txBox="1">
                <a:spLocks noChangeArrowheads="1"/>
              </p:cNvSpPr>
              <p:nvPr/>
            </p:nvSpPr>
            <p:spPr bwMode="auto">
              <a:xfrm>
                <a:off x="909" y="2101"/>
                <a:ext cx="970" cy="288"/>
              </a:xfrm>
              <a:prstGeom prst="rect">
                <a:avLst/>
              </a:prstGeom>
              <a:noFill/>
              <a:ln w="9525">
                <a:noFill/>
                <a:miter lim="800000"/>
                <a:headEnd/>
                <a:tailEnd/>
              </a:ln>
              <a:effectLst/>
            </p:spPr>
            <p:txBody>
              <a:bodyPr>
                <a:spAutoFit/>
              </a:bodyPr>
              <a:lstStyle/>
              <a:p>
                <a:pPr>
                  <a:spcBef>
                    <a:spcPct val="50000"/>
                  </a:spcBef>
                </a:pPr>
                <a:r>
                  <a:rPr lang="en-US"/>
                  <a:t>direction</a:t>
                </a:r>
              </a:p>
            </p:txBody>
          </p:sp>
          <p:grpSp>
            <p:nvGrpSpPr>
              <p:cNvPr id="92184" name="Group 24"/>
              <p:cNvGrpSpPr>
                <a:grpSpLocks/>
              </p:cNvGrpSpPr>
              <p:nvPr/>
            </p:nvGrpSpPr>
            <p:grpSpPr bwMode="auto">
              <a:xfrm>
                <a:off x="903" y="2453"/>
                <a:ext cx="1261" cy="288"/>
                <a:chOff x="960" y="2728"/>
                <a:chExt cx="1261" cy="288"/>
              </a:xfrm>
            </p:grpSpPr>
            <p:sp>
              <p:nvSpPr>
                <p:cNvPr id="92182" name="Line 22"/>
                <p:cNvSpPr>
                  <a:spLocks noChangeShapeType="1"/>
                </p:cNvSpPr>
                <p:nvPr/>
              </p:nvSpPr>
              <p:spPr bwMode="auto">
                <a:xfrm>
                  <a:off x="1719" y="2891"/>
                  <a:ext cx="502" cy="0"/>
                </a:xfrm>
                <a:prstGeom prst="line">
                  <a:avLst/>
                </a:prstGeom>
                <a:noFill/>
                <a:ln w="9525">
                  <a:solidFill>
                    <a:schemeClr val="tx1"/>
                  </a:solidFill>
                  <a:round/>
                  <a:headEnd/>
                  <a:tailEnd type="triangle" w="med" len="med"/>
                </a:ln>
                <a:effectLst/>
              </p:spPr>
              <p:txBody>
                <a:bodyPr/>
                <a:lstStyle/>
                <a:p>
                  <a:endParaRPr lang="en-US"/>
                </a:p>
              </p:txBody>
            </p:sp>
            <p:sp>
              <p:nvSpPr>
                <p:cNvPr id="92183" name="Text Box 23"/>
                <p:cNvSpPr txBox="1">
                  <a:spLocks noChangeArrowheads="1"/>
                </p:cNvSpPr>
                <p:nvPr/>
              </p:nvSpPr>
              <p:spPr bwMode="auto">
                <a:xfrm>
                  <a:off x="960" y="2728"/>
                  <a:ext cx="970" cy="288"/>
                </a:xfrm>
                <a:prstGeom prst="rect">
                  <a:avLst/>
                </a:prstGeom>
                <a:noFill/>
                <a:ln w="9525">
                  <a:noFill/>
                  <a:miter lim="800000"/>
                  <a:headEnd/>
                  <a:tailEnd/>
                </a:ln>
                <a:effectLst/>
              </p:spPr>
              <p:txBody>
                <a:bodyPr>
                  <a:spAutoFit/>
                </a:bodyPr>
                <a:lstStyle/>
                <a:p>
                  <a:pPr>
                    <a:spcBef>
                      <a:spcPct val="50000"/>
                    </a:spcBef>
                  </a:pPr>
                  <a:r>
                    <a:rPr lang="en-US"/>
                    <a:t>RESET</a:t>
                  </a:r>
                </a:p>
              </p:txBody>
            </p:sp>
          </p:grpSp>
        </p:grpSp>
        <p:grpSp>
          <p:nvGrpSpPr>
            <p:cNvPr id="92190" name="Group 30"/>
            <p:cNvGrpSpPr>
              <a:grpSpLocks/>
            </p:cNvGrpSpPr>
            <p:nvPr/>
          </p:nvGrpSpPr>
          <p:grpSpPr bwMode="auto">
            <a:xfrm>
              <a:off x="3660" y="2151"/>
              <a:ext cx="173" cy="339"/>
              <a:chOff x="1951" y="1959"/>
              <a:chExt cx="173" cy="339"/>
            </a:xfrm>
          </p:grpSpPr>
          <p:sp>
            <p:nvSpPr>
              <p:cNvPr id="92191" name="Line 31"/>
              <p:cNvSpPr>
                <a:spLocks noChangeShapeType="1"/>
              </p:cNvSpPr>
              <p:nvPr/>
            </p:nvSpPr>
            <p:spPr bwMode="auto">
              <a:xfrm flipH="1">
                <a:off x="1990" y="2170"/>
                <a:ext cx="84" cy="128"/>
              </a:xfrm>
              <a:prstGeom prst="line">
                <a:avLst/>
              </a:prstGeom>
              <a:noFill/>
              <a:ln w="9525">
                <a:solidFill>
                  <a:schemeClr val="tx1"/>
                </a:solidFill>
                <a:round/>
                <a:headEnd/>
                <a:tailEnd/>
              </a:ln>
              <a:effectLst/>
            </p:spPr>
            <p:txBody>
              <a:bodyPr/>
              <a:lstStyle/>
              <a:p>
                <a:endParaRPr lang="en-US"/>
              </a:p>
            </p:txBody>
          </p:sp>
          <p:sp>
            <p:nvSpPr>
              <p:cNvPr id="92192" name="Text Box 32"/>
              <p:cNvSpPr txBox="1">
                <a:spLocks noChangeArrowheads="1"/>
              </p:cNvSpPr>
              <p:nvPr/>
            </p:nvSpPr>
            <p:spPr bwMode="auto">
              <a:xfrm>
                <a:off x="1951" y="1959"/>
                <a:ext cx="173" cy="212"/>
              </a:xfrm>
              <a:prstGeom prst="rect">
                <a:avLst/>
              </a:prstGeom>
              <a:noFill/>
              <a:ln w="9525">
                <a:noFill/>
                <a:miter lim="800000"/>
                <a:headEnd/>
                <a:tailEnd/>
              </a:ln>
              <a:effectLst/>
            </p:spPr>
            <p:txBody>
              <a:bodyPr>
                <a:spAutoFit/>
              </a:bodyPr>
              <a:lstStyle/>
              <a:p>
                <a:pPr>
                  <a:spcBef>
                    <a:spcPct val="50000"/>
                  </a:spcBef>
                </a:pPr>
                <a:r>
                  <a:rPr lang="en-US" sz="1600"/>
                  <a:t>2</a:t>
                </a:r>
              </a:p>
            </p:txBody>
          </p:sp>
        </p:grpSp>
        <p:grpSp>
          <p:nvGrpSpPr>
            <p:cNvPr id="92200" name="Group 40"/>
            <p:cNvGrpSpPr>
              <a:grpSpLocks/>
            </p:cNvGrpSpPr>
            <p:nvPr/>
          </p:nvGrpSpPr>
          <p:grpSpPr bwMode="auto">
            <a:xfrm>
              <a:off x="1796" y="2261"/>
              <a:ext cx="182" cy="230"/>
              <a:chOff x="1841" y="3221"/>
              <a:chExt cx="182" cy="230"/>
            </a:xfrm>
          </p:grpSpPr>
          <p:sp>
            <p:nvSpPr>
              <p:cNvPr id="92201" name="Line 41"/>
              <p:cNvSpPr>
                <a:spLocks noChangeShapeType="1"/>
              </p:cNvSpPr>
              <p:nvPr/>
            </p:nvSpPr>
            <p:spPr bwMode="auto">
              <a:xfrm flipH="1">
                <a:off x="1939" y="3323"/>
                <a:ext cx="84" cy="128"/>
              </a:xfrm>
              <a:prstGeom prst="line">
                <a:avLst/>
              </a:prstGeom>
              <a:noFill/>
              <a:ln w="9525">
                <a:solidFill>
                  <a:schemeClr val="tx1"/>
                </a:solidFill>
                <a:round/>
                <a:headEnd/>
                <a:tailEnd/>
              </a:ln>
              <a:effectLst/>
            </p:spPr>
            <p:txBody>
              <a:bodyPr/>
              <a:lstStyle/>
              <a:p>
                <a:endParaRPr lang="en-US"/>
              </a:p>
            </p:txBody>
          </p:sp>
          <p:sp>
            <p:nvSpPr>
              <p:cNvPr id="92202" name="Text Box 42"/>
              <p:cNvSpPr txBox="1">
                <a:spLocks noChangeArrowheads="1"/>
              </p:cNvSpPr>
              <p:nvPr/>
            </p:nvSpPr>
            <p:spPr bwMode="auto">
              <a:xfrm>
                <a:off x="1841" y="3221"/>
                <a:ext cx="173" cy="212"/>
              </a:xfrm>
              <a:prstGeom prst="rect">
                <a:avLst/>
              </a:prstGeom>
              <a:noFill/>
              <a:ln w="9525">
                <a:noFill/>
                <a:miter lim="800000"/>
                <a:headEnd/>
                <a:tailEnd/>
              </a:ln>
              <a:effectLst/>
            </p:spPr>
            <p:txBody>
              <a:bodyPr>
                <a:spAutoFit/>
              </a:bodyPr>
              <a:lstStyle/>
              <a:p>
                <a:pPr>
                  <a:spcBef>
                    <a:spcPct val="50000"/>
                  </a:spcBef>
                </a:pPr>
                <a:r>
                  <a:rPr lang="en-US" sz="1600"/>
                  <a:t>2</a:t>
                </a:r>
              </a:p>
            </p:txBody>
          </p:sp>
        </p:grpSp>
      </p:grpSp>
      <p:sp>
        <p:nvSpPr>
          <p:cNvPr id="40" name="TextBox 39"/>
          <p:cNvSpPr txBox="1"/>
          <p:nvPr/>
        </p:nvSpPr>
        <p:spPr>
          <a:xfrm>
            <a:off x="1056904" y="2826327"/>
            <a:ext cx="1832553" cy="461665"/>
          </a:xfrm>
          <a:prstGeom prst="rect">
            <a:avLst/>
          </a:prstGeom>
          <a:noFill/>
        </p:spPr>
        <p:txBody>
          <a:bodyPr wrap="none" rtlCol="0">
            <a:spAutoFit/>
          </a:bodyPr>
          <a:lstStyle/>
          <a:p>
            <a:r>
              <a:rPr lang="en-US" dirty="0" smtClean="0"/>
              <a:t>Output Logic</a:t>
            </a:r>
            <a:endParaRPr lang="en-US" dirty="0"/>
          </a:p>
        </p:txBody>
      </p:sp>
      <p:sp>
        <p:nvSpPr>
          <p:cNvPr id="41" name="TextBox 40"/>
          <p:cNvSpPr txBox="1"/>
          <p:nvPr/>
        </p:nvSpPr>
        <p:spPr>
          <a:xfrm>
            <a:off x="1126177" y="4356265"/>
            <a:ext cx="2266967" cy="461665"/>
          </a:xfrm>
          <a:prstGeom prst="rect">
            <a:avLst/>
          </a:prstGeom>
          <a:noFill/>
        </p:spPr>
        <p:txBody>
          <a:bodyPr wrap="none" rtlCol="0">
            <a:spAutoFit/>
          </a:bodyPr>
          <a:lstStyle/>
          <a:p>
            <a:r>
              <a:rPr lang="en-US" dirty="0" smtClean="0"/>
              <a:t>Next State Logic</a:t>
            </a:r>
            <a:endParaRPr lang="en-US" dirty="0"/>
          </a:p>
        </p:txBody>
      </p:sp>
      <p:sp>
        <p:nvSpPr>
          <p:cNvPr id="42" name="Slide Number Placeholder 41"/>
          <p:cNvSpPr>
            <a:spLocks noGrp="1"/>
          </p:cNvSpPr>
          <p:nvPr>
            <p:ph type="sldNum" sz="quarter" idx="12"/>
          </p:nvPr>
        </p:nvSpPr>
        <p:spPr/>
        <p:txBody>
          <a:bodyPr/>
          <a:lstStyle/>
          <a:p>
            <a:fld id="{1E9AE433-2354-447F-AC9C-E3BA53A2ED55}" type="slidenum">
              <a:rPr lang="en-US" smtClean="0"/>
              <a:pPr/>
              <a:t>84</a:t>
            </a:fld>
            <a:endParaRPr lang="en-US"/>
          </a:p>
        </p:txBody>
      </p:sp>
      <p:sp>
        <p:nvSpPr>
          <p:cNvPr id="43" name="Footer Placeholder 42"/>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Sequential Circuit Design</a:t>
            </a:r>
          </a:p>
        </p:txBody>
      </p:sp>
      <p:sp>
        <p:nvSpPr>
          <p:cNvPr id="93187" name="Rectangle 3"/>
          <p:cNvSpPr>
            <a:spLocks noGrp="1" noChangeArrowheads="1"/>
          </p:cNvSpPr>
          <p:nvPr>
            <p:ph idx="1"/>
          </p:nvPr>
        </p:nvSpPr>
        <p:spPr/>
        <p:txBody>
          <a:bodyPr/>
          <a:lstStyle/>
          <a:p>
            <a:r>
              <a:rPr lang="en-US"/>
              <a:t>Same Example Except Use Meally Model : </a:t>
            </a:r>
          </a:p>
          <a:p>
            <a:pPr lvl="1"/>
            <a:r>
              <a:rPr lang="en-US"/>
              <a:t>Step 6: Draw the State Transition Table</a:t>
            </a:r>
          </a:p>
        </p:txBody>
      </p:sp>
      <p:grpSp>
        <p:nvGrpSpPr>
          <p:cNvPr id="93264" name="Group 80"/>
          <p:cNvGrpSpPr>
            <a:grpSpLocks/>
          </p:cNvGrpSpPr>
          <p:nvPr/>
        </p:nvGrpSpPr>
        <p:grpSpPr bwMode="auto">
          <a:xfrm>
            <a:off x="801688" y="4386263"/>
            <a:ext cx="3141662" cy="2001837"/>
            <a:chOff x="851" y="2507"/>
            <a:chExt cx="1979" cy="1261"/>
          </a:xfrm>
        </p:grpSpPr>
        <p:sp>
          <p:nvSpPr>
            <p:cNvPr id="93239" name="Text Box 55"/>
            <p:cNvSpPr txBox="1">
              <a:spLocks noChangeArrowheads="1"/>
            </p:cNvSpPr>
            <p:nvPr/>
          </p:nvSpPr>
          <p:spPr bwMode="auto">
            <a:xfrm>
              <a:off x="2403" y="2910"/>
              <a:ext cx="357" cy="288"/>
            </a:xfrm>
            <a:prstGeom prst="rect">
              <a:avLst/>
            </a:prstGeom>
            <a:noFill/>
            <a:ln w="9525">
              <a:noFill/>
              <a:miter lim="800000"/>
              <a:headEnd/>
              <a:tailEnd/>
            </a:ln>
            <a:effectLst/>
          </p:spPr>
          <p:txBody>
            <a:bodyPr>
              <a:spAutoFit/>
            </a:bodyPr>
            <a:lstStyle/>
            <a:p>
              <a:pPr>
                <a:spcBef>
                  <a:spcPct val="50000"/>
                </a:spcBef>
              </a:pPr>
              <a:endParaRPr lang="en-US"/>
            </a:p>
          </p:txBody>
        </p:sp>
        <p:sp>
          <p:nvSpPr>
            <p:cNvPr id="93240" name="Text Box 56"/>
            <p:cNvSpPr txBox="1">
              <a:spLocks noChangeArrowheads="1"/>
            </p:cNvSpPr>
            <p:nvPr/>
          </p:nvSpPr>
          <p:spPr bwMode="auto">
            <a:xfrm>
              <a:off x="1110" y="2609"/>
              <a:ext cx="285" cy="298"/>
            </a:xfrm>
            <a:prstGeom prst="rect">
              <a:avLst/>
            </a:prstGeom>
            <a:noFill/>
            <a:ln w="9525">
              <a:noFill/>
              <a:miter lim="800000"/>
              <a:headEnd/>
              <a:tailEnd/>
            </a:ln>
            <a:effectLst/>
          </p:spPr>
          <p:txBody>
            <a:bodyPr>
              <a:spAutoFit/>
            </a:bodyPr>
            <a:lstStyle/>
            <a:p>
              <a:pPr algn="ctr">
                <a:spcBef>
                  <a:spcPct val="50000"/>
                </a:spcBef>
              </a:pPr>
              <a:r>
                <a:rPr lang="en-US" sz="1000"/>
                <a:t>Zero</a:t>
              </a:r>
            </a:p>
            <a:p>
              <a:pPr algn="ctr">
                <a:spcBef>
                  <a:spcPct val="50000"/>
                </a:spcBef>
              </a:pPr>
              <a:r>
                <a:rPr lang="en-US" sz="1000"/>
                <a:t>00</a:t>
              </a:r>
            </a:p>
          </p:txBody>
        </p:sp>
        <p:sp>
          <p:nvSpPr>
            <p:cNvPr id="93241" name="Oval 57"/>
            <p:cNvSpPr>
              <a:spLocks noChangeArrowheads="1"/>
            </p:cNvSpPr>
            <p:nvPr/>
          </p:nvSpPr>
          <p:spPr bwMode="auto">
            <a:xfrm>
              <a:off x="939" y="2558"/>
              <a:ext cx="638" cy="557"/>
            </a:xfrm>
            <a:prstGeom prst="ellipse">
              <a:avLst/>
            </a:prstGeom>
            <a:noFill/>
            <a:ln w="9525">
              <a:solidFill>
                <a:schemeClr val="tx1"/>
              </a:solidFill>
              <a:round/>
              <a:headEnd/>
              <a:tailEnd/>
            </a:ln>
            <a:effectLst/>
          </p:spPr>
          <p:txBody>
            <a:bodyPr wrap="none" anchor="ctr"/>
            <a:lstStyle/>
            <a:p>
              <a:endParaRPr lang="en-US"/>
            </a:p>
          </p:txBody>
        </p:sp>
        <p:sp>
          <p:nvSpPr>
            <p:cNvPr id="93242" name="Text Box 58"/>
            <p:cNvSpPr txBox="1">
              <a:spLocks noChangeArrowheads="1"/>
            </p:cNvSpPr>
            <p:nvPr/>
          </p:nvSpPr>
          <p:spPr bwMode="auto">
            <a:xfrm>
              <a:off x="2226" y="2609"/>
              <a:ext cx="285" cy="298"/>
            </a:xfrm>
            <a:prstGeom prst="rect">
              <a:avLst/>
            </a:prstGeom>
            <a:noFill/>
            <a:ln w="9525">
              <a:noFill/>
              <a:miter lim="800000"/>
              <a:headEnd/>
              <a:tailEnd/>
            </a:ln>
            <a:effectLst/>
          </p:spPr>
          <p:txBody>
            <a:bodyPr>
              <a:spAutoFit/>
            </a:bodyPr>
            <a:lstStyle/>
            <a:p>
              <a:pPr algn="ctr">
                <a:spcBef>
                  <a:spcPct val="50000"/>
                </a:spcBef>
              </a:pPr>
              <a:r>
                <a:rPr lang="en-US" sz="1000"/>
                <a:t>One</a:t>
              </a:r>
            </a:p>
            <a:p>
              <a:pPr algn="ctr">
                <a:spcBef>
                  <a:spcPct val="50000"/>
                </a:spcBef>
              </a:pPr>
              <a:r>
                <a:rPr lang="en-US" sz="1000"/>
                <a:t>01</a:t>
              </a:r>
            </a:p>
          </p:txBody>
        </p:sp>
        <p:sp>
          <p:nvSpPr>
            <p:cNvPr id="93243" name="Oval 59"/>
            <p:cNvSpPr>
              <a:spLocks noChangeArrowheads="1"/>
            </p:cNvSpPr>
            <p:nvPr/>
          </p:nvSpPr>
          <p:spPr bwMode="auto">
            <a:xfrm>
              <a:off x="2055" y="2558"/>
              <a:ext cx="638" cy="557"/>
            </a:xfrm>
            <a:prstGeom prst="ellipse">
              <a:avLst/>
            </a:prstGeom>
            <a:noFill/>
            <a:ln w="9525">
              <a:solidFill>
                <a:schemeClr val="tx1"/>
              </a:solidFill>
              <a:round/>
              <a:headEnd/>
              <a:tailEnd/>
            </a:ln>
            <a:effectLst/>
          </p:spPr>
          <p:txBody>
            <a:bodyPr wrap="none" anchor="ctr"/>
            <a:lstStyle/>
            <a:p>
              <a:endParaRPr lang="en-US"/>
            </a:p>
          </p:txBody>
        </p:sp>
        <p:sp>
          <p:nvSpPr>
            <p:cNvPr id="93244" name="Text Box 60"/>
            <p:cNvSpPr txBox="1">
              <a:spLocks noChangeArrowheads="1"/>
            </p:cNvSpPr>
            <p:nvPr/>
          </p:nvSpPr>
          <p:spPr bwMode="auto">
            <a:xfrm>
              <a:off x="2226" y="3261"/>
              <a:ext cx="285" cy="298"/>
            </a:xfrm>
            <a:prstGeom prst="rect">
              <a:avLst/>
            </a:prstGeom>
            <a:noFill/>
            <a:ln w="9525">
              <a:noFill/>
              <a:miter lim="800000"/>
              <a:headEnd/>
              <a:tailEnd/>
            </a:ln>
            <a:effectLst/>
          </p:spPr>
          <p:txBody>
            <a:bodyPr>
              <a:spAutoFit/>
            </a:bodyPr>
            <a:lstStyle/>
            <a:p>
              <a:pPr algn="ctr">
                <a:spcBef>
                  <a:spcPct val="50000"/>
                </a:spcBef>
              </a:pPr>
              <a:r>
                <a:rPr lang="en-US" sz="1000"/>
                <a:t>Two</a:t>
              </a:r>
            </a:p>
            <a:p>
              <a:pPr algn="ctr">
                <a:spcBef>
                  <a:spcPct val="50000"/>
                </a:spcBef>
              </a:pPr>
              <a:r>
                <a:rPr lang="en-US" sz="1000"/>
                <a:t>11</a:t>
              </a:r>
            </a:p>
          </p:txBody>
        </p:sp>
        <p:sp>
          <p:nvSpPr>
            <p:cNvPr id="93245" name="Oval 61"/>
            <p:cNvSpPr>
              <a:spLocks noChangeArrowheads="1"/>
            </p:cNvSpPr>
            <p:nvPr/>
          </p:nvSpPr>
          <p:spPr bwMode="auto">
            <a:xfrm>
              <a:off x="2055" y="3211"/>
              <a:ext cx="638" cy="557"/>
            </a:xfrm>
            <a:prstGeom prst="ellipse">
              <a:avLst/>
            </a:prstGeom>
            <a:noFill/>
            <a:ln w="9525">
              <a:solidFill>
                <a:schemeClr val="tx1"/>
              </a:solidFill>
              <a:round/>
              <a:headEnd/>
              <a:tailEnd/>
            </a:ln>
            <a:effectLst/>
          </p:spPr>
          <p:txBody>
            <a:bodyPr wrap="none" anchor="ctr"/>
            <a:lstStyle/>
            <a:p>
              <a:endParaRPr lang="en-US"/>
            </a:p>
          </p:txBody>
        </p:sp>
        <p:sp>
          <p:nvSpPr>
            <p:cNvPr id="93246" name="Text Box 62"/>
            <p:cNvSpPr txBox="1">
              <a:spLocks noChangeArrowheads="1"/>
            </p:cNvSpPr>
            <p:nvPr/>
          </p:nvSpPr>
          <p:spPr bwMode="auto">
            <a:xfrm>
              <a:off x="1058" y="3261"/>
              <a:ext cx="337" cy="298"/>
            </a:xfrm>
            <a:prstGeom prst="rect">
              <a:avLst/>
            </a:prstGeom>
            <a:noFill/>
            <a:ln w="9525">
              <a:noFill/>
              <a:miter lim="800000"/>
              <a:headEnd/>
              <a:tailEnd/>
            </a:ln>
            <a:effectLst/>
          </p:spPr>
          <p:txBody>
            <a:bodyPr>
              <a:spAutoFit/>
            </a:bodyPr>
            <a:lstStyle/>
            <a:p>
              <a:pPr algn="ctr">
                <a:spcBef>
                  <a:spcPct val="50000"/>
                </a:spcBef>
              </a:pPr>
              <a:r>
                <a:rPr lang="en-US" sz="1000"/>
                <a:t>Three</a:t>
              </a:r>
            </a:p>
            <a:p>
              <a:pPr algn="ctr">
                <a:spcBef>
                  <a:spcPct val="50000"/>
                </a:spcBef>
              </a:pPr>
              <a:r>
                <a:rPr lang="en-US" sz="1000"/>
                <a:t>10</a:t>
              </a:r>
            </a:p>
          </p:txBody>
        </p:sp>
        <p:sp>
          <p:nvSpPr>
            <p:cNvPr id="93247" name="Oval 63"/>
            <p:cNvSpPr>
              <a:spLocks noChangeArrowheads="1"/>
            </p:cNvSpPr>
            <p:nvPr/>
          </p:nvSpPr>
          <p:spPr bwMode="auto">
            <a:xfrm>
              <a:off x="939" y="3211"/>
              <a:ext cx="638" cy="557"/>
            </a:xfrm>
            <a:prstGeom prst="ellipse">
              <a:avLst/>
            </a:prstGeom>
            <a:noFill/>
            <a:ln w="9525">
              <a:solidFill>
                <a:schemeClr val="tx1"/>
              </a:solidFill>
              <a:round/>
              <a:headEnd/>
              <a:tailEnd/>
            </a:ln>
            <a:effectLst/>
          </p:spPr>
          <p:txBody>
            <a:bodyPr wrap="none" anchor="ctr"/>
            <a:lstStyle/>
            <a:p>
              <a:endParaRPr lang="en-US"/>
            </a:p>
          </p:txBody>
        </p:sp>
        <p:sp>
          <p:nvSpPr>
            <p:cNvPr id="93248" name="Freeform 64"/>
            <p:cNvSpPr>
              <a:spLocks/>
            </p:cNvSpPr>
            <p:nvPr/>
          </p:nvSpPr>
          <p:spPr bwMode="auto">
            <a:xfrm>
              <a:off x="1506" y="2507"/>
              <a:ext cx="637" cy="153"/>
            </a:xfrm>
            <a:custGeom>
              <a:avLst/>
              <a:gdLst/>
              <a:ahLst/>
              <a:cxnLst>
                <a:cxn ang="0">
                  <a:pos x="0" y="268"/>
                </a:cxn>
                <a:cxn ang="0">
                  <a:pos x="230" y="83"/>
                </a:cxn>
                <a:cxn ang="0">
                  <a:pos x="588" y="25"/>
                </a:cxn>
                <a:cxn ang="0">
                  <a:pos x="1017" y="236"/>
                </a:cxn>
              </a:cxnLst>
              <a:rect l="0" t="0" r="r" b="b"/>
              <a:pathLst>
                <a:path w="1017" h="268">
                  <a:moveTo>
                    <a:pt x="0" y="268"/>
                  </a:moveTo>
                  <a:cubicBezTo>
                    <a:pt x="66" y="196"/>
                    <a:pt x="132" y="124"/>
                    <a:pt x="230" y="83"/>
                  </a:cubicBezTo>
                  <a:cubicBezTo>
                    <a:pt x="328" y="42"/>
                    <a:pt x="457" y="0"/>
                    <a:pt x="588" y="25"/>
                  </a:cubicBezTo>
                  <a:cubicBezTo>
                    <a:pt x="719" y="50"/>
                    <a:pt x="948" y="201"/>
                    <a:pt x="1017" y="236"/>
                  </a:cubicBezTo>
                </a:path>
              </a:pathLst>
            </a:custGeom>
            <a:noFill/>
            <a:ln w="9525">
              <a:solidFill>
                <a:schemeClr val="tx1"/>
              </a:solidFill>
              <a:round/>
              <a:headEnd type="none" w="med" len="med"/>
              <a:tailEnd type="triangle" w="med" len="med"/>
            </a:ln>
            <a:effectLst/>
          </p:spPr>
          <p:txBody>
            <a:bodyPr/>
            <a:lstStyle/>
            <a:p>
              <a:endParaRPr lang="en-US"/>
            </a:p>
          </p:txBody>
        </p:sp>
        <p:sp>
          <p:nvSpPr>
            <p:cNvPr id="93249" name="Freeform 65"/>
            <p:cNvSpPr>
              <a:spLocks/>
            </p:cNvSpPr>
            <p:nvPr/>
          </p:nvSpPr>
          <p:spPr bwMode="auto">
            <a:xfrm>
              <a:off x="2649" y="2957"/>
              <a:ext cx="126" cy="389"/>
            </a:xfrm>
            <a:custGeom>
              <a:avLst/>
              <a:gdLst/>
              <a:ahLst/>
              <a:cxnLst>
                <a:cxn ang="0">
                  <a:pos x="19" y="0"/>
                </a:cxn>
                <a:cxn ang="0">
                  <a:pos x="198" y="288"/>
                </a:cxn>
                <a:cxn ang="0">
                  <a:pos x="0" y="678"/>
                </a:cxn>
              </a:cxnLst>
              <a:rect l="0" t="0" r="r" b="b"/>
              <a:pathLst>
                <a:path w="201" h="678">
                  <a:moveTo>
                    <a:pt x="19" y="0"/>
                  </a:moveTo>
                  <a:cubicBezTo>
                    <a:pt x="110" y="87"/>
                    <a:pt x="201" y="175"/>
                    <a:pt x="198" y="288"/>
                  </a:cubicBezTo>
                  <a:cubicBezTo>
                    <a:pt x="195" y="401"/>
                    <a:pt x="34" y="615"/>
                    <a:pt x="0" y="678"/>
                  </a:cubicBezTo>
                </a:path>
              </a:pathLst>
            </a:custGeom>
            <a:noFill/>
            <a:ln w="9525">
              <a:solidFill>
                <a:schemeClr val="tx1"/>
              </a:solidFill>
              <a:round/>
              <a:headEnd type="none" w="med" len="med"/>
              <a:tailEnd type="triangle" w="med" len="med"/>
            </a:ln>
            <a:effectLst/>
          </p:spPr>
          <p:txBody>
            <a:bodyPr/>
            <a:lstStyle/>
            <a:p>
              <a:endParaRPr lang="en-US"/>
            </a:p>
          </p:txBody>
        </p:sp>
        <p:sp>
          <p:nvSpPr>
            <p:cNvPr id="93250" name="Freeform 66"/>
            <p:cNvSpPr>
              <a:spLocks/>
            </p:cNvSpPr>
            <p:nvPr/>
          </p:nvSpPr>
          <p:spPr bwMode="auto">
            <a:xfrm>
              <a:off x="1546" y="3555"/>
              <a:ext cx="521" cy="156"/>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93251" name="Freeform 67"/>
            <p:cNvSpPr>
              <a:spLocks/>
            </p:cNvSpPr>
            <p:nvPr/>
          </p:nvSpPr>
          <p:spPr bwMode="auto">
            <a:xfrm>
              <a:off x="858" y="2968"/>
              <a:ext cx="130" cy="374"/>
            </a:xfrm>
            <a:custGeom>
              <a:avLst/>
              <a:gdLst/>
              <a:ahLst/>
              <a:cxnLst>
                <a:cxn ang="0">
                  <a:pos x="207" y="653"/>
                </a:cxn>
                <a:cxn ang="0">
                  <a:pos x="2" y="320"/>
                </a:cxn>
                <a:cxn ang="0">
                  <a:pos x="194" y="0"/>
                </a:cxn>
              </a:cxnLst>
              <a:rect l="0" t="0" r="r" b="b"/>
              <a:pathLst>
                <a:path w="207" h="653">
                  <a:moveTo>
                    <a:pt x="207" y="653"/>
                  </a:moveTo>
                  <a:cubicBezTo>
                    <a:pt x="105" y="541"/>
                    <a:pt x="4" y="429"/>
                    <a:pt x="2" y="320"/>
                  </a:cubicBezTo>
                  <a:cubicBezTo>
                    <a:pt x="0" y="211"/>
                    <a:pt x="163" y="53"/>
                    <a:pt x="194" y="0"/>
                  </a:cubicBezTo>
                </a:path>
              </a:pathLst>
            </a:custGeom>
            <a:noFill/>
            <a:ln w="9525">
              <a:solidFill>
                <a:schemeClr val="tx1"/>
              </a:solidFill>
              <a:round/>
              <a:headEnd type="none" w="med" len="med"/>
              <a:tailEnd type="triangle" w="med" len="med"/>
            </a:ln>
            <a:effectLst/>
          </p:spPr>
          <p:txBody>
            <a:bodyPr/>
            <a:lstStyle/>
            <a:p>
              <a:endParaRPr lang="en-US"/>
            </a:p>
          </p:txBody>
        </p:sp>
        <p:sp>
          <p:nvSpPr>
            <p:cNvPr id="93252" name="Freeform 68"/>
            <p:cNvSpPr>
              <a:spLocks/>
            </p:cNvSpPr>
            <p:nvPr/>
          </p:nvSpPr>
          <p:spPr bwMode="auto">
            <a:xfrm>
              <a:off x="1566" y="2887"/>
              <a:ext cx="497" cy="99"/>
            </a:xfrm>
            <a:custGeom>
              <a:avLst/>
              <a:gdLst/>
              <a:ahLst/>
              <a:cxnLst>
                <a:cxn ang="0">
                  <a:pos x="793" y="0"/>
                </a:cxn>
                <a:cxn ang="0">
                  <a:pos x="416" y="160"/>
                </a:cxn>
                <a:cxn ang="0">
                  <a:pos x="0" y="71"/>
                </a:cxn>
              </a:cxnLst>
              <a:rect l="0" t="0" r="r" b="b"/>
              <a:pathLst>
                <a:path w="793" h="172">
                  <a:moveTo>
                    <a:pt x="793" y="0"/>
                  </a:moveTo>
                  <a:cubicBezTo>
                    <a:pt x="670" y="74"/>
                    <a:pt x="548" y="148"/>
                    <a:pt x="416" y="160"/>
                  </a:cubicBezTo>
                  <a:cubicBezTo>
                    <a:pt x="284" y="172"/>
                    <a:pt x="142" y="121"/>
                    <a:pt x="0" y="71"/>
                  </a:cubicBezTo>
                </a:path>
              </a:pathLst>
            </a:custGeom>
            <a:noFill/>
            <a:ln w="9525">
              <a:solidFill>
                <a:schemeClr val="tx1"/>
              </a:solidFill>
              <a:round/>
              <a:headEnd type="none" w="med" len="med"/>
              <a:tailEnd type="triangle" w="med" len="med"/>
            </a:ln>
            <a:effectLst/>
          </p:spPr>
          <p:txBody>
            <a:bodyPr/>
            <a:lstStyle/>
            <a:p>
              <a:endParaRPr lang="en-US"/>
            </a:p>
          </p:txBody>
        </p:sp>
        <p:sp>
          <p:nvSpPr>
            <p:cNvPr id="93253" name="Freeform 69"/>
            <p:cNvSpPr>
              <a:spLocks/>
            </p:cNvSpPr>
            <p:nvPr/>
          </p:nvSpPr>
          <p:spPr bwMode="auto">
            <a:xfrm>
              <a:off x="2101" y="3045"/>
              <a:ext cx="71" cy="231"/>
            </a:xfrm>
            <a:custGeom>
              <a:avLst/>
              <a:gdLst/>
              <a:ahLst/>
              <a:cxnLst>
                <a:cxn ang="0">
                  <a:pos x="112" y="404"/>
                </a:cxn>
                <a:cxn ang="0">
                  <a:pos x="3" y="205"/>
                </a:cxn>
                <a:cxn ang="0">
                  <a:pos x="93" y="0"/>
                </a:cxn>
              </a:cxnLst>
              <a:rect l="0" t="0" r="r" b="b"/>
              <a:pathLst>
                <a:path w="112" h="404">
                  <a:moveTo>
                    <a:pt x="112" y="404"/>
                  </a:moveTo>
                  <a:cubicBezTo>
                    <a:pt x="59" y="338"/>
                    <a:pt x="6" y="272"/>
                    <a:pt x="3" y="205"/>
                  </a:cubicBezTo>
                  <a:cubicBezTo>
                    <a:pt x="0" y="138"/>
                    <a:pt x="46" y="69"/>
                    <a:pt x="93" y="0"/>
                  </a:cubicBezTo>
                </a:path>
              </a:pathLst>
            </a:custGeom>
            <a:noFill/>
            <a:ln w="9525">
              <a:solidFill>
                <a:schemeClr val="tx1"/>
              </a:solidFill>
              <a:round/>
              <a:headEnd type="none" w="med" len="med"/>
              <a:tailEnd type="triangle" w="med" len="med"/>
            </a:ln>
            <a:effectLst/>
          </p:spPr>
          <p:txBody>
            <a:bodyPr/>
            <a:lstStyle/>
            <a:p>
              <a:endParaRPr lang="en-US"/>
            </a:p>
          </p:txBody>
        </p:sp>
        <p:sp>
          <p:nvSpPr>
            <p:cNvPr id="93254" name="Freeform 70"/>
            <p:cNvSpPr>
              <a:spLocks/>
            </p:cNvSpPr>
            <p:nvPr/>
          </p:nvSpPr>
          <p:spPr bwMode="auto">
            <a:xfrm>
              <a:off x="1570" y="3337"/>
              <a:ext cx="501" cy="82"/>
            </a:xfrm>
            <a:custGeom>
              <a:avLst/>
              <a:gdLst/>
              <a:ahLst/>
              <a:cxnLst>
                <a:cxn ang="0">
                  <a:pos x="0" y="144"/>
                </a:cxn>
                <a:cxn ang="0">
                  <a:pos x="346" y="3"/>
                </a:cxn>
                <a:cxn ang="0">
                  <a:pos x="800" y="125"/>
                </a:cxn>
              </a:cxnLst>
              <a:rect l="0" t="0" r="r" b="b"/>
              <a:pathLst>
                <a:path w="800" h="144">
                  <a:moveTo>
                    <a:pt x="0" y="144"/>
                  </a:moveTo>
                  <a:cubicBezTo>
                    <a:pt x="106" y="75"/>
                    <a:pt x="213" y="6"/>
                    <a:pt x="346" y="3"/>
                  </a:cubicBezTo>
                  <a:cubicBezTo>
                    <a:pt x="479" y="0"/>
                    <a:pt x="639" y="62"/>
                    <a:pt x="800" y="125"/>
                  </a:cubicBezTo>
                </a:path>
              </a:pathLst>
            </a:custGeom>
            <a:noFill/>
            <a:ln w="9525">
              <a:solidFill>
                <a:schemeClr val="tx1"/>
              </a:solidFill>
              <a:round/>
              <a:headEnd type="none" w="med" len="med"/>
              <a:tailEnd type="triangle" w="med" len="med"/>
            </a:ln>
            <a:effectLst/>
          </p:spPr>
          <p:txBody>
            <a:bodyPr/>
            <a:lstStyle/>
            <a:p>
              <a:endParaRPr lang="en-US"/>
            </a:p>
          </p:txBody>
        </p:sp>
        <p:sp>
          <p:nvSpPr>
            <p:cNvPr id="93255" name="Freeform 71"/>
            <p:cNvSpPr>
              <a:spLocks/>
            </p:cNvSpPr>
            <p:nvPr/>
          </p:nvSpPr>
          <p:spPr bwMode="auto">
            <a:xfrm>
              <a:off x="1481" y="3027"/>
              <a:ext cx="82" cy="264"/>
            </a:xfrm>
            <a:custGeom>
              <a:avLst/>
              <a:gdLst/>
              <a:ahLst/>
              <a:cxnLst>
                <a:cxn ang="0">
                  <a:pos x="13" y="0"/>
                </a:cxn>
                <a:cxn ang="0">
                  <a:pos x="128" y="250"/>
                </a:cxn>
                <a:cxn ang="0">
                  <a:pos x="0" y="461"/>
                </a:cxn>
              </a:cxnLst>
              <a:rect l="0" t="0" r="r" b="b"/>
              <a:pathLst>
                <a:path w="130" h="461">
                  <a:moveTo>
                    <a:pt x="13" y="0"/>
                  </a:moveTo>
                  <a:cubicBezTo>
                    <a:pt x="71" y="86"/>
                    <a:pt x="130" y="173"/>
                    <a:pt x="128" y="250"/>
                  </a:cubicBezTo>
                  <a:cubicBezTo>
                    <a:pt x="126" y="327"/>
                    <a:pt x="22" y="426"/>
                    <a:pt x="0" y="461"/>
                  </a:cubicBezTo>
                </a:path>
              </a:pathLst>
            </a:custGeom>
            <a:noFill/>
            <a:ln w="9525">
              <a:solidFill>
                <a:schemeClr val="tx1"/>
              </a:solidFill>
              <a:round/>
              <a:headEnd type="none" w="med" len="med"/>
              <a:tailEnd type="triangle" w="med" len="med"/>
            </a:ln>
            <a:effectLst/>
          </p:spPr>
          <p:txBody>
            <a:bodyPr/>
            <a:lstStyle/>
            <a:p>
              <a:endParaRPr lang="en-US"/>
            </a:p>
          </p:txBody>
        </p:sp>
        <p:sp>
          <p:nvSpPr>
            <p:cNvPr id="93256" name="Text Box 72"/>
            <p:cNvSpPr txBox="1">
              <a:spLocks noChangeArrowheads="1"/>
            </p:cNvSpPr>
            <p:nvPr/>
          </p:nvSpPr>
          <p:spPr bwMode="auto">
            <a:xfrm>
              <a:off x="2099" y="3089"/>
              <a:ext cx="422" cy="154"/>
            </a:xfrm>
            <a:prstGeom prst="rect">
              <a:avLst/>
            </a:prstGeom>
            <a:noFill/>
            <a:ln w="9525">
              <a:noFill/>
              <a:miter lim="800000"/>
              <a:headEnd/>
              <a:tailEnd/>
            </a:ln>
            <a:effectLst/>
          </p:spPr>
          <p:txBody>
            <a:bodyPr>
              <a:spAutoFit/>
            </a:bodyPr>
            <a:lstStyle/>
            <a:p>
              <a:pPr>
                <a:spcBef>
                  <a:spcPct val="50000"/>
                </a:spcBef>
              </a:pPr>
              <a:r>
                <a:rPr lang="en-US" sz="1000"/>
                <a:t>0/01</a:t>
              </a:r>
            </a:p>
          </p:txBody>
        </p:sp>
        <p:sp>
          <p:nvSpPr>
            <p:cNvPr id="93257" name="Text Box 73"/>
            <p:cNvSpPr txBox="1">
              <a:spLocks noChangeArrowheads="1"/>
            </p:cNvSpPr>
            <p:nvPr/>
          </p:nvSpPr>
          <p:spPr bwMode="auto">
            <a:xfrm>
              <a:off x="1685" y="2844"/>
              <a:ext cx="343" cy="154"/>
            </a:xfrm>
            <a:prstGeom prst="rect">
              <a:avLst/>
            </a:prstGeom>
            <a:noFill/>
            <a:ln w="9525">
              <a:noFill/>
              <a:miter lim="800000"/>
              <a:headEnd/>
              <a:tailEnd/>
            </a:ln>
            <a:effectLst/>
          </p:spPr>
          <p:txBody>
            <a:bodyPr>
              <a:spAutoFit/>
            </a:bodyPr>
            <a:lstStyle/>
            <a:p>
              <a:pPr>
                <a:spcBef>
                  <a:spcPct val="50000"/>
                </a:spcBef>
              </a:pPr>
              <a:r>
                <a:rPr lang="en-US" sz="1000"/>
                <a:t>0/00</a:t>
              </a:r>
            </a:p>
          </p:txBody>
        </p:sp>
        <p:sp>
          <p:nvSpPr>
            <p:cNvPr id="93258" name="Text Box 74"/>
            <p:cNvSpPr txBox="1">
              <a:spLocks noChangeArrowheads="1"/>
            </p:cNvSpPr>
            <p:nvPr/>
          </p:nvSpPr>
          <p:spPr bwMode="auto">
            <a:xfrm>
              <a:off x="1313" y="3093"/>
              <a:ext cx="335" cy="154"/>
            </a:xfrm>
            <a:prstGeom prst="rect">
              <a:avLst/>
            </a:prstGeom>
            <a:noFill/>
            <a:ln w="9525">
              <a:noFill/>
              <a:miter lim="800000"/>
              <a:headEnd/>
              <a:tailEnd/>
            </a:ln>
            <a:effectLst/>
          </p:spPr>
          <p:txBody>
            <a:bodyPr>
              <a:spAutoFit/>
            </a:bodyPr>
            <a:lstStyle/>
            <a:p>
              <a:pPr>
                <a:spcBef>
                  <a:spcPct val="50000"/>
                </a:spcBef>
              </a:pPr>
              <a:r>
                <a:rPr lang="en-US" sz="1000"/>
                <a:t>0/11</a:t>
              </a:r>
            </a:p>
          </p:txBody>
        </p:sp>
        <p:sp>
          <p:nvSpPr>
            <p:cNvPr id="93259" name="Text Box 75"/>
            <p:cNvSpPr txBox="1">
              <a:spLocks noChangeArrowheads="1"/>
            </p:cNvSpPr>
            <p:nvPr/>
          </p:nvSpPr>
          <p:spPr bwMode="auto">
            <a:xfrm>
              <a:off x="1714" y="3323"/>
              <a:ext cx="393" cy="154"/>
            </a:xfrm>
            <a:prstGeom prst="rect">
              <a:avLst/>
            </a:prstGeom>
            <a:noFill/>
            <a:ln w="9525">
              <a:noFill/>
              <a:miter lim="800000"/>
              <a:headEnd/>
              <a:tailEnd/>
            </a:ln>
            <a:effectLst/>
          </p:spPr>
          <p:txBody>
            <a:bodyPr>
              <a:spAutoFit/>
            </a:bodyPr>
            <a:lstStyle/>
            <a:p>
              <a:pPr>
                <a:spcBef>
                  <a:spcPct val="50000"/>
                </a:spcBef>
              </a:pPr>
              <a:r>
                <a:rPr lang="en-US" sz="1000"/>
                <a:t>0/10</a:t>
              </a:r>
            </a:p>
          </p:txBody>
        </p:sp>
        <p:sp>
          <p:nvSpPr>
            <p:cNvPr id="93260" name="Text Box 76"/>
            <p:cNvSpPr txBox="1">
              <a:spLocks noChangeArrowheads="1"/>
            </p:cNvSpPr>
            <p:nvPr/>
          </p:nvSpPr>
          <p:spPr bwMode="auto">
            <a:xfrm>
              <a:off x="2557" y="3048"/>
              <a:ext cx="273" cy="154"/>
            </a:xfrm>
            <a:prstGeom prst="rect">
              <a:avLst/>
            </a:prstGeom>
            <a:noFill/>
            <a:ln w="9525">
              <a:noFill/>
              <a:miter lim="800000"/>
              <a:headEnd/>
              <a:tailEnd/>
            </a:ln>
            <a:effectLst/>
          </p:spPr>
          <p:txBody>
            <a:bodyPr>
              <a:spAutoFit/>
            </a:bodyPr>
            <a:lstStyle/>
            <a:p>
              <a:pPr>
                <a:spcBef>
                  <a:spcPct val="50000"/>
                </a:spcBef>
              </a:pPr>
              <a:r>
                <a:rPr lang="en-US" sz="1000"/>
                <a:t>1/10</a:t>
              </a:r>
            </a:p>
          </p:txBody>
        </p:sp>
        <p:sp>
          <p:nvSpPr>
            <p:cNvPr id="93261" name="Text Box 77"/>
            <p:cNvSpPr txBox="1">
              <a:spLocks noChangeArrowheads="1"/>
            </p:cNvSpPr>
            <p:nvPr/>
          </p:nvSpPr>
          <p:spPr bwMode="auto">
            <a:xfrm>
              <a:off x="1683" y="2512"/>
              <a:ext cx="355" cy="154"/>
            </a:xfrm>
            <a:prstGeom prst="rect">
              <a:avLst/>
            </a:prstGeom>
            <a:noFill/>
            <a:ln w="9525">
              <a:noFill/>
              <a:miter lim="800000"/>
              <a:headEnd/>
              <a:tailEnd/>
            </a:ln>
            <a:effectLst/>
          </p:spPr>
          <p:txBody>
            <a:bodyPr>
              <a:spAutoFit/>
            </a:bodyPr>
            <a:lstStyle/>
            <a:p>
              <a:pPr>
                <a:spcBef>
                  <a:spcPct val="50000"/>
                </a:spcBef>
              </a:pPr>
              <a:r>
                <a:rPr lang="en-US" sz="1000"/>
                <a:t>1/01</a:t>
              </a:r>
            </a:p>
          </p:txBody>
        </p:sp>
        <p:sp>
          <p:nvSpPr>
            <p:cNvPr id="93262" name="Text Box 78"/>
            <p:cNvSpPr txBox="1">
              <a:spLocks noChangeArrowheads="1"/>
            </p:cNvSpPr>
            <p:nvPr/>
          </p:nvSpPr>
          <p:spPr bwMode="auto">
            <a:xfrm>
              <a:off x="851" y="3089"/>
              <a:ext cx="301" cy="154"/>
            </a:xfrm>
            <a:prstGeom prst="rect">
              <a:avLst/>
            </a:prstGeom>
            <a:noFill/>
            <a:ln w="9525">
              <a:noFill/>
              <a:miter lim="800000"/>
              <a:headEnd/>
              <a:tailEnd/>
            </a:ln>
            <a:effectLst/>
          </p:spPr>
          <p:txBody>
            <a:bodyPr>
              <a:spAutoFit/>
            </a:bodyPr>
            <a:lstStyle/>
            <a:p>
              <a:pPr>
                <a:spcBef>
                  <a:spcPct val="50000"/>
                </a:spcBef>
              </a:pPr>
              <a:r>
                <a:rPr lang="en-US" sz="1000"/>
                <a:t>1/00</a:t>
              </a:r>
            </a:p>
          </p:txBody>
        </p:sp>
        <p:sp>
          <p:nvSpPr>
            <p:cNvPr id="93263" name="Text Box 79"/>
            <p:cNvSpPr txBox="1">
              <a:spLocks noChangeArrowheads="1"/>
            </p:cNvSpPr>
            <p:nvPr/>
          </p:nvSpPr>
          <p:spPr bwMode="auto">
            <a:xfrm>
              <a:off x="1712" y="3558"/>
              <a:ext cx="352" cy="154"/>
            </a:xfrm>
            <a:prstGeom prst="rect">
              <a:avLst/>
            </a:prstGeom>
            <a:noFill/>
            <a:ln w="9525">
              <a:noFill/>
              <a:miter lim="800000"/>
              <a:headEnd/>
              <a:tailEnd/>
            </a:ln>
            <a:effectLst/>
          </p:spPr>
          <p:txBody>
            <a:bodyPr>
              <a:spAutoFit/>
            </a:bodyPr>
            <a:lstStyle/>
            <a:p>
              <a:pPr>
                <a:spcBef>
                  <a:spcPct val="50000"/>
                </a:spcBef>
              </a:pPr>
              <a:r>
                <a:rPr lang="en-US" sz="1000"/>
                <a:t>1/11</a:t>
              </a:r>
            </a:p>
          </p:txBody>
        </p:sp>
      </p:grpSp>
      <p:grpSp>
        <p:nvGrpSpPr>
          <p:cNvPr id="93265" name="Group 81"/>
          <p:cNvGrpSpPr>
            <a:grpSpLocks/>
          </p:cNvGrpSpPr>
          <p:nvPr/>
        </p:nvGrpSpPr>
        <p:grpSpPr bwMode="auto">
          <a:xfrm>
            <a:off x="730250" y="3122613"/>
            <a:ext cx="7162800" cy="1016000"/>
            <a:chOff x="551" y="2101"/>
            <a:chExt cx="4512" cy="640"/>
          </a:xfrm>
        </p:grpSpPr>
        <p:grpSp>
          <p:nvGrpSpPr>
            <p:cNvPr id="93266" name="Group 82"/>
            <p:cNvGrpSpPr>
              <a:grpSpLocks/>
            </p:cNvGrpSpPr>
            <p:nvPr/>
          </p:nvGrpSpPr>
          <p:grpSpPr bwMode="auto">
            <a:xfrm>
              <a:off x="551" y="2101"/>
              <a:ext cx="4512" cy="640"/>
              <a:chOff x="551" y="2101"/>
              <a:chExt cx="4512" cy="640"/>
            </a:xfrm>
          </p:grpSpPr>
          <p:sp>
            <p:nvSpPr>
              <p:cNvPr id="93267" name="Text Box 83"/>
              <p:cNvSpPr txBox="1">
                <a:spLocks noChangeArrowheads="1"/>
              </p:cNvSpPr>
              <p:nvPr/>
            </p:nvSpPr>
            <p:spPr bwMode="auto">
              <a:xfrm>
                <a:off x="2156" y="2139"/>
                <a:ext cx="1357" cy="583"/>
              </a:xfrm>
              <a:prstGeom prst="rect">
                <a:avLst/>
              </a:prstGeom>
              <a:noFill/>
              <a:ln w="9525">
                <a:solidFill>
                  <a:schemeClr val="tx1"/>
                </a:solidFill>
                <a:miter lim="800000"/>
                <a:headEnd/>
                <a:tailEnd/>
              </a:ln>
              <a:effectLst/>
            </p:spPr>
            <p:txBody>
              <a:bodyPr>
                <a:spAutoFit/>
              </a:bodyPr>
              <a:lstStyle/>
              <a:p>
                <a:pPr>
                  <a:lnSpc>
                    <a:spcPct val="75000"/>
                  </a:lnSpc>
                </a:pPr>
                <a:endParaRPr lang="en-US"/>
              </a:p>
              <a:p>
                <a:pPr algn="ctr">
                  <a:lnSpc>
                    <a:spcPct val="75000"/>
                  </a:lnSpc>
                </a:pPr>
                <a:r>
                  <a:rPr lang="en-US"/>
                  <a:t>Output Logic</a:t>
                </a:r>
              </a:p>
              <a:p>
                <a:pPr>
                  <a:lnSpc>
                    <a:spcPct val="75000"/>
                  </a:lnSpc>
                </a:pPr>
                <a:endParaRPr lang="en-US"/>
              </a:p>
            </p:txBody>
          </p:sp>
          <p:sp>
            <p:nvSpPr>
              <p:cNvPr id="93268" name="Line 84"/>
              <p:cNvSpPr>
                <a:spLocks noChangeShapeType="1"/>
              </p:cNvSpPr>
              <p:nvPr/>
            </p:nvSpPr>
            <p:spPr bwMode="auto">
              <a:xfrm>
                <a:off x="1653" y="2429"/>
                <a:ext cx="502" cy="0"/>
              </a:xfrm>
              <a:prstGeom prst="line">
                <a:avLst/>
              </a:prstGeom>
              <a:noFill/>
              <a:ln w="9525">
                <a:solidFill>
                  <a:schemeClr val="tx1"/>
                </a:solidFill>
                <a:round/>
                <a:headEnd/>
                <a:tailEnd type="triangle" w="med" len="med"/>
              </a:ln>
              <a:effectLst/>
            </p:spPr>
            <p:txBody>
              <a:bodyPr/>
              <a:lstStyle/>
              <a:p>
                <a:endParaRPr lang="en-US"/>
              </a:p>
            </p:txBody>
          </p:sp>
          <p:sp>
            <p:nvSpPr>
              <p:cNvPr id="93269" name="Line 85"/>
              <p:cNvSpPr>
                <a:spLocks noChangeShapeType="1"/>
              </p:cNvSpPr>
              <p:nvPr/>
            </p:nvSpPr>
            <p:spPr bwMode="auto">
              <a:xfrm>
                <a:off x="3511" y="2424"/>
                <a:ext cx="502" cy="0"/>
              </a:xfrm>
              <a:prstGeom prst="line">
                <a:avLst/>
              </a:prstGeom>
              <a:noFill/>
              <a:ln w="9525">
                <a:solidFill>
                  <a:schemeClr val="tx1"/>
                </a:solidFill>
                <a:round/>
                <a:headEnd/>
                <a:tailEnd type="triangle" w="med" len="med"/>
              </a:ln>
              <a:effectLst/>
            </p:spPr>
            <p:txBody>
              <a:bodyPr/>
              <a:lstStyle/>
              <a:p>
                <a:endParaRPr lang="en-US"/>
              </a:p>
            </p:txBody>
          </p:sp>
          <p:sp>
            <p:nvSpPr>
              <p:cNvPr id="93270" name="Text Box 86"/>
              <p:cNvSpPr txBox="1">
                <a:spLocks noChangeArrowheads="1"/>
              </p:cNvSpPr>
              <p:nvPr/>
            </p:nvSpPr>
            <p:spPr bwMode="auto">
              <a:xfrm>
                <a:off x="551" y="2269"/>
                <a:ext cx="1431" cy="288"/>
              </a:xfrm>
              <a:prstGeom prst="rect">
                <a:avLst/>
              </a:prstGeom>
              <a:noFill/>
              <a:ln w="9525">
                <a:noFill/>
                <a:miter lim="800000"/>
                <a:headEnd/>
                <a:tailEnd/>
              </a:ln>
              <a:effectLst/>
            </p:spPr>
            <p:txBody>
              <a:bodyPr>
                <a:spAutoFit/>
              </a:bodyPr>
              <a:lstStyle/>
              <a:p>
                <a:pPr>
                  <a:spcBef>
                    <a:spcPct val="50000"/>
                  </a:spcBef>
                </a:pPr>
                <a:r>
                  <a:rPr lang="en-US"/>
                  <a:t>Present State</a:t>
                </a:r>
              </a:p>
            </p:txBody>
          </p:sp>
          <p:sp>
            <p:nvSpPr>
              <p:cNvPr id="93271" name="Text Box 87"/>
              <p:cNvSpPr txBox="1">
                <a:spLocks noChangeArrowheads="1"/>
              </p:cNvSpPr>
              <p:nvPr/>
            </p:nvSpPr>
            <p:spPr bwMode="auto">
              <a:xfrm>
                <a:off x="3997" y="2277"/>
                <a:ext cx="1066" cy="288"/>
              </a:xfrm>
              <a:prstGeom prst="rect">
                <a:avLst/>
              </a:prstGeom>
              <a:noFill/>
              <a:ln w="9525">
                <a:noFill/>
                <a:miter lim="800000"/>
                <a:headEnd/>
                <a:tailEnd/>
              </a:ln>
              <a:effectLst/>
            </p:spPr>
            <p:txBody>
              <a:bodyPr>
                <a:spAutoFit/>
              </a:bodyPr>
              <a:lstStyle/>
              <a:p>
                <a:pPr>
                  <a:spcBef>
                    <a:spcPct val="50000"/>
                  </a:spcBef>
                </a:pPr>
                <a:r>
                  <a:rPr lang="en-US"/>
                  <a:t>Output</a:t>
                </a:r>
              </a:p>
            </p:txBody>
          </p:sp>
          <p:sp>
            <p:nvSpPr>
              <p:cNvPr id="93272" name="Line 88"/>
              <p:cNvSpPr>
                <a:spLocks noChangeShapeType="1"/>
              </p:cNvSpPr>
              <p:nvPr/>
            </p:nvSpPr>
            <p:spPr bwMode="auto">
              <a:xfrm>
                <a:off x="1668" y="2264"/>
                <a:ext cx="502" cy="0"/>
              </a:xfrm>
              <a:prstGeom prst="line">
                <a:avLst/>
              </a:prstGeom>
              <a:noFill/>
              <a:ln w="9525">
                <a:solidFill>
                  <a:schemeClr val="tx1"/>
                </a:solidFill>
                <a:round/>
                <a:headEnd/>
                <a:tailEnd type="triangle" w="med" len="med"/>
              </a:ln>
              <a:effectLst/>
            </p:spPr>
            <p:txBody>
              <a:bodyPr/>
              <a:lstStyle/>
              <a:p>
                <a:endParaRPr lang="en-US"/>
              </a:p>
            </p:txBody>
          </p:sp>
          <p:sp>
            <p:nvSpPr>
              <p:cNvPr id="93273" name="Text Box 89"/>
              <p:cNvSpPr txBox="1">
                <a:spLocks noChangeArrowheads="1"/>
              </p:cNvSpPr>
              <p:nvPr/>
            </p:nvSpPr>
            <p:spPr bwMode="auto">
              <a:xfrm>
                <a:off x="909" y="2101"/>
                <a:ext cx="970" cy="288"/>
              </a:xfrm>
              <a:prstGeom prst="rect">
                <a:avLst/>
              </a:prstGeom>
              <a:noFill/>
              <a:ln w="9525">
                <a:noFill/>
                <a:miter lim="800000"/>
                <a:headEnd/>
                <a:tailEnd/>
              </a:ln>
              <a:effectLst/>
            </p:spPr>
            <p:txBody>
              <a:bodyPr>
                <a:spAutoFit/>
              </a:bodyPr>
              <a:lstStyle/>
              <a:p>
                <a:pPr>
                  <a:spcBef>
                    <a:spcPct val="50000"/>
                  </a:spcBef>
                </a:pPr>
                <a:r>
                  <a:rPr lang="en-US"/>
                  <a:t>direction</a:t>
                </a:r>
              </a:p>
            </p:txBody>
          </p:sp>
          <p:grpSp>
            <p:nvGrpSpPr>
              <p:cNvPr id="93274" name="Group 90"/>
              <p:cNvGrpSpPr>
                <a:grpSpLocks/>
              </p:cNvGrpSpPr>
              <p:nvPr/>
            </p:nvGrpSpPr>
            <p:grpSpPr bwMode="auto">
              <a:xfrm>
                <a:off x="903" y="2453"/>
                <a:ext cx="1261" cy="288"/>
                <a:chOff x="960" y="2728"/>
                <a:chExt cx="1261" cy="288"/>
              </a:xfrm>
            </p:grpSpPr>
            <p:sp>
              <p:nvSpPr>
                <p:cNvPr id="93275" name="Line 91"/>
                <p:cNvSpPr>
                  <a:spLocks noChangeShapeType="1"/>
                </p:cNvSpPr>
                <p:nvPr/>
              </p:nvSpPr>
              <p:spPr bwMode="auto">
                <a:xfrm>
                  <a:off x="1719" y="2891"/>
                  <a:ext cx="502" cy="0"/>
                </a:xfrm>
                <a:prstGeom prst="line">
                  <a:avLst/>
                </a:prstGeom>
                <a:noFill/>
                <a:ln w="9525">
                  <a:solidFill>
                    <a:schemeClr val="tx1"/>
                  </a:solidFill>
                  <a:round/>
                  <a:headEnd/>
                  <a:tailEnd type="triangle" w="med" len="med"/>
                </a:ln>
                <a:effectLst/>
              </p:spPr>
              <p:txBody>
                <a:bodyPr/>
                <a:lstStyle/>
                <a:p>
                  <a:endParaRPr lang="en-US"/>
                </a:p>
              </p:txBody>
            </p:sp>
            <p:sp>
              <p:nvSpPr>
                <p:cNvPr id="93276" name="Text Box 92"/>
                <p:cNvSpPr txBox="1">
                  <a:spLocks noChangeArrowheads="1"/>
                </p:cNvSpPr>
                <p:nvPr/>
              </p:nvSpPr>
              <p:spPr bwMode="auto">
                <a:xfrm>
                  <a:off x="960" y="2728"/>
                  <a:ext cx="970" cy="288"/>
                </a:xfrm>
                <a:prstGeom prst="rect">
                  <a:avLst/>
                </a:prstGeom>
                <a:noFill/>
                <a:ln w="9525">
                  <a:noFill/>
                  <a:miter lim="800000"/>
                  <a:headEnd/>
                  <a:tailEnd/>
                </a:ln>
                <a:effectLst/>
              </p:spPr>
              <p:txBody>
                <a:bodyPr>
                  <a:spAutoFit/>
                </a:bodyPr>
                <a:lstStyle/>
                <a:p>
                  <a:pPr>
                    <a:spcBef>
                      <a:spcPct val="50000"/>
                    </a:spcBef>
                  </a:pPr>
                  <a:r>
                    <a:rPr lang="en-US"/>
                    <a:t>RESET</a:t>
                  </a:r>
                </a:p>
              </p:txBody>
            </p:sp>
          </p:grpSp>
        </p:grpSp>
        <p:grpSp>
          <p:nvGrpSpPr>
            <p:cNvPr id="93277" name="Group 93"/>
            <p:cNvGrpSpPr>
              <a:grpSpLocks/>
            </p:cNvGrpSpPr>
            <p:nvPr/>
          </p:nvGrpSpPr>
          <p:grpSpPr bwMode="auto">
            <a:xfrm>
              <a:off x="3660" y="2151"/>
              <a:ext cx="173" cy="339"/>
              <a:chOff x="1951" y="1959"/>
              <a:chExt cx="173" cy="339"/>
            </a:xfrm>
          </p:grpSpPr>
          <p:sp>
            <p:nvSpPr>
              <p:cNvPr id="93278" name="Line 94"/>
              <p:cNvSpPr>
                <a:spLocks noChangeShapeType="1"/>
              </p:cNvSpPr>
              <p:nvPr/>
            </p:nvSpPr>
            <p:spPr bwMode="auto">
              <a:xfrm flipH="1">
                <a:off x="1990" y="2170"/>
                <a:ext cx="84" cy="128"/>
              </a:xfrm>
              <a:prstGeom prst="line">
                <a:avLst/>
              </a:prstGeom>
              <a:noFill/>
              <a:ln w="9525">
                <a:solidFill>
                  <a:schemeClr val="tx1"/>
                </a:solidFill>
                <a:round/>
                <a:headEnd/>
                <a:tailEnd/>
              </a:ln>
              <a:effectLst/>
            </p:spPr>
            <p:txBody>
              <a:bodyPr/>
              <a:lstStyle/>
              <a:p>
                <a:endParaRPr lang="en-US"/>
              </a:p>
            </p:txBody>
          </p:sp>
          <p:sp>
            <p:nvSpPr>
              <p:cNvPr id="93279" name="Text Box 95"/>
              <p:cNvSpPr txBox="1">
                <a:spLocks noChangeArrowheads="1"/>
              </p:cNvSpPr>
              <p:nvPr/>
            </p:nvSpPr>
            <p:spPr bwMode="auto">
              <a:xfrm>
                <a:off x="1951" y="1959"/>
                <a:ext cx="173" cy="212"/>
              </a:xfrm>
              <a:prstGeom prst="rect">
                <a:avLst/>
              </a:prstGeom>
              <a:noFill/>
              <a:ln w="9525">
                <a:noFill/>
                <a:miter lim="800000"/>
                <a:headEnd/>
                <a:tailEnd/>
              </a:ln>
              <a:effectLst/>
            </p:spPr>
            <p:txBody>
              <a:bodyPr>
                <a:spAutoFit/>
              </a:bodyPr>
              <a:lstStyle/>
              <a:p>
                <a:pPr>
                  <a:spcBef>
                    <a:spcPct val="50000"/>
                  </a:spcBef>
                </a:pPr>
                <a:r>
                  <a:rPr lang="en-US" sz="1600"/>
                  <a:t>2</a:t>
                </a:r>
              </a:p>
            </p:txBody>
          </p:sp>
        </p:grpSp>
        <p:grpSp>
          <p:nvGrpSpPr>
            <p:cNvPr id="93280" name="Group 96"/>
            <p:cNvGrpSpPr>
              <a:grpSpLocks/>
            </p:cNvGrpSpPr>
            <p:nvPr/>
          </p:nvGrpSpPr>
          <p:grpSpPr bwMode="auto">
            <a:xfrm>
              <a:off x="1796" y="2261"/>
              <a:ext cx="182" cy="230"/>
              <a:chOff x="1841" y="3221"/>
              <a:chExt cx="182" cy="230"/>
            </a:xfrm>
          </p:grpSpPr>
          <p:sp>
            <p:nvSpPr>
              <p:cNvPr id="93281" name="Line 97"/>
              <p:cNvSpPr>
                <a:spLocks noChangeShapeType="1"/>
              </p:cNvSpPr>
              <p:nvPr/>
            </p:nvSpPr>
            <p:spPr bwMode="auto">
              <a:xfrm flipH="1">
                <a:off x="1939" y="3323"/>
                <a:ext cx="84" cy="128"/>
              </a:xfrm>
              <a:prstGeom prst="line">
                <a:avLst/>
              </a:prstGeom>
              <a:noFill/>
              <a:ln w="9525">
                <a:solidFill>
                  <a:schemeClr val="tx1"/>
                </a:solidFill>
                <a:round/>
                <a:headEnd/>
                <a:tailEnd/>
              </a:ln>
              <a:effectLst/>
            </p:spPr>
            <p:txBody>
              <a:bodyPr/>
              <a:lstStyle/>
              <a:p>
                <a:endParaRPr lang="en-US"/>
              </a:p>
            </p:txBody>
          </p:sp>
          <p:sp>
            <p:nvSpPr>
              <p:cNvPr id="93282" name="Text Box 98"/>
              <p:cNvSpPr txBox="1">
                <a:spLocks noChangeArrowheads="1"/>
              </p:cNvSpPr>
              <p:nvPr/>
            </p:nvSpPr>
            <p:spPr bwMode="auto">
              <a:xfrm>
                <a:off x="1841" y="3221"/>
                <a:ext cx="173" cy="212"/>
              </a:xfrm>
              <a:prstGeom prst="rect">
                <a:avLst/>
              </a:prstGeom>
              <a:noFill/>
              <a:ln w="9525">
                <a:noFill/>
                <a:miter lim="800000"/>
                <a:headEnd/>
                <a:tailEnd/>
              </a:ln>
              <a:effectLst/>
            </p:spPr>
            <p:txBody>
              <a:bodyPr>
                <a:spAutoFit/>
              </a:bodyPr>
              <a:lstStyle/>
              <a:p>
                <a:pPr>
                  <a:spcBef>
                    <a:spcPct val="50000"/>
                  </a:spcBef>
                </a:pPr>
                <a:r>
                  <a:rPr lang="en-US" sz="1600"/>
                  <a:t>2</a:t>
                </a:r>
              </a:p>
            </p:txBody>
          </p:sp>
        </p:grpSp>
      </p:grpSp>
      <p:grpSp>
        <p:nvGrpSpPr>
          <p:cNvPr id="93283" name="Group 99"/>
          <p:cNvGrpSpPr>
            <a:grpSpLocks/>
          </p:cNvGrpSpPr>
          <p:nvPr/>
        </p:nvGrpSpPr>
        <p:grpSpPr bwMode="auto">
          <a:xfrm>
            <a:off x="5688013" y="3846513"/>
            <a:ext cx="3022600" cy="2670175"/>
            <a:chOff x="3039" y="2448"/>
            <a:chExt cx="1904" cy="1682"/>
          </a:xfrm>
        </p:grpSpPr>
        <p:sp>
          <p:nvSpPr>
            <p:cNvPr id="93284" name="Text Box 100"/>
            <p:cNvSpPr txBox="1">
              <a:spLocks noChangeArrowheads="1"/>
            </p:cNvSpPr>
            <p:nvPr/>
          </p:nvSpPr>
          <p:spPr bwMode="auto">
            <a:xfrm>
              <a:off x="3039" y="2456"/>
              <a:ext cx="1773" cy="250"/>
            </a:xfrm>
            <a:prstGeom prst="rect">
              <a:avLst/>
            </a:prstGeom>
            <a:noFill/>
            <a:ln w="9525">
              <a:noFill/>
              <a:miter lim="800000"/>
              <a:headEnd/>
              <a:tailEnd/>
            </a:ln>
            <a:effectLst/>
          </p:spPr>
          <p:txBody>
            <a:bodyPr>
              <a:spAutoFit/>
            </a:bodyPr>
            <a:lstStyle/>
            <a:p>
              <a:pPr>
                <a:spcBef>
                  <a:spcPct val="50000"/>
                </a:spcBef>
              </a:pPr>
              <a:r>
                <a:rPr lang="en-US" sz="2000"/>
                <a:t>rst  P1 P0 dir     O1 O0</a:t>
              </a:r>
            </a:p>
          </p:txBody>
        </p:sp>
        <p:sp>
          <p:nvSpPr>
            <p:cNvPr id="93285" name="Text Box 101"/>
            <p:cNvSpPr txBox="1">
              <a:spLocks noChangeArrowheads="1"/>
            </p:cNvSpPr>
            <p:nvPr/>
          </p:nvSpPr>
          <p:spPr bwMode="auto">
            <a:xfrm>
              <a:off x="3134" y="2686"/>
              <a:ext cx="1809" cy="1444"/>
            </a:xfrm>
            <a:prstGeom prst="rect">
              <a:avLst/>
            </a:prstGeom>
            <a:noFill/>
            <a:ln w="9525">
              <a:noFill/>
              <a:miter lim="800000"/>
              <a:headEnd/>
              <a:tailEnd/>
            </a:ln>
            <a:effectLst/>
          </p:spPr>
          <p:txBody>
            <a:bodyPr>
              <a:spAutoFit/>
            </a:bodyPr>
            <a:lstStyle/>
            <a:p>
              <a:pPr marL="457200" indent="-457200">
                <a:lnSpc>
                  <a:spcPct val="80000"/>
                </a:lnSpc>
              </a:pPr>
              <a:r>
                <a:rPr lang="en-US" sz="2000"/>
                <a:t>0   0   0   0        1   1</a:t>
              </a:r>
            </a:p>
            <a:p>
              <a:pPr marL="457200" indent="-457200">
                <a:lnSpc>
                  <a:spcPct val="80000"/>
                </a:lnSpc>
              </a:pPr>
              <a:r>
                <a:rPr lang="en-US" sz="2000"/>
                <a:t>0   0   0   1        0   1</a:t>
              </a:r>
            </a:p>
            <a:p>
              <a:pPr marL="457200" indent="-457200">
                <a:lnSpc>
                  <a:spcPct val="80000"/>
                </a:lnSpc>
              </a:pPr>
              <a:r>
                <a:rPr lang="en-US" sz="2000"/>
                <a:t>0   0   1   0        0   0</a:t>
              </a:r>
            </a:p>
            <a:p>
              <a:pPr marL="457200" indent="-457200">
                <a:lnSpc>
                  <a:spcPct val="80000"/>
                </a:lnSpc>
              </a:pPr>
              <a:r>
                <a:rPr lang="en-US" sz="2000"/>
                <a:t>0   0   1   1        1   0</a:t>
              </a:r>
            </a:p>
            <a:p>
              <a:pPr marL="457200" indent="-457200">
                <a:lnSpc>
                  <a:spcPct val="80000"/>
                </a:lnSpc>
              </a:pPr>
              <a:r>
                <a:rPr lang="en-US" sz="2000"/>
                <a:t>0   1   0   0        1   0</a:t>
              </a:r>
            </a:p>
            <a:p>
              <a:pPr marL="457200" indent="-457200">
                <a:lnSpc>
                  <a:spcPct val="80000"/>
                </a:lnSpc>
              </a:pPr>
              <a:r>
                <a:rPr lang="en-US" sz="2000"/>
                <a:t>0   1   0   1        0   0</a:t>
              </a:r>
            </a:p>
            <a:p>
              <a:pPr marL="457200" indent="-457200">
                <a:lnSpc>
                  <a:spcPct val="80000"/>
                </a:lnSpc>
              </a:pPr>
              <a:r>
                <a:rPr lang="en-US" sz="2000"/>
                <a:t>0   1   1   0        0   1</a:t>
              </a:r>
            </a:p>
            <a:p>
              <a:pPr marL="457200" indent="-457200">
                <a:lnSpc>
                  <a:spcPct val="80000"/>
                </a:lnSpc>
              </a:pPr>
              <a:r>
                <a:rPr lang="en-US" sz="2000"/>
                <a:t>0   1   1   1        1   1 </a:t>
              </a:r>
            </a:p>
            <a:p>
              <a:pPr marL="457200" indent="-457200">
                <a:lnSpc>
                  <a:spcPct val="80000"/>
                </a:lnSpc>
              </a:pPr>
              <a:r>
                <a:rPr lang="en-US" sz="2000"/>
                <a:t>1  X  X  X        0   0</a:t>
              </a:r>
            </a:p>
          </p:txBody>
        </p:sp>
        <p:sp>
          <p:nvSpPr>
            <p:cNvPr id="93286" name="Line 102"/>
            <p:cNvSpPr>
              <a:spLocks noChangeShapeType="1"/>
            </p:cNvSpPr>
            <p:nvPr/>
          </p:nvSpPr>
          <p:spPr bwMode="auto">
            <a:xfrm>
              <a:off x="3163" y="2666"/>
              <a:ext cx="1429" cy="1"/>
            </a:xfrm>
            <a:prstGeom prst="line">
              <a:avLst/>
            </a:prstGeom>
            <a:noFill/>
            <a:ln w="12700">
              <a:solidFill>
                <a:schemeClr val="tx1"/>
              </a:solidFill>
              <a:round/>
              <a:headEnd/>
              <a:tailEnd/>
            </a:ln>
            <a:effectLst/>
          </p:spPr>
          <p:txBody>
            <a:bodyPr/>
            <a:lstStyle/>
            <a:p>
              <a:endParaRPr lang="en-US"/>
            </a:p>
          </p:txBody>
        </p:sp>
        <p:sp>
          <p:nvSpPr>
            <p:cNvPr id="93287" name="Line 103"/>
            <p:cNvSpPr>
              <a:spLocks noChangeShapeType="1"/>
            </p:cNvSpPr>
            <p:nvPr/>
          </p:nvSpPr>
          <p:spPr bwMode="auto">
            <a:xfrm>
              <a:off x="4075" y="2448"/>
              <a:ext cx="1" cy="1662"/>
            </a:xfrm>
            <a:prstGeom prst="line">
              <a:avLst/>
            </a:prstGeom>
            <a:noFill/>
            <a:ln w="12700">
              <a:solidFill>
                <a:schemeClr val="tx1"/>
              </a:solidFill>
              <a:round/>
              <a:headEnd/>
              <a:tailEnd/>
            </a:ln>
            <a:effectLst/>
          </p:spPr>
          <p:txBody>
            <a:bodyPr/>
            <a:lstStyle/>
            <a:p>
              <a:endParaRPr lang="en-US"/>
            </a:p>
          </p:txBody>
        </p:sp>
      </p:grpSp>
      <p:sp>
        <p:nvSpPr>
          <p:cNvPr id="53" name="Slide Number Placeholder 52"/>
          <p:cNvSpPr>
            <a:spLocks noGrp="1"/>
          </p:cNvSpPr>
          <p:nvPr>
            <p:ph type="sldNum" sz="quarter" idx="12"/>
          </p:nvPr>
        </p:nvSpPr>
        <p:spPr/>
        <p:txBody>
          <a:bodyPr/>
          <a:lstStyle/>
          <a:p>
            <a:fld id="{1E9AE433-2354-447F-AC9C-E3BA53A2ED55}" type="slidenum">
              <a:rPr lang="en-US" smtClean="0"/>
              <a:pPr/>
              <a:t>85</a:t>
            </a:fld>
            <a:endParaRPr lang="en-US"/>
          </a:p>
        </p:txBody>
      </p:sp>
      <p:sp>
        <p:nvSpPr>
          <p:cNvPr id="54" name="Footer Placeholder 53"/>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Sequential Circuit Design</a:t>
            </a:r>
          </a:p>
        </p:txBody>
      </p:sp>
      <p:sp>
        <p:nvSpPr>
          <p:cNvPr id="96259" name="Rectangle 3"/>
          <p:cNvSpPr>
            <a:spLocks noGrp="1" noChangeArrowheads="1"/>
          </p:cNvSpPr>
          <p:nvPr>
            <p:ph idx="1"/>
          </p:nvPr>
        </p:nvSpPr>
        <p:spPr/>
        <p:txBody>
          <a:bodyPr/>
          <a:lstStyle/>
          <a:p>
            <a:r>
              <a:rPr lang="en-US"/>
              <a:t>Same Example Except Use Meally Model : </a:t>
            </a:r>
          </a:p>
          <a:p>
            <a:pPr lvl="1"/>
            <a:r>
              <a:rPr lang="en-US"/>
              <a:t>Step 6: Draw the State Transition Table</a:t>
            </a:r>
          </a:p>
        </p:txBody>
      </p:sp>
      <p:grpSp>
        <p:nvGrpSpPr>
          <p:cNvPr id="96260" name="Group 4"/>
          <p:cNvGrpSpPr>
            <a:grpSpLocks/>
          </p:cNvGrpSpPr>
          <p:nvPr/>
        </p:nvGrpSpPr>
        <p:grpSpPr bwMode="auto">
          <a:xfrm>
            <a:off x="801688" y="4386263"/>
            <a:ext cx="3141662" cy="2001837"/>
            <a:chOff x="851" y="2507"/>
            <a:chExt cx="1979" cy="1261"/>
          </a:xfrm>
        </p:grpSpPr>
        <p:sp>
          <p:nvSpPr>
            <p:cNvPr id="96261" name="Text Box 5"/>
            <p:cNvSpPr txBox="1">
              <a:spLocks noChangeArrowheads="1"/>
            </p:cNvSpPr>
            <p:nvPr/>
          </p:nvSpPr>
          <p:spPr bwMode="auto">
            <a:xfrm>
              <a:off x="2403" y="2910"/>
              <a:ext cx="357" cy="288"/>
            </a:xfrm>
            <a:prstGeom prst="rect">
              <a:avLst/>
            </a:prstGeom>
            <a:noFill/>
            <a:ln w="9525">
              <a:noFill/>
              <a:miter lim="800000"/>
              <a:headEnd/>
              <a:tailEnd/>
            </a:ln>
            <a:effectLst/>
          </p:spPr>
          <p:txBody>
            <a:bodyPr>
              <a:spAutoFit/>
            </a:bodyPr>
            <a:lstStyle/>
            <a:p>
              <a:pPr>
                <a:spcBef>
                  <a:spcPct val="50000"/>
                </a:spcBef>
              </a:pPr>
              <a:endParaRPr lang="en-US"/>
            </a:p>
          </p:txBody>
        </p:sp>
        <p:sp>
          <p:nvSpPr>
            <p:cNvPr id="96262" name="Text Box 6"/>
            <p:cNvSpPr txBox="1">
              <a:spLocks noChangeArrowheads="1"/>
            </p:cNvSpPr>
            <p:nvPr/>
          </p:nvSpPr>
          <p:spPr bwMode="auto">
            <a:xfrm>
              <a:off x="1110" y="2609"/>
              <a:ext cx="285" cy="298"/>
            </a:xfrm>
            <a:prstGeom prst="rect">
              <a:avLst/>
            </a:prstGeom>
            <a:noFill/>
            <a:ln w="9525">
              <a:noFill/>
              <a:miter lim="800000"/>
              <a:headEnd/>
              <a:tailEnd/>
            </a:ln>
            <a:effectLst/>
          </p:spPr>
          <p:txBody>
            <a:bodyPr>
              <a:spAutoFit/>
            </a:bodyPr>
            <a:lstStyle/>
            <a:p>
              <a:pPr algn="ctr">
                <a:spcBef>
                  <a:spcPct val="50000"/>
                </a:spcBef>
              </a:pPr>
              <a:r>
                <a:rPr lang="en-US" sz="1000"/>
                <a:t>Zero</a:t>
              </a:r>
            </a:p>
            <a:p>
              <a:pPr algn="ctr">
                <a:spcBef>
                  <a:spcPct val="50000"/>
                </a:spcBef>
              </a:pPr>
              <a:r>
                <a:rPr lang="en-US" sz="1000"/>
                <a:t>00</a:t>
              </a:r>
            </a:p>
          </p:txBody>
        </p:sp>
        <p:sp>
          <p:nvSpPr>
            <p:cNvPr id="96263" name="Oval 7"/>
            <p:cNvSpPr>
              <a:spLocks noChangeArrowheads="1"/>
            </p:cNvSpPr>
            <p:nvPr/>
          </p:nvSpPr>
          <p:spPr bwMode="auto">
            <a:xfrm>
              <a:off x="939" y="2558"/>
              <a:ext cx="638" cy="557"/>
            </a:xfrm>
            <a:prstGeom prst="ellipse">
              <a:avLst/>
            </a:prstGeom>
            <a:noFill/>
            <a:ln w="9525">
              <a:solidFill>
                <a:schemeClr val="tx1"/>
              </a:solidFill>
              <a:round/>
              <a:headEnd/>
              <a:tailEnd/>
            </a:ln>
            <a:effectLst/>
          </p:spPr>
          <p:txBody>
            <a:bodyPr wrap="none" anchor="ctr"/>
            <a:lstStyle/>
            <a:p>
              <a:endParaRPr lang="en-US"/>
            </a:p>
          </p:txBody>
        </p:sp>
        <p:sp>
          <p:nvSpPr>
            <p:cNvPr id="96264" name="Text Box 8"/>
            <p:cNvSpPr txBox="1">
              <a:spLocks noChangeArrowheads="1"/>
            </p:cNvSpPr>
            <p:nvPr/>
          </p:nvSpPr>
          <p:spPr bwMode="auto">
            <a:xfrm>
              <a:off x="2226" y="2609"/>
              <a:ext cx="285" cy="298"/>
            </a:xfrm>
            <a:prstGeom prst="rect">
              <a:avLst/>
            </a:prstGeom>
            <a:noFill/>
            <a:ln w="9525">
              <a:noFill/>
              <a:miter lim="800000"/>
              <a:headEnd/>
              <a:tailEnd/>
            </a:ln>
            <a:effectLst/>
          </p:spPr>
          <p:txBody>
            <a:bodyPr>
              <a:spAutoFit/>
            </a:bodyPr>
            <a:lstStyle/>
            <a:p>
              <a:pPr algn="ctr">
                <a:spcBef>
                  <a:spcPct val="50000"/>
                </a:spcBef>
              </a:pPr>
              <a:r>
                <a:rPr lang="en-US" sz="1000"/>
                <a:t>One</a:t>
              </a:r>
            </a:p>
            <a:p>
              <a:pPr algn="ctr">
                <a:spcBef>
                  <a:spcPct val="50000"/>
                </a:spcBef>
              </a:pPr>
              <a:r>
                <a:rPr lang="en-US" sz="1000"/>
                <a:t>01</a:t>
              </a:r>
            </a:p>
          </p:txBody>
        </p:sp>
        <p:sp>
          <p:nvSpPr>
            <p:cNvPr id="96265" name="Oval 9"/>
            <p:cNvSpPr>
              <a:spLocks noChangeArrowheads="1"/>
            </p:cNvSpPr>
            <p:nvPr/>
          </p:nvSpPr>
          <p:spPr bwMode="auto">
            <a:xfrm>
              <a:off x="2055" y="2558"/>
              <a:ext cx="638" cy="557"/>
            </a:xfrm>
            <a:prstGeom prst="ellipse">
              <a:avLst/>
            </a:prstGeom>
            <a:noFill/>
            <a:ln w="9525">
              <a:solidFill>
                <a:schemeClr val="tx1"/>
              </a:solidFill>
              <a:round/>
              <a:headEnd/>
              <a:tailEnd/>
            </a:ln>
            <a:effectLst/>
          </p:spPr>
          <p:txBody>
            <a:bodyPr wrap="none" anchor="ctr"/>
            <a:lstStyle/>
            <a:p>
              <a:endParaRPr lang="en-US"/>
            </a:p>
          </p:txBody>
        </p:sp>
        <p:sp>
          <p:nvSpPr>
            <p:cNvPr id="96266" name="Text Box 10"/>
            <p:cNvSpPr txBox="1">
              <a:spLocks noChangeArrowheads="1"/>
            </p:cNvSpPr>
            <p:nvPr/>
          </p:nvSpPr>
          <p:spPr bwMode="auto">
            <a:xfrm>
              <a:off x="2226" y="3261"/>
              <a:ext cx="285" cy="298"/>
            </a:xfrm>
            <a:prstGeom prst="rect">
              <a:avLst/>
            </a:prstGeom>
            <a:noFill/>
            <a:ln w="9525">
              <a:noFill/>
              <a:miter lim="800000"/>
              <a:headEnd/>
              <a:tailEnd/>
            </a:ln>
            <a:effectLst/>
          </p:spPr>
          <p:txBody>
            <a:bodyPr>
              <a:spAutoFit/>
            </a:bodyPr>
            <a:lstStyle/>
            <a:p>
              <a:pPr algn="ctr">
                <a:spcBef>
                  <a:spcPct val="50000"/>
                </a:spcBef>
              </a:pPr>
              <a:r>
                <a:rPr lang="en-US" sz="1000"/>
                <a:t>Two</a:t>
              </a:r>
            </a:p>
            <a:p>
              <a:pPr algn="ctr">
                <a:spcBef>
                  <a:spcPct val="50000"/>
                </a:spcBef>
              </a:pPr>
              <a:r>
                <a:rPr lang="en-US" sz="1000"/>
                <a:t>11</a:t>
              </a:r>
            </a:p>
          </p:txBody>
        </p:sp>
        <p:sp>
          <p:nvSpPr>
            <p:cNvPr id="96267" name="Oval 11"/>
            <p:cNvSpPr>
              <a:spLocks noChangeArrowheads="1"/>
            </p:cNvSpPr>
            <p:nvPr/>
          </p:nvSpPr>
          <p:spPr bwMode="auto">
            <a:xfrm>
              <a:off x="2055" y="3211"/>
              <a:ext cx="638" cy="557"/>
            </a:xfrm>
            <a:prstGeom prst="ellipse">
              <a:avLst/>
            </a:prstGeom>
            <a:noFill/>
            <a:ln w="9525">
              <a:solidFill>
                <a:schemeClr val="tx1"/>
              </a:solidFill>
              <a:round/>
              <a:headEnd/>
              <a:tailEnd/>
            </a:ln>
            <a:effectLst/>
          </p:spPr>
          <p:txBody>
            <a:bodyPr wrap="none" anchor="ctr"/>
            <a:lstStyle/>
            <a:p>
              <a:endParaRPr lang="en-US"/>
            </a:p>
          </p:txBody>
        </p:sp>
        <p:sp>
          <p:nvSpPr>
            <p:cNvPr id="96268" name="Text Box 12"/>
            <p:cNvSpPr txBox="1">
              <a:spLocks noChangeArrowheads="1"/>
            </p:cNvSpPr>
            <p:nvPr/>
          </p:nvSpPr>
          <p:spPr bwMode="auto">
            <a:xfrm>
              <a:off x="1058" y="3261"/>
              <a:ext cx="337" cy="298"/>
            </a:xfrm>
            <a:prstGeom prst="rect">
              <a:avLst/>
            </a:prstGeom>
            <a:noFill/>
            <a:ln w="9525">
              <a:noFill/>
              <a:miter lim="800000"/>
              <a:headEnd/>
              <a:tailEnd/>
            </a:ln>
            <a:effectLst/>
          </p:spPr>
          <p:txBody>
            <a:bodyPr>
              <a:spAutoFit/>
            </a:bodyPr>
            <a:lstStyle/>
            <a:p>
              <a:pPr algn="ctr">
                <a:spcBef>
                  <a:spcPct val="50000"/>
                </a:spcBef>
              </a:pPr>
              <a:r>
                <a:rPr lang="en-US" sz="1000"/>
                <a:t>Three</a:t>
              </a:r>
            </a:p>
            <a:p>
              <a:pPr algn="ctr">
                <a:spcBef>
                  <a:spcPct val="50000"/>
                </a:spcBef>
              </a:pPr>
              <a:r>
                <a:rPr lang="en-US" sz="1000"/>
                <a:t>10</a:t>
              </a:r>
            </a:p>
          </p:txBody>
        </p:sp>
        <p:sp>
          <p:nvSpPr>
            <p:cNvPr id="96269" name="Oval 13"/>
            <p:cNvSpPr>
              <a:spLocks noChangeArrowheads="1"/>
            </p:cNvSpPr>
            <p:nvPr/>
          </p:nvSpPr>
          <p:spPr bwMode="auto">
            <a:xfrm>
              <a:off x="939" y="3211"/>
              <a:ext cx="638" cy="557"/>
            </a:xfrm>
            <a:prstGeom prst="ellipse">
              <a:avLst/>
            </a:prstGeom>
            <a:noFill/>
            <a:ln w="9525">
              <a:solidFill>
                <a:schemeClr val="tx1"/>
              </a:solidFill>
              <a:round/>
              <a:headEnd/>
              <a:tailEnd/>
            </a:ln>
            <a:effectLst/>
          </p:spPr>
          <p:txBody>
            <a:bodyPr wrap="none" anchor="ctr"/>
            <a:lstStyle/>
            <a:p>
              <a:endParaRPr lang="en-US"/>
            </a:p>
          </p:txBody>
        </p:sp>
        <p:sp>
          <p:nvSpPr>
            <p:cNvPr id="96270" name="Freeform 14"/>
            <p:cNvSpPr>
              <a:spLocks/>
            </p:cNvSpPr>
            <p:nvPr/>
          </p:nvSpPr>
          <p:spPr bwMode="auto">
            <a:xfrm>
              <a:off x="1506" y="2507"/>
              <a:ext cx="637" cy="153"/>
            </a:xfrm>
            <a:custGeom>
              <a:avLst/>
              <a:gdLst/>
              <a:ahLst/>
              <a:cxnLst>
                <a:cxn ang="0">
                  <a:pos x="0" y="268"/>
                </a:cxn>
                <a:cxn ang="0">
                  <a:pos x="230" y="83"/>
                </a:cxn>
                <a:cxn ang="0">
                  <a:pos x="588" y="25"/>
                </a:cxn>
                <a:cxn ang="0">
                  <a:pos x="1017" y="236"/>
                </a:cxn>
              </a:cxnLst>
              <a:rect l="0" t="0" r="r" b="b"/>
              <a:pathLst>
                <a:path w="1017" h="268">
                  <a:moveTo>
                    <a:pt x="0" y="268"/>
                  </a:moveTo>
                  <a:cubicBezTo>
                    <a:pt x="66" y="196"/>
                    <a:pt x="132" y="124"/>
                    <a:pt x="230" y="83"/>
                  </a:cubicBezTo>
                  <a:cubicBezTo>
                    <a:pt x="328" y="42"/>
                    <a:pt x="457" y="0"/>
                    <a:pt x="588" y="25"/>
                  </a:cubicBezTo>
                  <a:cubicBezTo>
                    <a:pt x="719" y="50"/>
                    <a:pt x="948" y="201"/>
                    <a:pt x="1017" y="236"/>
                  </a:cubicBezTo>
                </a:path>
              </a:pathLst>
            </a:custGeom>
            <a:noFill/>
            <a:ln w="9525">
              <a:solidFill>
                <a:schemeClr val="tx1"/>
              </a:solidFill>
              <a:round/>
              <a:headEnd type="none" w="med" len="med"/>
              <a:tailEnd type="triangle" w="med" len="med"/>
            </a:ln>
            <a:effectLst/>
          </p:spPr>
          <p:txBody>
            <a:bodyPr/>
            <a:lstStyle/>
            <a:p>
              <a:endParaRPr lang="en-US"/>
            </a:p>
          </p:txBody>
        </p:sp>
        <p:sp>
          <p:nvSpPr>
            <p:cNvPr id="96271" name="Freeform 15"/>
            <p:cNvSpPr>
              <a:spLocks/>
            </p:cNvSpPr>
            <p:nvPr/>
          </p:nvSpPr>
          <p:spPr bwMode="auto">
            <a:xfrm>
              <a:off x="2649" y="2957"/>
              <a:ext cx="126" cy="389"/>
            </a:xfrm>
            <a:custGeom>
              <a:avLst/>
              <a:gdLst/>
              <a:ahLst/>
              <a:cxnLst>
                <a:cxn ang="0">
                  <a:pos x="19" y="0"/>
                </a:cxn>
                <a:cxn ang="0">
                  <a:pos x="198" y="288"/>
                </a:cxn>
                <a:cxn ang="0">
                  <a:pos x="0" y="678"/>
                </a:cxn>
              </a:cxnLst>
              <a:rect l="0" t="0" r="r" b="b"/>
              <a:pathLst>
                <a:path w="201" h="678">
                  <a:moveTo>
                    <a:pt x="19" y="0"/>
                  </a:moveTo>
                  <a:cubicBezTo>
                    <a:pt x="110" y="87"/>
                    <a:pt x="201" y="175"/>
                    <a:pt x="198" y="288"/>
                  </a:cubicBezTo>
                  <a:cubicBezTo>
                    <a:pt x="195" y="401"/>
                    <a:pt x="34" y="615"/>
                    <a:pt x="0" y="678"/>
                  </a:cubicBezTo>
                </a:path>
              </a:pathLst>
            </a:custGeom>
            <a:noFill/>
            <a:ln w="9525">
              <a:solidFill>
                <a:schemeClr val="tx1"/>
              </a:solidFill>
              <a:round/>
              <a:headEnd type="none" w="med" len="med"/>
              <a:tailEnd type="triangle" w="med" len="med"/>
            </a:ln>
            <a:effectLst/>
          </p:spPr>
          <p:txBody>
            <a:bodyPr/>
            <a:lstStyle/>
            <a:p>
              <a:endParaRPr lang="en-US"/>
            </a:p>
          </p:txBody>
        </p:sp>
        <p:sp>
          <p:nvSpPr>
            <p:cNvPr id="96272" name="Freeform 16"/>
            <p:cNvSpPr>
              <a:spLocks/>
            </p:cNvSpPr>
            <p:nvPr/>
          </p:nvSpPr>
          <p:spPr bwMode="auto">
            <a:xfrm>
              <a:off x="1546" y="3555"/>
              <a:ext cx="521" cy="156"/>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96273" name="Freeform 17"/>
            <p:cNvSpPr>
              <a:spLocks/>
            </p:cNvSpPr>
            <p:nvPr/>
          </p:nvSpPr>
          <p:spPr bwMode="auto">
            <a:xfrm>
              <a:off x="858" y="2968"/>
              <a:ext cx="130" cy="374"/>
            </a:xfrm>
            <a:custGeom>
              <a:avLst/>
              <a:gdLst/>
              <a:ahLst/>
              <a:cxnLst>
                <a:cxn ang="0">
                  <a:pos x="207" y="653"/>
                </a:cxn>
                <a:cxn ang="0">
                  <a:pos x="2" y="320"/>
                </a:cxn>
                <a:cxn ang="0">
                  <a:pos x="194" y="0"/>
                </a:cxn>
              </a:cxnLst>
              <a:rect l="0" t="0" r="r" b="b"/>
              <a:pathLst>
                <a:path w="207" h="653">
                  <a:moveTo>
                    <a:pt x="207" y="653"/>
                  </a:moveTo>
                  <a:cubicBezTo>
                    <a:pt x="105" y="541"/>
                    <a:pt x="4" y="429"/>
                    <a:pt x="2" y="320"/>
                  </a:cubicBezTo>
                  <a:cubicBezTo>
                    <a:pt x="0" y="211"/>
                    <a:pt x="163" y="53"/>
                    <a:pt x="194" y="0"/>
                  </a:cubicBezTo>
                </a:path>
              </a:pathLst>
            </a:custGeom>
            <a:noFill/>
            <a:ln w="9525">
              <a:solidFill>
                <a:schemeClr val="tx1"/>
              </a:solidFill>
              <a:round/>
              <a:headEnd type="none" w="med" len="med"/>
              <a:tailEnd type="triangle" w="med" len="med"/>
            </a:ln>
            <a:effectLst/>
          </p:spPr>
          <p:txBody>
            <a:bodyPr/>
            <a:lstStyle/>
            <a:p>
              <a:endParaRPr lang="en-US"/>
            </a:p>
          </p:txBody>
        </p:sp>
        <p:sp>
          <p:nvSpPr>
            <p:cNvPr id="96274" name="Freeform 18"/>
            <p:cNvSpPr>
              <a:spLocks/>
            </p:cNvSpPr>
            <p:nvPr/>
          </p:nvSpPr>
          <p:spPr bwMode="auto">
            <a:xfrm>
              <a:off x="1566" y="2887"/>
              <a:ext cx="497" cy="99"/>
            </a:xfrm>
            <a:custGeom>
              <a:avLst/>
              <a:gdLst/>
              <a:ahLst/>
              <a:cxnLst>
                <a:cxn ang="0">
                  <a:pos x="793" y="0"/>
                </a:cxn>
                <a:cxn ang="0">
                  <a:pos x="416" y="160"/>
                </a:cxn>
                <a:cxn ang="0">
                  <a:pos x="0" y="71"/>
                </a:cxn>
              </a:cxnLst>
              <a:rect l="0" t="0" r="r" b="b"/>
              <a:pathLst>
                <a:path w="793" h="172">
                  <a:moveTo>
                    <a:pt x="793" y="0"/>
                  </a:moveTo>
                  <a:cubicBezTo>
                    <a:pt x="670" y="74"/>
                    <a:pt x="548" y="148"/>
                    <a:pt x="416" y="160"/>
                  </a:cubicBezTo>
                  <a:cubicBezTo>
                    <a:pt x="284" y="172"/>
                    <a:pt x="142" y="121"/>
                    <a:pt x="0" y="71"/>
                  </a:cubicBezTo>
                </a:path>
              </a:pathLst>
            </a:custGeom>
            <a:noFill/>
            <a:ln w="9525">
              <a:solidFill>
                <a:schemeClr val="tx1"/>
              </a:solidFill>
              <a:round/>
              <a:headEnd type="none" w="med" len="med"/>
              <a:tailEnd type="triangle" w="med" len="med"/>
            </a:ln>
            <a:effectLst/>
          </p:spPr>
          <p:txBody>
            <a:bodyPr/>
            <a:lstStyle/>
            <a:p>
              <a:endParaRPr lang="en-US"/>
            </a:p>
          </p:txBody>
        </p:sp>
        <p:sp>
          <p:nvSpPr>
            <p:cNvPr id="96275" name="Freeform 19"/>
            <p:cNvSpPr>
              <a:spLocks/>
            </p:cNvSpPr>
            <p:nvPr/>
          </p:nvSpPr>
          <p:spPr bwMode="auto">
            <a:xfrm>
              <a:off x="2101" y="3045"/>
              <a:ext cx="71" cy="231"/>
            </a:xfrm>
            <a:custGeom>
              <a:avLst/>
              <a:gdLst/>
              <a:ahLst/>
              <a:cxnLst>
                <a:cxn ang="0">
                  <a:pos x="112" y="404"/>
                </a:cxn>
                <a:cxn ang="0">
                  <a:pos x="3" y="205"/>
                </a:cxn>
                <a:cxn ang="0">
                  <a:pos x="93" y="0"/>
                </a:cxn>
              </a:cxnLst>
              <a:rect l="0" t="0" r="r" b="b"/>
              <a:pathLst>
                <a:path w="112" h="404">
                  <a:moveTo>
                    <a:pt x="112" y="404"/>
                  </a:moveTo>
                  <a:cubicBezTo>
                    <a:pt x="59" y="338"/>
                    <a:pt x="6" y="272"/>
                    <a:pt x="3" y="205"/>
                  </a:cubicBezTo>
                  <a:cubicBezTo>
                    <a:pt x="0" y="138"/>
                    <a:pt x="46" y="69"/>
                    <a:pt x="93" y="0"/>
                  </a:cubicBezTo>
                </a:path>
              </a:pathLst>
            </a:custGeom>
            <a:noFill/>
            <a:ln w="9525">
              <a:solidFill>
                <a:schemeClr val="tx1"/>
              </a:solidFill>
              <a:round/>
              <a:headEnd type="none" w="med" len="med"/>
              <a:tailEnd type="triangle" w="med" len="med"/>
            </a:ln>
            <a:effectLst/>
          </p:spPr>
          <p:txBody>
            <a:bodyPr/>
            <a:lstStyle/>
            <a:p>
              <a:endParaRPr lang="en-US"/>
            </a:p>
          </p:txBody>
        </p:sp>
        <p:sp>
          <p:nvSpPr>
            <p:cNvPr id="96276" name="Freeform 20"/>
            <p:cNvSpPr>
              <a:spLocks/>
            </p:cNvSpPr>
            <p:nvPr/>
          </p:nvSpPr>
          <p:spPr bwMode="auto">
            <a:xfrm>
              <a:off x="1570" y="3337"/>
              <a:ext cx="501" cy="82"/>
            </a:xfrm>
            <a:custGeom>
              <a:avLst/>
              <a:gdLst/>
              <a:ahLst/>
              <a:cxnLst>
                <a:cxn ang="0">
                  <a:pos x="0" y="144"/>
                </a:cxn>
                <a:cxn ang="0">
                  <a:pos x="346" y="3"/>
                </a:cxn>
                <a:cxn ang="0">
                  <a:pos x="800" y="125"/>
                </a:cxn>
              </a:cxnLst>
              <a:rect l="0" t="0" r="r" b="b"/>
              <a:pathLst>
                <a:path w="800" h="144">
                  <a:moveTo>
                    <a:pt x="0" y="144"/>
                  </a:moveTo>
                  <a:cubicBezTo>
                    <a:pt x="106" y="75"/>
                    <a:pt x="213" y="6"/>
                    <a:pt x="346" y="3"/>
                  </a:cubicBezTo>
                  <a:cubicBezTo>
                    <a:pt x="479" y="0"/>
                    <a:pt x="639" y="62"/>
                    <a:pt x="800" y="125"/>
                  </a:cubicBezTo>
                </a:path>
              </a:pathLst>
            </a:custGeom>
            <a:noFill/>
            <a:ln w="9525">
              <a:solidFill>
                <a:schemeClr val="tx1"/>
              </a:solidFill>
              <a:round/>
              <a:headEnd type="none" w="med" len="med"/>
              <a:tailEnd type="triangle" w="med" len="med"/>
            </a:ln>
            <a:effectLst/>
          </p:spPr>
          <p:txBody>
            <a:bodyPr/>
            <a:lstStyle/>
            <a:p>
              <a:endParaRPr lang="en-US"/>
            </a:p>
          </p:txBody>
        </p:sp>
        <p:sp>
          <p:nvSpPr>
            <p:cNvPr id="96277" name="Freeform 21"/>
            <p:cNvSpPr>
              <a:spLocks/>
            </p:cNvSpPr>
            <p:nvPr/>
          </p:nvSpPr>
          <p:spPr bwMode="auto">
            <a:xfrm>
              <a:off x="1481" y="3027"/>
              <a:ext cx="82" cy="264"/>
            </a:xfrm>
            <a:custGeom>
              <a:avLst/>
              <a:gdLst/>
              <a:ahLst/>
              <a:cxnLst>
                <a:cxn ang="0">
                  <a:pos x="13" y="0"/>
                </a:cxn>
                <a:cxn ang="0">
                  <a:pos x="128" y="250"/>
                </a:cxn>
                <a:cxn ang="0">
                  <a:pos x="0" y="461"/>
                </a:cxn>
              </a:cxnLst>
              <a:rect l="0" t="0" r="r" b="b"/>
              <a:pathLst>
                <a:path w="130" h="461">
                  <a:moveTo>
                    <a:pt x="13" y="0"/>
                  </a:moveTo>
                  <a:cubicBezTo>
                    <a:pt x="71" y="86"/>
                    <a:pt x="130" y="173"/>
                    <a:pt x="128" y="250"/>
                  </a:cubicBezTo>
                  <a:cubicBezTo>
                    <a:pt x="126" y="327"/>
                    <a:pt x="22" y="426"/>
                    <a:pt x="0" y="461"/>
                  </a:cubicBezTo>
                </a:path>
              </a:pathLst>
            </a:custGeom>
            <a:noFill/>
            <a:ln w="9525">
              <a:solidFill>
                <a:schemeClr val="tx1"/>
              </a:solidFill>
              <a:round/>
              <a:headEnd type="none" w="med" len="med"/>
              <a:tailEnd type="triangle" w="med" len="med"/>
            </a:ln>
            <a:effectLst/>
          </p:spPr>
          <p:txBody>
            <a:bodyPr/>
            <a:lstStyle/>
            <a:p>
              <a:endParaRPr lang="en-US"/>
            </a:p>
          </p:txBody>
        </p:sp>
        <p:sp>
          <p:nvSpPr>
            <p:cNvPr id="96278" name="Text Box 22"/>
            <p:cNvSpPr txBox="1">
              <a:spLocks noChangeArrowheads="1"/>
            </p:cNvSpPr>
            <p:nvPr/>
          </p:nvSpPr>
          <p:spPr bwMode="auto">
            <a:xfrm>
              <a:off x="2099" y="3089"/>
              <a:ext cx="422" cy="154"/>
            </a:xfrm>
            <a:prstGeom prst="rect">
              <a:avLst/>
            </a:prstGeom>
            <a:noFill/>
            <a:ln w="9525">
              <a:noFill/>
              <a:miter lim="800000"/>
              <a:headEnd/>
              <a:tailEnd/>
            </a:ln>
            <a:effectLst/>
          </p:spPr>
          <p:txBody>
            <a:bodyPr>
              <a:spAutoFit/>
            </a:bodyPr>
            <a:lstStyle/>
            <a:p>
              <a:pPr>
                <a:spcBef>
                  <a:spcPct val="50000"/>
                </a:spcBef>
              </a:pPr>
              <a:r>
                <a:rPr lang="en-US" sz="1000"/>
                <a:t>0/01</a:t>
              </a:r>
            </a:p>
          </p:txBody>
        </p:sp>
        <p:sp>
          <p:nvSpPr>
            <p:cNvPr id="96279" name="Text Box 23"/>
            <p:cNvSpPr txBox="1">
              <a:spLocks noChangeArrowheads="1"/>
            </p:cNvSpPr>
            <p:nvPr/>
          </p:nvSpPr>
          <p:spPr bwMode="auto">
            <a:xfrm>
              <a:off x="1685" y="2844"/>
              <a:ext cx="343" cy="154"/>
            </a:xfrm>
            <a:prstGeom prst="rect">
              <a:avLst/>
            </a:prstGeom>
            <a:noFill/>
            <a:ln w="9525">
              <a:noFill/>
              <a:miter lim="800000"/>
              <a:headEnd/>
              <a:tailEnd/>
            </a:ln>
            <a:effectLst/>
          </p:spPr>
          <p:txBody>
            <a:bodyPr>
              <a:spAutoFit/>
            </a:bodyPr>
            <a:lstStyle/>
            <a:p>
              <a:pPr>
                <a:spcBef>
                  <a:spcPct val="50000"/>
                </a:spcBef>
              </a:pPr>
              <a:r>
                <a:rPr lang="en-US" sz="1000"/>
                <a:t>0/00</a:t>
              </a:r>
            </a:p>
          </p:txBody>
        </p:sp>
        <p:sp>
          <p:nvSpPr>
            <p:cNvPr id="96280" name="Text Box 24"/>
            <p:cNvSpPr txBox="1">
              <a:spLocks noChangeArrowheads="1"/>
            </p:cNvSpPr>
            <p:nvPr/>
          </p:nvSpPr>
          <p:spPr bwMode="auto">
            <a:xfrm>
              <a:off x="1313" y="3093"/>
              <a:ext cx="335" cy="154"/>
            </a:xfrm>
            <a:prstGeom prst="rect">
              <a:avLst/>
            </a:prstGeom>
            <a:noFill/>
            <a:ln w="9525">
              <a:noFill/>
              <a:miter lim="800000"/>
              <a:headEnd/>
              <a:tailEnd/>
            </a:ln>
            <a:effectLst/>
          </p:spPr>
          <p:txBody>
            <a:bodyPr>
              <a:spAutoFit/>
            </a:bodyPr>
            <a:lstStyle/>
            <a:p>
              <a:pPr>
                <a:spcBef>
                  <a:spcPct val="50000"/>
                </a:spcBef>
              </a:pPr>
              <a:r>
                <a:rPr lang="en-US" sz="1000"/>
                <a:t>0/11</a:t>
              </a:r>
            </a:p>
          </p:txBody>
        </p:sp>
        <p:sp>
          <p:nvSpPr>
            <p:cNvPr id="96281" name="Text Box 25"/>
            <p:cNvSpPr txBox="1">
              <a:spLocks noChangeArrowheads="1"/>
            </p:cNvSpPr>
            <p:nvPr/>
          </p:nvSpPr>
          <p:spPr bwMode="auto">
            <a:xfrm>
              <a:off x="1714" y="3323"/>
              <a:ext cx="393" cy="154"/>
            </a:xfrm>
            <a:prstGeom prst="rect">
              <a:avLst/>
            </a:prstGeom>
            <a:noFill/>
            <a:ln w="9525">
              <a:noFill/>
              <a:miter lim="800000"/>
              <a:headEnd/>
              <a:tailEnd/>
            </a:ln>
            <a:effectLst/>
          </p:spPr>
          <p:txBody>
            <a:bodyPr>
              <a:spAutoFit/>
            </a:bodyPr>
            <a:lstStyle/>
            <a:p>
              <a:pPr>
                <a:spcBef>
                  <a:spcPct val="50000"/>
                </a:spcBef>
              </a:pPr>
              <a:r>
                <a:rPr lang="en-US" sz="1000"/>
                <a:t>0/10</a:t>
              </a:r>
            </a:p>
          </p:txBody>
        </p:sp>
        <p:sp>
          <p:nvSpPr>
            <p:cNvPr id="96282" name="Text Box 26"/>
            <p:cNvSpPr txBox="1">
              <a:spLocks noChangeArrowheads="1"/>
            </p:cNvSpPr>
            <p:nvPr/>
          </p:nvSpPr>
          <p:spPr bwMode="auto">
            <a:xfrm>
              <a:off x="2557" y="3048"/>
              <a:ext cx="273" cy="154"/>
            </a:xfrm>
            <a:prstGeom prst="rect">
              <a:avLst/>
            </a:prstGeom>
            <a:noFill/>
            <a:ln w="9525">
              <a:noFill/>
              <a:miter lim="800000"/>
              <a:headEnd/>
              <a:tailEnd/>
            </a:ln>
            <a:effectLst/>
          </p:spPr>
          <p:txBody>
            <a:bodyPr>
              <a:spAutoFit/>
            </a:bodyPr>
            <a:lstStyle/>
            <a:p>
              <a:pPr>
                <a:spcBef>
                  <a:spcPct val="50000"/>
                </a:spcBef>
              </a:pPr>
              <a:r>
                <a:rPr lang="en-US" sz="1000"/>
                <a:t>1/10</a:t>
              </a:r>
            </a:p>
          </p:txBody>
        </p:sp>
        <p:sp>
          <p:nvSpPr>
            <p:cNvPr id="96283" name="Text Box 27"/>
            <p:cNvSpPr txBox="1">
              <a:spLocks noChangeArrowheads="1"/>
            </p:cNvSpPr>
            <p:nvPr/>
          </p:nvSpPr>
          <p:spPr bwMode="auto">
            <a:xfrm>
              <a:off x="1683" y="2512"/>
              <a:ext cx="355" cy="154"/>
            </a:xfrm>
            <a:prstGeom prst="rect">
              <a:avLst/>
            </a:prstGeom>
            <a:noFill/>
            <a:ln w="9525">
              <a:noFill/>
              <a:miter lim="800000"/>
              <a:headEnd/>
              <a:tailEnd/>
            </a:ln>
            <a:effectLst/>
          </p:spPr>
          <p:txBody>
            <a:bodyPr>
              <a:spAutoFit/>
            </a:bodyPr>
            <a:lstStyle/>
            <a:p>
              <a:pPr>
                <a:spcBef>
                  <a:spcPct val="50000"/>
                </a:spcBef>
              </a:pPr>
              <a:r>
                <a:rPr lang="en-US" sz="1000"/>
                <a:t>1/01</a:t>
              </a:r>
            </a:p>
          </p:txBody>
        </p:sp>
        <p:sp>
          <p:nvSpPr>
            <p:cNvPr id="96284" name="Text Box 28"/>
            <p:cNvSpPr txBox="1">
              <a:spLocks noChangeArrowheads="1"/>
            </p:cNvSpPr>
            <p:nvPr/>
          </p:nvSpPr>
          <p:spPr bwMode="auto">
            <a:xfrm>
              <a:off x="851" y="3089"/>
              <a:ext cx="301" cy="154"/>
            </a:xfrm>
            <a:prstGeom prst="rect">
              <a:avLst/>
            </a:prstGeom>
            <a:noFill/>
            <a:ln w="9525">
              <a:noFill/>
              <a:miter lim="800000"/>
              <a:headEnd/>
              <a:tailEnd/>
            </a:ln>
            <a:effectLst/>
          </p:spPr>
          <p:txBody>
            <a:bodyPr>
              <a:spAutoFit/>
            </a:bodyPr>
            <a:lstStyle/>
            <a:p>
              <a:pPr>
                <a:spcBef>
                  <a:spcPct val="50000"/>
                </a:spcBef>
              </a:pPr>
              <a:r>
                <a:rPr lang="en-US" sz="1000"/>
                <a:t>1/00</a:t>
              </a:r>
            </a:p>
          </p:txBody>
        </p:sp>
        <p:sp>
          <p:nvSpPr>
            <p:cNvPr id="96285" name="Text Box 29"/>
            <p:cNvSpPr txBox="1">
              <a:spLocks noChangeArrowheads="1"/>
            </p:cNvSpPr>
            <p:nvPr/>
          </p:nvSpPr>
          <p:spPr bwMode="auto">
            <a:xfrm>
              <a:off x="1712" y="3558"/>
              <a:ext cx="352" cy="154"/>
            </a:xfrm>
            <a:prstGeom prst="rect">
              <a:avLst/>
            </a:prstGeom>
            <a:noFill/>
            <a:ln w="9525">
              <a:noFill/>
              <a:miter lim="800000"/>
              <a:headEnd/>
              <a:tailEnd/>
            </a:ln>
            <a:effectLst/>
          </p:spPr>
          <p:txBody>
            <a:bodyPr>
              <a:spAutoFit/>
            </a:bodyPr>
            <a:lstStyle/>
            <a:p>
              <a:pPr>
                <a:spcBef>
                  <a:spcPct val="50000"/>
                </a:spcBef>
              </a:pPr>
              <a:r>
                <a:rPr lang="en-US" sz="1000"/>
                <a:t>1/11</a:t>
              </a:r>
            </a:p>
          </p:txBody>
        </p:sp>
      </p:grpSp>
      <p:grpSp>
        <p:nvGrpSpPr>
          <p:cNvPr id="96304" name="Group 48"/>
          <p:cNvGrpSpPr>
            <a:grpSpLocks/>
          </p:cNvGrpSpPr>
          <p:nvPr/>
        </p:nvGrpSpPr>
        <p:grpSpPr bwMode="auto">
          <a:xfrm>
            <a:off x="5688013" y="3846513"/>
            <a:ext cx="3022600" cy="2670175"/>
            <a:chOff x="3039" y="2448"/>
            <a:chExt cx="1904" cy="1682"/>
          </a:xfrm>
        </p:grpSpPr>
        <p:sp>
          <p:nvSpPr>
            <p:cNvPr id="96305" name="Text Box 49"/>
            <p:cNvSpPr txBox="1">
              <a:spLocks noChangeArrowheads="1"/>
            </p:cNvSpPr>
            <p:nvPr/>
          </p:nvSpPr>
          <p:spPr bwMode="auto">
            <a:xfrm>
              <a:off x="3039" y="2456"/>
              <a:ext cx="1773" cy="250"/>
            </a:xfrm>
            <a:prstGeom prst="rect">
              <a:avLst/>
            </a:prstGeom>
            <a:noFill/>
            <a:ln w="9525">
              <a:noFill/>
              <a:miter lim="800000"/>
              <a:headEnd/>
              <a:tailEnd/>
            </a:ln>
            <a:effectLst/>
          </p:spPr>
          <p:txBody>
            <a:bodyPr>
              <a:spAutoFit/>
            </a:bodyPr>
            <a:lstStyle/>
            <a:p>
              <a:pPr>
                <a:spcBef>
                  <a:spcPct val="50000"/>
                </a:spcBef>
              </a:pPr>
              <a:r>
                <a:rPr lang="en-US" sz="2000"/>
                <a:t>rst  P1 P0 dir     N1 N0</a:t>
              </a:r>
            </a:p>
          </p:txBody>
        </p:sp>
        <p:sp>
          <p:nvSpPr>
            <p:cNvPr id="96306" name="Text Box 50"/>
            <p:cNvSpPr txBox="1">
              <a:spLocks noChangeArrowheads="1"/>
            </p:cNvSpPr>
            <p:nvPr/>
          </p:nvSpPr>
          <p:spPr bwMode="auto">
            <a:xfrm>
              <a:off x="3134" y="2686"/>
              <a:ext cx="1809" cy="1444"/>
            </a:xfrm>
            <a:prstGeom prst="rect">
              <a:avLst/>
            </a:prstGeom>
            <a:noFill/>
            <a:ln w="9525">
              <a:noFill/>
              <a:miter lim="800000"/>
              <a:headEnd/>
              <a:tailEnd/>
            </a:ln>
            <a:effectLst/>
          </p:spPr>
          <p:txBody>
            <a:bodyPr>
              <a:spAutoFit/>
            </a:bodyPr>
            <a:lstStyle/>
            <a:p>
              <a:pPr marL="457200" indent="-457200">
                <a:lnSpc>
                  <a:spcPct val="80000"/>
                </a:lnSpc>
              </a:pPr>
              <a:r>
                <a:rPr lang="en-US" sz="2000"/>
                <a:t>0   0   0   0        1   0</a:t>
              </a:r>
            </a:p>
            <a:p>
              <a:pPr marL="457200" indent="-457200">
                <a:lnSpc>
                  <a:spcPct val="80000"/>
                </a:lnSpc>
              </a:pPr>
              <a:r>
                <a:rPr lang="en-US" sz="2000"/>
                <a:t>0   0   0   1        0   1</a:t>
              </a:r>
            </a:p>
            <a:p>
              <a:pPr marL="457200" indent="-457200">
                <a:lnSpc>
                  <a:spcPct val="80000"/>
                </a:lnSpc>
              </a:pPr>
              <a:r>
                <a:rPr lang="en-US" sz="2000"/>
                <a:t>0   0   1   0        0   0</a:t>
              </a:r>
            </a:p>
            <a:p>
              <a:pPr marL="457200" indent="-457200">
                <a:lnSpc>
                  <a:spcPct val="80000"/>
                </a:lnSpc>
              </a:pPr>
              <a:r>
                <a:rPr lang="en-US" sz="2000"/>
                <a:t>0   0   1   1        1   1</a:t>
              </a:r>
            </a:p>
            <a:p>
              <a:pPr marL="457200" indent="-457200">
                <a:lnSpc>
                  <a:spcPct val="80000"/>
                </a:lnSpc>
              </a:pPr>
              <a:r>
                <a:rPr lang="en-US" sz="2000"/>
                <a:t>0   1   0   0        1   1</a:t>
              </a:r>
            </a:p>
            <a:p>
              <a:pPr marL="457200" indent="-457200">
                <a:lnSpc>
                  <a:spcPct val="80000"/>
                </a:lnSpc>
              </a:pPr>
              <a:r>
                <a:rPr lang="en-US" sz="2000"/>
                <a:t>0   1   0   1        0   0</a:t>
              </a:r>
            </a:p>
            <a:p>
              <a:pPr marL="457200" indent="-457200">
                <a:lnSpc>
                  <a:spcPct val="80000"/>
                </a:lnSpc>
              </a:pPr>
              <a:r>
                <a:rPr lang="en-US" sz="2000"/>
                <a:t>0   1   1   0        0   1</a:t>
              </a:r>
            </a:p>
            <a:p>
              <a:pPr marL="457200" indent="-457200">
                <a:lnSpc>
                  <a:spcPct val="80000"/>
                </a:lnSpc>
              </a:pPr>
              <a:r>
                <a:rPr lang="en-US" sz="2000"/>
                <a:t>0   1   1   1        1   0 </a:t>
              </a:r>
            </a:p>
            <a:p>
              <a:pPr marL="457200" indent="-457200">
                <a:lnSpc>
                  <a:spcPct val="80000"/>
                </a:lnSpc>
              </a:pPr>
              <a:r>
                <a:rPr lang="en-US" sz="2000"/>
                <a:t>1  X  X  X        0   0</a:t>
              </a:r>
            </a:p>
          </p:txBody>
        </p:sp>
        <p:sp>
          <p:nvSpPr>
            <p:cNvPr id="96307" name="Line 51"/>
            <p:cNvSpPr>
              <a:spLocks noChangeShapeType="1"/>
            </p:cNvSpPr>
            <p:nvPr/>
          </p:nvSpPr>
          <p:spPr bwMode="auto">
            <a:xfrm>
              <a:off x="3163" y="2666"/>
              <a:ext cx="1429" cy="1"/>
            </a:xfrm>
            <a:prstGeom prst="line">
              <a:avLst/>
            </a:prstGeom>
            <a:noFill/>
            <a:ln w="12700">
              <a:solidFill>
                <a:schemeClr val="tx1"/>
              </a:solidFill>
              <a:round/>
              <a:headEnd/>
              <a:tailEnd/>
            </a:ln>
            <a:effectLst/>
          </p:spPr>
          <p:txBody>
            <a:bodyPr/>
            <a:lstStyle/>
            <a:p>
              <a:endParaRPr lang="en-US"/>
            </a:p>
          </p:txBody>
        </p:sp>
        <p:sp>
          <p:nvSpPr>
            <p:cNvPr id="96308" name="Line 52"/>
            <p:cNvSpPr>
              <a:spLocks noChangeShapeType="1"/>
            </p:cNvSpPr>
            <p:nvPr/>
          </p:nvSpPr>
          <p:spPr bwMode="auto">
            <a:xfrm>
              <a:off x="4075" y="2448"/>
              <a:ext cx="1" cy="1662"/>
            </a:xfrm>
            <a:prstGeom prst="line">
              <a:avLst/>
            </a:prstGeom>
            <a:noFill/>
            <a:ln w="12700">
              <a:solidFill>
                <a:schemeClr val="tx1"/>
              </a:solidFill>
              <a:round/>
              <a:headEnd/>
              <a:tailEnd/>
            </a:ln>
            <a:effectLst/>
          </p:spPr>
          <p:txBody>
            <a:bodyPr/>
            <a:lstStyle/>
            <a:p>
              <a:endParaRPr lang="en-US"/>
            </a:p>
          </p:txBody>
        </p:sp>
      </p:grpSp>
      <p:grpSp>
        <p:nvGrpSpPr>
          <p:cNvPr id="96309" name="Group 53"/>
          <p:cNvGrpSpPr>
            <a:grpSpLocks/>
          </p:cNvGrpSpPr>
          <p:nvPr/>
        </p:nvGrpSpPr>
        <p:grpSpPr bwMode="auto">
          <a:xfrm>
            <a:off x="854075" y="3081338"/>
            <a:ext cx="6583363" cy="1066800"/>
            <a:chOff x="698" y="3048"/>
            <a:chExt cx="4147" cy="672"/>
          </a:xfrm>
        </p:grpSpPr>
        <p:grpSp>
          <p:nvGrpSpPr>
            <p:cNvPr id="96310" name="Group 54"/>
            <p:cNvGrpSpPr>
              <a:grpSpLocks/>
            </p:cNvGrpSpPr>
            <p:nvPr/>
          </p:nvGrpSpPr>
          <p:grpSpPr bwMode="auto">
            <a:xfrm>
              <a:off x="698" y="3048"/>
              <a:ext cx="4147" cy="672"/>
              <a:chOff x="698" y="3048"/>
              <a:chExt cx="4147" cy="672"/>
            </a:xfrm>
          </p:grpSpPr>
          <p:sp>
            <p:nvSpPr>
              <p:cNvPr id="96311" name="Text Box 55"/>
              <p:cNvSpPr txBox="1">
                <a:spLocks noChangeArrowheads="1"/>
              </p:cNvSpPr>
              <p:nvPr/>
            </p:nvSpPr>
            <p:spPr bwMode="auto">
              <a:xfrm>
                <a:off x="2303" y="3085"/>
                <a:ext cx="992" cy="583"/>
              </a:xfrm>
              <a:prstGeom prst="rect">
                <a:avLst/>
              </a:prstGeom>
              <a:noFill/>
              <a:ln w="9525">
                <a:solidFill>
                  <a:schemeClr val="tx1"/>
                </a:solidFill>
                <a:miter lim="800000"/>
                <a:headEnd/>
                <a:tailEnd/>
              </a:ln>
              <a:effectLst/>
            </p:spPr>
            <p:txBody>
              <a:bodyPr>
                <a:spAutoFit/>
              </a:bodyPr>
              <a:lstStyle/>
              <a:p>
                <a:pPr algn="ctr">
                  <a:lnSpc>
                    <a:spcPct val="75000"/>
                  </a:lnSpc>
                </a:pPr>
                <a:r>
                  <a:rPr lang="en-US"/>
                  <a:t>Next </a:t>
                </a:r>
              </a:p>
              <a:p>
                <a:pPr algn="ctr">
                  <a:lnSpc>
                    <a:spcPct val="75000"/>
                  </a:lnSpc>
                </a:pPr>
                <a:r>
                  <a:rPr lang="en-US"/>
                  <a:t>State </a:t>
                </a:r>
              </a:p>
              <a:p>
                <a:pPr algn="ctr">
                  <a:lnSpc>
                    <a:spcPct val="75000"/>
                  </a:lnSpc>
                </a:pPr>
                <a:r>
                  <a:rPr lang="en-US"/>
                  <a:t>Logic</a:t>
                </a:r>
              </a:p>
            </p:txBody>
          </p:sp>
          <p:sp>
            <p:nvSpPr>
              <p:cNvPr id="96312" name="Line 56"/>
              <p:cNvSpPr>
                <a:spLocks noChangeShapeType="1"/>
              </p:cNvSpPr>
              <p:nvPr/>
            </p:nvSpPr>
            <p:spPr bwMode="auto">
              <a:xfrm>
                <a:off x="1796" y="3211"/>
                <a:ext cx="502" cy="0"/>
              </a:xfrm>
              <a:prstGeom prst="line">
                <a:avLst/>
              </a:prstGeom>
              <a:noFill/>
              <a:ln w="9525">
                <a:solidFill>
                  <a:schemeClr val="tx1"/>
                </a:solidFill>
                <a:round/>
                <a:headEnd/>
                <a:tailEnd type="triangle" w="med" len="med"/>
              </a:ln>
              <a:effectLst/>
            </p:spPr>
            <p:txBody>
              <a:bodyPr/>
              <a:lstStyle/>
              <a:p>
                <a:endParaRPr lang="en-US"/>
              </a:p>
            </p:txBody>
          </p:sp>
          <p:sp>
            <p:nvSpPr>
              <p:cNvPr id="96313" name="Line 57"/>
              <p:cNvSpPr>
                <a:spLocks noChangeShapeType="1"/>
              </p:cNvSpPr>
              <p:nvPr/>
            </p:nvSpPr>
            <p:spPr bwMode="auto">
              <a:xfrm>
                <a:off x="1795" y="3397"/>
                <a:ext cx="502" cy="0"/>
              </a:xfrm>
              <a:prstGeom prst="line">
                <a:avLst/>
              </a:prstGeom>
              <a:noFill/>
              <a:ln w="9525">
                <a:solidFill>
                  <a:schemeClr val="tx1"/>
                </a:solidFill>
                <a:round/>
                <a:headEnd/>
                <a:tailEnd type="triangle" w="med" len="med"/>
              </a:ln>
              <a:effectLst/>
            </p:spPr>
            <p:txBody>
              <a:bodyPr/>
              <a:lstStyle/>
              <a:p>
                <a:endParaRPr lang="en-US"/>
              </a:p>
            </p:txBody>
          </p:sp>
          <p:sp>
            <p:nvSpPr>
              <p:cNvPr id="96314" name="Line 58"/>
              <p:cNvSpPr>
                <a:spLocks noChangeShapeType="1"/>
              </p:cNvSpPr>
              <p:nvPr/>
            </p:nvSpPr>
            <p:spPr bwMode="auto">
              <a:xfrm>
                <a:off x="3295" y="3324"/>
                <a:ext cx="502" cy="0"/>
              </a:xfrm>
              <a:prstGeom prst="line">
                <a:avLst/>
              </a:prstGeom>
              <a:noFill/>
              <a:ln w="9525">
                <a:solidFill>
                  <a:schemeClr val="tx1"/>
                </a:solidFill>
                <a:round/>
                <a:headEnd/>
                <a:tailEnd type="triangle" w="med" len="med"/>
              </a:ln>
              <a:effectLst/>
            </p:spPr>
            <p:txBody>
              <a:bodyPr/>
              <a:lstStyle/>
              <a:p>
                <a:endParaRPr lang="en-US"/>
              </a:p>
            </p:txBody>
          </p:sp>
          <p:sp>
            <p:nvSpPr>
              <p:cNvPr id="96315" name="Text Box 59"/>
              <p:cNvSpPr txBox="1">
                <a:spLocks noChangeArrowheads="1"/>
              </p:cNvSpPr>
              <p:nvPr/>
            </p:nvSpPr>
            <p:spPr bwMode="auto">
              <a:xfrm>
                <a:off x="698" y="3226"/>
                <a:ext cx="1431" cy="288"/>
              </a:xfrm>
              <a:prstGeom prst="rect">
                <a:avLst/>
              </a:prstGeom>
              <a:noFill/>
              <a:ln w="9525">
                <a:noFill/>
                <a:miter lim="800000"/>
                <a:headEnd/>
                <a:tailEnd/>
              </a:ln>
              <a:effectLst/>
            </p:spPr>
            <p:txBody>
              <a:bodyPr>
                <a:spAutoFit/>
              </a:bodyPr>
              <a:lstStyle/>
              <a:p>
                <a:pPr>
                  <a:spcBef>
                    <a:spcPct val="50000"/>
                  </a:spcBef>
                </a:pPr>
                <a:r>
                  <a:rPr lang="en-US"/>
                  <a:t>Present State</a:t>
                </a:r>
              </a:p>
            </p:txBody>
          </p:sp>
          <p:sp>
            <p:nvSpPr>
              <p:cNvPr id="96316" name="Text Box 60"/>
              <p:cNvSpPr txBox="1">
                <a:spLocks noChangeArrowheads="1"/>
              </p:cNvSpPr>
              <p:nvPr/>
            </p:nvSpPr>
            <p:spPr bwMode="auto">
              <a:xfrm>
                <a:off x="1012" y="3048"/>
                <a:ext cx="995" cy="288"/>
              </a:xfrm>
              <a:prstGeom prst="rect">
                <a:avLst/>
              </a:prstGeom>
              <a:noFill/>
              <a:ln w="9525">
                <a:noFill/>
                <a:miter lim="800000"/>
                <a:headEnd/>
                <a:tailEnd/>
              </a:ln>
              <a:effectLst/>
            </p:spPr>
            <p:txBody>
              <a:bodyPr>
                <a:spAutoFit/>
              </a:bodyPr>
              <a:lstStyle/>
              <a:p>
                <a:pPr>
                  <a:spcBef>
                    <a:spcPct val="50000"/>
                  </a:spcBef>
                </a:pPr>
                <a:r>
                  <a:rPr lang="en-US"/>
                  <a:t>direction</a:t>
                </a:r>
              </a:p>
            </p:txBody>
          </p:sp>
          <p:sp>
            <p:nvSpPr>
              <p:cNvPr id="96317" name="Text Box 61"/>
              <p:cNvSpPr txBox="1">
                <a:spLocks noChangeArrowheads="1"/>
              </p:cNvSpPr>
              <p:nvPr/>
            </p:nvSpPr>
            <p:spPr bwMode="auto">
              <a:xfrm>
                <a:off x="3779" y="3174"/>
                <a:ext cx="1066" cy="288"/>
              </a:xfrm>
              <a:prstGeom prst="rect">
                <a:avLst/>
              </a:prstGeom>
              <a:noFill/>
              <a:ln w="9525">
                <a:noFill/>
                <a:miter lim="800000"/>
                <a:headEnd/>
                <a:tailEnd/>
              </a:ln>
              <a:effectLst/>
            </p:spPr>
            <p:txBody>
              <a:bodyPr>
                <a:spAutoFit/>
              </a:bodyPr>
              <a:lstStyle/>
              <a:p>
                <a:pPr>
                  <a:spcBef>
                    <a:spcPct val="50000"/>
                  </a:spcBef>
                </a:pPr>
                <a:r>
                  <a:rPr lang="en-US"/>
                  <a:t>Next State</a:t>
                </a:r>
              </a:p>
            </p:txBody>
          </p:sp>
          <p:grpSp>
            <p:nvGrpSpPr>
              <p:cNvPr id="96318" name="Group 62"/>
              <p:cNvGrpSpPr>
                <a:grpSpLocks/>
              </p:cNvGrpSpPr>
              <p:nvPr/>
            </p:nvGrpSpPr>
            <p:grpSpPr bwMode="auto">
              <a:xfrm>
                <a:off x="1050" y="3432"/>
                <a:ext cx="1261" cy="288"/>
                <a:chOff x="960" y="2728"/>
                <a:chExt cx="1261" cy="288"/>
              </a:xfrm>
            </p:grpSpPr>
            <p:sp>
              <p:nvSpPr>
                <p:cNvPr id="96319" name="Line 63"/>
                <p:cNvSpPr>
                  <a:spLocks noChangeShapeType="1"/>
                </p:cNvSpPr>
                <p:nvPr/>
              </p:nvSpPr>
              <p:spPr bwMode="auto">
                <a:xfrm>
                  <a:off x="1719" y="2891"/>
                  <a:ext cx="502" cy="0"/>
                </a:xfrm>
                <a:prstGeom prst="line">
                  <a:avLst/>
                </a:prstGeom>
                <a:noFill/>
                <a:ln w="9525">
                  <a:solidFill>
                    <a:schemeClr val="tx1"/>
                  </a:solidFill>
                  <a:round/>
                  <a:headEnd/>
                  <a:tailEnd type="triangle" w="med" len="med"/>
                </a:ln>
                <a:effectLst/>
              </p:spPr>
              <p:txBody>
                <a:bodyPr/>
                <a:lstStyle/>
                <a:p>
                  <a:endParaRPr lang="en-US"/>
                </a:p>
              </p:txBody>
            </p:sp>
            <p:sp>
              <p:nvSpPr>
                <p:cNvPr id="96320" name="Text Box 64"/>
                <p:cNvSpPr txBox="1">
                  <a:spLocks noChangeArrowheads="1"/>
                </p:cNvSpPr>
                <p:nvPr/>
              </p:nvSpPr>
              <p:spPr bwMode="auto">
                <a:xfrm>
                  <a:off x="960" y="2728"/>
                  <a:ext cx="970" cy="288"/>
                </a:xfrm>
                <a:prstGeom prst="rect">
                  <a:avLst/>
                </a:prstGeom>
                <a:noFill/>
                <a:ln w="9525">
                  <a:noFill/>
                  <a:miter lim="800000"/>
                  <a:headEnd/>
                  <a:tailEnd/>
                </a:ln>
                <a:effectLst/>
              </p:spPr>
              <p:txBody>
                <a:bodyPr>
                  <a:spAutoFit/>
                </a:bodyPr>
                <a:lstStyle/>
                <a:p>
                  <a:pPr>
                    <a:spcBef>
                      <a:spcPct val="50000"/>
                    </a:spcBef>
                  </a:pPr>
                  <a:r>
                    <a:rPr lang="en-US"/>
                    <a:t>RESET</a:t>
                  </a:r>
                </a:p>
              </p:txBody>
            </p:sp>
          </p:grpSp>
        </p:grpSp>
        <p:grpSp>
          <p:nvGrpSpPr>
            <p:cNvPr id="96321" name="Group 65"/>
            <p:cNvGrpSpPr>
              <a:grpSpLocks/>
            </p:cNvGrpSpPr>
            <p:nvPr/>
          </p:nvGrpSpPr>
          <p:grpSpPr bwMode="auto">
            <a:xfrm>
              <a:off x="3436" y="3053"/>
              <a:ext cx="173" cy="339"/>
              <a:chOff x="1951" y="1959"/>
              <a:chExt cx="173" cy="339"/>
            </a:xfrm>
          </p:grpSpPr>
          <p:sp>
            <p:nvSpPr>
              <p:cNvPr id="96322" name="Line 66"/>
              <p:cNvSpPr>
                <a:spLocks noChangeShapeType="1"/>
              </p:cNvSpPr>
              <p:nvPr/>
            </p:nvSpPr>
            <p:spPr bwMode="auto">
              <a:xfrm flipH="1">
                <a:off x="1990" y="2170"/>
                <a:ext cx="84" cy="128"/>
              </a:xfrm>
              <a:prstGeom prst="line">
                <a:avLst/>
              </a:prstGeom>
              <a:noFill/>
              <a:ln w="9525">
                <a:solidFill>
                  <a:schemeClr val="tx1"/>
                </a:solidFill>
                <a:round/>
                <a:headEnd/>
                <a:tailEnd/>
              </a:ln>
              <a:effectLst/>
            </p:spPr>
            <p:txBody>
              <a:bodyPr/>
              <a:lstStyle/>
              <a:p>
                <a:endParaRPr lang="en-US"/>
              </a:p>
            </p:txBody>
          </p:sp>
          <p:sp>
            <p:nvSpPr>
              <p:cNvPr id="96323" name="Text Box 67"/>
              <p:cNvSpPr txBox="1">
                <a:spLocks noChangeArrowheads="1"/>
              </p:cNvSpPr>
              <p:nvPr/>
            </p:nvSpPr>
            <p:spPr bwMode="auto">
              <a:xfrm>
                <a:off x="1951" y="1959"/>
                <a:ext cx="173" cy="212"/>
              </a:xfrm>
              <a:prstGeom prst="rect">
                <a:avLst/>
              </a:prstGeom>
              <a:noFill/>
              <a:ln w="9525">
                <a:noFill/>
                <a:miter lim="800000"/>
                <a:headEnd/>
                <a:tailEnd/>
              </a:ln>
              <a:effectLst/>
            </p:spPr>
            <p:txBody>
              <a:bodyPr>
                <a:spAutoFit/>
              </a:bodyPr>
              <a:lstStyle/>
              <a:p>
                <a:pPr>
                  <a:spcBef>
                    <a:spcPct val="50000"/>
                  </a:spcBef>
                </a:pPr>
                <a:r>
                  <a:rPr lang="en-US" sz="1600"/>
                  <a:t>2</a:t>
                </a:r>
              </a:p>
            </p:txBody>
          </p:sp>
        </p:grpSp>
        <p:grpSp>
          <p:nvGrpSpPr>
            <p:cNvPr id="96324" name="Group 68"/>
            <p:cNvGrpSpPr>
              <a:grpSpLocks/>
            </p:cNvGrpSpPr>
            <p:nvPr/>
          </p:nvGrpSpPr>
          <p:grpSpPr bwMode="auto">
            <a:xfrm>
              <a:off x="1841" y="3221"/>
              <a:ext cx="182" cy="230"/>
              <a:chOff x="1841" y="3221"/>
              <a:chExt cx="182" cy="230"/>
            </a:xfrm>
          </p:grpSpPr>
          <p:sp>
            <p:nvSpPr>
              <p:cNvPr id="96325" name="Line 69"/>
              <p:cNvSpPr>
                <a:spLocks noChangeShapeType="1"/>
              </p:cNvSpPr>
              <p:nvPr/>
            </p:nvSpPr>
            <p:spPr bwMode="auto">
              <a:xfrm flipH="1">
                <a:off x="1939" y="3323"/>
                <a:ext cx="84" cy="128"/>
              </a:xfrm>
              <a:prstGeom prst="line">
                <a:avLst/>
              </a:prstGeom>
              <a:noFill/>
              <a:ln w="9525">
                <a:solidFill>
                  <a:schemeClr val="tx1"/>
                </a:solidFill>
                <a:round/>
                <a:headEnd/>
                <a:tailEnd/>
              </a:ln>
              <a:effectLst/>
            </p:spPr>
            <p:txBody>
              <a:bodyPr/>
              <a:lstStyle/>
              <a:p>
                <a:endParaRPr lang="en-US"/>
              </a:p>
            </p:txBody>
          </p:sp>
          <p:sp>
            <p:nvSpPr>
              <p:cNvPr id="96326" name="Text Box 70"/>
              <p:cNvSpPr txBox="1">
                <a:spLocks noChangeArrowheads="1"/>
              </p:cNvSpPr>
              <p:nvPr/>
            </p:nvSpPr>
            <p:spPr bwMode="auto">
              <a:xfrm>
                <a:off x="1841" y="3221"/>
                <a:ext cx="173" cy="212"/>
              </a:xfrm>
              <a:prstGeom prst="rect">
                <a:avLst/>
              </a:prstGeom>
              <a:noFill/>
              <a:ln w="9525">
                <a:noFill/>
                <a:miter lim="800000"/>
                <a:headEnd/>
                <a:tailEnd/>
              </a:ln>
              <a:effectLst/>
            </p:spPr>
            <p:txBody>
              <a:bodyPr>
                <a:spAutoFit/>
              </a:bodyPr>
              <a:lstStyle/>
              <a:p>
                <a:pPr>
                  <a:spcBef>
                    <a:spcPct val="50000"/>
                  </a:spcBef>
                </a:pPr>
                <a:r>
                  <a:rPr lang="en-US" sz="1600"/>
                  <a:t>2</a:t>
                </a:r>
              </a:p>
            </p:txBody>
          </p:sp>
        </p:grpSp>
      </p:grpSp>
      <p:sp>
        <p:nvSpPr>
          <p:cNvPr id="53" name="Slide Number Placeholder 52"/>
          <p:cNvSpPr>
            <a:spLocks noGrp="1"/>
          </p:cNvSpPr>
          <p:nvPr>
            <p:ph type="sldNum" sz="quarter" idx="12"/>
          </p:nvPr>
        </p:nvSpPr>
        <p:spPr/>
        <p:txBody>
          <a:bodyPr/>
          <a:lstStyle/>
          <a:p>
            <a:fld id="{1E9AE433-2354-447F-AC9C-E3BA53A2ED55}" type="slidenum">
              <a:rPr lang="en-US" smtClean="0"/>
              <a:pPr/>
              <a:t>86</a:t>
            </a:fld>
            <a:endParaRPr lang="en-US"/>
          </a:p>
        </p:txBody>
      </p:sp>
      <p:sp>
        <p:nvSpPr>
          <p:cNvPr id="54" name="Footer Placeholder 53"/>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t>Sequential Circuit Design</a:t>
            </a:r>
          </a:p>
        </p:txBody>
      </p:sp>
      <p:sp>
        <p:nvSpPr>
          <p:cNvPr id="97283" name="Rectangle 3"/>
          <p:cNvSpPr>
            <a:spLocks noGrp="1" noChangeArrowheads="1"/>
          </p:cNvSpPr>
          <p:nvPr>
            <p:ph idx="1"/>
          </p:nvPr>
        </p:nvSpPr>
        <p:spPr/>
        <p:txBody>
          <a:bodyPr/>
          <a:lstStyle/>
          <a:p>
            <a:r>
              <a:rPr lang="en-US"/>
              <a:t>Example: </a:t>
            </a:r>
          </a:p>
          <a:p>
            <a:pPr lvl="1"/>
            <a:r>
              <a:rPr lang="en-US"/>
              <a:t>Step 7: Derive Logic</a:t>
            </a:r>
          </a:p>
          <a:p>
            <a:pPr lvl="2"/>
            <a:r>
              <a:rPr lang="en-US"/>
              <a:t>Output</a:t>
            </a:r>
          </a:p>
          <a:p>
            <a:pPr lvl="3"/>
            <a:r>
              <a:rPr lang="en-US"/>
              <a:t>O1=(P0</a:t>
            </a:r>
            <a:r>
              <a:rPr lang="en-US">
                <a:sym typeface="Symbol" pitchFamily="18" charset="2"/>
              </a:rPr>
              <a:t></a:t>
            </a:r>
            <a:r>
              <a:rPr lang="en-US"/>
              <a:t>dir)•rst</a:t>
            </a:r>
          </a:p>
          <a:p>
            <a:pPr lvl="3"/>
            <a:r>
              <a:rPr lang="en-US"/>
              <a:t>O0=(P1</a:t>
            </a:r>
            <a:r>
              <a:rPr lang="en-US">
                <a:sym typeface="Symbol" pitchFamily="18" charset="2"/>
              </a:rPr>
              <a:t>P0)</a:t>
            </a:r>
            <a:r>
              <a:rPr lang="en-US"/>
              <a:t>•rst</a:t>
            </a:r>
            <a:endParaRPr lang="en-US">
              <a:sym typeface="Symbol" pitchFamily="18" charset="2"/>
            </a:endParaRPr>
          </a:p>
          <a:p>
            <a:pPr lvl="2"/>
            <a:r>
              <a:rPr lang="en-US">
                <a:sym typeface="Symbol" pitchFamily="18" charset="2"/>
              </a:rPr>
              <a:t>Next State</a:t>
            </a:r>
          </a:p>
          <a:p>
            <a:pPr lvl="3"/>
            <a:r>
              <a:rPr lang="en-US"/>
              <a:t>N1=(P0</a:t>
            </a:r>
            <a:r>
              <a:rPr lang="en-US">
                <a:sym typeface="Symbol" pitchFamily="18" charset="2"/>
              </a:rPr>
              <a:t></a:t>
            </a:r>
            <a:r>
              <a:rPr lang="en-US"/>
              <a:t>dir)•rst</a:t>
            </a:r>
          </a:p>
          <a:p>
            <a:pPr lvl="3"/>
            <a:r>
              <a:rPr lang="en-US"/>
              <a:t>N0=(dir</a:t>
            </a:r>
            <a:r>
              <a:rPr lang="en-US">
                <a:sym typeface="Symbol" pitchFamily="18" charset="2"/>
              </a:rPr>
              <a:t></a:t>
            </a:r>
            <a:r>
              <a:rPr lang="en-US"/>
              <a:t>P1)•rst</a:t>
            </a:r>
          </a:p>
          <a:p>
            <a:pPr lvl="1"/>
            <a:endParaRPr lang="en-US"/>
          </a:p>
        </p:txBody>
      </p:sp>
      <p:sp>
        <p:nvSpPr>
          <p:cNvPr id="97289" name="Line 9"/>
          <p:cNvSpPr>
            <a:spLocks noChangeShapeType="1"/>
          </p:cNvSpPr>
          <p:nvPr/>
        </p:nvSpPr>
        <p:spPr bwMode="auto">
          <a:xfrm>
            <a:off x="3012065" y="2856119"/>
            <a:ext cx="731837" cy="0"/>
          </a:xfrm>
          <a:prstGeom prst="line">
            <a:avLst/>
          </a:prstGeom>
          <a:noFill/>
          <a:ln w="9525">
            <a:solidFill>
              <a:schemeClr val="tx1"/>
            </a:solidFill>
            <a:round/>
            <a:headEnd/>
            <a:tailEnd/>
          </a:ln>
          <a:effectLst/>
        </p:spPr>
        <p:txBody>
          <a:bodyPr/>
          <a:lstStyle/>
          <a:p>
            <a:endParaRPr lang="en-US"/>
          </a:p>
        </p:txBody>
      </p:sp>
      <p:sp>
        <p:nvSpPr>
          <p:cNvPr id="97295" name="Line 15"/>
          <p:cNvSpPr>
            <a:spLocks noChangeShapeType="1"/>
          </p:cNvSpPr>
          <p:nvPr/>
        </p:nvSpPr>
        <p:spPr bwMode="auto">
          <a:xfrm>
            <a:off x="3902714" y="3871727"/>
            <a:ext cx="244475" cy="0"/>
          </a:xfrm>
          <a:prstGeom prst="line">
            <a:avLst/>
          </a:prstGeom>
          <a:noFill/>
          <a:ln w="9525">
            <a:solidFill>
              <a:schemeClr val="tx1"/>
            </a:solidFill>
            <a:round/>
            <a:headEnd/>
            <a:tailEnd/>
          </a:ln>
          <a:effectLst/>
        </p:spPr>
        <p:txBody>
          <a:bodyPr/>
          <a:lstStyle/>
          <a:p>
            <a:endParaRPr lang="en-US"/>
          </a:p>
        </p:txBody>
      </p:sp>
      <p:sp>
        <p:nvSpPr>
          <p:cNvPr id="97296" name="Line 16"/>
          <p:cNvSpPr>
            <a:spLocks noChangeShapeType="1"/>
          </p:cNvSpPr>
          <p:nvPr/>
        </p:nvSpPr>
        <p:spPr bwMode="auto">
          <a:xfrm>
            <a:off x="3928052" y="2860881"/>
            <a:ext cx="244475" cy="0"/>
          </a:xfrm>
          <a:prstGeom prst="line">
            <a:avLst/>
          </a:prstGeom>
          <a:noFill/>
          <a:ln w="9525">
            <a:solidFill>
              <a:schemeClr val="tx1"/>
            </a:solidFill>
            <a:round/>
            <a:headEnd/>
            <a:tailEnd/>
          </a:ln>
          <a:effectLst/>
        </p:spPr>
        <p:txBody>
          <a:bodyPr/>
          <a:lstStyle/>
          <a:p>
            <a:endParaRPr lang="en-US"/>
          </a:p>
        </p:txBody>
      </p:sp>
      <p:grpSp>
        <p:nvGrpSpPr>
          <p:cNvPr id="97297" name="Group 17"/>
          <p:cNvGrpSpPr>
            <a:grpSpLocks/>
          </p:cNvGrpSpPr>
          <p:nvPr/>
        </p:nvGrpSpPr>
        <p:grpSpPr bwMode="auto">
          <a:xfrm>
            <a:off x="5688013" y="1398588"/>
            <a:ext cx="3022600" cy="2670175"/>
            <a:chOff x="3039" y="2448"/>
            <a:chExt cx="1904" cy="1682"/>
          </a:xfrm>
        </p:grpSpPr>
        <p:sp>
          <p:nvSpPr>
            <p:cNvPr id="97298" name="Text Box 18"/>
            <p:cNvSpPr txBox="1">
              <a:spLocks noChangeArrowheads="1"/>
            </p:cNvSpPr>
            <p:nvPr/>
          </p:nvSpPr>
          <p:spPr bwMode="auto">
            <a:xfrm>
              <a:off x="3039" y="2456"/>
              <a:ext cx="1773" cy="250"/>
            </a:xfrm>
            <a:prstGeom prst="rect">
              <a:avLst/>
            </a:prstGeom>
            <a:noFill/>
            <a:ln w="9525">
              <a:noFill/>
              <a:miter lim="800000"/>
              <a:headEnd/>
              <a:tailEnd/>
            </a:ln>
            <a:effectLst/>
          </p:spPr>
          <p:txBody>
            <a:bodyPr>
              <a:spAutoFit/>
            </a:bodyPr>
            <a:lstStyle/>
            <a:p>
              <a:pPr>
                <a:spcBef>
                  <a:spcPct val="50000"/>
                </a:spcBef>
              </a:pPr>
              <a:r>
                <a:rPr lang="en-US" sz="2000"/>
                <a:t>rst  P1 P0 dir     O1 O0</a:t>
              </a:r>
            </a:p>
          </p:txBody>
        </p:sp>
        <p:sp>
          <p:nvSpPr>
            <p:cNvPr id="97299" name="Text Box 19"/>
            <p:cNvSpPr txBox="1">
              <a:spLocks noChangeArrowheads="1"/>
            </p:cNvSpPr>
            <p:nvPr/>
          </p:nvSpPr>
          <p:spPr bwMode="auto">
            <a:xfrm>
              <a:off x="3134" y="2686"/>
              <a:ext cx="1809" cy="1444"/>
            </a:xfrm>
            <a:prstGeom prst="rect">
              <a:avLst/>
            </a:prstGeom>
            <a:noFill/>
            <a:ln w="9525">
              <a:noFill/>
              <a:miter lim="800000"/>
              <a:headEnd/>
              <a:tailEnd/>
            </a:ln>
            <a:effectLst/>
          </p:spPr>
          <p:txBody>
            <a:bodyPr>
              <a:spAutoFit/>
            </a:bodyPr>
            <a:lstStyle/>
            <a:p>
              <a:pPr marL="457200" indent="-457200">
                <a:lnSpc>
                  <a:spcPct val="80000"/>
                </a:lnSpc>
              </a:pPr>
              <a:r>
                <a:rPr lang="en-US" sz="2000"/>
                <a:t>0   0   0   0        1   1</a:t>
              </a:r>
            </a:p>
            <a:p>
              <a:pPr marL="457200" indent="-457200">
                <a:lnSpc>
                  <a:spcPct val="80000"/>
                </a:lnSpc>
              </a:pPr>
              <a:r>
                <a:rPr lang="en-US" sz="2000"/>
                <a:t>0   0   0   1        0   1</a:t>
              </a:r>
            </a:p>
            <a:p>
              <a:pPr marL="457200" indent="-457200">
                <a:lnSpc>
                  <a:spcPct val="80000"/>
                </a:lnSpc>
              </a:pPr>
              <a:r>
                <a:rPr lang="en-US" sz="2000"/>
                <a:t>0   0   1   0        0   0</a:t>
              </a:r>
            </a:p>
            <a:p>
              <a:pPr marL="457200" indent="-457200">
                <a:lnSpc>
                  <a:spcPct val="80000"/>
                </a:lnSpc>
              </a:pPr>
              <a:r>
                <a:rPr lang="en-US" sz="2000"/>
                <a:t>0   0   1   1        1   0</a:t>
              </a:r>
            </a:p>
            <a:p>
              <a:pPr marL="457200" indent="-457200">
                <a:lnSpc>
                  <a:spcPct val="80000"/>
                </a:lnSpc>
              </a:pPr>
              <a:r>
                <a:rPr lang="en-US" sz="2000"/>
                <a:t>0   1   0   0        1   0</a:t>
              </a:r>
            </a:p>
            <a:p>
              <a:pPr marL="457200" indent="-457200">
                <a:lnSpc>
                  <a:spcPct val="80000"/>
                </a:lnSpc>
              </a:pPr>
              <a:r>
                <a:rPr lang="en-US" sz="2000"/>
                <a:t>0   1   0   1        0   0</a:t>
              </a:r>
            </a:p>
            <a:p>
              <a:pPr marL="457200" indent="-457200">
                <a:lnSpc>
                  <a:spcPct val="80000"/>
                </a:lnSpc>
              </a:pPr>
              <a:r>
                <a:rPr lang="en-US" sz="2000"/>
                <a:t>0   1   1   0        0   1</a:t>
              </a:r>
            </a:p>
            <a:p>
              <a:pPr marL="457200" indent="-457200">
                <a:lnSpc>
                  <a:spcPct val="80000"/>
                </a:lnSpc>
              </a:pPr>
              <a:r>
                <a:rPr lang="en-US" sz="2000"/>
                <a:t>0   1   1   1        1   1 </a:t>
              </a:r>
            </a:p>
            <a:p>
              <a:pPr marL="457200" indent="-457200">
                <a:lnSpc>
                  <a:spcPct val="80000"/>
                </a:lnSpc>
              </a:pPr>
              <a:r>
                <a:rPr lang="en-US" sz="2000"/>
                <a:t>1  X  X  X        0   0</a:t>
              </a:r>
            </a:p>
          </p:txBody>
        </p:sp>
        <p:sp>
          <p:nvSpPr>
            <p:cNvPr id="97300" name="Line 20"/>
            <p:cNvSpPr>
              <a:spLocks noChangeShapeType="1"/>
            </p:cNvSpPr>
            <p:nvPr/>
          </p:nvSpPr>
          <p:spPr bwMode="auto">
            <a:xfrm>
              <a:off x="3163" y="2666"/>
              <a:ext cx="1429" cy="1"/>
            </a:xfrm>
            <a:prstGeom prst="line">
              <a:avLst/>
            </a:prstGeom>
            <a:noFill/>
            <a:ln w="12700">
              <a:solidFill>
                <a:schemeClr val="tx1"/>
              </a:solidFill>
              <a:round/>
              <a:headEnd/>
              <a:tailEnd/>
            </a:ln>
            <a:effectLst/>
          </p:spPr>
          <p:txBody>
            <a:bodyPr/>
            <a:lstStyle/>
            <a:p>
              <a:endParaRPr lang="en-US"/>
            </a:p>
          </p:txBody>
        </p:sp>
        <p:sp>
          <p:nvSpPr>
            <p:cNvPr id="97301" name="Line 21"/>
            <p:cNvSpPr>
              <a:spLocks noChangeShapeType="1"/>
            </p:cNvSpPr>
            <p:nvPr/>
          </p:nvSpPr>
          <p:spPr bwMode="auto">
            <a:xfrm>
              <a:off x="4075" y="2448"/>
              <a:ext cx="1" cy="1662"/>
            </a:xfrm>
            <a:prstGeom prst="line">
              <a:avLst/>
            </a:prstGeom>
            <a:noFill/>
            <a:ln w="12700">
              <a:solidFill>
                <a:schemeClr val="tx1"/>
              </a:solidFill>
              <a:round/>
              <a:headEnd/>
              <a:tailEnd/>
            </a:ln>
            <a:effectLst/>
          </p:spPr>
          <p:txBody>
            <a:bodyPr/>
            <a:lstStyle/>
            <a:p>
              <a:endParaRPr lang="en-US"/>
            </a:p>
          </p:txBody>
        </p:sp>
      </p:grpSp>
      <p:grpSp>
        <p:nvGrpSpPr>
          <p:cNvPr id="97302" name="Group 22"/>
          <p:cNvGrpSpPr>
            <a:grpSpLocks/>
          </p:cNvGrpSpPr>
          <p:nvPr/>
        </p:nvGrpSpPr>
        <p:grpSpPr bwMode="auto">
          <a:xfrm>
            <a:off x="5688013" y="4019550"/>
            <a:ext cx="3022600" cy="2670175"/>
            <a:chOff x="3039" y="2448"/>
            <a:chExt cx="1904" cy="1682"/>
          </a:xfrm>
        </p:grpSpPr>
        <p:sp>
          <p:nvSpPr>
            <p:cNvPr id="97303" name="Text Box 23"/>
            <p:cNvSpPr txBox="1">
              <a:spLocks noChangeArrowheads="1"/>
            </p:cNvSpPr>
            <p:nvPr/>
          </p:nvSpPr>
          <p:spPr bwMode="auto">
            <a:xfrm>
              <a:off x="3039" y="2456"/>
              <a:ext cx="1773" cy="250"/>
            </a:xfrm>
            <a:prstGeom prst="rect">
              <a:avLst/>
            </a:prstGeom>
            <a:noFill/>
            <a:ln w="9525">
              <a:noFill/>
              <a:miter lim="800000"/>
              <a:headEnd/>
              <a:tailEnd/>
            </a:ln>
            <a:effectLst/>
          </p:spPr>
          <p:txBody>
            <a:bodyPr>
              <a:spAutoFit/>
            </a:bodyPr>
            <a:lstStyle/>
            <a:p>
              <a:pPr>
                <a:spcBef>
                  <a:spcPct val="50000"/>
                </a:spcBef>
              </a:pPr>
              <a:r>
                <a:rPr lang="en-US" sz="2000"/>
                <a:t>rst  P1 P0 dir     N1 N0</a:t>
              </a:r>
            </a:p>
          </p:txBody>
        </p:sp>
        <p:sp>
          <p:nvSpPr>
            <p:cNvPr id="97304" name="Text Box 24"/>
            <p:cNvSpPr txBox="1">
              <a:spLocks noChangeArrowheads="1"/>
            </p:cNvSpPr>
            <p:nvPr/>
          </p:nvSpPr>
          <p:spPr bwMode="auto">
            <a:xfrm>
              <a:off x="3134" y="2686"/>
              <a:ext cx="1809" cy="1444"/>
            </a:xfrm>
            <a:prstGeom prst="rect">
              <a:avLst/>
            </a:prstGeom>
            <a:noFill/>
            <a:ln w="9525">
              <a:noFill/>
              <a:miter lim="800000"/>
              <a:headEnd/>
              <a:tailEnd/>
            </a:ln>
            <a:effectLst/>
          </p:spPr>
          <p:txBody>
            <a:bodyPr>
              <a:spAutoFit/>
            </a:bodyPr>
            <a:lstStyle/>
            <a:p>
              <a:pPr marL="457200" indent="-457200">
                <a:lnSpc>
                  <a:spcPct val="80000"/>
                </a:lnSpc>
              </a:pPr>
              <a:r>
                <a:rPr lang="en-US" sz="2000"/>
                <a:t>0   0   0   0        1   0</a:t>
              </a:r>
            </a:p>
            <a:p>
              <a:pPr marL="457200" indent="-457200">
                <a:lnSpc>
                  <a:spcPct val="80000"/>
                </a:lnSpc>
              </a:pPr>
              <a:r>
                <a:rPr lang="en-US" sz="2000"/>
                <a:t>0   0   0   1        0   1</a:t>
              </a:r>
            </a:p>
            <a:p>
              <a:pPr marL="457200" indent="-457200">
                <a:lnSpc>
                  <a:spcPct val="80000"/>
                </a:lnSpc>
              </a:pPr>
              <a:r>
                <a:rPr lang="en-US" sz="2000"/>
                <a:t>0   0   1   0        0   0</a:t>
              </a:r>
            </a:p>
            <a:p>
              <a:pPr marL="457200" indent="-457200">
                <a:lnSpc>
                  <a:spcPct val="80000"/>
                </a:lnSpc>
              </a:pPr>
              <a:r>
                <a:rPr lang="en-US" sz="2000"/>
                <a:t>0   0   1   1        1   1</a:t>
              </a:r>
            </a:p>
            <a:p>
              <a:pPr marL="457200" indent="-457200">
                <a:lnSpc>
                  <a:spcPct val="80000"/>
                </a:lnSpc>
              </a:pPr>
              <a:r>
                <a:rPr lang="en-US" sz="2000"/>
                <a:t>0   1   0   0        1   1</a:t>
              </a:r>
            </a:p>
            <a:p>
              <a:pPr marL="457200" indent="-457200">
                <a:lnSpc>
                  <a:spcPct val="80000"/>
                </a:lnSpc>
              </a:pPr>
              <a:r>
                <a:rPr lang="en-US" sz="2000"/>
                <a:t>0   1   0   1        0   0</a:t>
              </a:r>
            </a:p>
            <a:p>
              <a:pPr marL="457200" indent="-457200">
                <a:lnSpc>
                  <a:spcPct val="80000"/>
                </a:lnSpc>
              </a:pPr>
              <a:r>
                <a:rPr lang="en-US" sz="2000"/>
                <a:t>0   1   1   0        0   1</a:t>
              </a:r>
            </a:p>
            <a:p>
              <a:pPr marL="457200" indent="-457200">
                <a:lnSpc>
                  <a:spcPct val="80000"/>
                </a:lnSpc>
              </a:pPr>
              <a:r>
                <a:rPr lang="en-US" sz="2000"/>
                <a:t>0   1   1   1        1   0 </a:t>
              </a:r>
            </a:p>
            <a:p>
              <a:pPr marL="457200" indent="-457200">
                <a:lnSpc>
                  <a:spcPct val="80000"/>
                </a:lnSpc>
              </a:pPr>
              <a:r>
                <a:rPr lang="en-US" sz="2000"/>
                <a:t>1  X  X  X        0   0</a:t>
              </a:r>
            </a:p>
          </p:txBody>
        </p:sp>
        <p:sp>
          <p:nvSpPr>
            <p:cNvPr id="97305" name="Line 25"/>
            <p:cNvSpPr>
              <a:spLocks noChangeShapeType="1"/>
            </p:cNvSpPr>
            <p:nvPr/>
          </p:nvSpPr>
          <p:spPr bwMode="auto">
            <a:xfrm>
              <a:off x="3163" y="2666"/>
              <a:ext cx="1429" cy="1"/>
            </a:xfrm>
            <a:prstGeom prst="line">
              <a:avLst/>
            </a:prstGeom>
            <a:noFill/>
            <a:ln w="12700">
              <a:solidFill>
                <a:schemeClr val="tx1"/>
              </a:solidFill>
              <a:round/>
              <a:headEnd/>
              <a:tailEnd/>
            </a:ln>
            <a:effectLst/>
          </p:spPr>
          <p:txBody>
            <a:bodyPr/>
            <a:lstStyle/>
            <a:p>
              <a:endParaRPr lang="en-US"/>
            </a:p>
          </p:txBody>
        </p:sp>
        <p:sp>
          <p:nvSpPr>
            <p:cNvPr id="97306" name="Line 26"/>
            <p:cNvSpPr>
              <a:spLocks noChangeShapeType="1"/>
            </p:cNvSpPr>
            <p:nvPr/>
          </p:nvSpPr>
          <p:spPr bwMode="auto">
            <a:xfrm>
              <a:off x="4075" y="2448"/>
              <a:ext cx="1" cy="1662"/>
            </a:xfrm>
            <a:prstGeom prst="line">
              <a:avLst/>
            </a:prstGeom>
            <a:noFill/>
            <a:ln w="12700">
              <a:solidFill>
                <a:schemeClr val="tx1"/>
              </a:solidFill>
              <a:round/>
              <a:headEnd/>
              <a:tailEnd/>
            </a:ln>
            <a:effectLst/>
          </p:spPr>
          <p:txBody>
            <a:bodyPr/>
            <a:lstStyle/>
            <a:p>
              <a:endParaRPr lang="en-US"/>
            </a:p>
          </p:txBody>
        </p:sp>
      </p:grpSp>
      <p:sp>
        <p:nvSpPr>
          <p:cNvPr id="97307" name="Line 27"/>
          <p:cNvSpPr>
            <a:spLocks noChangeShapeType="1"/>
          </p:cNvSpPr>
          <p:nvPr/>
        </p:nvSpPr>
        <p:spPr bwMode="auto">
          <a:xfrm>
            <a:off x="2996190" y="3222831"/>
            <a:ext cx="731837" cy="0"/>
          </a:xfrm>
          <a:prstGeom prst="line">
            <a:avLst/>
          </a:prstGeom>
          <a:noFill/>
          <a:ln w="9525">
            <a:solidFill>
              <a:schemeClr val="tx1"/>
            </a:solidFill>
            <a:round/>
            <a:headEnd/>
            <a:tailEnd/>
          </a:ln>
          <a:effectLst/>
        </p:spPr>
        <p:txBody>
          <a:bodyPr/>
          <a:lstStyle/>
          <a:p>
            <a:endParaRPr lang="en-US"/>
          </a:p>
        </p:txBody>
      </p:sp>
      <p:sp>
        <p:nvSpPr>
          <p:cNvPr id="97308" name="Line 28"/>
          <p:cNvSpPr>
            <a:spLocks noChangeShapeType="1"/>
          </p:cNvSpPr>
          <p:nvPr/>
        </p:nvSpPr>
        <p:spPr bwMode="auto">
          <a:xfrm>
            <a:off x="3886777" y="3235531"/>
            <a:ext cx="244475" cy="0"/>
          </a:xfrm>
          <a:prstGeom prst="line">
            <a:avLst/>
          </a:prstGeom>
          <a:noFill/>
          <a:ln w="9525">
            <a:solidFill>
              <a:schemeClr val="tx1"/>
            </a:solidFill>
            <a:round/>
            <a:headEnd/>
            <a:tailEnd/>
          </a:ln>
          <a:effectLst/>
        </p:spPr>
        <p:txBody>
          <a:bodyPr/>
          <a:lstStyle/>
          <a:p>
            <a:endParaRPr lang="en-US"/>
          </a:p>
        </p:txBody>
      </p:sp>
      <p:sp>
        <p:nvSpPr>
          <p:cNvPr id="97309" name="Line 29"/>
          <p:cNvSpPr>
            <a:spLocks noChangeShapeType="1"/>
          </p:cNvSpPr>
          <p:nvPr/>
        </p:nvSpPr>
        <p:spPr bwMode="auto">
          <a:xfrm>
            <a:off x="3910651" y="4278127"/>
            <a:ext cx="244475" cy="0"/>
          </a:xfrm>
          <a:prstGeom prst="line">
            <a:avLst/>
          </a:prstGeom>
          <a:noFill/>
          <a:ln w="9525">
            <a:solidFill>
              <a:schemeClr val="tx1"/>
            </a:solidFill>
            <a:round/>
            <a:headEnd/>
            <a:tailEnd/>
          </a:ln>
          <a:effectLst/>
        </p:spPr>
        <p:txBody>
          <a:bodyPr/>
          <a:lstStyle/>
          <a:p>
            <a:endParaRPr lang="en-US"/>
          </a:p>
        </p:txBody>
      </p:sp>
      <p:sp>
        <p:nvSpPr>
          <p:cNvPr id="97310" name="Line 30"/>
          <p:cNvSpPr>
            <a:spLocks noChangeShapeType="1"/>
          </p:cNvSpPr>
          <p:nvPr/>
        </p:nvSpPr>
        <p:spPr bwMode="auto">
          <a:xfrm>
            <a:off x="2983551" y="3871727"/>
            <a:ext cx="731838" cy="0"/>
          </a:xfrm>
          <a:prstGeom prst="line">
            <a:avLst/>
          </a:prstGeom>
          <a:noFill/>
          <a:ln w="9525">
            <a:solidFill>
              <a:schemeClr val="tx1"/>
            </a:solidFill>
            <a:round/>
            <a:headEnd/>
            <a:tailEnd/>
          </a:ln>
          <a:effectLst/>
        </p:spPr>
        <p:txBody>
          <a:bodyPr/>
          <a:lstStyle/>
          <a:p>
            <a:endParaRPr lang="en-US"/>
          </a:p>
        </p:txBody>
      </p:sp>
      <p:sp>
        <p:nvSpPr>
          <p:cNvPr id="21" name="Slide Number Placeholder 20"/>
          <p:cNvSpPr>
            <a:spLocks noGrp="1"/>
          </p:cNvSpPr>
          <p:nvPr>
            <p:ph type="sldNum" sz="quarter" idx="12"/>
          </p:nvPr>
        </p:nvSpPr>
        <p:spPr/>
        <p:txBody>
          <a:bodyPr/>
          <a:lstStyle/>
          <a:p>
            <a:fld id="{1E9AE433-2354-447F-AC9C-E3BA53A2ED55}" type="slidenum">
              <a:rPr lang="en-US" smtClean="0"/>
              <a:pPr/>
              <a:t>87</a:t>
            </a:fld>
            <a:endParaRPr lang="en-US"/>
          </a:p>
        </p:txBody>
      </p:sp>
      <p:sp>
        <p:nvSpPr>
          <p:cNvPr id="22" name="Footer Placeholder 21"/>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t>Sequential Circuit Design</a:t>
            </a:r>
          </a:p>
        </p:txBody>
      </p:sp>
      <p:sp>
        <p:nvSpPr>
          <p:cNvPr id="99331" name="Rectangle 3"/>
          <p:cNvSpPr>
            <a:spLocks noGrp="1" noChangeArrowheads="1"/>
          </p:cNvSpPr>
          <p:nvPr>
            <p:ph idx="1"/>
          </p:nvPr>
        </p:nvSpPr>
        <p:spPr/>
        <p:txBody>
          <a:bodyPr/>
          <a:lstStyle/>
          <a:p>
            <a:r>
              <a:rPr lang="en-US"/>
              <a:t>Example: </a:t>
            </a:r>
          </a:p>
          <a:p>
            <a:pPr lvl="1"/>
            <a:r>
              <a:rPr lang="en-US"/>
              <a:t>Step 8: Draw Logic</a:t>
            </a:r>
          </a:p>
          <a:p>
            <a:pPr lvl="2"/>
            <a:r>
              <a:rPr lang="en-US"/>
              <a:t>Output</a:t>
            </a:r>
          </a:p>
          <a:p>
            <a:pPr lvl="3"/>
            <a:r>
              <a:rPr lang="en-US"/>
              <a:t>O1=(P0</a:t>
            </a:r>
            <a:r>
              <a:rPr lang="en-US">
                <a:sym typeface="Symbol" pitchFamily="18" charset="2"/>
              </a:rPr>
              <a:t></a:t>
            </a:r>
            <a:r>
              <a:rPr lang="en-US"/>
              <a:t>dir)•rst</a:t>
            </a:r>
          </a:p>
          <a:p>
            <a:pPr lvl="3"/>
            <a:r>
              <a:rPr lang="en-US"/>
              <a:t>O0=(P1</a:t>
            </a:r>
            <a:r>
              <a:rPr lang="en-US">
                <a:sym typeface="Symbol" pitchFamily="18" charset="2"/>
              </a:rPr>
              <a:t>P0)</a:t>
            </a:r>
            <a:r>
              <a:rPr lang="en-US"/>
              <a:t>•rst</a:t>
            </a:r>
            <a:endParaRPr lang="en-US">
              <a:sym typeface="Symbol" pitchFamily="18" charset="2"/>
            </a:endParaRPr>
          </a:p>
          <a:p>
            <a:pPr lvl="2"/>
            <a:r>
              <a:rPr lang="en-US">
                <a:sym typeface="Symbol" pitchFamily="18" charset="2"/>
              </a:rPr>
              <a:t>Next State</a:t>
            </a:r>
          </a:p>
          <a:p>
            <a:pPr lvl="3"/>
            <a:r>
              <a:rPr lang="en-US"/>
              <a:t>N1=(P0</a:t>
            </a:r>
            <a:r>
              <a:rPr lang="en-US">
                <a:sym typeface="Symbol" pitchFamily="18" charset="2"/>
              </a:rPr>
              <a:t></a:t>
            </a:r>
            <a:r>
              <a:rPr lang="en-US"/>
              <a:t>dir)•rst</a:t>
            </a:r>
          </a:p>
          <a:p>
            <a:pPr lvl="3"/>
            <a:r>
              <a:rPr lang="en-US"/>
              <a:t>N0=(dir</a:t>
            </a:r>
            <a:r>
              <a:rPr lang="en-US">
                <a:sym typeface="Symbol" pitchFamily="18" charset="2"/>
              </a:rPr>
              <a:t></a:t>
            </a:r>
            <a:r>
              <a:rPr lang="en-US"/>
              <a:t>P1)•rst</a:t>
            </a:r>
          </a:p>
          <a:p>
            <a:pPr lvl="1"/>
            <a:endParaRPr lang="en-US"/>
          </a:p>
        </p:txBody>
      </p:sp>
      <p:sp>
        <p:nvSpPr>
          <p:cNvPr id="99332" name="Line 4"/>
          <p:cNvSpPr>
            <a:spLocks noChangeShapeType="1"/>
          </p:cNvSpPr>
          <p:nvPr/>
        </p:nvSpPr>
        <p:spPr bwMode="auto">
          <a:xfrm>
            <a:off x="3059563" y="2820513"/>
            <a:ext cx="731837" cy="0"/>
          </a:xfrm>
          <a:prstGeom prst="line">
            <a:avLst/>
          </a:prstGeom>
          <a:noFill/>
          <a:ln w="9525">
            <a:solidFill>
              <a:schemeClr val="tx1"/>
            </a:solidFill>
            <a:round/>
            <a:headEnd/>
            <a:tailEnd/>
          </a:ln>
          <a:effectLst/>
        </p:spPr>
        <p:txBody>
          <a:bodyPr/>
          <a:lstStyle/>
          <a:p>
            <a:endParaRPr lang="en-US"/>
          </a:p>
        </p:txBody>
      </p:sp>
      <p:sp>
        <p:nvSpPr>
          <p:cNvPr id="99333" name="Line 5"/>
          <p:cNvSpPr>
            <a:spLocks noChangeShapeType="1"/>
          </p:cNvSpPr>
          <p:nvPr/>
        </p:nvSpPr>
        <p:spPr bwMode="auto">
          <a:xfrm>
            <a:off x="3914588" y="3859875"/>
            <a:ext cx="244475" cy="0"/>
          </a:xfrm>
          <a:prstGeom prst="line">
            <a:avLst/>
          </a:prstGeom>
          <a:noFill/>
          <a:ln w="9525">
            <a:solidFill>
              <a:schemeClr val="tx1"/>
            </a:solidFill>
            <a:round/>
            <a:headEnd/>
            <a:tailEnd/>
          </a:ln>
          <a:effectLst/>
        </p:spPr>
        <p:txBody>
          <a:bodyPr/>
          <a:lstStyle/>
          <a:p>
            <a:endParaRPr lang="en-US"/>
          </a:p>
        </p:txBody>
      </p:sp>
      <p:sp>
        <p:nvSpPr>
          <p:cNvPr id="99334" name="Line 6"/>
          <p:cNvSpPr>
            <a:spLocks noChangeShapeType="1"/>
          </p:cNvSpPr>
          <p:nvPr/>
        </p:nvSpPr>
        <p:spPr bwMode="auto">
          <a:xfrm>
            <a:off x="3975550" y="2825275"/>
            <a:ext cx="244475" cy="0"/>
          </a:xfrm>
          <a:prstGeom prst="line">
            <a:avLst/>
          </a:prstGeom>
          <a:noFill/>
          <a:ln w="9525">
            <a:solidFill>
              <a:schemeClr val="tx1"/>
            </a:solidFill>
            <a:round/>
            <a:headEnd/>
            <a:tailEnd/>
          </a:ln>
          <a:effectLst/>
        </p:spPr>
        <p:txBody>
          <a:bodyPr/>
          <a:lstStyle/>
          <a:p>
            <a:endParaRPr lang="en-US"/>
          </a:p>
        </p:txBody>
      </p:sp>
      <p:sp>
        <p:nvSpPr>
          <p:cNvPr id="99345" name="Line 17"/>
          <p:cNvSpPr>
            <a:spLocks noChangeShapeType="1"/>
          </p:cNvSpPr>
          <p:nvPr/>
        </p:nvSpPr>
        <p:spPr bwMode="auto">
          <a:xfrm>
            <a:off x="3043688" y="3187225"/>
            <a:ext cx="731837" cy="0"/>
          </a:xfrm>
          <a:prstGeom prst="line">
            <a:avLst/>
          </a:prstGeom>
          <a:noFill/>
          <a:ln w="9525">
            <a:solidFill>
              <a:schemeClr val="tx1"/>
            </a:solidFill>
            <a:round/>
            <a:headEnd/>
            <a:tailEnd/>
          </a:ln>
          <a:effectLst/>
        </p:spPr>
        <p:txBody>
          <a:bodyPr/>
          <a:lstStyle/>
          <a:p>
            <a:endParaRPr lang="en-US"/>
          </a:p>
        </p:txBody>
      </p:sp>
      <p:sp>
        <p:nvSpPr>
          <p:cNvPr id="99346" name="Line 18"/>
          <p:cNvSpPr>
            <a:spLocks noChangeShapeType="1"/>
          </p:cNvSpPr>
          <p:nvPr/>
        </p:nvSpPr>
        <p:spPr bwMode="auto">
          <a:xfrm>
            <a:off x="3934275" y="3199925"/>
            <a:ext cx="244475" cy="0"/>
          </a:xfrm>
          <a:prstGeom prst="line">
            <a:avLst/>
          </a:prstGeom>
          <a:noFill/>
          <a:ln w="9525">
            <a:solidFill>
              <a:schemeClr val="tx1"/>
            </a:solidFill>
            <a:round/>
            <a:headEnd/>
            <a:tailEnd/>
          </a:ln>
          <a:effectLst/>
        </p:spPr>
        <p:txBody>
          <a:bodyPr/>
          <a:lstStyle/>
          <a:p>
            <a:endParaRPr lang="en-US"/>
          </a:p>
        </p:txBody>
      </p:sp>
      <p:sp>
        <p:nvSpPr>
          <p:cNvPr id="99347" name="Line 19"/>
          <p:cNvSpPr>
            <a:spLocks noChangeShapeType="1"/>
          </p:cNvSpPr>
          <p:nvPr/>
        </p:nvSpPr>
        <p:spPr bwMode="auto">
          <a:xfrm>
            <a:off x="3922525" y="4266275"/>
            <a:ext cx="244475" cy="0"/>
          </a:xfrm>
          <a:prstGeom prst="line">
            <a:avLst/>
          </a:prstGeom>
          <a:noFill/>
          <a:ln w="9525">
            <a:solidFill>
              <a:schemeClr val="tx1"/>
            </a:solidFill>
            <a:round/>
            <a:headEnd/>
            <a:tailEnd/>
          </a:ln>
          <a:effectLst/>
        </p:spPr>
        <p:txBody>
          <a:bodyPr/>
          <a:lstStyle/>
          <a:p>
            <a:endParaRPr lang="en-US"/>
          </a:p>
        </p:txBody>
      </p:sp>
      <p:sp>
        <p:nvSpPr>
          <p:cNvPr id="99348" name="Line 20"/>
          <p:cNvSpPr>
            <a:spLocks noChangeShapeType="1"/>
          </p:cNvSpPr>
          <p:nvPr/>
        </p:nvSpPr>
        <p:spPr bwMode="auto">
          <a:xfrm>
            <a:off x="2995425" y="3859875"/>
            <a:ext cx="731838" cy="0"/>
          </a:xfrm>
          <a:prstGeom prst="line">
            <a:avLst/>
          </a:prstGeom>
          <a:noFill/>
          <a:ln w="9525">
            <a:solidFill>
              <a:schemeClr val="tx1"/>
            </a:solidFill>
            <a:round/>
            <a:headEnd/>
            <a:tailEnd/>
          </a:ln>
          <a:effectLst/>
        </p:spPr>
        <p:txBody>
          <a:bodyPr/>
          <a:lstStyle/>
          <a:p>
            <a:endParaRPr lang="en-US"/>
          </a:p>
        </p:txBody>
      </p:sp>
      <p:sp>
        <p:nvSpPr>
          <p:cNvPr id="99351" name="Text Box 23"/>
          <p:cNvSpPr txBox="1">
            <a:spLocks noChangeArrowheads="1"/>
          </p:cNvSpPr>
          <p:nvPr/>
        </p:nvSpPr>
        <p:spPr bwMode="auto">
          <a:xfrm>
            <a:off x="5341938" y="2028825"/>
            <a:ext cx="2438400" cy="457200"/>
          </a:xfrm>
          <a:prstGeom prst="rect">
            <a:avLst/>
          </a:prstGeom>
          <a:noFill/>
          <a:ln w="9525">
            <a:noFill/>
            <a:miter lim="800000"/>
            <a:headEnd/>
            <a:tailEnd/>
          </a:ln>
          <a:effectLst/>
        </p:spPr>
        <p:txBody>
          <a:bodyPr>
            <a:spAutoFit/>
          </a:bodyPr>
          <a:lstStyle/>
          <a:p>
            <a:pPr>
              <a:spcBef>
                <a:spcPct val="50000"/>
              </a:spcBef>
            </a:pPr>
            <a:r>
              <a:rPr lang="en-US"/>
              <a:t>Meally Machine</a:t>
            </a:r>
          </a:p>
        </p:txBody>
      </p:sp>
      <p:sp>
        <p:nvSpPr>
          <p:cNvPr id="99353" name="Text Box 25"/>
          <p:cNvSpPr txBox="1">
            <a:spLocks noChangeArrowheads="1"/>
          </p:cNvSpPr>
          <p:nvPr/>
        </p:nvSpPr>
        <p:spPr bwMode="auto">
          <a:xfrm>
            <a:off x="5989638" y="2657475"/>
            <a:ext cx="1524000" cy="434975"/>
          </a:xfrm>
          <a:prstGeom prst="rect">
            <a:avLst/>
          </a:prstGeom>
          <a:noFill/>
          <a:ln w="9525">
            <a:noFill/>
            <a:miter lim="800000"/>
            <a:headEnd/>
            <a:tailEnd/>
          </a:ln>
          <a:effectLst/>
        </p:spPr>
        <p:txBody>
          <a:bodyPr>
            <a:spAutoFit/>
          </a:bodyPr>
          <a:lstStyle/>
          <a:p>
            <a:pPr algn="ctr">
              <a:lnSpc>
                <a:spcPct val="70000"/>
              </a:lnSpc>
            </a:pPr>
            <a:r>
              <a:rPr lang="en-US" sz="1600"/>
              <a:t>Combinational</a:t>
            </a:r>
          </a:p>
          <a:p>
            <a:pPr algn="ctr">
              <a:lnSpc>
                <a:spcPct val="70000"/>
              </a:lnSpc>
            </a:pPr>
            <a:r>
              <a:rPr lang="en-US" sz="1600"/>
              <a:t> Logic</a:t>
            </a:r>
          </a:p>
        </p:txBody>
      </p:sp>
      <p:grpSp>
        <p:nvGrpSpPr>
          <p:cNvPr id="99354" name="Group 26"/>
          <p:cNvGrpSpPr>
            <a:grpSpLocks/>
          </p:cNvGrpSpPr>
          <p:nvPr/>
        </p:nvGrpSpPr>
        <p:grpSpPr bwMode="auto">
          <a:xfrm>
            <a:off x="5875338" y="4695825"/>
            <a:ext cx="1447800" cy="1000125"/>
            <a:chOff x="1200" y="3168"/>
            <a:chExt cx="864" cy="630"/>
          </a:xfrm>
        </p:grpSpPr>
        <p:sp>
          <p:nvSpPr>
            <p:cNvPr id="99355" name="Text Box 27"/>
            <p:cNvSpPr txBox="1">
              <a:spLocks noChangeArrowheads="1"/>
            </p:cNvSpPr>
            <p:nvPr/>
          </p:nvSpPr>
          <p:spPr bwMode="auto">
            <a:xfrm>
              <a:off x="1200" y="3168"/>
              <a:ext cx="864" cy="630"/>
            </a:xfrm>
            <a:prstGeom prst="rect">
              <a:avLst/>
            </a:prstGeom>
            <a:noFill/>
            <a:ln w="9525">
              <a:solidFill>
                <a:schemeClr val="tx1"/>
              </a:solidFill>
              <a:miter lim="800000"/>
              <a:headEnd/>
              <a:tailEnd/>
            </a:ln>
            <a:effectLst/>
          </p:spPr>
          <p:txBody>
            <a:bodyPr>
              <a:spAutoFit/>
            </a:bodyPr>
            <a:lstStyle/>
            <a:p>
              <a:pPr>
                <a:lnSpc>
                  <a:spcPct val="70000"/>
                </a:lnSpc>
              </a:pPr>
              <a:endParaRPr lang="en-US" sz="1600"/>
            </a:p>
            <a:p>
              <a:pPr algn="ctr">
                <a:lnSpc>
                  <a:spcPct val="70000"/>
                </a:lnSpc>
              </a:pPr>
              <a:r>
                <a:rPr lang="en-US" sz="1600"/>
                <a:t>FF Holding </a:t>
              </a:r>
            </a:p>
            <a:p>
              <a:pPr algn="ctr">
                <a:lnSpc>
                  <a:spcPct val="70000"/>
                </a:lnSpc>
              </a:pPr>
              <a:r>
                <a:rPr lang="en-US" sz="1600"/>
                <a:t>Present State</a:t>
              </a:r>
            </a:p>
            <a:p>
              <a:pPr algn="ctr">
                <a:lnSpc>
                  <a:spcPct val="70000"/>
                </a:lnSpc>
              </a:pPr>
              <a:endParaRPr lang="en-US" sz="1800"/>
            </a:p>
            <a:p>
              <a:pPr>
                <a:lnSpc>
                  <a:spcPct val="70000"/>
                </a:lnSpc>
              </a:pPr>
              <a:endParaRPr lang="en-US" sz="1800"/>
            </a:p>
          </p:txBody>
        </p:sp>
        <p:sp>
          <p:nvSpPr>
            <p:cNvPr id="99356" name="Line 28"/>
            <p:cNvSpPr>
              <a:spLocks noChangeShapeType="1"/>
            </p:cNvSpPr>
            <p:nvPr/>
          </p:nvSpPr>
          <p:spPr bwMode="auto">
            <a:xfrm>
              <a:off x="1200" y="3504"/>
              <a:ext cx="96" cy="96"/>
            </a:xfrm>
            <a:prstGeom prst="line">
              <a:avLst/>
            </a:prstGeom>
            <a:noFill/>
            <a:ln w="9525">
              <a:solidFill>
                <a:schemeClr val="tx1"/>
              </a:solidFill>
              <a:round/>
              <a:headEnd/>
              <a:tailEnd/>
            </a:ln>
            <a:effectLst/>
          </p:spPr>
          <p:txBody>
            <a:bodyPr/>
            <a:lstStyle/>
            <a:p>
              <a:endParaRPr lang="en-US"/>
            </a:p>
          </p:txBody>
        </p:sp>
        <p:sp>
          <p:nvSpPr>
            <p:cNvPr id="99357" name="Line 29"/>
            <p:cNvSpPr>
              <a:spLocks noChangeShapeType="1"/>
            </p:cNvSpPr>
            <p:nvPr/>
          </p:nvSpPr>
          <p:spPr bwMode="auto">
            <a:xfrm flipH="1">
              <a:off x="1200" y="3600"/>
              <a:ext cx="96" cy="96"/>
            </a:xfrm>
            <a:prstGeom prst="line">
              <a:avLst/>
            </a:prstGeom>
            <a:noFill/>
            <a:ln w="9525">
              <a:solidFill>
                <a:schemeClr val="tx1"/>
              </a:solidFill>
              <a:round/>
              <a:headEnd/>
              <a:tailEnd/>
            </a:ln>
            <a:effectLst/>
          </p:spPr>
          <p:txBody>
            <a:bodyPr/>
            <a:lstStyle/>
            <a:p>
              <a:endParaRPr lang="en-US"/>
            </a:p>
          </p:txBody>
        </p:sp>
      </p:grpSp>
      <p:sp>
        <p:nvSpPr>
          <p:cNvPr id="99358" name="Text Box 30"/>
          <p:cNvSpPr txBox="1">
            <a:spLocks noChangeArrowheads="1"/>
          </p:cNvSpPr>
          <p:nvPr/>
        </p:nvSpPr>
        <p:spPr bwMode="auto">
          <a:xfrm>
            <a:off x="5951538" y="3886200"/>
            <a:ext cx="1571625" cy="715963"/>
          </a:xfrm>
          <a:prstGeom prst="rect">
            <a:avLst/>
          </a:prstGeom>
          <a:noFill/>
          <a:ln w="12700">
            <a:solidFill>
              <a:schemeClr val="tx1"/>
            </a:solidFill>
            <a:miter lim="800000"/>
            <a:headEnd/>
            <a:tailEnd/>
          </a:ln>
          <a:effectLst/>
        </p:spPr>
        <p:txBody>
          <a:bodyPr>
            <a:spAutoFit/>
          </a:bodyPr>
          <a:lstStyle/>
          <a:p>
            <a:pPr>
              <a:spcBef>
                <a:spcPct val="50000"/>
              </a:spcBef>
            </a:pPr>
            <a:r>
              <a:rPr lang="en-US" sz="1600"/>
              <a:t>O1=(P0</a:t>
            </a:r>
            <a:r>
              <a:rPr lang="en-US" sz="1600">
                <a:sym typeface="Symbol" pitchFamily="18" charset="2"/>
              </a:rPr>
              <a:t></a:t>
            </a:r>
            <a:r>
              <a:rPr lang="en-US" sz="1600"/>
              <a:t>dir)•rst</a:t>
            </a:r>
          </a:p>
          <a:p>
            <a:pPr>
              <a:spcBef>
                <a:spcPct val="50000"/>
              </a:spcBef>
            </a:pPr>
            <a:r>
              <a:rPr lang="en-US" sz="1600"/>
              <a:t>O0=(P1</a:t>
            </a:r>
            <a:r>
              <a:rPr lang="en-US" sz="1600">
                <a:sym typeface="Symbol" pitchFamily="18" charset="2"/>
              </a:rPr>
              <a:t>P0)</a:t>
            </a:r>
            <a:r>
              <a:rPr lang="en-US" sz="1600"/>
              <a:t>•rst</a:t>
            </a:r>
          </a:p>
        </p:txBody>
      </p:sp>
      <p:sp>
        <p:nvSpPr>
          <p:cNvPr id="99359" name="Text Box 31"/>
          <p:cNvSpPr txBox="1">
            <a:spLocks noChangeArrowheads="1"/>
          </p:cNvSpPr>
          <p:nvPr/>
        </p:nvSpPr>
        <p:spPr bwMode="auto">
          <a:xfrm>
            <a:off x="5951538" y="3095625"/>
            <a:ext cx="1590675" cy="715963"/>
          </a:xfrm>
          <a:prstGeom prst="rect">
            <a:avLst/>
          </a:prstGeom>
          <a:noFill/>
          <a:ln w="12700">
            <a:solidFill>
              <a:schemeClr val="tx1"/>
            </a:solidFill>
            <a:miter lim="800000"/>
            <a:headEnd/>
            <a:tailEnd/>
          </a:ln>
          <a:effectLst/>
        </p:spPr>
        <p:txBody>
          <a:bodyPr>
            <a:spAutoFit/>
          </a:bodyPr>
          <a:lstStyle/>
          <a:p>
            <a:pPr>
              <a:spcBef>
                <a:spcPct val="50000"/>
              </a:spcBef>
            </a:pPr>
            <a:r>
              <a:rPr lang="en-US" sz="1600"/>
              <a:t>N1=(P0</a:t>
            </a:r>
            <a:r>
              <a:rPr lang="en-US" sz="1600">
                <a:sym typeface="Symbol" pitchFamily="18" charset="2"/>
              </a:rPr>
              <a:t></a:t>
            </a:r>
            <a:r>
              <a:rPr lang="en-US" sz="1600"/>
              <a:t>dir)•rst</a:t>
            </a:r>
          </a:p>
          <a:p>
            <a:pPr>
              <a:spcBef>
                <a:spcPct val="50000"/>
              </a:spcBef>
            </a:pPr>
            <a:r>
              <a:rPr lang="en-US" sz="1600"/>
              <a:t>N0=(dir</a:t>
            </a:r>
            <a:r>
              <a:rPr lang="en-US" sz="1600">
                <a:sym typeface="Symbol" pitchFamily="18" charset="2"/>
              </a:rPr>
              <a:t></a:t>
            </a:r>
            <a:r>
              <a:rPr lang="en-US" sz="1600"/>
              <a:t>P1)•rst</a:t>
            </a:r>
          </a:p>
        </p:txBody>
      </p:sp>
      <p:sp>
        <p:nvSpPr>
          <p:cNvPr id="99360" name="Line 32"/>
          <p:cNvSpPr>
            <a:spLocks noChangeShapeType="1"/>
          </p:cNvSpPr>
          <p:nvPr/>
        </p:nvSpPr>
        <p:spPr bwMode="auto">
          <a:xfrm>
            <a:off x="4808538" y="3476625"/>
            <a:ext cx="1143000" cy="1588"/>
          </a:xfrm>
          <a:prstGeom prst="line">
            <a:avLst/>
          </a:prstGeom>
          <a:noFill/>
          <a:ln w="9525">
            <a:solidFill>
              <a:schemeClr val="tx1"/>
            </a:solidFill>
            <a:round/>
            <a:headEnd/>
            <a:tailEnd type="arrow" w="med" len="med"/>
          </a:ln>
          <a:effectLst/>
        </p:spPr>
        <p:txBody>
          <a:bodyPr/>
          <a:lstStyle/>
          <a:p>
            <a:endParaRPr lang="en-US"/>
          </a:p>
        </p:txBody>
      </p:sp>
      <p:sp>
        <p:nvSpPr>
          <p:cNvPr id="99361" name="Freeform 33"/>
          <p:cNvSpPr>
            <a:spLocks/>
          </p:cNvSpPr>
          <p:nvPr/>
        </p:nvSpPr>
        <p:spPr bwMode="auto">
          <a:xfrm>
            <a:off x="7323138" y="3705225"/>
            <a:ext cx="381000" cy="1447800"/>
          </a:xfrm>
          <a:custGeom>
            <a:avLst/>
            <a:gdLst/>
            <a:ahLst/>
            <a:cxnLst>
              <a:cxn ang="0">
                <a:pos x="136" y="2"/>
              </a:cxn>
              <a:cxn ang="0">
                <a:pos x="240" y="0"/>
              </a:cxn>
              <a:cxn ang="0">
                <a:pos x="240" y="912"/>
              </a:cxn>
              <a:cxn ang="0">
                <a:pos x="0" y="912"/>
              </a:cxn>
            </a:cxnLst>
            <a:rect l="0" t="0" r="r" b="b"/>
            <a:pathLst>
              <a:path w="240" h="912">
                <a:moveTo>
                  <a:pt x="136" y="2"/>
                </a:moveTo>
                <a:lnTo>
                  <a:pt x="240" y="0"/>
                </a:lnTo>
                <a:lnTo>
                  <a:pt x="240" y="912"/>
                </a:lnTo>
                <a:lnTo>
                  <a:pt x="0" y="912"/>
                </a:lnTo>
              </a:path>
            </a:pathLst>
          </a:custGeom>
          <a:noFill/>
          <a:ln w="9525">
            <a:solidFill>
              <a:schemeClr val="tx1"/>
            </a:solidFill>
            <a:round/>
            <a:headEnd type="none" w="med" len="med"/>
            <a:tailEnd type="arrow" w="med" len="med"/>
          </a:ln>
          <a:effectLst/>
        </p:spPr>
        <p:txBody>
          <a:bodyPr/>
          <a:lstStyle/>
          <a:p>
            <a:endParaRPr lang="en-US"/>
          </a:p>
        </p:txBody>
      </p:sp>
      <p:sp>
        <p:nvSpPr>
          <p:cNvPr id="99362" name="Freeform 34"/>
          <p:cNvSpPr>
            <a:spLocks/>
          </p:cNvSpPr>
          <p:nvPr/>
        </p:nvSpPr>
        <p:spPr bwMode="auto">
          <a:xfrm>
            <a:off x="5494338" y="3781425"/>
            <a:ext cx="457200" cy="1371600"/>
          </a:xfrm>
          <a:custGeom>
            <a:avLst/>
            <a:gdLst/>
            <a:ahLst/>
            <a:cxnLst>
              <a:cxn ang="0">
                <a:pos x="240" y="1200"/>
              </a:cxn>
              <a:cxn ang="0">
                <a:pos x="0" y="1200"/>
              </a:cxn>
              <a:cxn ang="0">
                <a:pos x="0" y="0"/>
              </a:cxn>
              <a:cxn ang="0">
                <a:pos x="288" y="0"/>
              </a:cxn>
            </a:cxnLst>
            <a:rect l="0" t="0" r="r" b="b"/>
            <a:pathLst>
              <a:path w="288" h="1200">
                <a:moveTo>
                  <a:pt x="240" y="1200"/>
                </a:moveTo>
                <a:lnTo>
                  <a:pt x="0" y="1200"/>
                </a:lnTo>
                <a:lnTo>
                  <a:pt x="0" y="0"/>
                </a:lnTo>
                <a:lnTo>
                  <a:pt x="288" y="0"/>
                </a:lnTo>
              </a:path>
            </a:pathLst>
          </a:custGeom>
          <a:noFill/>
          <a:ln w="9525">
            <a:solidFill>
              <a:schemeClr val="tx1"/>
            </a:solidFill>
            <a:round/>
            <a:headEnd type="none" w="med" len="med"/>
            <a:tailEnd type="arrow" w="med" len="med"/>
          </a:ln>
          <a:effectLst/>
        </p:spPr>
        <p:txBody>
          <a:bodyPr/>
          <a:lstStyle/>
          <a:p>
            <a:endParaRPr lang="en-US"/>
          </a:p>
        </p:txBody>
      </p:sp>
      <p:sp>
        <p:nvSpPr>
          <p:cNvPr id="99363" name="Line 35"/>
          <p:cNvSpPr>
            <a:spLocks noChangeShapeType="1"/>
          </p:cNvSpPr>
          <p:nvPr/>
        </p:nvSpPr>
        <p:spPr bwMode="auto">
          <a:xfrm>
            <a:off x="5494338" y="4238625"/>
            <a:ext cx="457200" cy="0"/>
          </a:xfrm>
          <a:prstGeom prst="line">
            <a:avLst/>
          </a:prstGeom>
          <a:noFill/>
          <a:ln w="9525">
            <a:solidFill>
              <a:schemeClr val="tx1"/>
            </a:solidFill>
            <a:round/>
            <a:headEnd/>
            <a:tailEnd type="arrow" w="med" len="med"/>
          </a:ln>
          <a:effectLst/>
        </p:spPr>
        <p:txBody>
          <a:bodyPr/>
          <a:lstStyle/>
          <a:p>
            <a:endParaRPr lang="en-US"/>
          </a:p>
        </p:txBody>
      </p:sp>
      <p:sp>
        <p:nvSpPr>
          <p:cNvPr id="99364" name="Arc 36"/>
          <p:cNvSpPr>
            <a:spLocks/>
          </p:cNvSpPr>
          <p:nvPr/>
        </p:nvSpPr>
        <p:spPr bwMode="auto">
          <a:xfrm>
            <a:off x="7631113" y="4165600"/>
            <a:ext cx="152400" cy="152400"/>
          </a:xfrm>
          <a:custGeom>
            <a:avLst/>
            <a:gdLst>
              <a:gd name="G0" fmla="+- 21333 0 0"/>
              <a:gd name="G1" fmla="+- 21600 0 0"/>
              <a:gd name="G2" fmla="+- 21600 0 0"/>
              <a:gd name="T0" fmla="*/ 0 w 42929"/>
              <a:gd name="T1" fmla="*/ 18211 h 21600"/>
              <a:gd name="T2" fmla="*/ 42929 w 42929"/>
              <a:gd name="T3" fmla="*/ 21191 h 21600"/>
              <a:gd name="T4" fmla="*/ 21333 w 42929"/>
              <a:gd name="T5" fmla="*/ 21600 h 21600"/>
            </a:gdLst>
            <a:ahLst/>
            <a:cxnLst>
              <a:cxn ang="0">
                <a:pos x="T0" y="T1"/>
              </a:cxn>
              <a:cxn ang="0">
                <a:pos x="T2" y="T3"/>
              </a:cxn>
              <a:cxn ang="0">
                <a:pos x="T4" y="T5"/>
              </a:cxn>
            </a:cxnLst>
            <a:rect l="0" t="0" r="r" b="b"/>
            <a:pathLst>
              <a:path w="42929" h="21600" fill="none" extrusionOk="0">
                <a:moveTo>
                  <a:pt x="0" y="18211"/>
                </a:moveTo>
                <a:cubicBezTo>
                  <a:pt x="1666" y="7721"/>
                  <a:pt x="10711" y="-1"/>
                  <a:pt x="21333" y="0"/>
                </a:cubicBezTo>
                <a:cubicBezTo>
                  <a:pt x="33102" y="0"/>
                  <a:pt x="42706" y="9423"/>
                  <a:pt x="42929" y="21190"/>
                </a:cubicBezTo>
              </a:path>
              <a:path w="42929" h="21600" stroke="0" extrusionOk="0">
                <a:moveTo>
                  <a:pt x="0" y="18211"/>
                </a:moveTo>
                <a:cubicBezTo>
                  <a:pt x="1666" y="7721"/>
                  <a:pt x="10711" y="-1"/>
                  <a:pt x="21333" y="0"/>
                </a:cubicBezTo>
                <a:cubicBezTo>
                  <a:pt x="33102" y="0"/>
                  <a:pt x="42706" y="9423"/>
                  <a:pt x="42929" y="21190"/>
                </a:cubicBezTo>
                <a:lnTo>
                  <a:pt x="21333" y="21600"/>
                </a:lnTo>
                <a:close/>
              </a:path>
            </a:pathLst>
          </a:custGeom>
          <a:noFill/>
          <a:ln w="9525">
            <a:solidFill>
              <a:schemeClr val="tx1"/>
            </a:solidFill>
            <a:round/>
            <a:headEnd/>
            <a:tailEnd/>
          </a:ln>
          <a:effectLst/>
        </p:spPr>
        <p:txBody>
          <a:bodyPr wrap="none" anchor="ctr"/>
          <a:lstStyle/>
          <a:p>
            <a:endParaRPr lang="en-US"/>
          </a:p>
        </p:txBody>
      </p:sp>
      <p:sp>
        <p:nvSpPr>
          <p:cNvPr id="99365" name="Line 37"/>
          <p:cNvSpPr>
            <a:spLocks noChangeShapeType="1"/>
          </p:cNvSpPr>
          <p:nvPr/>
        </p:nvSpPr>
        <p:spPr bwMode="auto">
          <a:xfrm flipH="1">
            <a:off x="7510463" y="4314825"/>
            <a:ext cx="117475" cy="0"/>
          </a:xfrm>
          <a:prstGeom prst="line">
            <a:avLst/>
          </a:prstGeom>
          <a:noFill/>
          <a:ln w="9525">
            <a:solidFill>
              <a:schemeClr val="tx1"/>
            </a:solidFill>
            <a:round/>
            <a:headEnd/>
            <a:tailEnd/>
          </a:ln>
          <a:effectLst/>
        </p:spPr>
        <p:txBody>
          <a:bodyPr/>
          <a:lstStyle/>
          <a:p>
            <a:endParaRPr lang="en-US"/>
          </a:p>
        </p:txBody>
      </p:sp>
      <p:sp>
        <p:nvSpPr>
          <p:cNvPr id="99366" name="Line 38"/>
          <p:cNvSpPr>
            <a:spLocks noChangeShapeType="1"/>
          </p:cNvSpPr>
          <p:nvPr/>
        </p:nvSpPr>
        <p:spPr bwMode="auto">
          <a:xfrm>
            <a:off x="7780338" y="4314825"/>
            <a:ext cx="457200" cy="0"/>
          </a:xfrm>
          <a:prstGeom prst="line">
            <a:avLst/>
          </a:prstGeom>
          <a:noFill/>
          <a:ln w="9525">
            <a:solidFill>
              <a:schemeClr val="tx1"/>
            </a:solidFill>
            <a:round/>
            <a:headEnd/>
            <a:tailEnd type="arrow" w="med" len="med"/>
          </a:ln>
          <a:effectLst/>
        </p:spPr>
        <p:txBody>
          <a:bodyPr/>
          <a:lstStyle/>
          <a:p>
            <a:endParaRPr lang="en-US"/>
          </a:p>
        </p:txBody>
      </p:sp>
      <p:sp>
        <p:nvSpPr>
          <p:cNvPr id="99367" name="Freeform 39"/>
          <p:cNvSpPr>
            <a:spLocks/>
          </p:cNvSpPr>
          <p:nvPr/>
        </p:nvSpPr>
        <p:spPr bwMode="auto">
          <a:xfrm>
            <a:off x="5265738" y="3476625"/>
            <a:ext cx="685800" cy="914400"/>
          </a:xfrm>
          <a:custGeom>
            <a:avLst/>
            <a:gdLst/>
            <a:ahLst/>
            <a:cxnLst>
              <a:cxn ang="0">
                <a:pos x="0" y="0"/>
              </a:cxn>
              <a:cxn ang="0">
                <a:pos x="0" y="576"/>
              </a:cxn>
              <a:cxn ang="0">
                <a:pos x="432" y="576"/>
              </a:cxn>
            </a:cxnLst>
            <a:rect l="0" t="0" r="r" b="b"/>
            <a:pathLst>
              <a:path w="432" h="576">
                <a:moveTo>
                  <a:pt x="0" y="0"/>
                </a:moveTo>
                <a:lnTo>
                  <a:pt x="0" y="576"/>
                </a:lnTo>
                <a:lnTo>
                  <a:pt x="432" y="576"/>
                </a:lnTo>
              </a:path>
            </a:pathLst>
          </a:custGeom>
          <a:noFill/>
          <a:ln w="9525">
            <a:solidFill>
              <a:schemeClr val="tx1"/>
            </a:solidFill>
            <a:round/>
            <a:headEnd type="none" w="med" len="med"/>
            <a:tailEnd type="arrow" w="med" len="med"/>
          </a:ln>
          <a:effectLst/>
        </p:spPr>
        <p:txBody>
          <a:bodyPr/>
          <a:lstStyle/>
          <a:p>
            <a:endParaRPr lang="en-US"/>
          </a:p>
        </p:txBody>
      </p:sp>
      <p:sp>
        <p:nvSpPr>
          <p:cNvPr id="99368" name="Oval 40"/>
          <p:cNvSpPr>
            <a:spLocks noChangeArrowheads="1"/>
          </p:cNvSpPr>
          <p:nvPr/>
        </p:nvSpPr>
        <p:spPr bwMode="auto">
          <a:xfrm>
            <a:off x="5449888" y="4194175"/>
            <a:ext cx="76200" cy="76200"/>
          </a:xfrm>
          <a:prstGeom prst="ellipse">
            <a:avLst/>
          </a:prstGeom>
          <a:solidFill>
            <a:srgbClr val="333333"/>
          </a:solidFill>
          <a:ln w="9525">
            <a:solidFill>
              <a:schemeClr val="tx1"/>
            </a:solidFill>
            <a:round/>
            <a:headEnd/>
            <a:tailEnd/>
          </a:ln>
          <a:effectLst/>
        </p:spPr>
        <p:txBody>
          <a:bodyPr wrap="none" anchor="ctr"/>
          <a:lstStyle/>
          <a:p>
            <a:endParaRPr lang="en-US"/>
          </a:p>
        </p:txBody>
      </p:sp>
      <p:sp>
        <p:nvSpPr>
          <p:cNvPr id="99369" name="Oval 41"/>
          <p:cNvSpPr>
            <a:spLocks noChangeArrowheads="1"/>
          </p:cNvSpPr>
          <p:nvPr/>
        </p:nvSpPr>
        <p:spPr bwMode="auto">
          <a:xfrm>
            <a:off x="5237163" y="3429000"/>
            <a:ext cx="76200" cy="76200"/>
          </a:xfrm>
          <a:prstGeom prst="ellipse">
            <a:avLst/>
          </a:prstGeom>
          <a:solidFill>
            <a:srgbClr val="333333"/>
          </a:solidFill>
          <a:ln w="9525">
            <a:solidFill>
              <a:schemeClr val="tx1"/>
            </a:solidFill>
            <a:round/>
            <a:headEnd/>
            <a:tailEnd/>
          </a:ln>
          <a:effectLst/>
        </p:spPr>
        <p:txBody>
          <a:bodyPr wrap="none" anchor="ctr"/>
          <a:lstStyle/>
          <a:p>
            <a:endParaRPr lang="en-US"/>
          </a:p>
        </p:txBody>
      </p:sp>
      <p:sp>
        <p:nvSpPr>
          <p:cNvPr id="99370" name="Text Box 42"/>
          <p:cNvSpPr txBox="1">
            <a:spLocks noChangeArrowheads="1"/>
          </p:cNvSpPr>
          <p:nvPr/>
        </p:nvSpPr>
        <p:spPr bwMode="auto">
          <a:xfrm>
            <a:off x="4691063" y="3151188"/>
            <a:ext cx="792162" cy="336550"/>
          </a:xfrm>
          <a:prstGeom prst="rect">
            <a:avLst/>
          </a:prstGeom>
          <a:noFill/>
          <a:ln w="9525">
            <a:noFill/>
            <a:miter lim="800000"/>
            <a:headEnd/>
            <a:tailEnd/>
          </a:ln>
          <a:effectLst/>
        </p:spPr>
        <p:txBody>
          <a:bodyPr>
            <a:spAutoFit/>
          </a:bodyPr>
          <a:lstStyle/>
          <a:p>
            <a:pPr>
              <a:spcBef>
                <a:spcPct val="50000"/>
              </a:spcBef>
            </a:pPr>
            <a:r>
              <a:rPr lang="en-US" sz="1600"/>
              <a:t>Input</a:t>
            </a:r>
          </a:p>
        </p:txBody>
      </p:sp>
      <p:sp>
        <p:nvSpPr>
          <p:cNvPr id="99371" name="Text Box 43"/>
          <p:cNvSpPr txBox="1">
            <a:spLocks noChangeArrowheads="1"/>
          </p:cNvSpPr>
          <p:nvPr/>
        </p:nvSpPr>
        <p:spPr bwMode="auto">
          <a:xfrm>
            <a:off x="7789863" y="3981450"/>
            <a:ext cx="792162" cy="336550"/>
          </a:xfrm>
          <a:prstGeom prst="rect">
            <a:avLst/>
          </a:prstGeom>
          <a:noFill/>
          <a:ln w="9525">
            <a:noFill/>
            <a:miter lim="800000"/>
            <a:headEnd/>
            <a:tailEnd/>
          </a:ln>
          <a:effectLst/>
        </p:spPr>
        <p:txBody>
          <a:bodyPr>
            <a:spAutoFit/>
          </a:bodyPr>
          <a:lstStyle/>
          <a:p>
            <a:pPr>
              <a:spcBef>
                <a:spcPct val="50000"/>
              </a:spcBef>
            </a:pPr>
            <a:r>
              <a:rPr lang="en-US" sz="1600"/>
              <a:t>Output</a:t>
            </a:r>
          </a:p>
        </p:txBody>
      </p:sp>
      <p:sp>
        <p:nvSpPr>
          <p:cNvPr id="99372" name="Line 44"/>
          <p:cNvSpPr>
            <a:spLocks noChangeShapeType="1"/>
          </p:cNvSpPr>
          <p:nvPr/>
        </p:nvSpPr>
        <p:spPr bwMode="auto">
          <a:xfrm>
            <a:off x="5341938" y="5376863"/>
            <a:ext cx="528637" cy="0"/>
          </a:xfrm>
          <a:prstGeom prst="line">
            <a:avLst/>
          </a:prstGeom>
          <a:noFill/>
          <a:ln w="9525">
            <a:solidFill>
              <a:schemeClr val="tx1"/>
            </a:solidFill>
            <a:round/>
            <a:headEnd/>
            <a:tailEnd type="arrow" w="med" len="med"/>
          </a:ln>
          <a:effectLst/>
        </p:spPr>
        <p:txBody>
          <a:bodyPr/>
          <a:lstStyle/>
          <a:p>
            <a:endParaRPr lang="en-US"/>
          </a:p>
        </p:txBody>
      </p:sp>
      <p:sp>
        <p:nvSpPr>
          <p:cNvPr id="99373" name="Text Box 45"/>
          <p:cNvSpPr txBox="1">
            <a:spLocks noChangeArrowheads="1"/>
          </p:cNvSpPr>
          <p:nvPr/>
        </p:nvSpPr>
        <p:spPr bwMode="auto">
          <a:xfrm>
            <a:off x="4806950" y="5194300"/>
            <a:ext cx="792163" cy="336550"/>
          </a:xfrm>
          <a:prstGeom prst="rect">
            <a:avLst/>
          </a:prstGeom>
          <a:noFill/>
          <a:ln w="9525">
            <a:noFill/>
            <a:miter lim="800000"/>
            <a:headEnd/>
            <a:tailEnd/>
          </a:ln>
          <a:effectLst/>
        </p:spPr>
        <p:txBody>
          <a:bodyPr>
            <a:spAutoFit/>
          </a:bodyPr>
          <a:lstStyle/>
          <a:p>
            <a:pPr>
              <a:spcBef>
                <a:spcPct val="50000"/>
              </a:spcBef>
            </a:pPr>
            <a:r>
              <a:rPr lang="en-US" sz="1600"/>
              <a:t>CLK</a:t>
            </a:r>
          </a:p>
        </p:txBody>
      </p:sp>
      <p:sp>
        <p:nvSpPr>
          <p:cNvPr id="99374" name="Line 46"/>
          <p:cNvSpPr>
            <a:spLocks noChangeShapeType="1"/>
          </p:cNvSpPr>
          <p:nvPr/>
        </p:nvSpPr>
        <p:spPr bwMode="auto">
          <a:xfrm>
            <a:off x="7186613" y="4330700"/>
            <a:ext cx="214312" cy="0"/>
          </a:xfrm>
          <a:prstGeom prst="line">
            <a:avLst/>
          </a:prstGeom>
          <a:noFill/>
          <a:ln w="9525">
            <a:solidFill>
              <a:schemeClr val="tx1"/>
            </a:solidFill>
            <a:round/>
            <a:headEnd/>
            <a:tailEnd/>
          </a:ln>
          <a:effectLst/>
        </p:spPr>
        <p:txBody>
          <a:bodyPr/>
          <a:lstStyle/>
          <a:p>
            <a:endParaRPr lang="en-US"/>
          </a:p>
        </p:txBody>
      </p:sp>
      <p:sp>
        <p:nvSpPr>
          <p:cNvPr id="99375" name="Line 47"/>
          <p:cNvSpPr>
            <a:spLocks noChangeShapeType="1"/>
          </p:cNvSpPr>
          <p:nvPr/>
        </p:nvSpPr>
        <p:spPr bwMode="auto">
          <a:xfrm>
            <a:off x="7207250" y="3965575"/>
            <a:ext cx="214313" cy="0"/>
          </a:xfrm>
          <a:prstGeom prst="line">
            <a:avLst/>
          </a:prstGeom>
          <a:noFill/>
          <a:ln w="9525">
            <a:solidFill>
              <a:schemeClr val="tx1"/>
            </a:solidFill>
            <a:round/>
            <a:headEnd/>
            <a:tailEnd/>
          </a:ln>
          <a:effectLst/>
        </p:spPr>
        <p:txBody>
          <a:bodyPr/>
          <a:lstStyle/>
          <a:p>
            <a:endParaRPr lang="en-US"/>
          </a:p>
        </p:txBody>
      </p:sp>
      <p:sp>
        <p:nvSpPr>
          <p:cNvPr id="99376" name="Line 48"/>
          <p:cNvSpPr>
            <a:spLocks noChangeShapeType="1"/>
          </p:cNvSpPr>
          <p:nvPr/>
        </p:nvSpPr>
        <p:spPr bwMode="auto">
          <a:xfrm>
            <a:off x="7207250" y="3549650"/>
            <a:ext cx="214313" cy="0"/>
          </a:xfrm>
          <a:prstGeom prst="line">
            <a:avLst/>
          </a:prstGeom>
          <a:noFill/>
          <a:ln w="9525">
            <a:solidFill>
              <a:schemeClr val="tx1"/>
            </a:solidFill>
            <a:round/>
            <a:headEnd/>
            <a:tailEnd/>
          </a:ln>
          <a:effectLst/>
        </p:spPr>
        <p:txBody>
          <a:bodyPr/>
          <a:lstStyle/>
          <a:p>
            <a:endParaRPr lang="en-US"/>
          </a:p>
        </p:txBody>
      </p:sp>
      <p:sp>
        <p:nvSpPr>
          <p:cNvPr id="99377" name="Line 49"/>
          <p:cNvSpPr>
            <a:spLocks noChangeShapeType="1"/>
          </p:cNvSpPr>
          <p:nvPr/>
        </p:nvSpPr>
        <p:spPr bwMode="auto">
          <a:xfrm>
            <a:off x="7197725" y="3181350"/>
            <a:ext cx="214313" cy="0"/>
          </a:xfrm>
          <a:prstGeom prst="line">
            <a:avLst/>
          </a:prstGeom>
          <a:noFill/>
          <a:ln w="9525">
            <a:solidFill>
              <a:schemeClr val="tx1"/>
            </a:solidFill>
            <a:round/>
            <a:headEnd/>
            <a:tailEnd/>
          </a:ln>
          <a:effectLst/>
        </p:spPr>
        <p:txBody>
          <a:bodyPr/>
          <a:lstStyle/>
          <a:p>
            <a:endParaRPr lang="en-US"/>
          </a:p>
        </p:txBody>
      </p:sp>
      <p:sp>
        <p:nvSpPr>
          <p:cNvPr id="99378" name="Line 50"/>
          <p:cNvSpPr>
            <a:spLocks noChangeShapeType="1"/>
          </p:cNvSpPr>
          <p:nvPr/>
        </p:nvSpPr>
        <p:spPr bwMode="auto">
          <a:xfrm>
            <a:off x="6445250" y="3962400"/>
            <a:ext cx="671513" cy="0"/>
          </a:xfrm>
          <a:prstGeom prst="line">
            <a:avLst/>
          </a:prstGeom>
          <a:noFill/>
          <a:ln w="9525">
            <a:solidFill>
              <a:schemeClr val="tx1"/>
            </a:solidFill>
            <a:round/>
            <a:headEnd/>
            <a:tailEnd/>
          </a:ln>
          <a:effectLst/>
        </p:spPr>
        <p:txBody>
          <a:bodyPr/>
          <a:lstStyle/>
          <a:p>
            <a:endParaRPr lang="en-US"/>
          </a:p>
        </p:txBody>
      </p:sp>
      <p:sp>
        <p:nvSpPr>
          <p:cNvPr id="99380" name="Line 52"/>
          <p:cNvSpPr>
            <a:spLocks noChangeShapeType="1"/>
          </p:cNvSpPr>
          <p:nvPr/>
        </p:nvSpPr>
        <p:spPr bwMode="auto">
          <a:xfrm>
            <a:off x="6465888" y="3544888"/>
            <a:ext cx="671512" cy="0"/>
          </a:xfrm>
          <a:prstGeom prst="line">
            <a:avLst/>
          </a:prstGeom>
          <a:noFill/>
          <a:ln w="9525">
            <a:solidFill>
              <a:schemeClr val="tx1"/>
            </a:solidFill>
            <a:round/>
            <a:headEnd/>
            <a:tailEnd/>
          </a:ln>
          <a:effectLst/>
        </p:spPr>
        <p:txBody>
          <a:bodyPr/>
          <a:lstStyle/>
          <a:p>
            <a:endParaRPr lang="en-US"/>
          </a:p>
        </p:txBody>
      </p:sp>
      <p:sp>
        <p:nvSpPr>
          <p:cNvPr id="99381" name="Line 53"/>
          <p:cNvSpPr>
            <a:spLocks noChangeShapeType="1"/>
          </p:cNvSpPr>
          <p:nvPr/>
        </p:nvSpPr>
        <p:spPr bwMode="auto">
          <a:xfrm>
            <a:off x="6445250" y="3179763"/>
            <a:ext cx="671513" cy="0"/>
          </a:xfrm>
          <a:prstGeom prst="line">
            <a:avLst/>
          </a:prstGeom>
          <a:noFill/>
          <a:ln w="9525">
            <a:solidFill>
              <a:schemeClr val="tx1"/>
            </a:solidFill>
            <a:round/>
            <a:headEnd/>
            <a:tailEnd/>
          </a:ln>
          <a:effectLst/>
        </p:spPr>
        <p:txBody>
          <a:bodyPr/>
          <a:lstStyle/>
          <a:p>
            <a:endParaRPr lang="en-US"/>
          </a:p>
        </p:txBody>
      </p:sp>
      <p:sp>
        <p:nvSpPr>
          <p:cNvPr id="40" name="Slide Number Placeholder 39"/>
          <p:cNvSpPr>
            <a:spLocks noGrp="1"/>
          </p:cNvSpPr>
          <p:nvPr>
            <p:ph type="sldNum" sz="quarter" idx="12"/>
          </p:nvPr>
        </p:nvSpPr>
        <p:spPr/>
        <p:txBody>
          <a:bodyPr/>
          <a:lstStyle/>
          <a:p>
            <a:fld id="{1E9AE433-2354-447F-AC9C-E3BA53A2ED55}" type="slidenum">
              <a:rPr lang="en-US" smtClean="0"/>
              <a:pPr/>
              <a:t>88</a:t>
            </a:fld>
            <a:endParaRPr lang="en-US"/>
          </a:p>
        </p:txBody>
      </p:sp>
      <p:sp>
        <p:nvSpPr>
          <p:cNvPr id="41" name="Footer Placeholder 40"/>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633046" y="153988"/>
            <a:ext cx="8947052" cy="1143000"/>
          </a:xfrm>
        </p:spPr>
        <p:txBody>
          <a:bodyPr/>
          <a:lstStyle/>
          <a:p>
            <a:r>
              <a:rPr lang="en-US" sz="4000" dirty="0"/>
              <a:t>Class Problem: </a:t>
            </a:r>
            <a:r>
              <a:rPr lang="en-US" sz="4000" dirty="0" smtClean="0"/>
              <a:t>Digital </a:t>
            </a:r>
            <a:r>
              <a:rPr lang="en-US" sz="4000" dirty="0" err="1" smtClean="0"/>
              <a:t>Debouncer</a:t>
            </a:r>
            <a:endParaRPr lang="en-US" sz="4000" dirty="0"/>
          </a:p>
        </p:txBody>
      </p:sp>
      <p:sp>
        <p:nvSpPr>
          <p:cNvPr id="134147" name="Rectangle 3"/>
          <p:cNvSpPr>
            <a:spLocks noGrp="1" noChangeArrowheads="1"/>
          </p:cNvSpPr>
          <p:nvPr>
            <p:ph idx="1"/>
          </p:nvPr>
        </p:nvSpPr>
        <p:spPr>
          <a:xfrm>
            <a:off x="685800" y="1443238"/>
            <a:ext cx="8108950" cy="5456237"/>
          </a:xfrm>
        </p:spPr>
        <p:txBody>
          <a:bodyPr/>
          <a:lstStyle/>
          <a:p>
            <a:pPr>
              <a:lnSpc>
                <a:spcPct val="90000"/>
              </a:lnSpc>
            </a:pPr>
            <a:r>
              <a:rPr lang="en-US" dirty="0"/>
              <a:t>Push-button switches, toggle switches, and electro-mechanical relays bounce:</a:t>
            </a:r>
          </a:p>
          <a:p>
            <a:pPr>
              <a:lnSpc>
                <a:spcPct val="90000"/>
              </a:lnSpc>
            </a:pPr>
            <a:endParaRPr lang="en-US" dirty="0"/>
          </a:p>
          <a:p>
            <a:pPr>
              <a:lnSpc>
                <a:spcPct val="90000"/>
              </a:lnSpc>
            </a:pPr>
            <a:endParaRPr lang="en-US" dirty="0"/>
          </a:p>
          <a:p>
            <a:pPr>
              <a:lnSpc>
                <a:spcPct val="90000"/>
              </a:lnSpc>
            </a:pPr>
            <a:endParaRPr lang="en-US" dirty="0"/>
          </a:p>
          <a:p>
            <a:pPr>
              <a:lnSpc>
                <a:spcPct val="90000"/>
              </a:lnSpc>
            </a:pPr>
            <a:r>
              <a:rPr lang="en-US" dirty="0"/>
              <a:t>Let’s say you know that the maximum time a switch can bounce is 1</a:t>
            </a:r>
            <a:r>
              <a:rPr lang="el-GR" dirty="0">
                <a:cs typeface="Times New Roman" pitchFamily="18" charset="0"/>
              </a:rPr>
              <a:t>μ</a:t>
            </a:r>
            <a:r>
              <a:rPr lang="en-US" dirty="0"/>
              <a:t>s+</a:t>
            </a:r>
            <a:r>
              <a:rPr lang="en-US" dirty="0">
                <a:latin typeface="OpenSymbol" pitchFamily="2" charset="0"/>
              </a:rPr>
              <a:t></a:t>
            </a:r>
            <a:r>
              <a:rPr lang="en-US" dirty="0"/>
              <a:t> (a bit more than 1</a:t>
            </a:r>
            <a:r>
              <a:rPr lang="el-GR" dirty="0">
                <a:cs typeface="Times New Roman" pitchFamily="18" charset="0"/>
              </a:rPr>
              <a:t>μ</a:t>
            </a:r>
            <a:r>
              <a:rPr lang="en-US" dirty="0"/>
              <a:t>s) and your clock is at 3MHz. Build (separately) a </a:t>
            </a:r>
            <a:r>
              <a:rPr lang="en-US" dirty="0" err="1"/>
              <a:t>Meally</a:t>
            </a:r>
            <a:r>
              <a:rPr lang="en-US" dirty="0"/>
              <a:t> and a Moore machine that tells you when you’ve stopped bouncing and have gone from 0 to 1.</a:t>
            </a:r>
          </a:p>
        </p:txBody>
      </p:sp>
      <p:pic>
        <p:nvPicPr>
          <p:cNvPr id="134148" name="Picture 4"/>
          <p:cNvPicPr>
            <a:picLocks noChangeAspect="1" noChangeArrowheads="1"/>
          </p:cNvPicPr>
          <p:nvPr/>
        </p:nvPicPr>
        <p:blipFill>
          <a:blip r:embed="rId2" cstate="print"/>
          <a:srcRect/>
          <a:stretch>
            <a:fillRect/>
          </a:stretch>
        </p:blipFill>
        <p:spPr bwMode="auto">
          <a:xfrm>
            <a:off x="2282825" y="2223902"/>
            <a:ext cx="5016500" cy="1506538"/>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1E9AE433-2354-447F-AC9C-E3BA53A2ED55}" type="slidenum">
              <a:rPr lang="en-US" smtClean="0"/>
              <a:pPr/>
              <a:t>89</a:t>
            </a:fld>
            <a:endParaRPr lang="en-US"/>
          </a:p>
        </p:txBody>
      </p:sp>
      <p:sp>
        <p:nvSpPr>
          <p:cNvPr id="6" name="Footer Placeholder 5"/>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7" name="Straight Connector 26"/>
          <p:cNvCxnSpPr>
            <a:stCxn id="17" idx="9"/>
            <a:endCxn id="8" idx="0"/>
          </p:cNvCxnSpPr>
          <p:nvPr/>
        </p:nvCxnSpPr>
        <p:spPr bwMode="auto">
          <a:xfrm>
            <a:off x="2244436" y="3004457"/>
            <a:ext cx="843058" cy="564113"/>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rot="5400000" flipH="1" flipV="1">
            <a:off x="2244437" y="3063834"/>
            <a:ext cx="866899" cy="53439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6" name="Title 5"/>
          <p:cNvSpPr>
            <a:spLocks noGrp="1"/>
          </p:cNvSpPr>
          <p:nvPr>
            <p:ph type="title"/>
          </p:nvPr>
        </p:nvSpPr>
        <p:spPr/>
        <p:txBody>
          <a:bodyPr/>
          <a:lstStyle/>
          <a:p>
            <a:r>
              <a:rPr lang="en-US" dirty="0" smtClean="0"/>
              <a:t>Pull-up resistors</a:t>
            </a:r>
            <a:endParaRPr lang="en-US" dirty="0"/>
          </a:p>
        </p:txBody>
      </p:sp>
      <p:sp>
        <p:nvSpPr>
          <p:cNvPr id="7" name="Content Placeholder 6"/>
          <p:cNvSpPr>
            <a:spLocks noGrp="1"/>
          </p:cNvSpPr>
          <p:nvPr>
            <p:ph idx="1"/>
          </p:nvPr>
        </p:nvSpPr>
        <p:spPr/>
        <p:txBody>
          <a:bodyPr/>
          <a:lstStyle/>
          <a:p>
            <a:r>
              <a:rPr lang="en-US" dirty="0" smtClean="0"/>
              <a:t>BIG so little current flows through it</a:t>
            </a:r>
          </a:p>
          <a:p>
            <a:r>
              <a:rPr lang="en-US" dirty="0" smtClean="0"/>
              <a:t>Puts “default” value on wire </a:t>
            </a:r>
            <a:endParaRPr lang="en-US" dirty="0"/>
          </a:p>
        </p:txBody>
      </p:sp>
      <p:sp>
        <p:nvSpPr>
          <p:cNvPr id="4" name="Footer Placeholder 3"/>
          <p:cNvSpPr>
            <a:spLocks noGrp="1"/>
          </p:cNvSpPr>
          <p:nvPr>
            <p:ph type="ftr" sz="quarter" idx="11"/>
          </p:nvPr>
        </p:nvSpPr>
        <p:spPr/>
        <p:txBody>
          <a:bodyPr/>
          <a:lstStyle/>
          <a:p>
            <a:r>
              <a:rPr lang="es-ES" smtClean="0"/>
              <a:t>W2018: EE307</a:t>
            </a:r>
            <a:endParaRPr lang="en-US" dirty="0"/>
          </a:p>
        </p:txBody>
      </p:sp>
      <p:sp>
        <p:nvSpPr>
          <p:cNvPr id="5" name="Slide Number Placeholder 4"/>
          <p:cNvSpPr>
            <a:spLocks noGrp="1"/>
          </p:cNvSpPr>
          <p:nvPr>
            <p:ph type="sldNum" sz="quarter" idx="12"/>
          </p:nvPr>
        </p:nvSpPr>
        <p:spPr/>
        <p:txBody>
          <a:bodyPr/>
          <a:lstStyle/>
          <a:p>
            <a:fld id="{65876461-077E-41AC-BF9A-19ECFE564D14}" type="slidenum">
              <a:rPr lang="en-US" smtClean="0"/>
              <a:pPr/>
              <a:t>9</a:t>
            </a:fld>
            <a:endParaRPr lang="en-US"/>
          </a:p>
        </p:txBody>
      </p:sp>
      <p:sp>
        <p:nvSpPr>
          <p:cNvPr id="8" name="Freeform 7"/>
          <p:cNvSpPr/>
          <p:nvPr/>
        </p:nvSpPr>
        <p:spPr bwMode="auto">
          <a:xfrm rot="934499">
            <a:off x="3028210" y="3954485"/>
            <a:ext cx="3835730" cy="178129"/>
          </a:xfrm>
          <a:custGeom>
            <a:avLst/>
            <a:gdLst>
              <a:gd name="connsiteX0" fmla="*/ 0 w 3906981"/>
              <a:gd name="connsiteY0" fmla="*/ 142504 h 194433"/>
              <a:gd name="connsiteX1" fmla="*/ 106877 w 3906981"/>
              <a:gd name="connsiteY1" fmla="*/ 130628 h 194433"/>
              <a:gd name="connsiteX2" fmla="*/ 261257 w 3906981"/>
              <a:gd name="connsiteY2" fmla="*/ 166254 h 194433"/>
              <a:gd name="connsiteX3" fmla="*/ 296883 w 3906981"/>
              <a:gd name="connsiteY3" fmla="*/ 178130 h 194433"/>
              <a:gd name="connsiteX4" fmla="*/ 356259 w 3906981"/>
              <a:gd name="connsiteY4" fmla="*/ 190005 h 194433"/>
              <a:gd name="connsiteX5" fmla="*/ 617516 w 3906981"/>
              <a:gd name="connsiteY5" fmla="*/ 166254 h 194433"/>
              <a:gd name="connsiteX6" fmla="*/ 653142 w 3906981"/>
              <a:gd name="connsiteY6" fmla="*/ 154379 h 194433"/>
              <a:gd name="connsiteX7" fmla="*/ 748145 w 3906981"/>
              <a:gd name="connsiteY7" fmla="*/ 130628 h 194433"/>
              <a:gd name="connsiteX8" fmla="*/ 914400 w 3906981"/>
              <a:gd name="connsiteY8" fmla="*/ 142504 h 194433"/>
              <a:gd name="connsiteX9" fmla="*/ 961901 w 3906981"/>
              <a:gd name="connsiteY9" fmla="*/ 154379 h 194433"/>
              <a:gd name="connsiteX10" fmla="*/ 1033153 w 3906981"/>
              <a:gd name="connsiteY10" fmla="*/ 178130 h 194433"/>
              <a:gd name="connsiteX11" fmla="*/ 1318161 w 3906981"/>
              <a:gd name="connsiteY11" fmla="*/ 154379 h 194433"/>
              <a:gd name="connsiteX12" fmla="*/ 1389413 w 3906981"/>
              <a:gd name="connsiteY12" fmla="*/ 130628 h 194433"/>
              <a:gd name="connsiteX13" fmla="*/ 1425039 w 3906981"/>
              <a:gd name="connsiteY13" fmla="*/ 118753 h 194433"/>
              <a:gd name="connsiteX14" fmla="*/ 1745672 w 3906981"/>
              <a:gd name="connsiteY14" fmla="*/ 106878 h 194433"/>
              <a:gd name="connsiteX15" fmla="*/ 1840675 w 3906981"/>
              <a:gd name="connsiteY15" fmla="*/ 83127 h 194433"/>
              <a:gd name="connsiteX16" fmla="*/ 2030680 w 3906981"/>
              <a:gd name="connsiteY16" fmla="*/ 106878 h 194433"/>
              <a:gd name="connsiteX17" fmla="*/ 2066306 w 3906981"/>
              <a:gd name="connsiteY17" fmla="*/ 118753 h 194433"/>
              <a:gd name="connsiteX18" fmla="*/ 2185059 w 3906981"/>
              <a:gd name="connsiteY18" fmla="*/ 142504 h 194433"/>
              <a:gd name="connsiteX19" fmla="*/ 2565070 w 3906981"/>
              <a:gd name="connsiteY19" fmla="*/ 118753 h 194433"/>
              <a:gd name="connsiteX20" fmla="*/ 2683823 w 3906981"/>
              <a:gd name="connsiteY20" fmla="*/ 83127 h 194433"/>
              <a:gd name="connsiteX21" fmla="*/ 2719449 w 3906981"/>
              <a:gd name="connsiteY21" fmla="*/ 71252 h 194433"/>
              <a:gd name="connsiteX22" fmla="*/ 3158836 w 3906981"/>
              <a:gd name="connsiteY22" fmla="*/ 47501 h 194433"/>
              <a:gd name="connsiteX23" fmla="*/ 3230088 w 3906981"/>
              <a:gd name="connsiteY23" fmla="*/ 35626 h 194433"/>
              <a:gd name="connsiteX24" fmla="*/ 3313215 w 3906981"/>
              <a:gd name="connsiteY24" fmla="*/ 11875 h 194433"/>
              <a:gd name="connsiteX25" fmla="*/ 3372592 w 3906981"/>
              <a:gd name="connsiteY25" fmla="*/ 0 h 194433"/>
              <a:gd name="connsiteX26" fmla="*/ 3906981 w 3906981"/>
              <a:gd name="connsiteY26" fmla="*/ 11875 h 194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06981" h="194433">
                <a:moveTo>
                  <a:pt x="0" y="142504"/>
                </a:moveTo>
                <a:cubicBezTo>
                  <a:pt x="35626" y="138545"/>
                  <a:pt x="71032" y="130628"/>
                  <a:pt x="106877" y="130628"/>
                </a:cubicBezTo>
                <a:cubicBezTo>
                  <a:pt x="168536" y="130628"/>
                  <a:pt x="204820" y="147442"/>
                  <a:pt x="261257" y="166254"/>
                </a:cubicBezTo>
                <a:cubicBezTo>
                  <a:pt x="273132" y="170212"/>
                  <a:pt x="284608" y="175675"/>
                  <a:pt x="296883" y="178130"/>
                </a:cubicBezTo>
                <a:lnTo>
                  <a:pt x="356259" y="190005"/>
                </a:lnTo>
                <a:cubicBezTo>
                  <a:pt x="507137" y="181623"/>
                  <a:pt x="518892" y="194433"/>
                  <a:pt x="617516" y="166254"/>
                </a:cubicBezTo>
                <a:cubicBezTo>
                  <a:pt x="629552" y="162815"/>
                  <a:pt x="641065" y="157673"/>
                  <a:pt x="653142" y="154379"/>
                </a:cubicBezTo>
                <a:cubicBezTo>
                  <a:pt x="684634" y="145790"/>
                  <a:pt x="748145" y="130628"/>
                  <a:pt x="748145" y="130628"/>
                </a:cubicBezTo>
                <a:cubicBezTo>
                  <a:pt x="803563" y="134587"/>
                  <a:pt x="859180" y="136368"/>
                  <a:pt x="914400" y="142504"/>
                </a:cubicBezTo>
                <a:cubicBezTo>
                  <a:pt x="930621" y="144306"/>
                  <a:pt x="946268" y="149689"/>
                  <a:pt x="961901" y="154379"/>
                </a:cubicBezTo>
                <a:cubicBezTo>
                  <a:pt x="985881" y="161573"/>
                  <a:pt x="1033153" y="178130"/>
                  <a:pt x="1033153" y="178130"/>
                </a:cubicBezTo>
                <a:cubicBezTo>
                  <a:pt x="1091025" y="174915"/>
                  <a:pt x="1237227" y="174613"/>
                  <a:pt x="1318161" y="154379"/>
                </a:cubicBezTo>
                <a:cubicBezTo>
                  <a:pt x="1342449" y="148307"/>
                  <a:pt x="1365662" y="138545"/>
                  <a:pt x="1389413" y="130628"/>
                </a:cubicBezTo>
                <a:cubicBezTo>
                  <a:pt x="1401288" y="126670"/>
                  <a:pt x="1412530" y="119216"/>
                  <a:pt x="1425039" y="118753"/>
                </a:cubicBezTo>
                <a:lnTo>
                  <a:pt x="1745672" y="106878"/>
                </a:lnTo>
                <a:cubicBezTo>
                  <a:pt x="1777340" y="98961"/>
                  <a:pt x="1808232" y="79522"/>
                  <a:pt x="1840675" y="83127"/>
                </a:cubicBezTo>
                <a:cubicBezTo>
                  <a:pt x="1975372" y="98093"/>
                  <a:pt x="1912068" y="89932"/>
                  <a:pt x="2030680" y="106878"/>
                </a:cubicBezTo>
                <a:cubicBezTo>
                  <a:pt x="2042555" y="110836"/>
                  <a:pt x="2054109" y="115938"/>
                  <a:pt x="2066306" y="118753"/>
                </a:cubicBezTo>
                <a:cubicBezTo>
                  <a:pt x="2105640" y="127830"/>
                  <a:pt x="2185059" y="142504"/>
                  <a:pt x="2185059" y="142504"/>
                </a:cubicBezTo>
                <a:cubicBezTo>
                  <a:pt x="2299625" y="137523"/>
                  <a:pt x="2444076" y="137367"/>
                  <a:pt x="2565070" y="118753"/>
                </a:cubicBezTo>
                <a:cubicBezTo>
                  <a:pt x="2598403" y="113625"/>
                  <a:pt x="2656076" y="92376"/>
                  <a:pt x="2683823" y="83127"/>
                </a:cubicBezTo>
                <a:cubicBezTo>
                  <a:pt x="2695698" y="79169"/>
                  <a:pt x="2706956" y="72033"/>
                  <a:pt x="2719449" y="71252"/>
                </a:cubicBezTo>
                <a:cubicBezTo>
                  <a:pt x="2992513" y="54184"/>
                  <a:pt x="2846067" y="62394"/>
                  <a:pt x="3158836" y="47501"/>
                </a:cubicBezTo>
                <a:cubicBezTo>
                  <a:pt x="3182587" y="43543"/>
                  <a:pt x="3206477" y="40348"/>
                  <a:pt x="3230088" y="35626"/>
                </a:cubicBezTo>
                <a:cubicBezTo>
                  <a:pt x="3341147" y="13414"/>
                  <a:pt x="3222672" y="34510"/>
                  <a:pt x="3313215" y="11875"/>
                </a:cubicBezTo>
                <a:cubicBezTo>
                  <a:pt x="3332797" y="6980"/>
                  <a:pt x="3352800" y="3958"/>
                  <a:pt x="3372592" y="0"/>
                </a:cubicBezTo>
                <a:cubicBezTo>
                  <a:pt x="3550720" y="4048"/>
                  <a:pt x="3728807" y="11875"/>
                  <a:pt x="3906981" y="11875"/>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8" name="Freeform 17"/>
          <p:cNvSpPr/>
          <p:nvPr/>
        </p:nvSpPr>
        <p:spPr bwMode="auto">
          <a:xfrm rot="20653561">
            <a:off x="3076804" y="4511191"/>
            <a:ext cx="2347656" cy="169337"/>
          </a:xfrm>
          <a:custGeom>
            <a:avLst/>
            <a:gdLst>
              <a:gd name="connsiteX0" fmla="*/ 0 w 3906981"/>
              <a:gd name="connsiteY0" fmla="*/ 142504 h 194433"/>
              <a:gd name="connsiteX1" fmla="*/ 106877 w 3906981"/>
              <a:gd name="connsiteY1" fmla="*/ 130628 h 194433"/>
              <a:gd name="connsiteX2" fmla="*/ 261257 w 3906981"/>
              <a:gd name="connsiteY2" fmla="*/ 166254 h 194433"/>
              <a:gd name="connsiteX3" fmla="*/ 296883 w 3906981"/>
              <a:gd name="connsiteY3" fmla="*/ 178130 h 194433"/>
              <a:gd name="connsiteX4" fmla="*/ 356259 w 3906981"/>
              <a:gd name="connsiteY4" fmla="*/ 190005 h 194433"/>
              <a:gd name="connsiteX5" fmla="*/ 617516 w 3906981"/>
              <a:gd name="connsiteY5" fmla="*/ 166254 h 194433"/>
              <a:gd name="connsiteX6" fmla="*/ 653142 w 3906981"/>
              <a:gd name="connsiteY6" fmla="*/ 154379 h 194433"/>
              <a:gd name="connsiteX7" fmla="*/ 748145 w 3906981"/>
              <a:gd name="connsiteY7" fmla="*/ 130628 h 194433"/>
              <a:gd name="connsiteX8" fmla="*/ 914400 w 3906981"/>
              <a:gd name="connsiteY8" fmla="*/ 142504 h 194433"/>
              <a:gd name="connsiteX9" fmla="*/ 961901 w 3906981"/>
              <a:gd name="connsiteY9" fmla="*/ 154379 h 194433"/>
              <a:gd name="connsiteX10" fmla="*/ 1033153 w 3906981"/>
              <a:gd name="connsiteY10" fmla="*/ 178130 h 194433"/>
              <a:gd name="connsiteX11" fmla="*/ 1318161 w 3906981"/>
              <a:gd name="connsiteY11" fmla="*/ 154379 h 194433"/>
              <a:gd name="connsiteX12" fmla="*/ 1389413 w 3906981"/>
              <a:gd name="connsiteY12" fmla="*/ 130628 h 194433"/>
              <a:gd name="connsiteX13" fmla="*/ 1425039 w 3906981"/>
              <a:gd name="connsiteY13" fmla="*/ 118753 h 194433"/>
              <a:gd name="connsiteX14" fmla="*/ 1745672 w 3906981"/>
              <a:gd name="connsiteY14" fmla="*/ 106878 h 194433"/>
              <a:gd name="connsiteX15" fmla="*/ 1840675 w 3906981"/>
              <a:gd name="connsiteY15" fmla="*/ 83127 h 194433"/>
              <a:gd name="connsiteX16" fmla="*/ 2030680 w 3906981"/>
              <a:gd name="connsiteY16" fmla="*/ 106878 h 194433"/>
              <a:gd name="connsiteX17" fmla="*/ 2066306 w 3906981"/>
              <a:gd name="connsiteY17" fmla="*/ 118753 h 194433"/>
              <a:gd name="connsiteX18" fmla="*/ 2185059 w 3906981"/>
              <a:gd name="connsiteY18" fmla="*/ 142504 h 194433"/>
              <a:gd name="connsiteX19" fmla="*/ 2565070 w 3906981"/>
              <a:gd name="connsiteY19" fmla="*/ 118753 h 194433"/>
              <a:gd name="connsiteX20" fmla="*/ 2683823 w 3906981"/>
              <a:gd name="connsiteY20" fmla="*/ 83127 h 194433"/>
              <a:gd name="connsiteX21" fmla="*/ 2719449 w 3906981"/>
              <a:gd name="connsiteY21" fmla="*/ 71252 h 194433"/>
              <a:gd name="connsiteX22" fmla="*/ 3158836 w 3906981"/>
              <a:gd name="connsiteY22" fmla="*/ 47501 h 194433"/>
              <a:gd name="connsiteX23" fmla="*/ 3230088 w 3906981"/>
              <a:gd name="connsiteY23" fmla="*/ 35626 h 194433"/>
              <a:gd name="connsiteX24" fmla="*/ 3313215 w 3906981"/>
              <a:gd name="connsiteY24" fmla="*/ 11875 h 194433"/>
              <a:gd name="connsiteX25" fmla="*/ 3372592 w 3906981"/>
              <a:gd name="connsiteY25" fmla="*/ 0 h 194433"/>
              <a:gd name="connsiteX26" fmla="*/ 3906981 w 3906981"/>
              <a:gd name="connsiteY26" fmla="*/ 11875 h 194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06981" h="194433">
                <a:moveTo>
                  <a:pt x="0" y="142504"/>
                </a:moveTo>
                <a:cubicBezTo>
                  <a:pt x="35626" y="138545"/>
                  <a:pt x="71032" y="130628"/>
                  <a:pt x="106877" y="130628"/>
                </a:cubicBezTo>
                <a:cubicBezTo>
                  <a:pt x="168536" y="130628"/>
                  <a:pt x="204820" y="147442"/>
                  <a:pt x="261257" y="166254"/>
                </a:cubicBezTo>
                <a:cubicBezTo>
                  <a:pt x="273132" y="170212"/>
                  <a:pt x="284608" y="175675"/>
                  <a:pt x="296883" y="178130"/>
                </a:cubicBezTo>
                <a:lnTo>
                  <a:pt x="356259" y="190005"/>
                </a:lnTo>
                <a:cubicBezTo>
                  <a:pt x="507137" y="181623"/>
                  <a:pt x="518892" y="194433"/>
                  <a:pt x="617516" y="166254"/>
                </a:cubicBezTo>
                <a:cubicBezTo>
                  <a:pt x="629552" y="162815"/>
                  <a:pt x="641065" y="157673"/>
                  <a:pt x="653142" y="154379"/>
                </a:cubicBezTo>
                <a:cubicBezTo>
                  <a:pt x="684634" y="145790"/>
                  <a:pt x="748145" y="130628"/>
                  <a:pt x="748145" y="130628"/>
                </a:cubicBezTo>
                <a:cubicBezTo>
                  <a:pt x="803563" y="134587"/>
                  <a:pt x="859180" y="136368"/>
                  <a:pt x="914400" y="142504"/>
                </a:cubicBezTo>
                <a:cubicBezTo>
                  <a:pt x="930621" y="144306"/>
                  <a:pt x="946268" y="149689"/>
                  <a:pt x="961901" y="154379"/>
                </a:cubicBezTo>
                <a:cubicBezTo>
                  <a:pt x="985881" y="161573"/>
                  <a:pt x="1033153" y="178130"/>
                  <a:pt x="1033153" y="178130"/>
                </a:cubicBezTo>
                <a:cubicBezTo>
                  <a:pt x="1091025" y="174915"/>
                  <a:pt x="1237227" y="174613"/>
                  <a:pt x="1318161" y="154379"/>
                </a:cubicBezTo>
                <a:cubicBezTo>
                  <a:pt x="1342449" y="148307"/>
                  <a:pt x="1365662" y="138545"/>
                  <a:pt x="1389413" y="130628"/>
                </a:cubicBezTo>
                <a:cubicBezTo>
                  <a:pt x="1401288" y="126670"/>
                  <a:pt x="1412530" y="119216"/>
                  <a:pt x="1425039" y="118753"/>
                </a:cubicBezTo>
                <a:lnTo>
                  <a:pt x="1745672" y="106878"/>
                </a:lnTo>
                <a:cubicBezTo>
                  <a:pt x="1777340" y="98961"/>
                  <a:pt x="1808232" y="79522"/>
                  <a:pt x="1840675" y="83127"/>
                </a:cubicBezTo>
                <a:cubicBezTo>
                  <a:pt x="1975372" y="98093"/>
                  <a:pt x="1912068" y="89932"/>
                  <a:pt x="2030680" y="106878"/>
                </a:cubicBezTo>
                <a:cubicBezTo>
                  <a:pt x="2042555" y="110836"/>
                  <a:pt x="2054109" y="115938"/>
                  <a:pt x="2066306" y="118753"/>
                </a:cubicBezTo>
                <a:cubicBezTo>
                  <a:pt x="2105640" y="127830"/>
                  <a:pt x="2185059" y="142504"/>
                  <a:pt x="2185059" y="142504"/>
                </a:cubicBezTo>
                <a:cubicBezTo>
                  <a:pt x="2299625" y="137523"/>
                  <a:pt x="2444076" y="137367"/>
                  <a:pt x="2565070" y="118753"/>
                </a:cubicBezTo>
                <a:cubicBezTo>
                  <a:pt x="2598403" y="113625"/>
                  <a:pt x="2656076" y="92376"/>
                  <a:pt x="2683823" y="83127"/>
                </a:cubicBezTo>
                <a:cubicBezTo>
                  <a:pt x="2695698" y="79169"/>
                  <a:pt x="2706956" y="72033"/>
                  <a:pt x="2719449" y="71252"/>
                </a:cubicBezTo>
                <a:cubicBezTo>
                  <a:pt x="2992513" y="54184"/>
                  <a:pt x="2846067" y="62394"/>
                  <a:pt x="3158836" y="47501"/>
                </a:cubicBezTo>
                <a:cubicBezTo>
                  <a:pt x="3182587" y="43543"/>
                  <a:pt x="3206477" y="40348"/>
                  <a:pt x="3230088" y="35626"/>
                </a:cubicBezTo>
                <a:cubicBezTo>
                  <a:pt x="3341147" y="13414"/>
                  <a:pt x="3222672" y="34510"/>
                  <a:pt x="3313215" y="11875"/>
                </a:cubicBezTo>
                <a:cubicBezTo>
                  <a:pt x="3332797" y="6980"/>
                  <a:pt x="3352800" y="3958"/>
                  <a:pt x="3372592" y="0"/>
                </a:cubicBezTo>
                <a:cubicBezTo>
                  <a:pt x="3550720" y="4048"/>
                  <a:pt x="3728807" y="11875"/>
                  <a:pt x="3906981" y="11875"/>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6" name="Rectangle 35"/>
          <p:cNvSpPr/>
          <p:nvPr/>
        </p:nvSpPr>
        <p:spPr bwMode="auto">
          <a:xfrm rot="19615606">
            <a:off x="1589322" y="4505020"/>
            <a:ext cx="1004952" cy="138025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48" name="Straight Connector 47"/>
          <p:cNvCxnSpPr/>
          <p:nvPr/>
        </p:nvCxnSpPr>
        <p:spPr bwMode="auto">
          <a:xfrm rot="16200000" flipV="1">
            <a:off x="2048496" y="4969825"/>
            <a:ext cx="1080653" cy="118751"/>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9" name="Rectangle 48"/>
          <p:cNvSpPr/>
          <p:nvPr/>
        </p:nvSpPr>
        <p:spPr bwMode="auto">
          <a:xfrm rot="19331784">
            <a:off x="1553696" y="4481264"/>
            <a:ext cx="1004952" cy="138025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9" name="Freeform 38"/>
          <p:cNvSpPr/>
          <p:nvPr/>
        </p:nvSpPr>
        <p:spPr bwMode="auto">
          <a:xfrm rot="18085184">
            <a:off x="1304307" y="5128161"/>
            <a:ext cx="1330037" cy="605642"/>
          </a:xfrm>
          <a:custGeom>
            <a:avLst/>
            <a:gdLst>
              <a:gd name="connsiteX0" fmla="*/ 1330037 w 1330037"/>
              <a:gd name="connsiteY0" fmla="*/ 605642 h 605642"/>
              <a:gd name="connsiteX1" fmla="*/ 1306286 w 1330037"/>
              <a:gd name="connsiteY1" fmla="*/ 570016 h 605642"/>
              <a:gd name="connsiteX2" fmla="*/ 1235034 w 1330037"/>
              <a:gd name="connsiteY2" fmla="*/ 522515 h 605642"/>
              <a:gd name="connsiteX3" fmla="*/ 1187533 w 1330037"/>
              <a:gd name="connsiteY3" fmla="*/ 451263 h 605642"/>
              <a:gd name="connsiteX4" fmla="*/ 1175657 w 1330037"/>
              <a:gd name="connsiteY4" fmla="*/ 415637 h 605642"/>
              <a:gd name="connsiteX5" fmla="*/ 1140032 w 1330037"/>
              <a:gd name="connsiteY5" fmla="*/ 403761 h 605642"/>
              <a:gd name="connsiteX6" fmla="*/ 1056904 w 1330037"/>
              <a:gd name="connsiteY6" fmla="*/ 391886 h 605642"/>
              <a:gd name="connsiteX7" fmla="*/ 985652 w 1330037"/>
              <a:gd name="connsiteY7" fmla="*/ 344385 h 605642"/>
              <a:gd name="connsiteX8" fmla="*/ 950026 w 1330037"/>
              <a:gd name="connsiteY8" fmla="*/ 308759 h 605642"/>
              <a:gd name="connsiteX9" fmla="*/ 878774 w 1330037"/>
              <a:gd name="connsiteY9" fmla="*/ 285008 h 605642"/>
              <a:gd name="connsiteX10" fmla="*/ 843148 w 1330037"/>
              <a:gd name="connsiteY10" fmla="*/ 273133 h 605642"/>
              <a:gd name="connsiteX11" fmla="*/ 771896 w 1330037"/>
              <a:gd name="connsiteY11" fmla="*/ 225632 h 605642"/>
              <a:gd name="connsiteX12" fmla="*/ 700644 w 1330037"/>
              <a:gd name="connsiteY12" fmla="*/ 201881 h 605642"/>
              <a:gd name="connsiteX13" fmla="*/ 665019 w 1330037"/>
              <a:gd name="connsiteY13" fmla="*/ 190006 h 605642"/>
              <a:gd name="connsiteX14" fmla="*/ 617517 w 1330037"/>
              <a:gd name="connsiteY14" fmla="*/ 178130 h 605642"/>
              <a:gd name="connsiteX15" fmla="*/ 581891 w 1330037"/>
              <a:gd name="connsiteY15" fmla="*/ 166255 h 605642"/>
              <a:gd name="connsiteX16" fmla="*/ 332509 w 1330037"/>
              <a:gd name="connsiteY16" fmla="*/ 154380 h 605642"/>
              <a:gd name="connsiteX17" fmla="*/ 261257 w 1330037"/>
              <a:gd name="connsiteY17" fmla="*/ 83128 h 605642"/>
              <a:gd name="connsiteX18" fmla="*/ 237507 w 1330037"/>
              <a:gd name="connsiteY18" fmla="*/ 47502 h 605642"/>
              <a:gd name="connsiteX19" fmla="*/ 130629 w 1330037"/>
              <a:gd name="connsiteY19" fmla="*/ 0 h 605642"/>
              <a:gd name="connsiteX20" fmla="*/ 0 w 1330037"/>
              <a:gd name="connsiteY20" fmla="*/ 0 h 60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30037" h="605642">
                <a:moveTo>
                  <a:pt x="1330037" y="605642"/>
                </a:moveTo>
                <a:cubicBezTo>
                  <a:pt x="1322120" y="593767"/>
                  <a:pt x="1317027" y="579414"/>
                  <a:pt x="1306286" y="570016"/>
                </a:cubicBezTo>
                <a:cubicBezTo>
                  <a:pt x="1284804" y="551219"/>
                  <a:pt x="1235034" y="522515"/>
                  <a:pt x="1235034" y="522515"/>
                </a:cubicBezTo>
                <a:cubicBezTo>
                  <a:pt x="1219200" y="498764"/>
                  <a:pt x="1196560" y="478343"/>
                  <a:pt x="1187533" y="451263"/>
                </a:cubicBezTo>
                <a:cubicBezTo>
                  <a:pt x="1183574" y="439388"/>
                  <a:pt x="1184508" y="424488"/>
                  <a:pt x="1175657" y="415637"/>
                </a:cubicBezTo>
                <a:cubicBezTo>
                  <a:pt x="1166806" y="406786"/>
                  <a:pt x="1152306" y="406216"/>
                  <a:pt x="1140032" y="403761"/>
                </a:cubicBezTo>
                <a:cubicBezTo>
                  <a:pt x="1112585" y="398271"/>
                  <a:pt x="1084613" y="395844"/>
                  <a:pt x="1056904" y="391886"/>
                </a:cubicBezTo>
                <a:cubicBezTo>
                  <a:pt x="1033153" y="376052"/>
                  <a:pt x="1005836" y="364569"/>
                  <a:pt x="985652" y="344385"/>
                </a:cubicBezTo>
                <a:cubicBezTo>
                  <a:pt x="973777" y="332510"/>
                  <a:pt x="964707" y="316915"/>
                  <a:pt x="950026" y="308759"/>
                </a:cubicBezTo>
                <a:cubicBezTo>
                  <a:pt x="928141" y="296601"/>
                  <a:pt x="902525" y="292925"/>
                  <a:pt x="878774" y="285008"/>
                </a:cubicBezTo>
                <a:lnTo>
                  <a:pt x="843148" y="273133"/>
                </a:lnTo>
                <a:cubicBezTo>
                  <a:pt x="819397" y="257299"/>
                  <a:pt x="798976" y="234659"/>
                  <a:pt x="771896" y="225632"/>
                </a:cubicBezTo>
                <a:lnTo>
                  <a:pt x="700644" y="201881"/>
                </a:lnTo>
                <a:cubicBezTo>
                  <a:pt x="688769" y="197923"/>
                  <a:pt x="677163" y="193042"/>
                  <a:pt x="665019" y="190006"/>
                </a:cubicBezTo>
                <a:cubicBezTo>
                  <a:pt x="649185" y="186047"/>
                  <a:pt x="633210" y="182614"/>
                  <a:pt x="617517" y="178130"/>
                </a:cubicBezTo>
                <a:cubicBezTo>
                  <a:pt x="605481" y="174691"/>
                  <a:pt x="594365" y="167295"/>
                  <a:pt x="581891" y="166255"/>
                </a:cubicBezTo>
                <a:cubicBezTo>
                  <a:pt x="498957" y="159344"/>
                  <a:pt x="415636" y="158338"/>
                  <a:pt x="332509" y="154380"/>
                </a:cubicBezTo>
                <a:cubicBezTo>
                  <a:pt x="308758" y="130629"/>
                  <a:pt x="279888" y="111076"/>
                  <a:pt x="261257" y="83128"/>
                </a:cubicBezTo>
                <a:cubicBezTo>
                  <a:pt x="253340" y="71253"/>
                  <a:pt x="247599" y="57594"/>
                  <a:pt x="237507" y="47502"/>
                </a:cubicBezTo>
                <a:cubicBezTo>
                  <a:pt x="215982" y="25977"/>
                  <a:pt x="154146" y="0"/>
                  <a:pt x="130629" y="0"/>
                </a:cubicBezTo>
                <a:lnTo>
                  <a:pt x="0" y="0"/>
                </a:ln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6" name="TextBox 55"/>
          <p:cNvSpPr txBox="1"/>
          <p:nvPr/>
        </p:nvSpPr>
        <p:spPr>
          <a:xfrm>
            <a:off x="6531429" y="3942608"/>
            <a:ext cx="1068178" cy="461665"/>
          </a:xfrm>
          <a:prstGeom prst="rect">
            <a:avLst/>
          </a:prstGeom>
          <a:noFill/>
        </p:spPr>
        <p:txBody>
          <a:bodyPr wrap="none" rtlCol="0">
            <a:spAutoFit/>
          </a:bodyPr>
          <a:lstStyle/>
          <a:p>
            <a:r>
              <a:rPr lang="en-US" b="1" dirty="0" smtClean="0"/>
              <a:t>VOUT</a:t>
            </a:r>
            <a:endParaRPr lang="en-US" b="1" dirty="0"/>
          </a:p>
        </p:txBody>
      </p:sp>
      <p:sp>
        <p:nvSpPr>
          <p:cNvPr id="57" name="TextBox 56"/>
          <p:cNvSpPr txBox="1"/>
          <p:nvPr/>
        </p:nvSpPr>
        <p:spPr>
          <a:xfrm>
            <a:off x="746167" y="2741222"/>
            <a:ext cx="782587" cy="461665"/>
          </a:xfrm>
          <a:prstGeom prst="rect">
            <a:avLst/>
          </a:prstGeom>
          <a:noFill/>
        </p:spPr>
        <p:txBody>
          <a:bodyPr wrap="none" rtlCol="0">
            <a:spAutoFit/>
          </a:bodyPr>
          <a:lstStyle/>
          <a:p>
            <a:r>
              <a:rPr lang="en-US" b="1" dirty="0" smtClean="0"/>
              <a:t>V</a:t>
            </a:r>
            <a:r>
              <a:rPr lang="en-US" b="1" baseline="-25000" dirty="0" smtClean="0"/>
              <a:t>INA</a:t>
            </a:r>
            <a:endParaRPr lang="en-US" b="1" baseline="-25000" dirty="0"/>
          </a:p>
        </p:txBody>
      </p:sp>
      <p:sp>
        <p:nvSpPr>
          <p:cNvPr id="58" name="TextBox 57"/>
          <p:cNvSpPr txBox="1"/>
          <p:nvPr/>
        </p:nvSpPr>
        <p:spPr>
          <a:xfrm>
            <a:off x="779813" y="5102432"/>
            <a:ext cx="771365" cy="461665"/>
          </a:xfrm>
          <a:prstGeom prst="rect">
            <a:avLst/>
          </a:prstGeom>
          <a:noFill/>
        </p:spPr>
        <p:txBody>
          <a:bodyPr wrap="none" rtlCol="0">
            <a:spAutoFit/>
          </a:bodyPr>
          <a:lstStyle/>
          <a:p>
            <a:r>
              <a:rPr lang="en-US" b="1" dirty="0" smtClean="0"/>
              <a:t>V</a:t>
            </a:r>
            <a:r>
              <a:rPr lang="en-US" b="1" baseline="-25000" dirty="0" smtClean="0"/>
              <a:t>INB</a:t>
            </a:r>
            <a:endParaRPr lang="en-US" b="1" baseline="-25000" dirty="0"/>
          </a:p>
        </p:txBody>
      </p:sp>
      <p:sp>
        <p:nvSpPr>
          <p:cNvPr id="24" name="TextBox 23"/>
          <p:cNvSpPr txBox="1"/>
          <p:nvPr/>
        </p:nvSpPr>
        <p:spPr>
          <a:xfrm>
            <a:off x="6933212" y="4361016"/>
            <a:ext cx="946093" cy="461665"/>
          </a:xfrm>
          <a:prstGeom prst="rect">
            <a:avLst/>
          </a:prstGeom>
          <a:noFill/>
        </p:spPr>
        <p:txBody>
          <a:bodyPr wrap="none" rtlCol="0">
            <a:spAutoFit/>
          </a:bodyPr>
          <a:lstStyle/>
          <a:p>
            <a:r>
              <a:rPr lang="en-US" b="1" dirty="0" smtClean="0"/>
              <a:t>=V</a:t>
            </a:r>
            <a:r>
              <a:rPr lang="en-US" b="1" baseline="-25000" dirty="0" smtClean="0"/>
              <a:t>INB</a:t>
            </a:r>
            <a:endParaRPr lang="en-US" b="1" baseline="-25000" dirty="0"/>
          </a:p>
        </p:txBody>
      </p:sp>
      <p:sp>
        <p:nvSpPr>
          <p:cNvPr id="25" name="TextBox 24"/>
          <p:cNvSpPr txBox="1"/>
          <p:nvPr/>
        </p:nvSpPr>
        <p:spPr>
          <a:xfrm>
            <a:off x="6916586" y="4361015"/>
            <a:ext cx="957313" cy="461665"/>
          </a:xfrm>
          <a:prstGeom prst="rect">
            <a:avLst/>
          </a:prstGeom>
          <a:noFill/>
        </p:spPr>
        <p:txBody>
          <a:bodyPr wrap="none" rtlCol="0">
            <a:spAutoFit/>
          </a:bodyPr>
          <a:lstStyle/>
          <a:p>
            <a:r>
              <a:rPr lang="en-US" b="1" dirty="0" smtClean="0"/>
              <a:t>=V</a:t>
            </a:r>
            <a:r>
              <a:rPr lang="en-US" b="1" baseline="-25000" dirty="0" smtClean="0"/>
              <a:t>INA</a:t>
            </a:r>
            <a:endParaRPr lang="en-US" b="1" baseline="-25000" dirty="0"/>
          </a:p>
        </p:txBody>
      </p:sp>
      <p:sp>
        <p:nvSpPr>
          <p:cNvPr id="26" name="TextBox 25"/>
          <p:cNvSpPr txBox="1"/>
          <p:nvPr/>
        </p:nvSpPr>
        <p:spPr>
          <a:xfrm>
            <a:off x="6916585" y="4361016"/>
            <a:ext cx="1128835" cy="461665"/>
          </a:xfrm>
          <a:prstGeom prst="rect">
            <a:avLst/>
          </a:prstGeom>
          <a:noFill/>
        </p:spPr>
        <p:txBody>
          <a:bodyPr wrap="none" rtlCol="0">
            <a:spAutoFit/>
          </a:bodyPr>
          <a:lstStyle/>
          <a:p>
            <a:r>
              <a:rPr lang="en-US" b="1" dirty="0" smtClean="0"/>
              <a:t>=?????</a:t>
            </a:r>
            <a:endParaRPr lang="en-US" b="1" dirty="0"/>
          </a:p>
        </p:txBody>
      </p:sp>
      <p:sp>
        <p:nvSpPr>
          <p:cNvPr id="20" name="Rectangle 19"/>
          <p:cNvSpPr/>
          <p:nvPr/>
        </p:nvSpPr>
        <p:spPr bwMode="auto">
          <a:xfrm rot="495680">
            <a:off x="1674428" y="2642572"/>
            <a:ext cx="1004952" cy="138025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7" name="Freeform 16"/>
          <p:cNvSpPr/>
          <p:nvPr/>
        </p:nvSpPr>
        <p:spPr bwMode="auto">
          <a:xfrm>
            <a:off x="1365662" y="2719449"/>
            <a:ext cx="1330037" cy="605642"/>
          </a:xfrm>
          <a:custGeom>
            <a:avLst/>
            <a:gdLst>
              <a:gd name="connsiteX0" fmla="*/ 1330037 w 1330037"/>
              <a:gd name="connsiteY0" fmla="*/ 605642 h 605642"/>
              <a:gd name="connsiteX1" fmla="*/ 1306286 w 1330037"/>
              <a:gd name="connsiteY1" fmla="*/ 570016 h 605642"/>
              <a:gd name="connsiteX2" fmla="*/ 1235034 w 1330037"/>
              <a:gd name="connsiteY2" fmla="*/ 522515 h 605642"/>
              <a:gd name="connsiteX3" fmla="*/ 1187533 w 1330037"/>
              <a:gd name="connsiteY3" fmla="*/ 451263 h 605642"/>
              <a:gd name="connsiteX4" fmla="*/ 1175657 w 1330037"/>
              <a:gd name="connsiteY4" fmla="*/ 415637 h 605642"/>
              <a:gd name="connsiteX5" fmla="*/ 1140032 w 1330037"/>
              <a:gd name="connsiteY5" fmla="*/ 403761 h 605642"/>
              <a:gd name="connsiteX6" fmla="*/ 1056904 w 1330037"/>
              <a:gd name="connsiteY6" fmla="*/ 391886 h 605642"/>
              <a:gd name="connsiteX7" fmla="*/ 985652 w 1330037"/>
              <a:gd name="connsiteY7" fmla="*/ 344385 h 605642"/>
              <a:gd name="connsiteX8" fmla="*/ 950026 w 1330037"/>
              <a:gd name="connsiteY8" fmla="*/ 308759 h 605642"/>
              <a:gd name="connsiteX9" fmla="*/ 878774 w 1330037"/>
              <a:gd name="connsiteY9" fmla="*/ 285008 h 605642"/>
              <a:gd name="connsiteX10" fmla="*/ 843148 w 1330037"/>
              <a:gd name="connsiteY10" fmla="*/ 273133 h 605642"/>
              <a:gd name="connsiteX11" fmla="*/ 771896 w 1330037"/>
              <a:gd name="connsiteY11" fmla="*/ 225632 h 605642"/>
              <a:gd name="connsiteX12" fmla="*/ 700644 w 1330037"/>
              <a:gd name="connsiteY12" fmla="*/ 201881 h 605642"/>
              <a:gd name="connsiteX13" fmla="*/ 665019 w 1330037"/>
              <a:gd name="connsiteY13" fmla="*/ 190006 h 605642"/>
              <a:gd name="connsiteX14" fmla="*/ 617517 w 1330037"/>
              <a:gd name="connsiteY14" fmla="*/ 178130 h 605642"/>
              <a:gd name="connsiteX15" fmla="*/ 581891 w 1330037"/>
              <a:gd name="connsiteY15" fmla="*/ 166255 h 605642"/>
              <a:gd name="connsiteX16" fmla="*/ 332509 w 1330037"/>
              <a:gd name="connsiteY16" fmla="*/ 154380 h 605642"/>
              <a:gd name="connsiteX17" fmla="*/ 261257 w 1330037"/>
              <a:gd name="connsiteY17" fmla="*/ 83128 h 605642"/>
              <a:gd name="connsiteX18" fmla="*/ 237507 w 1330037"/>
              <a:gd name="connsiteY18" fmla="*/ 47502 h 605642"/>
              <a:gd name="connsiteX19" fmla="*/ 130629 w 1330037"/>
              <a:gd name="connsiteY19" fmla="*/ 0 h 605642"/>
              <a:gd name="connsiteX20" fmla="*/ 0 w 1330037"/>
              <a:gd name="connsiteY20" fmla="*/ 0 h 60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30037" h="605642">
                <a:moveTo>
                  <a:pt x="1330037" y="605642"/>
                </a:moveTo>
                <a:cubicBezTo>
                  <a:pt x="1322120" y="593767"/>
                  <a:pt x="1317027" y="579414"/>
                  <a:pt x="1306286" y="570016"/>
                </a:cubicBezTo>
                <a:cubicBezTo>
                  <a:pt x="1284804" y="551219"/>
                  <a:pt x="1235034" y="522515"/>
                  <a:pt x="1235034" y="522515"/>
                </a:cubicBezTo>
                <a:cubicBezTo>
                  <a:pt x="1219200" y="498764"/>
                  <a:pt x="1196560" y="478343"/>
                  <a:pt x="1187533" y="451263"/>
                </a:cubicBezTo>
                <a:cubicBezTo>
                  <a:pt x="1183574" y="439388"/>
                  <a:pt x="1184508" y="424488"/>
                  <a:pt x="1175657" y="415637"/>
                </a:cubicBezTo>
                <a:cubicBezTo>
                  <a:pt x="1166806" y="406786"/>
                  <a:pt x="1152306" y="406216"/>
                  <a:pt x="1140032" y="403761"/>
                </a:cubicBezTo>
                <a:cubicBezTo>
                  <a:pt x="1112585" y="398271"/>
                  <a:pt x="1084613" y="395844"/>
                  <a:pt x="1056904" y="391886"/>
                </a:cubicBezTo>
                <a:cubicBezTo>
                  <a:pt x="1033153" y="376052"/>
                  <a:pt x="1005836" y="364569"/>
                  <a:pt x="985652" y="344385"/>
                </a:cubicBezTo>
                <a:cubicBezTo>
                  <a:pt x="973777" y="332510"/>
                  <a:pt x="964707" y="316915"/>
                  <a:pt x="950026" y="308759"/>
                </a:cubicBezTo>
                <a:cubicBezTo>
                  <a:pt x="928141" y="296601"/>
                  <a:pt x="902525" y="292925"/>
                  <a:pt x="878774" y="285008"/>
                </a:cubicBezTo>
                <a:lnTo>
                  <a:pt x="843148" y="273133"/>
                </a:lnTo>
                <a:cubicBezTo>
                  <a:pt x="819397" y="257299"/>
                  <a:pt x="798976" y="234659"/>
                  <a:pt x="771896" y="225632"/>
                </a:cubicBezTo>
                <a:lnTo>
                  <a:pt x="700644" y="201881"/>
                </a:lnTo>
                <a:cubicBezTo>
                  <a:pt x="688769" y="197923"/>
                  <a:pt x="677163" y="193042"/>
                  <a:pt x="665019" y="190006"/>
                </a:cubicBezTo>
                <a:cubicBezTo>
                  <a:pt x="649185" y="186047"/>
                  <a:pt x="633210" y="182614"/>
                  <a:pt x="617517" y="178130"/>
                </a:cubicBezTo>
                <a:cubicBezTo>
                  <a:pt x="605481" y="174691"/>
                  <a:pt x="594365" y="167295"/>
                  <a:pt x="581891" y="166255"/>
                </a:cubicBezTo>
                <a:cubicBezTo>
                  <a:pt x="498957" y="159344"/>
                  <a:pt x="415636" y="158338"/>
                  <a:pt x="332509" y="154380"/>
                </a:cubicBezTo>
                <a:cubicBezTo>
                  <a:pt x="308758" y="130629"/>
                  <a:pt x="279888" y="111076"/>
                  <a:pt x="261257" y="83128"/>
                </a:cubicBezTo>
                <a:cubicBezTo>
                  <a:pt x="253340" y="71253"/>
                  <a:pt x="247599" y="57594"/>
                  <a:pt x="237507" y="47502"/>
                </a:cubicBezTo>
                <a:cubicBezTo>
                  <a:pt x="215982" y="25977"/>
                  <a:pt x="154146" y="0"/>
                  <a:pt x="130629" y="0"/>
                </a:cubicBezTo>
                <a:lnTo>
                  <a:pt x="0" y="0"/>
                </a:ln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0" name="TextBox 29"/>
          <p:cNvSpPr txBox="1"/>
          <p:nvPr/>
        </p:nvSpPr>
        <p:spPr>
          <a:xfrm>
            <a:off x="6919355" y="4363789"/>
            <a:ext cx="1027845" cy="461665"/>
          </a:xfrm>
          <a:prstGeom prst="rect">
            <a:avLst/>
          </a:prstGeom>
          <a:noFill/>
        </p:spPr>
        <p:txBody>
          <a:bodyPr wrap="none" rtlCol="0">
            <a:spAutoFit/>
          </a:bodyPr>
          <a:lstStyle/>
          <a:p>
            <a:r>
              <a:rPr lang="en-US" b="1" dirty="0" smtClean="0"/>
              <a:t>=VDD</a:t>
            </a:r>
            <a:endParaRPr lang="en-US" b="1" baseline="-25000" dirty="0"/>
          </a:p>
        </p:txBody>
      </p:sp>
      <p:grpSp>
        <p:nvGrpSpPr>
          <p:cNvPr id="29" name="Group 28"/>
          <p:cNvGrpSpPr/>
          <p:nvPr/>
        </p:nvGrpSpPr>
        <p:grpSpPr>
          <a:xfrm>
            <a:off x="5443167" y="3323359"/>
            <a:ext cx="1259253" cy="876300"/>
            <a:chOff x="5443167" y="3323359"/>
            <a:chExt cx="1259253" cy="876300"/>
          </a:xfrm>
        </p:grpSpPr>
        <p:sp>
          <p:nvSpPr>
            <p:cNvPr id="31" name="TextBox 30"/>
            <p:cNvSpPr txBox="1"/>
            <p:nvPr/>
          </p:nvSpPr>
          <p:spPr>
            <a:xfrm>
              <a:off x="5759533" y="3515096"/>
              <a:ext cx="942887" cy="400110"/>
            </a:xfrm>
            <a:prstGeom prst="rect">
              <a:avLst/>
            </a:prstGeom>
            <a:noFill/>
          </p:spPr>
          <p:txBody>
            <a:bodyPr wrap="none" rtlCol="0">
              <a:spAutoFit/>
            </a:bodyPr>
            <a:lstStyle/>
            <a:p>
              <a:r>
                <a:rPr lang="en-US" sz="2000" dirty="0" smtClean="0"/>
                <a:t>R=BIG</a:t>
              </a:r>
              <a:endParaRPr lang="en-US" sz="2000" dirty="0"/>
            </a:p>
          </p:txBody>
        </p:sp>
        <p:pic>
          <p:nvPicPr>
            <p:cNvPr id="32" name="Picture 2"/>
            <p:cNvPicPr>
              <a:picLocks noChangeAspect="1" noChangeArrowheads="1"/>
            </p:cNvPicPr>
            <p:nvPr/>
          </p:nvPicPr>
          <p:blipFill>
            <a:blip r:embed="rId2" cstate="print"/>
            <a:srcRect/>
            <a:stretch>
              <a:fillRect/>
            </a:stretch>
          </p:blipFill>
          <p:spPr bwMode="auto">
            <a:xfrm>
              <a:off x="5443167" y="3323359"/>
              <a:ext cx="371475" cy="876300"/>
            </a:xfrm>
            <a:prstGeom prst="rect">
              <a:avLst/>
            </a:prstGeom>
            <a:noFill/>
            <a:ln w="9525">
              <a:noFill/>
              <a:miter lim="800000"/>
              <a:headEnd/>
              <a:tailEnd/>
            </a:ln>
          </p:spPr>
        </p:pic>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8" presetClass="emph" presetSubtype="0" accel="50000" decel="50000" fill="hold" nodeType="clickEffect">
                                  <p:stCondLst>
                                    <p:cond delay="0"/>
                                  </p:stCondLst>
                                  <p:childTnLst>
                                    <p:animRot by="5400000">
                                      <p:cBhvr>
                                        <p:cTn id="17" dur="2000" fill="hold"/>
                                        <p:tgtEl>
                                          <p:spTgt spid="43"/>
                                        </p:tgtEl>
                                        <p:attrNameLst>
                                          <p:attrName>r</p:attrName>
                                        </p:attrNameLst>
                                      </p:cBhvr>
                                    </p:animRot>
                                  </p:childTnLst>
                                </p:cTn>
                              </p:par>
                            </p:childTnLst>
                          </p:cTn>
                        </p:par>
                        <p:par>
                          <p:cTn id="18" fill="hold">
                            <p:stCondLst>
                              <p:cond delay="2000"/>
                            </p:stCondLst>
                            <p:childTnLst>
                              <p:par>
                                <p:cTn id="19" presetID="1" presetClass="exit" presetSubtype="0" fill="hold" nodeType="afterEffect">
                                  <p:stCondLst>
                                    <p:cond delay="0"/>
                                  </p:stCondLst>
                                  <p:childTnLst>
                                    <p:set>
                                      <p:cBhvr>
                                        <p:cTn id="20" dur="1" fill="hold">
                                          <p:stCondLst>
                                            <p:cond delay="0"/>
                                          </p:stCondLst>
                                        </p:cTn>
                                        <p:tgtEl>
                                          <p:spTgt spid="4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par>
                          <p:cTn id="23" fill="hold">
                            <p:stCondLst>
                              <p:cond delay="2000"/>
                            </p:stCondLst>
                            <p:childTnLst>
                              <p:par>
                                <p:cTn id="24" presetID="1" presetClass="exit" presetSubtype="0" fill="hold" grpId="1" nodeType="afterEffect">
                                  <p:stCondLst>
                                    <p:cond delay="0"/>
                                  </p:stCondLst>
                                  <p:childTnLst>
                                    <p:set>
                                      <p:cBhvr>
                                        <p:cTn id="25" dur="1" fill="hold">
                                          <p:stCondLst>
                                            <p:cond delay="0"/>
                                          </p:stCondLst>
                                        </p:cTn>
                                        <p:tgtEl>
                                          <p:spTgt spid="30"/>
                                        </p:tgtEl>
                                        <p:attrNameLst>
                                          <p:attrName>style.visibility</p:attrName>
                                        </p:attrNameLst>
                                      </p:cBhvr>
                                      <p:to>
                                        <p:strVal val="hidden"/>
                                      </p:to>
                                    </p:set>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8" presetClass="emph" presetSubtype="0" accel="50000" decel="50000" fill="hold" nodeType="clickEffect">
                                  <p:stCondLst>
                                    <p:cond delay="0"/>
                                  </p:stCondLst>
                                  <p:childTnLst>
                                    <p:animRot by="-5400000">
                                      <p:cBhvr>
                                        <p:cTn id="32" dur="2000" fill="hold"/>
                                        <p:tgtEl>
                                          <p:spTgt spid="27"/>
                                        </p:tgtEl>
                                        <p:attrNameLst>
                                          <p:attrName>r</p:attrName>
                                        </p:attrNameLst>
                                      </p:cBhvr>
                                    </p:animRo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5"/>
                                        </p:tgtEl>
                                        <p:attrNameLst>
                                          <p:attrName>style.visibility</p:attrName>
                                        </p:attrNameLst>
                                      </p:cBhvr>
                                      <p:to>
                                        <p:strVal val="hidden"/>
                                      </p:to>
                                    </p:set>
                                  </p:childTnLst>
                                </p:cTn>
                              </p:par>
                            </p:childTnLst>
                          </p:cTn>
                        </p:par>
                        <p:par>
                          <p:cTn id="37" fill="hold">
                            <p:stCondLst>
                              <p:cond delay="0"/>
                            </p:stCondLst>
                            <p:childTnLst>
                              <p:par>
                                <p:cTn id="38" presetID="1" presetClass="entr" presetSubtype="0" fill="hold" grpId="2" nodeType="afterEffect">
                                  <p:stCondLst>
                                    <p:cond delay="0"/>
                                  </p:stCondLst>
                                  <p:childTnLst>
                                    <p:set>
                                      <p:cBhvr>
                                        <p:cTn id="39" dur="1" fill="hold">
                                          <p:stCondLst>
                                            <p:cond delay="0"/>
                                          </p:stCondLst>
                                        </p:cTn>
                                        <p:tgtEl>
                                          <p:spTgt spid="3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8" presetClass="emph" presetSubtype="0" accel="50000" decel="50000" fill="hold" nodeType="clickEffect">
                                  <p:stCondLst>
                                    <p:cond delay="0"/>
                                  </p:stCondLst>
                                  <p:childTnLst>
                                    <p:animRot by="5400000">
                                      <p:cBhvr>
                                        <p:cTn id="43" dur="2000" fill="hold"/>
                                        <p:tgtEl>
                                          <p:spTgt spid="48"/>
                                        </p:tgtEl>
                                        <p:attrNameLst>
                                          <p:attrName>r</p:attrName>
                                        </p:attrNameLst>
                                      </p:cBhvr>
                                    </p:animRo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3" nodeType="clickEffect">
                                  <p:stCondLst>
                                    <p:cond delay="0"/>
                                  </p:stCondLst>
                                  <p:childTnLst>
                                    <p:set>
                                      <p:cBhvr>
                                        <p:cTn id="47" dur="1" fill="hold">
                                          <p:stCondLst>
                                            <p:cond delay="0"/>
                                          </p:stCondLst>
                                        </p:cTn>
                                        <p:tgtEl>
                                          <p:spTgt spid="30"/>
                                        </p:tgtEl>
                                        <p:attrNameLst>
                                          <p:attrName>style.visibility</p:attrName>
                                        </p:attrNameLst>
                                      </p:cBhvr>
                                      <p:to>
                                        <p:strVal val="hidden"/>
                                      </p:to>
                                    </p:set>
                                  </p:childTnLst>
                                </p:cTn>
                              </p:par>
                            </p:childTnLst>
                          </p:cTn>
                        </p:par>
                        <p:par>
                          <p:cTn id="48" fill="hold">
                            <p:stCondLst>
                              <p:cond delay="0"/>
                            </p:stCondLst>
                            <p:childTnLst>
                              <p:par>
                                <p:cTn id="49" presetID="1" presetClass="entr" presetSubtype="0"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5" grpId="1"/>
      <p:bldP spid="26" grpId="0"/>
      <p:bldP spid="30" grpId="0"/>
      <p:bldP spid="30" grpId="1"/>
      <p:bldP spid="30" grpId="2"/>
      <p:bldP spid="30" grpId="3"/>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type="title"/>
          </p:nvPr>
        </p:nvSpPr>
        <p:spPr/>
        <p:txBody>
          <a:bodyPr/>
          <a:lstStyle/>
          <a:p>
            <a:r>
              <a:rPr lang="en-US"/>
              <a:t>Sequential Logic Design</a:t>
            </a:r>
          </a:p>
        </p:txBody>
      </p:sp>
      <p:sp>
        <p:nvSpPr>
          <p:cNvPr id="137218" name="Rectangle 2"/>
          <p:cNvSpPr>
            <a:spLocks noGrp="1" noChangeArrowheads="1"/>
          </p:cNvSpPr>
          <p:nvPr>
            <p:ph idx="1"/>
          </p:nvPr>
        </p:nvSpPr>
        <p:spPr>
          <a:xfrm>
            <a:off x="704850" y="1981200"/>
            <a:ext cx="7772400" cy="4114800"/>
          </a:xfrm>
          <a:ln>
            <a:solidFill>
              <a:schemeClr val="tx1"/>
            </a:solidFill>
          </a:ln>
        </p:spPr>
        <p:txBody>
          <a:bodyPr/>
          <a:lstStyle/>
          <a:p>
            <a:r>
              <a:rPr lang="en-US"/>
              <a:t>Steps in Designing a Sequential Circuit</a:t>
            </a:r>
          </a:p>
          <a:p>
            <a:pPr>
              <a:buFontTx/>
              <a:buNone/>
            </a:pPr>
            <a:r>
              <a:rPr lang="en-US"/>
              <a:t>	</a:t>
            </a:r>
          </a:p>
          <a:p>
            <a:pPr>
              <a:buFontTx/>
              <a:buNone/>
            </a:pPr>
            <a:endParaRPr lang="en-US"/>
          </a:p>
        </p:txBody>
      </p:sp>
      <p:sp>
        <p:nvSpPr>
          <p:cNvPr id="137220" name="Text Box 4"/>
          <p:cNvSpPr txBox="1">
            <a:spLocks noChangeArrowheads="1"/>
          </p:cNvSpPr>
          <p:nvPr/>
        </p:nvSpPr>
        <p:spPr bwMode="auto">
          <a:xfrm>
            <a:off x="2562225" y="2554288"/>
            <a:ext cx="5435600" cy="457200"/>
          </a:xfrm>
          <a:prstGeom prst="rect">
            <a:avLst/>
          </a:prstGeom>
          <a:noFill/>
          <a:ln w="9525">
            <a:noFill/>
            <a:miter lim="800000"/>
            <a:headEnd/>
            <a:tailEnd/>
          </a:ln>
          <a:effectLst/>
        </p:spPr>
        <p:txBody>
          <a:bodyPr>
            <a:spAutoFit/>
          </a:bodyPr>
          <a:lstStyle/>
          <a:p>
            <a:pPr>
              <a:spcBef>
                <a:spcPct val="50000"/>
              </a:spcBef>
            </a:pPr>
            <a:r>
              <a:rPr lang="en-US" b="1" u="sng"/>
              <a:t>UNDERSTAND PROBLEM!!!!!!!!!</a:t>
            </a:r>
          </a:p>
        </p:txBody>
      </p:sp>
      <p:sp>
        <p:nvSpPr>
          <p:cNvPr id="137221" name="Text Box 5"/>
          <p:cNvSpPr txBox="1">
            <a:spLocks noChangeArrowheads="1"/>
          </p:cNvSpPr>
          <p:nvPr/>
        </p:nvSpPr>
        <p:spPr bwMode="auto">
          <a:xfrm>
            <a:off x="1266825" y="2544763"/>
            <a:ext cx="1447800" cy="457200"/>
          </a:xfrm>
          <a:prstGeom prst="rect">
            <a:avLst/>
          </a:prstGeom>
          <a:noFill/>
          <a:ln w="9525">
            <a:noFill/>
            <a:miter lim="800000"/>
            <a:headEnd/>
            <a:tailEnd/>
          </a:ln>
          <a:effectLst/>
        </p:spPr>
        <p:txBody>
          <a:bodyPr>
            <a:spAutoFit/>
          </a:bodyPr>
          <a:lstStyle/>
          <a:p>
            <a:pPr>
              <a:spcBef>
                <a:spcPct val="50000"/>
              </a:spcBef>
            </a:pPr>
            <a:r>
              <a:rPr lang="en-US" b="1" dirty="0"/>
              <a:t>Step 1:</a:t>
            </a:r>
          </a:p>
        </p:txBody>
      </p:sp>
      <p:sp>
        <p:nvSpPr>
          <p:cNvPr id="137222" name="Text Box 6"/>
          <p:cNvSpPr txBox="1">
            <a:spLocks noChangeArrowheads="1"/>
          </p:cNvSpPr>
          <p:nvPr/>
        </p:nvSpPr>
        <p:spPr bwMode="auto">
          <a:xfrm>
            <a:off x="2562225" y="3000375"/>
            <a:ext cx="3454400" cy="457200"/>
          </a:xfrm>
          <a:prstGeom prst="rect">
            <a:avLst/>
          </a:prstGeom>
          <a:noFill/>
          <a:ln w="9525">
            <a:noFill/>
            <a:miter lim="800000"/>
            <a:headEnd/>
            <a:tailEnd/>
          </a:ln>
          <a:effectLst/>
        </p:spPr>
        <p:txBody>
          <a:bodyPr>
            <a:spAutoFit/>
          </a:bodyPr>
          <a:lstStyle/>
          <a:p>
            <a:pPr>
              <a:spcBef>
                <a:spcPct val="50000"/>
              </a:spcBef>
            </a:pPr>
            <a:r>
              <a:rPr lang="en-US" b="1" u="sng"/>
              <a:t>Determine I/O</a:t>
            </a:r>
          </a:p>
        </p:txBody>
      </p:sp>
      <p:sp>
        <p:nvSpPr>
          <p:cNvPr id="137223" name="Text Box 7"/>
          <p:cNvSpPr txBox="1">
            <a:spLocks noChangeArrowheads="1"/>
          </p:cNvSpPr>
          <p:nvPr/>
        </p:nvSpPr>
        <p:spPr bwMode="auto">
          <a:xfrm>
            <a:off x="1266825" y="2990850"/>
            <a:ext cx="1447800" cy="457200"/>
          </a:xfrm>
          <a:prstGeom prst="rect">
            <a:avLst/>
          </a:prstGeom>
          <a:noFill/>
          <a:ln w="9525">
            <a:noFill/>
            <a:miter lim="800000"/>
            <a:headEnd/>
            <a:tailEnd/>
          </a:ln>
          <a:effectLst/>
        </p:spPr>
        <p:txBody>
          <a:bodyPr>
            <a:spAutoFit/>
          </a:bodyPr>
          <a:lstStyle/>
          <a:p>
            <a:pPr>
              <a:spcBef>
                <a:spcPct val="50000"/>
              </a:spcBef>
            </a:pPr>
            <a:r>
              <a:rPr lang="en-US" b="1"/>
              <a:t>Step 2:</a:t>
            </a:r>
          </a:p>
        </p:txBody>
      </p:sp>
      <p:sp>
        <p:nvSpPr>
          <p:cNvPr id="137224" name="Text Box 8"/>
          <p:cNvSpPr txBox="1">
            <a:spLocks noChangeArrowheads="1"/>
          </p:cNvSpPr>
          <p:nvPr/>
        </p:nvSpPr>
        <p:spPr bwMode="auto">
          <a:xfrm>
            <a:off x="2562225" y="3889375"/>
            <a:ext cx="5414963" cy="457200"/>
          </a:xfrm>
          <a:prstGeom prst="rect">
            <a:avLst/>
          </a:prstGeom>
          <a:noFill/>
          <a:ln w="9525">
            <a:noFill/>
            <a:miter lim="800000"/>
            <a:headEnd/>
            <a:tailEnd/>
          </a:ln>
          <a:effectLst/>
        </p:spPr>
        <p:txBody>
          <a:bodyPr>
            <a:spAutoFit/>
          </a:bodyPr>
          <a:lstStyle/>
          <a:p>
            <a:pPr>
              <a:spcBef>
                <a:spcPct val="50000"/>
              </a:spcBef>
            </a:pPr>
            <a:r>
              <a:rPr lang="en-US" b="1" u="sng"/>
              <a:t>Decide FSM Type (Meally or Moore)</a:t>
            </a:r>
          </a:p>
        </p:txBody>
      </p:sp>
      <p:sp>
        <p:nvSpPr>
          <p:cNvPr id="137225" name="Text Box 9"/>
          <p:cNvSpPr txBox="1">
            <a:spLocks noChangeArrowheads="1"/>
          </p:cNvSpPr>
          <p:nvPr/>
        </p:nvSpPr>
        <p:spPr bwMode="auto">
          <a:xfrm>
            <a:off x="1266825" y="3883025"/>
            <a:ext cx="1447800" cy="457200"/>
          </a:xfrm>
          <a:prstGeom prst="rect">
            <a:avLst/>
          </a:prstGeom>
          <a:noFill/>
          <a:ln w="9525">
            <a:noFill/>
            <a:miter lim="800000"/>
            <a:headEnd/>
            <a:tailEnd/>
          </a:ln>
          <a:effectLst/>
        </p:spPr>
        <p:txBody>
          <a:bodyPr>
            <a:spAutoFit/>
          </a:bodyPr>
          <a:lstStyle/>
          <a:p>
            <a:pPr>
              <a:spcBef>
                <a:spcPct val="50000"/>
              </a:spcBef>
            </a:pPr>
            <a:r>
              <a:rPr lang="en-US" b="1"/>
              <a:t>Step 4:</a:t>
            </a:r>
          </a:p>
        </p:txBody>
      </p:sp>
      <p:sp>
        <p:nvSpPr>
          <p:cNvPr id="137226" name="Text Box 10"/>
          <p:cNvSpPr txBox="1">
            <a:spLocks noChangeArrowheads="1"/>
          </p:cNvSpPr>
          <p:nvPr/>
        </p:nvSpPr>
        <p:spPr bwMode="auto">
          <a:xfrm>
            <a:off x="2562225" y="4333875"/>
            <a:ext cx="4703763" cy="457200"/>
          </a:xfrm>
          <a:prstGeom prst="rect">
            <a:avLst/>
          </a:prstGeom>
          <a:noFill/>
          <a:ln w="9525">
            <a:noFill/>
            <a:miter lim="800000"/>
            <a:headEnd/>
            <a:tailEnd/>
          </a:ln>
          <a:effectLst/>
        </p:spPr>
        <p:txBody>
          <a:bodyPr>
            <a:spAutoFit/>
          </a:bodyPr>
          <a:lstStyle/>
          <a:p>
            <a:pPr>
              <a:spcBef>
                <a:spcPct val="50000"/>
              </a:spcBef>
            </a:pPr>
            <a:r>
              <a:rPr lang="en-US" b="1" u="sng"/>
              <a:t>Draw State Transistion Diagram</a:t>
            </a:r>
          </a:p>
        </p:txBody>
      </p:sp>
      <p:sp>
        <p:nvSpPr>
          <p:cNvPr id="137227" name="Text Box 11"/>
          <p:cNvSpPr txBox="1">
            <a:spLocks noChangeArrowheads="1"/>
          </p:cNvSpPr>
          <p:nvPr/>
        </p:nvSpPr>
        <p:spPr bwMode="auto">
          <a:xfrm>
            <a:off x="1266825" y="4329113"/>
            <a:ext cx="1447800" cy="457200"/>
          </a:xfrm>
          <a:prstGeom prst="rect">
            <a:avLst/>
          </a:prstGeom>
          <a:noFill/>
          <a:ln w="9525">
            <a:noFill/>
            <a:miter lim="800000"/>
            <a:headEnd/>
            <a:tailEnd/>
          </a:ln>
          <a:effectLst/>
        </p:spPr>
        <p:txBody>
          <a:bodyPr>
            <a:spAutoFit/>
          </a:bodyPr>
          <a:lstStyle/>
          <a:p>
            <a:pPr>
              <a:spcBef>
                <a:spcPct val="50000"/>
              </a:spcBef>
            </a:pPr>
            <a:r>
              <a:rPr lang="en-US" b="1"/>
              <a:t>Step 5:</a:t>
            </a:r>
          </a:p>
        </p:txBody>
      </p:sp>
      <p:sp>
        <p:nvSpPr>
          <p:cNvPr id="137228" name="Text Box 12"/>
          <p:cNvSpPr txBox="1">
            <a:spLocks noChangeArrowheads="1"/>
          </p:cNvSpPr>
          <p:nvPr/>
        </p:nvSpPr>
        <p:spPr bwMode="auto">
          <a:xfrm>
            <a:off x="2562225" y="5667375"/>
            <a:ext cx="3006725" cy="457200"/>
          </a:xfrm>
          <a:prstGeom prst="rect">
            <a:avLst/>
          </a:prstGeom>
          <a:noFill/>
          <a:ln w="9525">
            <a:noFill/>
            <a:miter lim="800000"/>
            <a:headEnd/>
            <a:tailEnd/>
          </a:ln>
          <a:effectLst/>
        </p:spPr>
        <p:txBody>
          <a:bodyPr>
            <a:spAutoFit/>
          </a:bodyPr>
          <a:lstStyle/>
          <a:p>
            <a:pPr>
              <a:spcBef>
                <a:spcPct val="50000"/>
              </a:spcBef>
            </a:pPr>
            <a:r>
              <a:rPr lang="en-US" b="1" u="sng"/>
              <a:t>Draw Logic</a:t>
            </a:r>
          </a:p>
        </p:txBody>
      </p:sp>
      <p:sp>
        <p:nvSpPr>
          <p:cNvPr id="137229" name="Text Box 13"/>
          <p:cNvSpPr txBox="1">
            <a:spLocks noChangeArrowheads="1"/>
          </p:cNvSpPr>
          <p:nvPr/>
        </p:nvSpPr>
        <p:spPr bwMode="auto">
          <a:xfrm>
            <a:off x="1266825" y="5667375"/>
            <a:ext cx="1447800" cy="457200"/>
          </a:xfrm>
          <a:prstGeom prst="rect">
            <a:avLst/>
          </a:prstGeom>
          <a:noFill/>
          <a:ln w="9525">
            <a:noFill/>
            <a:miter lim="800000"/>
            <a:headEnd/>
            <a:tailEnd/>
          </a:ln>
          <a:effectLst/>
        </p:spPr>
        <p:txBody>
          <a:bodyPr>
            <a:spAutoFit/>
          </a:bodyPr>
          <a:lstStyle/>
          <a:p>
            <a:pPr>
              <a:spcBef>
                <a:spcPct val="50000"/>
              </a:spcBef>
            </a:pPr>
            <a:r>
              <a:rPr lang="en-US" b="1"/>
              <a:t>Step 8:</a:t>
            </a:r>
          </a:p>
        </p:txBody>
      </p:sp>
      <p:sp>
        <p:nvSpPr>
          <p:cNvPr id="137231" name="Text Box 15"/>
          <p:cNvSpPr txBox="1">
            <a:spLocks noChangeArrowheads="1"/>
          </p:cNvSpPr>
          <p:nvPr/>
        </p:nvSpPr>
        <p:spPr bwMode="auto">
          <a:xfrm>
            <a:off x="1268413" y="3436938"/>
            <a:ext cx="1447800" cy="457200"/>
          </a:xfrm>
          <a:prstGeom prst="rect">
            <a:avLst/>
          </a:prstGeom>
          <a:noFill/>
          <a:ln w="9525">
            <a:noFill/>
            <a:miter lim="800000"/>
            <a:headEnd/>
            <a:tailEnd/>
          </a:ln>
          <a:effectLst/>
        </p:spPr>
        <p:txBody>
          <a:bodyPr>
            <a:spAutoFit/>
          </a:bodyPr>
          <a:lstStyle/>
          <a:p>
            <a:pPr>
              <a:spcBef>
                <a:spcPct val="50000"/>
              </a:spcBef>
            </a:pPr>
            <a:r>
              <a:rPr lang="en-US" b="1"/>
              <a:t>Step 3:</a:t>
            </a:r>
          </a:p>
        </p:txBody>
      </p:sp>
      <p:sp>
        <p:nvSpPr>
          <p:cNvPr id="137232" name="Text Box 16"/>
          <p:cNvSpPr txBox="1">
            <a:spLocks noChangeArrowheads="1"/>
          </p:cNvSpPr>
          <p:nvPr/>
        </p:nvSpPr>
        <p:spPr bwMode="auto">
          <a:xfrm>
            <a:off x="2563813" y="3444875"/>
            <a:ext cx="5984875" cy="457200"/>
          </a:xfrm>
          <a:prstGeom prst="rect">
            <a:avLst/>
          </a:prstGeom>
          <a:noFill/>
          <a:ln w="9525">
            <a:noFill/>
            <a:miter lim="800000"/>
            <a:headEnd/>
            <a:tailEnd/>
          </a:ln>
          <a:effectLst/>
        </p:spPr>
        <p:txBody>
          <a:bodyPr>
            <a:spAutoFit/>
          </a:bodyPr>
          <a:lstStyle/>
          <a:p>
            <a:pPr>
              <a:spcBef>
                <a:spcPct val="50000"/>
              </a:spcBef>
            </a:pPr>
            <a:r>
              <a:rPr lang="en-US" b="1" u="sng"/>
              <a:t>Timing Diagram </a:t>
            </a:r>
            <a:r>
              <a:rPr lang="en-US" sz="1600" b="1" u="sng"/>
              <a:t>(To Describe &amp; Understand Behaviour)</a:t>
            </a:r>
          </a:p>
        </p:txBody>
      </p:sp>
      <p:sp>
        <p:nvSpPr>
          <p:cNvPr id="137233" name="Text Box 17"/>
          <p:cNvSpPr txBox="1">
            <a:spLocks noChangeArrowheads="1"/>
          </p:cNvSpPr>
          <p:nvPr/>
        </p:nvSpPr>
        <p:spPr bwMode="auto">
          <a:xfrm>
            <a:off x="2573338" y="4778375"/>
            <a:ext cx="4805362" cy="457200"/>
          </a:xfrm>
          <a:prstGeom prst="rect">
            <a:avLst/>
          </a:prstGeom>
          <a:noFill/>
          <a:ln w="9525">
            <a:noFill/>
            <a:miter lim="800000"/>
            <a:headEnd/>
            <a:tailEnd/>
          </a:ln>
          <a:effectLst/>
        </p:spPr>
        <p:txBody>
          <a:bodyPr>
            <a:spAutoFit/>
          </a:bodyPr>
          <a:lstStyle/>
          <a:p>
            <a:pPr>
              <a:spcBef>
                <a:spcPct val="50000"/>
              </a:spcBef>
            </a:pPr>
            <a:r>
              <a:rPr lang="en-US" b="1" u="sng"/>
              <a:t>Write out State Transition Table</a:t>
            </a:r>
          </a:p>
        </p:txBody>
      </p:sp>
      <p:sp>
        <p:nvSpPr>
          <p:cNvPr id="137234" name="Text Box 18"/>
          <p:cNvSpPr txBox="1">
            <a:spLocks noChangeArrowheads="1"/>
          </p:cNvSpPr>
          <p:nvPr/>
        </p:nvSpPr>
        <p:spPr bwMode="auto">
          <a:xfrm>
            <a:off x="2533650" y="5222875"/>
            <a:ext cx="4338638" cy="457200"/>
          </a:xfrm>
          <a:prstGeom prst="rect">
            <a:avLst/>
          </a:prstGeom>
          <a:noFill/>
          <a:ln w="9525">
            <a:noFill/>
            <a:miter lim="800000"/>
            <a:headEnd/>
            <a:tailEnd/>
          </a:ln>
          <a:effectLst/>
        </p:spPr>
        <p:txBody>
          <a:bodyPr>
            <a:spAutoFit/>
          </a:bodyPr>
          <a:lstStyle/>
          <a:p>
            <a:pPr>
              <a:spcBef>
                <a:spcPct val="50000"/>
              </a:spcBef>
            </a:pPr>
            <a:r>
              <a:rPr lang="en-US" b="1" u="sng"/>
              <a:t>Generate Logic Equations</a:t>
            </a:r>
          </a:p>
        </p:txBody>
      </p:sp>
      <p:sp>
        <p:nvSpPr>
          <p:cNvPr id="137235" name="Text Box 19"/>
          <p:cNvSpPr txBox="1">
            <a:spLocks noChangeArrowheads="1"/>
          </p:cNvSpPr>
          <p:nvPr/>
        </p:nvSpPr>
        <p:spPr bwMode="auto">
          <a:xfrm>
            <a:off x="1266825" y="4775200"/>
            <a:ext cx="1447800" cy="457200"/>
          </a:xfrm>
          <a:prstGeom prst="rect">
            <a:avLst/>
          </a:prstGeom>
          <a:noFill/>
          <a:ln w="9525">
            <a:noFill/>
            <a:miter lim="800000"/>
            <a:headEnd/>
            <a:tailEnd/>
          </a:ln>
          <a:effectLst/>
        </p:spPr>
        <p:txBody>
          <a:bodyPr>
            <a:spAutoFit/>
          </a:bodyPr>
          <a:lstStyle/>
          <a:p>
            <a:pPr>
              <a:spcBef>
                <a:spcPct val="50000"/>
              </a:spcBef>
            </a:pPr>
            <a:r>
              <a:rPr lang="en-US" b="1"/>
              <a:t>Step 6:</a:t>
            </a:r>
          </a:p>
        </p:txBody>
      </p:sp>
      <p:sp>
        <p:nvSpPr>
          <p:cNvPr id="137236" name="Text Box 20"/>
          <p:cNvSpPr txBox="1">
            <a:spLocks noChangeArrowheads="1"/>
          </p:cNvSpPr>
          <p:nvPr/>
        </p:nvSpPr>
        <p:spPr bwMode="auto">
          <a:xfrm>
            <a:off x="1266825" y="5221288"/>
            <a:ext cx="1447800" cy="457200"/>
          </a:xfrm>
          <a:prstGeom prst="rect">
            <a:avLst/>
          </a:prstGeom>
          <a:noFill/>
          <a:ln w="9525">
            <a:noFill/>
            <a:miter lim="800000"/>
            <a:headEnd/>
            <a:tailEnd/>
          </a:ln>
          <a:effectLst/>
        </p:spPr>
        <p:txBody>
          <a:bodyPr>
            <a:spAutoFit/>
          </a:bodyPr>
          <a:lstStyle/>
          <a:p>
            <a:pPr>
              <a:spcBef>
                <a:spcPct val="50000"/>
              </a:spcBef>
            </a:pPr>
            <a:r>
              <a:rPr lang="en-US" b="1"/>
              <a:t>Step 7:</a:t>
            </a:r>
          </a:p>
        </p:txBody>
      </p:sp>
      <p:sp>
        <p:nvSpPr>
          <p:cNvPr id="20" name="Slide Number Placeholder 19"/>
          <p:cNvSpPr>
            <a:spLocks noGrp="1"/>
          </p:cNvSpPr>
          <p:nvPr>
            <p:ph type="sldNum" sz="quarter" idx="12"/>
          </p:nvPr>
        </p:nvSpPr>
        <p:spPr/>
        <p:txBody>
          <a:bodyPr/>
          <a:lstStyle/>
          <a:p>
            <a:fld id="{1E9AE433-2354-447F-AC9C-E3BA53A2ED55}" type="slidenum">
              <a:rPr lang="en-US" smtClean="0"/>
              <a:pPr/>
              <a:t>90</a:t>
            </a:fld>
            <a:endParaRPr lang="en-US"/>
          </a:p>
        </p:txBody>
      </p:sp>
      <p:sp>
        <p:nvSpPr>
          <p:cNvPr id="21" name="Footer Placeholder 20"/>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sz="quarter"/>
          </p:nvPr>
        </p:nvSpPr>
        <p:spPr/>
        <p:txBody>
          <a:bodyPr/>
          <a:lstStyle/>
          <a:p>
            <a:r>
              <a:rPr lang="en-US" dirty="0" smtClean="0"/>
              <a:t>Sequential Logic: Examples</a:t>
            </a:r>
            <a:endParaRPr lang="en-US" dirty="0"/>
          </a:p>
        </p:txBody>
      </p:sp>
      <p:sp>
        <p:nvSpPr>
          <p:cNvPr id="4" name="Footer Placeholder 3"/>
          <p:cNvSpPr>
            <a:spLocks noGrp="1"/>
          </p:cNvSpPr>
          <p:nvPr>
            <p:ph type="ftr" sz="quarter" idx="4294967295"/>
          </p:nvPr>
        </p:nvSpPr>
        <p:spPr>
          <a:xfrm>
            <a:off x="3579813" y="6553200"/>
            <a:ext cx="5564187" cy="474663"/>
          </a:xfrm>
        </p:spPr>
        <p:txBody>
          <a:bodyPr/>
          <a:lstStyle/>
          <a:p>
            <a:r>
              <a:rPr lang="es-ES" smtClean="0"/>
              <a:t>W2018: EE307</a:t>
            </a:r>
            <a:endParaRPr lang="en-US" dirty="0"/>
          </a:p>
        </p:txBody>
      </p:sp>
      <p:sp>
        <p:nvSpPr>
          <p:cNvPr id="5" name="Slide Number Placeholder 4"/>
          <p:cNvSpPr>
            <a:spLocks noGrp="1"/>
          </p:cNvSpPr>
          <p:nvPr>
            <p:ph type="sldNum" sz="quarter" idx="4294967295"/>
          </p:nvPr>
        </p:nvSpPr>
        <p:spPr>
          <a:xfrm>
            <a:off x="0" y="6242050"/>
            <a:ext cx="827088" cy="488950"/>
          </a:xfrm>
        </p:spPr>
        <p:txBody>
          <a:bodyPr/>
          <a:lstStyle/>
          <a:p>
            <a:fld id="{65876461-077E-41AC-BF9A-19ECFE564D14}" type="slidenum">
              <a:rPr lang="en-US" smtClean="0"/>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661182" y="304800"/>
            <a:ext cx="8482818" cy="762000"/>
          </a:xfrm>
        </p:spPr>
        <p:txBody>
          <a:bodyPr/>
          <a:lstStyle/>
          <a:p>
            <a:r>
              <a:rPr lang="en-US" sz="3200" dirty="0"/>
              <a:t>My </a:t>
            </a:r>
            <a:r>
              <a:rPr lang="en-US" sz="3200" dirty="0" smtClean="0"/>
              <a:t>Specifications (</a:t>
            </a:r>
            <a:r>
              <a:rPr lang="en-US" sz="3200" dirty="0"/>
              <a:t>Digital </a:t>
            </a:r>
            <a:r>
              <a:rPr lang="en-US" sz="3200" dirty="0" err="1"/>
              <a:t>Debouncer</a:t>
            </a:r>
            <a:r>
              <a:rPr lang="en-US" sz="3200" dirty="0"/>
              <a:t>)</a:t>
            </a:r>
          </a:p>
        </p:txBody>
      </p:sp>
      <p:sp>
        <p:nvSpPr>
          <p:cNvPr id="138243" name="Rectangle 3"/>
          <p:cNvSpPr>
            <a:spLocks noGrp="1" noChangeArrowheads="1"/>
          </p:cNvSpPr>
          <p:nvPr>
            <p:ph idx="1"/>
          </p:nvPr>
        </p:nvSpPr>
        <p:spPr/>
        <p:txBody>
          <a:bodyPr/>
          <a:lstStyle/>
          <a:p>
            <a:r>
              <a:rPr lang="en-US"/>
              <a:t>If 4 clock cycles after I see a ‘1’, I see a ‘1’, again then I will assume that the input has switched from 0</a:t>
            </a:r>
            <a:r>
              <a:rPr lang="en-US">
                <a:sym typeface="Wingdings" pitchFamily="2" charset="2"/>
              </a:rPr>
              <a:t>1 and I should output a 1.</a:t>
            </a:r>
          </a:p>
          <a:p>
            <a:r>
              <a:rPr lang="en-US">
                <a:sym typeface="Wingdings" pitchFamily="2" charset="2"/>
              </a:rPr>
              <a:t>Whenever I am in the “found a 1” state and I see a 0, I will switch to the wait state.</a:t>
            </a:r>
            <a:endParaRPr lang="en-US"/>
          </a:p>
        </p:txBody>
      </p:sp>
      <p:sp>
        <p:nvSpPr>
          <p:cNvPr id="4" name="Slide Number Placeholder 3"/>
          <p:cNvSpPr>
            <a:spLocks noGrp="1"/>
          </p:cNvSpPr>
          <p:nvPr>
            <p:ph type="sldNum" sz="quarter" idx="12"/>
          </p:nvPr>
        </p:nvSpPr>
        <p:spPr/>
        <p:txBody>
          <a:bodyPr/>
          <a:lstStyle/>
          <a:p>
            <a:fld id="{1E9AE433-2354-447F-AC9C-E3BA53A2ED55}" type="slidenum">
              <a:rPr lang="en-US" smtClean="0"/>
              <a:pPr/>
              <a:t>92</a:t>
            </a:fld>
            <a:endParaRPr lang="en-US"/>
          </a:p>
        </p:txBody>
      </p:sp>
      <p:sp>
        <p:nvSpPr>
          <p:cNvPr id="5" name="Footer Placeholder 4"/>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dirty="0"/>
              <a:t>Determine </a:t>
            </a:r>
            <a:r>
              <a:rPr lang="en-US" dirty="0" smtClean="0"/>
              <a:t>I/O (</a:t>
            </a:r>
            <a:r>
              <a:rPr lang="en-US" dirty="0"/>
              <a:t>Digital </a:t>
            </a:r>
            <a:r>
              <a:rPr lang="en-US" dirty="0" err="1"/>
              <a:t>Debouncer</a:t>
            </a:r>
            <a:r>
              <a:rPr lang="en-US" dirty="0"/>
              <a:t>)</a:t>
            </a:r>
          </a:p>
        </p:txBody>
      </p:sp>
      <p:grpSp>
        <p:nvGrpSpPr>
          <p:cNvPr id="139281" name="Group 17"/>
          <p:cNvGrpSpPr>
            <a:grpSpLocks/>
          </p:cNvGrpSpPr>
          <p:nvPr/>
        </p:nvGrpSpPr>
        <p:grpSpPr bwMode="auto">
          <a:xfrm>
            <a:off x="2068513" y="2860675"/>
            <a:ext cx="6132512" cy="2470150"/>
            <a:chOff x="1373" y="2201"/>
            <a:chExt cx="3863" cy="1556"/>
          </a:xfrm>
        </p:grpSpPr>
        <p:sp>
          <p:nvSpPr>
            <p:cNvPr id="139268" name="Rectangle 4"/>
            <p:cNvSpPr>
              <a:spLocks noChangeArrowheads="1"/>
            </p:cNvSpPr>
            <p:nvPr/>
          </p:nvSpPr>
          <p:spPr bwMode="auto">
            <a:xfrm>
              <a:off x="2267" y="2201"/>
              <a:ext cx="1318" cy="1556"/>
            </a:xfrm>
            <a:prstGeom prst="rect">
              <a:avLst/>
            </a:prstGeom>
            <a:noFill/>
            <a:ln w="9525">
              <a:solidFill>
                <a:schemeClr val="tx1"/>
              </a:solidFill>
              <a:miter lim="800000"/>
              <a:headEnd/>
              <a:tailEnd/>
            </a:ln>
            <a:effectLst/>
          </p:spPr>
          <p:txBody>
            <a:bodyPr wrap="none" anchor="ctr"/>
            <a:lstStyle/>
            <a:p>
              <a:endParaRPr lang="en-US"/>
            </a:p>
          </p:txBody>
        </p:sp>
        <p:sp>
          <p:nvSpPr>
            <p:cNvPr id="139269" name="Freeform 5"/>
            <p:cNvSpPr>
              <a:spLocks/>
            </p:cNvSpPr>
            <p:nvPr/>
          </p:nvSpPr>
          <p:spPr bwMode="auto">
            <a:xfrm>
              <a:off x="2267" y="3385"/>
              <a:ext cx="140" cy="218"/>
            </a:xfrm>
            <a:custGeom>
              <a:avLst/>
              <a:gdLst/>
              <a:ahLst/>
              <a:cxnLst>
                <a:cxn ang="0">
                  <a:pos x="0" y="0"/>
                </a:cxn>
                <a:cxn ang="0">
                  <a:pos x="140" y="122"/>
                </a:cxn>
                <a:cxn ang="0">
                  <a:pos x="0" y="218"/>
                </a:cxn>
              </a:cxnLst>
              <a:rect l="0" t="0" r="r" b="b"/>
              <a:pathLst>
                <a:path w="140" h="218">
                  <a:moveTo>
                    <a:pt x="0" y="0"/>
                  </a:moveTo>
                  <a:lnTo>
                    <a:pt x="140" y="122"/>
                  </a:lnTo>
                  <a:lnTo>
                    <a:pt x="0" y="218"/>
                  </a:lnTo>
                </a:path>
              </a:pathLst>
            </a:custGeom>
            <a:noFill/>
            <a:ln w="9525">
              <a:solidFill>
                <a:schemeClr val="tx1"/>
              </a:solidFill>
              <a:round/>
              <a:headEnd/>
              <a:tailEnd/>
            </a:ln>
            <a:effectLst/>
          </p:spPr>
          <p:txBody>
            <a:bodyPr/>
            <a:lstStyle/>
            <a:p>
              <a:endParaRPr lang="en-US"/>
            </a:p>
          </p:txBody>
        </p:sp>
        <p:sp>
          <p:nvSpPr>
            <p:cNvPr id="139270" name="Line 6"/>
            <p:cNvSpPr>
              <a:spLocks noChangeShapeType="1"/>
            </p:cNvSpPr>
            <p:nvPr/>
          </p:nvSpPr>
          <p:spPr bwMode="auto">
            <a:xfrm flipH="1">
              <a:off x="1851" y="2598"/>
              <a:ext cx="416" cy="0"/>
            </a:xfrm>
            <a:prstGeom prst="line">
              <a:avLst/>
            </a:prstGeom>
            <a:noFill/>
            <a:ln w="9525">
              <a:solidFill>
                <a:schemeClr val="tx1"/>
              </a:solidFill>
              <a:round/>
              <a:headEnd/>
              <a:tailEnd/>
            </a:ln>
            <a:effectLst/>
          </p:spPr>
          <p:txBody>
            <a:bodyPr/>
            <a:lstStyle/>
            <a:p>
              <a:endParaRPr lang="en-US"/>
            </a:p>
          </p:txBody>
        </p:sp>
        <p:sp>
          <p:nvSpPr>
            <p:cNvPr id="139272" name="Line 8"/>
            <p:cNvSpPr>
              <a:spLocks noChangeShapeType="1"/>
            </p:cNvSpPr>
            <p:nvPr/>
          </p:nvSpPr>
          <p:spPr bwMode="auto">
            <a:xfrm flipH="1">
              <a:off x="1838" y="3507"/>
              <a:ext cx="416" cy="0"/>
            </a:xfrm>
            <a:prstGeom prst="line">
              <a:avLst/>
            </a:prstGeom>
            <a:noFill/>
            <a:ln w="9525">
              <a:solidFill>
                <a:schemeClr val="tx1"/>
              </a:solidFill>
              <a:round/>
              <a:headEnd/>
              <a:tailEnd/>
            </a:ln>
            <a:effectLst/>
          </p:spPr>
          <p:txBody>
            <a:bodyPr/>
            <a:lstStyle/>
            <a:p>
              <a:endParaRPr lang="en-US"/>
            </a:p>
          </p:txBody>
        </p:sp>
        <p:sp>
          <p:nvSpPr>
            <p:cNvPr id="139273" name="Line 9"/>
            <p:cNvSpPr>
              <a:spLocks noChangeShapeType="1"/>
            </p:cNvSpPr>
            <p:nvPr/>
          </p:nvSpPr>
          <p:spPr bwMode="auto">
            <a:xfrm flipH="1">
              <a:off x="3584" y="2834"/>
              <a:ext cx="416" cy="0"/>
            </a:xfrm>
            <a:prstGeom prst="line">
              <a:avLst/>
            </a:prstGeom>
            <a:noFill/>
            <a:ln w="9525">
              <a:solidFill>
                <a:schemeClr val="tx1"/>
              </a:solidFill>
              <a:round/>
              <a:headEnd/>
              <a:tailEnd/>
            </a:ln>
            <a:effectLst/>
          </p:spPr>
          <p:txBody>
            <a:bodyPr/>
            <a:lstStyle/>
            <a:p>
              <a:endParaRPr lang="en-US"/>
            </a:p>
          </p:txBody>
        </p:sp>
        <p:sp>
          <p:nvSpPr>
            <p:cNvPr id="139274" name="Text Box 10"/>
            <p:cNvSpPr txBox="1">
              <a:spLocks noChangeArrowheads="1"/>
            </p:cNvSpPr>
            <p:nvPr/>
          </p:nvSpPr>
          <p:spPr bwMode="auto">
            <a:xfrm>
              <a:off x="1373" y="2350"/>
              <a:ext cx="1766" cy="518"/>
            </a:xfrm>
            <a:prstGeom prst="rect">
              <a:avLst/>
            </a:prstGeom>
            <a:noFill/>
            <a:ln w="9525">
              <a:noFill/>
              <a:miter lim="800000"/>
              <a:headEnd/>
              <a:tailEnd/>
            </a:ln>
            <a:effectLst/>
          </p:spPr>
          <p:txBody>
            <a:bodyPr>
              <a:spAutoFit/>
            </a:bodyPr>
            <a:lstStyle/>
            <a:p>
              <a:r>
                <a:rPr lang="en-US"/>
                <a:t>Button	    </a:t>
              </a:r>
            </a:p>
            <a:p>
              <a:r>
                <a:rPr lang="en-US"/>
                <a:t>Output</a:t>
              </a:r>
            </a:p>
          </p:txBody>
        </p:sp>
        <p:sp>
          <p:nvSpPr>
            <p:cNvPr id="139276" name="Text Box 12"/>
            <p:cNvSpPr txBox="1">
              <a:spLocks noChangeArrowheads="1"/>
            </p:cNvSpPr>
            <p:nvPr/>
          </p:nvSpPr>
          <p:spPr bwMode="auto">
            <a:xfrm>
              <a:off x="1516" y="3345"/>
              <a:ext cx="543" cy="288"/>
            </a:xfrm>
            <a:prstGeom prst="rect">
              <a:avLst/>
            </a:prstGeom>
            <a:noFill/>
            <a:ln w="9525">
              <a:noFill/>
              <a:miter lim="800000"/>
              <a:headEnd/>
              <a:tailEnd/>
            </a:ln>
            <a:effectLst/>
          </p:spPr>
          <p:txBody>
            <a:bodyPr>
              <a:spAutoFit/>
            </a:bodyPr>
            <a:lstStyle/>
            <a:p>
              <a:pPr>
                <a:spcBef>
                  <a:spcPct val="50000"/>
                </a:spcBef>
              </a:pPr>
              <a:r>
                <a:rPr lang="en-US"/>
                <a:t>clk</a:t>
              </a:r>
            </a:p>
          </p:txBody>
        </p:sp>
        <p:sp>
          <p:nvSpPr>
            <p:cNvPr id="139277" name="Text Box 13"/>
            <p:cNvSpPr txBox="1">
              <a:spLocks noChangeArrowheads="1"/>
            </p:cNvSpPr>
            <p:nvPr/>
          </p:nvSpPr>
          <p:spPr bwMode="auto">
            <a:xfrm>
              <a:off x="3840" y="2571"/>
              <a:ext cx="1396" cy="748"/>
            </a:xfrm>
            <a:prstGeom prst="rect">
              <a:avLst/>
            </a:prstGeom>
            <a:noFill/>
            <a:ln w="9525">
              <a:noFill/>
              <a:miter lim="800000"/>
              <a:headEnd/>
              <a:tailEnd/>
            </a:ln>
            <a:effectLst/>
          </p:spPr>
          <p:txBody>
            <a:bodyPr>
              <a:spAutoFit/>
            </a:bodyPr>
            <a:lstStyle/>
            <a:p>
              <a:r>
                <a:rPr lang="en-US"/>
                <a:t>Cleaned </a:t>
              </a:r>
            </a:p>
            <a:p>
              <a:r>
                <a:rPr lang="en-US"/>
                <a:t>Button</a:t>
              </a:r>
            </a:p>
            <a:p>
              <a:r>
                <a:rPr lang="en-US"/>
                <a:t>Output</a:t>
              </a:r>
            </a:p>
          </p:txBody>
        </p:sp>
      </p:grpSp>
      <p:sp>
        <p:nvSpPr>
          <p:cNvPr id="12" name="Slide Number Placeholder 11"/>
          <p:cNvSpPr>
            <a:spLocks noGrp="1"/>
          </p:cNvSpPr>
          <p:nvPr>
            <p:ph type="sldNum" sz="quarter" idx="12"/>
          </p:nvPr>
        </p:nvSpPr>
        <p:spPr/>
        <p:txBody>
          <a:bodyPr/>
          <a:lstStyle/>
          <a:p>
            <a:fld id="{1E9AE433-2354-447F-AC9C-E3BA53A2ED55}" type="slidenum">
              <a:rPr lang="en-US" smtClean="0"/>
              <a:pPr/>
              <a:t>93</a:t>
            </a:fld>
            <a:endParaRPr lang="en-US"/>
          </a:p>
        </p:txBody>
      </p:sp>
      <p:sp>
        <p:nvSpPr>
          <p:cNvPr id="13" name="Footer Placeholder 12"/>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727074" y="158750"/>
            <a:ext cx="8416925" cy="1008868"/>
          </a:xfrm>
        </p:spPr>
        <p:txBody>
          <a:bodyPr/>
          <a:lstStyle/>
          <a:p>
            <a:r>
              <a:rPr lang="en-US" dirty="0"/>
              <a:t>Timing </a:t>
            </a:r>
            <a:r>
              <a:rPr lang="en-US" dirty="0" smtClean="0"/>
              <a:t>Diagram (</a:t>
            </a:r>
            <a:r>
              <a:rPr lang="en-US" dirty="0"/>
              <a:t>Digital </a:t>
            </a:r>
            <a:r>
              <a:rPr lang="en-US" dirty="0" err="1"/>
              <a:t>Debouncer</a:t>
            </a:r>
            <a:r>
              <a:rPr lang="en-US" dirty="0"/>
              <a:t>)</a:t>
            </a:r>
          </a:p>
        </p:txBody>
      </p:sp>
      <p:sp>
        <p:nvSpPr>
          <p:cNvPr id="140291" name="Text Box 3"/>
          <p:cNvSpPr txBox="1">
            <a:spLocks noChangeArrowheads="1"/>
          </p:cNvSpPr>
          <p:nvPr/>
        </p:nvSpPr>
        <p:spPr bwMode="auto">
          <a:xfrm>
            <a:off x="1176338" y="5248275"/>
            <a:ext cx="2438400" cy="457200"/>
          </a:xfrm>
          <a:prstGeom prst="rect">
            <a:avLst/>
          </a:prstGeom>
          <a:noFill/>
          <a:ln w="9525">
            <a:noFill/>
            <a:miter lim="800000"/>
            <a:headEnd/>
            <a:tailEnd/>
          </a:ln>
          <a:effectLst/>
        </p:spPr>
        <p:txBody>
          <a:bodyPr>
            <a:spAutoFit/>
          </a:bodyPr>
          <a:lstStyle/>
          <a:p>
            <a:pPr>
              <a:spcBef>
                <a:spcPct val="50000"/>
              </a:spcBef>
            </a:pPr>
            <a:r>
              <a:rPr lang="en-US"/>
              <a:t>Moore Machine</a:t>
            </a:r>
          </a:p>
        </p:txBody>
      </p:sp>
      <p:grpSp>
        <p:nvGrpSpPr>
          <p:cNvPr id="140348" name="Group 60"/>
          <p:cNvGrpSpPr>
            <a:grpSpLocks/>
          </p:cNvGrpSpPr>
          <p:nvPr/>
        </p:nvGrpSpPr>
        <p:grpSpPr bwMode="auto">
          <a:xfrm>
            <a:off x="3786188" y="4292600"/>
            <a:ext cx="4995862" cy="2381250"/>
            <a:chOff x="2385" y="2704"/>
            <a:chExt cx="3147" cy="1500"/>
          </a:xfrm>
        </p:grpSpPr>
        <p:sp>
          <p:nvSpPr>
            <p:cNvPr id="140311" name="Text Box 23"/>
            <p:cNvSpPr txBox="1">
              <a:spLocks noChangeArrowheads="1"/>
            </p:cNvSpPr>
            <p:nvPr/>
          </p:nvSpPr>
          <p:spPr bwMode="auto">
            <a:xfrm>
              <a:off x="2385" y="2738"/>
              <a:ext cx="417" cy="192"/>
            </a:xfrm>
            <a:prstGeom prst="rect">
              <a:avLst/>
            </a:prstGeom>
            <a:noFill/>
            <a:ln w="9525">
              <a:noFill/>
              <a:miter lim="800000"/>
              <a:headEnd/>
              <a:tailEnd/>
            </a:ln>
            <a:effectLst/>
          </p:spPr>
          <p:txBody>
            <a:bodyPr>
              <a:spAutoFit/>
            </a:bodyPr>
            <a:lstStyle/>
            <a:p>
              <a:pPr>
                <a:spcBef>
                  <a:spcPct val="50000"/>
                </a:spcBef>
              </a:pPr>
              <a:r>
                <a:rPr lang="en-US" sz="1400"/>
                <a:t>Input</a:t>
              </a:r>
            </a:p>
          </p:txBody>
        </p:sp>
        <p:sp>
          <p:nvSpPr>
            <p:cNvPr id="140293" name="Text Box 5"/>
            <p:cNvSpPr txBox="1">
              <a:spLocks noChangeArrowheads="1"/>
            </p:cNvSpPr>
            <p:nvPr/>
          </p:nvSpPr>
          <p:spPr bwMode="auto">
            <a:xfrm>
              <a:off x="3628" y="2797"/>
              <a:ext cx="960" cy="220"/>
            </a:xfrm>
            <a:prstGeom prst="rect">
              <a:avLst/>
            </a:prstGeom>
            <a:noFill/>
            <a:ln w="9525">
              <a:noFill/>
              <a:miter lim="800000"/>
              <a:headEnd/>
              <a:tailEnd/>
            </a:ln>
            <a:effectLst/>
          </p:spPr>
          <p:txBody>
            <a:bodyPr>
              <a:spAutoFit/>
            </a:bodyPr>
            <a:lstStyle/>
            <a:p>
              <a:pPr algn="ctr">
                <a:lnSpc>
                  <a:spcPct val="70000"/>
                </a:lnSpc>
              </a:pPr>
              <a:r>
                <a:rPr lang="en-US" sz="1200"/>
                <a:t>Combinational</a:t>
              </a:r>
            </a:p>
            <a:p>
              <a:pPr algn="ctr">
                <a:lnSpc>
                  <a:spcPct val="70000"/>
                </a:lnSpc>
              </a:pPr>
              <a:r>
                <a:rPr lang="en-US" sz="1200"/>
                <a:t> Logic</a:t>
              </a:r>
            </a:p>
          </p:txBody>
        </p:sp>
        <p:grpSp>
          <p:nvGrpSpPr>
            <p:cNvPr id="140295" name="Group 7"/>
            <p:cNvGrpSpPr>
              <a:grpSpLocks/>
            </p:cNvGrpSpPr>
            <p:nvPr/>
          </p:nvGrpSpPr>
          <p:grpSpPr bwMode="auto">
            <a:xfrm>
              <a:off x="3009" y="3668"/>
              <a:ext cx="762" cy="536"/>
              <a:chOff x="1200" y="3167"/>
              <a:chExt cx="864" cy="560"/>
            </a:xfrm>
          </p:grpSpPr>
          <p:sp>
            <p:nvSpPr>
              <p:cNvPr id="140296" name="Text Box 8"/>
              <p:cNvSpPr txBox="1">
                <a:spLocks noChangeArrowheads="1"/>
              </p:cNvSpPr>
              <p:nvPr/>
            </p:nvSpPr>
            <p:spPr bwMode="auto">
              <a:xfrm>
                <a:off x="1200" y="3167"/>
                <a:ext cx="864" cy="560"/>
              </a:xfrm>
              <a:prstGeom prst="rect">
                <a:avLst/>
              </a:prstGeom>
              <a:noFill/>
              <a:ln w="9525">
                <a:solidFill>
                  <a:schemeClr val="tx1"/>
                </a:solidFill>
                <a:miter lim="800000"/>
                <a:headEnd/>
                <a:tailEnd/>
              </a:ln>
              <a:effectLst/>
            </p:spPr>
            <p:txBody>
              <a:bodyPr>
                <a:spAutoFit/>
              </a:bodyPr>
              <a:lstStyle/>
              <a:p>
                <a:pPr>
                  <a:lnSpc>
                    <a:spcPct val="70000"/>
                  </a:lnSpc>
                </a:pPr>
                <a:endParaRPr lang="en-US" sz="1600"/>
              </a:p>
              <a:p>
                <a:pPr algn="ctr">
                  <a:lnSpc>
                    <a:spcPct val="70000"/>
                  </a:lnSpc>
                </a:pPr>
                <a:r>
                  <a:rPr lang="en-US" sz="1200"/>
                  <a:t>FF Holding </a:t>
                </a:r>
              </a:p>
              <a:p>
                <a:pPr algn="ctr">
                  <a:lnSpc>
                    <a:spcPct val="70000"/>
                  </a:lnSpc>
                </a:pPr>
                <a:r>
                  <a:rPr lang="en-US" sz="1200"/>
                  <a:t>Present State</a:t>
                </a:r>
              </a:p>
              <a:p>
                <a:pPr algn="ctr">
                  <a:lnSpc>
                    <a:spcPct val="70000"/>
                  </a:lnSpc>
                </a:pPr>
                <a:endParaRPr lang="en-US" sz="1200"/>
              </a:p>
              <a:p>
                <a:pPr>
                  <a:lnSpc>
                    <a:spcPct val="70000"/>
                  </a:lnSpc>
                </a:pPr>
                <a:endParaRPr lang="en-US" sz="1800"/>
              </a:p>
            </p:txBody>
          </p:sp>
          <p:sp>
            <p:nvSpPr>
              <p:cNvPr id="140297" name="Line 9"/>
              <p:cNvSpPr>
                <a:spLocks noChangeShapeType="1"/>
              </p:cNvSpPr>
              <p:nvPr/>
            </p:nvSpPr>
            <p:spPr bwMode="auto">
              <a:xfrm>
                <a:off x="1200" y="3504"/>
                <a:ext cx="96" cy="96"/>
              </a:xfrm>
              <a:prstGeom prst="line">
                <a:avLst/>
              </a:prstGeom>
              <a:noFill/>
              <a:ln w="9525">
                <a:solidFill>
                  <a:schemeClr val="tx1"/>
                </a:solidFill>
                <a:round/>
                <a:headEnd/>
                <a:tailEnd/>
              </a:ln>
              <a:effectLst/>
            </p:spPr>
            <p:txBody>
              <a:bodyPr/>
              <a:lstStyle/>
              <a:p>
                <a:endParaRPr lang="en-US"/>
              </a:p>
            </p:txBody>
          </p:sp>
          <p:sp>
            <p:nvSpPr>
              <p:cNvPr id="140298" name="Line 10"/>
              <p:cNvSpPr>
                <a:spLocks noChangeShapeType="1"/>
              </p:cNvSpPr>
              <p:nvPr/>
            </p:nvSpPr>
            <p:spPr bwMode="auto">
              <a:xfrm flipH="1">
                <a:off x="1200" y="3600"/>
                <a:ext cx="96" cy="96"/>
              </a:xfrm>
              <a:prstGeom prst="line">
                <a:avLst/>
              </a:prstGeom>
              <a:noFill/>
              <a:ln w="9525">
                <a:solidFill>
                  <a:schemeClr val="tx1"/>
                </a:solidFill>
                <a:round/>
                <a:headEnd/>
                <a:tailEnd/>
              </a:ln>
              <a:effectLst/>
            </p:spPr>
            <p:txBody>
              <a:bodyPr/>
              <a:lstStyle/>
              <a:p>
                <a:endParaRPr lang="en-US"/>
              </a:p>
            </p:txBody>
          </p:sp>
        </p:grpSp>
        <p:sp>
          <p:nvSpPr>
            <p:cNvPr id="140299" name="Text Box 11"/>
            <p:cNvSpPr txBox="1">
              <a:spLocks noChangeArrowheads="1"/>
            </p:cNvSpPr>
            <p:nvPr/>
          </p:nvSpPr>
          <p:spPr bwMode="auto">
            <a:xfrm>
              <a:off x="3049" y="3347"/>
              <a:ext cx="682" cy="181"/>
            </a:xfrm>
            <a:prstGeom prst="rect">
              <a:avLst/>
            </a:prstGeom>
            <a:noFill/>
            <a:ln w="12700">
              <a:solidFill>
                <a:schemeClr val="tx1"/>
              </a:solidFill>
              <a:miter lim="800000"/>
              <a:headEnd/>
              <a:tailEnd/>
            </a:ln>
            <a:effectLst/>
          </p:spPr>
          <p:txBody>
            <a:bodyPr>
              <a:spAutoFit/>
            </a:bodyPr>
            <a:lstStyle/>
            <a:p>
              <a:pPr>
                <a:spcBef>
                  <a:spcPct val="50000"/>
                </a:spcBef>
              </a:pPr>
              <a:r>
                <a:rPr lang="en-US" sz="1200"/>
                <a:t>Output Logic</a:t>
              </a:r>
            </a:p>
          </p:txBody>
        </p:sp>
        <p:sp>
          <p:nvSpPr>
            <p:cNvPr id="140300" name="Text Box 12"/>
            <p:cNvSpPr txBox="1">
              <a:spLocks noChangeArrowheads="1"/>
            </p:cNvSpPr>
            <p:nvPr/>
          </p:nvSpPr>
          <p:spPr bwMode="auto">
            <a:xfrm>
              <a:off x="3049" y="2704"/>
              <a:ext cx="682" cy="526"/>
            </a:xfrm>
            <a:prstGeom prst="rect">
              <a:avLst/>
            </a:prstGeom>
            <a:noFill/>
            <a:ln w="12700">
              <a:solidFill>
                <a:schemeClr val="tx1"/>
              </a:solidFill>
              <a:miter lim="800000"/>
              <a:headEnd/>
              <a:tailEnd/>
            </a:ln>
            <a:effectLst/>
          </p:spPr>
          <p:txBody>
            <a:bodyPr>
              <a:spAutoFit/>
            </a:bodyPr>
            <a:lstStyle/>
            <a:p>
              <a:pPr>
                <a:spcBef>
                  <a:spcPct val="50000"/>
                </a:spcBef>
              </a:pPr>
              <a:r>
                <a:rPr lang="en-US" sz="1200"/>
                <a:t>Takes Present State and Produces Next State.</a:t>
              </a:r>
            </a:p>
          </p:txBody>
        </p:sp>
        <p:sp>
          <p:nvSpPr>
            <p:cNvPr id="140301" name="Line 13"/>
            <p:cNvSpPr>
              <a:spLocks noChangeShapeType="1"/>
            </p:cNvSpPr>
            <p:nvPr/>
          </p:nvSpPr>
          <p:spPr bwMode="auto">
            <a:xfrm>
              <a:off x="2447" y="2934"/>
              <a:ext cx="602" cy="1"/>
            </a:xfrm>
            <a:prstGeom prst="line">
              <a:avLst/>
            </a:prstGeom>
            <a:noFill/>
            <a:ln w="9525">
              <a:solidFill>
                <a:schemeClr val="tx1"/>
              </a:solidFill>
              <a:round/>
              <a:headEnd/>
              <a:tailEnd type="arrow" w="med" len="med"/>
            </a:ln>
            <a:effectLst/>
          </p:spPr>
          <p:txBody>
            <a:bodyPr/>
            <a:lstStyle/>
            <a:p>
              <a:endParaRPr lang="en-US"/>
            </a:p>
          </p:txBody>
        </p:sp>
        <p:sp>
          <p:nvSpPr>
            <p:cNvPr id="140302" name="Freeform 14"/>
            <p:cNvSpPr>
              <a:spLocks/>
            </p:cNvSpPr>
            <p:nvPr/>
          </p:nvSpPr>
          <p:spPr bwMode="auto">
            <a:xfrm>
              <a:off x="3731" y="3072"/>
              <a:ext cx="241" cy="873"/>
            </a:xfrm>
            <a:custGeom>
              <a:avLst/>
              <a:gdLst/>
              <a:ahLst/>
              <a:cxnLst>
                <a:cxn ang="0">
                  <a:pos x="0" y="0"/>
                </a:cxn>
                <a:cxn ang="0">
                  <a:pos x="288" y="0"/>
                </a:cxn>
                <a:cxn ang="0">
                  <a:pos x="288" y="912"/>
                </a:cxn>
                <a:cxn ang="0">
                  <a:pos x="48" y="912"/>
                </a:cxn>
              </a:cxnLst>
              <a:rect l="0" t="0" r="r" b="b"/>
              <a:pathLst>
                <a:path w="288" h="912">
                  <a:moveTo>
                    <a:pt x="0" y="0"/>
                  </a:moveTo>
                  <a:lnTo>
                    <a:pt x="288" y="0"/>
                  </a:lnTo>
                  <a:lnTo>
                    <a:pt x="288" y="912"/>
                  </a:lnTo>
                  <a:lnTo>
                    <a:pt x="48" y="912"/>
                  </a:lnTo>
                </a:path>
              </a:pathLst>
            </a:custGeom>
            <a:noFill/>
            <a:ln w="9525">
              <a:solidFill>
                <a:schemeClr val="tx1"/>
              </a:solidFill>
              <a:round/>
              <a:headEnd type="none" w="med" len="med"/>
              <a:tailEnd type="arrow" w="med" len="med"/>
            </a:ln>
            <a:effectLst/>
          </p:spPr>
          <p:txBody>
            <a:bodyPr/>
            <a:lstStyle/>
            <a:p>
              <a:endParaRPr lang="en-US"/>
            </a:p>
          </p:txBody>
        </p:sp>
        <p:sp>
          <p:nvSpPr>
            <p:cNvPr id="140303" name="Freeform 15"/>
            <p:cNvSpPr>
              <a:spLocks/>
            </p:cNvSpPr>
            <p:nvPr/>
          </p:nvSpPr>
          <p:spPr bwMode="auto">
            <a:xfrm>
              <a:off x="2808" y="3118"/>
              <a:ext cx="241" cy="827"/>
            </a:xfrm>
            <a:custGeom>
              <a:avLst/>
              <a:gdLst/>
              <a:ahLst/>
              <a:cxnLst>
                <a:cxn ang="0">
                  <a:pos x="240" y="1200"/>
                </a:cxn>
                <a:cxn ang="0">
                  <a:pos x="0" y="1200"/>
                </a:cxn>
                <a:cxn ang="0">
                  <a:pos x="0" y="0"/>
                </a:cxn>
                <a:cxn ang="0">
                  <a:pos x="288" y="0"/>
                </a:cxn>
              </a:cxnLst>
              <a:rect l="0" t="0" r="r" b="b"/>
              <a:pathLst>
                <a:path w="288" h="1200">
                  <a:moveTo>
                    <a:pt x="240" y="1200"/>
                  </a:moveTo>
                  <a:lnTo>
                    <a:pt x="0" y="1200"/>
                  </a:lnTo>
                  <a:lnTo>
                    <a:pt x="0" y="0"/>
                  </a:lnTo>
                  <a:lnTo>
                    <a:pt x="288" y="0"/>
                  </a:lnTo>
                </a:path>
              </a:pathLst>
            </a:custGeom>
            <a:noFill/>
            <a:ln w="9525">
              <a:solidFill>
                <a:schemeClr val="tx1"/>
              </a:solidFill>
              <a:round/>
              <a:headEnd type="none" w="med" len="med"/>
              <a:tailEnd type="arrow" w="med" len="med"/>
            </a:ln>
            <a:effectLst/>
          </p:spPr>
          <p:txBody>
            <a:bodyPr/>
            <a:lstStyle/>
            <a:p>
              <a:endParaRPr lang="en-US"/>
            </a:p>
          </p:txBody>
        </p:sp>
        <p:sp>
          <p:nvSpPr>
            <p:cNvPr id="140304" name="Line 16"/>
            <p:cNvSpPr>
              <a:spLocks noChangeShapeType="1"/>
            </p:cNvSpPr>
            <p:nvPr/>
          </p:nvSpPr>
          <p:spPr bwMode="auto">
            <a:xfrm>
              <a:off x="2808" y="3393"/>
              <a:ext cx="241" cy="0"/>
            </a:xfrm>
            <a:prstGeom prst="line">
              <a:avLst/>
            </a:prstGeom>
            <a:noFill/>
            <a:ln w="9525">
              <a:solidFill>
                <a:schemeClr val="tx1"/>
              </a:solidFill>
              <a:round/>
              <a:headEnd/>
              <a:tailEnd type="arrow" w="med" len="med"/>
            </a:ln>
            <a:effectLst/>
          </p:spPr>
          <p:txBody>
            <a:bodyPr/>
            <a:lstStyle/>
            <a:p>
              <a:endParaRPr lang="en-US"/>
            </a:p>
          </p:txBody>
        </p:sp>
        <p:sp>
          <p:nvSpPr>
            <p:cNvPr id="140305" name="Arc 17"/>
            <p:cNvSpPr>
              <a:spLocks/>
            </p:cNvSpPr>
            <p:nvPr/>
          </p:nvSpPr>
          <p:spPr bwMode="auto">
            <a:xfrm>
              <a:off x="3933" y="3349"/>
              <a:ext cx="80" cy="92"/>
            </a:xfrm>
            <a:custGeom>
              <a:avLst/>
              <a:gdLst>
                <a:gd name="G0" fmla="+- 21333 0 0"/>
                <a:gd name="G1" fmla="+- 21600 0 0"/>
                <a:gd name="G2" fmla="+- 21600 0 0"/>
                <a:gd name="T0" fmla="*/ 0 w 42929"/>
                <a:gd name="T1" fmla="*/ 18211 h 21600"/>
                <a:gd name="T2" fmla="*/ 42929 w 42929"/>
                <a:gd name="T3" fmla="*/ 21191 h 21600"/>
                <a:gd name="T4" fmla="*/ 21333 w 42929"/>
                <a:gd name="T5" fmla="*/ 21600 h 21600"/>
              </a:gdLst>
              <a:ahLst/>
              <a:cxnLst>
                <a:cxn ang="0">
                  <a:pos x="T0" y="T1"/>
                </a:cxn>
                <a:cxn ang="0">
                  <a:pos x="T2" y="T3"/>
                </a:cxn>
                <a:cxn ang="0">
                  <a:pos x="T4" y="T5"/>
                </a:cxn>
              </a:cxnLst>
              <a:rect l="0" t="0" r="r" b="b"/>
              <a:pathLst>
                <a:path w="42929" h="21600" fill="none" extrusionOk="0">
                  <a:moveTo>
                    <a:pt x="0" y="18211"/>
                  </a:moveTo>
                  <a:cubicBezTo>
                    <a:pt x="1666" y="7721"/>
                    <a:pt x="10711" y="-1"/>
                    <a:pt x="21333" y="0"/>
                  </a:cubicBezTo>
                  <a:cubicBezTo>
                    <a:pt x="33102" y="0"/>
                    <a:pt x="42706" y="9423"/>
                    <a:pt x="42929" y="21190"/>
                  </a:cubicBezTo>
                </a:path>
                <a:path w="42929" h="21600" stroke="0" extrusionOk="0">
                  <a:moveTo>
                    <a:pt x="0" y="18211"/>
                  </a:moveTo>
                  <a:cubicBezTo>
                    <a:pt x="1666" y="7721"/>
                    <a:pt x="10711" y="-1"/>
                    <a:pt x="21333" y="0"/>
                  </a:cubicBezTo>
                  <a:cubicBezTo>
                    <a:pt x="33102" y="0"/>
                    <a:pt x="42706" y="9423"/>
                    <a:pt x="42929" y="21190"/>
                  </a:cubicBezTo>
                  <a:lnTo>
                    <a:pt x="21333" y="21600"/>
                  </a:lnTo>
                  <a:close/>
                </a:path>
              </a:pathLst>
            </a:custGeom>
            <a:noFill/>
            <a:ln w="9525">
              <a:solidFill>
                <a:schemeClr val="tx1"/>
              </a:solidFill>
              <a:round/>
              <a:headEnd/>
              <a:tailEnd/>
            </a:ln>
            <a:effectLst/>
          </p:spPr>
          <p:txBody>
            <a:bodyPr wrap="none" anchor="ctr"/>
            <a:lstStyle/>
            <a:p>
              <a:endParaRPr lang="en-US"/>
            </a:p>
          </p:txBody>
        </p:sp>
        <p:sp>
          <p:nvSpPr>
            <p:cNvPr id="140306" name="Line 18"/>
            <p:cNvSpPr>
              <a:spLocks noChangeShapeType="1"/>
            </p:cNvSpPr>
            <p:nvPr/>
          </p:nvSpPr>
          <p:spPr bwMode="auto">
            <a:xfrm flipH="1">
              <a:off x="3731" y="3439"/>
              <a:ext cx="201" cy="0"/>
            </a:xfrm>
            <a:prstGeom prst="line">
              <a:avLst/>
            </a:prstGeom>
            <a:noFill/>
            <a:ln w="9525">
              <a:solidFill>
                <a:schemeClr val="tx1"/>
              </a:solidFill>
              <a:round/>
              <a:headEnd/>
              <a:tailEnd/>
            </a:ln>
            <a:effectLst/>
          </p:spPr>
          <p:txBody>
            <a:bodyPr/>
            <a:lstStyle/>
            <a:p>
              <a:endParaRPr lang="en-US"/>
            </a:p>
          </p:txBody>
        </p:sp>
        <p:sp>
          <p:nvSpPr>
            <p:cNvPr id="140307" name="Line 19"/>
            <p:cNvSpPr>
              <a:spLocks noChangeShapeType="1"/>
            </p:cNvSpPr>
            <p:nvPr/>
          </p:nvSpPr>
          <p:spPr bwMode="auto">
            <a:xfrm>
              <a:off x="4012" y="3439"/>
              <a:ext cx="241" cy="0"/>
            </a:xfrm>
            <a:prstGeom prst="line">
              <a:avLst/>
            </a:prstGeom>
            <a:noFill/>
            <a:ln w="9525">
              <a:solidFill>
                <a:schemeClr val="tx1"/>
              </a:solidFill>
              <a:round/>
              <a:headEnd/>
              <a:tailEnd type="arrow" w="med" len="med"/>
            </a:ln>
            <a:effectLst/>
          </p:spPr>
          <p:txBody>
            <a:bodyPr/>
            <a:lstStyle/>
            <a:p>
              <a:endParaRPr lang="en-US"/>
            </a:p>
          </p:txBody>
        </p:sp>
        <p:sp>
          <p:nvSpPr>
            <p:cNvPr id="140309" name="Oval 21"/>
            <p:cNvSpPr>
              <a:spLocks noChangeArrowheads="1"/>
            </p:cNvSpPr>
            <p:nvPr/>
          </p:nvSpPr>
          <p:spPr bwMode="auto">
            <a:xfrm>
              <a:off x="2785" y="3366"/>
              <a:ext cx="40" cy="46"/>
            </a:xfrm>
            <a:prstGeom prst="ellipse">
              <a:avLst/>
            </a:prstGeom>
            <a:solidFill>
              <a:srgbClr val="333333"/>
            </a:solidFill>
            <a:ln w="9525">
              <a:solidFill>
                <a:schemeClr val="tx1"/>
              </a:solidFill>
              <a:round/>
              <a:headEnd/>
              <a:tailEnd/>
            </a:ln>
            <a:effectLst/>
          </p:spPr>
          <p:txBody>
            <a:bodyPr wrap="none" anchor="ctr"/>
            <a:lstStyle/>
            <a:p>
              <a:endParaRPr lang="en-US"/>
            </a:p>
          </p:txBody>
        </p:sp>
        <p:sp>
          <p:nvSpPr>
            <p:cNvPr id="140312" name="Text Box 24"/>
            <p:cNvSpPr txBox="1">
              <a:spLocks noChangeArrowheads="1"/>
            </p:cNvSpPr>
            <p:nvPr/>
          </p:nvSpPr>
          <p:spPr bwMode="auto">
            <a:xfrm>
              <a:off x="4018" y="3238"/>
              <a:ext cx="416" cy="173"/>
            </a:xfrm>
            <a:prstGeom prst="rect">
              <a:avLst/>
            </a:prstGeom>
            <a:noFill/>
            <a:ln w="9525">
              <a:noFill/>
              <a:miter lim="800000"/>
              <a:headEnd/>
              <a:tailEnd/>
            </a:ln>
            <a:effectLst/>
          </p:spPr>
          <p:txBody>
            <a:bodyPr>
              <a:spAutoFit/>
            </a:bodyPr>
            <a:lstStyle/>
            <a:p>
              <a:pPr>
                <a:spcBef>
                  <a:spcPct val="50000"/>
                </a:spcBef>
              </a:pPr>
              <a:r>
                <a:rPr lang="en-US" sz="1200"/>
                <a:t>Output</a:t>
              </a:r>
            </a:p>
          </p:txBody>
        </p:sp>
        <p:sp>
          <p:nvSpPr>
            <p:cNvPr id="140313" name="Line 25"/>
            <p:cNvSpPr>
              <a:spLocks noChangeShapeType="1"/>
            </p:cNvSpPr>
            <p:nvPr/>
          </p:nvSpPr>
          <p:spPr bwMode="auto">
            <a:xfrm>
              <a:off x="2728" y="4080"/>
              <a:ext cx="278" cy="0"/>
            </a:xfrm>
            <a:prstGeom prst="line">
              <a:avLst/>
            </a:prstGeom>
            <a:noFill/>
            <a:ln w="9525">
              <a:solidFill>
                <a:schemeClr val="tx1"/>
              </a:solidFill>
              <a:round/>
              <a:headEnd/>
              <a:tailEnd type="arrow" w="med" len="med"/>
            </a:ln>
            <a:effectLst/>
          </p:spPr>
          <p:txBody>
            <a:bodyPr/>
            <a:lstStyle/>
            <a:p>
              <a:endParaRPr lang="en-US"/>
            </a:p>
          </p:txBody>
        </p:sp>
        <p:sp>
          <p:nvSpPr>
            <p:cNvPr id="140314" name="Text Box 26"/>
            <p:cNvSpPr txBox="1">
              <a:spLocks noChangeArrowheads="1"/>
            </p:cNvSpPr>
            <p:nvPr/>
          </p:nvSpPr>
          <p:spPr bwMode="auto">
            <a:xfrm>
              <a:off x="2446" y="3969"/>
              <a:ext cx="417" cy="192"/>
            </a:xfrm>
            <a:prstGeom prst="rect">
              <a:avLst/>
            </a:prstGeom>
            <a:noFill/>
            <a:ln w="9525">
              <a:noFill/>
              <a:miter lim="800000"/>
              <a:headEnd/>
              <a:tailEnd/>
            </a:ln>
            <a:effectLst/>
          </p:spPr>
          <p:txBody>
            <a:bodyPr>
              <a:spAutoFit/>
            </a:bodyPr>
            <a:lstStyle/>
            <a:p>
              <a:pPr>
                <a:spcBef>
                  <a:spcPct val="50000"/>
                </a:spcBef>
              </a:pPr>
              <a:r>
                <a:rPr lang="en-US" sz="1400"/>
                <a:t>CLK</a:t>
              </a:r>
            </a:p>
          </p:txBody>
        </p:sp>
        <p:grpSp>
          <p:nvGrpSpPr>
            <p:cNvPr id="140315" name="Group 27"/>
            <p:cNvGrpSpPr>
              <a:grpSpLocks/>
            </p:cNvGrpSpPr>
            <p:nvPr/>
          </p:nvGrpSpPr>
          <p:grpSpPr bwMode="auto">
            <a:xfrm>
              <a:off x="4351" y="3120"/>
              <a:ext cx="1181" cy="839"/>
              <a:chOff x="768" y="1968"/>
              <a:chExt cx="2160" cy="1248"/>
            </a:xfrm>
          </p:grpSpPr>
          <p:sp>
            <p:nvSpPr>
              <p:cNvPr id="140316" name="Rectangle 28"/>
              <p:cNvSpPr>
                <a:spLocks noChangeArrowheads="1"/>
              </p:cNvSpPr>
              <p:nvPr/>
            </p:nvSpPr>
            <p:spPr bwMode="auto">
              <a:xfrm>
                <a:off x="1536" y="1968"/>
                <a:ext cx="960" cy="1248"/>
              </a:xfrm>
              <a:prstGeom prst="rect">
                <a:avLst/>
              </a:prstGeom>
              <a:noFill/>
              <a:ln w="12700">
                <a:solidFill>
                  <a:schemeClr val="tx1"/>
                </a:solidFill>
                <a:miter lim="800000"/>
                <a:headEnd/>
                <a:tailEnd/>
              </a:ln>
              <a:effectLst/>
            </p:spPr>
            <p:txBody>
              <a:bodyPr wrap="none" anchor="ctr"/>
              <a:lstStyle/>
              <a:p>
                <a:endParaRPr lang="en-US"/>
              </a:p>
            </p:txBody>
          </p:sp>
          <p:sp>
            <p:nvSpPr>
              <p:cNvPr id="140317" name="Text Box 29"/>
              <p:cNvSpPr txBox="1">
                <a:spLocks noChangeArrowheads="1"/>
              </p:cNvSpPr>
              <p:nvPr/>
            </p:nvSpPr>
            <p:spPr bwMode="auto">
              <a:xfrm>
                <a:off x="1584" y="2304"/>
                <a:ext cx="912" cy="257"/>
              </a:xfrm>
              <a:prstGeom prst="rect">
                <a:avLst/>
              </a:prstGeom>
              <a:noFill/>
              <a:ln w="9525">
                <a:noFill/>
                <a:miter lim="800000"/>
                <a:headEnd/>
                <a:tailEnd/>
              </a:ln>
              <a:effectLst/>
            </p:spPr>
            <p:txBody>
              <a:bodyPr>
                <a:spAutoFit/>
              </a:bodyPr>
              <a:lstStyle/>
              <a:p>
                <a:pPr>
                  <a:spcBef>
                    <a:spcPct val="50000"/>
                  </a:spcBef>
                </a:pPr>
                <a:r>
                  <a:rPr lang="en-US" sz="1200"/>
                  <a:t>D          Q</a:t>
                </a:r>
              </a:p>
            </p:txBody>
          </p:sp>
          <p:sp>
            <p:nvSpPr>
              <p:cNvPr id="140318" name="Line 30"/>
              <p:cNvSpPr>
                <a:spLocks noChangeShapeType="1"/>
              </p:cNvSpPr>
              <p:nvPr/>
            </p:nvSpPr>
            <p:spPr bwMode="auto">
              <a:xfrm>
                <a:off x="1536" y="2880"/>
                <a:ext cx="96" cy="96"/>
              </a:xfrm>
              <a:prstGeom prst="line">
                <a:avLst/>
              </a:prstGeom>
              <a:noFill/>
              <a:ln w="9525">
                <a:solidFill>
                  <a:schemeClr val="tx1"/>
                </a:solidFill>
                <a:round/>
                <a:headEnd/>
                <a:tailEnd/>
              </a:ln>
              <a:effectLst/>
            </p:spPr>
            <p:txBody>
              <a:bodyPr/>
              <a:lstStyle/>
              <a:p>
                <a:endParaRPr lang="en-US"/>
              </a:p>
            </p:txBody>
          </p:sp>
          <p:sp>
            <p:nvSpPr>
              <p:cNvPr id="140319" name="Line 31"/>
              <p:cNvSpPr>
                <a:spLocks noChangeShapeType="1"/>
              </p:cNvSpPr>
              <p:nvPr/>
            </p:nvSpPr>
            <p:spPr bwMode="auto">
              <a:xfrm flipH="1">
                <a:off x="1536" y="2976"/>
                <a:ext cx="96" cy="96"/>
              </a:xfrm>
              <a:prstGeom prst="line">
                <a:avLst/>
              </a:prstGeom>
              <a:noFill/>
              <a:ln w="9525">
                <a:solidFill>
                  <a:schemeClr val="tx1"/>
                </a:solidFill>
                <a:round/>
                <a:headEnd/>
                <a:tailEnd/>
              </a:ln>
              <a:effectLst/>
            </p:spPr>
            <p:txBody>
              <a:bodyPr/>
              <a:lstStyle/>
              <a:p>
                <a:endParaRPr lang="en-US"/>
              </a:p>
            </p:txBody>
          </p:sp>
          <p:sp>
            <p:nvSpPr>
              <p:cNvPr id="140320" name="Line 32"/>
              <p:cNvSpPr>
                <a:spLocks noChangeShapeType="1"/>
              </p:cNvSpPr>
              <p:nvPr/>
            </p:nvSpPr>
            <p:spPr bwMode="auto">
              <a:xfrm flipH="1">
                <a:off x="1104" y="2448"/>
                <a:ext cx="432" cy="0"/>
              </a:xfrm>
              <a:prstGeom prst="line">
                <a:avLst/>
              </a:prstGeom>
              <a:noFill/>
              <a:ln w="9525">
                <a:solidFill>
                  <a:schemeClr val="tx1"/>
                </a:solidFill>
                <a:round/>
                <a:headEnd/>
                <a:tailEnd/>
              </a:ln>
              <a:effectLst/>
            </p:spPr>
            <p:txBody>
              <a:bodyPr/>
              <a:lstStyle/>
              <a:p>
                <a:endParaRPr lang="en-US"/>
              </a:p>
            </p:txBody>
          </p:sp>
          <p:sp>
            <p:nvSpPr>
              <p:cNvPr id="140321" name="Line 33"/>
              <p:cNvSpPr>
                <a:spLocks noChangeShapeType="1"/>
              </p:cNvSpPr>
              <p:nvPr/>
            </p:nvSpPr>
            <p:spPr bwMode="auto">
              <a:xfrm flipH="1">
                <a:off x="2496" y="2448"/>
                <a:ext cx="432" cy="0"/>
              </a:xfrm>
              <a:prstGeom prst="line">
                <a:avLst/>
              </a:prstGeom>
              <a:noFill/>
              <a:ln w="9525">
                <a:solidFill>
                  <a:schemeClr val="tx1"/>
                </a:solidFill>
                <a:round/>
                <a:headEnd/>
                <a:tailEnd/>
              </a:ln>
              <a:effectLst/>
            </p:spPr>
            <p:txBody>
              <a:bodyPr/>
              <a:lstStyle/>
              <a:p>
                <a:endParaRPr lang="en-US"/>
              </a:p>
            </p:txBody>
          </p:sp>
          <p:sp>
            <p:nvSpPr>
              <p:cNvPr id="140322" name="Line 34"/>
              <p:cNvSpPr>
                <a:spLocks noChangeShapeType="1"/>
              </p:cNvSpPr>
              <p:nvPr/>
            </p:nvSpPr>
            <p:spPr bwMode="auto">
              <a:xfrm flipH="1">
                <a:off x="1104" y="2976"/>
                <a:ext cx="432" cy="0"/>
              </a:xfrm>
              <a:prstGeom prst="line">
                <a:avLst/>
              </a:prstGeom>
              <a:noFill/>
              <a:ln w="9525">
                <a:solidFill>
                  <a:schemeClr val="tx1"/>
                </a:solidFill>
                <a:round/>
                <a:headEnd/>
                <a:tailEnd/>
              </a:ln>
              <a:effectLst/>
            </p:spPr>
            <p:txBody>
              <a:bodyPr/>
              <a:lstStyle/>
              <a:p>
                <a:endParaRPr lang="en-US"/>
              </a:p>
            </p:txBody>
          </p:sp>
          <p:sp>
            <p:nvSpPr>
              <p:cNvPr id="140323" name="Text Box 35"/>
              <p:cNvSpPr txBox="1">
                <a:spLocks noChangeArrowheads="1"/>
              </p:cNvSpPr>
              <p:nvPr/>
            </p:nvSpPr>
            <p:spPr bwMode="auto">
              <a:xfrm>
                <a:off x="768" y="2735"/>
                <a:ext cx="576" cy="258"/>
              </a:xfrm>
              <a:prstGeom prst="rect">
                <a:avLst/>
              </a:prstGeom>
              <a:noFill/>
              <a:ln w="9525">
                <a:noFill/>
                <a:miter lim="800000"/>
                <a:headEnd/>
                <a:tailEnd/>
              </a:ln>
              <a:effectLst/>
            </p:spPr>
            <p:txBody>
              <a:bodyPr>
                <a:spAutoFit/>
              </a:bodyPr>
              <a:lstStyle/>
              <a:p>
                <a:pPr>
                  <a:spcBef>
                    <a:spcPct val="50000"/>
                  </a:spcBef>
                </a:pPr>
                <a:r>
                  <a:rPr lang="en-US" sz="1200"/>
                  <a:t>CLK</a:t>
                </a:r>
              </a:p>
            </p:txBody>
          </p:sp>
        </p:grpSp>
        <p:sp>
          <p:nvSpPr>
            <p:cNvPr id="140324" name="Line 36"/>
            <p:cNvSpPr>
              <a:spLocks noChangeShapeType="1"/>
            </p:cNvSpPr>
            <p:nvPr/>
          </p:nvSpPr>
          <p:spPr bwMode="auto">
            <a:xfrm>
              <a:off x="4256" y="3443"/>
              <a:ext cx="307" cy="0"/>
            </a:xfrm>
            <a:prstGeom prst="line">
              <a:avLst/>
            </a:prstGeom>
            <a:noFill/>
            <a:ln w="9525">
              <a:solidFill>
                <a:schemeClr val="tx1"/>
              </a:solidFill>
              <a:round/>
              <a:headEnd/>
              <a:tailEnd/>
            </a:ln>
            <a:effectLst/>
          </p:spPr>
          <p:txBody>
            <a:bodyPr/>
            <a:lstStyle/>
            <a:p>
              <a:endParaRPr lang="en-US"/>
            </a:p>
          </p:txBody>
        </p:sp>
      </p:grpSp>
      <p:sp>
        <p:nvSpPr>
          <p:cNvPr id="140331" name="Rectangle 43"/>
          <p:cNvSpPr>
            <a:spLocks noChangeArrowheads="1"/>
          </p:cNvSpPr>
          <p:nvPr/>
        </p:nvSpPr>
        <p:spPr bwMode="auto">
          <a:xfrm>
            <a:off x="365125" y="1706563"/>
            <a:ext cx="8443913" cy="1987550"/>
          </a:xfrm>
          <a:prstGeom prst="rect">
            <a:avLst/>
          </a:prstGeom>
          <a:noFill/>
          <a:ln w="9525">
            <a:solidFill>
              <a:schemeClr val="tx1"/>
            </a:solidFill>
            <a:miter lim="800000"/>
            <a:headEnd/>
            <a:tailEnd/>
          </a:ln>
          <a:effectLst/>
        </p:spPr>
        <p:txBody>
          <a:bodyPr wrap="none" anchor="ctr"/>
          <a:lstStyle/>
          <a:p>
            <a:endParaRPr lang="en-US"/>
          </a:p>
        </p:txBody>
      </p:sp>
      <p:sp>
        <p:nvSpPr>
          <p:cNvPr id="140334" name="Freeform 46"/>
          <p:cNvSpPr>
            <a:spLocks/>
          </p:cNvSpPr>
          <p:nvPr/>
        </p:nvSpPr>
        <p:spPr bwMode="auto">
          <a:xfrm>
            <a:off x="1112838" y="3044825"/>
            <a:ext cx="7508875" cy="271463"/>
          </a:xfrm>
          <a:custGeom>
            <a:avLst/>
            <a:gdLst/>
            <a:ahLst/>
            <a:cxnLst>
              <a:cxn ang="0">
                <a:pos x="0" y="156"/>
              </a:cxn>
              <a:cxn ang="0">
                <a:pos x="3874" y="152"/>
              </a:cxn>
              <a:cxn ang="0">
                <a:pos x="3874" y="0"/>
              </a:cxn>
              <a:cxn ang="0">
                <a:pos x="4439" y="0"/>
              </a:cxn>
              <a:cxn ang="0">
                <a:pos x="4439" y="164"/>
              </a:cxn>
              <a:cxn ang="0">
                <a:pos x="4730" y="171"/>
              </a:cxn>
            </a:cxnLst>
            <a:rect l="0" t="0" r="r" b="b"/>
            <a:pathLst>
              <a:path w="4730" h="171">
                <a:moveTo>
                  <a:pt x="0" y="156"/>
                </a:moveTo>
                <a:lnTo>
                  <a:pt x="3874" y="152"/>
                </a:lnTo>
                <a:lnTo>
                  <a:pt x="3874" y="0"/>
                </a:lnTo>
                <a:lnTo>
                  <a:pt x="4439" y="0"/>
                </a:lnTo>
                <a:lnTo>
                  <a:pt x="4439" y="164"/>
                </a:lnTo>
                <a:lnTo>
                  <a:pt x="4730" y="171"/>
                </a:lnTo>
              </a:path>
            </a:pathLst>
          </a:custGeom>
          <a:noFill/>
          <a:ln w="9525">
            <a:solidFill>
              <a:schemeClr val="tx1"/>
            </a:solidFill>
            <a:round/>
            <a:headEnd/>
            <a:tailEnd/>
          </a:ln>
          <a:effectLst/>
        </p:spPr>
        <p:txBody>
          <a:bodyPr/>
          <a:lstStyle/>
          <a:p>
            <a:endParaRPr lang="en-US"/>
          </a:p>
        </p:txBody>
      </p:sp>
      <p:sp>
        <p:nvSpPr>
          <p:cNvPr id="140337" name="Freeform 49"/>
          <p:cNvSpPr>
            <a:spLocks/>
          </p:cNvSpPr>
          <p:nvPr/>
        </p:nvSpPr>
        <p:spPr bwMode="auto">
          <a:xfrm>
            <a:off x="6851650" y="2251075"/>
            <a:ext cx="652463" cy="955675"/>
          </a:xfrm>
          <a:custGeom>
            <a:avLst/>
            <a:gdLst/>
            <a:ahLst/>
            <a:cxnLst>
              <a:cxn ang="0">
                <a:pos x="151" y="0"/>
              </a:cxn>
              <a:cxn ang="0">
                <a:pos x="389" y="144"/>
              </a:cxn>
              <a:cxn ang="0">
                <a:pos x="20" y="405"/>
              </a:cxn>
              <a:cxn ang="0">
                <a:pos x="266" y="602"/>
              </a:cxn>
            </a:cxnLst>
            <a:rect l="0" t="0" r="r" b="b"/>
            <a:pathLst>
              <a:path w="411" h="602">
                <a:moveTo>
                  <a:pt x="151" y="0"/>
                </a:moveTo>
                <a:cubicBezTo>
                  <a:pt x="189" y="24"/>
                  <a:pt x="411" y="77"/>
                  <a:pt x="389" y="144"/>
                </a:cubicBezTo>
                <a:cubicBezTo>
                  <a:pt x="367" y="211"/>
                  <a:pt x="41" y="329"/>
                  <a:pt x="20" y="405"/>
                </a:cubicBezTo>
                <a:cubicBezTo>
                  <a:pt x="0" y="481"/>
                  <a:pt x="226" y="569"/>
                  <a:pt x="266" y="602"/>
                </a:cubicBezTo>
              </a:path>
            </a:pathLst>
          </a:custGeom>
          <a:noFill/>
          <a:ln w="9525">
            <a:solidFill>
              <a:schemeClr val="tx1"/>
            </a:solidFill>
            <a:round/>
            <a:headEnd type="none" w="med" len="med"/>
            <a:tailEnd type="arrow" w="med" len="med"/>
          </a:ln>
          <a:effectLst/>
        </p:spPr>
        <p:txBody>
          <a:bodyPr/>
          <a:lstStyle/>
          <a:p>
            <a:endParaRPr lang="en-US"/>
          </a:p>
        </p:txBody>
      </p:sp>
      <p:sp>
        <p:nvSpPr>
          <p:cNvPr id="140338" name="Text Box 50"/>
          <p:cNvSpPr txBox="1">
            <a:spLocks noChangeArrowheads="1"/>
          </p:cNvSpPr>
          <p:nvPr/>
        </p:nvSpPr>
        <p:spPr bwMode="auto">
          <a:xfrm>
            <a:off x="511175" y="2028825"/>
            <a:ext cx="923925" cy="366713"/>
          </a:xfrm>
          <a:prstGeom prst="rect">
            <a:avLst/>
          </a:prstGeom>
          <a:noFill/>
          <a:ln w="9525">
            <a:noFill/>
            <a:miter lim="800000"/>
            <a:headEnd/>
            <a:tailEnd/>
          </a:ln>
          <a:effectLst/>
        </p:spPr>
        <p:txBody>
          <a:bodyPr>
            <a:spAutoFit/>
          </a:bodyPr>
          <a:lstStyle/>
          <a:p>
            <a:pPr>
              <a:spcBef>
                <a:spcPct val="50000"/>
              </a:spcBef>
            </a:pPr>
            <a:r>
              <a:rPr lang="en-US" sz="1800"/>
              <a:t>CLK</a:t>
            </a:r>
          </a:p>
        </p:txBody>
      </p:sp>
      <p:sp>
        <p:nvSpPr>
          <p:cNvPr id="140339" name="Text Box 51"/>
          <p:cNvSpPr txBox="1">
            <a:spLocks noChangeArrowheads="1"/>
          </p:cNvSpPr>
          <p:nvPr/>
        </p:nvSpPr>
        <p:spPr bwMode="auto">
          <a:xfrm>
            <a:off x="512763" y="2439988"/>
            <a:ext cx="923925" cy="366712"/>
          </a:xfrm>
          <a:prstGeom prst="rect">
            <a:avLst/>
          </a:prstGeom>
          <a:noFill/>
          <a:ln w="9525">
            <a:noFill/>
            <a:miter lim="800000"/>
            <a:headEnd/>
            <a:tailEnd/>
          </a:ln>
          <a:effectLst/>
        </p:spPr>
        <p:txBody>
          <a:bodyPr>
            <a:spAutoFit/>
          </a:bodyPr>
          <a:lstStyle/>
          <a:p>
            <a:pPr>
              <a:spcBef>
                <a:spcPct val="50000"/>
              </a:spcBef>
            </a:pPr>
            <a:r>
              <a:rPr lang="en-US" sz="1800"/>
              <a:t>Input</a:t>
            </a:r>
          </a:p>
        </p:txBody>
      </p:sp>
      <p:sp>
        <p:nvSpPr>
          <p:cNvPr id="140340" name="Text Box 52"/>
          <p:cNvSpPr txBox="1">
            <a:spLocks noChangeArrowheads="1"/>
          </p:cNvSpPr>
          <p:nvPr/>
        </p:nvSpPr>
        <p:spPr bwMode="auto">
          <a:xfrm>
            <a:off x="514350" y="2963863"/>
            <a:ext cx="1300163" cy="366712"/>
          </a:xfrm>
          <a:prstGeom prst="rect">
            <a:avLst/>
          </a:prstGeom>
          <a:noFill/>
          <a:ln w="9525">
            <a:noFill/>
            <a:miter lim="800000"/>
            <a:headEnd/>
            <a:tailEnd/>
          </a:ln>
          <a:effectLst/>
        </p:spPr>
        <p:txBody>
          <a:bodyPr>
            <a:spAutoFit/>
          </a:bodyPr>
          <a:lstStyle/>
          <a:p>
            <a:pPr>
              <a:spcBef>
                <a:spcPct val="50000"/>
              </a:spcBef>
            </a:pPr>
            <a:r>
              <a:rPr lang="en-US" sz="1800"/>
              <a:t>Output</a:t>
            </a:r>
          </a:p>
        </p:txBody>
      </p:sp>
      <p:sp>
        <p:nvSpPr>
          <p:cNvPr id="140336" name="Oval 48"/>
          <p:cNvSpPr>
            <a:spLocks noChangeArrowheads="1"/>
          </p:cNvSpPr>
          <p:nvPr/>
        </p:nvSpPr>
        <p:spPr bwMode="auto">
          <a:xfrm>
            <a:off x="6972300" y="2184400"/>
            <a:ext cx="142875" cy="122238"/>
          </a:xfrm>
          <a:prstGeom prst="ellipse">
            <a:avLst/>
          </a:prstGeom>
          <a:noFill/>
          <a:ln w="9525">
            <a:solidFill>
              <a:schemeClr val="tx1"/>
            </a:solidFill>
            <a:round/>
            <a:headEnd/>
            <a:tailEnd/>
          </a:ln>
          <a:effectLst/>
        </p:spPr>
        <p:txBody>
          <a:bodyPr wrap="none" anchor="ctr"/>
          <a:lstStyle/>
          <a:p>
            <a:endParaRPr lang="en-US"/>
          </a:p>
        </p:txBody>
      </p:sp>
      <p:sp>
        <p:nvSpPr>
          <p:cNvPr id="140349" name="Freeform 61"/>
          <p:cNvSpPr>
            <a:spLocks/>
          </p:cNvSpPr>
          <p:nvPr/>
        </p:nvSpPr>
        <p:spPr bwMode="auto">
          <a:xfrm>
            <a:off x="1200150" y="2519363"/>
            <a:ext cx="7431088" cy="331787"/>
          </a:xfrm>
          <a:custGeom>
            <a:avLst/>
            <a:gdLst/>
            <a:ahLst/>
            <a:cxnLst>
              <a:cxn ang="0">
                <a:pos x="0" y="197"/>
              </a:cxn>
              <a:cxn ang="0">
                <a:pos x="857" y="197"/>
              </a:cxn>
              <a:cxn ang="0">
                <a:pos x="857" y="32"/>
              </a:cxn>
              <a:cxn ang="0">
                <a:pos x="1189" y="32"/>
              </a:cxn>
              <a:cxn ang="0">
                <a:pos x="1189" y="203"/>
              </a:cxn>
              <a:cxn ang="0">
                <a:pos x="1527" y="203"/>
              </a:cxn>
              <a:cxn ang="0">
                <a:pos x="1522" y="26"/>
              </a:cxn>
              <a:cxn ang="0">
                <a:pos x="1744" y="26"/>
              </a:cxn>
              <a:cxn ang="0">
                <a:pos x="1749" y="209"/>
              </a:cxn>
              <a:cxn ang="0">
                <a:pos x="1955" y="203"/>
              </a:cxn>
              <a:cxn ang="0">
                <a:pos x="1955" y="26"/>
              </a:cxn>
              <a:cxn ang="0">
                <a:pos x="2156" y="26"/>
              </a:cxn>
              <a:cxn ang="0">
                <a:pos x="2161" y="197"/>
              </a:cxn>
              <a:cxn ang="0">
                <a:pos x="2361" y="190"/>
              </a:cxn>
              <a:cxn ang="0">
                <a:pos x="2351" y="13"/>
              </a:cxn>
              <a:cxn ang="0">
                <a:pos x="2578" y="13"/>
              </a:cxn>
              <a:cxn ang="0">
                <a:pos x="2578" y="184"/>
              </a:cxn>
              <a:cxn ang="0">
                <a:pos x="2726" y="178"/>
              </a:cxn>
              <a:cxn ang="0">
                <a:pos x="2726" y="0"/>
              </a:cxn>
              <a:cxn ang="0">
                <a:pos x="2868" y="0"/>
              </a:cxn>
              <a:cxn ang="0">
                <a:pos x="2868" y="178"/>
              </a:cxn>
              <a:cxn ang="0">
                <a:pos x="2953" y="178"/>
              </a:cxn>
              <a:cxn ang="0">
                <a:pos x="2953" y="0"/>
              </a:cxn>
              <a:cxn ang="0">
                <a:pos x="3063" y="0"/>
              </a:cxn>
              <a:cxn ang="0">
                <a:pos x="3070" y="178"/>
              </a:cxn>
              <a:cxn ang="0">
                <a:pos x="3190" y="178"/>
              </a:cxn>
              <a:cxn ang="0">
                <a:pos x="3183" y="0"/>
              </a:cxn>
              <a:cxn ang="0">
                <a:pos x="4187" y="0"/>
              </a:cxn>
              <a:cxn ang="0">
                <a:pos x="4187" y="190"/>
              </a:cxn>
              <a:cxn ang="0">
                <a:pos x="4681" y="190"/>
              </a:cxn>
            </a:cxnLst>
            <a:rect l="0" t="0" r="r" b="b"/>
            <a:pathLst>
              <a:path w="4681" h="209">
                <a:moveTo>
                  <a:pt x="0" y="197"/>
                </a:moveTo>
                <a:lnTo>
                  <a:pt x="857" y="197"/>
                </a:lnTo>
                <a:lnTo>
                  <a:pt x="857" y="32"/>
                </a:lnTo>
                <a:lnTo>
                  <a:pt x="1189" y="32"/>
                </a:lnTo>
                <a:lnTo>
                  <a:pt x="1189" y="203"/>
                </a:lnTo>
                <a:lnTo>
                  <a:pt x="1527" y="203"/>
                </a:lnTo>
                <a:lnTo>
                  <a:pt x="1522" y="26"/>
                </a:lnTo>
                <a:lnTo>
                  <a:pt x="1744" y="26"/>
                </a:lnTo>
                <a:lnTo>
                  <a:pt x="1749" y="209"/>
                </a:lnTo>
                <a:lnTo>
                  <a:pt x="1955" y="203"/>
                </a:lnTo>
                <a:lnTo>
                  <a:pt x="1955" y="26"/>
                </a:lnTo>
                <a:lnTo>
                  <a:pt x="2156" y="26"/>
                </a:lnTo>
                <a:lnTo>
                  <a:pt x="2161" y="197"/>
                </a:lnTo>
                <a:lnTo>
                  <a:pt x="2361" y="190"/>
                </a:lnTo>
                <a:lnTo>
                  <a:pt x="2351" y="13"/>
                </a:lnTo>
                <a:lnTo>
                  <a:pt x="2578" y="13"/>
                </a:lnTo>
                <a:lnTo>
                  <a:pt x="2578" y="184"/>
                </a:lnTo>
                <a:lnTo>
                  <a:pt x="2726" y="178"/>
                </a:lnTo>
                <a:lnTo>
                  <a:pt x="2726" y="0"/>
                </a:lnTo>
                <a:lnTo>
                  <a:pt x="2868" y="0"/>
                </a:lnTo>
                <a:lnTo>
                  <a:pt x="2868" y="178"/>
                </a:lnTo>
                <a:lnTo>
                  <a:pt x="2953" y="178"/>
                </a:lnTo>
                <a:lnTo>
                  <a:pt x="2953" y="0"/>
                </a:lnTo>
                <a:lnTo>
                  <a:pt x="3063" y="0"/>
                </a:lnTo>
                <a:lnTo>
                  <a:pt x="3070" y="178"/>
                </a:lnTo>
                <a:lnTo>
                  <a:pt x="3190" y="178"/>
                </a:lnTo>
                <a:lnTo>
                  <a:pt x="3183" y="0"/>
                </a:lnTo>
                <a:lnTo>
                  <a:pt x="4187" y="0"/>
                </a:lnTo>
                <a:lnTo>
                  <a:pt x="4187" y="190"/>
                </a:lnTo>
                <a:lnTo>
                  <a:pt x="4681" y="190"/>
                </a:lnTo>
              </a:path>
            </a:pathLst>
          </a:custGeom>
          <a:noFill/>
          <a:ln w="9525">
            <a:solidFill>
              <a:schemeClr val="tx1"/>
            </a:solidFill>
            <a:round/>
            <a:headEnd/>
            <a:tailEnd/>
          </a:ln>
          <a:effectLst/>
        </p:spPr>
        <p:txBody>
          <a:bodyPr/>
          <a:lstStyle/>
          <a:p>
            <a:endParaRPr lang="en-US"/>
          </a:p>
        </p:txBody>
      </p:sp>
      <p:grpSp>
        <p:nvGrpSpPr>
          <p:cNvPr id="140350" name="Group 62"/>
          <p:cNvGrpSpPr>
            <a:grpSpLocks/>
          </p:cNvGrpSpPr>
          <p:nvPr/>
        </p:nvGrpSpPr>
        <p:grpSpPr bwMode="auto">
          <a:xfrm>
            <a:off x="1103313" y="2062163"/>
            <a:ext cx="7545387" cy="319087"/>
            <a:chOff x="749" y="1299"/>
            <a:chExt cx="4753" cy="201"/>
          </a:xfrm>
        </p:grpSpPr>
        <p:sp>
          <p:nvSpPr>
            <p:cNvPr id="140351" name="Freeform 63"/>
            <p:cNvSpPr>
              <a:spLocks/>
            </p:cNvSpPr>
            <p:nvPr/>
          </p:nvSpPr>
          <p:spPr bwMode="auto">
            <a:xfrm>
              <a:off x="749" y="1299"/>
              <a:ext cx="682" cy="192"/>
            </a:xfrm>
            <a:custGeom>
              <a:avLst/>
              <a:gdLst/>
              <a:ahLst/>
              <a:cxnLst>
                <a:cxn ang="0">
                  <a:pos x="0" y="192"/>
                </a:cxn>
                <a:cxn ang="0">
                  <a:pos x="563" y="192"/>
                </a:cxn>
                <a:cxn ang="0">
                  <a:pos x="563" y="0"/>
                </a:cxn>
                <a:cxn ang="0">
                  <a:pos x="1159" y="0"/>
                </a:cxn>
                <a:cxn ang="0">
                  <a:pos x="1159" y="141"/>
                </a:cxn>
              </a:cxnLst>
              <a:rect l="0" t="0" r="r" b="b"/>
              <a:pathLst>
                <a:path w="1159" h="192">
                  <a:moveTo>
                    <a:pt x="0" y="192"/>
                  </a:moveTo>
                  <a:lnTo>
                    <a:pt x="563" y="192"/>
                  </a:lnTo>
                  <a:lnTo>
                    <a:pt x="563" y="0"/>
                  </a:lnTo>
                  <a:lnTo>
                    <a:pt x="1159" y="0"/>
                  </a:lnTo>
                  <a:lnTo>
                    <a:pt x="1159" y="141"/>
                  </a:lnTo>
                </a:path>
              </a:pathLst>
            </a:custGeom>
            <a:noFill/>
            <a:ln w="9525">
              <a:solidFill>
                <a:schemeClr val="tx1"/>
              </a:solidFill>
              <a:round/>
              <a:headEnd/>
              <a:tailEnd/>
            </a:ln>
            <a:effectLst/>
          </p:spPr>
          <p:txBody>
            <a:bodyPr/>
            <a:lstStyle/>
            <a:p>
              <a:endParaRPr lang="en-US"/>
            </a:p>
          </p:txBody>
        </p:sp>
        <p:sp>
          <p:nvSpPr>
            <p:cNvPr id="140352" name="Freeform 64"/>
            <p:cNvSpPr>
              <a:spLocks/>
            </p:cNvSpPr>
            <p:nvPr/>
          </p:nvSpPr>
          <p:spPr bwMode="auto">
            <a:xfrm flipH="1" flipV="1">
              <a:off x="1435" y="1306"/>
              <a:ext cx="682" cy="192"/>
            </a:xfrm>
            <a:custGeom>
              <a:avLst/>
              <a:gdLst/>
              <a:ahLst/>
              <a:cxnLst>
                <a:cxn ang="0">
                  <a:pos x="0" y="192"/>
                </a:cxn>
                <a:cxn ang="0">
                  <a:pos x="563" y="192"/>
                </a:cxn>
                <a:cxn ang="0">
                  <a:pos x="563" y="0"/>
                </a:cxn>
                <a:cxn ang="0">
                  <a:pos x="1159" y="0"/>
                </a:cxn>
                <a:cxn ang="0">
                  <a:pos x="1159" y="141"/>
                </a:cxn>
              </a:cxnLst>
              <a:rect l="0" t="0" r="r" b="b"/>
              <a:pathLst>
                <a:path w="1159" h="192">
                  <a:moveTo>
                    <a:pt x="0" y="192"/>
                  </a:moveTo>
                  <a:lnTo>
                    <a:pt x="563" y="192"/>
                  </a:lnTo>
                  <a:lnTo>
                    <a:pt x="563" y="0"/>
                  </a:lnTo>
                  <a:lnTo>
                    <a:pt x="1159" y="0"/>
                  </a:lnTo>
                  <a:lnTo>
                    <a:pt x="1159" y="141"/>
                  </a:lnTo>
                </a:path>
              </a:pathLst>
            </a:custGeom>
            <a:noFill/>
            <a:ln w="9525">
              <a:solidFill>
                <a:schemeClr val="tx1"/>
              </a:solidFill>
              <a:round/>
              <a:headEnd/>
              <a:tailEnd/>
            </a:ln>
            <a:effectLst/>
          </p:spPr>
          <p:txBody>
            <a:bodyPr/>
            <a:lstStyle/>
            <a:p>
              <a:endParaRPr lang="en-US"/>
            </a:p>
          </p:txBody>
        </p:sp>
        <p:sp>
          <p:nvSpPr>
            <p:cNvPr id="140353" name="Freeform 65"/>
            <p:cNvSpPr>
              <a:spLocks/>
            </p:cNvSpPr>
            <p:nvPr/>
          </p:nvSpPr>
          <p:spPr bwMode="auto">
            <a:xfrm>
              <a:off x="2110" y="1304"/>
              <a:ext cx="687" cy="193"/>
            </a:xfrm>
            <a:custGeom>
              <a:avLst/>
              <a:gdLst/>
              <a:ahLst/>
              <a:cxnLst>
                <a:cxn ang="0">
                  <a:pos x="687" y="1"/>
                </a:cxn>
                <a:cxn ang="0">
                  <a:pos x="356" y="1"/>
                </a:cxn>
                <a:cxn ang="0">
                  <a:pos x="356" y="193"/>
                </a:cxn>
                <a:cxn ang="0">
                  <a:pos x="5" y="193"/>
                </a:cxn>
                <a:cxn ang="0">
                  <a:pos x="0" y="0"/>
                </a:cxn>
              </a:cxnLst>
              <a:rect l="0" t="0" r="r" b="b"/>
              <a:pathLst>
                <a:path w="687" h="193">
                  <a:moveTo>
                    <a:pt x="687" y="1"/>
                  </a:moveTo>
                  <a:lnTo>
                    <a:pt x="356" y="1"/>
                  </a:lnTo>
                  <a:lnTo>
                    <a:pt x="356" y="193"/>
                  </a:lnTo>
                  <a:lnTo>
                    <a:pt x="5" y="193"/>
                  </a:lnTo>
                  <a:lnTo>
                    <a:pt x="0" y="0"/>
                  </a:lnTo>
                </a:path>
              </a:pathLst>
            </a:custGeom>
            <a:noFill/>
            <a:ln w="9525">
              <a:solidFill>
                <a:schemeClr val="tx1"/>
              </a:solidFill>
              <a:round/>
              <a:headEnd/>
              <a:tailEnd/>
            </a:ln>
            <a:effectLst/>
          </p:spPr>
          <p:txBody>
            <a:bodyPr/>
            <a:lstStyle/>
            <a:p>
              <a:endParaRPr lang="en-US"/>
            </a:p>
          </p:txBody>
        </p:sp>
        <p:sp>
          <p:nvSpPr>
            <p:cNvPr id="140354" name="Freeform 66"/>
            <p:cNvSpPr>
              <a:spLocks/>
            </p:cNvSpPr>
            <p:nvPr/>
          </p:nvSpPr>
          <p:spPr bwMode="auto">
            <a:xfrm>
              <a:off x="2787" y="1304"/>
              <a:ext cx="683" cy="194"/>
            </a:xfrm>
            <a:custGeom>
              <a:avLst/>
              <a:gdLst/>
              <a:ahLst/>
              <a:cxnLst>
                <a:cxn ang="0">
                  <a:pos x="806" y="2"/>
                </a:cxn>
                <a:cxn ang="0">
                  <a:pos x="415" y="2"/>
                </a:cxn>
                <a:cxn ang="0">
                  <a:pos x="415" y="194"/>
                </a:cxn>
                <a:cxn ang="0">
                  <a:pos x="1" y="194"/>
                </a:cxn>
                <a:cxn ang="0">
                  <a:pos x="0" y="0"/>
                </a:cxn>
              </a:cxnLst>
              <a:rect l="0" t="0" r="r" b="b"/>
              <a:pathLst>
                <a:path w="806" h="194">
                  <a:moveTo>
                    <a:pt x="806" y="2"/>
                  </a:moveTo>
                  <a:lnTo>
                    <a:pt x="415" y="2"/>
                  </a:lnTo>
                  <a:lnTo>
                    <a:pt x="415" y="194"/>
                  </a:lnTo>
                  <a:lnTo>
                    <a:pt x="1" y="194"/>
                  </a:lnTo>
                  <a:lnTo>
                    <a:pt x="0" y="0"/>
                  </a:lnTo>
                </a:path>
              </a:pathLst>
            </a:custGeom>
            <a:noFill/>
            <a:ln w="9525">
              <a:solidFill>
                <a:schemeClr val="tx1"/>
              </a:solidFill>
              <a:round/>
              <a:headEnd/>
              <a:tailEnd/>
            </a:ln>
            <a:effectLst/>
          </p:spPr>
          <p:txBody>
            <a:bodyPr/>
            <a:lstStyle/>
            <a:p>
              <a:endParaRPr lang="en-US"/>
            </a:p>
          </p:txBody>
        </p:sp>
        <p:sp>
          <p:nvSpPr>
            <p:cNvPr id="140355" name="Freeform 67"/>
            <p:cNvSpPr>
              <a:spLocks/>
            </p:cNvSpPr>
            <p:nvPr/>
          </p:nvSpPr>
          <p:spPr bwMode="auto">
            <a:xfrm>
              <a:off x="3469" y="1299"/>
              <a:ext cx="683" cy="194"/>
            </a:xfrm>
            <a:custGeom>
              <a:avLst/>
              <a:gdLst/>
              <a:ahLst/>
              <a:cxnLst>
                <a:cxn ang="0">
                  <a:pos x="806" y="2"/>
                </a:cxn>
                <a:cxn ang="0">
                  <a:pos x="415" y="2"/>
                </a:cxn>
                <a:cxn ang="0">
                  <a:pos x="415" y="194"/>
                </a:cxn>
                <a:cxn ang="0">
                  <a:pos x="1" y="194"/>
                </a:cxn>
                <a:cxn ang="0">
                  <a:pos x="0" y="0"/>
                </a:cxn>
              </a:cxnLst>
              <a:rect l="0" t="0" r="r" b="b"/>
              <a:pathLst>
                <a:path w="806" h="194">
                  <a:moveTo>
                    <a:pt x="806" y="2"/>
                  </a:moveTo>
                  <a:lnTo>
                    <a:pt x="415" y="2"/>
                  </a:lnTo>
                  <a:lnTo>
                    <a:pt x="415" y="194"/>
                  </a:lnTo>
                  <a:lnTo>
                    <a:pt x="1" y="194"/>
                  </a:lnTo>
                  <a:lnTo>
                    <a:pt x="0" y="0"/>
                  </a:lnTo>
                </a:path>
              </a:pathLst>
            </a:custGeom>
            <a:noFill/>
            <a:ln w="9525">
              <a:solidFill>
                <a:schemeClr val="tx1"/>
              </a:solidFill>
              <a:round/>
              <a:headEnd/>
              <a:tailEnd/>
            </a:ln>
            <a:effectLst/>
          </p:spPr>
          <p:txBody>
            <a:bodyPr/>
            <a:lstStyle/>
            <a:p>
              <a:endParaRPr lang="en-US"/>
            </a:p>
          </p:txBody>
        </p:sp>
        <p:sp>
          <p:nvSpPr>
            <p:cNvPr id="140356" name="Freeform 68"/>
            <p:cNvSpPr>
              <a:spLocks/>
            </p:cNvSpPr>
            <p:nvPr/>
          </p:nvSpPr>
          <p:spPr bwMode="auto">
            <a:xfrm>
              <a:off x="4147" y="1306"/>
              <a:ext cx="683" cy="194"/>
            </a:xfrm>
            <a:custGeom>
              <a:avLst/>
              <a:gdLst/>
              <a:ahLst/>
              <a:cxnLst>
                <a:cxn ang="0">
                  <a:pos x="806" y="2"/>
                </a:cxn>
                <a:cxn ang="0">
                  <a:pos x="415" y="2"/>
                </a:cxn>
                <a:cxn ang="0">
                  <a:pos x="415" y="194"/>
                </a:cxn>
                <a:cxn ang="0">
                  <a:pos x="1" y="194"/>
                </a:cxn>
                <a:cxn ang="0">
                  <a:pos x="0" y="0"/>
                </a:cxn>
              </a:cxnLst>
              <a:rect l="0" t="0" r="r" b="b"/>
              <a:pathLst>
                <a:path w="806" h="194">
                  <a:moveTo>
                    <a:pt x="806" y="2"/>
                  </a:moveTo>
                  <a:lnTo>
                    <a:pt x="415" y="2"/>
                  </a:lnTo>
                  <a:lnTo>
                    <a:pt x="415" y="194"/>
                  </a:lnTo>
                  <a:lnTo>
                    <a:pt x="1" y="194"/>
                  </a:lnTo>
                  <a:lnTo>
                    <a:pt x="0" y="0"/>
                  </a:lnTo>
                </a:path>
              </a:pathLst>
            </a:custGeom>
            <a:noFill/>
            <a:ln w="9525">
              <a:solidFill>
                <a:schemeClr val="tx1"/>
              </a:solidFill>
              <a:round/>
              <a:headEnd/>
              <a:tailEnd/>
            </a:ln>
            <a:effectLst/>
          </p:spPr>
          <p:txBody>
            <a:bodyPr/>
            <a:lstStyle/>
            <a:p>
              <a:endParaRPr lang="en-US"/>
            </a:p>
          </p:txBody>
        </p:sp>
        <p:sp>
          <p:nvSpPr>
            <p:cNvPr id="140357" name="Freeform 69"/>
            <p:cNvSpPr>
              <a:spLocks/>
            </p:cNvSpPr>
            <p:nvPr/>
          </p:nvSpPr>
          <p:spPr bwMode="auto">
            <a:xfrm>
              <a:off x="4819" y="1306"/>
              <a:ext cx="683" cy="194"/>
            </a:xfrm>
            <a:custGeom>
              <a:avLst/>
              <a:gdLst/>
              <a:ahLst/>
              <a:cxnLst>
                <a:cxn ang="0">
                  <a:pos x="806" y="2"/>
                </a:cxn>
                <a:cxn ang="0">
                  <a:pos x="415" y="2"/>
                </a:cxn>
                <a:cxn ang="0">
                  <a:pos x="415" y="194"/>
                </a:cxn>
                <a:cxn ang="0">
                  <a:pos x="1" y="194"/>
                </a:cxn>
                <a:cxn ang="0">
                  <a:pos x="0" y="0"/>
                </a:cxn>
              </a:cxnLst>
              <a:rect l="0" t="0" r="r" b="b"/>
              <a:pathLst>
                <a:path w="806" h="194">
                  <a:moveTo>
                    <a:pt x="806" y="2"/>
                  </a:moveTo>
                  <a:lnTo>
                    <a:pt x="415" y="2"/>
                  </a:lnTo>
                  <a:lnTo>
                    <a:pt x="415" y="194"/>
                  </a:lnTo>
                  <a:lnTo>
                    <a:pt x="1" y="194"/>
                  </a:lnTo>
                  <a:lnTo>
                    <a:pt x="0" y="0"/>
                  </a:lnTo>
                </a:path>
              </a:pathLst>
            </a:custGeom>
            <a:noFill/>
            <a:ln w="9525">
              <a:solidFill>
                <a:schemeClr val="tx1"/>
              </a:solidFill>
              <a:round/>
              <a:headEnd/>
              <a:tailEnd/>
            </a:ln>
            <a:effectLst/>
          </p:spPr>
          <p:txBody>
            <a:bodyPr/>
            <a:lstStyle/>
            <a:p>
              <a:endParaRPr lang="en-US"/>
            </a:p>
          </p:txBody>
        </p:sp>
      </p:grpSp>
      <p:sp>
        <p:nvSpPr>
          <p:cNvPr id="140358" name="Freeform 70"/>
          <p:cNvSpPr>
            <a:spLocks/>
          </p:cNvSpPr>
          <p:nvPr/>
        </p:nvSpPr>
        <p:spPr bwMode="auto">
          <a:xfrm>
            <a:off x="7877175" y="2232025"/>
            <a:ext cx="684213" cy="973138"/>
          </a:xfrm>
          <a:custGeom>
            <a:avLst/>
            <a:gdLst/>
            <a:ahLst/>
            <a:cxnLst>
              <a:cxn ang="0">
                <a:pos x="171" y="0"/>
              </a:cxn>
              <a:cxn ang="0">
                <a:pos x="409" y="144"/>
              </a:cxn>
              <a:cxn ang="0">
                <a:pos x="40" y="405"/>
              </a:cxn>
              <a:cxn ang="0">
                <a:pos x="171" y="613"/>
              </a:cxn>
            </a:cxnLst>
            <a:rect l="0" t="0" r="r" b="b"/>
            <a:pathLst>
              <a:path w="431" h="613">
                <a:moveTo>
                  <a:pt x="171" y="0"/>
                </a:moveTo>
                <a:cubicBezTo>
                  <a:pt x="209" y="24"/>
                  <a:pt x="431" y="77"/>
                  <a:pt x="409" y="144"/>
                </a:cubicBezTo>
                <a:cubicBezTo>
                  <a:pt x="387" y="211"/>
                  <a:pt x="80" y="327"/>
                  <a:pt x="40" y="405"/>
                </a:cubicBezTo>
                <a:cubicBezTo>
                  <a:pt x="0" y="483"/>
                  <a:pt x="144" y="570"/>
                  <a:pt x="171" y="613"/>
                </a:cubicBezTo>
              </a:path>
            </a:pathLst>
          </a:custGeom>
          <a:noFill/>
          <a:ln w="9525">
            <a:solidFill>
              <a:schemeClr val="tx1"/>
            </a:solidFill>
            <a:round/>
            <a:headEnd type="none" w="med" len="med"/>
            <a:tailEnd type="arrow" w="med" len="med"/>
          </a:ln>
          <a:effectLst/>
        </p:spPr>
        <p:txBody>
          <a:bodyPr/>
          <a:lstStyle/>
          <a:p>
            <a:endParaRPr lang="en-US"/>
          </a:p>
        </p:txBody>
      </p:sp>
      <p:sp>
        <p:nvSpPr>
          <p:cNvPr id="140359" name="Oval 71"/>
          <p:cNvSpPr>
            <a:spLocks noChangeArrowheads="1"/>
          </p:cNvSpPr>
          <p:nvPr/>
        </p:nvSpPr>
        <p:spPr bwMode="auto">
          <a:xfrm>
            <a:off x="8029575" y="2165350"/>
            <a:ext cx="142875" cy="122238"/>
          </a:xfrm>
          <a:prstGeom prst="ellipse">
            <a:avLst/>
          </a:prstGeom>
          <a:noFill/>
          <a:ln w="9525">
            <a:solidFill>
              <a:schemeClr val="tx1"/>
            </a:solidFill>
            <a:round/>
            <a:headEnd/>
            <a:tailEnd/>
          </a:ln>
          <a:effectLst/>
        </p:spPr>
        <p:txBody>
          <a:bodyPr wrap="none" anchor="ctr"/>
          <a:lstStyle/>
          <a:p>
            <a:endParaRPr lang="en-US"/>
          </a:p>
        </p:txBody>
      </p:sp>
      <p:sp>
        <p:nvSpPr>
          <p:cNvPr id="52" name="Slide Number Placeholder 51"/>
          <p:cNvSpPr>
            <a:spLocks noGrp="1"/>
          </p:cNvSpPr>
          <p:nvPr>
            <p:ph type="sldNum" sz="quarter" idx="12"/>
          </p:nvPr>
        </p:nvSpPr>
        <p:spPr/>
        <p:txBody>
          <a:bodyPr/>
          <a:lstStyle/>
          <a:p>
            <a:fld id="{1E9AE433-2354-447F-AC9C-E3BA53A2ED55}" type="slidenum">
              <a:rPr lang="en-US" smtClean="0"/>
              <a:pPr/>
              <a:t>94</a:t>
            </a:fld>
            <a:endParaRPr lang="en-US"/>
          </a:p>
        </p:txBody>
      </p:sp>
      <p:sp>
        <p:nvSpPr>
          <p:cNvPr id="53" name="Footer Placeholder 52"/>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3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03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03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03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34" grpId="0" animBg="1"/>
      <p:bldP spid="140337" grpId="0" animBg="1"/>
      <p:bldP spid="140349" grpId="0" animBg="1"/>
      <p:bldP spid="14035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762000" y="473616"/>
            <a:ext cx="7924800" cy="762000"/>
          </a:xfrm>
        </p:spPr>
        <p:txBody>
          <a:bodyPr/>
          <a:lstStyle/>
          <a:p>
            <a:r>
              <a:rPr lang="en-US" sz="3200" dirty="0"/>
              <a:t>State Transition Diagram</a:t>
            </a:r>
            <a:br>
              <a:rPr lang="en-US" sz="3200" dirty="0"/>
            </a:br>
            <a:r>
              <a:rPr lang="en-US" sz="3200" dirty="0"/>
              <a:t>(Digital </a:t>
            </a:r>
            <a:r>
              <a:rPr lang="en-US" sz="3200" dirty="0" err="1"/>
              <a:t>Debouncer</a:t>
            </a:r>
            <a:r>
              <a:rPr lang="en-US" sz="3200" dirty="0"/>
              <a:t>)</a:t>
            </a:r>
          </a:p>
        </p:txBody>
      </p:sp>
      <p:sp>
        <p:nvSpPr>
          <p:cNvPr id="142340" name="Text Box 4"/>
          <p:cNvSpPr txBox="1">
            <a:spLocks noChangeArrowheads="1"/>
          </p:cNvSpPr>
          <p:nvPr/>
        </p:nvSpPr>
        <p:spPr bwMode="auto">
          <a:xfrm>
            <a:off x="5384800" y="3101975"/>
            <a:ext cx="904875"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42342" name="Text Box 6"/>
          <p:cNvSpPr txBox="1">
            <a:spLocks noChangeArrowheads="1"/>
          </p:cNvSpPr>
          <p:nvPr/>
        </p:nvSpPr>
        <p:spPr bwMode="auto">
          <a:xfrm>
            <a:off x="2111375" y="2266950"/>
            <a:ext cx="720725" cy="947738"/>
          </a:xfrm>
          <a:prstGeom prst="rect">
            <a:avLst/>
          </a:prstGeom>
          <a:noFill/>
          <a:ln w="9525">
            <a:noFill/>
            <a:miter lim="800000"/>
            <a:headEnd/>
            <a:tailEnd/>
          </a:ln>
          <a:effectLst/>
        </p:spPr>
        <p:txBody>
          <a:bodyPr>
            <a:spAutoFit/>
          </a:bodyPr>
          <a:lstStyle/>
          <a:p>
            <a:pPr algn="ctr">
              <a:spcBef>
                <a:spcPct val="50000"/>
              </a:spcBef>
            </a:pPr>
            <a:r>
              <a:rPr lang="en-US" sz="1600"/>
              <a:t>Wait/Low</a:t>
            </a:r>
          </a:p>
          <a:p>
            <a:pPr algn="ctr">
              <a:spcBef>
                <a:spcPct val="50000"/>
              </a:spcBef>
            </a:pPr>
            <a:r>
              <a:rPr lang="en-US" sz="1600"/>
              <a:t>000</a:t>
            </a:r>
          </a:p>
        </p:txBody>
      </p:sp>
      <p:sp>
        <p:nvSpPr>
          <p:cNvPr id="142343" name="Text Box 7"/>
          <p:cNvSpPr txBox="1">
            <a:spLocks noChangeArrowheads="1"/>
          </p:cNvSpPr>
          <p:nvPr/>
        </p:nvSpPr>
        <p:spPr bwMode="auto">
          <a:xfrm>
            <a:off x="1746250" y="3189288"/>
            <a:ext cx="1460500" cy="276225"/>
          </a:xfrm>
          <a:prstGeom prst="rect">
            <a:avLst/>
          </a:prstGeom>
          <a:noFill/>
          <a:ln w="9525">
            <a:noFill/>
            <a:miter lim="800000"/>
            <a:headEnd/>
            <a:tailEnd/>
          </a:ln>
          <a:effectLst/>
        </p:spPr>
        <p:txBody>
          <a:bodyPr>
            <a:spAutoFit/>
          </a:bodyPr>
          <a:lstStyle/>
          <a:p>
            <a:pPr algn="ctr">
              <a:lnSpc>
                <a:spcPct val="75000"/>
              </a:lnSpc>
            </a:pPr>
            <a:r>
              <a:rPr lang="en-US" sz="1600"/>
              <a:t>[0]</a:t>
            </a:r>
          </a:p>
        </p:txBody>
      </p:sp>
      <p:sp>
        <p:nvSpPr>
          <p:cNvPr id="142344" name="Oval 8"/>
          <p:cNvSpPr>
            <a:spLocks noChangeArrowheads="1"/>
          </p:cNvSpPr>
          <p:nvPr/>
        </p:nvSpPr>
        <p:spPr bwMode="auto">
          <a:xfrm>
            <a:off x="1679575" y="2125663"/>
            <a:ext cx="1614488" cy="1544637"/>
          </a:xfrm>
          <a:prstGeom prst="ellipse">
            <a:avLst/>
          </a:prstGeom>
          <a:noFill/>
          <a:ln w="9525">
            <a:solidFill>
              <a:schemeClr val="tx1"/>
            </a:solidFill>
            <a:round/>
            <a:headEnd/>
            <a:tailEnd/>
          </a:ln>
          <a:effectLst/>
        </p:spPr>
        <p:txBody>
          <a:bodyPr wrap="none" anchor="ctr"/>
          <a:lstStyle/>
          <a:p>
            <a:endParaRPr lang="en-US"/>
          </a:p>
        </p:txBody>
      </p:sp>
      <p:sp>
        <p:nvSpPr>
          <p:cNvPr id="142346" name="Text Box 10"/>
          <p:cNvSpPr txBox="1">
            <a:spLocks noChangeArrowheads="1"/>
          </p:cNvSpPr>
          <p:nvPr/>
        </p:nvSpPr>
        <p:spPr bwMode="auto">
          <a:xfrm>
            <a:off x="4794250" y="2266950"/>
            <a:ext cx="1022350" cy="703263"/>
          </a:xfrm>
          <a:prstGeom prst="rect">
            <a:avLst/>
          </a:prstGeom>
          <a:noFill/>
          <a:ln w="9525">
            <a:noFill/>
            <a:miter lim="800000"/>
            <a:headEnd/>
            <a:tailEnd/>
          </a:ln>
          <a:effectLst/>
        </p:spPr>
        <p:txBody>
          <a:bodyPr>
            <a:spAutoFit/>
          </a:bodyPr>
          <a:lstStyle/>
          <a:p>
            <a:pPr algn="ctr">
              <a:spcBef>
                <a:spcPct val="50000"/>
              </a:spcBef>
            </a:pPr>
            <a:r>
              <a:rPr lang="en-US" sz="1600"/>
              <a:t>Sensed 1</a:t>
            </a:r>
          </a:p>
          <a:p>
            <a:pPr algn="ctr">
              <a:spcBef>
                <a:spcPct val="50000"/>
              </a:spcBef>
            </a:pPr>
            <a:r>
              <a:rPr lang="en-US" sz="1600"/>
              <a:t>001</a:t>
            </a:r>
          </a:p>
        </p:txBody>
      </p:sp>
      <p:sp>
        <p:nvSpPr>
          <p:cNvPr id="142347" name="Text Box 11"/>
          <p:cNvSpPr txBox="1">
            <a:spLocks noChangeArrowheads="1"/>
          </p:cNvSpPr>
          <p:nvPr/>
        </p:nvSpPr>
        <p:spPr bwMode="auto">
          <a:xfrm>
            <a:off x="4591050" y="3017838"/>
            <a:ext cx="1460500" cy="276225"/>
          </a:xfrm>
          <a:prstGeom prst="rect">
            <a:avLst/>
          </a:prstGeom>
          <a:noFill/>
          <a:ln w="9525">
            <a:noFill/>
            <a:miter lim="800000"/>
            <a:headEnd/>
            <a:tailEnd/>
          </a:ln>
          <a:effectLst/>
        </p:spPr>
        <p:txBody>
          <a:bodyPr>
            <a:spAutoFit/>
          </a:bodyPr>
          <a:lstStyle/>
          <a:p>
            <a:pPr algn="ctr">
              <a:lnSpc>
                <a:spcPct val="75000"/>
              </a:lnSpc>
            </a:pPr>
            <a:r>
              <a:rPr lang="en-US" sz="1600"/>
              <a:t>[0]</a:t>
            </a:r>
          </a:p>
        </p:txBody>
      </p:sp>
      <p:sp>
        <p:nvSpPr>
          <p:cNvPr id="142348" name="Oval 12"/>
          <p:cNvSpPr>
            <a:spLocks noChangeArrowheads="1"/>
          </p:cNvSpPr>
          <p:nvPr/>
        </p:nvSpPr>
        <p:spPr bwMode="auto">
          <a:xfrm>
            <a:off x="4503738" y="2125663"/>
            <a:ext cx="1614487" cy="1544637"/>
          </a:xfrm>
          <a:prstGeom prst="ellipse">
            <a:avLst/>
          </a:prstGeom>
          <a:noFill/>
          <a:ln w="9525">
            <a:solidFill>
              <a:schemeClr val="tx1"/>
            </a:solidFill>
            <a:round/>
            <a:headEnd/>
            <a:tailEnd/>
          </a:ln>
          <a:effectLst/>
        </p:spPr>
        <p:txBody>
          <a:bodyPr wrap="none" anchor="ctr"/>
          <a:lstStyle/>
          <a:p>
            <a:endParaRPr lang="en-US"/>
          </a:p>
        </p:txBody>
      </p:sp>
      <p:sp>
        <p:nvSpPr>
          <p:cNvPr id="142350" name="Text Box 14"/>
          <p:cNvSpPr txBox="1">
            <a:spLocks noChangeArrowheads="1"/>
          </p:cNvSpPr>
          <p:nvPr/>
        </p:nvSpPr>
        <p:spPr bwMode="auto">
          <a:xfrm>
            <a:off x="7316788" y="4086225"/>
            <a:ext cx="1133475" cy="703263"/>
          </a:xfrm>
          <a:prstGeom prst="rect">
            <a:avLst/>
          </a:prstGeom>
          <a:noFill/>
          <a:ln w="9525">
            <a:noFill/>
            <a:miter lim="800000"/>
            <a:headEnd/>
            <a:tailEnd/>
          </a:ln>
          <a:effectLst/>
        </p:spPr>
        <p:txBody>
          <a:bodyPr>
            <a:spAutoFit/>
          </a:bodyPr>
          <a:lstStyle/>
          <a:p>
            <a:pPr algn="ctr">
              <a:spcBef>
                <a:spcPct val="50000"/>
              </a:spcBef>
            </a:pPr>
            <a:r>
              <a:rPr lang="en-US" sz="1600"/>
              <a:t>Sensed 3</a:t>
            </a:r>
          </a:p>
          <a:p>
            <a:pPr algn="ctr">
              <a:spcBef>
                <a:spcPct val="50000"/>
              </a:spcBef>
            </a:pPr>
            <a:r>
              <a:rPr lang="en-US" sz="1600"/>
              <a:t>011</a:t>
            </a:r>
          </a:p>
        </p:txBody>
      </p:sp>
      <p:sp>
        <p:nvSpPr>
          <p:cNvPr id="142351" name="Text Box 15"/>
          <p:cNvSpPr txBox="1">
            <a:spLocks noChangeArrowheads="1"/>
          </p:cNvSpPr>
          <p:nvPr/>
        </p:nvSpPr>
        <p:spPr bwMode="auto">
          <a:xfrm>
            <a:off x="7143750" y="4837113"/>
            <a:ext cx="1460500" cy="276225"/>
          </a:xfrm>
          <a:prstGeom prst="rect">
            <a:avLst/>
          </a:prstGeom>
          <a:noFill/>
          <a:ln w="9525">
            <a:noFill/>
            <a:miter lim="800000"/>
            <a:headEnd/>
            <a:tailEnd/>
          </a:ln>
          <a:effectLst/>
        </p:spPr>
        <p:txBody>
          <a:bodyPr>
            <a:spAutoFit/>
          </a:bodyPr>
          <a:lstStyle/>
          <a:p>
            <a:pPr algn="ctr">
              <a:lnSpc>
                <a:spcPct val="75000"/>
              </a:lnSpc>
            </a:pPr>
            <a:r>
              <a:rPr lang="en-US" sz="1600"/>
              <a:t>[0]</a:t>
            </a:r>
          </a:p>
        </p:txBody>
      </p:sp>
      <p:sp>
        <p:nvSpPr>
          <p:cNvPr id="142352" name="Oval 16"/>
          <p:cNvSpPr>
            <a:spLocks noChangeArrowheads="1"/>
          </p:cNvSpPr>
          <p:nvPr/>
        </p:nvSpPr>
        <p:spPr bwMode="auto">
          <a:xfrm>
            <a:off x="7056438" y="3944938"/>
            <a:ext cx="1614487" cy="1544637"/>
          </a:xfrm>
          <a:prstGeom prst="ellipse">
            <a:avLst/>
          </a:prstGeom>
          <a:noFill/>
          <a:ln w="9525">
            <a:solidFill>
              <a:schemeClr val="tx1"/>
            </a:solidFill>
            <a:round/>
            <a:headEnd/>
            <a:tailEnd/>
          </a:ln>
          <a:effectLst/>
        </p:spPr>
        <p:txBody>
          <a:bodyPr wrap="none" anchor="ctr"/>
          <a:lstStyle/>
          <a:p>
            <a:endParaRPr lang="en-US"/>
          </a:p>
        </p:txBody>
      </p:sp>
      <p:grpSp>
        <p:nvGrpSpPr>
          <p:cNvPr id="142353" name="Group 17"/>
          <p:cNvGrpSpPr>
            <a:grpSpLocks/>
          </p:cNvGrpSpPr>
          <p:nvPr/>
        </p:nvGrpSpPr>
        <p:grpSpPr bwMode="auto">
          <a:xfrm>
            <a:off x="1679575" y="3935413"/>
            <a:ext cx="1614488" cy="1544637"/>
            <a:chOff x="1005" y="2157"/>
            <a:chExt cx="1017" cy="973"/>
          </a:xfrm>
        </p:grpSpPr>
        <p:sp>
          <p:nvSpPr>
            <p:cNvPr id="142354" name="Text Box 18"/>
            <p:cNvSpPr txBox="1">
              <a:spLocks noChangeArrowheads="1"/>
            </p:cNvSpPr>
            <p:nvPr/>
          </p:nvSpPr>
          <p:spPr bwMode="auto">
            <a:xfrm>
              <a:off x="1277" y="2246"/>
              <a:ext cx="454" cy="443"/>
            </a:xfrm>
            <a:prstGeom prst="rect">
              <a:avLst/>
            </a:prstGeom>
            <a:noFill/>
            <a:ln w="9525">
              <a:noFill/>
              <a:miter lim="800000"/>
              <a:headEnd/>
              <a:tailEnd/>
            </a:ln>
            <a:effectLst/>
          </p:spPr>
          <p:txBody>
            <a:bodyPr>
              <a:spAutoFit/>
            </a:bodyPr>
            <a:lstStyle/>
            <a:p>
              <a:pPr algn="ctr">
                <a:spcBef>
                  <a:spcPct val="50000"/>
                </a:spcBef>
              </a:pPr>
              <a:r>
                <a:rPr lang="en-US" sz="1600"/>
                <a:t>Three</a:t>
              </a:r>
            </a:p>
            <a:p>
              <a:pPr algn="ctr">
                <a:spcBef>
                  <a:spcPct val="50000"/>
                </a:spcBef>
              </a:pPr>
              <a:r>
                <a:rPr lang="en-US" sz="1600"/>
                <a:t>101</a:t>
              </a:r>
            </a:p>
          </p:txBody>
        </p:sp>
        <p:sp>
          <p:nvSpPr>
            <p:cNvPr id="142355" name="Text Box 19"/>
            <p:cNvSpPr txBox="1">
              <a:spLocks noChangeArrowheads="1"/>
            </p:cNvSpPr>
            <p:nvPr/>
          </p:nvSpPr>
          <p:spPr bwMode="auto">
            <a:xfrm>
              <a:off x="1060" y="2719"/>
              <a:ext cx="920" cy="174"/>
            </a:xfrm>
            <a:prstGeom prst="rect">
              <a:avLst/>
            </a:prstGeom>
            <a:noFill/>
            <a:ln w="9525">
              <a:noFill/>
              <a:miter lim="800000"/>
              <a:headEnd/>
              <a:tailEnd/>
            </a:ln>
            <a:effectLst/>
          </p:spPr>
          <p:txBody>
            <a:bodyPr>
              <a:spAutoFit/>
            </a:bodyPr>
            <a:lstStyle/>
            <a:p>
              <a:pPr algn="ctr">
                <a:lnSpc>
                  <a:spcPct val="75000"/>
                </a:lnSpc>
              </a:pPr>
              <a:r>
                <a:rPr lang="en-US" sz="1600"/>
                <a:t>[1]</a:t>
              </a:r>
            </a:p>
          </p:txBody>
        </p:sp>
        <p:sp>
          <p:nvSpPr>
            <p:cNvPr id="142356" name="Oval 20"/>
            <p:cNvSpPr>
              <a:spLocks noChangeArrowheads="1"/>
            </p:cNvSpPr>
            <p:nvPr/>
          </p:nvSpPr>
          <p:spPr bwMode="auto">
            <a:xfrm>
              <a:off x="1005" y="2157"/>
              <a:ext cx="1017" cy="973"/>
            </a:xfrm>
            <a:prstGeom prst="ellipse">
              <a:avLst/>
            </a:prstGeom>
            <a:noFill/>
            <a:ln w="9525">
              <a:solidFill>
                <a:schemeClr val="tx1"/>
              </a:solidFill>
              <a:round/>
              <a:headEnd/>
              <a:tailEnd/>
            </a:ln>
            <a:effectLst/>
          </p:spPr>
          <p:txBody>
            <a:bodyPr wrap="none" anchor="ctr"/>
            <a:lstStyle/>
            <a:p>
              <a:endParaRPr lang="en-US"/>
            </a:p>
          </p:txBody>
        </p:sp>
      </p:grpSp>
      <p:sp>
        <p:nvSpPr>
          <p:cNvPr id="142357" name="Freeform 21"/>
          <p:cNvSpPr>
            <a:spLocks/>
          </p:cNvSpPr>
          <p:nvPr/>
        </p:nvSpPr>
        <p:spPr bwMode="auto">
          <a:xfrm>
            <a:off x="3113088" y="1984375"/>
            <a:ext cx="1614487" cy="425450"/>
          </a:xfrm>
          <a:custGeom>
            <a:avLst/>
            <a:gdLst/>
            <a:ahLst/>
            <a:cxnLst>
              <a:cxn ang="0">
                <a:pos x="0" y="268"/>
              </a:cxn>
              <a:cxn ang="0">
                <a:pos x="230" y="83"/>
              </a:cxn>
              <a:cxn ang="0">
                <a:pos x="588" y="25"/>
              </a:cxn>
              <a:cxn ang="0">
                <a:pos x="1017" y="236"/>
              </a:cxn>
            </a:cxnLst>
            <a:rect l="0" t="0" r="r" b="b"/>
            <a:pathLst>
              <a:path w="1017" h="268">
                <a:moveTo>
                  <a:pt x="0" y="268"/>
                </a:moveTo>
                <a:cubicBezTo>
                  <a:pt x="66" y="196"/>
                  <a:pt x="132" y="124"/>
                  <a:pt x="230" y="83"/>
                </a:cubicBezTo>
                <a:cubicBezTo>
                  <a:pt x="328" y="42"/>
                  <a:pt x="457" y="0"/>
                  <a:pt x="588" y="25"/>
                </a:cubicBezTo>
                <a:cubicBezTo>
                  <a:pt x="719" y="50"/>
                  <a:pt x="948" y="201"/>
                  <a:pt x="1017" y="236"/>
                </a:cubicBezTo>
              </a:path>
            </a:pathLst>
          </a:custGeom>
          <a:noFill/>
          <a:ln w="9525">
            <a:solidFill>
              <a:schemeClr val="tx1"/>
            </a:solidFill>
            <a:round/>
            <a:headEnd type="none" w="med" len="med"/>
            <a:tailEnd type="triangle" w="med" len="med"/>
          </a:ln>
          <a:effectLst/>
        </p:spPr>
        <p:txBody>
          <a:bodyPr/>
          <a:lstStyle/>
          <a:p>
            <a:endParaRPr lang="en-US"/>
          </a:p>
        </p:txBody>
      </p:sp>
      <p:sp>
        <p:nvSpPr>
          <p:cNvPr id="142358" name="Freeform 22"/>
          <p:cNvSpPr>
            <a:spLocks/>
          </p:cNvSpPr>
          <p:nvPr/>
        </p:nvSpPr>
        <p:spPr bwMode="auto">
          <a:xfrm>
            <a:off x="8531225" y="3173413"/>
            <a:ext cx="319088" cy="1076325"/>
          </a:xfrm>
          <a:custGeom>
            <a:avLst/>
            <a:gdLst/>
            <a:ahLst/>
            <a:cxnLst>
              <a:cxn ang="0">
                <a:pos x="19" y="0"/>
              </a:cxn>
              <a:cxn ang="0">
                <a:pos x="198" y="288"/>
              </a:cxn>
              <a:cxn ang="0">
                <a:pos x="0" y="678"/>
              </a:cxn>
            </a:cxnLst>
            <a:rect l="0" t="0" r="r" b="b"/>
            <a:pathLst>
              <a:path w="201" h="678">
                <a:moveTo>
                  <a:pt x="19" y="0"/>
                </a:moveTo>
                <a:cubicBezTo>
                  <a:pt x="110" y="87"/>
                  <a:pt x="201" y="175"/>
                  <a:pt x="198" y="288"/>
                </a:cubicBezTo>
                <a:cubicBezTo>
                  <a:pt x="195" y="401"/>
                  <a:pt x="34" y="615"/>
                  <a:pt x="0" y="678"/>
                </a:cubicBezTo>
              </a:path>
            </a:pathLst>
          </a:custGeom>
          <a:noFill/>
          <a:ln w="9525">
            <a:solidFill>
              <a:schemeClr val="tx1"/>
            </a:solidFill>
            <a:round/>
            <a:headEnd type="none" w="med" len="med"/>
            <a:tailEnd type="triangle" w="med" len="med"/>
          </a:ln>
          <a:effectLst/>
        </p:spPr>
        <p:txBody>
          <a:bodyPr/>
          <a:lstStyle/>
          <a:p>
            <a:endParaRPr lang="en-US"/>
          </a:p>
        </p:txBody>
      </p:sp>
      <p:sp>
        <p:nvSpPr>
          <p:cNvPr id="142359" name="Freeform 23"/>
          <p:cNvSpPr>
            <a:spLocks/>
          </p:cNvSpPr>
          <p:nvPr/>
        </p:nvSpPr>
        <p:spPr bwMode="auto">
          <a:xfrm flipV="1">
            <a:off x="5957888" y="3763963"/>
            <a:ext cx="1320800" cy="433387"/>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142360" name="Freeform 24"/>
          <p:cNvSpPr>
            <a:spLocks/>
          </p:cNvSpPr>
          <p:nvPr/>
        </p:nvSpPr>
        <p:spPr bwMode="auto">
          <a:xfrm>
            <a:off x="1473200" y="3263900"/>
            <a:ext cx="328613" cy="1036638"/>
          </a:xfrm>
          <a:custGeom>
            <a:avLst/>
            <a:gdLst/>
            <a:ahLst/>
            <a:cxnLst>
              <a:cxn ang="0">
                <a:pos x="207" y="653"/>
              </a:cxn>
              <a:cxn ang="0">
                <a:pos x="2" y="320"/>
              </a:cxn>
              <a:cxn ang="0">
                <a:pos x="194" y="0"/>
              </a:cxn>
            </a:cxnLst>
            <a:rect l="0" t="0" r="r" b="b"/>
            <a:pathLst>
              <a:path w="207" h="653">
                <a:moveTo>
                  <a:pt x="207" y="653"/>
                </a:moveTo>
                <a:cubicBezTo>
                  <a:pt x="105" y="541"/>
                  <a:pt x="4" y="429"/>
                  <a:pt x="2" y="320"/>
                </a:cubicBezTo>
                <a:cubicBezTo>
                  <a:pt x="0" y="211"/>
                  <a:pt x="163" y="53"/>
                  <a:pt x="194" y="0"/>
                </a:cubicBezTo>
              </a:path>
            </a:pathLst>
          </a:custGeom>
          <a:noFill/>
          <a:ln w="9525">
            <a:solidFill>
              <a:schemeClr val="tx1"/>
            </a:solidFill>
            <a:round/>
            <a:headEnd type="none" w="med" len="med"/>
            <a:tailEnd type="triangle" w="med" len="med"/>
          </a:ln>
          <a:effectLst/>
        </p:spPr>
        <p:txBody>
          <a:bodyPr/>
          <a:lstStyle/>
          <a:p>
            <a:endParaRPr lang="en-US"/>
          </a:p>
        </p:txBody>
      </p:sp>
      <p:sp>
        <p:nvSpPr>
          <p:cNvPr id="142366" name="Text Box 30"/>
          <p:cNvSpPr txBox="1">
            <a:spLocks noChangeArrowheads="1"/>
          </p:cNvSpPr>
          <p:nvPr/>
        </p:nvSpPr>
        <p:spPr bwMode="auto">
          <a:xfrm>
            <a:off x="1549400" y="1500188"/>
            <a:ext cx="417513" cy="366712"/>
          </a:xfrm>
          <a:prstGeom prst="rect">
            <a:avLst/>
          </a:prstGeom>
          <a:noFill/>
          <a:ln w="9525">
            <a:noFill/>
            <a:miter lim="800000"/>
            <a:headEnd/>
            <a:tailEnd/>
          </a:ln>
          <a:effectLst/>
        </p:spPr>
        <p:txBody>
          <a:bodyPr>
            <a:spAutoFit/>
          </a:bodyPr>
          <a:lstStyle/>
          <a:p>
            <a:pPr>
              <a:spcBef>
                <a:spcPct val="50000"/>
              </a:spcBef>
            </a:pPr>
            <a:r>
              <a:rPr lang="en-US" sz="1800"/>
              <a:t>0</a:t>
            </a:r>
          </a:p>
        </p:txBody>
      </p:sp>
      <p:sp>
        <p:nvSpPr>
          <p:cNvPr id="142368" name="Text Box 32"/>
          <p:cNvSpPr txBox="1">
            <a:spLocks noChangeArrowheads="1"/>
          </p:cNvSpPr>
          <p:nvPr/>
        </p:nvSpPr>
        <p:spPr bwMode="auto">
          <a:xfrm>
            <a:off x="6384925" y="3463925"/>
            <a:ext cx="569913" cy="366713"/>
          </a:xfrm>
          <a:prstGeom prst="rect">
            <a:avLst/>
          </a:prstGeom>
          <a:noFill/>
          <a:ln w="9525">
            <a:noFill/>
            <a:miter lim="800000"/>
            <a:headEnd/>
            <a:tailEnd/>
          </a:ln>
          <a:effectLst/>
        </p:spPr>
        <p:txBody>
          <a:bodyPr>
            <a:spAutoFit/>
          </a:bodyPr>
          <a:lstStyle/>
          <a:p>
            <a:pPr>
              <a:spcBef>
                <a:spcPct val="50000"/>
              </a:spcBef>
            </a:pPr>
            <a:r>
              <a:rPr lang="en-US" sz="1800"/>
              <a:t>X</a:t>
            </a:r>
          </a:p>
        </p:txBody>
      </p:sp>
      <p:sp>
        <p:nvSpPr>
          <p:cNvPr id="142369" name="Text Box 33"/>
          <p:cNvSpPr txBox="1">
            <a:spLocks noChangeArrowheads="1"/>
          </p:cNvSpPr>
          <p:nvPr/>
        </p:nvSpPr>
        <p:spPr bwMode="auto">
          <a:xfrm>
            <a:off x="8275638" y="3576638"/>
            <a:ext cx="549275" cy="366712"/>
          </a:xfrm>
          <a:prstGeom prst="rect">
            <a:avLst/>
          </a:prstGeom>
          <a:noFill/>
          <a:ln w="9525">
            <a:noFill/>
            <a:miter lim="800000"/>
            <a:headEnd/>
            <a:tailEnd/>
          </a:ln>
          <a:effectLst/>
        </p:spPr>
        <p:txBody>
          <a:bodyPr>
            <a:spAutoFit/>
          </a:bodyPr>
          <a:lstStyle/>
          <a:p>
            <a:pPr>
              <a:spcBef>
                <a:spcPct val="50000"/>
              </a:spcBef>
            </a:pPr>
            <a:r>
              <a:rPr lang="en-US" sz="1800"/>
              <a:t>X</a:t>
            </a:r>
          </a:p>
        </p:txBody>
      </p:sp>
      <p:sp>
        <p:nvSpPr>
          <p:cNvPr id="142370" name="Text Box 34"/>
          <p:cNvSpPr txBox="1">
            <a:spLocks noChangeArrowheads="1"/>
          </p:cNvSpPr>
          <p:nvPr/>
        </p:nvSpPr>
        <p:spPr bwMode="auto">
          <a:xfrm>
            <a:off x="3732213" y="1982788"/>
            <a:ext cx="427037" cy="366712"/>
          </a:xfrm>
          <a:prstGeom prst="rect">
            <a:avLst/>
          </a:prstGeom>
          <a:noFill/>
          <a:ln w="9525">
            <a:noFill/>
            <a:miter lim="800000"/>
            <a:headEnd/>
            <a:tailEnd/>
          </a:ln>
          <a:effectLst/>
        </p:spPr>
        <p:txBody>
          <a:bodyPr>
            <a:spAutoFit/>
          </a:bodyPr>
          <a:lstStyle/>
          <a:p>
            <a:pPr>
              <a:spcBef>
                <a:spcPct val="50000"/>
              </a:spcBef>
            </a:pPr>
            <a:r>
              <a:rPr lang="en-US" sz="1800"/>
              <a:t>1</a:t>
            </a:r>
          </a:p>
        </p:txBody>
      </p:sp>
      <p:sp>
        <p:nvSpPr>
          <p:cNvPr id="142371" name="Text Box 35"/>
          <p:cNvSpPr txBox="1">
            <a:spLocks noChangeArrowheads="1"/>
          </p:cNvSpPr>
          <p:nvPr/>
        </p:nvSpPr>
        <p:spPr bwMode="auto">
          <a:xfrm>
            <a:off x="1455738" y="3598863"/>
            <a:ext cx="600075" cy="366712"/>
          </a:xfrm>
          <a:prstGeom prst="rect">
            <a:avLst/>
          </a:prstGeom>
          <a:noFill/>
          <a:ln w="9525">
            <a:noFill/>
            <a:miter lim="800000"/>
            <a:headEnd/>
            <a:tailEnd/>
          </a:ln>
          <a:effectLst/>
        </p:spPr>
        <p:txBody>
          <a:bodyPr>
            <a:spAutoFit/>
          </a:bodyPr>
          <a:lstStyle/>
          <a:p>
            <a:pPr>
              <a:spcBef>
                <a:spcPct val="50000"/>
              </a:spcBef>
            </a:pPr>
            <a:r>
              <a:rPr lang="en-US" sz="1800"/>
              <a:t>0</a:t>
            </a:r>
          </a:p>
        </p:txBody>
      </p:sp>
      <p:sp>
        <p:nvSpPr>
          <p:cNvPr id="142372" name="Text Box 36"/>
          <p:cNvSpPr txBox="1">
            <a:spLocks noChangeArrowheads="1"/>
          </p:cNvSpPr>
          <p:nvPr/>
        </p:nvSpPr>
        <p:spPr bwMode="auto">
          <a:xfrm>
            <a:off x="908050" y="5240338"/>
            <a:ext cx="600075" cy="366712"/>
          </a:xfrm>
          <a:prstGeom prst="rect">
            <a:avLst/>
          </a:prstGeom>
          <a:noFill/>
          <a:ln w="9525">
            <a:noFill/>
            <a:miter lim="800000"/>
            <a:headEnd/>
            <a:tailEnd/>
          </a:ln>
          <a:effectLst/>
        </p:spPr>
        <p:txBody>
          <a:bodyPr>
            <a:spAutoFit/>
          </a:bodyPr>
          <a:lstStyle/>
          <a:p>
            <a:pPr>
              <a:spcBef>
                <a:spcPct val="50000"/>
              </a:spcBef>
            </a:pPr>
            <a:r>
              <a:rPr lang="en-US" sz="1800"/>
              <a:t>1</a:t>
            </a:r>
          </a:p>
        </p:txBody>
      </p:sp>
      <p:sp>
        <p:nvSpPr>
          <p:cNvPr id="142376" name="Freeform 40"/>
          <p:cNvSpPr>
            <a:spLocks/>
          </p:cNvSpPr>
          <p:nvPr/>
        </p:nvSpPr>
        <p:spPr bwMode="auto">
          <a:xfrm>
            <a:off x="1536700" y="1716088"/>
            <a:ext cx="693738" cy="655637"/>
          </a:xfrm>
          <a:custGeom>
            <a:avLst/>
            <a:gdLst/>
            <a:ahLst/>
            <a:cxnLst>
              <a:cxn ang="0">
                <a:pos x="203" y="413"/>
              </a:cxn>
              <a:cxn ang="0">
                <a:pos x="19" y="191"/>
              </a:cxn>
              <a:cxn ang="0">
                <a:pos x="317" y="14"/>
              </a:cxn>
              <a:cxn ang="0">
                <a:pos x="437" y="274"/>
              </a:cxn>
            </a:cxnLst>
            <a:rect l="0" t="0" r="r" b="b"/>
            <a:pathLst>
              <a:path w="437" h="413">
                <a:moveTo>
                  <a:pt x="203" y="413"/>
                </a:moveTo>
                <a:cubicBezTo>
                  <a:pt x="101" y="335"/>
                  <a:pt x="0" y="257"/>
                  <a:pt x="19" y="191"/>
                </a:cubicBezTo>
                <a:cubicBezTo>
                  <a:pt x="38" y="125"/>
                  <a:pt x="247" y="0"/>
                  <a:pt x="317" y="14"/>
                </a:cubicBezTo>
                <a:cubicBezTo>
                  <a:pt x="387" y="28"/>
                  <a:pt x="412" y="151"/>
                  <a:pt x="437" y="274"/>
                </a:cubicBezTo>
              </a:path>
            </a:pathLst>
          </a:custGeom>
          <a:noFill/>
          <a:ln w="9525">
            <a:solidFill>
              <a:schemeClr val="tx1"/>
            </a:solidFill>
            <a:round/>
            <a:headEnd type="none" w="med" len="med"/>
            <a:tailEnd type="triangle" w="med" len="med"/>
          </a:ln>
          <a:effectLst/>
        </p:spPr>
        <p:txBody>
          <a:bodyPr/>
          <a:lstStyle/>
          <a:p>
            <a:endParaRPr lang="en-US"/>
          </a:p>
        </p:txBody>
      </p:sp>
      <p:sp>
        <p:nvSpPr>
          <p:cNvPr id="142378" name="Text Box 42"/>
          <p:cNvSpPr txBox="1">
            <a:spLocks noChangeArrowheads="1"/>
          </p:cNvSpPr>
          <p:nvPr/>
        </p:nvSpPr>
        <p:spPr bwMode="auto">
          <a:xfrm>
            <a:off x="7408863" y="2068513"/>
            <a:ext cx="1011237" cy="703262"/>
          </a:xfrm>
          <a:prstGeom prst="rect">
            <a:avLst/>
          </a:prstGeom>
          <a:noFill/>
          <a:ln w="9525">
            <a:noFill/>
            <a:miter lim="800000"/>
            <a:headEnd/>
            <a:tailEnd/>
          </a:ln>
          <a:effectLst/>
        </p:spPr>
        <p:txBody>
          <a:bodyPr>
            <a:spAutoFit/>
          </a:bodyPr>
          <a:lstStyle/>
          <a:p>
            <a:pPr algn="ctr">
              <a:spcBef>
                <a:spcPct val="50000"/>
              </a:spcBef>
            </a:pPr>
            <a:r>
              <a:rPr lang="en-US" sz="1600"/>
              <a:t>Sensed 2</a:t>
            </a:r>
          </a:p>
          <a:p>
            <a:pPr algn="ctr">
              <a:spcBef>
                <a:spcPct val="50000"/>
              </a:spcBef>
            </a:pPr>
            <a:r>
              <a:rPr lang="en-US" sz="1600"/>
              <a:t>010</a:t>
            </a:r>
          </a:p>
        </p:txBody>
      </p:sp>
      <p:sp>
        <p:nvSpPr>
          <p:cNvPr id="142379" name="Text Box 43"/>
          <p:cNvSpPr txBox="1">
            <a:spLocks noChangeArrowheads="1"/>
          </p:cNvSpPr>
          <p:nvPr/>
        </p:nvSpPr>
        <p:spPr bwMode="auto">
          <a:xfrm>
            <a:off x="7185025" y="2819400"/>
            <a:ext cx="1460500" cy="276225"/>
          </a:xfrm>
          <a:prstGeom prst="rect">
            <a:avLst/>
          </a:prstGeom>
          <a:noFill/>
          <a:ln w="9525">
            <a:noFill/>
            <a:miter lim="800000"/>
            <a:headEnd/>
            <a:tailEnd/>
          </a:ln>
          <a:effectLst/>
        </p:spPr>
        <p:txBody>
          <a:bodyPr>
            <a:spAutoFit/>
          </a:bodyPr>
          <a:lstStyle/>
          <a:p>
            <a:pPr algn="ctr">
              <a:lnSpc>
                <a:spcPct val="75000"/>
              </a:lnSpc>
            </a:pPr>
            <a:r>
              <a:rPr lang="en-US" sz="1600"/>
              <a:t>[0]</a:t>
            </a:r>
          </a:p>
        </p:txBody>
      </p:sp>
      <p:sp>
        <p:nvSpPr>
          <p:cNvPr id="142380" name="Oval 44"/>
          <p:cNvSpPr>
            <a:spLocks noChangeArrowheads="1"/>
          </p:cNvSpPr>
          <p:nvPr/>
        </p:nvSpPr>
        <p:spPr bwMode="auto">
          <a:xfrm>
            <a:off x="7097713" y="1927225"/>
            <a:ext cx="1614487" cy="1544638"/>
          </a:xfrm>
          <a:prstGeom prst="ellipse">
            <a:avLst/>
          </a:prstGeom>
          <a:noFill/>
          <a:ln w="9525">
            <a:solidFill>
              <a:schemeClr val="tx1"/>
            </a:solidFill>
            <a:round/>
            <a:headEnd/>
            <a:tailEnd/>
          </a:ln>
          <a:effectLst/>
        </p:spPr>
        <p:txBody>
          <a:bodyPr wrap="none" anchor="ctr"/>
          <a:lstStyle/>
          <a:p>
            <a:endParaRPr lang="en-US"/>
          </a:p>
        </p:txBody>
      </p:sp>
      <p:sp>
        <p:nvSpPr>
          <p:cNvPr id="142381" name="Freeform 45"/>
          <p:cNvSpPr>
            <a:spLocks/>
          </p:cNvSpPr>
          <p:nvPr/>
        </p:nvSpPr>
        <p:spPr bwMode="auto">
          <a:xfrm>
            <a:off x="5707063" y="1785938"/>
            <a:ext cx="1614487" cy="425450"/>
          </a:xfrm>
          <a:custGeom>
            <a:avLst/>
            <a:gdLst/>
            <a:ahLst/>
            <a:cxnLst>
              <a:cxn ang="0">
                <a:pos x="0" y="268"/>
              </a:cxn>
              <a:cxn ang="0">
                <a:pos x="230" y="83"/>
              </a:cxn>
              <a:cxn ang="0">
                <a:pos x="588" y="25"/>
              </a:cxn>
              <a:cxn ang="0">
                <a:pos x="1017" y="236"/>
              </a:cxn>
            </a:cxnLst>
            <a:rect l="0" t="0" r="r" b="b"/>
            <a:pathLst>
              <a:path w="1017" h="268">
                <a:moveTo>
                  <a:pt x="0" y="268"/>
                </a:moveTo>
                <a:cubicBezTo>
                  <a:pt x="66" y="196"/>
                  <a:pt x="132" y="124"/>
                  <a:pt x="230" y="83"/>
                </a:cubicBezTo>
                <a:cubicBezTo>
                  <a:pt x="328" y="42"/>
                  <a:pt x="457" y="0"/>
                  <a:pt x="588" y="25"/>
                </a:cubicBezTo>
                <a:cubicBezTo>
                  <a:pt x="719" y="50"/>
                  <a:pt x="948" y="201"/>
                  <a:pt x="1017" y="236"/>
                </a:cubicBezTo>
              </a:path>
            </a:pathLst>
          </a:custGeom>
          <a:noFill/>
          <a:ln w="9525">
            <a:solidFill>
              <a:schemeClr val="tx1"/>
            </a:solidFill>
            <a:round/>
            <a:headEnd type="none" w="med" len="med"/>
            <a:tailEnd type="triangle" w="med" len="med"/>
          </a:ln>
          <a:effectLst/>
        </p:spPr>
        <p:txBody>
          <a:bodyPr/>
          <a:lstStyle/>
          <a:p>
            <a:endParaRPr lang="en-US"/>
          </a:p>
        </p:txBody>
      </p:sp>
      <p:sp>
        <p:nvSpPr>
          <p:cNvPr id="142382" name="Text Box 46"/>
          <p:cNvSpPr txBox="1">
            <a:spLocks noChangeArrowheads="1"/>
          </p:cNvSpPr>
          <p:nvPr/>
        </p:nvSpPr>
        <p:spPr bwMode="auto">
          <a:xfrm>
            <a:off x="6326188" y="1784350"/>
            <a:ext cx="427037" cy="366713"/>
          </a:xfrm>
          <a:prstGeom prst="rect">
            <a:avLst/>
          </a:prstGeom>
          <a:noFill/>
          <a:ln w="9525">
            <a:noFill/>
            <a:miter lim="800000"/>
            <a:headEnd/>
            <a:tailEnd/>
          </a:ln>
          <a:effectLst/>
        </p:spPr>
        <p:txBody>
          <a:bodyPr>
            <a:spAutoFit/>
          </a:bodyPr>
          <a:lstStyle/>
          <a:p>
            <a:pPr>
              <a:spcBef>
                <a:spcPct val="50000"/>
              </a:spcBef>
            </a:pPr>
            <a:r>
              <a:rPr lang="en-US" sz="1800"/>
              <a:t>X</a:t>
            </a:r>
          </a:p>
        </p:txBody>
      </p:sp>
      <p:sp>
        <p:nvSpPr>
          <p:cNvPr id="142384" name="Text Box 48"/>
          <p:cNvSpPr txBox="1">
            <a:spLocks noChangeArrowheads="1"/>
          </p:cNvSpPr>
          <p:nvPr/>
        </p:nvSpPr>
        <p:spPr bwMode="auto">
          <a:xfrm>
            <a:off x="4956175" y="4057650"/>
            <a:ext cx="1122363" cy="703263"/>
          </a:xfrm>
          <a:prstGeom prst="rect">
            <a:avLst/>
          </a:prstGeom>
          <a:noFill/>
          <a:ln w="9525">
            <a:noFill/>
            <a:miter lim="800000"/>
            <a:headEnd/>
            <a:tailEnd/>
          </a:ln>
          <a:effectLst/>
        </p:spPr>
        <p:txBody>
          <a:bodyPr>
            <a:spAutoFit/>
          </a:bodyPr>
          <a:lstStyle/>
          <a:p>
            <a:pPr algn="ctr">
              <a:spcBef>
                <a:spcPct val="50000"/>
              </a:spcBef>
            </a:pPr>
            <a:r>
              <a:rPr lang="en-US" sz="1600"/>
              <a:t>Sensed 4</a:t>
            </a:r>
          </a:p>
          <a:p>
            <a:pPr algn="ctr">
              <a:spcBef>
                <a:spcPct val="50000"/>
              </a:spcBef>
            </a:pPr>
            <a:r>
              <a:rPr lang="en-US" sz="1600"/>
              <a:t>100</a:t>
            </a:r>
          </a:p>
        </p:txBody>
      </p:sp>
      <p:sp>
        <p:nvSpPr>
          <p:cNvPr id="142385" name="Text Box 49"/>
          <p:cNvSpPr txBox="1">
            <a:spLocks noChangeArrowheads="1"/>
          </p:cNvSpPr>
          <p:nvPr/>
        </p:nvSpPr>
        <p:spPr bwMode="auto">
          <a:xfrm>
            <a:off x="4783138" y="4808538"/>
            <a:ext cx="1460500" cy="276225"/>
          </a:xfrm>
          <a:prstGeom prst="rect">
            <a:avLst/>
          </a:prstGeom>
          <a:noFill/>
          <a:ln w="9525">
            <a:noFill/>
            <a:miter lim="800000"/>
            <a:headEnd/>
            <a:tailEnd/>
          </a:ln>
          <a:effectLst/>
        </p:spPr>
        <p:txBody>
          <a:bodyPr>
            <a:spAutoFit/>
          </a:bodyPr>
          <a:lstStyle/>
          <a:p>
            <a:pPr algn="ctr">
              <a:lnSpc>
                <a:spcPct val="75000"/>
              </a:lnSpc>
            </a:pPr>
            <a:r>
              <a:rPr lang="en-US" sz="1600"/>
              <a:t>[0]</a:t>
            </a:r>
          </a:p>
        </p:txBody>
      </p:sp>
      <p:sp>
        <p:nvSpPr>
          <p:cNvPr id="142386" name="Oval 50"/>
          <p:cNvSpPr>
            <a:spLocks noChangeArrowheads="1"/>
          </p:cNvSpPr>
          <p:nvPr/>
        </p:nvSpPr>
        <p:spPr bwMode="auto">
          <a:xfrm>
            <a:off x="4695825" y="3916363"/>
            <a:ext cx="1614488" cy="1544637"/>
          </a:xfrm>
          <a:prstGeom prst="ellipse">
            <a:avLst/>
          </a:prstGeom>
          <a:noFill/>
          <a:ln w="9525">
            <a:solidFill>
              <a:schemeClr val="tx1"/>
            </a:solidFill>
            <a:round/>
            <a:headEnd/>
            <a:tailEnd/>
          </a:ln>
          <a:effectLst/>
        </p:spPr>
        <p:txBody>
          <a:bodyPr wrap="none" anchor="ctr"/>
          <a:lstStyle/>
          <a:p>
            <a:endParaRPr lang="en-US"/>
          </a:p>
        </p:txBody>
      </p:sp>
      <p:sp>
        <p:nvSpPr>
          <p:cNvPr id="142387" name="Freeform 51"/>
          <p:cNvSpPr>
            <a:spLocks/>
          </p:cNvSpPr>
          <p:nvPr/>
        </p:nvSpPr>
        <p:spPr bwMode="auto">
          <a:xfrm rot="-5400000">
            <a:off x="1246188" y="4933950"/>
            <a:ext cx="693738" cy="655637"/>
          </a:xfrm>
          <a:custGeom>
            <a:avLst/>
            <a:gdLst/>
            <a:ahLst/>
            <a:cxnLst>
              <a:cxn ang="0">
                <a:pos x="203" y="413"/>
              </a:cxn>
              <a:cxn ang="0">
                <a:pos x="19" y="191"/>
              </a:cxn>
              <a:cxn ang="0">
                <a:pos x="317" y="14"/>
              </a:cxn>
              <a:cxn ang="0">
                <a:pos x="437" y="274"/>
              </a:cxn>
            </a:cxnLst>
            <a:rect l="0" t="0" r="r" b="b"/>
            <a:pathLst>
              <a:path w="437" h="413">
                <a:moveTo>
                  <a:pt x="203" y="413"/>
                </a:moveTo>
                <a:cubicBezTo>
                  <a:pt x="101" y="335"/>
                  <a:pt x="0" y="257"/>
                  <a:pt x="19" y="191"/>
                </a:cubicBezTo>
                <a:cubicBezTo>
                  <a:pt x="38" y="125"/>
                  <a:pt x="247" y="0"/>
                  <a:pt x="317" y="14"/>
                </a:cubicBezTo>
                <a:cubicBezTo>
                  <a:pt x="387" y="28"/>
                  <a:pt x="412" y="151"/>
                  <a:pt x="437" y="274"/>
                </a:cubicBezTo>
              </a:path>
            </a:pathLst>
          </a:custGeom>
          <a:noFill/>
          <a:ln w="9525">
            <a:solidFill>
              <a:schemeClr val="tx1"/>
            </a:solidFill>
            <a:round/>
            <a:headEnd type="none" w="med" len="med"/>
            <a:tailEnd type="triangle" w="med" len="med"/>
          </a:ln>
          <a:effectLst/>
        </p:spPr>
        <p:txBody>
          <a:bodyPr/>
          <a:lstStyle/>
          <a:p>
            <a:endParaRPr lang="en-US"/>
          </a:p>
        </p:txBody>
      </p:sp>
      <p:sp>
        <p:nvSpPr>
          <p:cNvPr id="142388" name="Freeform 52"/>
          <p:cNvSpPr>
            <a:spLocks/>
          </p:cNvSpPr>
          <p:nvPr/>
        </p:nvSpPr>
        <p:spPr bwMode="auto">
          <a:xfrm flipV="1">
            <a:off x="3095625" y="3916363"/>
            <a:ext cx="1631950" cy="433387"/>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142389" name="Text Box 53"/>
          <p:cNvSpPr txBox="1">
            <a:spLocks noChangeArrowheads="1"/>
          </p:cNvSpPr>
          <p:nvPr/>
        </p:nvSpPr>
        <p:spPr bwMode="auto">
          <a:xfrm>
            <a:off x="3767138" y="4364038"/>
            <a:ext cx="569912" cy="366712"/>
          </a:xfrm>
          <a:prstGeom prst="rect">
            <a:avLst/>
          </a:prstGeom>
          <a:noFill/>
          <a:ln w="9525">
            <a:noFill/>
            <a:miter lim="800000"/>
            <a:headEnd/>
            <a:tailEnd/>
          </a:ln>
          <a:effectLst/>
        </p:spPr>
        <p:txBody>
          <a:bodyPr>
            <a:spAutoFit/>
          </a:bodyPr>
          <a:lstStyle/>
          <a:p>
            <a:pPr>
              <a:spcBef>
                <a:spcPct val="50000"/>
              </a:spcBef>
            </a:pPr>
            <a:r>
              <a:rPr lang="en-US" sz="1800"/>
              <a:t>1</a:t>
            </a:r>
          </a:p>
        </p:txBody>
      </p:sp>
      <p:sp>
        <p:nvSpPr>
          <p:cNvPr id="142390" name="Freeform 54"/>
          <p:cNvSpPr>
            <a:spLocks/>
          </p:cNvSpPr>
          <p:nvPr/>
        </p:nvSpPr>
        <p:spPr bwMode="auto">
          <a:xfrm rot="430051">
            <a:off x="3079812" y="3477636"/>
            <a:ext cx="2039937" cy="247650"/>
          </a:xfrm>
          <a:custGeom>
            <a:avLst/>
            <a:gdLst/>
            <a:ahLst/>
            <a:cxnLst>
              <a:cxn ang="0">
                <a:pos x="832" y="0"/>
              </a:cxn>
              <a:cxn ang="0">
                <a:pos x="467" y="256"/>
              </a:cxn>
              <a:cxn ang="0">
                <a:pos x="0" y="102"/>
              </a:cxn>
            </a:cxnLst>
            <a:rect l="0" t="0" r="r" b="b"/>
            <a:pathLst>
              <a:path w="832" h="273">
                <a:moveTo>
                  <a:pt x="832" y="0"/>
                </a:moveTo>
                <a:cubicBezTo>
                  <a:pt x="719" y="119"/>
                  <a:pt x="606" y="239"/>
                  <a:pt x="467" y="256"/>
                </a:cubicBezTo>
                <a:cubicBezTo>
                  <a:pt x="328" y="273"/>
                  <a:pt x="79" y="125"/>
                  <a:pt x="0" y="102"/>
                </a:cubicBezTo>
              </a:path>
            </a:pathLst>
          </a:custGeom>
          <a:noFill/>
          <a:ln w="9525">
            <a:solidFill>
              <a:schemeClr val="tx1"/>
            </a:solidFill>
            <a:round/>
            <a:headEnd type="none" w="med" len="med"/>
            <a:tailEnd type="triangle" w="med" len="med"/>
          </a:ln>
          <a:effectLst/>
        </p:spPr>
        <p:txBody>
          <a:bodyPr/>
          <a:lstStyle/>
          <a:p>
            <a:endParaRPr lang="en-US"/>
          </a:p>
        </p:txBody>
      </p:sp>
      <p:sp>
        <p:nvSpPr>
          <p:cNvPr id="142391" name="Text Box 55"/>
          <p:cNvSpPr txBox="1">
            <a:spLocks noChangeArrowheads="1"/>
          </p:cNvSpPr>
          <p:nvPr/>
        </p:nvSpPr>
        <p:spPr bwMode="auto">
          <a:xfrm>
            <a:off x="3832555" y="3364675"/>
            <a:ext cx="569913" cy="366713"/>
          </a:xfrm>
          <a:prstGeom prst="rect">
            <a:avLst/>
          </a:prstGeom>
          <a:noFill/>
          <a:ln w="9525">
            <a:noFill/>
            <a:miter lim="800000"/>
            <a:headEnd/>
            <a:tailEnd/>
          </a:ln>
          <a:effectLst/>
        </p:spPr>
        <p:txBody>
          <a:bodyPr>
            <a:spAutoFit/>
          </a:bodyPr>
          <a:lstStyle/>
          <a:p>
            <a:pPr>
              <a:spcBef>
                <a:spcPct val="50000"/>
              </a:spcBef>
            </a:pPr>
            <a:r>
              <a:rPr lang="en-US" sz="1800" dirty="0"/>
              <a:t>0</a:t>
            </a:r>
          </a:p>
        </p:txBody>
      </p:sp>
      <p:sp>
        <p:nvSpPr>
          <p:cNvPr id="41" name="Slide Number Placeholder 40"/>
          <p:cNvSpPr>
            <a:spLocks noGrp="1"/>
          </p:cNvSpPr>
          <p:nvPr>
            <p:ph type="sldNum" sz="quarter" idx="12"/>
          </p:nvPr>
        </p:nvSpPr>
        <p:spPr/>
        <p:txBody>
          <a:bodyPr/>
          <a:lstStyle/>
          <a:p>
            <a:fld id="{1E9AE433-2354-447F-AC9C-E3BA53A2ED55}" type="slidenum">
              <a:rPr lang="en-US" smtClean="0"/>
              <a:pPr/>
              <a:t>95</a:t>
            </a:fld>
            <a:endParaRPr lang="en-US"/>
          </a:p>
        </p:txBody>
      </p:sp>
      <p:sp>
        <p:nvSpPr>
          <p:cNvPr id="42" name="Footer Placeholder 41"/>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685800" y="400050"/>
            <a:ext cx="8458200" cy="725365"/>
          </a:xfrm>
        </p:spPr>
        <p:txBody>
          <a:bodyPr/>
          <a:lstStyle/>
          <a:p>
            <a:r>
              <a:rPr lang="en-US" sz="4000" dirty="0"/>
              <a:t>Output </a:t>
            </a:r>
            <a:r>
              <a:rPr lang="en-US" sz="4000" dirty="0" smtClean="0"/>
              <a:t>Logic (</a:t>
            </a:r>
            <a:r>
              <a:rPr lang="en-US" sz="4000" dirty="0"/>
              <a:t>Digital </a:t>
            </a:r>
            <a:r>
              <a:rPr lang="en-US" sz="4000" dirty="0" err="1"/>
              <a:t>Debouncer</a:t>
            </a:r>
            <a:r>
              <a:rPr lang="en-US" sz="4000" dirty="0"/>
              <a:t>)</a:t>
            </a:r>
          </a:p>
        </p:txBody>
      </p:sp>
      <p:grpSp>
        <p:nvGrpSpPr>
          <p:cNvPr id="143376" name="Group 16"/>
          <p:cNvGrpSpPr>
            <a:grpSpLocks/>
          </p:cNvGrpSpPr>
          <p:nvPr/>
        </p:nvGrpSpPr>
        <p:grpSpPr bwMode="auto">
          <a:xfrm>
            <a:off x="935038" y="2290763"/>
            <a:ext cx="7162800" cy="925512"/>
            <a:chOff x="551" y="2139"/>
            <a:chExt cx="4512" cy="583"/>
          </a:xfrm>
        </p:grpSpPr>
        <p:sp>
          <p:nvSpPr>
            <p:cNvPr id="143365" name="Text Box 5"/>
            <p:cNvSpPr txBox="1">
              <a:spLocks noChangeArrowheads="1"/>
            </p:cNvSpPr>
            <p:nvPr/>
          </p:nvSpPr>
          <p:spPr bwMode="auto">
            <a:xfrm>
              <a:off x="2156" y="2139"/>
              <a:ext cx="1357" cy="583"/>
            </a:xfrm>
            <a:prstGeom prst="rect">
              <a:avLst/>
            </a:prstGeom>
            <a:noFill/>
            <a:ln w="9525">
              <a:solidFill>
                <a:schemeClr val="tx1"/>
              </a:solidFill>
              <a:miter lim="800000"/>
              <a:headEnd/>
              <a:tailEnd/>
            </a:ln>
            <a:effectLst/>
          </p:spPr>
          <p:txBody>
            <a:bodyPr>
              <a:spAutoFit/>
            </a:bodyPr>
            <a:lstStyle/>
            <a:p>
              <a:pPr>
                <a:lnSpc>
                  <a:spcPct val="75000"/>
                </a:lnSpc>
              </a:pPr>
              <a:endParaRPr lang="en-US"/>
            </a:p>
            <a:p>
              <a:pPr algn="ctr">
                <a:lnSpc>
                  <a:spcPct val="75000"/>
                </a:lnSpc>
              </a:pPr>
              <a:r>
                <a:rPr lang="en-US"/>
                <a:t>Output Logic</a:t>
              </a:r>
            </a:p>
            <a:p>
              <a:pPr>
                <a:lnSpc>
                  <a:spcPct val="75000"/>
                </a:lnSpc>
              </a:pPr>
              <a:endParaRPr lang="en-US"/>
            </a:p>
          </p:txBody>
        </p:sp>
        <p:sp>
          <p:nvSpPr>
            <p:cNvPr id="143366" name="Line 6"/>
            <p:cNvSpPr>
              <a:spLocks noChangeShapeType="1"/>
            </p:cNvSpPr>
            <p:nvPr/>
          </p:nvSpPr>
          <p:spPr bwMode="auto">
            <a:xfrm>
              <a:off x="1653" y="2405"/>
              <a:ext cx="502" cy="0"/>
            </a:xfrm>
            <a:prstGeom prst="line">
              <a:avLst/>
            </a:prstGeom>
            <a:noFill/>
            <a:ln w="9525">
              <a:solidFill>
                <a:schemeClr val="tx1"/>
              </a:solidFill>
              <a:round/>
              <a:headEnd/>
              <a:tailEnd type="triangle" w="med" len="med"/>
            </a:ln>
            <a:effectLst/>
          </p:spPr>
          <p:txBody>
            <a:bodyPr/>
            <a:lstStyle/>
            <a:p>
              <a:endParaRPr lang="en-US"/>
            </a:p>
          </p:txBody>
        </p:sp>
        <p:sp>
          <p:nvSpPr>
            <p:cNvPr id="143367" name="Line 7"/>
            <p:cNvSpPr>
              <a:spLocks noChangeShapeType="1"/>
            </p:cNvSpPr>
            <p:nvPr/>
          </p:nvSpPr>
          <p:spPr bwMode="auto">
            <a:xfrm>
              <a:off x="3511" y="2424"/>
              <a:ext cx="502" cy="0"/>
            </a:xfrm>
            <a:prstGeom prst="line">
              <a:avLst/>
            </a:prstGeom>
            <a:noFill/>
            <a:ln w="9525">
              <a:solidFill>
                <a:schemeClr val="tx1"/>
              </a:solidFill>
              <a:round/>
              <a:headEnd/>
              <a:tailEnd type="triangle" w="med" len="med"/>
            </a:ln>
            <a:effectLst/>
          </p:spPr>
          <p:txBody>
            <a:bodyPr/>
            <a:lstStyle/>
            <a:p>
              <a:endParaRPr lang="en-US"/>
            </a:p>
          </p:txBody>
        </p:sp>
        <p:sp>
          <p:nvSpPr>
            <p:cNvPr id="143368" name="Text Box 8"/>
            <p:cNvSpPr txBox="1">
              <a:spLocks noChangeArrowheads="1"/>
            </p:cNvSpPr>
            <p:nvPr/>
          </p:nvSpPr>
          <p:spPr bwMode="auto">
            <a:xfrm>
              <a:off x="551" y="2245"/>
              <a:ext cx="1431" cy="288"/>
            </a:xfrm>
            <a:prstGeom prst="rect">
              <a:avLst/>
            </a:prstGeom>
            <a:noFill/>
            <a:ln w="9525">
              <a:noFill/>
              <a:miter lim="800000"/>
              <a:headEnd/>
              <a:tailEnd/>
            </a:ln>
            <a:effectLst/>
          </p:spPr>
          <p:txBody>
            <a:bodyPr>
              <a:spAutoFit/>
            </a:bodyPr>
            <a:lstStyle/>
            <a:p>
              <a:pPr>
                <a:spcBef>
                  <a:spcPct val="50000"/>
                </a:spcBef>
              </a:pPr>
              <a:r>
                <a:rPr lang="en-US"/>
                <a:t>Present State</a:t>
              </a:r>
            </a:p>
          </p:txBody>
        </p:sp>
        <p:sp>
          <p:nvSpPr>
            <p:cNvPr id="143369" name="Text Box 9"/>
            <p:cNvSpPr txBox="1">
              <a:spLocks noChangeArrowheads="1"/>
            </p:cNvSpPr>
            <p:nvPr/>
          </p:nvSpPr>
          <p:spPr bwMode="auto">
            <a:xfrm>
              <a:off x="3997" y="2277"/>
              <a:ext cx="1066" cy="288"/>
            </a:xfrm>
            <a:prstGeom prst="rect">
              <a:avLst/>
            </a:prstGeom>
            <a:noFill/>
            <a:ln w="9525">
              <a:noFill/>
              <a:miter lim="800000"/>
              <a:headEnd/>
              <a:tailEnd/>
            </a:ln>
            <a:effectLst/>
          </p:spPr>
          <p:txBody>
            <a:bodyPr>
              <a:spAutoFit/>
            </a:bodyPr>
            <a:lstStyle/>
            <a:p>
              <a:pPr>
                <a:spcBef>
                  <a:spcPct val="50000"/>
                </a:spcBef>
              </a:pPr>
              <a:r>
                <a:rPr lang="en-US"/>
                <a:t>Output</a:t>
              </a:r>
            </a:p>
          </p:txBody>
        </p:sp>
      </p:grpSp>
      <p:sp>
        <p:nvSpPr>
          <p:cNvPr id="143378" name="Text Box 18"/>
          <p:cNvSpPr txBox="1">
            <a:spLocks noChangeArrowheads="1"/>
          </p:cNvSpPr>
          <p:nvPr/>
        </p:nvSpPr>
        <p:spPr bwMode="auto">
          <a:xfrm>
            <a:off x="4824413" y="3898900"/>
            <a:ext cx="2814637" cy="396875"/>
          </a:xfrm>
          <a:prstGeom prst="rect">
            <a:avLst/>
          </a:prstGeom>
          <a:noFill/>
          <a:ln w="9525">
            <a:noFill/>
            <a:miter lim="800000"/>
            <a:headEnd/>
            <a:tailEnd/>
          </a:ln>
          <a:effectLst/>
        </p:spPr>
        <p:txBody>
          <a:bodyPr>
            <a:spAutoFit/>
          </a:bodyPr>
          <a:lstStyle/>
          <a:p>
            <a:pPr>
              <a:spcBef>
                <a:spcPct val="50000"/>
              </a:spcBef>
            </a:pPr>
            <a:r>
              <a:rPr lang="en-US" sz="2000"/>
              <a:t>P2 P1 P0  Out</a:t>
            </a:r>
          </a:p>
        </p:txBody>
      </p:sp>
      <p:sp>
        <p:nvSpPr>
          <p:cNvPr id="143379" name="Text Box 19"/>
          <p:cNvSpPr txBox="1">
            <a:spLocks noChangeArrowheads="1"/>
          </p:cNvSpPr>
          <p:nvPr/>
        </p:nvSpPr>
        <p:spPr bwMode="auto">
          <a:xfrm>
            <a:off x="4975225" y="4264025"/>
            <a:ext cx="2871788" cy="2047875"/>
          </a:xfrm>
          <a:prstGeom prst="rect">
            <a:avLst/>
          </a:prstGeom>
          <a:noFill/>
          <a:ln w="9525">
            <a:noFill/>
            <a:miter lim="800000"/>
            <a:headEnd/>
            <a:tailEnd/>
          </a:ln>
          <a:effectLst/>
        </p:spPr>
        <p:txBody>
          <a:bodyPr>
            <a:spAutoFit/>
          </a:bodyPr>
          <a:lstStyle/>
          <a:p>
            <a:pPr marL="457200" indent="-457200">
              <a:lnSpc>
                <a:spcPct val="80000"/>
              </a:lnSpc>
            </a:pPr>
            <a:r>
              <a:rPr lang="en-US" sz="2000"/>
              <a:t>0   0   0   0</a:t>
            </a:r>
          </a:p>
          <a:p>
            <a:pPr marL="457200" indent="-457200">
              <a:lnSpc>
                <a:spcPct val="80000"/>
              </a:lnSpc>
            </a:pPr>
            <a:r>
              <a:rPr lang="en-US" sz="2000"/>
              <a:t>0   0   1   0</a:t>
            </a:r>
          </a:p>
          <a:p>
            <a:pPr marL="457200" indent="-457200">
              <a:lnSpc>
                <a:spcPct val="80000"/>
              </a:lnSpc>
            </a:pPr>
            <a:r>
              <a:rPr lang="en-US" sz="2000"/>
              <a:t>0   1   0   0</a:t>
            </a:r>
          </a:p>
          <a:p>
            <a:pPr marL="457200" indent="-457200">
              <a:lnSpc>
                <a:spcPct val="80000"/>
              </a:lnSpc>
            </a:pPr>
            <a:r>
              <a:rPr lang="en-US" sz="2000"/>
              <a:t>0   1   1   0</a:t>
            </a:r>
          </a:p>
          <a:p>
            <a:pPr marL="457200" indent="-457200">
              <a:lnSpc>
                <a:spcPct val="80000"/>
              </a:lnSpc>
            </a:pPr>
            <a:r>
              <a:rPr lang="en-US" sz="2000"/>
              <a:t>1   0   0   0</a:t>
            </a:r>
          </a:p>
          <a:p>
            <a:pPr marL="457200" indent="-457200">
              <a:lnSpc>
                <a:spcPct val="80000"/>
              </a:lnSpc>
            </a:pPr>
            <a:r>
              <a:rPr lang="en-US" sz="2000"/>
              <a:t>1   0   1   1</a:t>
            </a:r>
          </a:p>
          <a:p>
            <a:pPr marL="457200" indent="-457200">
              <a:lnSpc>
                <a:spcPct val="80000"/>
              </a:lnSpc>
            </a:pPr>
            <a:r>
              <a:rPr lang="en-US" sz="2000"/>
              <a:t>1   1   0   X</a:t>
            </a:r>
          </a:p>
          <a:p>
            <a:pPr marL="457200" indent="-457200">
              <a:lnSpc>
                <a:spcPct val="80000"/>
              </a:lnSpc>
            </a:pPr>
            <a:r>
              <a:rPr lang="en-US" sz="2000"/>
              <a:t>1   1   1   X </a:t>
            </a:r>
          </a:p>
        </p:txBody>
      </p:sp>
      <p:sp>
        <p:nvSpPr>
          <p:cNvPr id="143380" name="Line 20"/>
          <p:cNvSpPr>
            <a:spLocks noChangeShapeType="1"/>
          </p:cNvSpPr>
          <p:nvPr/>
        </p:nvSpPr>
        <p:spPr bwMode="auto">
          <a:xfrm>
            <a:off x="5021263" y="4232275"/>
            <a:ext cx="2268537" cy="1588"/>
          </a:xfrm>
          <a:prstGeom prst="line">
            <a:avLst/>
          </a:prstGeom>
          <a:noFill/>
          <a:ln w="12700">
            <a:solidFill>
              <a:schemeClr val="tx1"/>
            </a:solidFill>
            <a:round/>
            <a:headEnd/>
            <a:tailEnd/>
          </a:ln>
          <a:effectLst/>
        </p:spPr>
        <p:txBody>
          <a:bodyPr/>
          <a:lstStyle/>
          <a:p>
            <a:endParaRPr lang="en-US"/>
          </a:p>
        </p:txBody>
      </p:sp>
      <p:sp>
        <p:nvSpPr>
          <p:cNvPr id="143381" name="Line 21"/>
          <p:cNvSpPr>
            <a:spLocks noChangeShapeType="1"/>
          </p:cNvSpPr>
          <p:nvPr/>
        </p:nvSpPr>
        <p:spPr bwMode="auto">
          <a:xfrm>
            <a:off x="5888038" y="3886200"/>
            <a:ext cx="1587" cy="2638425"/>
          </a:xfrm>
          <a:prstGeom prst="line">
            <a:avLst/>
          </a:prstGeom>
          <a:noFill/>
          <a:ln w="12700">
            <a:solidFill>
              <a:schemeClr val="tx1"/>
            </a:solidFill>
            <a:round/>
            <a:headEnd/>
            <a:tailEnd/>
          </a:ln>
          <a:effectLst/>
        </p:spPr>
        <p:txBody>
          <a:bodyPr/>
          <a:lstStyle/>
          <a:p>
            <a:endParaRPr lang="en-US"/>
          </a:p>
        </p:txBody>
      </p:sp>
      <p:sp>
        <p:nvSpPr>
          <p:cNvPr id="143382" name="Text Box 22"/>
          <p:cNvSpPr txBox="1">
            <a:spLocks noChangeArrowheads="1"/>
          </p:cNvSpPr>
          <p:nvPr/>
        </p:nvSpPr>
        <p:spPr bwMode="auto">
          <a:xfrm>
            <a:off x="1274763" y="4262438"/>
            <a:ext cx="1992312" cy="457200"/>
          </a:xfrm>
          <a:prstGeom prst="rect">
            <a:avLst/>
          </a:prstGeom>
          <a:noFill/>
          <a:ln w="9525">
            <a:noFill/>
            <a:miter lim="800000"/>
            <a:headEnd/>
            <a:tailEnd/>
          </a:ln>
          <a:effectLst/>
        </p:spPr>
        <p:txBody>
          <a:bodyPr wrap="none">
            <a:spAutoFit/>
          </a:bodyPr>
          <a:lstStyle/>
          <a:p>
            <a:r>
              <a:rPr lang="en-US"/>
              <a:t>Out=P2</a:t>
            </a:r>
            <a:r>
              <a:rPr lang="en-US">
                <a:cs typeface="Times New Roman" pitchFamily="18" charset="0"/>
              </a:rPr>
              <a:t>•</a:t>
            </a:r>
            <a:r>
              <a:rPr lang="en-US"/>
              <a:t>P1•P0</a:t>
            </a:r>
          </a:p>
        </p:txBody>
      </p:sp>
      <p:sp>
        <p:nvSpPr>
          <p:cNvPr id="143384" name="Line 24"/>
          <p:cNvSpPr>
            <a:spLocks noChangeShapeType="1"/>
          </p:cNvSpPr>
          <p:nvPr/>
        </p:nvSpPr>
        <p:spPr bwMode="auto">
          <a:xfrm>
            <a:off x="2422525" y="4279900"/>
            <a:ext cx="301625" cy="0"/>
          </a:xfrm>
          <a:prstGeom prst="line">
            <a:avLst/>
          </a:prstGeom>
          <a:noFill/>
          <a:ln w="28575">
            <a:solidFill>
              <a:schemeClr val="tx1"/>
            </a:solidFill>
            <a:round/>
            <a:headEnd/>
            <a:tailEnd/>
          </a:ln>
          <a:effectLst/>
        </p:spPr>
        <p:txBody>
          <a:bodyPr/>
          <a:lstStyle/>
          <a:p>
            <a:endParaRPr lang="en-US"/>
          </a:p>
        </p:txBody>
      </p:sp>
      <p:sp>
        <p:nvSpPr>
          <p:cNvPr id="143385" name="Line 25"/>
          <p:cNvSpPr>
            <a:spLocks noChangeShapeType="1"/>
          </p:cNvSpPr>
          <p:nvPr/>
        </p:nvSpPr>
        <p:spPr bwMode="auto">
          <a:xfrm flipH="1">
            <a:off x="2954338" y="2613025"/>
            <a:ext cx="180975" cy="150813"/>
          </a:xfrm>
          <a:prstGeom prst="line">
            <a:avLst/>
          </a:prstGeom>
          <a:noFill/>
          <a:ln w="9525">
            <a:solidFill>
              <a:schemeClr val="tx1"/>
            </a:solidFill>
            <a:round/>
            <a:headEnd/>
            <a:tailEnd/>
          </a:ln>
          <a:effectLst/>
        </p:spPr>
        <p:txBody>
          <a:bodyPr/>
          <a:lstStyle/>
          <a:p>
            <a:endParaRPr lang="en-US"/>
          </a:p>
        </p:txBody>
      </p:sp>
      <p:sp>
        <p:nvSpPr>
          <p:cNvPr id="143386" name="Text Box 26"/>
          <p:cNvSpPr txBox="1">
            <a:spLocks noChangeArrowheads="1"/>
          </p:cNvSpPr>
          <p:nvPr/>
        </p:nvSpPr>
        <p:spPr bwMode="auto">
          <a:xfrm>
            <a:off x="2822575" y="2232025"/>
            <a:ext cx="336550" cy="457200"/>
          </a:xfrm>
          <a:prstGeom prst="rect">
            <a:avLst/>
          </a:prstGeom>
          <a:noFill/>
          <a:ln w="9525">
            <a:noFill/>
            <a:miter lim="800000"/>
            <a:headEnd/>
            <a:tailEnd/>
          </a:ln>
          <a:effectLst/>
        </p:spPr>
        <p:txBody>
          <a:bodyPr wrap="none">
            <a:spAutoFit/>
          </a:bodyPr>
          <a:lstStyle/>
          <a:p>
            <a:r>
              <a:rPr lang="en-US"/>
              <a:t>3</a:t>
            </a:r>
          </a:p>
        </p:txBody>
      </p:sp>
      <p:sp>
        <p:nvSpPr>
          <p:cNvPr id="17" name="Slide Number Placeholder 16"/>
          <p:cNvSpPr>
            <a:spLocks noGrp="1"/>
          </p:cNvSpPr>
          <p:nvPr>
            <p:ph type="sldNum" sz="quarter" idx="12"/>
          </p:nvPr>
        </p:nvSpPr>
        <p:spPr/>
        <p:txBody>
          <a:bodyPr/>
          <a:lstStyle/>
          <a:p>
            <a:fld id="{1E9AE433-2354-447F-AC9C-E3BA53A2ED55}" type="slidenum">
              <a:rPr lang="en-US" smtClean="0"/>
              <a:pPr/>
              <a:t>96</a:t>
            </a:fld>
            <a:endParaRPr lang="en-US"/>
          </a:p>
        </p:txBody>
      </p:sp>
      <p:sp>
        <p:nvSpPr>
          <p:cNvPr id="18" name="Footer Placeholder 17"/>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0" y="1009403"/>
            <a:ext cx="7837714" cy="18169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4386" name="Rectangle 2"/>
          <p:cNvSpPr>
            <a:spLocks noGrp="1" noChangeArrowheads="1"/>
          </p:cNvSpPr>
          <p:nvPr>
            <p:ph type="title"/>
          </p:nvPr>
        </p:nvSpPr>
        <p:spPr>
          <a:xfrm>
            <a:off x="717452" y="157163"/>
            <a:ext cx="8263036" cy="1143000"/>
          </a:xfrm>
        </p:spPr>
        <p:txBody>
          <a:bodyPr/>
          <a:lstStyle/>
          <a:p>
            <a:r>
              <a:rPr lang="en-US" dirty="0"/>
              <a:t>Next State </a:t>
            </a:r>
            <a:r>
              <a:rPr lang="en-US" dirty="0" smtClean="0"/>
              <a:t>Logic (</a:t>
            </a:r>
            <a:r>
              <a:rPr lang="en-US" dirty="0"/>
              <a:t>Digital </a:t>
            </a:r>
            <a:r>
              <a:rPr lang="en-US" dirty="0" err="1"/>
              <a:t>Debouncer</a:t>
            </a:r>
            <a:r>
              <a:rPr lang="en-US" dirty="0"/>
              <a:t>)</a:t>
            </a:r>
          </a:p>
        </p:txBody>
      </p:sp>
      <p:sp>
        <p:nvSpPr>
          <p:cNvPr id="144393" name="Text Box 9"/>
          <p:cNvSpPr txBox="1">
            <a:spLocks noChangeArrowheads="1"/>
          </p:cNvSpPr>
          <p:nvPr/>
        </p:nvSpPr>
        <p:spPr bwMode="auto">
          <a:xfrm>
            <a:off x="5595938" y="2006600"/>
            <a:ext cx="3378200" cy="366713"/>
          </a:xfrm>
          <a:prstGeom prst="rect">
            <a:avLst/>
          </a:prstGeom>
          <a:noFill/>
          <a:ln w="9525">
            <a:noFill/>
            <a:miter lim="800000"/>
            <a:headEnd/>
            <a:tailEnd/>
          </a:ln>
          <a:effectLst/>
        </p:spPr>
        <p:txBody>
          <a:bodyPr>
            <a:spAutoFit/>
          </a:bodyPr>
          <a:lstStyle/>
          <a:p>
            <a:pPr>
              <a:spcBef>
                <a:spcPct val="50000"/>
              </a:spcBef>
            </a:pPr>
            <a:r>
              <a:rPr lang="en-US" sz="1800"/>
              <a:t>In P2 P1 P0  NS2 NS1 NS0</a:t>
            </a:r>
          </a:p>
        </p:txBody>
      </p:sp>
      <p:sp>
        <p:nvSpPr>
          <p:cNvPr id="144394" name="Text Box 10"/>
          <p:cNvSpPr txBox="1">
            <a:spLocks noChangeArrowheads="1"/>
          </p:cNvSpPr>
          <p:nvPr/>
        </p:nvSpPr>
        <p:spPr bwMode="auto">
          <a:xfrm>
            <a:off x="5746750" y="2371725"/>
            <a:ext cx="2871788" cy="4486275"/>
          </a:xfrm>
          <a:prstGeom prst="rect">
            <a:avLst/>
          </a:prstGeom>
          <a:noFill/>
          <a:ln w="9525">
            <a:noFill/>
            <a:miter lim="800000"/>
            <a:headEnd/>
            <a:tailEnd/>
          </a:ln>
          <a:effectLst/>
        </p:spPr>
        <p:txBody>
          <a:bodyPr>
            <a:spAutoFit/>
          </a:bodyPr>
          <a:lstStyle/>
          <a:p>
            <a:pPr marL="457200" indent="-457200"/>
            <a:r>
              <a:rPr lang="en-US" sz="1800"/>
              <a:t>0  0   0   0     0      0       0</a:t>
            </a:r>
          </a:p>
          <a:p>
            <a:pPr marL="457200" indent="-457200"/>
            <a:r>
              <a:rPr lang="en-US" sz="1800"/>
              <a:t>0  0   0   1     0      1       0</a:t>
            </a:r>
          </a:p>
          <a:p>
            <a:pPr marL="457200" indent="-457200"/>
            <a:r>
              <a:rPr lang="en-US" sz="1800"/>
              <a:t>0  0   1   0     0      1       1</a:t>
            </a:r>
          </a:p>
          <a:p>
            <a:pPr marL="457200" indent="-457200"/>
            <a:r>
              <a:rPr lang="en-US" sz="1800"/>
              <a:t>0  0   1   1     1      0       0</a:t>
            </a:r>
          </a:p>
          <a:p>
            <a:pPr marL="457200" indent="-457200"/>
            <a:r>
              <a:rPr lang="en-US" sz="1800"/>
              <a:t>0  1   0   0     1      0       1</a:t>
            </a:r>
          </a:p>
          <a:p>
            <a:pPr marL="457200" indent="-457200"/>
            <a:r>
              <a:rPr lang="en-US" sz="1800"/>
              <a:t>0  1   0   1     0      0       0</a:t>
            </a:r>
          </a:p>
          <a:p>
            <a:pPr marL="457200" indent="-457200"/>
            <a:r>
              <a:rPr lang="en-US" sz="1800"/>
              <a:t>0  1   1   0     X    X      X</a:t>
            </a:r>
          </a:p>
          <a:p>
            <a:pPr marL="457200" indent="-457200"/>
            <a:r>
              <a:rPr lang="en-US" sz="1800"/>
              <a:t>0  1   1   1     X    X      X </a:t>
            </a:r>
          </a:p>
          <a:p>
            <a:pPr marL="457200" indent="-457200"/>
            <a:r>
              <a:rPr lang="en-US" sz="1800"/>
              <a:t>1  0   0   0     0      0       1</a:t>
            </a:r>
          </a:p>
          <a:p>
            <a:pPr marL="457200" indent="-457200"/>
            <a:r>
              <a:rPr lang="en-US" sz="1800"/>
              <a:t>1  0   0   1     0      1       0</a:t>
            </a:r>
          </a:p>
          <a:p>
            <a:pPr marL="457200" indent="-457200"/>
            <a:r>
              <a:rPr lang="en-US" sz="1800"/>
              <a:t>1  0   1   0     0      1       1</a:t>
            </a:r>
          </a:p>
          <a:p>
            <a:pPr marL="457200" indent="-457200"/>
            <a:r>
              <a:rPr lang="en-US" sz="1800"/>
              <a:t>1  0   1   1     1      0       0</a:t>
            </a:r>
          </a:p>
          <a:p>
            <a:pPr marL="457200" indent="-457200"/>
            <a:r>
              <a:rPr lang="en-US" sz="1800"/>
              <a:t>1  1   0   0     1      0       1</a:t>
            </a:r>
          </a:p>
          <a:p>
            <a:pPr marL="457200" indent="-457200"/>
            <a:r>
              <a:rPr lang="en-US" sz="1800"/>
              <a:t>1  1   0   1     1      0       1</a:t>
            </a:r>
          </a:p>
          <a:p>
            <a:pPr marL="457200" indent="-457200"/>
            <a:r>
              <a:rPr lang="en-US" sz="1800"/>
              <a:t>1  1   1   0     X    X      X</a:t>
            </a:r>
          </a:p>
          <a:p>
            <a:pPr marL="457200" indent="-457200"/>
            <a:r>
              <a:rPr lang="en-US" sz="1800"/>
              <a:t>1  1   1   1     X    X      X </a:t>
            </a:r>
          </a:p>
        </p:txBody>
      </p:sp>
      <p:sp>
        <p:nvSpPr>
          <p:cNvPr id="144396" name="Line 12"/>
          <p:cNvSpPr>
            <a:spLocks noChangeShapeType="1"/>
          </p:cNvSpPr>
          <p:nvPr/>
        </p:nvSpPr>
        <p:spPr bwMode="auto">
          <a:xfrm flipH="1">
            <a:off x="6875463" y="1963738"/>
            <a:ext cx="7937" cy="4894262"/>
          </a:xfrm>
          <a:prstGeom prst="line">
            <a:avLst/>
          </a:prstGeom>
          <a:noFill/>
          <a:ln w="12700">
            <a:solidFill>
              <a:schemeClr val="tx1"/>
            </a:solidFill>
            <a:round/>
            <a:headEnd/>
            <a:tailEnd/>
          </a:ln>
          <a:effectLst/>
        </p:spPr>
        <p:txBody>
          <a:bodyPr/>
          <a:lstStyle/>
          <a:p>
            <a:endParaRPr lang="en-US"/>
          </a:p>
        </p:txBody>
      </p:sp>
      <p:sp>
        <p:nvSpPr>
          <p:cNvPr id="144397" name="Text Box 13"/>
          <p:cNvSpPr txBox="1">
            <a:spLocks noChangeArrowheads="1"/>
          </p:cNvSpPr>
          <p:nvPr/>
        </p:nvSpPr>
        <p:spPr bwMode="auto">
          <a:xfrm>
            <a:off x="1325563" y="3479800"/>
            <a:ext cx="2981325" cy="457200"/>
          </a:xfrm>
          <a:prstGeom prst="rect">
            <a:avLst/>
          </a:prstGeom>
          <a:noFill/>
          <a:ln w="9525">
            <a:noFill/>
            <a:miter lim="800000"/>
            <a:headEnd/>
            <a:tailEnd/>
          </a:ln>
          <a:effectLst/>
        </p:spPr>
        <p:txBody>
          <a:bodyPr wrap="none">
            <a:spAutoFit/>
          </a:bodyPr>
          <a:lstStyle/>
          <a:p>
            <a:r>
              <a:rPr lang="en-US"/>
              <a:t>I’ll let you do the logic</a:t>
            </a:r>
          </a:p>
        </p:txBody>
      </p:sp>
      <p:sp>
        <p:nvSpPr>
          <p:cNvPr id="144395" name="Line 11"/>
          <p:cNvSpPr>
            <a:spLocks noChangeShapeType="1"/>
          </p:cNvSpPr>
          <p:nvPr/>
        </p:nvSpPr>
        <p:spPr bwMode="auto">
          <a:xfrm>
            <a:off x="5722938" y="2351088"/>
            <a:ext cx="2709862" cy="11112"/>
          </a:xfrm>
          <a:prstGeom prst="line">
            <a:avLst/>
          </a:prstGeom>
          <a:noFill/>
          <a:ln w="12700">
            <a:solidFill>
              <a:schemeClr val="tx1"/>
            </a:solidFill>
            <a:round/>
            <a:headEnd/>
            <a:tailEnd/>
          </a:ln>
          <a:effectLst/>
        </p:spPr>
        <p:txBody>
          <a:bodyPr/>
          <a:lstStyle/>
          <a:p>
            <a:endParaRPr lang="en-US"/>
          </a:p>
        </p:txBody>
      </p:sp>
      <p:grpSp>
        <p:nvGrpSpPr>
          <p:cNvPr id="144405" name="Group 21"/>
          <p:cNvGrpSpPr>
            <a:grpSpLocks/>
          </p:cNvGrpSpPr>
          <p:nvPr/>
        </p:nvGrpSpPr>
        <p:grpSpPr bwMode="auto">
          <a:xfrm>
            <a:off x="0" y="1330325"/>
            <a:ext cx="7162800" cy="1228725"/>
            <a:chOff x="203" y="1059"/>
            <a:chExt cx="4512" cy="774"/>
          </a:xfrm>
        </p:grpSpPr>
        <p:grpSp>
          <p:nvGrpSpPr>
            <p:cNvPr id="144387" name="Group 3"/>
            <p:cNvGrpSpPr>
              <a:grpSpLocks/>
            </p:cNvGrpSpPr>
            <p:nvPr/>
          </p:nvGrpSpPr>
          <p:grpSpPr bwMode="auto">
            <a:xfrm>
              <a:off x="203" y="1077"/>
              <a:ext cx="4512" cy="756"/>
              <a:chOff x="551" y="2139"/>
              <a:chExt cx="4512" cy="756"/>
            </a:xfrm>
          </p:grpSpPr>
          <p:sp>
            <p:nvSpPr>
              <p:cNvPr id="144388" name="Text Box 4"/>
              <p:cNvSpPr txBox="1">
                <a:spLocks noChangeArrowheads="1"/>
              </p:cNvSpPr>
              <p:nvPr/>
            </p:nvSpPr>
            <p:spPr bwMode="auto">
              <a:xfrm>
                <a:off x="2156" y="2139"/>
                <a:ext cx="1357" cy="756"/>
              </a:xfrm>
              <a:prstGeom prst="rect">
                <a:avLst/>
              </a:prstGeom>
              <a:noFill/>
              <a:ln w="9525">
                <a:solidFill>
                  <a:schemeClr val="tx1"/>
                </a:solidFill>
                <a:miter lim="800000"/>
                <a:headEnd/>
                <a:tailEnd/>
              </a:ln>
              <a:effectLst/>
            </p:spPr>
            <p:txBody>
              <a:bodyPr>
                <a:spAutoFit/>
              </a:bodyPr>
              <a:lstStyle/>
              <a:p>
                <a:pPr>
                  <a:lnSpc>
                    <a:spcPct val="75000"/>
                  </a:lnSpc>
                </a:pPr>
                <a:endParaRPr lang="en-US"/>
              </a:p>
              <a:p>
                <a:pPr algn="ctr">
                  <a:lnSpc>
                    <a:spcPct val="75000"/>
                  </a:lnSpc>
                </a:pPr>
                <a:r>
                  <a:rPr lang="en-US"/>
                  <a:t>Next State Logic</a:t>
                </a:r>
              </a:p>
              <a:p>
                <a:pPr>
                  <a:lnSpc>
                    <a:spcPct val="75000"/>
                  </a:lnSpc>
                </a:pPr>
                <a:endParaRPr lang="en-US"/>
              </a:p>
            </p:txBody>
          </p:sp>
          <p:sp>
            <p:nvSpPr>
              <p:cNvPr id="144389" name="Line 5"/>
              <p:cNvSpPr>
                <a:spLocks noChangeShapeType="1"/>
              </p:cNvSpPr>
              <p:nvPr/>
            </p:nvSpPr>
            <p:spPr bwMode="auto">
              <a:xfrm>
                <a:off x="1653" y="2405"/>
                <a:ext cx="502" cy="0"/>
              </a:xfrm>
              <a:prstGeom prst="line">
                <a:avLst/>
              </a:prstGeom>
              <a:noFill/>
              <a:ln w="9525">
                <a:solidFill>
                  <a:schemeClr val="tx1"/>
                </a:solidFill>
                <a:round/>
                <a:headEnd/>
                <a:tailEnd type="triangle" w="med" len="med"/>
              </a:ln>
              <a:effectLst/>
            </p:spPr>
            <p:txBody>
              <a:bodyPr/>
              <a:lstStyle/>
              <a:p>
                <a:endParaRPr lang="en-US"/>
              </a:p>
            </p:txBody>
          </p:sp>
          <p:sp>
            <p:nvSpPr>
              <p:cNvPr id="144390" name="Line 6"/>
              <p:cNvSpPr>
                <a:spLocks noChangeShapeType="1"/>
              </p:cNvSpPr>
              <p:nvPr/>
            </p:nvSpPr>
            <p:spPr bwMode="auto">
              <a:xfrm>
                <a:off x="3511" y="2424"/>
                <a:ext cx="502" cy="0"/>
              </a:xfrm>
              <a:prstGeom prst="line">
                <a:avLst/>
              </a:prstGeom>
              <a:noFill/>
              <a:ln w="9525">
                <a:solidFill>
                  <a:schemeClr val="tx1"/>
                </a:solidFill>
                <a:round/>
                <a:headEnd/>
                <a:tailEnd type="triangle" w="med" len="med"/>
              </a:ln>
              <a:effectLst/>
            </p:spPr>
            <p:txBody>
              <a:bodyPr/>
              <a:lstStyle/>
              <a:p>
                <a:endParaRPr lang="en-US"/>
              </a:p>
            </p:txBody>
          </p:sp>
          <p:sp>
            <p:nvSpPr>
              <p:cNvPr id="144391" name="Text Box 7"/>
              <p:cNvSpPr txBox="1">
                <a:spLocks noChangeArrowheads="1"/>
              </p:cNvSpPr>
              <p:nvPr/>
            </p:nvSpPr>
            <p:spPr bwMode="auto">
              <a:xfrm>
                <a:off x="551" y="2245"/>
                <a:ext cx="1431" cy="288"/>
              </a:xfrm>
              <a:prstGeom prst="rect">
                <a:avLst/>
              </a:prstGeom>
              <a:noFill/>
              <a:ln w="9525">
                <a:noFill/>
                <a:miter lim="800000"/>
                <a:headEnd/>
                <a:tailEnd/>
              </a:ln>
              <a:effectLst/>
            </p:spPr>
            <p:txBody>
              <a:bodyPr>
                <a:spAutoFit/>
              </a:bodyPr>
              <a:lstStyle/>
              <a:p>
                <a:pPr>
                  <a:spcBef>
                    <a:spcPct val="50000"/>
                  </a:spcBef>
                </a:pPr>
                <a:r>
                  <a:rPr lang="en-US"/>
                  <a:t>Present State</a:t>
                </a:r>
              </a:p>
            </p:txBody>
          </p:sp>
          <p:sp>
            <p:nvSpPr>
              <p:cNvPr id="144392" name="Text Box 8"/>
              <p:cNvSpPr txBox="1">
                <a:spLocks noChangeArrowheads="1"/>
              </p:cNvSpPr>
              <p:nvPr/>
            </p:nvSpPr>
            <p:spPr bwMode="auto">
              <a:xfrm>
                <a:off x="3997" y="2277"/>
                <a:ext cx="1066" cy="288"/>
              </a:xfrm>
              <a:prstGeom prst="rect">
                <a:avLst/>
              </a:prstGeom>
              <a:noFill/>
              <a:ln w="9525">
                <a:noFill/>
                <a:miter lim="800000"/>
                <a:headEnd/>
                <a:tailEnd/>
              </a:ln>
              <a:effectLst/>
            </p:spPr>
            <p:txBody>
              <a:bodyPr>
                <a:spAutoFit/>
              </a:bodyPr>
              <a:lstStyle/>
              <a:p>
                <a:pPr>
                  <a:spcBef>
                    <a:spcPct val="50000"/>
                  </a:spcBef>
                </a:pPr>
                <a:r>
                  <a:rPr lang="en-US"/>
                  <a:t>Output</a:t>
                </a:r>
              </a:p>
            </p:txBody>
          </p:sp>
        </p:grpSp>
        <p:sp>
          <p:nvSpPr>
            <p:cNvPr id="144400" name="Line 16"/>
            <p:cNvSpPr>
              <a:spLocks noChangeShapeType="1"/>
            </p:cNvSpPr>
            <p:nvPr/>
          </p:nvSpPr>
          <p:spPr bwMode="auto">
            <a:xfrm flipH="1">
              <a:off x="1468" y="1298"/>
              <a:ext cx="114" cy="95"/>
            </a:xfrm>
            <a:prstGeom prst="line">
              <a:avLst/>
            </a:prstGeom>
            <a:noFill/>
            <a:ln w="9525">
              <a:solidFill>
                <a:schemeClr val="tx1"/>
              </a:solidFill>
              <a:round/>
              <a:headEnd/>
              <a:tailEnd/>
            </a:ln>
            <a:effectLst/>
          </p:spPr>
          <p:txBody>
            <a:bodyPr/>
            <a:lstStyle/>
            <a:p>
              <a:endParaRPr lang="en-US"/>
            </a:p>
          </p:txBody>
        </p:sp>
        <p:sp>
          <p:nvSpPr>
            <p:cNvPr id="144401" name="Text Box 17"/>
            <p:cNvSpPr txBox="1">
              <a:spLocks noChangeArrowheads="1"/>
            </p:cNvSpPr>
            <p:nvPr/>
          </p:nvSpPr>
          <p:spPr bwMode="auto">
            <a:xfrm>
              <a:off x="1417" y="1059"/>
              <a:ext cx="212" cy="288"/>
            </a:xfrm>
            <a:prstGeom prst="rect">
              <a:avLst/>
            </a:prstGeom>
            <a:noFill/>
            <a:ln w="9525">
              <a:noFill/>
              <a:miter lim="800000"/>
              <a:headEnd/>
              <a:tailEnd/>
            </a:ln>
            <a:effectLst/>
          </p:spPr>
          <p:txBody>
            <a:bodyPr wrap="none">
              <a:spAutoFit/>
            </a:bodyPr>
            <a:lstStyle/>
            <a:p>
              <a:r>
                <a:rPr lang="en-US"/>
                <a:t>3</a:t>
              </a:r>
            </a:p>
          </p:txBody>
        </p:sp>
        <p:sp>
          <p:nvSpPr>
            <p:cNvPr id="144402" name="Line 18"/>
            <p:cNvSpPr>
              <a:spLocks noChangeShapeType="1"/>
            </p:cNvSpPr>
            <p:nvPr/>
          </p:nvSpPr>
          <p:spPr bwMode="auto">
            <a:xfrm>
              <a:off x="1361" y="1659"/>
              <a:ext cx="450" cy="0"/>
            </a:xfrm>
            <a:prstGeom prst="line">
              <a:avLst/>
            </a:prstGeom>
            <a:noFill/>
            <a:ln w="9525">
              <a:solidFill>
                <a:schemeClr val="tx1"/>
              </a:solidFill>
              <a:round/>
              <a:headEnd/>
              <a:tailEnd type="triangle" w="med" len="med"/>
            </a:ln>
            <a:effectLst/>
          </p:spPr>
          <p:txBody>
            <a:bodyPr/>
            <a:lstStyle/>
            <a:p>
              <a:endParaRPr lang="en-US"/>
            </a:p>
          </p:txBody>
        </p:sp>
        <p:sp>
          <p:nvSpPr>
            <p:cNvPr id="144403" name="Text Box 19"/>
            <p:cNvSpPr txBox="1">
              <a:spLocks noChangeArrowheads="1"/>
            </p:cNvSpPr>
            <p:nvPr/>
          </p:nvSpPr>
          <p:spPr bwMode="auto">
            <a:xfrm>
              <a:off x="259" y="1528"/>
              <a:ext cx="1091" cy="288"/>
            </a:xfrm>
            <a:prstGeom prst="rect">
              <a:avLst/>
            </a:prstGeom>
            <a:noFill/>
            <a:ln w="9525">
              <a:noFill/>
              <a:miter lim="800000"/>
              <a:headEnd/>
              <a:tailEnd/>
            </a:ln>
            <a:effectLst/>
          </p:spPr>
          <p:txBody>
            <a:bodyPr wrap="none">
              <a:spAutoFit/>
            </a:bodyPr>
            <a:lstStyle/>
            <a:p>
              <a:r>
                <a:rPr lang="en-US"/>
                <a:t>Button Input</a:t>
              </a:r>
            </a:p>
          </p:txBody>
        </p:sp>
      </p:grpSp>
      <p:sp>
        <p:nvSpPr>
          <p:cNvPr id="20" name="Slide Number Placeholder 19"/>
          <p:cNvSpPr>
            <a:spLocks noGrp="1"/>
          </p:cNvSpPr>
          <p:nvPr>
            <p:ph type="sldNum" sz="quarter" idx="12"/>
          </p:nvPr>
        </p:nvSpPr>
        <p:spPr/>
        <p:txBody>
          <a:bodyPr/>
          <a:lstStyle/>
          <a:p>
            <a:fld id="{1E9AE433-2354-447F-AC9C-E3BA53A2ED55}" type="slidenum">
              <a:rPr lang="en-US" smtClean="0"/>
              <a:pPr/>
              <a:t>97</a:t>
            </a:fld>
            <a:endParaRPr lang="en-US"/>
          </a:p>
        </p:txBody>
      </p:sp>
      <p:sp>
        <p:nvSpPr>
          <p:cNvPr id="21" name="Footer Placeholder 20"/>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762000" y="459175"/>
            <a:ext cx="8382000" cy="762000"/>
          </a:xfrm>
        </p:spPr>
        <p:txBody>
          <a:bodyPr/>
          <a:lstStyle/>
          <a:p>
            <a:r>
              <a:rPr lang="en-US" sz="3200" dirty="0" err="1" smtClean="0"/>
              <a:t>Meally</a:t>
            </a:r>
            <a:r>
              <a:rPr lang="en-US" sz="3200" dirty="0" smtClean="0"/>
              <a:t> version:</a:t>
            </a:r>
            <a:br>
              <a:rPr lang="en-US" sz="3200" dirty="0" smtClean="0"/>
            </a:br>
            <a:r>
              <a:rPr lang="en-US" sz="3200" dirty="0" smtClean="0"/>
              <a:t>My Specifications (</a:t>
            </a:r>
            <a:r>
              <a:rPr lang="en-US" sz="3200" dirty="0"/>
              <a:t>Digital </a:t>
            </a:r>
            <a:r>
              <a:rPr lang="en-US" sz="3200" dirty="0" err="1"/>
              <a:t>Debouncer</a:t>
            </a:r>
            <a:r>
              <a:rPr lang="en-US" sz="3200" dirty="0"/>
              <a:t>)</a:t>
            </a:r>
          </a:p>
        </p:txBody>
      </p:sp>
      <p:sp>
        <p:nvSpPr>
          <p:cNvPr id="146435" name="Rectangle 3"/>
          <p:cNvSpPr>
            <a:spLocks noGrp="1" noChangeArrowheads="1"/>
          </p:cNvSpPr>
          <p:nvPr>
            <p:ph idx="1"/>
          </p:nvPr>
        </p:nvSpPr>
        <p:spPr/>
        <p:txBody>
          <a:bodyPr/>
          <a:lstStyle/>
          <a:p>
            <a:r>
              <a:rPr lang="en-US"/>
              <a:t>If 4 clock cycles after I see a ‘1’, I see a ‘1’, again then I will assume that the input has switched from 0</a:t>
            </a:r>
            <a:r>
              <a:rPr lang="en-US">
                <a:sym typeface="Wingdings" pitchFamily="2" charset="2"/>
              </a:rPr>
              <a:t>1 and I should output a 1.</a:t>
            </a:r>
          </a:p>
          <a:p>
            <a:r>
              <a:rPr lang="en-US">
                <a:sym typeface="Wingdings" pitchFamily="2" charset="2"/>
              </a:rPr>
              <a:t>Whenever I am in the “found a 1” state and I see a 0, I will switch to the wait state.</a:t>
            </a:r>
            <a:endParaRPr lang="en-US"/>
          </a:p>
        </p:txBody>
      </p:sp>
      <p:sp>
        <p:nvSpPr>
          <p:cNvPr id="4" name="Slide Number Placeholder 3"/>
          <p:cNvSpPr>
            <a:spLocks noGrp="1"/>
          </p:cNvSpPr>
          <p:nvPr>
            <p:ph type="sldNum" sz="quarter" idx="12"/>
          </p:nvPr>
        </p:nvSpPr>
        <p:spPr/>
        <p:txBody>
          <a:bodyPr/>
          <a:lstStyle/>
          <a:p>
            <a:fld id="{1E9AE433-2354-447F-AC9C-E3BA53A2ED55}" type="slidenum">
              <a:rPr lang="en-US" smtClean="0"/>
              <a:pPr/>
              <a:t>98</a:t>
            </a:fld>
            <a:endParaRPr lang="en-US"/>
          </a:p>
        </p:txBody>
      </p:sp>
      <p:sp>
        <p:nvSpPr>
          <p:cNvPr id="5" name="Footer Placeholder 4"/>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dirty="0"/>
              <a:t>Determine </a:t>
            </a:r>
            <a:r>
              <a:rPr lang="en-US" dirty="0" smtClean="0"/>
              <a:t>I/O (</a:t>
            </a:r>
            <a:r>
              <a:rPr lang="en-US" dirty="0"/>
              <a:t>Digital </a:t>
            </a:r>
            <a:r>
              <a:rPr lang="en-US" dirty="0" err="1"/>
              <a:t>Debouncer</a:t>
            </a:r>
            <a:r>
              <a:rPr lang="en-US" dirty="0"/>
              <a:t>)</a:t>
            </a:r>
          </a:p>
        </p:txBody>
      </p:sp>
      <p:grpSp>
        <p:nvGrpSpPr>
          <p:cNvPr id="147459" name="Group 3"/>
          <p:cNvGrpSpPr>
            <a:grpSpLocks/>
          </p:cNvGrpSpPr>
          <p:nvPr/>
        </p:nvGrpSpPr>
        <p:grpSpPr bwMode="auto">
          <a:xfrm>
            <a:off x="2068513" y="2860675"/>
            <a:ext cx="6132512" cy="2470150"/>
            <a:chOff x="1373" y="2201"/>
            <a:chExt cx="3863" cy="1556"/>
          </a:xfrm>
        </p:grpSpPr>
        <p:sp>
          <p:nvSpPr>
            <p:cNvPr id="147460" name="Rectangle 4"/>
            <p:cNvSpPr>
              <a:spLocks noChangeArrowheads="1"/>
            </p:cNvSpPr>
            <p:nvPr/>
          </p:nvSpPr>
          <p:spPr bwMode="auto">
            <a:xfrm>
              <a:off x="2267" y="2201"/>
              <a:ext cx="1318" cy="1556"/>
            </a:xfrm>
            <a:prstGeom prst="rect">
              <a:avLst/>
            </a:prstGeom>
            <a:noFill/>
            <a:ln w="9525">
              <a:solidFill>
                <a:schemeClr val="tx1"/>
              </a:solidFill>
              <a:miter lim="800000"/>
              <a:headEnd/>
              <a:tailEnd/>
            </a:ln>
            <a:effectLst/>
          </p:spPr>
          <p:txBody>
            <a:bodyPr wrap="none" anchor="ctr"/>
            <a:lstStyle/>
            <a:p>
              <a:endParaRPr lang="en-US"/>
            </a:p>
          </p:txBody>
        </p:sp>
        <p:sp>
          <p:nvSpPr>
            <p:cNvPr id="147461" name="Freeform 5"/>
            <p:cNvSpPr>
              <a:spLocks/>
            </p:cNvSpPr>
            <p:nvPr/>
          </p:nvSpPr>
          <p:spPr bwMode="auto">
            <a:xfrm>
              <a:off x="2267" y="3385"/>
              <a:ext cx="140" cy="218"/>
            </a:xfrm>
            <a:custGeom>
              <a:avLst/>
              <a:gdLst/>
              <a:ahLst/>
              <a:cxnLst>
                <a:cxn ang="0">
                  <a:pos x="0" y="0"/>
                </a:cxn>
                <a:cxn ang="0">
                  <a:pos x="140" y="122"/>
                </a:cxn>
                <a:cxn ang="0">
                  <a:pos x="0" y="218"/>
                </a:cxn>
              </a:cxnLst>
              <a:rect l="0" t="0" r="r" b="b"/>
              <a:pathLst>
                <a:path w="140" h="218">
                  <a:moveTo>
                    <a:pt x="0" y="0"/>
                  </a:moveTo>
                  <a:lnTo>
                    <a:pt x="140" y="122"/>
                  </a:lnTo>
                  <a:lnTo>
                    <a:pt x="0" y="218"/>
                  </a:lnTo>
                </a:path>
              </a:pathLst>
            </a:custGeom>
            <a:noFill/>
            <a:ln w="9525">
              <a:solidFill>
                <a:schemeClr val="tx1"/>
              </a:solidFill>
              <a:round/>
              <a:headEnd/>
              <a:tailEnd/>
            </a:ln>
            <a:effectLst/>
          </p:spPr>
          <p:txBody>
            <a:bodyPr/>
            <a:lstStyle/>
            <a:p>
              <a:endParaRPr lang="en-US"/>
            </a:p>
          </p:txBody>
        </p:sp>
        <p:sp>
          <p:nvSpPr>
            <p:cNvPr id="147462" name="Line 6"/>
            <p:cNvSpPr>
              <a:spLocks noChangeShapeType="1"/>
            </p:cNvSpPr>
            <p:nvPr/>
          </p:nvSpPr>
          <p:spPr bwMode="auto">
            <a:xfrm flipH="1">
              <a:off x="1851" y="2598"/>
              <a:ext cx="416" cy="0"/>
            </a:xfrm>
            <a:prstGeom prst="line">
              <a:avLst/>
            </a:prstGeom>
            <a:noFill/>
            <a:ln w="9525">
              <a:solidFill>
                <a:schemeClr val="tx1"/>
              </a:solidFill>
              <a:round/>
              <a:headEnd/>
              <a:tailEnd/>
            </a:ln>
            <a:effectLst/>
          </p:spPr>
          <p:txBody>
            <a:bodyPr/>
            <a:lstStyle/>
            <a:p>
              <a:endParaRPr lang="en-US"/>
            </a:p>
          </p:txBody>
        </p:sp>
        <p:sp>
          <p:nvSpPr>
            <p:cNvPr id="147463" name="Line 7"/>
            <p:cNvSpPr>
              <a:spLocks noChangeShapeType="1"/>
            </p:cNvSpPr>
            <p:nvPr/>
          </p:nvSpPr>
          <p:spPr bwMode="auto">
            <a:xfrm flipH="1">
              <a:off x="1838" y="3507"/>
              <a:ext cx="416" cy="0"/>
            </a:xfrm>
            <a:prstGeom prst="line">
              <a:avLst/>
            </a:prstGeom>
            <a:noFill/>
            <a:ln w="9525">
              <a:solidFill>
                <a:schemeClr val="tx1"/>
              </a:solidFill>
              <a:round/>
              <a:headEnd/>
              <a:tailEnd/>
            </a:ln>
            <a:effectLst/>
          </p:spPr>
          <p:txBody>
            <a:bodyPr/>
            <a:lstStyle/>
            <a:p>
              <a:endParaRPr lang="en-US"/>
            </a:p>
          </p:txBody>
        </p:sp>
        <p:sp>
          <p:nvSpPr>
            <p:cNvPr id="147464" name="Line 8"/>
            <p:cNvSpPr>
              <a:spLocks noChangeShapeType="1"/>
            </p:cNvSpPr>
            <p:nvPr/>
          </p:nvSpPr>
          <p:spPr bwMode="auto">
            <a:xfrm flipH="1">
              <a:off x="3584" y="2834"/>
              <a:ext cx="416" cy="0"/>
            </a:xfrm>
            <a:prstGeom prst="line">
              <a:avLst/>
            </a:prstGeom>
            <a:noFill/>
            <a:ln w="9525">
              <a:solidFill>
                <a:schemeClr val="tx1"/>
              </a:solidFill>
              <a:round/>
              <a:headEnd/>
              <a:tailEnd/>
            </a:ln>
            <a:effectLst/>
          </p:spPr>
          <p:txBody>
            <a:bodyPr/>
            <a:lstStyle/>
            <a:p>
              <a:endParaRPr lang="en-US"/>
            </a:p>
          </p:txBody>
        </p:sp>
        <p:sp>
          <p:nvSpPr>
            <p:cNvPr id="147465" name="Text Box 9"/>
            <p:cNvSpPr txBox="1">
              <a:spLocks noChangeArrowheads="1"/>
            </p:cNvSpPr>
            <p:nvPr/>
          </p:nvSpPr>
          <p:spPr bwMode="auto">
            <a:xfrm>
              <a:off x="1373" y="2350"/>
              <a:ext cx="1766" cy="518"/>
            </a:xfrm>
            <a:prstGeom prst="rect">
              <a:avLst/>
            </a:prstGeom>
            <a:noFill/>
            <a:ln w="9525">
              <a:noFill/>
              <a:miter lim="800000"/>
              <a:headEnd/>
              <a:tailEnd/>
            </a:ln>
            <a:effectLst/>
          </p:spPr>
          <p:txBody>
            <a:bodyPr>
              <a:spAutoFit/>
            </a:bodyPr>
            <a:lstStyle/>
            <a:p>
              <a:r>
                <a:rPr lang="en-US"/>
                <a:t>Button	    </a:t>
              </a:r>
            </a:p>
            <a:p>
              <a:r>
                <a:rPr lang="en-US"/>
                <a:t>Output</a:t>
              </a:r>
            </a:p>
          </p:txBody>
        </p:sp>
        <p:sp>
          <p:nvSpPr>
            <p:cNvPr id="147466" name="Text Box 10"/>
            <p:cNvSpPr txBox="1">
              <a:spLocks noChangeArrowheads="1"/>
            </p:cNvSpPr>
            <p:nvPr/>
          </p:nvSpPr>
          <p:spPr bwMode="auto">
            <a:xfrm>
              <a:off x="1516" y="3345"/>
              <a:ext cx="543" cy="288"/>
            </a:xfrm>
            <a:prstGeom prst="rect">
              <a:avLst/>
            </a:prstGeom>
            <a:noFill/>
            <a:ln w="9525">
              <a:noFill/>
              <a:miter lim="800000"/>
              <a:headEnd/>
              <a:tailEnd/>
            </a:ln>
            <a:effectLst/>
          </p:spPr>
          <p:txBody>
            <a:bodyPr>
              <a:spAutoFit/>
            </a:bodyPr>
            <a:lstStyle/>
            <a:p>
              <a:pPr>
                <a:spcBef>
                  <a:spcPct val="50000"/>
                </a:spcBef>
              </a:pPr>
              <a:r>
                <a:rPr lang="en-US"/>
                <a:t>clk</a:t>
              </a:r>
            </a:p>
          </p:txBody>
        </p:sp>
        <p:sp>
          <p:nvSpPr>
            <p:cNvPr id="147467" name="Text Box 11"/>
            <p:cNvSpPr txBox="1">
              <a:spLocks noChangeArrowheads="1"/>
            </p:cNvSpPr>
            <p:nvPr/>
          </p:nvSpPr>
          <p:spPr bwMode="auto">
            <a:xfrm>
              <a:off x="3840" y="2571"/>
              <a:ext cx="1396" cy="748"/>
            </a:xfrm>
            <a:prstGeom prst="rect">
              <a:avLst/>
            </a:prstGeom>
            <a:noFill/>
            <a:ln w="9525">
              <a:noFill/>
              <a:miter lim="800000"/>
              <a:headEnd/>
              <a:tailEnd/>
            </a:ln>
            <a:effectLst/>
          </p:spPr>
          <p:txBody>
            <a:bodyPr>
              <a:spAutoFit/>
            </a:bodyPr>
            <a:lstStyle/>
            <a:p>
              <a:r>
                <a:rPr lang="en-US"/>
                <a:t>Cleaned </a:t>
              </a:r>
            </a:p>
            <a:p>
              <a:r>
                <a:rPr lang="en-US"/>
                <a:t>Button</a:t>
              </a:r>
            </a:p>
            <a:p>
              <a:r>
                <a:rPr lang="en-US"/>
                <a:t>Output</a:t>
              </a:r>
            </a:p>
          </p:txBody>
        </p:sp>
      </p:grpSp>
      <p:sp>
        <p:nvSpPr>
          <p:cNvPr id="12" name="Slide Number Placeholder 11"/>
          <p:cNvSpPr>
            <a:spLocks noGrp="1"/>
          </p:cNvSpPr>
          <p:nvPr>
            <p:ph type="sldNum" sz="quarter" idx="12"/>
          </p:nvPr>
        </p:nvSpPr>
        <p:spPr/>
        <p:txBody>
          <a:bodyPr/>
          <a:lstStyle/>
          <a:p>
            <a:fld id="{1E9AE433-2354-447F-AC9C-E3BA53A2ED55}" type="slidenum">
              <a:rPr lang="en-US" smtClean="0"/>
              <a:pPr/>
              <a:t>99</a:t>
            </a:fld>
            <a:endParaRPr lang="en-US"/>
          </a:p>
        </p:txBody>
      </p:sp>
      <p:sp>
        <p:nvSpPr>
          <p:cNvPr id="13" name="Footer Placeholder 12"/>
          <p:cNvSpPr>
            <a:spLocks noGrp="1"/>
          </p:cNvSpPr>
          <p:nvPr>
            <p:ph type="ftr" sz="quarter" idx="11"/>
          </p:nvPr>
        </p:nvSpPr>
        <p:spPr/>
        <p:txBody>
          <a:bodyPr/>
          <a:lstStyle/>
          <a:p>
            <a:r>
              <a:rPr lang="es-ES" smtClean="0"/>
              <a:t>W2018: EE307</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76588</TotalTime>
  <Words>7697</Words>
  <Application>Microsoft Office PowerPoint</Application>
  <PresentationFormat>On-screen Show (4:3)</PresentationFormat>
  <Paragraphs>2361</Paragraphs>
  <Slides>150</Slides>
  <Notes>2</Notes>
  <HiddenSlides>7</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150</vt:i4>
      </vt:variant>
    </vt:vector>
  </HeadingPairs>
  <TitlesOfParts>
    <vt:vector size="159" baseType="lpstr">
      <vt:lpstr>MS Mincho</vt:lpstr>
      <vt:lpstr>OpenSymbol</vt:lpstr>
      <vt:lpstr>Arial</vt:lpstr>
      <vt:lpstr>Symbol</vt:lpstr>
      <vt:lpstr>Times New Roman</vt:lpstr>
      <vt:lpstr>Wingdings</vt:lpstr>
      <vt:lpstr>Capsules</vt:lpstr>
      <vt:lpstr>Equation</vt:lpstr>
      <vt:lpstr>Bitmap Image</vt:lpstr>
      <vt:lpstr>Sequential Logic Design</vt:lpstr>
      <vt:lpstr>Introduction to Sequential Logic</vt:lpstr>
      <vt:lpstr>Clock Pulse Definition</vt:lpstr>
      <vt:lpstr>Clock Pulse Definition</vt:lpstr>
      <vt:lpstr>PowerPoint Presentation</vt:lpstr>
      <vt:lpstr>Storing values: Flip-flops and Latches</vt:lpstr>
      <vt:lpstr>Pull-up and pull-down resistors</vt:lpstr>
      <vt:lpstr>Pull-down resistors</vt:lpstr>
      <vt:lpstr>Pull-up resistors</vt:lpstr>
      <vt:lpstr>Latches and Flip-flops</vt:lpstr>
      <vt:lpstr>Sequential Logic Components</vt:lpstr>
      <vt:lpstr>Sequential Logic Components D Flip-Flop behavior</vt:lpstr>
      <vt:lpstr>Flip-Flop on RT54SX-A</vt:lpstr>
      <vt:lpstr>(Master-Slave) Flip-Flop</vt:lpstr>
      <vt:lpstr>(Master-Slave) Flip-Flop version 2</vt:lpstr>
      <vt:lpstr>Transistor level</vt:lpstr>
      <vt:lpstr>(Master-Slave) Flip-Flop version 3</vt:lpstr>
      <vt:lpstr>Design of flip-flop</vt:lpstr>
      <vt:lpstr>Vm</vt:lpstr>
      <vt:lpstr>After finding Vm….</vt:lpstr>
      <vt:lpstr>The problem you are actually solving</vt:lpstr>
      <vt:lpstr>Driving circuit</vt:lpstr>
      <vt:lpstr>What you have</vt:lpstr>
      <vt:lpstr>Comments</vt:lpstr>
      <vt:lpstr>Analysis</vt:lpstr>
      <vt:lpstr>Sequential Logic Components</vt:lpstr>
      <vt:lpstr>Sequential Logic Components JK Flip-Flop behavior</vt:lpstr>
      <vt:lpstr>Sequential Logic Components</vt:lpstr>
      <vt:lpstr>Sequential Logic Components Toggle Flip-Flop behavior</vt:lpstr>
      <vt:lpstr>Sequential Logic Components Toggle Flip-Flop behavior</vt:lpstr>
      <vt:lpstr>Sequential Logic Components</vt:lpstr>
      <vt:lpstr>Sequential Logic Components D Flip-Flop &amp; Latch behavior</vt:lpstr>
      <vt:lpstr>Master-Slave Flip-Flop Version 4</vt:lpstr>
      <vt:lpstr>Clocked D Latch</vt:lpstr>
      <vt:lpstr>PowerPoint Presentation</vt:lpstr>
      <vt:lpstr>PowerPoint Presentation</vt:lpstr>
      <vt:lpstr>Inverter sizing and generating clock signals</vt:lpstr>
      <vt:lpstr>Ring oscillators</vt:lpstr>
      <vt:lpstr>Ring oscillator</vt:lpstr>
      <vt:lpstr>Ring oscillator</vt:lpstr>
      <vt:lpstr>Frequency of ring oscillator</vt:lpstr>
      <vt:lpstr>Current starved ring oscillator</vt:lpstr>
      <vt:lpstr>Current starved ring oscillator</vt:lpstr>
      <vt:lpstr>Sequential Logic: Introduction</vt:lpstr>
      <vt:lpstr>Counter comments to here</vt:lpstr>
      <vt:lpstr>Complete sequential circuit</vt:lpstr>
      <vt:lpstr>Sequential Logic: Design Steps and types of sequential logic</vt:lpstr>
      <vt:lpstr>Sequential Circuit Design</vt:lpstr>
      <vt:lpstr>Sequential Circuit Design</vt:lpstr>
      <vt:lpstr>Sequential Circuit Design</vt:lpstr>
      <vt:lpstr>NOTE: What to draw on an IO block</vt:lpstr>
      <vt:lpstr>Sequential Circuit Design</vt:lpstr>
      <vt:lpstr>Sequential Circuit Design</vt:lpstr>
      <vt:lpstr>Alternate picture of Meally and Moore Machines (Maybe easier to understand)</vt:lpstr>
      <vt:lpstr>Sequential Logic Models</vt:lpstr>
      <vt:lpstr>Sequential Logic Models</vt:lpstr>
      <vt:lpstr>Sequential Logic Models</vt:lpstr>
      <vt:lpstr>Sequential Logic Models</vt:lpstr>
      <vt:lpstr>Sequential Logic Models</vt:lpstr>
      <vt:lpstr>Sequential Logic Models</vt:lpstr>
      <vt:lpstr>Sequential Logic Models</vt:lpstr>
      <vt:lpstr>Sequential Circuit Design</vt:lpstr>
      <vt:lpstr>Sequential Circuit Design</vt:lpstr>
      <vt:lpstr>Sequential Logic Models</vt:lpstr>
      <vt:lpstr>Sequential Logic Design</vt:lpstr>
      <vt:lpstr>State Transition Diagrams</vt:lpstr>
      <vt:lpstr>Selecting State Bubble Stuff (1)</vt:lpstr>
      <vt:lpstr>Selecting State Bubble Stuff (2)</vt:lpstr>
      <vt:lpstr>Selecting State Bubble Stuff (3)</vt:lpstr>
      <vt:lpstr>Sequential Circuit Design</vt:lpstr>
      <vt:lpstr>Sequential Circuit Design</vt:lpstr>
      <vt:lpstr>Sequential Circuit Design</vt:lpstr>
      <vt:lpstr>Sequential Circuit Design</vt:lpstr>
      <vt:lpstr>Sequential Circuit Design</vt:lpstr>
      <vt:lpstr>Sequential Circuit Design</vt:lpstr>
      <vt:lpstr>Sequential Circuit Design</vt:lpstr>
      <vt:lpstr>Sequential Circuit Design</vt:lpstr>
      <vt:lpstr>Sequential Logic Design</vt:lpstr>
      <vt:lpstr>State Transition Diagrams</vt:lpstr>
      <vt:lpstr>State Transition Diagrams</vt:lpstr>
      <vt:lpstr>Sequential Circuit Design  Non-Mealy Mealy, No need for Mealy</vt:lpstr>
      <vt:lpstr>Sequential Circuit Design</vt:lpstr>
      <vt:lpstr>Sequential Circuit Design</vt:lpstr>
      <vt:lpstr>Sequential Circuit Design</vt:lpstr>
      <vt:lpstr>Sequential Circuit Design</vt:lpstr>
      <vt:lpstr>Sequential Circuit Design</vt:lpstr>
      <vt:lpstr>Sequential Circuit Design</vt:lpstr>
      <vt:lpstr>Sequential Circuit Design</vt:lpstr>
      <vt:lpstr>Class Problem: Digital Debouncer</vt:lpstr>
      <vt:lpstr>Sequential Logic Design</vt:lpstr>
      <vt:lpstr>Sequential Logic: Examples</vt:lpstr>
      <vt:lpstr>My Specifications (Digital Debouncer)</vt:lpstr>
      <vt:lpstr>Determine I/O (Digital Debouncer)</vt:lpstr>
      <vt:lpstr>Timing Diagram (Digital Debouncer)</vt:lpstr>
      <vt:lpstr>State Transition Diagram (Digital Debouncer)</vt:lpstr>
      <vt:lpstr>Output Logic (Digital Debouncer)</vt:lpstr>
      <vt:lpstr>Next State Logic (Digital Debouncer)</vt:lpstr>
      <vt:lpstr>Meally version: My Specifications (Digital Debouncer)</vt:lpstr>
      <vt:lpstr>Determine I/O (Digital Debouncer)</vt:lpstr>
      <vt:lpstr>Timing Diagram (Digital Debouncer)</vt:lpstr>
      <vt:lpstr>State Transition Diagram (Digital Debouncer)</vt:lpstr>
      <vt:lpstr>Output Logic (Digital Debouncer)</vt:lpstr>
      <vt:lpstr>Next State Logic (Digital Debouncer)</vt:lpstr>
      <vt:lpstr>Today…</vt:lpstr>
      <vt:lpstr>Class Problem</vt:lpstr>
      <vt:lpstr>Terms</vt:lpstr>
      <vt:lpstr>Sequential Logic: Cooperating FSMs</vt:lpstr>
      <vt:lpstr>Cooperating FSMs</vt:lpstr>
      <vt:lpstr>Cooperating FSMs</vt:lpstr>
      <vt:lpstr>Cooperating FSMs</vt:lpstr>
      <vt:lpstr>Cooperating FSM from one large FSM</vt:lpstr>
      <vt:lpstr>Cooperating FSM from one large FSM</vt:lpstr>
      <vt:lpstr>Cooperating FSM from one large FSM</vt:lpstr>
      <vt:lpstr>Cooperating FSM from one large FSM</vt:lpstr>
      <vt:lpstr>Cooperating FSMs practice</vt:lpstr>
      <vt:lpstr>PowerPoint Presentation</vt:lpstr>
      <vt:lpstr>PowerPoint Presentation</vt:lpstr>
      <vt:lpstr>Timing diagram</vt:lpstr>
      <vt:lpstr>Sequential Logic: One-hot encoding</vt:lpstr>
      <vt:lpstr>Comment On State Value</vt:lpstr>
      <vt:lpstr>One-hot Encoding</vt:lpstr>
      <vt:lpstr>Why One-hot Encoding?</vt:lpstr>
      <vt:lpstr>AND…</vt:lpstr>
      <vt:lpstr>Example</vt:lpstr>
      <vt:lpstr>One-Hot Encoding Logic</vt:lpstr>
      <vt:lpstr>One-Hot Encoding Logic</vt:lpstr>
      <vt:lpstr>Class Question: One-Hot Encoding</vt:lpstr>
      <vt:lpstr>Class Question: One-Hot Encoding</vt:lpstr>
      <vt:lpstr>Sequential Logic: Jump counter designs – Thurs, 12-2 (Review)</vt:lpstr>
      <vt:lpstr>Jump-Counter FSM Design</vt:lpstr>
      <vt:lpstr>Class Question: Jump-Counter FSM Design</vt:lpstr>
      <vt:lpstr>Sequential Logic: Microcontrollers and microprocessors</vt:lpstr>
      <vt:lpstr>Microcontroller / Microprocessor</vt:lpstr>
      <vt:lpstr>MICRO-CONTROLLER</vt:lpstr>
      <vt:lpstr>Summary of sequential and combinational design methods</vt:lpstr>
      <vt:lpstr>Review of Combinational Logic Generation</vt:lpstr>
      <vt:lpstr>Review of Sequential Logic Generation</vt:lpstr>
      <vt:lpstr>Logic generation</vt:lpstr>
      <vt:lpstr>Flip-flop timing issues</vt:lpstr>
      <vt:lpstr>Digital circuit most common pattern</vt:lpstr>
      <vt:lpstr>Flip-Flop Parameters</vt:lpstr>
      <vt:lpstr>Flip-Flop Parameters</vt:lpstr>
      <vt:lpstr>Flip-Flop Parameters</vt:lpstr>
      <vt:lpstr>Flip-Flop Parameters Hold Time Failure</vt:lpstr>
      <vt:lpstr>Flip-Flop Parameters Hold Time Success</vt:lpstr>
      <vt:lpstr>Flip-Flop Parameters - Setup Time Failure</vt:lpstr>
      <vt:lpstr>Flip-Flop Parameters Setup Time Success</vt:lpstr>
      <vt:lpstr>Example problem</vt:lpstr>
      <vt:lpstr>Substrates</vt:lpstr>
      <vt:lpstr>Substrates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Review of Basic Logic Design</dc:title>
  <dc:creator>tinas</dc:creator>
  <cp:lastModifiedBy>Tina Smilkstein</cp:lastModifiedBy>
  <cp:revision>652</cp:revision>
  <dcterms:created xsi:type="dcterms:W3CDTF">2001-08-21T04:35:05Z</dcterms:created>
  <dcterms:modified xsi:type="dcterms:W3CDTF">2018-02-12T18:00:57Z</dcterms:modified>
</cp:coreProperties>
</file>