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4" r:id="rId1"/>
  </p:sldMasterIdLst>
  <p:notesMasterIdLst>
    <p:notesMasterId r:id="rId62"/>
  </p:notesMasterIdLst>
  <p:handoutMasterIdLst>
    <p:handoutMasterId r:id="rId63"/>
  </p:handoutMasterIdLst>
  <p:sldIdLst>
    <p:sldId id="438" r:id="rId2"/>
    <p:sldId id="473" r:id="rId3"/>
    <p:sldId id="439" r:id="rId4"/>
    <p:sldId id="488" r:id="rId5"/>
    <p:sldId id="490" r:id="rId6"/>
    <p:sldId id="418" r:id="rId7"/>
    <p:sldId id="512" r:id="rId8"/>
    <p:sldId id="451" r:id="rId9"/>
    <p:sldId id="493" r:id="rId10"/>
    <p:sldId id="501" r:id="rId11"/>
    <p:sldId id="506" r:id="rId12"/>
    <p:sldId id="505" r:id="rId13"/>
    <p:sldId id="510" r:id="rId14"/>
    <p:sldId id="513" r:id="rId15"/>
    <p:sldId id="494" r:id="rId16"/>
    <p:sldId id="496" r:id="rId17"/>
    <p:sldId id="492" r:id="rId18"/>
    <p:sldId id="507" r:id="rId19"/>
    <p:sldId id="508" r:id="rId20"/>
    <p:sldId id="509" r:id="rId21"/>
    <p:sldId id="499" r:id="rId22"/>
    <p:sldId id="495" r:id="rId23"/>
    <p:sldId id="497" r:id="rId24"/>
    <p:sldId id="498" r:id="rId25"/>
    <p:sldId id="502" r:id="rId26"/>
    <p:sldId id="503" r:id="rId27"/>
    <p:sldId id="500" r:id="rId28"/>
    <p:sldId id="511" r:id="rId29"/>
    <p:sldId id="514" r:id="rId30"/>
    <p:sldId id="440" r:id="rId31"/>
    <p:sldId id="442" r:id="rId32"/>
    <p:sldId id="443" r:id="rId33"/>
    <p:sldId id="491" r:id="rId34"/>
    <p:sldId id="441" r:id="rId35"/>
    <p:sldId id="444" r:id="rId36"/>
    <p:sldId id="516" r:id="rId37"/>
    <p:sldId id="504" r:id="rId38"/>
    <p:sldId id="515" r:id="rId39"/>
    <p:sldId id="464" r:id="rId40"/>
    <p:sldId id="474" r:id="rId41"/>
    <p:sldId id="475" r:id="rId42"/>
    <p:sldId id="517" r:id="rId43"/>
    <p:sldId id="278" r:id="rId44"/>
    <p:sldId id="465" r:id="rId45"/>
    <p:sldId id="466" r:id="rId46"/>
    <p:sldId id="280" r:id="rId47"/>
    <p:sldId id="468" r:id="rId48"/>
    <p:sldId id="467" r:id="rId49"/>
    <p:sldId id="518" r:id="rId50"/>
    <p:sldId id="477" r:id="rId51"/>
    <p:sldId id="478" r:id="rId52"/>
    <p:sldId id="479" r:id="rId53"/>
    <p:sldId id="480" r:id="rId54"/>
    <p:sldId id="481" r:id="rId55"/>
    <p:sldId id="482" r:id="rId56"/>
    <p:sldId id="483" r:id="rId57"/>
    <p:sldId id="484" r:id="rId58"/>
    <p:sldId id="485" r:id="rId59"/>
    <p:sldId id="486" r:id="rId60"/>
    <p:sldId id="487" r:id="rId61"/>
  </p:sldIdLst>
  <p:sldSz cx="9144000" cy="6858000" type="screen4x3"/>
  <p:notesSz cx="6858000" cy="9144000"/>
  <p:defaultTextStyle>
    <a:defPPr>
      <a:defRPr lang="en-US"/>
    </a:defPPr>
    <a:lvl1pPr algn="l" rtl="0" eaLnBrk="0" fontAlgn="base" hangingPunct="0">
      <a:spcBef>
        <a:spcPct val="0"/>
      </a:spcBef>
      <a:spcAft>
        <a:spcPct val="0"/>
      </a:spcAft>
      <a:defRPr sz="2400" i="1"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i="1"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i="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i="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i="1" kern="1200">
        <a:solidFill>
          <a:schemeClr val="tx1"/>
        </a:solidFill>
        <a:latin typeface="Arial" pitchFamily="34" charset="0"/>
        <a:ea typeface="+mn-ea"/>
        <a:cs typeface="+mn-cs"/>
      </a:defRPr>
    </a:lvl5pPr>
    <a:lvl6pPr marL="2286000" algn="l" defTabSz="914400" rtl="0" eaLnBrk="1" latinLnBrk="0" hangingPunct="1">
      <a:defRPr sz="2400" i="1" kern="1200">
        <a:solidFill>
          <a:schemeClr val="tx1"/>
        </a:solidFill>
        <a:latin typeface="Arial" pitchFamily="34" charset="0"/>
        <a:ea typeface="+mn-ea"/>
        <a:cs typeface="+mn-cs"/>
      </a:defRPr>
    </a:lvl6pPr>
    <a:lvl7pPr marL="2743200" algn="l" defTabSz="914400" rtl="0" eaLnBrk="1" latinLnBrk="0" hangingPunct="1">
      <a:defRPr sz="2400" i="1" kern="1200">
        <a:solidFill>
          <a:schemeClr val="tx1"/>
        </a:solidFill>
        <a:latin typeface="Arial" pitchFamily="34" charset="0"/>
        <a:ea typeface="+mn-ea"/>
        <a:cs typeface="+mn-cs"/>
      </a:defRPr>
    </a:lvl7pPr>
    <a:lvl8pPr marL="3200400" algn="l" defTabSz="914400" rtl="0" eaLnBrk="1" latinLnBrk="0" hangingPunct="1">
      <a:defRPr sz="2400" i="1" kern="1200">
        <a:solidFill>
          <a:schemeClr val="tx1"/>
        </a:solidFill>
        <a:latin typeface="Arial" pitchFamily="34" charset="0"/>
        <a:ea typeface="+mn-ea"/>
        <a:cs typeface="+mn-cs"/>
      </a:defRPr>
    </a:lvl8pPr>
    <a:lvl9pPr marL="3657600" algn="l" defTabSz="914400" rtl="0" eaLnBrk="1" latinLnBrk="0" hangingPunct="1">
      <a:defRPr sz="2400" i="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536">
          <p15:clr>
            <a:srgbClr val="A4A3A4"/>
          </p15:clr>
        </p15:guide>
        <p15:guide id="2" pos="397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Ja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E0000"/>
    <a:srgbClr val="FF8C3C"/>
    <a:srgbClr val="C66B5A"/>
    <a:srgbClr val="315263"/>
    <a:srgbClr val="7B84C6"/>
    <a:srgbClr val="001E4A"/>
    <a:srgbClr val="08022E"/>
    <a:srgbClr val="0000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5" autoAdjust="0"/>
    <p:restoredTop sz="85791" autoAdjust="0"/>
  </p:normalViewPr>
  <p:slideViewPr>
    <p:cSldViewPr snapToGrid="0">
      <p:cViewPr varScale="1">
        <p:scale>
          <a:sx n="85" d="100"/>
          <a:sy n="85" d="100"/>
        </p:scale>
        <p:origin x="42" y="153"/>
      </p:cViewPr>
      <p:guideLst>
        <p:guide orient="horz" pos="1536"/>
        <p:guide pos="39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image" Target="../media/image42.png"/><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0672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t" anchorCtr="0" compatLnSpc="1">
            <a:prstTxWarp prst="textNoShape">
              <a:avLst/>
            </a:prstTxWarp>
          </a:bodyPr>
          <a:lstStyle>
            <a:lvl1pPr defTabSz="904875">
              <a:defRPr sz="1300" i="0">
                <a:latin typeface="Times New Roman" pitchFamily="18" charset="0"/>
              </a:defRPr>
            </a:lvl1pPr>
          </a:lstStyle>
          <a:p>
            <a:r>
              <a:rPr lang="en-US" altLang="en-US"/>
              <a:t>EE141</a:t>
            </a:r>
          </a:p>
        </p:txBody>
      </p:sp>
      <p:sp>
        <p:nvSpPr>
          <p:cNvPr id="45059" name="Rectangle 3"/>
          <p:cNvSpPr>
            <a:spLocks noGrp="1" noChangeArrowheads="1"/>
          </p:cNvSpPr>
          <p:nvPr>
            <p:ph type="dt" sz="quarter" idx="1"/>
          </p:nvPr>
        </p:nvSpPr>
        <p:spPr bwMode="auto">
          <a:xfrm>
            <a:off x="3913188" y="0"/>
            <a:ext cx="293052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t" anchorCtr="0" compatLnSpc="1">
            <a:prstTxWarp prst="textNoShape">
              <a:avLst/>
            </a:prstTxWarp>
          </a:bodyPr>
          <a:lstStyle>
            <a:lvl1pPr algn="r" defTabSz="904875">
              <a:defRPr sz="1300" i="0">
                <a:latin typeface="Times New Roman" pitchFamily="18" charset="0"/>
              </a:defRPr>
            </a:lvl1pPr>
          </a:lstStyle>
          <a:p>
            <a:endParaRPr lang="en-US" altLang="en-US"/>
          </a:p>
        </p:txBody>
      </p:sp>
      <p:sp>
        <p:nvSpPr>
          <p:cNvPr id="45060" name="Rectangle 4"/>
          <p:cNvSpPr>
            <a:spLocks noGrp="1" noChangeArrowheads="1"/>
          </p:cNvSpPr>
          <p:nvPr>
            <p:ph type="ftr" sz="quarter" idx="2"/>
          </p:nvPr>
        </p:nvSpPr>
        <p:spPr bwMode="auto">
          <a:xfrm>
            <a:off x="0" y="8678863"/>
            <a:ext cx="300672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b" anchorCtr="0" compatLnSpc="1">
            <a:prstTxWarp prst="textNoShape">
              <a:avLst/>
            </a:prstTxWarp>
          </a:bodyPr>
          <a:lstStyle>
            <a:lvl1pPr defTabSz="904875">
              <a:defRPr sz="1300" i="0">
                <a:latin typeface="Times New Roman" pitchFamily="18" charset="0"/>
              </a:defRPr>
            </a:lvl1pPr>
          </a:lstStyle>
          <a:p>
            <a:endParaRPr lang="en-US" altLang="en-US"/>
          </a:p>
        </p:txBody>
      </p:sp>
      <p:sp>
        <p:nvSpPr>
          <p:cNvPr id="45061" name="Rectangle 5"/>
          <p:cNvSpPr>
            <a:spLocks noGrp="1" noChangeArrowheads="1"/>
          </p:cNvSpPr>
          <p:nvPr>
            <p:ph type="sldNum" sz="quarter" idx="3"/>
          </p:nvPr>
        </p:nvSpPr>
        <p:spPr bwMode="auto">
          <a:xfrm>
            <a:off x="3913188" y="8678863"/>
            <a:ext cx="293052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b" anchorCtr="0" compatLnSpc="1">
            <a:prstTxWarp prst="textNoShape">
              <a:avLst/>
            </a:prstTxWarp>
          </a:bodyPr>
          <a:lstStyle>
            <a:lvl1pPr algn="r" defTabSz="904875">
              <a:defRPr sz="1300" i="0">
                <a:latin typeface="Times New Roman" pitchFamily="18" charset="0"/>
              </a:defRPr>
            </a:lvl1pPr>
          </a:lstStyle>
          <a:p>
            <a:fld id="{38508686-3A07-4A52-81EF-9934FE072B49}" type="slidenum">
              <a:rPr lang="en-US" altLang="en-US"/>
              <a:pPr/>
              <a:t>‹#›</a:t>
            </a:fld>
            <a:endParaRPr lang="en-US" altLang="en-US"/>
          </a:p>
        </p:txBody>
      </p:sp>
    </p:spTree>
    <p:extLst>
      <p:ext uri="{BB962C8B-B14F-4D97-AF65-F5344CB8AC3E}">
        <p14:creationId xmlns:p14="http://schemas.microsoft.com/office/powerpoint/2010/main" val="2463367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0672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t" anchorCtr="0" compatLnSpc="1">
            <a:prstTxWarp prst="textNoShape">
              <a:avLst/>
            </a:prstTxWarp>
          </a:bodyPr>
          <a:lstStyle>
            <a:lvl1pPr defTabSz="904875">
              <a:defRPr sz="1300" i="0">
                <a:latin typeface="Times New Roman" pitchFamily="18" charset="0"/>
              </a:defRPr>
            </a:lvl1pPr>
          </a:lstStyle>
          <a:p>
            <a:r>
              <a:rPr lang="en-US" altLang="en-US"/>
              <a:t>EE141</a:t>
            </a:r>
          </a:p>
        </p:txBody>
      </p:sp>
      <p:sp>
        <p:nvSpPr>
          <p:cNvPr id="44035" name="Rectangle 3"/>
          <p:cNvSpPr>
            <a:spLocks noGrp="1" noChangeArrowheads="1"/>
          </p:cNvSpPr>
          <p:nvPr>
            <p:ph type="dt" idx="1"/>
          </p:nvPr>
        </p:nvSpPr>
        <p:spPr bwMode="auto">
          <a:xfrm>
            <a:off x="3913188" y="0"/>
            <a:ext cx="293052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t" anchorCtr="0" compatLnSpc="1">
            <a:prstTxWarp prst="textNoShape">
              <a:avLst/>
            </a:prstTxWarp>
          </a:bodyPr>
          <a:lstStyle>
            <a:lvl1pPr algn="r" defTabSz="904875">
              <a:defRPr sz="1300" i="0">
                <a:latin typeface="Times New Roman" pitchFamily="18" charset="0"/>
              </a:defRPr>
            </a:lvl1pPr>
          </a:lstStyle>
          <a:p>
            <a:endParaRPr lang="en-US" altLang="en-US"/>
          </a:p>
        </p:txBody>
      </p:sp>
      <p:sp>
        <p:nvSpPr>
          <p:cNvPr id="44036" name="Rectangle 4"/>
          <p:cNvSpPr>
            <a:spLocks noGrp="1" noRot="1" noChangeAspect="1" noChangeArrowheads="1" noTextEdit="1"/>
          </p:cNvSpPr>
          <p:nvPr>
            <p:ph type="sldImg" idx="2"/>
          </p:nvPr>
        </p:nvSpPr>
        <p:spPr bwMode="auto">
          <a:xfrm>
            <a:off x="1109663" y="679450"/>
            <a:ext cx="4629150" cy="34718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5"/>
          <p:cNvSpPr>
            <a:spLocks noGrp="1" noChangeArrowheads="1"/>
          </p:cNvSpPr>
          <p:nvPr>
            <p:ph type="body" sz="quarter" idx="3"/>
          </p:nvPr>
        </p:nvSpPr>
        <p:spPr bwMode="auto">
          <a:xfrm>
            <a:off x="904875" y="4376738"/>
            <a:ext cx="5037138" cy="407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4038" name="Rectangle 6"/>
          <p:cNvSpPr>
            <a:spLocks noGrp="1" noChangeArrowheads="1"/>
          </p:cNvSpPr>
          <p:nvPr>
            <p:ph type="ftr" sz="quarter" idx="4"/>
          </p:nvPr>
        </p:nvSpPr>
        <p:spPr bwMode="auto">
          <a:xfrm>
            <a:off x="0" y="8678863"/>
            <a:ext cx="300672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b" anchorCtr="0" compatLnSpc="1">
            <a:prstTxWarp prst="textNoShape">
              <a:avLst/>
            </a:prstTxWarp>
          </a:bodyPr>
          <a:lstStyle>
            <a:lvl1pPr defTabSz="904875">
              <a:defRPr sz="1300" i="0">
                <a:latin typeface="Times New Roman" pitchFamily="18" charset="0"/>
              </a:defRPr>
            </a:lvl1pPr>
          </a:lstStyle>
          <a:p>
            <a:endParaRPr lang="en-US" altLang="en-US"/>
          </a:p>
        </p:txBody>
      </p:sp>
      <p:sp>
        <p:nvSpPr>
          <p:cNvPr id="44039" name="Rectangle 7"/>
          <p:cNvSpPr>
            <a:spLocks noGrp="1" noChangeArrowheads="1"/>
          </p:cNvSpPr>
          <p:nvPr>
            <p:ph type="sldNum" sz="quarter" idx="5"/>
          </p:nvPr>
        </p:nvSpPr>
        <p:spPr bwMode="auto">
          <a:xfrm>
            <a:off x="3913188" y="8678863"/>
            <a:ext cx="293052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b" anchorCtr="0" compatLnSpc="1">
            <a:prstTxWarp prst="textNoShape">
              <a:avLst/>
            </a:prstTxWarp>
          </a:bodyPr>
          <a:lstStyle>
            <a:lvl1pPr algn="r" defTabSz="904875">
              <a:defRPr sz="1300" i="0">
                <a:latin typeface="Times New Roman" pitchFamily="18" charset="0"/>
              </a:defRPr>
            </a:lvl1pPr>
          </a:lstStyle>
          <a:p>
            <a:fld id="{E0E6220C-D4BC-452F-AE41-FF17EE770873}" type="slidenum">
              <a:rPr lang="en-US" altLang="en-US"/>
              <a:pPr/>
              <a:t>‹#›</a:t>
            </a:fld>
            <a:endParaRPr lang="en-US" altLang="en-US"/>
          </a:p>
        </p:txBody>
      </p:sp>
    </p:spTree>
    <p:extLst>
      <p:ext uri="{BB962C8B-B14F-4D97-AF65-F5344CB8AC3E}">
        <p14:creationId xmlns:p14="http://schemas.microsoft.com/office/powerpoint/2010/main" val="3647775060"/>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smtClean="0"/>
              <a:t>EE141</a:t>
            </a:r>
            <a:endParaRPr lang="en-US" altLang="en-US"/>
          </a:p>
        </p:txBody>
      </p:sp>
      <p:sp>
        <p:nvSpPr>
          <p:cNvPr id="5" name="Slide Number Placeholder 4"/>
          <p:cNvSpPr>
            <a:spLocks noGrp="1"/>
          </p:cNvSpPr>
          <p:nvPr>
            <p:ph type="sldNum" sz="quarter" idx="11"/>
          </p:nvPr>
        </p:nvSpPr>
        <p:spPr/>
        <p:txBody>
          <a:bodyPr/>
          <a:lstStyle/>
          <a:p>
            <a:fld id="{E0E6220C-D4BC-452F-AE41-FF17EE770873}" type="slidenum">
              <a:rPr lang="en-US" altLang="en-US" smtClean="0"/>
              <a:pPr/>
              <a:t>4</a:t>
            </a:fld>
            <a:endParaRPr lang="en-US" altLang="en-US"/>
          </a:p>
        </p:txBody>
      </p:sp>
    </p:spTree>
    <p:extLst>
      <p:ext uri="{BB962C8B-B14F-4D97-AF65-F5344CB8AC3E}">
        <p14:creationId xmlns:p14="http://schemas.microsoft.com/office/powerpoint/2010/main" val="2710732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886497-9BBC-4909-AB59-576CB7A0E78C}" type="slidenum">
              <a:rPr lang="en-US"/>
              <a:pPr/>
              <a:t>59</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a:t>The reason we need to do this is that when a design enters the flow, it has no clock tree. Simulink is used as the design entry tool and the view that comes from Simulink includes the clock sinks but no clock nets. Simulink also offers optional enable signals to blocks represented here by the outputs of FSM blocks. These Enable signals are one of the SSHAFT flow’s power reduction methods and specify gated regions. The first job of clock tree generation is to attach the clocks, possibly through multiple levels of hierarchy, such that they are gated according to the Enable signals.</a:t>
            </a:r>
          </a:p>
          <a:p>
            <a:r>
              <a:rPr lang="en-US"/>
              <a:t>As you can see here, The Enable signals from the FSMs are disconnected and fed into the Enable of a clock gating circuit. The global clock is also fed into this block. The output of this block is exactly the global clock when enabled and unchanging when disabled. If there are nested gated regions, then the process is repeated at the lower level except that both the outer and inner FSMs must be enabled for the next level to be enabled. </a:t>
            </a:r>
          </a:p>
          <a:p>
            <a:endParaRPr lang="en-US"/>
          </a:p>
          <a:p>
            <a:endParaRPr lang="en-US"/>
          </a:p>
        </p:txBody>
      </p:sp>
    </p:spTree>
    <p:extLst>
      <p:ext uri="{BB962C8B-B14F-4D97-AF65-F5344CB8AC3E}">
        <p14:creationId xmlns:p14="http://schemas.microsoft.com/office/powerpoint/2010/main" val="206362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smtClean="0"/>
              <a:t>EE141</a:t>
            </a:r>
            <a:endParaRPr lang="en-US" altLang="en-US"/>
          </a:p>
        </p:txBody>
      </p:sp>
      <p:sp>
        <p:nvSpPr>
          <p:cNvPr id="5" name="Slide Number Placeholder 4"/>
          <p:cNvSpPr>
            <a:spLocks noGrp="1"/>
          </p:cNvSpPr>
          <p:nvPr>
            <p:ph type="sldNum" sz="quarter" idx="11"/>
          </p:nvPr>
        </p:nvSpPr>
        <p:spPr/>
        <p:txBody>
          <a:bodyPr/>
          <a:lstStyle/>
          <a:p>
            <a:fld id="{E0E6220C-D4BC-452F-AE41-FF17EE770873}" type="slidenum">
              <a:rPr lang="en-US" altLang="en-US" smtClean="0"/>
              <a:pPr/>
              <a:t>5</a:t>
            </a:fld>
            <a:endParaRPr lang="en-US" altLang="en-US"/>
          </a:p>
        </p:txBody>
      </p:sp>
    </p:spTree>
    <p:extLst>
      <p:ext uri="{BB962C8B-B14F-4D97-AF65-F5344CB8AC3E}">
        <p14:creationId xmlns:p14="http://schemas.microsoft.com/office/powerpoint/2010/main" val="2216763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tLang="en-US" smtClean="0"/>
              <a:t>EE141</a:t>
            </a:r>
            <a:endParaRPr lang="en-US" altLang="en-US"/>
          </a:p>
        </p:txBody>
      </p:sp>
      <p:sp>
        <p:nvSpPr>
          <p:cNvPr id="5" name="Slide Number Placeholder 4"/>
          <p:cNvSpPr>
            <a:spLocks noGrp="1"/>
          </p:cNvSpPr>
          <p:nvPr>
            <p:ph type="sldNum" sz="quarter" idx="11"/>
          </p:nvPr>
        </p:nvSpPr>
        <p:spPr/>
        <p:txBody>
          <a:bodyPr/>
          <a:lstStyle/>
          <a:p>
            <a:fld id="{E0E6220C-D4BC-452F-AE41-FF17EE770873}" type="slidenum">
              <a:rPr lang="en-US" altLang="en-US" smtClean="0"/>
              <a:pPr/>
              <a:t>6</a:t>
            </a:fld>
            <a:endParaRPr lang="en-US" altLang="en-US"/>
          </a:p>
        </p:txBody>
      </p:sp>
    </p:spTree>
    <p:extLst>
      <p:ext uri="{BB962C8B-B14F-4D97-AF65-F5344CB8AC3E}">
        <p14:creationId xmlns:p14="http://schemas.microsoft.com/office/powerpoint/2010/main" val="1697169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smtClean="0"/>
              <a:t>EE141</a:t>
            </a:r>
            <a:endParaRPr lang="en-US" altLang="en-US"/>
          </a:p>
        </p:txBody>
      </p:sp>
      <p:sp>
        <p:nvSpPr>
          <p:cNvPr id="5" name="Slide Number Placeholder 4"/>
          <p:cNvSpPr>
            <a:spLocks noGrp="1"/>
          </p:cNvSpPr>
          <p:nvPr>
            <p:ph type="sldNum" sz="quarter" idx="11"/>
          </p:nvPr>
        </p:nvSpPr>
        <p:spPr/>
        <p:txBody>
          <a:bodyPr/>
          <a:lstStyle/>
          <a:p>
            <a:fld id="{E0E6220C-D4BC-452F-AE41-FF17EE770873}" type="slidenum">
              <a:rPr lang="en-US" altLang="en-US" smtClean="0"/>
              <a:pPr/>
              <a:t>21</a:t>
            </a:fld>
            <a:endParaRPr lang="en-US" altLang="en-US"/>
          </a:p>
        </p:txBody>
      </p:sp>
    </p:spTree>
    <p:extLst>
      <p:ext uri="{BB962C8B-B14F-4D97-AF65-F5344CB8AC3E}">
        <p14:creationId xmlns:p14="http://schemas.microsoft.com/office/powerpoint/2010/main" val="1404004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i="0" dirty="0" smtClean="0">
                <a:solidFill>
                  <a:srgbClr val="315263"/>
                </a:solidFill>
                <a:latin typeface="Times New Roman" pitchFamily="18" charset="0"/>
              </a:rPr>
              <a:t>but could help reducing energy in others (e.g. sense amps)</a:t>
            </a:r>
            <a:endParaRPr lang="en-US" altLang="en-US" sz="1400" i="0" dirty="0" smtClean="0">
              <a:solidFill>
                <a:srgbClr val="315263"/>
              </a:solidFill>
              <a:latin typeface="Times New Roman" pitchFamily="18" charset="0"/>
            </a:endParaRPr>
          </a:p>
          <a:p>
            <a:endParaRPr lang="en-US" dirty="0"/>
          </a:p>
        </p:txBody>
      </p:sp>
      <p:sp>
        <p:nvSpPr>
          <p:cNvPr id="4" name="Header Placeholder 3"/>
          <p:cNvSpPr>
            <a:spLocks noGrp="1"/>
          </p:cNvSpPr>
          <p:nvPr>
            <p:ph type="hdr" sz="quarter" idx="10"/>
          </p:nvPr>
        </p:nvSpPr>
        <p:spPr/>
        <p:txBody>
          <a:bodyPr/>
          <a:lstStyle/>
          <a:p>
            <a:r>
              <a:rPr lang="en-US" altLang="en-US" smtClean="0"/>
              <a:t>EE141</a:t>
            </a:r>
            <a:endParaRPr lang="en-US" altLang="en-US"/>
          </a:p>
        </p:txBody>
      </p:sp>
      <p:sp>
        <p:nvSpPr>
          <p:cNvPr id="5" name="Slide Number Placeholder 4"/>
          <p:cNvSpPr>
            <a:spLocks noGrp="1"/>
          </p:cNvSpPr>
          <p:nvPr>
            <p:ph type="sldNum" sz="quarter" idx="11"/>
          </p:nvPr>
        </p:nvSpPr>
        <p:spPr/>
        <p:txBody>
          <a:bodyPr/>
          <a:lstStyle/>
          <a:p>
            <a:fld id="{E0E6220C-D4BC-452F-AE41-FF17EE770873}" type="slidenum">
              <a:rPr lang="en-US" altLang="en-US" smtClean="0"/>
              <a:pPr/>
              <a:t>37</a:t>
            </a:fld>
            <a:endParaRPr lang="en-US" altLang="en-US"/>
          </a:p>
        </p:txBody>
      </p:sp>
    </p:spTree>
    <p:extLst>
      <p:ext uri="{BB962C8B-B14F-4D97-AF65-F5344CB8AC3E}">
        <p14:creationId xmlns:p14="http://schemas.microsoft.com/office/powerpoint/2010/main" val="904755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70A628-AB83-4825-BA46-E41A5230EB4F}" type="slidenum">
              <a:rPr lang="en-US"/>
              <a:pPr/>
              <a:t>50</a:t>
            </a:fld>
            <a:endParaRPr lang="en-US"/>
          </a:p>
        </p:txBody>
      </p:sp>
      <p:sp>
        <p:nvSpPr>
          <p:cNvPr id="58370" name="Rectangle 1026"/>
          <p:cNvSpPr>
            <a:spLocks noGrp="1" noRot="1" noChangeAspect="1" noChangeArrowheads="1" noTextEdit="1"/>
          </p:cNvSpPr>
          <p:nvPr>
            <p:ph type="sldImg"/>
          </p:nvPr>
        </p:nvSpPr>
        <p:spPr>
          <a:ln/>
        </p:spPr>
      </p:sp>
      <p:sp>
        <p:nvSpPr>
          <p:cNvPr id="58371" name="Rectangle 1027"/>
          <p:cNvSpPr>
            <a:spLocks noGrp="1" noChangeArrowheads="1"/>
          </p:cNvSpPr>
          <p:nvPr>
            <p:ph type="body" idx="1"/>
          </p:nvPr>
        </p:nvSpPr>
        <p:spPr/>
        <p:txBody>
          <a:bodyPr/>
          <a:lstStyle/>
          <a:p>
            <a:r>
              <a:rPr lang="en-US"/>
              <a:t>The goal of a clock tree is to get the clock signal from a clock source to clock sinks. The relative arrival times, shape, and amplitude of the clock signal at the sinks need to meet certain criteria for the circuit to work correctly. Simple wires are susceptible to influences of signals in nearby wires and their own parasitics among other things that may compromise the integrity the signal and cause the signal arriving at the sinks to be unacceptable. </a:t>
            </a:r>
          </a:p>
        </p:txBody>
      </p:sp>
    </p:spTree>
    <p:extLst>
      <p:ext uri="{BB962C8B-B14F-4D97-AF65-F5344CB8AC3E}">
        <p14:creationId xmlns:p14="http://schemas.microsoft.com/office/powerpoint/2010/main" val="3736438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60372-4874-4ADF-BB58-3799F2F6FE2A}" type="slidenum">
              <a:rPr lang="en-US"/>
              <a:pPr/>
              <a:t>52</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a:t>Buffering, which restores the signal and reduces delay, helps to guarantee the integrity of the clock signal. These are the two steps that are carried out in the clock tree generation steps in the SSHAFT flow.</a:t>
            </a:r>
          </a:p>
        </p:txBody>
      </p:sp>
    </p:spTree>
    <p:extLst>
      <p:ext uri="{BB962C8B-B14F-4D97-AF65-F5344CB8AC3E}">
        <p14:creationId xmlns:p14="http://schemas.microsoft.com/office/powerpoint/2010/main" val="3858616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04621-2F51-4582-B893-4E4AD5EF7B7A}" type="slidenum">
              <a:rPr lang="en-US"/>
              <a:pPr/>
              <a:t>55</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a:t>When we first started automating clock tree generation, we didn’t know yet how to use CTGen to build the top level clock tree and assumed we’d (read Rhett) would have to do it by hand. To make that as easy as possible, we decided to tell CTGen to make the insertion delays of each block, and therefore their skew, as close as possible. This would mean that the toplevel tree would be relatively easy to build with all its leaves with the same insertion delays. </a:t>
            </a:r>
          </a:p>
          <a:p>
            <a:r>
              <a:rPr lang="en-US"/>
              <a:t>In this scenario, the user tells the flow which block it thinks will have the worst insertion delay. The flow runs it with strict restrictions on the skew but allowing the block to take as much insertion delay as it needs. The resulting insertion delay for that block becomes the insertion delay requirement for the rest of the blocks.</a:t>
            </a:r>
          </a:p>
        </p:txBody>
      </p:sp>
    </p:spTree>
    <p:extLst>
      <p:ext uri="{BB962C8B-B14F-4D97-AF65-F5344CB8AC3E}">
        <p14:creationId xmlns:p14="http://schemas.microsoft.com/office/powerpoint/2010/main" val="2371826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E906D9-A1BC-4AD2-A4C1-E468BC0CB219}" type="slidenum">
              <a:rPr lang="en-US"/>
              <a:pPr/>
              <a:t>56</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a:t>For hierarchical designs, the clock tree is built in a bottom-up fasion. Each block has its clock tree built separately. Then each block’s delay information is grabbed in a TLF file, generated using Cadence’s Affirma Pearl Timing Analyzer. These blocks are then turned into abstract view in views which contain them and CTGen run on the containing views. </a:t>
            </a:r>
          </a:p>
          <a:p>
            <a:r>
              <a:rPr lang="en-US"/>
              <a:t>One thing that I’ve been looking into is how to better build the clock trees for each block, such that the entire clock tree functions correctly, first of all, but also how different methods of inserting the clock tree into the blocks can affect power usage, process variation sensitivity and run time of the SSHAFT flow.  </a:t>
            </a:r>
          </a:p>
        </p:txBody>
      </p:sp>
    </p:spTree>
    <p:extLst>
      <p:ext uri="{BB962C8B-B14F-4D97-AF65-F5344CB8AC3E}">
        <p14:creationId xmlns:p14="http://schemas.microsoft.com/office/powerpoint/2010/main" val="903303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r>
              <a:rPr lang="en-US" smtClean="0"/>
              <a:t>2/5/2016</a:t>
            </a:r>
            <a:endParaRPr lang="en-US"/>
          </a:p>
        </p:txBody>
      </p:sp>
      <p:sp>
        <p:nvSpPr>
          <p:cNvPr id="20" name="Footer Placeholder 19"/>
          <p:cNvSpPr>
            <a:spLocks noGrp="1"/>
          </p:cNvSpPr>
          <p:nvPr>
            <p:ph type="ftr" sz="quarter" idx="11"/>
          </p:nvPr>
        </p:nvSpPr>
        <p:spPr/>
        <p:txBody>
          <a:bodyPr/>
          <a:lstStyle/>
          <a:p>
            <a:r>
              <a:rPr kumimoji="0" lang="en-US" smtClean="0"/>
              <a:t>W2018: EE307</a:t>
            </a:r>
            <a:endParaRPr kumimoji="0" lang="en-US"/>
          </a:p>
        </p:txBody>
      </p:sp>
      <p:sp>
        <p:nvSpPr>
          <p:cNvPr id="10" name="Slide Number Placeholder 9"/>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2/5/2016</a:t>
            </a:r>
            <a:endParaRPr lang="en-US"/>
          </a:p>
        </p:txBody>
      </p:sp>
      <p:sp>
        <p:nvSpPr>
          <p:cNvPr id="5" name="Footer Placeholder 4"/>
          <p:cNvSpPr>
            <a:spLocks noGrp="1"/>
          </p:cNvSpPr>
          <p:nvPr>
            <p:ph type="ftr" sz="quarter" idx="11"/>
          </p:nvPr>
        </p:nvSpPr>
        <p:spPr/>
        <p:txBody>
          <a:bodyPr/>
          <a:lstStyle/>
          <a:p>
            <a:r>
              <a:rPr kumimoji="0" lang="en-US" smtClean="0"/>
              <a:t>W2018: EE307</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2/5/2016</a:t>
            </a:r>
            <a:endParaRPr lang="en-US"/>
          </a:p>
        </p:txBody>
      </p:sp>
      <p:sp>
        <p:nvSpPr>
          <p:cNvPr id="5" name="Footer Placeholder 4"/>
          <p:cNvSpPr>
            <a:spLocks noGrp="1"/>
          </p:cNvSpPr>
          <p:nvPr>
            <p:ph type="ftr" sz="quarter" idx="11"/>
          </p:nvPr>
        </p:nvSpPr>
        <p:spPr/>
        <p:txBody>
          <a:bodyPr/>
          <a:lstStyle/>
          <a:p>
            <a:r>
              <a:rPr kumimoji="0" lang="en-US" smtClean="0"/>
              <a:t>W2018: EE307</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2/5/2016</a:t>
            </a:r>
            <a:endParaRPr lang="en-US"/>
          </a:p>
        </p:txBody>
      </p:sp>
      <p:sp>
        <p:nvSpPr>
          <p:cNvPr id="5" name="Footer Placeholder 4"/>
          <p:cNvSpPr>
            <a:spLocks noGrp="1"/>
          </p:cNvSpPr>
          <p:nvPr>
            <p:ph type="ftr" sz="quarter" idx="11"/>
          </p:nvPr>
        </p:nvSpPr>
        <p:spPr/>
        <p:txBody>
          <a:bodyPr/>
          <a:lstStyle/>
          <a:p>
            <a:r>
              <a:rPr kumimoji="0" lang="en-US" smtClean="0"/>
              <a:t>W2018: EE307</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2/5/2016</a:t>
            </a:r>
            <a:endParaRPr lang="en-US"/>
          </a:p>
        </p:txBody>
      </p:sp>
      <p:sp>
        <p:nvSpPr>
          <p:cNvPr id="5" name="Footer Placeholder 4"/>
          <p:cNvSpPr>
            <a:spLocks noGrp="1"/>
          </p:cNvSpPr>
          <p:nvPr>
            <p:ph type="ftr" sz="quarter" idx="11"/>
          </p:nvPr>
        </p:nvSpPr>
        <p:spPr/>
        <p:txBody>
          <a:bodyPr/>
          <a:lstStyle/>
          <a:p>
            <a:r>
              <a:rPr kumimoji="0" lang="en-US" smtClean="0"/>
              <a:t>W2018: EE307</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2/5/2016</a:t>
            </a:r>
            <a:endParaRPr lang="en-US"/>
          </a:p>
        </p:txBody>
      </p:sp>
      <p:sp>
        <p:nvSpPr>
          <p:cNvPr id="6" name="Footer Placeholder 5"/>
          <p:cNvSpPr>
            <a:spLocks noGrp="1"/>
          </p:cNvSpPr>
          <p:nvPr>
            <p:ph type="ftr" sz="quarter" idx="11"/>
          </p:nvPr>
        </p:nvSpPr>
        <p:spPr/>
        <p:txBody>
          <a:bodyPr/>
          <a:lstStyle/>
          <a:p>
            <a:r>
              <a:rPr kumimoji="0" lang="en-US" smtClean="0"/>
              <a:t>W2018: EE307</a:t>
            </a:r>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2/5/2016</a:t>
            </a:r>
            <a:endParaRPr lang="en-US"/>
          </a:p>
        </p:txBody>
      </p:sp>
      <p:sp>
        <p:nvSpPr>
          <p:cNvPr id="8" name="Footer Placeholder 7"/>
          <p:cNvSpPr>
            <a:spLocks noGrp="1"/>
          </p:cNvSpPr>
          <p:nvPr>
            <p:ph type="ftr" sz="quarter" idx="11"/>
          </p:nvPr>
        </p:nvSpPr>
        <p:spPr/>
        <p:txBody>
          <a:bodyPr/>
          <a:lstStyle/>
          <a:p>
            <a:r>
              <a:rPr kumimoji="0" lang="en-US" smtClean="0"/>
              <a:t>W2018: EE307</a:t>
            </a:r>
            <a:endParaRPr kumimoji="0" lang="en-US"/>
          </a:p>
        </p:txBody>
      </p:sp>
      <p:sp>
        <p:nvSpPr>
          <p:cNvPr id="9" name="Slide Number Placeholder 8"/>
          <p:cNvSpPr>
            <a:spLocks noGrp="1"/>
          </p:cNvSpPr>
          <p:nvPr>
            <p:ph type="sldNum" sz="quarter" idx="12"/>
          </p:nvPr>
        </p:nvSpPr>
        <p:spPr/>
        <p:txBody>
          <a:bodyPr/>
          <a:lstStyle/>
          <a:p>
            <a:fld id="{6294C92D-0306-4E69-9CD3-20855E84965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2/5/2016</a:t>
            </a:r>
            <a:endParaRPr lang="en-US"/>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r>
              <a:rPr lang="en-US" smtClean="0"/>
              <a:t>2/5/2016</a:t>
            </a:r>
            <a:endParaRPr lang="en-US"/>
          </a:p>
        </p:txBody>
      </p:sp>
      <p:sp>
        <p:nvSpPr>
          <p:cNvPr id="3" name="Footer Placeholder 2"/>
          <p:cNvSpPr>
            <a:spLocks noGrp="1"/>
          </p:cNvSpPr>
          <p:nvPr>
            <p:ph type="ftr" sz="quarter" idx="11"/>
          </p:nvPr>
        </p:nvSpPr>
        <p:spPr/>
        <p:txBody>
          <a:bodyPr/>
          <a:lstStyle/>
          <a:p>
            <a:r>
              <a:rPr kumimoji="0" lang="en-US" smtClean="0"/>
              <a:t>W2018: EE307</a:t>
            </a:r>
            <a:endParaRPr kumimoji="0" lang="en-US"/>
          </a:p>
        </p:txBody>
      </p:sp>
      <p:sp>
        <p:nvSpPr>
          <p:cNvPr id="4" name="Slide Number Placeholder 3"/>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2/5/2016</a:t>
            </a:r>
            <a:endParaRPr lang="en-US"/>
          </a:p>
        </p:txBody>
      </p:sp>
      <p:sp>
        <p:nvSpPr>
          <p:cNvPr id="6" name="Footer Placeholder 5"/>
          <p:cNvSpPr>
            <a:spLocks noGrp="1"/>
          </p:cNvSpPr>
          <p:nvPr>
            <p:ph type="ftr" sz="quarter" idx="11"/>
          </p:nvPr>
        </p:nvSpPr>
        <p:spPr/>
        <p:txBody>
          <a:bodyPr/>
          <a:lstStyle/>
          <a:p>
            <a:r>
              <a:rPr kumimoji="0" lang="en-US" smtClean="0"/>
              <a:t>W2018: EE307</a:t>
            </a:r>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2/5/2016</a:t>
            </a:r>
            <a:endParaRPr lang="en-US"/>
          </a:p>
        </p:txBody>
      </p:sp>
      <p:sp>
        <p:nvSpPr>
          <p:cNvPr id="6" name="Footer Placeholder 5"/>
          <p:cNvSpPr>
            <a:spLocks noGrp="1"/>
          </p:cNvSpPr>
          <p:nvPr>
            <p:ph type="ftr" sz="quarter" idx="11"/>
          </p:nvPr>
        </p:nvSpPr>
        <p:spPr/>
        <p:txBody>
          <a:bodyPr/>
          <a:lstStyle/>
          <a:p>
            <a:r>
              <a:rPr kumimoji="0" lang="en-US" smtClean="0"/>
              <a:t>W2018: EE307</a:t>
            </a:r>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r>
              <a:rPr lang="en-US" smtClean="0"/>
              <a:t>2/5/2016</a:t>
            </a:r>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kumimoji="0" lang="en-US" sz="1200" smtClean="0">
                <a:solidFill>
                  <a:schemeClr val="bg2">
                    <a:shade val="50000"/>
                  </a:schemeClr>
                </a:solidFill>
                <a:effectLst/>
              </a:rPr>
              <a:t>W2018: EE307</a:t>
            </a:r>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036"/>
          <p:cNvSpPr>
            <a:spLocks noChangeArrowheads="1"/>
          </p:cNvSpPr>
          <p:nvPr userDrawn="1"/>
        </p:nvSpPr>
        <p:spPr bwMode="auto">
          <a:xfrm>
            <a:off x="0" y="5943600"/>
            <a:ext cx="9144000" cy="914400"/>
          </a:xfrm>
          <a:prstGeom prst="rect">
            <a:avLst/>
          </a:prstGeom>
          <a:gradFill rotWithShape="1">
            <a:gsLst>
              <a:gs pos="0">
                <a:schemeClr val="bg1"/>
              </a:gs>
              <a:gs pos="100000">
                <a:srgbClr val="7B84C6"/>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4400" i="0">
              <a:solidFill>
                <a:srgbClr val="0000B6"/>
              </a:solidFill>
              <a:latin typeface="Book Antiqua" pitchFamily="18" charset="0"/>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6.png"/><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png"/><Relationship Id="rId5" Type="http://schemas.openxmlformats.org/officeDocument/2006/relationships/oleObject" Target="../embeddings/oleObject5.bin"/><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7.bin"/><Relationship Id="rId4" Type="http://schemas.openxmlformats.org/officeDocument/2006/relationships/image" Target="../media/image23.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22.pn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25.wmf"/><Relationship Id="rId4"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12.bin"/><Relationship Id="rId4" Type="http://schemas.openxmlformats.org/officeDocument/2006/relationships/image" Target="../media/image30.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wmf"/></Relationships>
</file>

<file path=ppt/slides/_rels/slide44.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40.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39.wmf"/><Relationship Id="rId4" Type="http://schemas.openxmlformats.org/officeDocument/2006/relationships/oleObject" Target="../embeddings/oleObject13.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46.png"/><Relationship Id="rId18" Type="http://schemas.openxmlformats.org/officeDocument/2006/relationships/oleObject" Target="../embeddings/oleObject23.bin"/><Relationship Id="rId3" Type="http://schemas.openxmlformats.org/officeDocument/2006/relationships/notesSlide" Target="../notesSlides/notesSlide8.xml"/><Relationship Id="rId7" Type="http://schemas.openxmlformats.org/officeDocument/2006/relationships/image" Target="../media/image43.png"/><Relationship Id="rId12" Type="http://schemas.openxmlformats.org/officeDocument/2006/relationships/oleObject" Target="../embeddings/oleObject20.bin"/><Relationship Id="rId17" Type="http://schemas.openxmlformats.org/officeDocument/2006/relationships/image" Target="../media/image48.png"/><Relationship Id="rId2" Type="http://schemas.openxmlformats.org/officeDocument/2006/relationships/slideLayout" Target="../slideLayouts/slideLayout2.xml"/><Relationship Id="rId16" Type="http://schemas.openxmlformats.org/officeDocument/2006/relationships/oleObject" Target="../embeddings/oleObject22.bin"/><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image" Target="../media/image45.png"/><Relationship Id="rId5" Type="http://schemas.openxmlformats.org/officeDocument/2006/relationships/image" Target="../media/image42.png"/><Relationship Id="rId15" Type="http://schemas.openxmlformats.org/officeDocument/2006/relationships/image" Target="../media/image47.png"/><Relationship Id="rId10" Type="http://schemas.openxmlformats.org/officeDocument/2006/relationships/oleObject" Target="../embeddings/oleObject19.bin"/><Relationship Id="rId19" Type="http://schemas.openxmlformats.org/officeDocument/2006/relationships/image" Target="../media/image49.png"/><Relationship Id="rId4" Type="http://schemas.openxmlformats.org/officeDocument/2006/relationships/oleObject" Target="../embeddings/oleObject16.bin"/><Relationship Id="rId9" Type="http://schemas.openxmlformats.org/officeDocument/2006/relationships/image" Target="../media/image44.png"/><Relationship Id="rId14" Type="http://schemas.openxmlformats.org/officeDocument/2006/relationships/oleObject" Target="../embeddings/oleObject2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CMOS Power Dissipation</a:t>
            </a:r>
            <a:endParaRPr lang="en-US" dirty="0"/>
          </a:p>
        </p:txBody>
      </p:sp>
      <p:sp>
        <p:nvSpPr>
          <p:cNvPr id="5" name="Subtitle 4"/>
          <p:cNvSpPr>
            <a:spLocks noGrp="1"/>
          </p:cNvSpPr>
          <p:nvPr>
            <p:ph type="subTitle" idx="1"/>
          </p:nvPr>
        </p:nvSpPr>
        <p:spPr/>
        <p:txBody>
          <a:bodyPr/>
          <a:lstStyle/>
          <a:p>
            <a:endParaRPr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1</a:t>
            </a:fld>
            <a:endParaRPr kumimoji="0" lang="en-US"/>
          </a:p>
        </p:txBody>
      </p:sp>
      <p:sp>
        <p:nvSpPr>
          <p:cNvPr id="7" name="Footer Placeholder 6"/>
          <p:cNvSpPr>
            <a:spLocks noGrp="1"/>
          </p:cNvSpPr>
          <p:nvPr>
            <p:ph type="ftr" sz="quarter" idx="11"/>
          </p:nvPr>
        </p:nvSpPr>
        <p:spPr/>
        <p:txBody>
          <a:bodyPr/>
          <a:lstStyle/>
          <a:p>
            <a:r>
              <a:rPr kumimoji="0" lang="en-US" smtClean="0"/>
              <a:t>W2018: EE307</a:t>
            </a:r>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Leakage current</a:t>
            </a:r>
            <a:br>
              <a:rPr lang="en-US" dirty="0" smtClean="0"/>
            </a:br>
            <a:r>
              <a:rPr lang="en-US" sz="2700" dirty="0" smtClean="0"/>
              <a:t>https://courses.cs.washington.edu/courses/cse468/00wi/admin/Slides/Lecture3/img019.gif</a:t>
            </a:r>
            <a:endParaRPr lang="en-US" dirty="0"/>
          </a:p>
        </p:txBody>
      </p:sp>
      <p:sp>
        <p:nvSpPr>
          <p:cNvPr id="4" name="Footer Placeholder 3"/>
          <p:cNvSpPr>
            <a:spLocks noGrp="1"/>
          </p:cNvSpPr>
          <p:nvPr>
            <p:ph type="ftr" sz="quarter" idx="11"/>
          </p:nvPr>
        </p:nvSpPr>
        <p:spPr>
          <a:xfrm>
            <a:off x="5715000" y="6381750"/>
            <a:ext cx="2895600" cy="476250"/>
          </a:xfrm>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10</a:t>
            </a:fld>
            <a:endParaRPr kumimoji="0" lang="en-US"/>
          </a:p>
        </p:txBody>
      </p:sp>
      <p:pic>
        <p:nvPicPr>
          <p:cNvPr id="633858" name="Picture 2"/>
          <p:cNvPicPr>
            <a:picLocks noChangeAspect="1" noChangeArrowheads="1"/>
          </p:cNvPicPr>
          <p:nvPr/>
        </p:nvPicPr>
        <p:blipFill>
          <a:blip r:embed="rId2" cstate="print"/>
          <a:srcRect/>
          <a:stretch>
            <a:fillRect/>
          </a:stretch>
        </p:blipFill>
        <p:spPr bwMode="auto">
          <a:xfrm>
            <a:off x="812531" y="1189495"/>
            <a:ext cx="6859130" cy="4827540"/>
          </a:xfrm>
          <a:prstGeom prst="rect">
            <a:avLst/>
          </a:prstGeom>
          <a:noFill/>
          <a:ln w="9525">
            <a:noFill/>
            <a:miter lim="800000"/>
            <a:headEnd/>
            <a:tailEnd/>
          </a:ln>
        </p:spPr>
      </p:pic>
      <p:sp>
        <p:nvSpPr>
          <p:cNvPr id="7" name="Text Box 4"/>
          <p:cNvSpPr txBox="1">
            <a:spLocks noChangeArrowheads="1"/>
          </p:cNvSpPr>
          <p:nvPr/>
        </p:nvSpPr>
        <p:spPr bwMode="auto">
          <a:xfrm>
            <a:off x="768458" y="6035675"/>
            <a:ext cx="7288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0" dirty="0">
                <a:solidFill>
                  <a:srgbClr val="315263"/>
                </a:solidFill>
              </a:rPr>
              <a:t>Sub-threshold current one of most compelling issues</a:t>
            </a:r>
          </a:p>
          <a:p>
            <a:r>
              <a:rPr lang="en-US" altLang="en-US" i="0" dirty="0">
                <a:solidFill>
                  <a:srgbClr val="315263"/>
                </a:solidFill>
              </a:rPr>
              <a:t>in low-energy circuit design!</a:t>
            </a:r>
          </a:p>
        </p:txBody>
      </p:sp>
    </p:spTree>
    <p:extLst>
      <p:ext uri="{BB962C8B-B14F-4D97-AF65-F5344CB8AC3E}">
        <p14:creationId xmlns:p14="http://schemas.microsoft.com/office/powerpoint/2010/main" val="2088473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0" y="312738"/>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000" b="1">
                <a:solidFill>
                  <a:srgbClr val="C66B5A"/>
                </a:solidFill>
                <a:effectLst>
                  <a:outerShdw blurRad="38100" dist="38100" dir="2700000" algn="tl">
                    <a:srgbClr val="C0C0C0"/>
                  </a:outerShdw>
                </a:effectLst>
                <a:latin typeface="Arial Narrow" pitchFamily="34" charset="0"/>
              </a:rPr>
              <a:t>Subthreshold Leakage Component</a:t>
            </a:r>
            <a:endParaRPr lang="en-US" altLang="en-US" sz="2800" b="1">
              <a:solidFill>
                <a:srgbClr val="C66B5A"/>
              </a:solidFill>
              <a:effectLst>
                <a:outerShdw blurRad="38100" dist="38100" dir="2700000" algn="tl">
                  <a:srgbClr val="C0C0C0"/>
                </a:outerShdw>
              </a:effectLst>
              <a:latin typeface="Arial Narrow" pitchFamily="34" charset="0"/>
            </a:endParaRPr>
          </a:p>
        </p:txBody>
      </p:sp>
      <p:pic>
        <p:nvPicPr>
          <p:cNvPr id="4126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1678" t="27344" r="11874" b="10938"/>
          <a:stretch>
            <a:fillRect/>
          </a:stretch>
        </p:blipFill>
        <p:spPr bwMode="auto">
          <a:xfrm>
            <a:off x="1143000" y="1676400"/>
            <a:ext cx="7086600"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6294C92D-0306-4E69-9CD3-20855E849650}" type="slidenum">
              <a:rPr kumimoji="0" lang="en-US" smtClean="0"/>
              <a:pPr/>
              <a:t>11</a:t>
            </a:fld>
            <a:endParaRPr kumimoji="0" lang="en-US"/>
          </a:p>
        </p:txBody>
      </p:sp>
      <p:sp>
        <p:nvSpPr>
          <p:cNvPr id="5" name="Footer Placeholder 4"/>
          <p:cNvSpPr>
            <a:spLocks noGrp="1"/>
          </p:cNvSpPr>
          <p:nvPr>
            <p:ph type="ftr" sz="quarter" idx="11"/>
          </p:nvPr>
        </p:nvSpPr>
        <p:spPr/>
        <p:txBody>
          <a:bodyPr/>
          <a:lstStyle/>
          <a:p>
            <a:r>
              <a:rPr kumimoji="0" lang="en-US" smtClean="0"/>
              <a:t>W2018: EE307</a:t>
            </a:r>
            <a:endParaRPr kumimoji="0" lang="en-US"/>
          </a:p>
        </p:txBody>
      </p:sp>
    </p:spTree>
    <p:extLst>
      <p:ext uri="{BB962C8B-B14F-4D97-AF65-F5344CB8AC3E}">
        <p14:creationId xmlns:p14="http://schemas.microsoft.com/office/powerpoint/2010/main" val="2509402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533400" y="417513"/>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4400" b="1">
                <a:solidFill>
                  <a:srgbClr val="C66B5A"/>
                </a:solidFill>
                <a:effectLst>
                  <a:outerShdw blurRad="38100" dist="38100" dir="2700000" algn="tl">
                    <a:srgbClr val="C0C0C0"/>
                  </a:outerShdw>
                </a:effectLst>
                <a:latin typeface="Arial Narrow" pitchFamily="34" charset="0"/>
              </a:rPr>
              <a:t>Reverse-Biased Diode Leakage</a:t>
            </a:r>
            <a:endParaRPr lang="en-US" altLang="en-US" b="1">
              <a:solidFill>
                <a:srgbClr val="C66B5A"/>
              </a:solidFill>
              <a:effectLst>
                <a:outerShdw blurRad="38100" dist="38100" dir="2700000" algn="tl">
                  <a:srgbClr val="C0C0C0"/>
                </a:outerShdw>
              </a:effectLst>
              <a:latin typeface="Arial Narrow" pitchFamily="34" charset="0"/>
            </a:endParaRPr>
          </a:p>
        </p:txBody>
      </p:sp>
      <p:pic>
        <p:nvPicPr>
          <p:cNvPr id="4116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b="24164"/>
          <a:stretch>
            <a:fillRect/>
          </a:stretch>
        </p:blipFill>
        <p:spPr bwMode="auto">
          <a:xfrm>
            <a:off x="1981200" y="1828800"/>
            <a:ext cx="5334000" cy="334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1652" name="Text Box 4"/>
          <p:cNvSpPr txBox="1">
            <a:spLocks noChangeArrowheads="1"/>
          </p:cNvSpPr>
          <p:nvPr/>
        </p:nvSpPr>
        <p:spPr bwMode="auto">
          <a:xfrm>
            <a:off x="2651125" y="5456238"/>
            <a:ext cx="416877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tx2"/>
                </a:solidFill>
                <a:latin typeface="Times New Roman" pitchFamily="18" charset="0"/>
              </a:rPr>
              <a:t>JS = </a:t>
            </a:r>
            <a:r>
              <a:rPr lang="en-US" altLang="en-US" sz="1400" b="1" i="0">
                <a:solidFill>
                  <a:schemeClr val="tx2"/>
                </a:solidFill>
                <a:latin typeface="Times New Roman" pitchFamily="18" charset="0"/>
              </a:rPr>
              <a:t>10-100 pA/</a:t>
            </a:r>
            <a:r>
              <a:rPr lang="en-US" altLang="en-US" sz="1400" b="1" i="0">
                <a:solidFill>
                  <a:schemeClr val="tx2"/>
                </a:solidFill>
                <a:latin typeface="Symbol" pitchFamily="18" charset="2"/>
              </a:rPr>
              <a:t>m</a:t>
            </a:r>
            <a:r>
              <a:rPr lang="en-US" altLang="en-US" sz="1400" b="1" i="0">
                <a:solidFill>
                  <a:schemeClr val="tx2"/>
                </a:solidFill>
                <a:latin typeface="Times New Roman" pitchFamily="18" charset="0"/>
              </a:rPr>
              <a:t>m2  at 25 deg C for  0.25</a:t>
            </a:r>
            <a:r>
              <a:rPr lang="en-US" altLang="en-US" sz="1400" b="1" i="0">
                <a:solidFill>
                  <a:schemeClr val="tx2"/>
                </a:solidFill>
                <a:latin typeface="Symbol" pitchFamily="18" charset="2"/>
              </a:rPr>
              <a:t>m</a:t>
            </a:r>
            <a:r>
              <a:rPr lang="en-US" altLang="en-US" sz="1400" b="1" i="0">
                <a:solidFill>
                  <a:schemeClr val="tx2"/>
                </a:solidFill>
                <a:latin typeface="Times New Roman" pitchFamily="18" charset="0"/>
              </a:rPr>
              <a:t>m CMOS</a:t>
            </a:r>
          </a:p>
          <a:p>
            <a:r>
              <a:rPr lang="en-US" altLang="en-US" sz="1400" b="1">
                <a:solidFill>
                  <a:schemeClr val="tx2"/>
                </a:solidFill>
                <a:latin typeface="Times New Roman" pitchFamily="18" charset="0"/>
              </a:rPr>
              <a:t>JS </a:t>
            </a:r>
            <a:r>
              <a:rPr lang="en-US" altLang="en-US" sz="1400" b="1" i="0">
                <a:solidFill>
                  <a:schemeClr val="tx2"/>
                </a:solidFill>
                <a:latin typeface="Times New Roman" pitchFamily="18" charset="0"/>
              </a:rPr>
              <a:t>doubles for every 9 deg C!</a:t>
            </a:r>
          </a:p>
          <a:p>
            <a:endParaRPr lang="en-US" altLang="en-US" sz="1400" b="1">
              <a:solidFill>
                <a:schemeClr val="tx2"/>
              </a:solidFill>
              <a:latin typeface="Times New Roman" pitchFamily="18" charset="0"/>
            </a:endParaRPr>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12</a:t>
            </a:fld>
            <a:endParaRPr kumimoji="0" lang="en-US"/>
          </a:p>
        </p:txBody>
      </p:sp>
      <p:sp>
        <p:nvSpPr>
          <p:cNvPr id="6" name="Footer Placeholder 5"/>
          <p:cNvSpPr>
            <a:spLocks noGrp="1"/>
          </p:cNvSpPr>
          <p:nvPr>
            <p:ph type="ftr" sz="quarter" idx="11"/>
          </p:nvPr>
        </p:nvSpPr>
        <p:spPr/>
        <p:txBody>
          <a:bodyPr/>
          <a:lstStyle/>
          <a:p>
            <a:r>
              <a:rPr kumimoji="0" lang="en-US" smtClean="0"/>
              <a:t>W2018: EE307</a:t>
            </a:r>
            <a:endParaRPr kumimoji="0" lang="en-US"/>
          </a:p>
        </p:txBody>
      </p:sp>
    </p:spTree>
    <p:extLst>
      <p:ext uri="{BB962C8B-B14F-4D97-AF65-F5344CB8AC3E}">
        <p14:creationId xmlns:p14="http://schemas.microsoft.com/office/powerpoint/2010/main" val="873342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leaks?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3600" dirty="0" smtClean="0"/>
                  <a:t>Everything:</a:t>
                </a:r>
              </a:p>
              <a:p>
                <a:pPr lvl="1"/>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𝐼</m:t>
                        </m:r>
                      </m:e>
                      <m:sub>
                        <m:r>
                          <a:rPr lang="en-US" sz="3200" b="0" i="1" smtClean="0">
                            <a:latin typeface="Cambria Math" panose="02040503050406030204" pitchFamily="18" charset="0"/>
                          </a:rPr>
                          <m:t>𝑀</m:t>
                        </m:r>
                        <m:r>
                          <a:rPr lang="en-US" sz="3200" b="0" i="1" smtClean="0">
                            <a:latin typeface="Cambria Math" panose="02040503050406030204" pitchFamily="18" charset="0"/>
                          </a:rPr>
                          <m:t>2</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𝐼</m:t>
                        </m:r>
                      </m:e>
                      <m:sub>
                        <m:r>
                          <a:rPr lang="en-US" sz="3200" b="0" i="1" smtClean="0">
                            <a:latin typeface="Cambria Math" panose="02040503050406030204" pitchFamily="18" charset="0"/>
                          </a:rPr>
                          <m:t>𝐶𝐴𝑃</m:t>
                        </m:r>
                      </m:sub>
                    </m:sSub>
                  </m:oMath>
                </a14:m>
                <a:r>
                  <a:rPr lang="en-US" sz="3200" dirty="0" smtClean="0"/>
                  <a:t>+</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𝐼</m:t>
                        </m:r>
                      </m:e>
                      <m:sub>
                        <m:r>
                          <a:rPr lang="en-US" sz="3200" i="1">
                            <a:latin typeface="Cambria Math" panose="02040503050406030204" pitchFamily="18" charset="0"/>
                          </a:rPr>
                          <m:t>𝑀</m:t>
                        </m:r>
                        <m:r>
                          <a:rPr lang="en-US" sz="3200" b="0" i="1" smtClean="0">
                            <a:latin typeface="Cambria Math" panose="02040503050406030204" pitchFamily="18" charset="0"/>
                          </a:rPr>
                          <m:t>1</m:t>
                        </m:r>
                      </m:sub>
                    </m:sSub>
                  </m:oMath>
                </a14:m>
                <a:endParaRPr lang="en-US" sz="3200" dirty="0" smtClean="0"/>
              </a:p>
              <a:p>
                <a:pPr lvl="1"/>
                <a:r>
                  <a:rPr lang="en-US" sz="3200" dirty="0" smtClean="0"/>
                  <a:t>P=I·V</a:t>
                </a:r>
              </a:p>
              <a:p>
                <a:pPr lvl="1"/>
                <a:r>
                  <a:rPr lang="en-US" sz="3200" dirty="0" smtClean="0"/>
                  <a:t>V=VDD</a:t>
                </a:r>
                <a:endParaRPr lang="en-US" sz="3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25" t="-20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13</a:t>
            </a:fld>
            <a:endParaRPr kumimoji="0" lang="en-US"/>
          </a:p>
        </p:txBody>
      </p:sp>
      <p:pic>
        <p:nvPicPr>
          <p:cNvPr id="6" name="Picture 2"/>
          <p:cNvPicPr>
            <a:picLocks noChangeAspect="1" noChangeArrowheads="1"/>
          </p:cNvPicPr>
          <p:nvPr/>
        </p:nvPicPr>
        <p:blipFill>
          <a:blip r:embed="rId3" cstate="print"/>
          <a:srcRect/>
          <a:stretch>
            <a:fillRect/>
          </a:stretch>
        </p:blipFill>
        <p:spPr bwMode="auto">
          <a:xfrm>
            <a:off x="5715000" y="998488"/>
            <a:ext cx="2738985" cy="3334417"/>
          </a:xfrm>
          <a:prstGeom prst="rect">
            <a:avLst/>
          </a:prstGeom>
          <a:noFill/>
          <a:ln w="9525">
            <a:noFill/>
            <a:miter lim="800000"/>
            <a:headEnd/>
            <a:tailEnd/>
          </a:ln>
        </p:spPr>
      </p:pic>
      <p:sp>
        <p:nvSpPr>
          <p:cNvPr id="7" name="Rounded Rectangle 6"/>
          <p:cNvSpPr/>
          <p:nvPr/>
        </p:nvSpPr>
        <p:spPr>
          <a:xfrm>
            <a:off x="1509823" y="1504507"/>
            <a:ext cx="3530010" cy="570171"/>
          </a:xfrm>
          <a:prstGeom prst="roundRect">
            <a:avLst/>
          </a:prstGeom>
          <a:solidFill>
            <a:schemeClr val="bg1"/>
          </a:solidFill>
          <a:ln w="444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509823" y="2074679"/>
            <a:ext cx="3530010" cy="591018"/>
          </a:xfrm>
          <a:prstGeom prst="roundRect">
            <a:avLst/>
          </a:prstGeom>
          <a:solidFill>
            <a:schemeClr val="bg1"/>
          </a:solidFill>
          <a:ln w="444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509823" y="2665697"/>
            <a:ext cx="3530010" cy="515070"/>
          </a:xfrm>
          <a:prstGeom prst="roundRect">
            <a:avLst/>
          </a:prstGeom>
          <a:solidFill>
            <a:schemeClr val="bg1"/>
          </a:solidFill>
          <a:ln w="444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509823" y="3180767"/>
            <a:ext cx="3530010" cy="515070"/>
          </a:xfrm>
          <a:prstGeom prst="roundRect">
            <a:avLst/>
          </a:prstGeom>
          <a:solidFill>
            <a:schemeClr val="bg1"/>
          </a:solidFill>
          <a:ln w="444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30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Short circuit current</a:t>
            </a:r>
            <a:endParaRPr lang="en-US" dirty="0"/>
          </a:p>
        </p:txBody>
      </p:sp>
      <p:sp>
        <p:nvSpPr>
          <p:cNvPr id="9" name="Text Placeholder 8"/>
          <p:cNvSpPr>
            <a:spLocks noGrp="1"/>
          </p:cNvSpPr>
          <p:nvPr>
            <p:ph type="body" idx="1"/>
          </p:nvPr>
        </p:nvSpPr>
        <p:spPr/>
        <p:txBody>
          <a:bodyPr/>
          <a:lstStyle/>
          <a:p>
            <a:r>
              <a:rPr lang="en-US" dirty="0" smtClean="0"/>
              <a:t>Power</a:t>
            </a:r>
            <a:endParaRPr lang="en-US"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14</a:t>
            </a:fld>
            <a:endParaRPr kumimoji="0" lang="en-US"/>
          </a:p>
        </p:txBody>
      </p:sp>
    </p:spTree>
    <p:extLst>
      <p:ext uri="{BB962C8B-B14F-4D97-AF65-F5344CB8AC3E}">
        <p14:creationId xmlns:p14="http://schemas.microsoft.com/office/powerpoint/2010/main" val="3284429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rot="16200000">
            <a:off x="6179181" y="4633668"/>
            <a:ext cx="1237801" cy="923330"/>
          </a:xfrm>
          <a:prstGeom prst="rect">
            <a:avLst/>
          </a:prstGeom>
          <a:noFill/>
        </p:spPr>
        <p:txBody>
          <a:bodyPr wrap="square" rtlCol="0">
            <a:spAutoFit/>
          </a:bodyPr>
          <a:lstStyle/>
          <a:p>
            <a:pPr algn="ctr"/>
            <a:r>
              <a:rPr lang="en-US" dirty="0" err="1" smtClean="0"/>
              <a:t>Vout</a:t>
            </a:r>
            <a:r>
              <a:rPr lang="en-US" dirty="0" smtClean="0"/>
              <a:t> Pulled down</a:t>
            </a:r>
            <a:endParaRPr lang="en-US" dirty="0"/>
          </a:p>
        </p:txBody>
      </p:sp>
      <p:sp>
        <p:nvSpPr>
          <p:cNvPr id="42" name="TextBox 41"/>
          <p:cNvSpPr txBox="1"/>
          <p:nvPr/>
        </p:nvSpPr>
        <p:spPr>
          <a:xfrm rot="16200000">
            <a:off x="1408286" y="4712757"/>
            <a:ext cx="1237801" cy="646331"/>
          </a:xfrm>
          <a:prstGeom prst="rect">
            <a:avLst/>
          </a:prstGeom>
          <a:noFill/>
        </p:spPr>
        <p:txBody>
          <a:bodyPr wrap="square" rtlCol="0">
            <a:spAutoFit/>
          </a:bodyPr>
          <a:lstStyle/>
          <a:p>
            <a:pPr algn="ctr"/>
            <a:r>
              <a:rPr lang="en-US" dirty="0" err="1" smtClean="0"/>
              <a:t>Vout</a:t>
            </a:r>
            <a:r>
              <a:rPr lang="en-US" dirty="0" smtClean="0"/>
              <a:t> Pulled up</a:t>
            </a:r>
            <a:endParaRPr lang="en-US" dirty="0"/>
          </a:p>
        </p:txBody>
      </p:sp>
      <p:sp>
        <p:nvSpPr>
          <p:cNvPr id="2" name="Title 1"/>
          <p:cNvSpPr>
            <a:spLocks noGrp="1"/>
          </p:cNvSpPr>
          <p:nvPr>
            <p:ph type="title"/>
          </p:nvPr>
        </p:nvSpPr>
        <p:spPr/>
        <p:txBody>
          <a:bodyPr/>
          <a:lstStyle/>
          <a:p>
            <a:r>
              <a:rPr lang="en-US" dirty="0" smtClean="0"/>
              <a:t>Short circuit current</a:t>
            </a:r>
            <a:endParaRPr lang="en-US" dirty="0"/>
          </a:p>
        </p:txBody>
      </p:sp>
      <p:sp>
        <p:nvSpPr>
          <p:cNvPr id="3" name="Content Placeholder 2"/>
          <p:cNvSpPr>
            <a:spLocks noGrp="1"/>
          </p:cNvSpPr>
          <p:nvPr>
            <p:ph idx="1"/>
          </p:nvPr>
        </p:nvSpPr>
        <p:spPr>
          <a:xfrm>
            <a:off x="838200" y="1524000"/>
            <a:ext cx="7693025" cy="2071607"/>
          </a:xfrm>
        </p:spPr>
        <p:txBody>
          <a:bodyPr>
            <a:normAutofit fontScale="85000" lnSpcReduction="20000"/>
          </a:bodyPr>
          <a:lstStyle/>
          <a:p>
            <a:r>
              <a:rPr lang="en-US" dirty="0" smtClean="0"/>
              <a:t>ON/OFF graph:</a:t>
            </a:r>
          </a:p>
          <a:p>
            <a:pPr lvl="1"/>
            <a:r>
              <a:rPr lang="en-US" dirty="0" smtClean="0"/>
              <a:t>Vin on X-axis</a:t>
            </a:r>
          </a:p>
          <a:p>
            <a:pPr lvl="1"/>
            <a:r>
              <a:rPr lang="en-US" dirty="0" smtClean="0"/>
              <a:t>ON/OFF on Y-axis</a:t>
            </a:r>
          </a:p>
          <a:p>
            <a:r>
              <a:rPr lang="en-US" dirty="0" smtClean="0"/>
              <a:t>Example 1: (Add line for M1      and M2    )</a:t>
            </a:r>
          </a:p>
          <a:p>
            <a:pPr lvl="1"/>
            <a:r>
              <a:rPr lang="en-US" dirty="0" smtClean="0"/>
              <a:t>VTN = 0.5V, VTP = -0.6V, VDD = 3.3V</a:t>
            </a:r>
          </a:p>
          <a:p>
            <a:endParaRPr lang="en-US" dirty="0"/>
          </a:p>
        </p:txBody>
      </p:sp>
      <p:sp>
        <p:nvSpPr>
          <p:cNvPr id="4" name="Footer Placeholder 3"/>
          <p:cNvSpPr>
            <a:spLocks noGrp="1"/>
          </p:cNvSpPr>
          <p:nvPr>
            <p:ph type="ftr" sz="quarter" idx="11"/>
          </p:nvPr>
        </p:nvSpPr>
        <p:spPr/>
        <p:txBody>
          <a:bodyPr/>
          <a:lstStyle/>
          <a:p>
            <a:r>
              <a:rPr lang="en-US" smtClean="0"/>
              <a:t>W2018: EE307</a:t>
            </a:r>
            <a:endParaRPr lang="en-US"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15</a:t>
            </a:fld>
            <a:endParaRPr lang="en-US"/>
          </a:p>
        </p:txBody>
      </p:sp>
      <p:pic>
        <p:nvPicPr>
          <p:cNvPr id="6" name="Picture 2"/>
          <p:cNvPicPr>
            <a:picLocks noChangeAspect="1" noChangeArrowheads="1"/>
          </p:cNvPicPr>
          <p:nvPr/>
        </p:nvPicPr>
        <p:blipFill>
          <a:blip r:embed="rId2" cstate="print"/>
          <a:srcRect/>
          <a:stretch>
            <a:fillRect/>
          </a:stretch>
        </p:blipFill>
        <p:spPr bwMode="auto">
          <a:xfrm>
            <a:off x="6887302" y="0"/>
            <a:ext cx="1971675" cy="2400300"/>
          </a:xfrm>
          <a:prstGeom prst="rect">
            <a:avLst/>
          </a:prstGeom>
          <a:noFill/>
          <a:ln w="9525">
            <a:noFill/>
            <a:miter lim="800000"/>
            <a:headEnd/>
            <a:tailEnd/>
          </a:ln>
        </p:spPr>
      </p:pic>
      <p:grpSp>
        <p:nvGrpSpPr>
          <p:cNvPr id="7" name="Group 35"/>
          <p:cNvGrpSpPr/>
          <p:nvPr/>
        </p:nvGrpSpPr>
        <p:grpSpPr>
          <a:xfrm>
            <a:off x="921464" y="4029554"/>
            <a:ext cx="7654956" cy="2601093"/>
            <a:chOff x="983456" y="3750590"/>
            <a:chExt cx="7654956" cy="2601093"/>
          </a:xfrm>
        </p:grpSpPr>
        <p:cxnSp>
          <p:nvCxnSpPr>
            <p:cNvPr id="8" name="Straight Connector 7"/>
            <p:cNvCxnSpPr/>
            <p:nvPr/>
          </p:nvCxnSpPr>
          <p:spPr bwMode="auto">
            <a:xfrm flipH="1">
              <a:off x="1688306" y="3750590"/>
              <a:ext cx="1009" cy="2052516"/>
            </a:xfrm>
            <a:prstGeom prst="line">
              <a:avLst/>
            </a:prstGeom>
            <a:solidFill>
              <a:schemeClr val="accent1"/>
            </a:solidFill>
            <a:ln w="50800" cap="flat" cmpd="sng" algn="ctr">
              <a:solidFill>
                <a:schemeClr val="tx1"/>
              </a:solidFill>
              <a:prstDash val="solid"/>
              <a:round/>
              <a:headEnd type="arrow" w="med" len="med"/>
              <a:tailEnd type="none" w="med" len="med"/>
            </a:ln>
            <a:effectLst/>
          </p:spPr>
        </p:cxnSp>
        <p:cxnSp>
          <p:nvCxnSpPr>
            <p:cNvPr id="10" name="Straight Connector 9"/>
            <p:cNvCxnSpPr/>
            <p:nvPr/>
          </p:nvCxnSpPr>
          <p:spPr bwMode="auto">
            <a:xfrm>
              <a:off x="1689315" y="5780868"/>
              <a:ext cx="6230319" cy="0"/>
            </a:xfrm>
            <a:prstGeom prst="line">
              <a:avLst/>
            </a:prstGeom>
            <a:solidFill>
              <a:schemeClr val="accent1"/>
            </a:solidFill>
            <a:ln w="44450" cap="flat" cmpd="sng" algn="ctr">
              <a:solidFill>
                <a:schemeClr val="tx1"/>
              </a:solidFill>
              <a:prstDash val="solid"/>
              <a:round/>
              <a:headEnd type="none" w="med" len="med"/>
              <a:tailEnd type="arrow" w="med" len="med"/>
            </a:ln>
            <a:effectLst/>
          </p:spPr>
        </p:cxnSp>
        <p:sp>
          <p:nvSpPr>
            <p:cNvPr id="11" name="TextBox 10"/>
            <p:cNvSpPr txBox="1"/>
            <p:nvPr/>
          </p:nvSpPr>
          <p:spPr>
            <a:xfrm>
              <a:off x="7981629" y="5579390"/>
              <a:ext cx="656783" cy="461665"/>
            </a:xfrm>
            <a:prstGeom prst="rect">
              <a:avLst/>
            </a:prstGeom>
            <a:noFill/>
          </p:spPr>
          <p:txBody>
            <a:bodyPr wrap="none" rtlCol="0">
              <a:spAutoFit/>
            </a:bodyPr>
            <a:lstStyle/>
            <a:p>
              <a:r>
                <a:rPr lang="en-US" sz="2400" b="1" dirty="0" smtClean="0"/>
                <a:t>Vin</a:t>
              </a:r>
              <a:endParaRPr lang="en-US" sz="2400" b="1" dirty="0"/>
            </a:p>
          </p:txBody>
        </p:sp>
        <p:grpSp>
          <p:nvGrpSpPr>
            <p:cNvPr id="9" name="Group 18"/>
            <p:cNvGrpSpPr/>
            <p:nvPr/>
          </p:nvGrpSpPr>
          <p:grpSpPr>
            <a:xfrm>
              <a:off x="992982" y="3869532"/>
              <a:ext cx="695324" cy="369332"/>
              <a:chOff x="992982" y="3869532"/>
              <a:chExt cx="695324" cy="369332"/>
            </a:xfrm>
          </p:grpSpPr>
          <p:cxnSp>
            <p:nvCxnSpPr>
              <p:cNvPr id="17" name="Straight Connector 16"/>
              <p:cNvCxnSpPr/>
              <p:nvPr/>
            </p:nvCxnSpPr>
            <p:spPr bwMode="auto">
              <a:xfrm>
                <a:off x="1350169" y="4200525"/>
                <a:ext cx="338137" cy="0"/>
              </a:xfrm>
              <a:prstGeom prst="line">
                <a:avLst/>
              </a:prstGeom>
              <a:solidFill>
                <a:schemeClr val="accent1"/>
              </a:solidFill>
              <a:ln w="41275" cap="flat" cmpd="sng" algn="ctr">
                <a:solidFill>
                  <a:schemeClr val="tx1"/>
                </a:solidFill>
                <a:prstDash val="solid"/>
                <a:round/>
                <a:headEnd type="none" w="med" len="med"/>
                <a:tailEnd type="none" w="med" len="med"/>
              </a:ln>
              <a:effectLst/>
            </p:spPr>
          </p:cxnSp>
          <p:sp>
            <p:nvSpPr>
              <p:cNvPr id="18" name="TextBox 17"/>
              <p:cNvSpPr txBox="1"/>
              <p:nvPr/>
            </p:nvSpPr>
            <p:spPr>
              <a:xfrm>
                <a:off x="992982" y="3869532"/>
                <a:ext cx="530915" cy="369332"/>
              </a:xfrm>
              <a:prstGeom prst="rect">
                <a:avLst/>
              </a:prstGeom>
              <a:noFill/>
            </p:spPr>
            <p:txBody>
              <a:bodyPr wrap="none" rtlCol="0">
                <a:spAutoFit/>
              </a:bodyPr>
              <a:lstStyle/>
              <a:p>
                <a:r>
                  <a:rPr lang="en-US" dirty="0" smtClean="0"/>
                  <a:t>ON</a:t>
                </a:r>
                <a:endParaRPr lang="en-US" dirty="0"/>
              </a:p>
            </p:txBody>
          </p:sp>
        </p:grpSp>
        <p:grpSp>
          <p:nvGrpSpPr>
            <p:cNvPr id="12" name="Group 19"/>
            <p:cNvGrpSpPr/>
            <p:nvPr/>
          </p:nvGrpSpPr>
          <p:grpSpPr>
            <a:xfrm>
              <a:off x="983456" y="5053014"/>
              <a:ext cx="695324" cy="369332"/>
              <a:chOff x="992982" y="3869532"/>
              <a:chExt cx="695324" cy="369332"/>
            </a:xfrm>
          </p:grpSpPr>
          <p:cxnSp>
            <p:nvCxnSpPr>
              <p:cNvPr id="21" name="Straight Connector 20"/>
              <p:cNvCxnSpPr/>
              <p:nvPr/>
            </p:nvCxnSpPr>
            <p:spPr bwMode="auto">
              <a:xfrm>
                <a:off x="1350169" y="4200525"/>
                <a:ext cx="338137" cy="0"/>
              </a:xfrm>
              <a:prstGeom prst="line">
                <a:avLst/>
              </a:prstGeom>
              <a:solidFill>
                <a:schemeClr val="accent1"/>
              </a:solidFill>
              <a:ln w="41275" cap="flat" cmpd="sng" algn="ctr">
                <a:solidFill>
                  <a:schemeClr val="tx1"/>
                </a:solidFill>
                <a:prstDash val="solid"/>
                <a:round/>
                <a:headEnd type="none" w="med" len="med"/>
                <a:tailEnd type="none" w="med" len="med"/>
              </a:ln>
              <a:effectLst/>
            </p:spPr>
          </p:cxnSp>
          <p:sp>
            <p:nvSpPr>
              <p:cNvPr id="22" name="TextBox 21"/>
              <p:cNvSpPr txBox="1"/>
              <p:nvPr/>
            </p:nvSpPr>
            <p:spPr>
              <a:xfrm>
                <a:off x="992982" y="3869532"/>
                <a:ext cx="646331" cy="369332"/>
              </a:xfrm>
              <a:prstGeom prst="rect">
                <a:avLst/>
              </a:prstGeom>
              <a:noFill/>
            </p:spPr>
            <p:txBody>
              <a:bodyPr wrap="none" rtlCol="0">
                <a:spAutoFit/>
              </a:bodyPr>
              <a:lstStyle/>
              <a:p>
                <a:r>
                  <a:rPr lang="en-US" dirty="0" smtClean="0"/>
                  <a:t>OFF</a:t>
                </a:r>
                <a:endParaRPr lang="en-US" dirty="0"/>
              </a:p>
            </p:txBody>
          </p:sp>
        </p:grpSp>
        <p:grpSp>
          <p:nvGrpSpPr>
            <p:cNvPr id="13" name="Group 33"/>
            <p:cNvGrpSpPr/>
            <p:nvPr/>
          </p:nvGrpSpPr>
          <p:grpSpPr>
            <a:xfrm>
              <a:off x="1688387" y="5765369"/>
              <a:ext cx="5794711" cy="232476"/>
              <a:chOff x="1688387" y="5765368"/>
              <a:chExt cx="5794711" cy="352223"/>
            </a:xfrm>
          </p:grpSpPr>
          <p:cxnSp>
            <p:nvCxnSpPr>
              <p:cNvPr id="25" name="Straight Connector 24"/>
              <p:cNvCxnSpPr/>
              <p:nvPr/>
            </p:nvCxnSpPr>
            <p:spPr bwMode="auto">
              <a:xfrm flipH="1">
                <a:off x="1688387" y="5765368"/>
                <a:ext cx="928" cy="35222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H="1">
                <a:off x="2516070" y="5765368"/>
                <a:ext cx="928" cy="35222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3343753" y="5765368"/>
                <a:ext cx="928" cy="35222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H="1">
                <a:off x="4171436" y="5765368"/>
                <a:ext cx="928" cy="35222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H="1">
                <a:off x="4999119" y="5765368"/>
                <a:ext cx="928" cy="35222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flipH="1">
                <a:off x="5826802" y="5765368"/>
                <a:ext cx="928" cy="35222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H="1">
                <a:off x="6654485" y="5765368"/>
                <a:ext cx="928" cy="35222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flipH="1">
                <a:off x="7482170" y="5765368"/>
                <a:ext cx="928" cy="35222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35" name="TextBox 34"/>
            <p:cNvSpPr txBox="1"/>
            <p:nvPr/>
          </p:nvSpPr>
          <p:spPr>
            <a:xfrm>
              <a:off x="1441342" y="5982351"/>
              <a:ext cx="6404317" cy="369332"/>
            </a:xfrm>
            <a:prstGeom prst="rect">
              <a:avLst/>
            </a:prstGeom>
            <a:noFill/>
          </p:spPr>
          <p:txBody>
            <a:bodyPr wrap="none" rtlCol="0">
              <a:spAutoFit/>
            </a:bodyPr>
            <a:lstStyle/>
            <a:p>
              <a:r>
                <a:rPr lang="en-US" dirty="0" smtClean="0"/>
                <a:t>0           0.5         1.0       1.5         2.0        2.5       3.0         3.5</a:t>
              </a:r>
              <a:endParaRPr lang="en-US" dirty="0"/>
            </a:p>
          </p:txBody>
        </p:sp>
      </p:grpSp>
      <p:cxnSp>
        <p:nvCxnSpPr>
          <p:cNvPr id="37" name="Straight Connector 36"/>
          <p:cNvCxnSpPr/>
          <p:nvPr/>
        </p:nvCxnSpPr>
        <p:spPr bwMode="auto">
          <a:xfrm>
            <a:off x="5685295" y="3174570"/>
            <a:ext cx="402956" cy="0"/>
          </a:xfrm>
          <a:prstGeom prst="line">
            <a:avLst/>
          </a:prstGeom>
          <a:solidFill>
            <a:schemeClr val="accent1"/>
          </a:solidFill>
          <a:ln w="60325" cap="flat" cmpd="sng" algn="ctr">
            <a:solidFill>
              <a:srgbClr val="FF0000"/>
            </a:solidFill>
            <a:prstDash val="solid"/>
            <a:round/>
            <a:headEnd type="none" w="med" len="med"/>
            <a:tailEnd type="none" w="med" len="med"/>
          </a:ln>
          <a:effectLst/>
        </p:spPr>
      </p:cxnSp>
      <p:cxnSp>
        <p:nvCxnSpPr>
          <p:cNvPr id="38" name="Straight Connector 37"/>
          <p:cNvCxnSpPr/>
          <p:nvPr/>
        </p:nvCxnSpPr>
        <p:spPr bwMode="auto">
          <a:xfrm>
            <a:off x="7436604" y="3174570"/>
            <a:ext cx="402956" cy="0"/>
          </a:xfrm>
          <a:prstGeom prst="line">
            <a:avLst/>
          </a:prstGeom>
          <a:solidFill>
            <a:schemeClr val="accent1"/>
          </a:solidFill>
          <a:ln w="60325" cap="flat" cmpd="sng" algn="ctr">
            <a:solidFill>
              <a:srgbClr val="00FF00"/>
            </a:solidFill>
            <a:prstDash val="solid"/>
            <a:round/>
            <a:headEnd type="none" w="med" len="med"/>
            <a:tailEnd type="none" w="med" len="med"/>
          </a:ln>
          <a:effectLst/>
        </p:spPr>
      </p:cxnSp>
      <p:grpSp>
        <p:nvGrpSpPr>
          <p:cNvPr id="14" name="Group 42"/>
          <p:cNvGrpSpPr/>
          <p:nvPr/>
        </p:nvGrpSpPr>
        <p:grpSpPr>
          <a:xfrm>
            <a:off x="1653153" y="4489342"/>
            <a:ext cx="408122" cy="1183038"/>
            <a:chOff x="1653153" y="4489342"/>
            <a:chExt cx="408122" cy="1183038"/>
          </a:xfrm>
        </p:grpSpPr>
        <p:cxnSp>
          <p:nvCxnSpPr>
            <p:cNvPr id="36" name="Straight Connector 35"/>
            <p:cNvCxnSpPr/>
            <p:nvPr/>
          </p:nvCxnSpPr>
          <p:spPr bwMode="auto">
            <a:xfrm>
              <a:off x="1658319" y="5672380"/>
              <a:ext cx="402956" cy="0"/>
            </a:xfrm>
            <a:prstGeom prst="line">
              <a:avLst/>
            </a:prstGeom>
            <a:solidFill>
              <a:schemeClr val="accent1"/>
            </a:solidFill>
            <a:ln w="60325" cap="flat" cmpd="sng" algn="ctr">
              <a:solidFill>
                <a:srgbClr val="FF0000"/>
              </a:solidFill>
              <a:prstDash val="solid"/>
              <a:round/>
              <a:headEnd type="none" w="med" len="med"/>
              <a:tailEnd type="none" w="med" len="med"/>
            </a:ln>
            <a:effectLst/>
          </p:spPr>
        </p:cxnSp>
        <p:cxnSp>
          <p:nvCxnSpPr>
            <p:cNvPr id="39" name="Straight Connector 38"/>
            <p:cNvCxnSpPr/>
            <p:nvPr/>
          </p:nvCxnSpPr>
          <p:spPr bwMode="auto">
            <a:xfrm>
              <a:off x="1653153" y="4489342"/>
              <a:ext cx="402956" cy="0"/>
            </a:xfrm>
            <a:prstGeom prst="line">
              <a:avLst/>
            </a:prstGeom>
            <a:solidFill>
              <a:schemeClr val="accent1"/>
            </a:solidFill>
            <a:ln w="60325" cap="flat" cmpd="sng" algn="ctr">
              <a:solidFill>
                <a:srgbClr val="00FF00"/>
              </a:solidFill>
              <a:prstDash val="solid"/>
              <a:round/>
              <a:headEnd type="none" w="med" len="med"/>
              <a:tailEnd type="none" w="med" len="med"/>
            </a:ln>
            <a:effectLst/>
          </p:spPr>
        </p:cxnSp>
      </p:grpSp>
      <p:grpSp>
        <p:nvGrpSpPr>
          <p:cNvPr id="15" name="Group 43"/>
          <p:cNvGrpSpPr/>
          <p:nvPr/>
        </p:nvGrpSpPr>
        <p:grpSpPr>
          <a:xfrm>
            <a:off x="2022525" y="4486762"/>
            <a:ext cx="408122" cy="1183038"/>
            <a:chOff x="2022525" y="4486762"/>
            <a:chExt cx="408122" cy="1183038"/>
          </a:xfrm>
        </p:grpSpPr>
        <p:cxnSp>
          <p:nvCxnSpPr>
            <p:cNvPr id="40" name="Straight Connector 39"/>
            <p:cNvCxnSpPr/>
            <p:nvPr/>
          </p:nvCxnSpPr>
          <p:spPr bwMode="auto">
            <a:xfrm>
              <a:off x="2027691" y="5669800"/>
              <a:ext cx="402956" cy="0"/>
            </a:xfrm>
            <a:prstGeom prst="line">
              <a:avLst/>
            </a:prstGeom>
            <a:solidFill>
              <a:schemeClr val="accent1"/>
            </a:solidFill>
            <a:ln w="60325" cap="flat" cmpd="sng" algn="ctr">
              <a:solidFill>
                <a:srgbClr val="FF0000"/>
              </a:solidFill>
              <a:prstDash val="solid"/>
              <a:round/>
              <a:headEnd type="none" w="med" len="med"/>
              <a:tailEnd type="none" w="med" len="med"/>
            </a:ln>
            <a:effectLst/>
          </p:spPr>
        </p:cxnSp>
        <p:cxnSp>
          <p:nvCxnSpPr>
            <p:cNvPr id="41" name="Straight Connector 40"/>
            <p:cNvCxnSpPr/>
            <p:nvPr/>
          </p:nvCxnSpPr>
          <p:spPr bwMode="auto">
            <a:xfrm>
              <a:off x="2022525" y="4486762"/>
              <a:ext cx="402956" cy="0"/>
            </a:xfrm>
            <a:prstGeom prst="line">
              <a:avLst/>
            </a:prstGeom>
            <a:solidFill>
              <a:schemeClr val="accent1"/>
            </a:solidFill>
            <a:ln w="60325" cap="flat" cmpd="sng" algn="ctr">
              <a:solidFill>
                <a:srgbClr val="00FF00"/>
              </a:solidFill>
              <a:prstDash val="solid"/>
              <a:round/>
              <a:headEnd type="none" w="med" len="med"/>
              <a:tailEnd type="none" w="med" len="med"/>
            </a:ln>
            <a:effectLst/>
          </p:spPr>
        </p:cxnSp>
      </p:grpSp>
      <p:cxnSp>
        <p:nvCxnSpPr>
          <p:cNvPr id="45" name="Straight Connector 44"/>
          <p:cNvCxnSpPr/>
          <p:nvPr/>
        </p:nvCxnSpPr>
        <p:spPr bwMode="auto">
          <a:xfrm flipV="1">
            <a:off x="2443565" y="4541003"/>
            <a:ext cx="5166" cy="1141709"/>
          </a:xfrm>
          <a:prstGeom prst="line">
            <a:avLst/>
          </a:prstGeom>
          <a:solidFill>
            <a:schemeClr val="accent1"/>
          </a:solidFill>
          <a:ln w="60325" cap="flat" cmpd="sng" algn="ctr">
            <a:solidFill>
              <a:srgbClr val="FF0000"/>
            </a:solidFill>
            <a:prstDash val="solid"/>
            <a:round/>
            <a:headEnd type="none" w="med" len="med"/>
            <a:tailEnd type="none" w="med" len="med"/>
          </a:ln>
          <a:effectLst/>
        </p:spPr>
      </p:cxnSp>
      <p:cxnSp>
        <p:nvCxnSpPr>
          <p:cNvPr id="47" name="Straight Connector 46"/>
          <p:cNvCxnSpPr/>
          <p:nvPr/>
        </p:nvCxnSpPr>
        <p:spPr bwMode="auto">
          <a:xfrm>
            <a:off x="2412570" y="4489343"/>
            <a:ext cx="3910738" cy="20664"/>
          </a:xfrm>
          <a:prstGeom prst="line">
            <a:avLst/>
          </a:prstGeom>
          <a:solidFill>
            <a:schemeClr val="accent1"/>
          </a:solidFill>
          <a:ln w="60325" cap="flat" cmpd="sng" algn="ctr">
            <a:solidFill>
              <a:srgbClr val="00FF00"/>
            </a:solidFill>
            <a:prstDash val="sysDot"/>
            <a:round/>
            <a:headEnd type="none" w="med" len="med"/>
            <a:tailEnd type="none" w="med" len="med"/>
          </a:ln>
          <a:effectLst/>
        </p:spPr>
      </p:cxnSp>
      <p:cxnSp>
        <p:nvCxnSpPr>
          <p:cNvPr id="49" name="Straight Connector 48"/>
          <p:cNvCxnSpPr/>
          <p:nvPr/>
        </p:nvCxnSpPr>
        <p:spPr bwMode="auto">
          <a:xfrm>
            <a:off x="2459063" y="4489347"/>
            <a:ext cx="3848747" cy="20660"/>
          </a:xfrm>
          <a:prstGeom prst="line">
            <a:avLst/>
          </a:prstGeom>
          <a:solidFill>
            <a:schemeClr val="accent1"/>
          </a:solidFill>
          <a:ln w="60325" cap="flat" cmpd="sng" algn="ctr">
            <a:solidFill>
              <a:srgbClr val="FF0000"/>
            </a:solidFill>
            <a:prstDash val="sysDot"/>
            <a:round/>
            <a:headEnd type="none" w="med" len="med"/>
            <a:tailEnd type="none" w="med" len="med"/>
          </a:ln>
          <a:effectLst/>
        </p:spPr>
      </p:cxnSp>
      <p:cxnSp>
        <p:nvCxnSpPr>
          <p:cNvPr id="56" name="Straight Connector 55"/>
          <p:cNvCxnSpPr/>
          <p:nvPr/>
        </p:nvCxnSpPr>
        <p:spPr bwMode="auto">
          <a:xfrm flipH="1">
            <a:off x="6323308" y="4473845"/>
            <a:ext cx="10333" cy="1245030"/>
          </a:xfrm>
          <a:prstGeom prst="line">
            <a:avLst/>
          </a:prstGeom>
          <a:solidFill>
            <a:schemeClr val="accent1"/>
          </a:solidFill>
          <a:ln w="60325" cap="flat" cmpd="sng" algn="ctr">
            <a:solidFill>
              <a:srgbClr val="00FF00"/>
            </a:solidFill>
            <a:prstDash val="solid"/>
            <a:round/>
            <a:headEnd type="none" w="med" len="med"/>
            <a:tailEnd type="none" w="med" len="med"/>
          </a:ln>
          <a:effectLst/>
        </p:spPr>
      </p:cxnSp>
      <p:sp>
        <p:nvSpPr>
          <p:cNvPr id="59" name="TextBox 58"/>
          <p:cNvSpPr txBox="1"/>
          <p:nvPr/>
        </p:nvSpPr>
        <p:spPr>
          <a:xfrm>
            <a:off x="3154430" y="4987546"/>
            <a:ext cx="2331971" cy="369332"/>
          </a:xfrm>
          <a:prstGeom prst="rect">
            <a:avLst/>
          </a:prstGeom>
          <a:noFill/>
        </p:spPr>
        <p:txBody>
          <a:bodyPr wrap="square" rtlCol="0">
            <a:spAutoFit/>
          </a:bodyPr>
          <a:lstStyle/>
          <a:p>
            <a:pPr algn="ctr"/>
            <a:r>
              <a:rPr lang="en-US" dirty="0" smtClean="0"/>
              <a:t>Short circuit current</a:t>
            </a:r>
            <a:endParaRPr lang="en-US" dirty="0"/>
          </a:p>
        </p:txBody>
      </p:sp>
      <p:grpSp>
        <p:nvGrpSpPr>
          <p:cNvPr id="16" name="Group 45"/>
          <p:cNvGrpSpPr/>
          <p:nvPr/>
        </p:nvGrpSpPr>
        <p:grpSpPr>
          <a:xfrm>
            <a:off x="6343970" y="4530674"/>
            <a:ext cx="940233" cy="1183038"/>
            <a:chOff x="7878302" y="4453183"/>
            <a:chExt cx="940233" cy="1183038"/>
          </a:xfrm>
        </p:grpSpPr>
        <p:cxnSp>
          <p:nvCxnSpPr>
            <p:cNvPr id="64" name="Straight Connector 63"/>
            <p:cNvCxnSpPr/>
            <p:nvPr/>
          </p:nvCxnSpPr>
          <p:spPr bwMode="auto">
            <a:xfrm flipV="1">
              <a:off x="7890203" y="4453183"/>
              <a:ext cx="928332" cy="0"/>
            </a:xfrm>
            <a:prstGeom prst="line">
              <a:avLst/>
            </a:prstGeom>
            <a:solidFill>
              <a:schemeClr val="accent1"/>
            </a:solidFill>
            <a:ln w="60325" cap="flat" cmpd="sng" algn="ctr">
              <a:solidFill>
                <a:srgbClr val="FF0000"/>
              </a:solidFill>
              <a:prstDash val="solid"/>
              <a:round/>
              <a:headEnd type="none" w="med" len="med"/>
              <a:tailEnd type="none" w="med" len="med"/>
            </a:ln>
            <a:effectLst/>
          </p:spPr>
        </p:cxnSp>
        <p:cxnSp>
          <p:nvCxnSpPr>
            <p:cNvPr id="65" name="Straight Connector 64"/>
            <p:cNvCxnSpPr/>
            <p:nvPr/>
          </p:nvCxnSpPr>
          <p:spPr bwMode="auto">
            <a:xfrm flipV="1">
              <a:off x="7878302" y="5636221"/>
              <a:ext cx="928332" cy="0"/>
            </a:xfrm>
            <a:prstGeom prst="line">
              <a:avLst/>
            </a:prstGeom>
            <a:solidFill>
              <a:schemeClr val="accent1"/>
            </a:solidFill>
            <a:ln w="60325" cap="flat" cmpd="sng" algn="ctr">
              <a:solidFill>
                <a:srgbClr val="00FF00"/>
              </a:solidFill>
              <a:prstDash val="solid"/>
              <a:round/>
              <a:headEnd type="none" w="med" len="med"/>
              <a:tailEnd type="none" w="med" len="med"/>
            </a:ln>
            <a:effectLst/>
          </p:spPr>
        </p:cxnSp>
      </p:grpSp>
    </p:spTree>
    <p:extLst>
      <p:ext uri="{BB962C8B-B14F-4D97-AF65-F5344CB8AC3E}">
        <p14:creationId xmlns:p14="http://schemas.microsoft.com/office/powerpoint/2010/main" val="369531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current graph looks like</a:t>
            </a:r>
            <a:endParaRPr lang="en-US"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16</a:t>
            </a:fld>
            <a:endParaRPr kumimoji="0" lang="en-US"/>
          </a:p>
        </p:txBody>
      </p:sp>
      <p:pic>
        <p:nvPicPr>
          <p:cNvPr id="6" name="Picture 2"/>
          <p:cNvPicPr>
            <a:picLocks noChangeAspect="1" noChangeArrowheads="1"/>
          </p:cNvPicPr>
          <p:nvPr/>
        </p:nvPicPr>
        <p:blipFill>
          <a:blip r:embed="rId2" cstate="print"/>
          <a:srcRect/>
          <a:stretch>
            <a:fillRect/>
          </a:stretch>
        </p:blipFill>
        <p:spPr bwMode="auto">
          <a:xfrm>
            <a:off x="6134039" y="1534326"/>
            <a:ext cx="2864418" cy="3487118"/>
          </a:xfrm>
          <a:prstGeom prst="rect">
            <a:avLst/>
          </a:prstGeom>
          <a:noFill/>
          <a:ln w="9525">
            <a:noFill/>
            <a:miter lim="800000"/>
            <a:headEnd/>
            <a:tailEnd/>
          </a:ln>
        </p:spPr>
      </p:pic>
      <p:cxnSp>
        <p:nvCxnSpPr>
          <p:cNvPr id="8" name="Straight Arrow Connector 7"/>
          <p:cNvCxnSpPr/>
          <p:nvPr/>
        </p:nvCxnSpPr>
        <p:spPr>
          <a:xfrm>
            <a:off x="7718149" y="1921783"/>
            <a:ext cx="15499" cy="2743200"/>
          </a:xfrm>
          <a:prstGeom prst="straightConnector1">
            <a:avLst/>
          </a:prstGeom>
          <a:ln w="73025">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pic>
        <p:nvPicPr>
          <p:cNvPr id="631810" name="Picture 2"/>
          <p:cNvPicPr>
            <a:picLocks noChangeAspect="1" noChangeArrowheads="1"/>
          </p:cNvPicPr>
          <p:nvPr/>
        </p:nvPicPr>
        <p:blipFill>
          <a:blip r:embed="rId3" cstate="print"/>
          <a:srcRect/>
          <a:stretch>
            <a:fillRect/>
          </a:stretch>
        </p:blipFill>
        <p:spPr bwMode="auto">
          <a:xfrm>
            <a:off x="370183" y="1586477"/>
            <a:ext cx="5736150" cy="3729442"/>
          </a:xfrm>
          <a:prstGeom prst="rect">
            <a:avLst/>
          </a:prstGeom>
          <a:noFill/>
          <a:ln w="9525">
            <a:noFill/>
            <a:miter lim="800000"/>
            <a:headEnd/>
            <a:tailEnd/>
          </a:ln>
        </p:spPr>
      </p:pic>
      <p:sp>
        <p:nvSpPr>
          <p:cNvPr id="10" name="TextBox 9"/>
          <p:cNvSpPr txBox="1"/>
          <p:nvPr/>
        </p:nvSpPr>
        <p:spPr>
          <a:xfrm>
            <a:off x="3130657" y="1239864"/>
            <a:ext cx="3379451" cy="584775"/>
          </a:xfrm>
          <a:prstGeom prst="rect">
            <a:avLst/>
          </a:prstGeom>
          <a:noFill/>
        </p:spPr>
        <p:txBody>
          <a:bodyPr wrap="none" rtlCol="0">
            <a:spAutoFit/>
          </a:bodyPr>
          <a:lstStyle/>
          <a:p>
            <a:r>
              <a:rPr lang="en-US" sz="3200" b="1" dirty="0" smtClean="0"/>
              <a:t>VDD &gt; VTP+VTN</a:t>
            </a:r>
            <a:endParaRPr lang="en-US" sz="3200" b="1" dirty="0"/>
          </a:p>
        </p:txBody>
      </p:sp>
    </p:spTree>
    <p:extLst>
      <p:ext uri="{BB962C8B-B14F-4D97-AF65-F5344CB8AC3E}">
        <p14:creationId xmlns:p14="http://schemas.microsoft.com/office/powerpoint/2010/main" val="117231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circuit current</a:t>
            </a:r>
            <a:endParaRPr lang="en-US"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17</a:t>
            </a:fld>
            <a:endParaRPr kumimoji="0" lang="en-US"/>
          </a:p>
        </p:txBody>
      </p:sp>
      <p:pic>
        <p:nvPicPr>
          <p:cNvPr id="6" name="Picture 2"/>
          <p:cNvPicPr>
            <a:picLocks noChangeAspect="1" noChangeArrowheads="1"/>
          </p:cNvPicPr>
          <p:nvPr/>
        </p:nvPicPr>
        <p:blipFill>
          <a:blip r:embed="rId2" cstate="print"/>
          <a:srcRect/>
          <a:stretch>
            <a:fillRect/>
          </a:stretch>
        </p:blipFill>
        <p:spPr bwMode="auto">
          <a:xfrm>
            <a:off x="391534" y="1568094"/>
            <a:ext cx="8542154" cy="4554914"/>
          </a:xfrm>
          <a:prstGeom prst="rect">
            <a:avLst/>
          </a:prstGeom>
          <a:noFill/>
          <a:ln w="9525">
            <a:noFill/>
            <a:miter lim="800000"/>
            <a:headEnd/>
            <a:tailEnd/>
          </a:ln>
        </p:spPr>
      </p:pic>
    </p:spTree>
    <p:extLst>
      <p:ext uri="{BB962C8B-B14F-4D97-AF65-F5344CB8AC3E}">
        <p14:creationId xmlns:p14="http://schemas.microsoft.com/office/powerpoint/2010/main" val="1977843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43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991" y="185106"/>
            <a:ext cx="8751536" cy="6563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6294C92D-0306-4E69-9CD3-20855E849650}" type="slidenum">
              <a:rPr kumimoji="0" lang="en-US" smtClean="0"/>
              <a:pPr/>
              <a:t>18</a:t>
            </a:fld>
            <a:endParaRPr kumimoji="0" lang="en-US"/>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Tree>
    <p:extLst>
      <p:ext uri="{BB962C8B-B14F-4D97-AF65-F5344CB8AC3E}">
        <p14:creationId xmlns:p14="http://schemas.microsoft.com/office/powerpoint/2010/main" val="692967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Moving VT  (VTC)</a:t>
            </a:r>
            <a:endParaRPr lang="en-US" dirty="0"/>
          </a:p>
        </p:txBody>
      </p:sp>
      <p:sp>
        <p:nvSpPr>
          <p:cNvPr id="5" name="Content Placeholder 4"/>
          <p:cNvSpPr>
            <a:spLocks noGrp="1"/>
          </p:cNvSpPr>
          <p:nvPr>
            <p:ph idx="1"/>
          </p:nvPr>
        </p:nvSpPr>
        <p:spPr/>
        <p:txBody>
          <a:bodyPr/>
          <a:lstStyle/>
          <a:p>
            <a:endParaRPr lang="en-US"/>
          </a:p>
        </p:txBody>
      </p:sp>
      <p:sp>
        <p:nvSpPr>
          <p:cNvPr id="2" name="Footer Placeholder 1"/>
          <p:cNvSpPr>
            <a:spLocks noGrp="1"/>
          </p:cNvSpPr>
          <p:nvPr>
            <p:ph type="ftr" sz="quarter" idx="11"/>
          </p:nvPr>
        </p:nvSpPr>
        <p:spPr/>
        <p:txBody>
          <a:bodyPr/>
          <a:lstStyle/>
          <a:p>
            <a:r>
              <a:rPr kumimoji="0" lang="en-US" smtClean="0"/>
              <a:t>W2018: EE307</a:t>
            </a:r>
            <a:endParaRPr kumimoji="0" lang="en-US"/>
          </a:p>
        </p:txBody>
      </p:sp>
      <p:sp>
        <p:nvSpPr>
          <p:cNvPr id="3" name="Slide Number Placeholder 2"/>
          <p:cNvSpPr>
            <a:spLocks noGrp="1"/>
          </p:cNvSpPr>
          <p:nvPr>
            <p:ph type="sldNum" sz="quarter" idx="12"/>
          </p:nvPr>
        </p:nvSpPr>
        <p:spPr/>
        <p:txBody>
          <a:bodyPr/>
          <a:lstStyle/>
          <a:p>
            <a:fld id="{6294C92D-0306-4E69-9CD3-20855E849650}" type="slidenum">
              <a:rPr kumimoji="0" lang="en-US" smtClean="0"/>
              <a:pPr/>
              <a:t>19</a:t>
            </a:fld>
            <a:endParaRPr kumimoji="0" lang="en-US"/>
          </a:p>
        </p:txBody>
      </p:sp>
      <p:pic>
        <p:nvPicPr>
          <p:cNvPr id="634882" name="Picture 2"/>
          <p:cNvPicPr>
            <a:picLocks noChangeAspect="1" noChangeArrowheads="1"/>
          </p:cNvPicPr>
          <p:nvPr/>
        </p:nvPicPr>
        <p:blipFill>
          <a:blip r:embed="rId2" cstate="print"/>
          <a:srcRect/>
          <a:stretch>
            <a:fillRect/>
          </a:stretch>
        </p:blipFill>
        <p:spPr bwMode="auto">
          <a:xfrm>
            <a:off x="1347383" y="1371600"/>
            <a:ext cx="7716219" cy="4409268"/>
          </a:xfrm>
          <a:prstGeom prst="rect">
            <a:avLst/>
          </a:prstGeom>
          <a:noFill/>
          <a:ln w="9525">
            <a:noFill/>
            <a:miter lim="800000"/>
            <a:headEnd/>
            <a:tailEnd/>
          </a:ln>
        </p:spPr>
      </p:pic>
    </p:spTree>
    <p:extLst>
      <p:ext uri="{BB962C8B-B14F-4D97-AF65-F5344CB8AC3E}">
        <p14:creationId xmlns:p14="http://schemas.microsoft.com/office/powerpoint/2010/main" val="1944742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a:normAutofit/>
          </a:bodyPr>
          <a:lstStyle/>
          <a:p>
            <a:r>
              <a:rPr lang="en-US" dirty="0" smtClean="0"/>
              <a:t>Today:</a:t>
            </a:r>
          </a:p>
          <a:p>
            <a:pPr lvl="1"/>
            <a:r>
              <a:rPr lang="en-US" dirty="0" smtClean="0"/>
              <a:t>Finish inverter delay</a:t>
            </a:r>
          </a:p>
          <a:p>
            <a:pPr lvl="1"/>
            <a:r>
              <a:rPr lang="en-US" dirty="0" smtClean="0"/>
              <a:t>Power</a:t>
            </a:r>
          </a:p>
          <a:p>
            <a:r>
              <a:rPr lang="en-US" dirty="0" smtClean="0"/>
              <a:t>Wednesday:</a:t>
            </a:r>
          </a:p>
          <a:p>
            <a:pPr lvl="1"/>
            <a:r>
              <a:rPr lang="en-US" dirty="0" smtClean="0"/>
              <a:t>Power</a:t>
            </a:r>
          </a:p>
          <a:p>
            <a:pPr lvl="1"/>
            <a:r>
              <a:rPr lang="en-US" dirty="0" smtClean="0"/>
              <a:t>Delay of complex CMOS</a:t>
            </a:r>
          </a:p>
          <a:p>
            <a:r>
              <a:rPr lang="en-US" dirty="0" smtClean="0"/>
              <a:t>Friday</a:t>
            </a:r>
          </a:p>
          <a:p>
            <a:pPr lvl="1"/>
            <a:r>
              <a:rPr lang="en-US" dirty="0" smtClean="0"/>
              <a:t>Complex circuit delay continued</a:t>
            </a:r>
          </a:p>
          <a:p>
            <a:pPr lvl="1"/>
            <a:r>
              <a:rPr lang="en-US" dirty="0" smtClean="0"/>
              <a:t>If time, start sequential circuits (Gate level)</a:t>
            </a:r>
            <a:endParaRPr lang="en-US"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Increased VT (VTC)</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20</a:t>
            </a:fld>
            <a:endParaRPr kumimoji="0" lang="en-US"/>
          </a:p>
        </p:txBody>
      </p:sp>
      <p:pic>
        <p:nvPicPr>
          <p:cNvPr id="635906" name="Picture 2"/>
          <p:cNvPicPr>
            <a:picLocks noChangeAspect="1" noChangeArrowheads="1"/>
          </p:cNvPicPr>
          <p:nvPr/>
        </p:nvPicPr>
        <p:blipFill>
          <a:blip r:embed="rId2" cstate="print"/>
          <a:srcRect/>
          <a:stretch>
            <a:fillRect/>
          </a:stretch>
        </p:blipFill>
        <p:spPr bwMode="auto">
          <a:xfrm>
            <a:off x="1186408" y="1472340"/>
            <a:ext cx="7106389" cy="4107050"/>
          </a:xfrm>
          <a:prstGeom prst="rect">
            <a:avLst/>
          </a:prstGeom>
          <a:noFill/>
          <a:ln w="9525">
            <a:noFill/>
            <a:miter lim="800000"/>
            <a:headEnd/>
            <a:tailEnd/>
          </a:ln>
        </p:spPr>
      </p:pic>
    </p:spTree>
    <p:extLst>
      <p:ext uri="{BB962C8B-B14F-4D97-AF65-F5344CB8AC3E}">
        <p14:creationId xmlns:p14="http://schemas.microsoft.com/office/powerpoint/2010/main" val="3287625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8578" name="Object 2"/>
          <p:cNvGraphicFramePr>
            <a:graphicFrameLocks noChangeAspect="1"/>
          </p:cNvGraphicFramePr>
          <p:nvPr/>
        </p:nvGraphicFramePr>
        <p:xfrm>
          <a:off x="4876800" y="1828800"/>
          <a:ext cx="2679700" cy="3322638"/>
        </p:xfrm>
        <a:graphic>
          <a:graphicData uri="http://schemas.openxmlformats.org/presentationml/2006/ole">
            <mc:AlternateContent xmlns:mc="http://schemas.openxmlformats.org/markup-compatibility/2006">
              <mc:Choice xmlns:v="urn:schemas-microsoft-com:vml" Requires="v">
                <p:oleObj spid="_x0000_s646182" name="Image" r:id="rId4" imgW="3761384" imgH="4663607" progId="">
                  <p:embed/>
                </p:oleObj>
              </mc:Choice>
              <mc:Fallback>
                <p:oleObj name="Image" r:id="rId4" imgW="3761384" imgH="466360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828800"/>
                        <a:ext cx="2679700" cy="332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8579" name="Rectangle 3"/>
          <p:cNvSpPr>
            <a:spLocks noChangeArrowheads="1"/>
          </p:cNvSpPr>
          <p:nvPr/>
        </p:nvSpPr>
        <p:spPr bwMode="auto">
          <a:xfrm>
            <a:off x="4724400" y="1752600"/>
            <a:ext cx="3200400" cy="3429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CCFF">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0" name="Rectangle 4"/>
          <p:cNvSpPr>
            <a:spLocks noChangeArrowheads="1"/>
          </p:cNvSpPr>
          <p:nvPr/>
        </p:nvSpPr>
        <p:spPr bwMode="auto">
          <a:xfrm>
            <a:off x="228600" y="381000"/>
            <a:ext cx="8610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600" b="1">
                <a:solidFill>
                  <a:srgbClr val="C66B5A"/>
                </a:solidFill>
                <a:effectLst>
                  <a:outerShdw blurRad="38100" dist="38100" dir="2700000" algn="tl">
                    <a:srgbClr val="C0C0C0"/>
                  </a:outerShdw>
                </a:effectLst>
                <a:latin typeface="Arial Narrow" pitchFamily="34" charset="0"/>
              </a:rPr>
              <a:t>How to keep Short-Circuit Currents Low?</a:t>
            </a:r>
            <a:endParaRPr lang="en-US" altLang="en-US" sz="2800" b="1">
              <a:solidFill>
                <a:srgbClr val="C66B5A"/>
              </a:solidFill>
              <a:effectLst>
                <a:outerShdw blurRad="38100" dist="38100" dir="2700000" algn="tl">
                  <a:srgbClr val="C0C0C0"/>
                </a:outerShdw>
              </a:effectLst>
              <a:latin typeface="Arial Narrow" pitchFamily="34" charset="0"/>
            </a:endParaRPr>
          </a:p>
        </p:txBody>
      </p:sp>
      <p:graphicFrame>
        <p:nvGraphicFramePr>
          <p:cNvPr id="408581" name="Object 5"/>
          <p:cNvGraphicFramePr>
            <a:graphicFrameLocks noChangeAspect="1"/>
          </p:cNvGraphicFramePr>
          <p:nvPr/>
        </p:nvGraphicFramePr>
        <p:xfrm>
          <a:off x="990600" y="1905000"/>
          <a:ext cx="2914650" cy="3132138"/>
        </p:xfrm>
        <a:graphic>
          <a:graphicData uri="http://schemas.openxmlformats.org/presentationml/2006/ole">
            <mc:AlternateContent xmlns:mc="http://schemas.openxmlformats.org/markup-compatibility/2006">
              <mc:Choice xmlns:v="urn:schemas-microsoft-com:vml" Requires="v">
                <p:oleObj spid="_x0000_s646183" name="Image" r:id="rId6" imgW="4409460" imgH="4739852" progId="">
                  <p:embed/>
                </p:oleObj>
              </mc:Choice>
              <mc:Fallback>
                <p:oleObj name="Image" r:id="rId6" imgW="4409460" imgH="4739852"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905000"/>
                        <a:ext cx="2914650"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8582" name="Rectangle 6"/>
          <p:cNvSpPr>
            <a:spLocks noChangeArrowheads="1"/>
          </p:cNvSpPr>
          <p:nvPr/>
        </p:nvSpPr>
        <p:spPr bwMode="auto">
          <a:xfrm>
            <a:off x="838200" y="1752600"/>
            <a:ext cx="3200400" cy="3429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3" name="Text Box 7"/>
          <p:cNvSpPr txBox="1">
            <a:spLocks noChangeArrowheads="1"/>
          </p:cNvSpPr>
          <p:nvPr/>
        </p:nvSpPr>
        <p:spPr bwMode="auto">
          <a:xfrm>
            <a:off x="3146659" y="5386494"/>
            <a:ext cx="2294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0" dirty="0" smtClean="0">
                <a:solidFill>
                  <a:schemeClr val="folHlink"/>
                </a:solidFill>
                <a:latin typeface="Times New Roman" pitchFamily="18" charset="0"/>
              </a:rPr>
              <a:t>Quick transitions</a:t>
            </a:r>
          </a:p>
        </p:txBody>
      </p:sp>
      <p:sp>
        <p:nvSpPr>
          <p:cNvPr id="8" name="Slide Number Placeholder 7"/>
          <p:cNvSpPr>
            <a:spLocks noGrp="1"/>
          </p:cNvSpPr>
          <p:nvPr>
            <p:ph type="sldNum" sz="quarter" idx="12"/>
          </p:nvPr>
        </p:nvSpPr>
        <p:spPr/>
        <p:txBody>
          <a:bodyPr/>
          <a:lstStyle/>
          <a:p>
            <a:fld id="{6294C92D-0306-4E69-9CD3-20855E849650}" type="slidenum">
              <a:rPr kumimoji="0" lang="en-US" smtClean="0"/>
              <a:pPr/>
              <a:t>21</a:t>
            </a:fld>
            <a:endParaRPr kumimoji="0" lang="en-US"/>
          </a:p>
        </p:txBody>
      </p:sp>
      <p:sp>
        <p:nvSpPr>
          <p:cNvPr id="9" name="Footer Placeholder 8"/>
          <p:cNvSpPr>
            <a:spLocks noGrp="1"/>
          </p:cNvSpPr>
          <p:nvPr>
            <p:ph type="ftr" sz="quarter" idx="11"/>
          </p:nvPr>
        </p:nvSpPr>
        <p:spPr/>
        <p:txBody>
          <a:bodyPr/>
          <a:lstStyle/>
          <a:p>
            <a:r>
              <a:rPr kumimoji="0" lang="en-US" smtClean="0"/>
              <a:t>W2018: EE307</a:t>
            </a:r>
            <a:endParaRPr kumimoji="0" lang="en-US"/>
          </a:p>
        </p:txBody>
      </p:sp>
    </p:spTree>
    <p:extLst>
      <p:ext uri="{BB962C8B-B14F-4D97-AF65-F5344CB8AC3E}">
        <p14:creationId xmlns:p14="http://schemas.microsoft.com/office/powerpoint/2010/main" val="3351317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0"/>
            <a:ext cx="7693025" cy="2071607"/>
          </a:xfrm>
        </p:spPr>
        <p:txBody>
          <a:bodyPr>
            <a:normAutofit fontScale="85000" lnSpcReduction="20000"/>
          </a:bodyPr>
          <a:lstStyle/>
          <a:p>
            <a:r>
              <a:rPr lang="en-US" dirty="0" smtClean="0"/>
              <a:t>ON/OFF graph:</a:t>
            </a:r>
          </a:p>
          <a:p>
            <a:pPr lvl="1"/>
            <a:r>
              <a:rPr lang="en-US" dirty="0" smtClean="0"/>
              <a:t>Vin on X-axis</a:t>
            </a:r>
          </a:p>
          <a:p>
            <a:pPr lvl="1"/>
            <a:r>
              <a:rPr lang="en-US" dirty="0" smtClean="0"/>
              <a:t>ON/OFF on Y-axis</a:t>
            </a:r>
          </a:p>
          <a:p>
            <a:r>
              <a:rPr lang="en-US" dirty="0" smtClean="0"/>
              <a:t>Example 1: (Add line for M1      and M2    )</a:t>
            </a:r>
          </a:p>
          <a:p>
            <a:pPr lvl="1"/>
            <a:r>
              <a:rPr lang="en-US" dirty="0" smtClean="0"/>
              <a:t>VTN = 0.5V, VTP = -0.6V, VDD = 1V</a:t>
            </a:r>
          </a:p>
          <a:p>
            <a:endParaRPr lang="en-US" dirty="0"/>
          </a:p>
        </p:txBody>
      </p:sp>
      <p:sp>
        <p:nvSpPr>
          <p:cNvPr id="58" name="TextBox 57"/>
          <p:cNvSpPr txBox="1"/>
          <p:nvPr/>
        </p:nvSpPr>
        <p:spPr>
          <a:xfrm>
            <a:off x="4365882" y="4726657"/>
            <a:ext cx="1538972" cy="646331"/>
          </a:xfrm>
          <a:prstGeom prst="rect">
            <a:avLst/>
          </a:prstGeom>
          <a:noFill/>
        </p:spPr>
        <p:txBody>
          <a:bodyPr wrap="square" rtlCol="0">
            <a:spAutoFit/>
          </a:bodyPr>
          <a:lstStyle/>
          <a:p>
            <a:pPr algn="ctr"/>
            <a:r>
              <a:rPr lang="en-US" dirty="0" err="1" smtClean="0"/>
              <a:t>Vout</a:t>
            </a:r>
            <a:r>
              <a:rPr lang="en-US" dirty="0" smtClean="0"/>
              <a:t> Pulled down</a:t>
            </a:r>
            <a:endParaRPr lang="en-US" dirty="0"/>
          </a:p>
        </p:txBody>
      </p:sp>
      <p:sp>
        <p:nvSpPr>
          <p:cNvPr id="42" name="TextBox 41"/>
          <p:cNvSpPr txBox="1"/>
          <p:nvPr/>
        </p:nvSpPr>
        <p:spPr>
          <a:xfrm>
            <a:off x="1919729" y="4743754"/>
            <a:ext cx="1237801" cy="646331"/>
          </a:xfrm>
          <a:prstGeom prst="rect">
            <a:avLst/>
          </a:prstGeom>
          <a:noFill/>
        </p:spPr>
        <p:txBody>
          <a:bodyPr wrap="square" rtlCol="0">
            <a:spAutoFit/>
          </a:bodyPr>
          <a:lstStyle/>
          <a:p>
            <a:pPr algn="ctr"/>
            <a:r>
              <a:rPr lang="en-US" dirty="0" err="1" smtClean="0"/>
              <a:t>Vout</a:t>
            </a:r>
            <a:r>
              <a:rPr lang="en-US" dirty="0" smtClean="0"/>
              <a:t> Pulled up</a:t>
            </a:r>
            <a:endParaRPr lang="en-US" dirty="0"/>
          </a:p>
        </p:txBody>
      </p:sp>
      <p:sp>
        <p:nvSpPr>
          <p:cNvPr id="2" name="Title 1"/>
          <p:cNvSpPr>
            <a:spLocks noGrp="1"/>
          </p:cNvSpPr>
          <p:nvPr>
            <p:ph type="title"/>
          </p:nvPr>
        </p:nvSpPr>
        <p:spPr/>
        <p:txBody>
          <a:bodyPr/>
          <a:lstStyle/>
          <a:p>
            <a:r>
              <a:rPr lang="en-US" dirty="0" smtClean="0"/>
              <a:t>Short circuit current</a:t>
            </a:r>
            <a:endParaRPr lang="en-US" dirty="0"/>
          </a:p>
        </p:txBody>
      </p:sp>
      <p:sp>
        <p:nvSpPr>
          <p:cNvPr id="4" name="Footer Placeholder 3"/>
          <p:cNvSpPr>
            <a:spLocks noGrp="1"/>
          </p:cNvSpPr>
          <p:nvPr>
            <p:ph type="ftr" sz="quarter" idx="11"/>
          </p:nvPr>
        </p:nvSpPr>
        <p:spPr/>
        <p:txBody>
          <a:bodyPr/>
          <a:lstStyle/>
          <a:p>
            <a:r>
              <a:rPr lang="en-US" smtClean="0"/>
              <a:t>W2018: EE307</a:t>
            </a:r>
            <a:endParaRPr lang="en-US"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22</a:t>
            </a:fld>
            <a:endParaRPr lang="en-US"/>
          </a:p>
        </p:txBody>
      </p:sp>
      <p:pic>
        <p:nvPicPr>
          <p:cNvPr id="6" name="Picture 2"/>
          <p:cNvPicPr>
            <a:picLocks noChangeAspect="1" noChangeArrowheads="1"/>
          </p:cNvPicPr>
          <p:nvPr/>
        </p:nvPicPr>
        <p:blipFill>
          <a:blip r:embed="rId2" cstate="print"/>
          <a:srcRect/>
          <a:stretch>
            <a:fillRect/>
          </a:stretch>
        </p:blipFill>
        <p:spPr bwMode="auto">
          <a:xfrm>
            <a:off x="6887302" y="0"/>
            <a:ext cx="1971675" cy="2400300"/>
          </a:xfrm>
          <a:prstGeom prst="rect">
            <a:avLst/>
          </a:prstGeom>
          <a:noFill/>
          <a:ln w="9525">
            <a:noFill/>
            <a:miter lim="800000"/>
            <a:headEnd/>
            <a:tailEnd/>
          </a:ln>
        </p:spPr>
      </p:pic>
      <p:cxnSp>
        <p:nvCxnSpPr>
          <p:cNvPr id="8" name="Straight Connector 7"/>
          <p:cNvCxnSpPr/>
          <p:nvPr/>
        </p:nvCxnSpPr>
        <p:spPr bwMode="auto">
          <a:xfrm flipH="1">
            <a:off x="1626314" y="4029554"/>
            <a:ext cx="1009" cy="2052516"/>
          </a:xfrm>
          <a:prstGeom prst="line">
            <a:avLst/>
          </a:prstGeom>
          <a:solidFill>
            <a:schemeClr val="accent1"/>
          </a:solidFill>
          <a:ln w="50800" cap="flat" cmpd="sng" algn="ctr">
            <a:solidFill>
              <a:schemeClr val="tx1"/>
            </a:solidFill>
            <a:prstDash val="solid"/>
            <a:round/>
            <a:headEnd type="arrow" w="med" len="med"/>
            <a:tailEnd type="none" w="med" len="med"/>
          </a:ln>
          <a:effectLst/>
        </p:spPr>
      </p:cxnSp>
      <p:cxnSp>
        <p:nvCxnSpPr>
          <p:cNvPr id="10" name="Straight Connector 9"/>
          <p:cNvCxnSpPr/>
          <p:nvPr/>
        </p:nvCxnSpPr>
        <p:spPr bwMode="auto">
          <a:xfrm>
            <a:off x="1627323" y="6059832"/>
            <a:ext cx="6230319" cy="0"/>
          </a:xfrm>
          <a:prstGeom prst="line">
            <a:avLst/>
          </a:prstGeom>
          <a:solidFill>
            <a:schemeClr val="accent1"/>
          </a:solidFill>
          <a:ln w="44450" cap="flat" cmpd="sng" algn="ctr">
            <a:solidFill>
              <a:schemeClr val="tx1"/>
            </a:solidFill>
            <a:prstDash val="solid"/>
            <a:round/>
            <a:headEnd type="none" w="med" len="med"/>
            <a:tailEnd type="arrow" w="med" len="med"/>
          </a:ln>
          <a:effectLst/>
        </p:spPr>
      </p:cxnSp>
      <p:sp>
        <p:nvSpPr>
          <p:cNvPr id="11" name="TextBox 10"/>
          <p:cNvSpPr txBox="1"/>
          <p:nvPr/>
        </p:nvSpPr>
        <p:spPr>
          <a:xfrm>
            <a:off x="7919637" y="5858354"/>
            <a:ext cx="656783" cy="461665"/>
          </a:xfrm>
          <a:prstGeom prst="rect">
            <a:avLst/>
          </a:prstGeom>
          <a:noFill/>
        </p:spPr>
        <p:txBody>
          <a:bodyPr wrap="none" rtlCol="0">
            <a:spAutoFit/>
          </a:bodyPr>
          <a:lstStyle/>
          <a:p>
            <a:r>
              <a:rPr lang="en-US" sz="2400" b="1" dirty="0" smtClean="0"/>
              <a:t>Vin</a:t>
            </a:r>
            <a:endParaRPr lang="en-US" sz="2400" b="1" dirty="0"/>
          </a:p>
        </p:txBody>
      </p:sp>
      <p:grpSp>
        <p:nvGrpSpPr>
          <p:cNvPr id="7" name="Group 18"/>
          <p:cNvGrpSpPr/>
          <p:nvPr/>
        </p:nvGrpSpPr>
        <p:grpSpPr>
          <a:xfrm>
            <a:off x="930990" y="4148496"/>
            <a:ext cx="695324" cy="369332"/>
            <a:chOff x="992982" y="3869532"/>
            <a:chExt cx="695324" cy="369332"/>
          </a:xfrm>
        </p:grpSpPr>
        <p:cxnSp>
          <p:nvCxnSpPr>
            <p:cNvPr id="17" name="Straight Connector 16"/>
            <p:cNvCxnSpPr/>
            <p:nvPr/>
          </p:nvCxnSpPr>
          <p:spPr bwMode="auto">
            <a:xfrm>
              <a:off x="1350169" y="4200525"/>
              <a:ext cx="338137" cy="0"/>
            </a:xfrm>
            <a:prstGeom prst="line">
              <a:avLst/>
            </a:prstGeom>
            <a:solidFill>
              <a:schemeClr val="accent1"/>
            </a:solidFill>
            <a:ln w="41275" cap="flat" cmpd="sng" algn="ctr">
              <a:solidFill>
                <a:schemeClr val="tx1"/>
              </a:solidFill>
              <a:prstDash val="solid"/>
              <a:round/>
              <a:headEnd type="none" w="med" len="med"/>
              <a:tailEnd type="none" w="med" len="med"/>
            </a:ln>
            <a:effectLst/>
          </p:spPr>
        </p:cxnSp>
        <p:sp>
          <p:nvSpPr>
            <p:cNvPr id="18" name="TextBox 17"/>
            <p:cNvSpPr txBox="1"/>
            <p:nvPr/>
          </p:nvSpPr>
          <p:spPr>
            <a:xfrm>
              <a:off x="992982" y="3869532"/>
              <a:ext cx="530915" cy="369332"/>
            </a:xfrm>
            <a:prstGeom prst="rect">
              <a:avLst/>
            </a:prstGeom>
            <a:noFill/>
          </p:spPr>
          <p:txBody>
            <a:bodyPr wrap="none" rtlCol="0">
              <a:spAutoFit/>
            </a:bodyPr>
            <a:lstStyle/>
            <a:p>
              <a:r>
                <a:rPr lang="en-US" dirty="0" smtClean="0"/>
                <a:t>ON</a:t>
              </a:r>
              <a:endParaRPr lang="en-US" dirty="0"/>
            </a:p>
          </p:txBody>
        </p:sp>
      </p:grpSp>
      <p:grpSp>
        <p:nvGrpSpPr>
          <p:cNvPr id="9" name="Group 19"/>
          <p:cNvGrpSpPr/>
          <p:nvPr/>
        </p:nvGrpSpPr>
        <p:grpSpPr>
          <a:xfrm>
            <a:off x="921464" y="5331978"/>
            <a:ext cx="695324" cy="369332"/>
            <a:chOff x="992982" y="3869532"/>
            <a:chExt cx="695324" cy="369332"/>
          </a:xfrm>
        </p:grpSpPr>
        <p:cxnSp>
          <p:nvCxnSpPr>
            <p:cNvPr id="21" name="Straight Connector 20"/>
            <p:cNvCxnSpPr/>
            <p:nvPr/>
          </p:nvCxnSpPr>
          <p:spPr bwMode="auto">
            <a:xfrm>
              <a:off x="1350169" y="4200525"/>
              <a:ext cx="338137" cy="0"/>
            </a:xfrm>
            <a:prstGeom prst="line">
              <a:avLst/>
            </a:prstGeom>
            <a:solidFill>
              <a:schemeClr val="accent1"/>
            </a:solidFill>
            <a:ln w="41275" cap="flat" cmpd="sng" algn="ctr">
              <a:solidFill>
                <a:schemeClr val="tx1"/>
              </a:solidFill>
              <a:prstDash val="solid"/>
              <a:round/>
              <a:headEnd type="none" w="med" len="med"/>
              <a:tailEnd type="none" w="med" len="med"/>
            </a:ln>
            <a:effectLst/>
          </p:spPr>
        </p:cxnSp>
        <p:sp>
          <p:nvSpPr>
            <p:cNvPr id="22" name="TextBox 21"/>
            <p:cNvSpPr txBox="1"/>
            <p:nvPr/>
          </p:nvSpPr>
          <p:spPr>
            <a:xfrm>
              <a:off x="992982" y="3869532"/>
              <a:ext cx="646331" cy="369332"/>
            </a:xfrm>
            <a:prstGeom prst="rect">
              <a:avLst/>
            </a:prstGeom>
            <a:noFill/>
          </p:spPr>
          <p:txBody>
            <a:bodyPr wrap="none" rtlCol="0">
              <a:spAutoFit/>
            </a:bodyPr>
            <a:lstStyle/>
            <a:p>
              <a:r>
                <a:rPr lang="en-US" dirty="0" smtClean="0"/>
                <a:t>OFF</a:t>
              </a:r>
              <a:endParaRPr lang="en-US" dirty="0"/>
            </a:p>
          </p:txBody>
        </p:sp>
      </p:grpSp>
      <p:grpSp>
        <p:nvGrpSpPr>
          <p:cNvPr id="12" name="Group 33"/>
          <p:cNvGrpSpPr/>
          <p:nvPr/>
        </p:nvGrpSpPr>
        <p:grpSpPr>
          <a:xfrm>
            <a:off x="1626395" y="6044333"/>
            <a:ext cx="5859286" cy="309972"/>
            <a:chOff x="1688387" y="5765368"/>
            <a:chExt cx="4967026" cy="352223"/>
          </a:xfrm>
        </p:grpSpPr>
        <p:cxnSp>
          <p:nvCxnSpPr>
            <p:cNvPr id="25" name="Straight Connector 24"/>
            <p:cNvCxnSpPr/>
            <p:nvPr/>
          </p:nvCxnSpPr>
          <p:spPr bwMode="auto">
            <a:xfrm flipH="1">
              <a:off x="1688387" y="5765368"/>
              <a:ext cx="928" cy="35222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H="1">
              <a:off x="2516070" y="5765368"/>
              <a:ext cx="928" cy="35222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3343753" y="5765368"/>
              <a:ext cx="928" cy="35222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H="1">
              <a:off x="4171436" y="5765368"/>
              <a:ext cx="928" cy="35222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H="1">
              <a:off x="4999119" y="5765368"/>
              <a:ext cx="928" cy="35222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flipH="1">
              <a:off x="5826802" y="5765368"/>
              <a:ext cx="928" cy="35222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H="1">
              <a:off x="6654485" y="5765368"/>
              <a:ext cx="928" cy="35222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35" name="TextBox 34"/>
          <p:cNvSpPr txBox="1"/>
          <p:nvPr/>
        </p:nvSpPr>
        <p:spPr>
          <a:xfrm>
            <a:off x="1472338" y="6307809"/>
            <a:ext cx="6340197" cy="369332"/>
          </a:xfrm>
          <a:prstGeom prst="rect">
            <a:avLst/>
          </a:prstGeom>
          <a:noFill/>
        </p:spPr>
        <p:txBody>
          <a:bodyPr wrap="none" rtlCol="0">
            <a:spAutoFit/>
          </a:bodyPr>
          <a:lstStyle/>
          <a:p>
            <a:r>
              <a:rPr lang="en-US" dirty="0" smtClean="0"/>
              <a:t>0            0.2          0.4           0.6          0.8           1.0          1.2</a:t>
            </a:r>
            <a:endParaRPr lang="en-US" dirty="0"/>
          </a:p>
        </p:txBody>
      </p:sp>
      <p:grpSp>
        <p:nvGrpSpPr>
          <p:cNvPr id="13" name="Group 42"/>
          <p:cNvGrpSpPr/>
          <p:nvPr/>
        </p:nvGrpSpPr>
        <p:grpSpPr>
          <a:xfrm>
            <a:off x="1653153" y="4489342"/>
            <a:ext cx="408122" cy="1183038"/>
            <a:chOff x="1653153" y="4489342"/>
            <a:chExt cx="408122" cy="1183038"/>
          </a:xfrm>
        </p:grpSpPr>
        <p:cxnSp>
          <p:nvCxnSpPr>
            <p:cNvPr id="36" name="Straight Connector 35"/>
            <p:cNvCxnSpPr/>
            <p:nvPr/>
          </p:nvCxnSpPr>
          <p:spPr bwMode="auto">
            <a:xfrm>
              <a:off x="1658319" y="5672380"/>
              <a:ext cx="402956" cy="0"/>
            </a:xfrm>
            <a:prstGeom prst="line">
              <a:avLst/>
            </a:prstGeom>
            <a:solidFill>
              <a:schemeClr val="accent1"/>
            </a:solidFill>
            <a:ln w="60325" cap="flat" cmpd="sng" algn="ctr">
              <a:solidFill>
                <a:srgbClr val="FF0000"/>
              </a:solidFill>
              <a:prstDash val="solid"/>
              <a:round/>
              <a:headEnd type="none" w="med" len="med"/>
              <a:tailEnd type="none" w="med" len="med"/>
            </a:ln>
            <a:effectLst/>
          </p:spPr>
        </p:cxnSp>
        <p:cxnSp>
          <p:nvCxnSpPr>
            <p:cNvPr id="39" name="Straight Connector 38"/>
            <p:cNvCxnSpPr/>
            <p:nvPr/>
          </p:nvCxnSpPr>
          <p:spPr bwMode="auto">
            <a:xfrm>
              <a:off x="1653153" y="4489342"/>
              <a:ext cx="402956" cy="0"/>
            </a:xfrm>
            <a:prstGeom prst="line">
              <a:avLst/>
            </a:prstGeom>
            <a:solidFill>
              <a:schemeClr val="accent1"/>
            </a:solidFill>
            <a:ln w="60325" cap="flat" cmpd="sng" algn="ctr">
              <a:solidFill>
                <a:srgbClr val="00FF00"/>
              </a:solidFill>
              <a:prstDash val="solid"/>
              <a:round/>
              <a:headEnd type="none" w="med" len="med"/>
              <a:tailEnd type="none" w="med" len="med"/>
            </a:ln>
            <a:effectLst/>
          </p:spPr>
        </p:cxnSp>
      </p:grpSp>
      <p:cxnSp>
        <p:nvCxnSpPr>
          <p:cNvPr id="45" name="Straight Connector 44"/>
          <p:cNvCxnSpPr/>
          <p:nvPr/>
        </p:nvCxnSpPr>
        <p:spPr bwMode="auto">
          <a:xfrm flipV="1">
            <a:off x="4039891" y="4494508"/>
            <a:ext cx="5166" cy="1141709"/>
          </a:xfrm>
          <a:prstGeom prst="line">
            <a:avLst/>
          </a:prstGeom>
          <a:solidFill>
            <a:schemeClr val="accent1"/>
          </a:solidFill>
          <a:ln w="60325" cap="flat" cmpd="sng" algn="ctr">
            <a:solidFill>
              <a:srgbClr val="FF0000"/>
            </a:solidFill>
            <a:prstDash val="solid"/>
            <a:round/>
            <a:headEnd type="none" w="med" len="med"/>
            <a:tailEnd type="none" w="med" len="med"/>
          </a:ln>
          <a:effectLst/>
        </p:spPr>
      </p:cxnSp>
      <p:cxnSp>
        <p:nvCxnSpPr>
          <p:cNvPr id="56" name="Straight Connector 55"/>
          <p:cNvCxnSpPr/>
          <p:nvPr/>
        </p:nvCxnSpPr>
        <p:spPr bwMode="auto">
          <a:xfrm flipH="1">
            <a:off x="3538779" y="4473845"/>
            <a:ext cx="10333" cy="1245030"/>
          </a:xfrm>
          <a:prstGeom prst="line">
            <a:avLst/>
          </a:prstGeom>
          <a:solidFill>
            <a:schemeClr val="accent1"/>
          </a:solidFill>
          <a:ln w="60325" cap="flat" cmpd="sng" algn="ctr">
            <a:solidFill>
              <a:srgbClr val="00FF00"/>
            </a:solidFill>
            <a:prstDash val="solid"/>
            <a:round/>
            <a:headEnd type="none" w="med" len="med"/>
            <a:tailEnd type="none" w="med" len="med"/>
          </a:ln>
          <a:effectLst/>
        </p:spPr>
      </p:cxnSp>
      <p:sp>
        <p:nvSpPr>
          <p:cNvPr id="59" name="TextBox 58"/>
          <p:cNvSpPr txBox="1"/>
          <p:nvPr/>
        </p:nvSpPr>
        <p:spPr>
          <a:xfrm rot="16200000">
            <a:off x="3278417" y="4755071"/>
            <a:ext cx="983616" cy="669336"/>
          </a:xfrm>
          <a:prstGeom prst="rect">
            <a:avLst/>
          </a:prstGeom>
          <a:noFill/>
        </p:spPr>
        <p:txBody>
          <a:bodyPr wrap="square" rtlCol="0">
            <a:spAutoFit/>
          </a:bodyPr>
          <a:lstStyle/>
          <a:p>
            <a:pPr algn="ctr"/>
            <a:r>
              <a:rPr lang="en-US" dirty="0" smtClean="0"/>
              <a:t>Open circuit</a:t>
            </a:r>
            <a:endParaRPr lang="en-US" dirty="0"/>
          </a:p>
        </p:txBody>
      </p:sp>
      <p:cxnSp>
        <p:nvCxnSpPr>
          <p:cNvPr id="48" name="Straight Connector 47"/>
          <p:cNvCxnSpPr/>
          <p:nvPr/>
        </p:nvCxnSpPr>
        <p:spPr bwMode="auto">
          <a:xfrm flipV="1">
            <a:off x="2029276" y="5672380"/>
            <a:ext cx="2046778" cy="2585"/>
          </a:xfrm>
          <a:prstGeom prst="line">
            <a:avLst/>
          </a:prstGeom>
          <a:solidFill>
            <a:schemeClr val="accent1"/>
          </a:solidFill>
          <a:ln w="60325" cap="flat" cmpd="sng" algn="ctr">
            <a:solidFill>
              <a:srgbClr val="FF0000"/>
            </a:solidFill>
            <a:prstDash val="solid"/>
            <a:round/>
            <a:headEnd type="none" w="med" len="med"/>
            <a:tailEnd type="none" w="med" len="med"/>
          </a:ln>
          <a:effectLst/>
        </p:spPr>
      </p:cxnSp>
      <p:cxnSp>
        <p:nvCxnSpPr>
          <p:cNvPr id="50" name="Straight Connector 49"/>
          <p:cNvCxnSpPr/>
          <p:nvPr/>
        </p:nvCxnSpPr>
        <p:spPr bwMode="auto">
          <a:xfrm>
            <a:off x="2063870" y="4486762"/>
            <a:ext cx="1469744" cy="7746"/>
          </a:xfrm>
          <a:prstGeom prst="line">
            <a:avLst/>
          </a:prstGeom>
          <a:solidFill>
            <a:schemeClr val="accent1"/>
          </a:solidFill>
          <a:ln w="60325" cap="flat" cmpd="sng" algn="ctr">
            <a:solidFill>
              <a:srgbClr val="00FF00"/>
            </a:solidFill>
            <a:prstDash val="solid"/>
            <a:round/>
            <a:headEnd type="none" w="med" len="med"/>
            <a:tailEnd type="none" w="med" len="med"/>
          </a:ln>
          <a:effectLst/>
        </p:spPr>
      </p:cxnSp>
      <p:cxnSp>
        <p:nvCxnSpPr>
          <p:cNvPr id="52" name="Straight Connector 51"/>
          <p:cNvCxnSpPr/>
          <p:nvPr/>
        </p:nvCxnSpPr>
        <p:spPr bwMode="auto">
          <a:xfrm flipV="1">
            <a:off x="4072469" y="4525505"/>
            <a:ext cx="2374826" cy="3"/>
          </a:xfrm>
          <a:prstGeom prst="line">
            <a:avLst/>
          </a:prstGeom>
          <a:solidFill>
            <a:schemeClr val="accent1"/>
          </a:solidFill>
          <a:ln w="60325" cap="flat" cmpd="sng" algn="ctr">
            <a:solidFill>
              <a:srgbClr val="FF0000"/>
            </a:solidFill>
            <a:prstDash val="solid"/>
            <a:round/>
            <a:headEnd type="none" w="med" len="med"/>
            <a:tailEnd type="none" w="med" len="med"/>
          </a:ln>
          <a:effectLst/>
        </p:spPr>
      </p:cxnSp>
      <p:grpSp>
        <p:nvGrpSpPr>
          <p:cNvPr id="14" name="Group 59"/>
          <p:cNvGrpSpPr/>
          <p:nvPr/>
        </p:nvGrpSpPr>
        <p:grpSpPr>
          <a:xfrm>
            <a:off x="3512950" y="5667215"/>
            <a:ext cx="2965342" cy="20663"/>
            <a:chOff x="3512950" y="5667215"/>
            <a:chExt cx="2965342" cy="20663"/>
          </a:xfrm>
        </p:grpSpPr>
        <p:cxnSp>
          <p:nvCxnSpPr>
            <p:cNvPr id="65" name="Straight Connector 64"/>
            <p:cNvCxnSpPr/>
            <p:nvPr/>
          </p:nvCxnSpPr>
          <p:spPr bwMode="auto">
            <a:xfrm>
              <a:off x="4081234" y="5682715"/>
              <a:ext cx="2397058" cy="5163"/>
            </a:xfrm>
            <a:prstGeom prst="line">
              <a:avLst/>
            </a:prstGeom>
            <a:solidFill>
              <a:schemeClr val="accent1"/>
            </a:solidFill>
            <a:ln w="60325" cap="flat" cmpd="sng" algn="ctr">
              <a:solidFill>
                <a:srgbClr val="00FF00"/>
              </a:solidFill>
              <a:prstDash val="solid"/>
              <a:round/>
              <a:headEnd type="none" w="med" len="med"/>
              <a:tailEnd type="none" w="med" len="med"/>
            </a:ln>
            <a:effectLst/>
          </p:spPr>
        </p:cxnSp>
        <p:cxnSp>
          <p:nvCxnSpPr>
            <p:cNvPr id="47" name="Straight Connector 46"/>
            <p:cNvCxnSpPr/>
            <p:nvPr/>
          </p:nvCxnSpPr>
          <p:spPr bwMode="auto">
            <a:xfrm>
              <a:off x="3512950" y="5667215"/>
              <a:ext cx="547606" cy="5165"/>
            </a:xfrm>
            <a:prstGeom prst="line">
              <a:avLst/>
            </a:prstGeom>
            <a:solidFill>
              <a:schemeClr val="accent1"/>
            </a:solidFill>
            <a:ln w="60325" cap="flat" cmpd="sng" algn="ctr">
              <a:solidFill>
                <a:srgbClr val="00FF00"/>
              </a:solidFill>
              <a:prstDash val="sysDot"/>
              <a:round/>
              <a:headEnd type="none" w="med" len="med"/>
              <a:tailEnd type="none" w="med" len="med"/>
            </a:ln>
            <a:effectLst/>
          </p:spPr>
        </p:cxnSp>
      </p:grpSp>
      <p:sp>
        <p:nvSpPr>
          <p:cNvPr id="61" name="TextBox 60"/>
          <p:cNvSpPr txBox="1"/>
          <p:nvPr/>
        </p:nvSpPr>
        <p:spPr>
          <a:xfrm>
            <a:off x="6664271" y="3826771"/>
            <a:ext cx="2247253" cy="1815882"/>
          </a:xfrm>
          <a:prstGeom prst="rect">
            <a:avLst/>
          </a:prstGeom>
          <a:noFill/>
        </p:spPr>
        <p:txBody>
          <a:bodyPr wrap="square" rtlCol="0">
            <a:spAutoFit/>
          </a:bodyPr>
          <a:lstStyle/>
          <a:p>
            <a:pPr algn="ctr"/>
            <a:r>
              <a:rPr lang="en-US" sz="2800" b="1" dirty="0" smtClean="0">
                <a:solidFill>
                  <a:schemeClr val="accent4">
                    <a:lumMod val="50000"/>
                    <a:lumOff val="50000"/>
                  </a:schemeClr>
                </a:solidFill>
              </a:rPr>
              <a:t>What happens in that center section?</a:t>
            </a:r>
            <a:endParaRPr lang="en-US" sz="2800" b="1" dirty="0">
              <a:solidFill>
                <a:schemeClr val="accent4">
                  <a:lumMod val="50000"/>
                  <a:lumOff val="50000"/>
                </a:schemeClr>
              </a:solidFill>
            </a:endParaRPr>
          </a:p>
        </p:txBody>
      </p:sp>
    </p:spTree>
    <p:extLst>
      <p:ext uri="{BB962C8B-B14F-4D97-AF65-F5344CB8AC3E}">
        <p14:creationId xmlns:p14="http://schemas.microsoft.com/office/powerpoint/2010/main" val="344274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42" grpId="0"/>
      <p:bldP spid="59" grpId="0"/>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current graph looks like</a:t>
            </a:r>
            <a:endParaRPr lang="en-US"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23</a:t>
            </a:fld>
            <a:endParaRPr kumimoji="0" lang="en-US"/>
          </a:p>
        </p:txBody>
      </p:sp>
      <p:pic>
        <p:nvPicPr>
          <p:cNvPr id="6" name="Picture 2"/>
          <p:cNvPicPr>
            <a:picLocks noChangeAspect="1" noChangeArrowheads="1"/>
          </p:cNvPicPr>
          <p:nvPr/>
        </p:nvPicPr>
        <p:blipFill>
          <a:blip r:embed="rId2" cstate="print"/>
          <a:srcRect/>
          <a:stretch>
            <a:fillRect/>
          </a:stretch>
        </p:blipFill>
        <p:spPr bwMode="auto">
          <a:xfrm>
            <a:off x="6134039" y="1534326"/>
            <a:ext cx="2864418" cy="3487118"/>
          </a:xfrm>
          <a:prstGeom prst="rect">
            <a:avLst/>
          </a:prstGeom>
          <a:noFill/>
          <a:ln w="9525">
            <a:noFill/>
            <a:miter lim="800000"/>
            <a:headEnd/>
            <a:tailEnd/>
          </a:ln>
        </p:spPr>
      </p:pic>
      <p:sp>
        <p:nvSpPr>
          <p:cNvPr id="10" name="TextBox 9"/>
          <p:cNvSpPr txBox="1"/>
          <p:nvPr/>
        </p:nvSpPr>
        <p:spPr>
          <a:xfrm>
            <a:off x="3130657" y="1239864"/>
            <a:ext cx="3379451" cy="584775"/>
          </a:xfrm>
          <a:prstGeom prst="rect">
            <a:avLst/>
          </a:prstGeom>
          <a:noFill/>
        </p:spPr>
        <p:txBody>
          <a:bodyPr wrap="none" rtlCol="0">
            <a:spAutoFit/>
          </a:bodyPr>
          <a:lstStyle/>
          <a:p>
            <a:r>
              <a:rPr lang="en-US" sz="3200" b="1" dirty="0" smtClean="0"/>
              <a:t>VDD &lt; VTP+VTN</a:t>
            </a:r>
            <a:endParaRPr lang="en-US" sz="3200" b="1" dirty="0"/>
          </a:p>
        </p:txBody>
      </p:sp>
      <p:sp>
        <p:nvSpPr>
          <p:cNvPr id="9" name="Freeform 8"/>
          <p:cNvSpPr/>
          <p:nvPr/>
        </p:nvSpPr>
        <p:spPr>
          <a:xfrm>
            <a:off x="7671661" y="1906292"/>
            <a:ext cx="557939" cy="1397713"/>
          </a:xfrm>
          <a:custGeom>
            <a:avLst/>
            <a:gdLst>
              <a:gd name="connsiteX0" fmla="*/ 0 w 557939"/>
              <a:gd name="connsiteY0" fmla="*/ 0 h 1397713"/>
              <a:gd name="connsiteX1" fmla="*/ 30997 w 557939"/>
              <a:gd name="connsiteY1" fmla="*/ 92989 h 1397713"/>
              <a:gd name="connsiteX2" fmla="*/ 46495 w 557939"/>
              <a:gd name="connsiteY2" fmla="*/ 929898 h 1397713"/>
              <a:gd name="connsiteX3" fmla="*/ 61993 w 557939"/>
              <a:gd name="connsiteY3" fmla="*/ 976393 h 1397713"/>
              <a:gd name="connsiteX4" fmla="*/ 92990 w 557939"/>
              <a:gd name="connsiteY4" fmla="*/ 1022888 h 1397713"/>
              <a:gd name="connsiteX5" fmla="*/ 139485 w 557939"/>
              <a:gd name="connsiteY5" fmla="*/ 1162372 h 1397713"/>
              <a:gd name="connsiteX6" fmla="*/ 154983 w 557939"/>
              <a:gd name="connsiteY6" fmla="*/ 1208867 h 1397713"/>
              <a:gd name="connsiteX7" fmla="*/ 201478 w 557939"/>
              <a:gd name="connsiteY7" fmla="*/ 1239864 h 1397713"/>
              <a:gd name="connsiteX8" fmla="*/ 309966 w 557939"/>
              <a:gd name="connsiteY8" fmla="*/ 1270861 h 1397713"/>
              <a:gd name="connsiteX9" fmla="*/ 402956 w 557939"/>
              <a:gd name="connsiteY9" fmla="*/ 1301857 h 1397713"/>
              <a:gd name="connsiteX10" fmla="*/ 495946 w 557939"/>
              <a:gd name="connsiteY10" fmla="*/ 1363850 h 1397713"/>
              <a:gd name="connsiteX11" fmla="*/ 557939 w 557939"/>
              <a:gd name="connsiteY11" fmla="*/ 1394847 h 139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7939" h="1397713">
                <a:moveTo>
                  <a:pt x="0" y="0"/>
                </a:moveTo>
                <a:cubicBezTo>
                  <a:pt x="10332" y="30996"/>
                  <a:pt x="30392" y="60322"/>
                  <a:pt x="30997" y="92989"/>
                </a:cubicBezTo>
                <a:cubicBezTo>
                  <a:pt x="36163" y="371959"/>
                  <a:pt x="36711" y="651052"/>
                  <a:pt x="46495" y="929898"/>
                </a:cubicBezTo>
                <a:cubicBezTo>
                  <a:pt x="47068" y="946225"/>
                  <a:pt x="54687" y="961781"/>
                  <a:pt x="61993" y="976393"/>
                </a:cubicBezTo>
                <a:cubicBezTo>
                  <a:pt x="70323" y="993053"/>
                  <a:pt x="82658" y="1007390"/>
                  <a:pt x="92990" y="1022888"/>
                </a:cubicBezTo>
                <a:lnTo>
                  <a:pt x="139485" y="1162372"/>
                </a:lnTo>
                <a:cubicBezTo>
                  <a:pt x="144651" y="1177870"/>
                  <a:pt x="141390" y="1199805"/>
                  <a:pt x="154983" y="1208867"/>
                </a:cubicBezTo>
                <a:cubicBezTo>
                  <a:pt x="170481" y="1219199"/>
                  <a:pt x="184818" y="1231534"/>
                  <a:pt x="201478" y="1239864"/>
                </a:cubicBezTo>
                <a:cubicBezTo>
                  <a:pt x="227515" y="1252882"/>
                  <a:pt x="285146" y="1263415"/>
                  <a:pt x="309966" y="1270861"/>
                </a:cubicBezTo>
                <a:cubicBezTo>
                  <a:pt x="341261" y="1280250"/>
                  <a:pt x="402956" y="1301857"/>
                  <a:pt x="402956" y="1301857"/>
                </a:cubicBezTo>
                <a:lnTo>
                  <a:pt x="495946" y="1363850"/>
                </a:lnTo>
                <a:cubicBezTo>
                  <a:pt x="546740" y="1397713"/>
                  <a:pt x="523814" y="1394847"/>
                  <a:pt x="557939" y="1394847"/>
                </a:cubicBezTo>
              </a:path>
            </a:pathLst>
          </a:custGeom>
          <a:ln w="41275">
            <a:solidFill>
              <a:srgbClr val="FF0000"/>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6" name="Group 15"/>
          <p:cNvGrpSpPr/>
          <p:nvPr/>
        </p:nvGrpSpPr>
        <p:grpSpPr>
          <a:xfrm>
            <a:off x="8291593" y="3208149"/>
            <a:ext cx="501993" cy="898902"/>
            <a:chOff x="8291593" y="3208149"/>
            <a:chExt cx="501993" cy="898902"/>
          </a:xfrm>
        </p:grpSpPr>
        <p:sp>
          <p:nvSpPr>
            <p:cNvPr id="11" name="Freeform 10"/>
            <p:cNvSpPr/>
            <p:nvPr/>
          </p:nvSpPr>
          <p:spPr>
            <a:xfrm>
              <a:off x="8307092" y="3208149"/>
              <a:ext cx="139484" cy="294468"/>
            </a:xfrm>
            <a:custGeom>
              <a:avLst/>
              <a:gdLst>
                <a:gd name="connsiteX0" fmla="*/ 0 w 139484"/>
                <a:gd name="connsiteY0" fmla="*/ 0 h 294468"/>
                <a:gd name="connsiteX1" fmla="*/ 30996 w 139484"/>
                <a:gd name="connsiteY1" fmla="*/ 61993 h 294468"/>
                <a:gd name="connsiteX2" fmla="*/ 61993 w 139484"/>
                <a:gd name="connsiteY2" fmla="*/ 108488 h 294468"/>
                <a:gd name="connsiteX3" fmla="*/ 108488 w 139484"/>
                <a:gd name="connsiteY3" fmla="*/ 216976 h 294468"/>
                <a:gd name="connsiteX4" fmla="*/ 139484 w 139484"/>
                <a:gd name="connsiteY4" fmla="*/ 294468 h 294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84" h="294468">
                  <a:moveTo>
                    <a:pt x="0" y="0"/>
                  </a:moveTo>
                  <a:cubicBezTo>
                    <a:pt x="10332" y="20664"/>
                    <a:pt x="19534" y="41934"/>
                    <a:pt x="30996" y="61993"/>
                  </a:cubicBezTo>
                  <a:cubicBezTo>
                    <a:pt x="40237" y="78166"/>
                    <a:pt x="54656" y="91367"/>
                    <a:pt x="61993" y="108488"/>
                  </a:cubicBezTo>
                  <a:cubicBezTo>
                    <a:pt x="122039" y="248596"/>
                    <a:pt x="30670" y="100253"/>
                    <a:pt x="108488" y="216976"/>
                  </a:cubicBezTo>
                  <a:cubicBezTo>
                    <a:pt x="127639" y="274430"/>
                    <a:pt x="116680" y="248859"/>
                    <a:pt x="139484" y="294468"/>
                  </a:cubicBezTo>
                </a:path>
              </a:pathLst>
            </a:cu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p:cNvCxnSpPr/>
            <p:nvPr/>
          </p:nvCxnSpPr>
          <p:spPr>
            <a:xfrm flipV="1">
              <a:off x="8291593" y="3347634"/>
              <a:ext cx="247973" cy="26347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351003" y="3500034"/>
              <a:ext cx="247973" cy="26347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8493071" y="3642102"/>
              <a:ext cx="300515" cy="464949"/>
            </a:xfrm>
            <a:custGeom>
              <a:avLst/>
              <a:gdLst>
                <a:gd name="connsiteX0" fmla="*/ 0 w 300515"/>
                <a:gd name="connsiteY0" fmla="*/ 0 h 464949"/>
                <a:gd name="connsiteX1" fmla="*/ 30997 w 300515"/>
                <a:gd name="connsiteY1" fmla="*/ 46495 h 464949"/>
                <a:gd name="connsiteX2" fmla="*/ 77492 w 300515"/>
                <a:gd name="connsiteY2" fmla="*/ 92990 h 464949"/>
                <a:gd name="connsiteX3" fmla="*/ 108488 w 300515"/>
                <a:gd name="connsiteY3" fmla="*/ 185979 h 464949"/>
                <a:gd name="connsiteX4" fmla="*/ 170482 w 300515"/>
                <a:gd name="connsiteY4" fmla="*/ 278969 h 464949"/>
                <a:gd name="connsiteX5" fmla="*/ 46495 w 300515"/>
                <a:gd name="connsiteY5" fmla="*/ 309966 h 464949"/>
                <a:gd name="connsiteX6" fmla="*/ 170482 w 300515"/>
                <a:gd name="connsiteY6" fmla="*/ 402956 h 464949"/>
                <a:gd name="connsiteX7" fmla="*/ 263471 w 300515"/>
                <a:gd name="connsiteY7" fmla="*/ 464949 h 464949"/>
                <a:gd name="connsiteX8" fmla="*/ 247973 w 300515"/>
                <a:gd name="connsiteY8" fmla="*/ 247973 h 464949"/>
                <a:gd name="connsiteX9" fmla="*/ 201478 w 300515"/>
                <a:gd name="connsiteY9" fmla="*/ 263471 h 464949"/>
                <a:gd name="connsiteX10" fmla="*/ 139485 w 300515"/>
                <a:gd name="connsiteY10" fmla="*/ 278969 h 464949"/>
                <a:gd name="connsiteX11" fmla="*/ 170482 w 300515"/>
                <a:gd name="connsiteY11" fmla="*/ 278969 h 46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0515" h="464949">
                  <a:moveTo>
                    <a:pt x="0" y="0"/>
                  </a:moveTo>
                  <a:cubicBezTo>
                    <a:pt x="10332" y="15498"/>
                    <a:pt x="19072" y="32186"/>
                    <a:pt x="30997" y="46495"/>
                  </a:cubicBezTo>
                  <a:cubicBezTo>
                    <a:pt x="45029" y="63333"/>
                    <a:pt x="66848" y="73830"/>
                    <a:pt x="77492" y="92990"/>
                  </a:cubicBezTo>
                  <a:cubicBezTo>
                    <a:pt x="93359" y="121551"/>
                    <a:pt x="90364" y="158794"/>
                    <a:pt x="108488" y="185979"/>
                  </a:cubicBezTo>
                  <a:lnTo>
                    <a:pt x="170482" y="278969"/>
                  </a:lnTo>
                  <a:cubicBezTo>
                    <a:pt x="129153" y="289301"/>
                    <a:pt x="27443" y="271863"/>
                    <a:pt x="46495" y="309966"/>
                  </a:cubicBezTo>
                  <a:cubicBezTo>
                    <a:pt x="112418" y="441809"/>
                    <a:pt x="26846" y="307198"/>
                    <a:pt x="170482" y="402956"/>
                  </a:cubicBezTo>
                  <a:lnTo>
                    <a:pt x="263471" y="464949"/>
                  </a:lnTo>
                  <a:cubicBezTo>
                    <a:pt x="273110" y="397478"/>
                    <a:pt x="300515" y="311023"/>
                    <a:pt x="247973" y="247973"/>
                  </a:cubicBezTo>
                  <a:cubicBezTo>
                    <a:pt x="237515" y="235423"/>
                    <a:pt x="217186" y="258983"/>
                    <a:pt x="201478" y="263471"/>
                  </a:cubicBezTo>
                  <a:cubicBezTo>
                    <a:pt x="180997" y="269323"/>
                    <a:pt x="158537" y="269443"/>
                    <a:pt x="139485" y="278969"/>
                  </a:cubicBezTo>
                  <a:cubicBezTo>
                    <a:pt x="130243" y="283590"/>
                    <a:pt x="160150" y="278969"/>
                    <a:pt x="170482" y="278969"/>
                  </a:cubicBezTo>
                </a:path>
              </a:pathLst>
            </a:cu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632834" name="Picture 2"/>
          <p:cNvPicPr>
            <a:picLocks noChangeAspect="1" noChangeArrowheads="1"/>
          </p:cNvPicPr>
          <p:nvPr/>
        </p:nvPicPr>
        <p:blipFill>
          <a:blip r:embed="rId3" cstate="print"/>
          <a:srcRect/>
          <a:stretch>
            <a:fillRect/>
          </a:stretch>
        </p:blipFill>
        <p:spPr bwMode="auto">
          <a:xfrm>
            <a:off x="664571" y="2034636"/>
            <a:ext cx="4918995" cy="2831831"/>
          </a:xfrm>
          <a:prstGeom prst="rect">
            <a:avLst/>
          </a:prstGeom>
          <a:noFill/>
          <a:ln w="9525">
            <a:noFill/>
            <a:miter lim="800000"/>
            <a:headEnd/>
            <a:tailEnd/>
          </a:ln>
        </p:spPr>
      </p:pic>
      <p:cxnSp>
        <p:nvCxnSpPr>
          <p:cNvPr id="18" name="Straight Connector 17"/>
          <p:cNvCxnSpPr/>
          <p:nvPr/>
        </p:nvCxnSpPr>
        <p:spPr>
          <a:xfrm>
            <a:off x="1472339" y="4324027"/>
            <a:ext cx="4045058" cy="30997"/>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59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current graph looks like</a:t>
            </a:r>
            <a:endParaRPr lang="en-US"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24</a:t>
            </a:fld>
            <a:endParaRPr kumimoji="0" lang="en-US"/>
          </a:p>
        </p:txBody>
      </p:sp>
      <p:pic>
        <p:nvPicPr>
          <p:cNvPr id="6" name="Picture 2"/>
          <p:cNvPicPr>
            <a:picLocks noChangeAspect="1" noChangeArrowheads="1"/>
          </p:cNvPicPr>
          <p:nvPr/>
        </p:nvPicPr>
        <p:blipFill>
          <a:blip r:embed="rId2" cstate="print"/>
          <a:srcRect/>
          <a:stretch>
            <a:fillRect/>
          </a:stretch>
        </p:blipFill>
        <p:spPr bwMode="auto">
          <a:xfrm>
            <a:off x="6134039" y="1534326"/>
            <a:ext cx="2864418" cy="3487118"/>
          </a:xfrm>
          <a:prstGeom prst="rect">
            <a:avLst/>
          </a:prstGeom>
          <a:noFill/>
          <a:ln w="9525">
            <a:noFill/>
            <a:miter lim="800000"/>
            <a:headEnd/>
            <a:tailEnd/>
          </a:ln>
        </p:spPr>
      </p:pic>
      <p:sp>
        <p:nvSpPr>
          <p:cNvPr id="10" name="TextBox 9"/>
          <p:cNvSpPr txBox="1"/>
          <p:nvPr/>
        </p:nvSpPr>
        <p:spPr>
          <a:xfrm>
            <a:off x="3130657" y="1239864"/>
            <a:ext cx="3379451" cy="584775"/>
          </a:xfrm>
          <a:prstGeom prst="rect">
            <a:avLst/>
          </a:prstGeom>
          <a:noFill/>
        </p:spPr>
        <p:txBody>
          <a:bodyPr wrap="none" rtlCol="0">
            <a:spAutoFit/>
          </a:bodyPr>
          <a:lstStyle/>
          <a:p>
            <a:r>
              <a:rPr lang="en-US" sz="3200" b="1" dirty="0" smtClean="0"/>
              <a:t>VDD &lt; VTP+VTN</a:t>
            </a:r>
            <a:endParaRPr lang="en-US" sz="3200" b="1" dirty="0"/>
          </a:p>
        </p:txBody>
      </p:sp>
      <p:sp>
        <p:nvSpPr>
          <p:cNvPr id="9" name="Freeform 8"/>
          <p:cNvSpPr/>
          <p:nvPr/>
        </p:nvSpPr>
        <p:spPr>
          <a:xfrm>
            <a:off x="7671661" y="1906292"/>
            <a:ext cx="557939" cy="1397713"/>
          </a:xfrm>
          <a:custGeom>
            <a:avLst/>
            <a:gdLst>
              <a:gd name="connsiteX0" fmla="*/ 0 w 557939"/>
              <a:gd name="connsiteY0" fmla="*/ 0 h 1397713"/>
              <a:gd name="connsiteX1" fmla="*/ 30997 w 557939"/>
              <a:gd name="connsiteY1" fmla="*/ 92989 h 1397713"/>
              <a:gd name="connsiteX2" fmla="*/ 46495 w 557939"/>
              <a:gd name="connsiteY2" fmla="*/ 929898 h 1397713"/>
              <a:gd name="connsiteX3" fmla="*/ 61993 w 557939"/>
              <a:gd name="connsiteY3" fmla="*/ 976393 h 1397713"/>
              <a:gd name="connsiteX4" fmla="*/ 92990 w 557939"/>
              <a:gd name="connsiteY4" fmla="*/ 1022888 h 1397713"/>
              <a:gd name="connsiteX5" fmla="*/ 139485 w 557939"/>
              <a:gd name="connsiteY5" fmla="*/ 1162372 h 1397713"/>
              <a:gd name="connsiteX6" fmla="*/ 154983 w 557939"/>
              <a:gd name="connsiteY6" fmla="*/ 1208867 h 1397713"/>
              <a:gd name="connsiteX7" fmla="*/ 201478 w 557939"/>
              <a:gd name="connsiteY7" fmla="*/ 1239864 h 1397713"/>
              <a:gd name="connsiteX8" fmla="*/ 309966 w 557939"/>
              <a:gd name="connsiteY8" fmla="*/ 1270861 h 1397713"/>
              <a:gd name="connsiteX9" fmla="*/ 402956 w 557939"/>
              <a:gd name="connsiteY9" fmla="*/ 1301857 h 1397713"/>
              <a:gd name="connsiteX10" fmla="*/ 495946 w 557939"/>
              <a:gd name="connsiteY10" fmla="*/ 1363850 h 1397713"/>
              <a:gd name="connsiteX11" fmla="*/ 557939 w 557939"/>
              <a:gd name="connsiteY11" fmla="*/ 1394847 h 139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7939" h="1397713">
                <a:moveTo>
                  <a:pt x="0" y="0"/>
                </a:moveTo>
                <a:cubicBezTo>
                  <a:pt x="10332" y="30996"/>
                  <a:pt x="30392" y="60322"/>
                  <a:pt x="30997" y="92989"/>
                </a:cubicBezTo>
                <a:cubicBezTo>
                  <a:pt x="36163" y="371959"/>
                  <a:pt x="36711" y="651052"/>
                  <a:pt x="46495" y="929898"/>
                </a:cubicBezTo>
                <a:cubicBezTo>
                  <a:pt x="47068" y="946225"/>
                  <a:pt x="54687" y="961781"/>
                  <a:pt x="61993" y="976393"/>
                </a:cubicBezTo>
                <a:cubicBezTo>
                  <a:pt x="70323" y="993053"/>
                  <a:pt x="82658" y="1007390"/>
                  <a:pt x="92990" y="1022888"/>
                </a:cubicBezTo>
                <a:lnTo>
                  <a:pt x="139485" y="1162372"/>
                </a:lnTo>
                <a:cubicBezTo>
                  <a:pt x="144651" y="1177870"/>
                  <a:pt x="141390" y="1199805"/>
                  <a:pt x="154983" y="1208867"/>
                </a:cubicBezTo>
                <a:cubicBezTo>
                  <a:pt x="170481" y="1219199"/>
                  <a:pt x="184818" y="1231534"/>
                  <a:pt x="201478" y="1239864"/>
                </a:cubicBezTo>
                <a:cubicBezTo>
                  <a:pt x="227515" y="1252882"/>
                  <a:pt x="285146" y="1263415"/>
                  <a:pt x="309966" y="1270861"/>
                </a:cubicBezTo>
                <a:cubicBezTo>
                  <a:pt x="341261" y="1280250"/>
                  <a:pt x="402956" y="1301857"/>
                  <a:pt x="402956" y="1301857"/>
                </a:cubicBezTo>
                <a:lnTo>
                  <a:pt x="495946" y="1363850"/>
                </a:lnTo>
                <a:cubicBezTo>
                  <a:pt x="546740" y="1397713"/>
                  <a:pt x="523814" y="1394847"/>
                  <a:pt x="557939" y="1394847"/>
                </a:cubicBezTo>
              </a:path>
            </a:pathLst>
          </a:custGeom>
          <a:ln w="41275">
            <a:solidFill>
              <a:srgbClr val="FF0000"/>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 name="Group 15"/>
          <p:cNvGrpSpPr/>
          <p:nvPr/>
        </p:nvGrpSpPr>
        <p:grpSpPr>
          <a:xfrm>
            <a:off x="8291593" y="3208149"/>
            <a:ext cx="501993" cy="898902"/>
            <a:chOff x="8291593" y="3208149"/>
            <a:chExt cx="501993" cy="898902"/>
          </a:xfrm>
        </p:grpSpPr>
        <p:sp>
          <p:nvSpPr>
            <p:cNvPr id="11" name="Freeform 10"/>
            <p:cNvSpPr/>
            <p:nvPr/>
          </p:nvSpPr>
          <p:spPr>
            <a:xfrm>
              <a:off x="8307092" y="3208149"/>
              <a:ext cx="139484" cy="294468"/>
            </a:xfrm>
            <a:custGeom>
              <a:avLst/>
              <a:gdLst>
                <a:gd name="connsiteX0" fmla="*/ 0 w 139484"/>
                <a:gd name="connsiteY0" fmla="*/ 0 h 294468"/>
                <a:gd name="connsiteX1" fmla="*/ 30996 w 139484"/>
                <a:gd name="connsiteY1" fmla="*/ 61993 h 294468"/>
                <a:gd name="connsiteX2" fmla="*/ 61993 w 139484"/>
                <a:gd name="connsiteY2" fmla="*/ 108488 h 294468"/>
                <a:gd name="connsiteX3" fmla="*/ 108488 w 139484"/>
                <a:gd name="connsiteY3" fmla="*/ 216976 h 294468"/>
                <a:gd name="connsiteX4" fmla="*/ 139484 w 139484"/>
                <a:gd name="connsiteY4" fmla="*/ 294468 h 294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84" h="294468">
                  <a:moveTo>
                    <a:pt x="0" y="0"/>
                  </a:moveTo>
                  <a:cubicBezTo>
                    <a:pt x="10332" y="20664"/>
                    <a:pt x="19534" y="41934"/>
                    <a:pt x="30996" y="61993"/>
                  </a:cubicBezTo>
                  <a:cubicBezTo>
                    <a:pt x="40237" y="78166"/>
                    <a:pt x="54656" y="91367"/>
                    <a:pt x="61993" y="108488"/>
                  </a:cubicBezTo>
                  <a:cubicBezTo>
                    <a:pt x="122039" y="248596"/>
                    <a:pt x="30670" y="100253"/>
                    <a:pt x="108488" y="216976"/>
                  </a:cubicBezTo>
                  <a:cubicBezTo>
                    <a:pt x="127639" y="274430"/>
                    <a:pt x="116680" y="248859"/>
                    <a:pt x="139484" y="294468"/>
                  </a:cubicBezTo>
                </a:path>
              </a:pathLst>
            </a:cu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p:cNvCxnSpPr/>
            <p:nvPr/>
          </p:nvCxnSpPr>
          <p:spPr>
            <a:xfrm flipV="1">
              <a:off x="8291593" y="3347634"/>
              <a:ext cx="247973" cy="26347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351003" y="3500034"/>
              <a:ext cx="247973" cy="26347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8493071" y="3642102"/>
              <a:ext cx="300515" cy="464949"/>
            </a:xfrm>
            <a:custGeom>
              <a:avLst/>
              <a:gdLst>
                <a:gd name="connsiteX0" fmla="*/ 0 w 300515"/>
                <a:gd name="connsiteY0" fmla="*/ 0 h 464949"/>
                <a:gd name="connsiteX1" fmla="*/ 30997 w 300515"/>
                <a:gd name="connsiteY1" fmla="*/ 46495 h 464949"/>
                <a:gd name="connsiteX2" fmla="*/ 77492 w 300515"/>
                <a:gd name="connsiteY2" fmla="*/ 92990 h 464949"/>
                <a:gd name="connsiteX3" fmla="*/ 108488 w 300515"/>
                <a:gd name="connsiteY3" fmla="*/ 185979 h 464949"/>
                <a:gd name="connsiteX4" fmla="*/ 170482 w 300515"/>
                <a:gd name="connsiteY4" fmla="*/ 278969 h 464949"/>
                <a:gd name="connsiteX5" fmla="*/ 46495 w 300515"/>
                <a:gd name="connsiteY5" fmla="*/ 309966 h 464949"/>
                <a:gd name="connsiteX6" fmla="*/ 170482 w 300515"/>
                <a:gd name="connsiteY6" fmla="*/ 402956 h 464949"/>
                <a:gd name="connsiteX7" fmla="*/ 263471 w 300515"/>
                <a:gd name="connsiteY7" fmla="*/ 464949 h 464949"/>
                <a:gd name="connsiteX8" fmla="*/ 247973 w 300515"/>
                <a:gd name="connsiteY8" fmla="*/ 247973 h 464949"/>
                <a:gd name="connsiteX9" fmla="*/ 201478 w 300515"/>
                <a:gd name="connsiteY9" fmla="*/ 263471 h 464949"/>
                <a:gd name="connsiteX10" fmla="*/ 139485 w 300515"/>
                <a:gd name="connsiteY10" fmla="*/ 278969 h 464949"/>
                <a:gd name="connsiteX11" fmla="*/ 170482 w 300515"/>
                <a:gd name="connsiteY11" fmla="*/ 278969 h 46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0515" h="464949">
                  <a:moveTo>
                    <a:pt x="0" y="0"/>
                  </a:moveTo>
                  <a:cubicBezTo>
                    <a:pt x="10332" y="15498"/>
                    <a:pt x="19072" y="32186"/>
                    <a:pt x="30997" y="46495"/>
                  </a:cubicBezTo>
                  <a:cubicBezTo>
                    <a:pt x="45029" y="63333"/>
                    <a:pt x="66848" y="73830"/>
                    <a:pt x="77492" y="92990"/>
                  </a:cubicBezTo>
                  <a:cubicBezTo>
                    <a:pt x="93359" y="121551"/>
                    <a:pt x="90364" y="158794"/>
                    <a:pt x="108488" y="185979"/>
                  </a:cubicBezTo>
                  <a:lnTo>
                    <a:pt x="170482" y="278969"/>
                  </a:lnTo>
                  <a:cubicBezTo>
                    <a:pt x="129153" y="289301"/>
                    <a:pt x="27443" y="271863"/>
                    <a:pt x="46495" y="309966"/>
                  </a:cubicBezTo>
                  <a:cubicBezTo>
                    <a:pt x="112418" y="441809"/>
                    <a:pt x="26846" y="307198"/>
                    <a:pt x="170482" y="402956"/>
                  </a:cubicBezTo>
                  <a:lnTo>
                    <a:pt x="263471" y="464949"/>
                  </a:lnTo>
                  <a:cubicBezTo>
                    <a:pt x="273110" y="397478"/>
                    <a:pt x="300515" y="311023"/>
                    <a:pt x="247973" y="247973"/>
                  </a:cubicBezTo>
                  <a:cubicBezTo>
                    <a:pt x="237515" y="235423"/>
                    <a:pt x="217186" y="258983"/>
                    <a:pt x="201478" y="263471"/>
                  </a:cubicBezTo>
                  <a:cubicBezTo>
                    <a:pt x="180997" y="269323"/>
                    <a:pt x="158537" y="269443"/>
                    <a:pt x="139485" y="278969"/>
                  </a:cubicBezTo>
                  <a:cubicBezTo>
                    <a:pt x="130243" y="283590"/>
                    <a:pt x="160150" y="278969"/>
                    <a:pt x="170482" y="278969"/>
                  </a:cubicBezTo>
                </a:path>
              </a:pathLst>
            </a:cu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632834" name="Picture 2"/>
          <p:cNvPicPr>
            <a:picLocks noChangeAspect="1" noChangeArrowheads="1"/>
          </p:cNvPicPr>
          <p:nvPr/>
        </p:nvPicPr>
        <p:blipFill>
          <a:blip r:embed="rId3" cstate="print"/>
          <a:srcRect/>
          <a:stretch>
            <a:fillRect/>
          </a:stretch>
        </p:blipFill>
        <p:spPr bwMode="auto">
          <a:xfrm>
            <a:off x="664571" y="2034636"/>
            <a:ext cx="4918995" cy="2831831"/>
          </a:xfrm>
          <a:prstGeom prst="rect">
            <a:avLst/>
          </a:prstGeom>
          <a:noFill/>
          <a:ln w="9525">
            <a:noFill/>
            <a:miter lim="800000"/>
            <a:headEnd/>
            <a:tailEnd/>
          </a:ln>
        </p:spPr>
      </p:pic>
      <p:sp>
        <p:nvSpPr>
          <p:cNvPr id="16" name="TextBox 15"/>
          <p:cNvSpPr txBox="1"/>
          <p:nvPr/>
        </p:nvSpPr>
        <p:spPr>
          <a:xfrm>
            <a:off x="4602997" y="4525505"/>
            <a:ext cx="766557" cy="461665"/>
          </a:xfrm>
          <a:prstGeom prst="rect">
            <a:avLst/>
          </a:prstGeom>
          <a:solidFill>
            <a:schemeClr val="bg1"/>
          </a:solidFill>
        </p:spPr>
        <p:txBody>
          <a:bodyPr wrap="none" rtlCol="0">
            <a:spAutoFit/>
          </a:bodyPr>
          <a:lstStyle/>
          <a:p>
            <a:r>
              <a:rPr lang="en-US" dirty="0" smtClean="0"/>
              <a:t>time</a:t>
            </a:r>
            <a:endParaRPr lang="en-US" dirty="0"/>
          </a:p>
        </p:txBody>
      </p:sp>
      <p:sp>
        <p:nvSpPr>
          <p:cNvPr id="17" name="Freeform 16"/>
          <p:cNvSpPr/>
          <p:nvPr/>
        </p:nvSpPr>
        <p:spPr>
          <a:xfrm>
            <a:off x="1503336" y="2370919"/>
            <a:ext cx="3921071" cy="1968606"/>
          </a:xfrm>
          <a:custGeom>
            <a:avLst/>
            <a:gdLst>
              <a:gd name="connsiteX0" fmla="*/ 0 w 3921071"/>
              <a:gd name="connsiteY0" fmla="*/ 93312 h 1968606"/>
              <a:gd name="connsiteX1" fmla="*/ 371959 w 3921071"/>
              <a:gd name="connsiteY1" fmla="*/ 124308 h 1968606"/>
              <a:gd name="connsiteX2" fmla="*/ 402956 w 3921071"/>
              <a:gd name="connsiteY2" fmla="*/ 728742 h 1968606"/>
              <a:gd name="connsiteX3" fmla="*/ 418454 w 3921071"/>
              <a:gd name="connsiteY3" fmla="*/ 914722 h 1968606"/>
              <a:gd name="connsiteX4" fmla="*/ 433952 w 3921071"/>
              <a:gd name="connsiteY4" fmla="*/ 992213 h 1968606"/>
              <a:gd name="connsiteX5" fmla="*/ 449450 w 3921071"/>
              <a:gd name="connsiteY5" fmla="*/ 1131698 h 1968606"/>
              <a:gd name="connsiteX6" fmla="*/ 464949 w 3921071"/>
              <a:gd name="connsiteY6" fmla="*/ 1457162 h 1968606"/>
              <a:gd name="connsiteX7" fmla="*/ 495945 w 3921071"/>
              <a:gd name="connsiteY7" fmla="*/ 1875617 h 1968606"/>
              <a:gd name="connsiteX8" fmla="*/ 542440 w 3921071"/>
              <a:gd name="connsiteY8" fmla="*/ 1844620 h 1968606"/>
              <a:gd name="connsiteX9" fmla="*/ 635430 w 3921071"/>
              <a:gd name="connsiteY9" fmla="*/ 1875617 h 1968606"/>
              <a:gd name="connsiteX10" fmla="*/ 697423 w 3921071"/>
              <a:gd name="connsiteY10" fmla="*/ 1891115 h 1968606"/>
              <a:gd name="connsiteX11" fmla="*/ 805911 w 3921071"/>
              <a:gd name="connsiteY11" fmla="*/ 1906613 h 1968606"/>
              <a:gd name="connsiteX12" fmla="*/ 1022888 w 3921071"/>
              <a:gd name="connsiteY12" fmla="*/ 1937610 h 1968606"/>
              <a:gd name="connsiteX13" fmla="*/ 1999281 w 3921071"/>
              <a:gd name="connsiteY13" fmla="*/ 1968606 h 1968606"/>
              <a:gd name="connsiteX14" fmla="*/ 2169762 w 3921071"/>
              <a:gd name="connsiteY14" fmla="*/ 1953108 h 1968606"/>
              <a:gd name="connsiteX15" fmla="*/ 3921071 w 3921071"/>
              <a:gd name="connsiteY15" fmla="*/ 1937610 h 196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071" h="1968606">
                <a:moveTo>
                  <a:pt x="0" y="93312"/>
                </a:moveTo>
                <a:cubicBezTo>
                  <a:pt x="123986" y="103644"/>
                  <a:pt x="366780" y="0"/>
                  <a:pt x="371959" y="124308"/>
                </a:cubicBezTo>
                <a:cubicBezTo>
                  <a:pt x="385270" y="443780"/>
                  <a:pt x="382594" y="453860"/>
                  <a:pt x="402956" y="728742"/>
                </a:cubicBezTo>
                <a:cubicBezTo>
                  <a:pt x="407551" y="790780"/>
                  <a:pt x="411186" y="852940"/>
                  <a:pt x="418454" y="914722"/>
                </a:cubicBezTo>
                <a:cubicBezTo>
                  <a:pt x="421532" y="940883"/>
                  <a:pt x="430227" y="966136"/>
                  <a:pt x="433952" y="992213"/>
                </a:cubicBezTo>
                <a:cubicBezTo>
                  <a:pt x="440568" y="1038524"/>
                  <a:pt x="444284" y="1085203"/>
                  <a:pt x="449450" y="1131698"/>
                </a:cubicBezTo>
                <a:cubicBezTo>
                  <a:pt x="454616" y="1240186"/>
                  <a:pt x="458924" y="1348718"/>
                  <a:pt x="464949" y="1457162"/>
                </a:cubicBezTo>
                <a:cubicBezTo>
                  <a:pt x="474768" y="1633901"/>
                  <a:pt x="481861" y="1706604"/>
                  <a:pt x="495945" y="1875617"/>
                </a:cubicBezTo>
                <a:cubicBezTo>
                  <a:pt x="511443" y="1865285"/>
                  <a:pt x="523813" y="1844620"/>
                  <a:pt x="542440" y="1844620"/>
                </a:cubicBezTo>
                <a:cubicBezTo>
                  <a:pt x="575113" y="1844620"/>
                  <a:pt x="603732" y="1867693"/>
                  <a:pt x="635430" y="1875617"/>
                </a:cubicBezTo>
                <a:cubicBezTo>
                  <a:pt x="656094" y="1880783"/>
                  <a:pt x="676466" y="1887305"/>
                  <a:pt x="697423" y="1891115"/>
                </a:cubicBezTo>
                <a:cubicBezTo>
                  <a:pt x="733364" y="1897650"/>
                  <a:pt x="769970" y="1900078"/>
                  <a:pt x="805911" y="1906613"/>
                </a:cubicBezTo>
                <a:cubicBezTo>
                  <a:pt x="942464" y="1931441"/>
                  <a:pt x="787747" y="1927947"/>
                  <a:pt x="1022888" y="1937610"/>
                </a:cubicBezTo>
                <a:lnTo>
                  <a:pt x="1999281" y="1968606"/>
                </a:lnTo>
                <a:cubicBezTo>
                  <a:pt x="2056108" y="1963440"/>
                  <a:pt x="2112710" y="1954155"/>
                  <a:pt x="2169762" y="1953108"/>
                </a:cubicBezTo>
                <a:lnTo>
                  <a:pt x="3921071" y="1937610"/>
                </a:lnTo>
              </a:path>
            </a:pathLst>
          </a:custGeom>
          <a:ln w="603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1952787" y="2355742"/>
            <a:ext cx="624723" cy="461665"/>
          </a:xfrm>
          <a:prstGeom prst="rect">
            <a:avLst/>
          </a:prstGeom>
          <a:noFill/>
        </p:spPr>
        <p:txBody>
          <a:bodyPr wrap="none" rtlCol="0">
            <a:spAutoFit/>
          </a:bodyPr>
          <a:lstStyle/>
          <a:p>
            <a:r>
              <a:rPr lang="en-US" dirty="0" smtClean="0"/>
              <a:t>Vin</a:t>
            </a:r>
            <a:endParaRPr lang="en-US" dirty="0"/>
          </a:p>
        </p:txBody>
      </p:sp>
    </p:spTree>
    <p:extLst>
      <p:ext uri="{BB962C8B-B14F-4D97-AF65-F5344CB8AC3E}">
        <p14:creationId xmlns:p14="http://schemas.microsoft.com/office/powerpoint/2010/main" val="5687710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current graph looks like</a:t>
            </a:r>
            <a:endParaRPr lang="en-US"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25</a:t>
            </a:fld>
            <a:endParaRPr kumimoji="0" lang="en-US"/>
          </a:p>
        </p:txBody>
      </p:sp>
      <p:pic>
        <p:nvPicPr>
          <p:cNvPr id="6" name="Picture 2"/>
          <p:cNvPicPr>
            <a:picLocks noChangeAspect="1" noChangeArrowheads="1"/>
          </p:cNvPicPr>
          <p:nvPr/>
        </p:nvPicPr>
        <p:blipFill>
          <a:blip r:embed="rId2" cstate="print"/>
          <a:srcRect/>
          <a:stretch>
            <a:fillRect/>
          </a:stretch>
        </p:blipFill>
        <p:spPr bwMode="auto">
          <a:xfrm>
            <a:off x="6134039" y="1534326"/>
            <a:ext cx="2864418" cy="3487118"/>
          </a:xfrm>
          <a:prstGeom prst="rect">
            <a:avLst/>
          </a:prstGeom>
          <a:noFill/>
          <a:ln w="9525">
            <a:noFill/>
            <a:miter lim="800000"/>
            <a:headEnd/>
            <a:tailEnd/>
          </a:ln>
        </p:spPr>
      </p:pic>
      <p:sp>
        <p:nvSpPr>
          <p:cNvPr id="10" name="TextBox 9"/>
          <p:cNvSpPr txBox="1"/>
          <p:nvPr/>
        </p:nvSpPr>
        <p:spPr>
          <a:xfrm>
            <a:off x="3130657" y="1239864"/>
            <a:ext cx="3379451" cy="584775"/>
          </a:xfrm>
          <a:prstGeom prst="rect">
            <a:avLst/>
          </a:prstGeom>
          <a:noFill/>
        </p:spPr>
        <p:txBody>
          <a:bodyPr wrap="none" rtlCol="0">
            <a:spAutoFit/>
          </a:bodyPr>
          <a:lstStyle/>
          <a:p>
            <a:r>
              <a:rPr lang="en-US" sz="3200" b="1" dirty="0" smtClean="0"/>
              <a:t>VDD &lt; VTP+VTN</a:t>
            </a:r>
            <a:endParaRPr lang="en-US" sz="3200" b="1" dirty="0"/>
          </a:p>
        </p:txBody>
      </p:sp>
      <p:sp>
        <p:nvSpPr>
          <p:cNvPr id="9" name="Freeform 8"/>
          <p:cNvSpPr/>
          <p:nvPr/>
        </p:nvSpPr>
        <p:spPr>
          <a:xfrm>
            <a:off x="7671661" y="1906292"/>
            <a:ext cx="557939" cy="1397713"/>
          </a:xfrm>
          <a:custGeom>
            <a:avLst/>
            <a:gdLst>
              <a:gd name="connsiteX0" fmla="*/ 0 w 557939"/>
              <a:gd name="connsiteY0" fmla="*/ 0 h 1397713"/>
              <a:gd name="connsiteX1" fmla="*/ 30997 w 557939"/>
              <a:gd name="connsiteY1" fmla="*/ 92989 h 1397713"/>
              <a:gd name="connsiteX2" fmla="*/ 46495 w 557939"/>
              <a:gd name="connsiteY2" fmla="*/ 929898 h 1397713"/>
              <a:gd name="connsiteX3" fmla="*/ 61993 w 557939"/>
              <a:gd name="connsiteY3" fmla="*/ 976393 h 1397713"/>
              <a:gd name="connsiteX4" fmla="*/ 92990 w 557939"/>
              <a:gd name="connsiteY4" fmla="*/ 1022888 h 1397713"/>
              <a:gd name="connsiteX5" fmla="*/ 139485 w 557939"/>
              <a:gd name="connsiteY5" fmla="*/ 1162372 h 1397713"/>
              <a:gd name="connsiteX6" fmla="*/ 154983 w 557939"/>
              <a:gd name="connsiteY6" fmla="*/ 1208867 h 1397713"/>
              <a:gd name="connsiteX7" fmla="*/ 201478 w 557939"/>
              <a:gd name="connsiteY7" fmla="*/ 1239864 h 1397713"/>
              <a:gd name="connsiteX8" fmla="*/ 309966 w 557939"/>
              <a:gd name="connsiteY8" fmla="*/ 1270861 h 1397713"/>
              <a:gd name="connsiteX9" fmla="*/ 402956 w 557939"/>
              <a:gd name="connsiteY9" fmla="*/ 1301857 h 1397713"/>
              <a:gd name="connsiteX10" fmla="*/ 495946 w 557939"/>
              <a:gd name="connsiteY10" fmla="*/ 1363850 h 1397713"/>
              <a:gd name="connsiteX11" fmla="*/ 557939 w 557939"/>
              <a:gd name="connsiteY11" fmla="*/ 1394847 h 139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7939" h="1397713">
                <a:moveTo>
                  <a:pt x="0" y="0"/>
                </a:moveTo>
                <a:cubicBezTo>
                  <a:pt x="10332" y="30996"/>
                  <a:pt x="30392" y="60322"/>
                  <a:pt x="30997" y="92989"/>
                </a:cubicBezTo>
                <a:cubicBezTo>
                  <a:pt x="36163" y="371959"/>
                  <a:pt x="36711" y="651052"/>
                  <a:pt x="46495" y="929898"/>
                </a:cubicBezTo>
                <a:cubicBezTo>
                  <a:pt x="47068" y="946225"/>
                  <a:pt x="54687" y="961781"/>
                  <a:pt x="61993" y="976393"/>
                </a:cubicBezTo>
                <a:cubicBezTo>
                  <a:pt x="70323" y="993053"/>
                  <a:pt x="82658" y="1007390"/>
                  <a:pt x="92990" y="1022888"/>
                </a:cubicBezTo>
                <a:lnTo>
                  <a:pt x="139485" y="1162372"/>
                </a:lnTo>
                <a:cubicBezTo>
                  <a:pt x="144651" y="1177870"/>
                  <a:pt x="141390" y="1199805"/>
                  <a:pt x="154983" y="1208867"/>
                </a:cubicBezTo>
                <a:cubicBezTo>
                  <a:pt x="170481" y="1219199"/>
                  <a:pt x="184818" y="1231534"/>
                  <a:pt x="201478" y="1239864"/>
                </a:cubicBezTo>
                <a:cubicBezTo>
                  <a:pt x="227515" y="1252882"/>
                  <a:pt x="285146" y="1263415"/>
                  <a:pt x="309966" y="1270861"/>
                </a:cubicBezTo>
                <a:cubicBezTo>
                  <a:pt x="341261" y="1280250"/>
                  <a:pt x="402956" y="1301857"/>
                  <a:pt x="402956" y="1301857"/>
                </a:cubicBezTo>
                <a:lnTo>
                  <a:pt x="495946" y="1363850"/>
                </a:lnTo>
                <a:cubicBezTo>
                  <a:pt x="546740" y="1397713"/>
                  <a:pt x="523814" y="1394847"/>
                  <a:pt x="557939" y="1394847"/>
                </a:cubicBezTo>
              </a:path>
            </a:pathLst>
          </a:custGeom>
          <a:ln w="41275">
            <a:solidFill>
              <a:srgbClr val="FF0000"/>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 name="Group 15"/>
          <p:cNvGrpSpPr/>
          <p:nvPr/>
        </p:nvGrpSpPr>
        <p:grpSpPr>
          <a:xfrm>
            <a:off x="8291593" y="3208149"/>
            <a:ext cx="501993" cy="898902"/>
            <a:chOff x="8291593" y="3208149"/>
            <a:chExt cx="501993" cy="898902"/>
          </a:xfrm>
        </p:grpSpPr>
        <p:sp>
          <p:nvSpPr>
            <p:cNvPr id="11" name="Freeform 10"/>
            <p:cNvSpPr/>
            <p:nvPr/>
          </p:nvSpPr>
          <p:spPr>
            <a:xfrm>
              <a:off x="8307092" y="3208149"/>
              <a:ext cx="139484" cy="294468"/>
            </a:xfrm>
            <a:custGeom>
              <a:avLst/>
              <a:gdLst>
                <a:gd name="connsiteX0" fmla="*/ 0 w 139484"/>
                <a:gd name="connsiteY0" fmla="*/ 0 h 294468"/>
                <a:gd name="connsiteX1" fmla="*/ 30996 w 139484"/>
                <a:gd name="connsiteY1" fmla="*/ 61993 h 294468"/>
                <a:gd name="connsiteX2" fmla="*/ 61993 w 139484"/>
                <a:gd name="connsiteY2" fmla="*/ 108488 h 294468"/>
                <a:gd name="connsiteX3" fmla="*/ 108488 w 139484"/>
                <a:gd name="connsiteY3" fmla="*/ 216976 h 294468"/>
                <a:gd name="connsiteX4" fmla="*/ 139484 w 139484"/>
                <a:gd name="connsiteY4" fmla="*/ 294468 h 294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84" h="294468">
                  <a:moveTo>
                    <a:pt x="0" y="0"/>
                  </a:moveTo>
                  <a:cubicBezTo>
                    <a:pt x="10332" y="20664"/>
                    <a:pt x="19534" y="41934"/>
                    <a:pt x="30996" y="61993"/>
                  </a:cubicBezTo>
                  <a:cubicBezTo>
                    <a:pt x="40237" y="78166"/>
                    <a:pt x="54656" y="91367"/>
                    <a:pt x="61993" y="108488"/>
                  </a:cubicBezTo>
                  <a:cubicBezTo>
                    <a:pt x="122039" y="248596"/>
                    <a:pt x="30670" y="100253"/>
                    <a:pt x="108488" y="216976"/>
                  </a:cubicBezTo>
                  <a:cubicBezTo>
                    <a:pt x="127639" y="274430"/>
                    <a:pt x="116680" y="248859"/>
                    <a:pt x="139484" y="294468"/>
                  </a:cubicBezTo>
                </a:path>
              </a:pathLst>
            </a:cu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p:cNvCxnSpPr/>
            <p:nvPr/>
          </p:nvCxnSpPr>
          <p:spPr>
            <a:xfrm flipV="1">
              <a:off x="8291593" y="3347634"/>
              <a:ext cx="247973" cy="26347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351003" y="3500034"/>
              <a:ext cx="247973" cy="26347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8493071" y="3642102"/>
              <a:ext cx="300515" cy="464949"/>
            </a:xfrm>
            <a:custGeom>
              <a:avLst/>
              <a:gdLst>
                <a:gd name="connsiteX0" fmla="*/ 0 w 300515"/>
                <a:gd name="connsiteY0" fmla="*/ 0 h 464949"/>
                <a:gd name="connsiteX1" fmla="*/ 30997 w 300515"/>
                <a:gd name="connsiteY1" fmla="*/ 46495 h 464949"/>
                <a:gd name="connsiteX2" fmla="*/ 77492 w 300515"/>
                <a:gd name="connsiteY2" fmla="*/ 92990 h 464949"/>
                <a:gd name="connsiteX3" fmla="*/ 108488 w 300515"/>
                <a:gd name="connsiteY3" fmla="*/ 185979 h 464949"/>
                <a:gd name="connsiteX4" fmla="*/ 170482 w 300515"/>
                <a:gd name="connsiteY4" fmla="*/ 278969 h 464949"/>
                <a:gd name="connsiteX5" fmla="*/ 46495 w 300515"/>
                <a:gd name="connsiteY5" fmla="*/ 309966 h 464949"/>
                <a:gd name="connsiteX6" fmla="*/ 170482 w 300515"/>
                <a:gd name="connsiteY6" fmla="*/ 402956 h 464949"/>
                <a:gd name="connsiteX7" fmla="*/ 263471 w 300515"/>
                <a:gd name="connsiteY7" fmla="*/ 464949 h 464949"/>
                <a:gd name="connsiteX8" fmla="*/ 247973 w 300515"/>
                <a:gd name="connsiteY8" fmla="*/ 247973 h 464949"/>
                <a:gd name="connsiteX9" fmla="*/ 201478 w 300515"/>
                <a:gd name="connsiteY9" fmla="*/ 263471 h 464949"/>
                <a:gd name="connsiteX10" fmla="*/ 139485 w 300515"/>
                <a:gd name="connsiteY10" fmla="*/ 278969 h 464949"/>
                <a:gd name="connsiteX11" fmla="*/ 170482 w 300515"/>
                <a:gd name="connsiteY11" fmla="*/ 278969 h 46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0515" h="464949">
                  <a:moveTo>
                    <a:pt x="0" y="0"/>
                  </a:moveTo>
                  <a:cubicBezTo>
                    <a:pt x="10332" y="15498"/>
                    <a:pt x="19072" y="32186"/>
                    <a:pt x="30997" y="46495"/>
                  </a:cubicBezTo>
                  <a:cubicBezTo>
                    <a:pt x="45029" y="63333"/>
                    <a:pt x="66848" y="73830"/>
                    <a:pt x="77492" y="92990"/>
                  </a:cubicBezTo>
                  <a:cubicBezTo>
                    <a:pt x="93359" y="121551"/>
                    <a:pt x="90364" y="158794"/>
                    <a:pt x="108488" y="185979"/>
                  </a:cubicBezTo>
                  <a:lnTo>
                    <a:pt x="170482" y="278969"/>
                  </a:lnTo>
                  <a:cubicBezTo>
                    <a:pt x="129153" y="289301"/>
                    <a:pt x="27443" y="271863"/>
                    <a:pt x="46495" y="309966"/>
                  </a:cubicBezTo>
                  <a:cubicBezTo>
                    <a:pt x="112418" y="441809"/>
                    <a:pt x="26846" y="307198"/>
                    <a:pt x="170482" y="402956"/>
                  </a:cubicBezTo>
                  <a:lnTo>
                    <a:pt x="263471" y="464949"/>
                  </a:lnTo>
                  <a:cubicBezTo>
                    <a:pt x="273110" y="397478"/>
                    <a:pt x="300515" y="311023"/>
                    <a:pt x="247973" y="247973"/>
                  </a:cubicBezTo>
                  <a:cubicBezTo>
                    <a:pt x="237515" y="235423"/>
                    <a:pt x="217186" y="258983"/>
                    <a:pt x="201478" y="263471"/>
                  </a:cubicBezTo>
                  <a:cubicBezTo>
                    <a:pt x="180997" y="269323"/>
                    <a:pt x="158537" y="269443"/>
                    <a:pt x="139485" y="278969"/>
                  </a:cubicBezTo>
                  <a:cubicBezTo>
                    <a:pt x="130243" y="283590"/>
                    <a:pt x="160150" y="278969"/>
                    <a:pt x="170482" y="278969"/>
                  </a:cubicBezTo>
                </a:path>
              </a:pathLst>
            </a:cu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632834" name="Picture 2"/>
          <p:cNvPicPr>
            <a:picLocks noChangeAspect="1" noChangeArrowheads="1"/>
          </p:cNvPicPr>
          <p:nvPr/>
        </p:nvPicPr>
        <p:blipFill>
          <a:blip r:embed="rId3" cstate="print"/>
          <a:srcRect/>
          <a:stretch>
            <a:fillRect/>
          </a:stretch>
        </p:blipFill>
        <p:spPr bwMode="auto">
          <a:xfrm>
            <a:off x="664571" y="2034636"/>
            <a:ext cx="4918995" cy="2831831"/>
          </a:xfrm>
          <a:prstGeom prst="rect">
            <a:avLst/>
          </a:prstGeom>
          <a:noFill/>
          <a:ln w="9525">
            <a:noFill/>
            <a:miter lim="800000"/>
            <a:headEnd/>
            <a:tailEnd/>
          </a:ln>
        </p:spPr>
      </p:pic>
      <p:sp>
        <p:nvSpPr>
          <p:cNvPr id="16" name="TextBox 15"/>
          <p:cNvSpPr txBox="1"/>
          <p:nvPr/>
        </p:nvSpPr>
        <p:spPr>
          <a:xfrm>
            <a:off x="4602997" y="4525505"/>
            <a:ext cx="766557" cy="461665"/>
          </a:xfrm>
          <a:prstGeom prst="rect">
            <a:avLst/>
          </a:prstGeom>
          <a:solidFill>
            <a:schemeClr val="bg1"/>
          </a:solidFill>
        </p:spPr>
        <p:txBody>
          <a:bodyPr wrap="none" rtlCol="0">
            <a:spAutoFit/>
          </a:bodyPr>
          <a:lstStyle/>
          <a:p>
            <a:r>
              <a:rPr lang="en-US" dirty="0" smtClean="0"/>
              <a:t>time</a:t>
            </a:r>
            <a:endParaRPr lang="en-US" dirty="0"/>
          </a:p>
        </p:txBody>
      </p:sp>
      <p:sp>
        <p:nvSpPr>
          <p:cNvPr id="17" name="Freeform 16"/>
          <p:cNvSpPr/>
          <p:nvPr/>
        </p:nvSpPr>
        <p:spPr>
          <a:xfrm>
            <a:off x="1503336" y="2370919"/>
            <a:ext cx="3921071" cy="1968606"/>
          </a:xfrm>
          <a:custGeom>
            <a:avLst/>
            <a:gdLst>
              <a:gd name="connsiteX0" fmla="*/ 0 w 3921071"/>
              <a:gd name="connsiteY0" fmla="*/ 93312 h 1968606"/>
              <a:gd name="connsiteX1" fmla="*/ 371959 w 3921071"/>
              <a:gd name="connsiteY1" fmla="*/ 124308 h 1968606"/>
              <a:gd name="connsiteX2" fmla="*/ 402956 w 3921071"/>
              <a:gd name="connsiteY2" fmla="*/ 728742 h 1968606"/>
              <a:gd name="connsiteX3" fmla="*/ 418454 w 3921071"/>
              <a:gd name="connsiteY3" fmla="*/ 914722 h 1968606"/>
              <a:gd name="connsiteX4" fmla="*/ 433952 w 3921071"/>
              <a:gd name="connsiteY4" fmla="*/ 992213 h 1968606"/>
              <a:gd name="connsiteX5" fmla="*/ 449450 w 3921071"/>
              <a:gd name="connsiteY5" fmla="*/ 1131698 h 1968606"/>
              <a:gd name="connsiteX6" fmla="*/ 464949 w 3921071"/>
              <a:gd name="connsiteY6" fmla="*/ 1457162 h 1968606"/>
              <a:gd name="connsiteX7" fmla="*/ 495945 w 3921071"/>
              <a:gd name="connsiteY7" fmla="*/ 1875617 h 1968606"/>
              <a:gd name="connsiteX8" fmla="*/ 542440 w 3921071"/>
              <a:gd name="connsiteY8" fmla="*/ 1844620 h 1968606"/>
              <a:gd name="connsiteX9" fmla="*/ 635430 w 3921071"/>
              <a:gd name="connsiteY9" fmla="*/ 1875617 h 1968606"/>
              <a:gd name="connsiteX10" fmla="*/ 697423 w 3921071"/>
              <a:gd name="connsiteY10" fmla="*/ 1891115 h 1968606"/>
              <a:gd name="connsiteX11" fmla="*/ 805911 w 3921071"/>
              <a:gd name="connsiteY11" fmla="*/ 1906613 h 1968606"/>
              <a:gd name="connsiteX12" fmla="*/ 1022888 w 3921071"/>
              <a:gd name="connsiteY12" fmla="*/ 1937610 h 1968606"/>
              <a:gd name="connsiteX13" fmla="*/ 1999281 w 3921071"/>
              <a:gd name="connsiteY13" fmla="*/ 1968606 h 1968606"/>
              <a:gd name="connsiteX14" fmla="*/ 2169762 w 3921071"/>
              <a:gd name="connsiteY14" fmla="*/ 1953108 h 1968606"/>
              <a:gd name="connsiteX15" fmla="*/ 3921071 w 3921071"/>
              <a:gd name="connsiteY15" fmla="*/ 1937610 h 196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071" h="1968606">
                <a:moveTo>
                  <a:pt x="0" y="93312"/>
                </a:moveTo>
                <a:cubicBezTo>
                  <a:pt x="123986" y="103644"/>
                  <a:pt x="366780" y="0"/>
                  <a:pt x="371959" y="124308"/>
                </a:cubicBezTo>
                <a:cubicBezTo>
                  <a:pt x="385270" y="443780"/>
                  <a:pt x="382594" y="453860"/>
                  <a:pt x="402956" y="728742"/>
                </a:cubicBezTo>
                <a:cubicBezTo>
                  <a:pt x="407551" y="790780"/>
                  <a:pt x="411186" y="852940"/>
                  <a:pt x="418454" y="914722"/>
                </a:cubicBezTo>
                <a:cubicBezTo>
                  <a:pt x="421532" y="940883"/>
                  <a:pt x="430227" y="966136"/>
                  <a:pt x="433952" y="992213"/>
                </a:cubicBezTo>
                <a:cubicBezTo>
                  <a:pt x="440568" y="1038524"/>
                  <a:pt x="444284" y="1085203"/>
                  <a:pt x="449450" y="1131698"/>
                </a:cubicBezTo>
                <a:cubicBezTo>
                  <a:pt x="454616" y="1240186"/>
                  <a:pt x="458924" y="1348718"/>
                  <a:pt x="464949" y="1457162"/>
                </a:cubicBezTo>
                <a:cubicBezTo>
                  <a:pt x="474768" y="1633901"/>
                  <a:pt x="481861" y="1706604"/>
                  <a:pt x="495945" y="1875617"/>
                </a:cubicBezTo>
                <a:cubicBezTo>
                  <a:pt x="511443" y="1865285"/>
                  <a:pt x="523813" y="1844620"/>
                  <a:pt x="542440" y="1844620"/>
                </a:cubicBezTo>
                <a:cubicBezTo>
                  <a:pt x="575113" y="1844620"/>
                  <a:pt x="603732" y="1867693"/>
                  <a:pt x="635430" y="1875617"/>
                </a:cubicBezTo>
                <a:cubicBezTo>
                  <a:pt x="656094" y="1880783"/>
                  <a:pt x="676466" y="1887305"/>
                  <a:pt x="697423" y="1891115"/>
                </a:cubicBezTo>
                <a:cubicBezTo>
                  <a:pt x="733364" y="1897650"/>
                  <a:pt x="769970" y="1900078"/>
                  <a:pt x="805911" y="1906613"/>
                </a:cubicBezTo>
                <a:cubicBezTo>
                  <a:pt x="942464" y="1931441"/>
                  <a:pt x="787747" y="1927947"/>
                  <a:pt x="1022888" y="1937610"/>
                </a:cubicBezTo>
                <a:lnTo>
                  <a:pt x="1999281" y="1968606"/>
                </a:lnTo>
                <a:cubicBezTo>
                  <a:pt x="2056108" y="1963440"/>
                  <a:pt x="2112710" y="1954155"/>
                  <a:pt x="2169762" y="1953108"/>
                </a:cubicBezTo>
                <a:lnTo>
                  <a:pt x="3921071" y="1937610"/>
                </a:lnTo>
              </a:path>
            </a:pathLst>
          </a:custGeom>
          <a:ln w="603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1952787" y="2355742"/>
            <a:ext cx="624723" cy="461665"/>
          </a:xfrm>
          <a:prstGeom prst="rect">
            <a:avLst/>
          </a:prstGeom>
          <a:noFill/>
        </p:spPr>
        <p:txBody>
          <a:bodyPr wrap="none" rtlCol="0">
            <a:spAutoFit/>
          </a:bodyPr>
          <a:lstStyle/>
          <a:p>
            <a:r>
              <a:rPr lang="en-US" dirty="0" smtClean="0"/>
              <a:t>Vin</a:t>
            </a:r>
            <a:endParaRPr lang="en-US" dirty="0"/>
          </a:p>
        </p:txBody>
      </p:sp>
      <p:sp>
        <p:nvSpPr>
          <p:cNvPr id="20" name="Freeform 19"/>
          <p:cNvSpPr/>
          <p:nvPr/>
        </p:nvSpPr>
        <p:spPr>
          <a:xfrm>
            <a:off x="1425846" y="2401543"/>
            <a:ext cx="3719593" cy="2074253"/>
          </a:xfrm>
          <a:custGeom>
            <a:avLst/>
            <a:gdLst>
              <a:gd name="connsiteX0" fmla="*/ 0 w 3719593"/>
              <a:gd name="connsiteY0" fmla="*/ 1922484 h 2074253"/>
              <a:gd name="connsiteX1" fmla="*/ 46495 w 3719593"/>
              <a:gd name="connsiteY1" fmla="*/ 1906986 h 2074253"/>
              <a:gd name="connsiteX2" fmla="*/ 170481 w 3719593"/>
              <a:gd name="connsiteY2" fmla="*/ 1937982 h 2074253"/>
              <a:gd name="connsiteX3" fmla="*/ 511444 w 3719593"/>
              <a:gd name="connsiteY3" fmla="*/ 1813996 h 2074253"/>
              <a:gd name="connsiteX4" fmla="*/ 526942 w 3719593"/>
              <a:gd name="connsiteY4" fmla="*/ 1752003 h 2074253"/>
              <a:gd name="connsiteX5" fmla="*/ 542441 w 3719593"/>
              <a:gd name="connsiteY5" fmla="*/ 1535026 h 2074253"/>
              <a:gd name="connsiteX6" fmla="*/ 557939 w 3719593"/>
              <a:gd name="connsiteY6" fmla="*/ 1411040 h 2074253"/>
              <a:gd name="connsiteX7" fmla="*/ 588935 w 3719593"/>
              <a:gd name="connsiteY7" fmla="*/ 961589 h 2074253"/>
              <a:gd name="connsiteX8" fmla="*/ 588935 w 3719593"/>
              <a:gd name="connsiteY8" fmla="*/ 16193 h 2074253"/>
              <a:gd name="connsiteX9" fmla="*/ 635430 w 3719593"/>
              <a:gd name="connsiteY9" fmla="*/ 694 h 2074253"/>
              <a:gd name="connsiteX10" fmla="*/ 681925 w 3719593"/>
              <a:gd name="connsiteY10" fmla="*/ 16193 h 2074253"/>
              <a:gd name="connsiteX11" fmla="*/ 728420 w 3719593"/>
              <a:gd name="connsiteY11" fmla="*/ 140179 h 2074253"/>
              <a:gd name="connsiteX12" fmla="*/ 759417 w 3719593"/>
              <a:gd name="connsiteY12" fmla="*/ 233169 h 2074253"/>
              <a:gd name="connsiteX13" fmla="*/ 774915 w 3719593"/>
              <a:gd name="connsiteY13" fmla="*/ 279664 h 2074253"/>
              <a:gd name="connsiteX14" fmla="*/ 805912 w 3719593"/>
              <a:gd name="connsiteY14" fmla="*/ 326159 h 2074253"/>
              <a:gd name="connsiteX15" fmla="*/ 836908 w 3719593"/>
              <a:gd name="connsiteY15" fmla="*/ 419149 h 2074253"/>
              <a:gd name="connsiteX16" fmla="*/ 867905 w 3719593"/>
              <a:gd name="connsiteY16" fmla="*/ 558633 h 2074253"/>
              <a:gd name="connsiteX17" fmla="*/ 898902 w 3719593"/>
              <a:gd name="connsiteY17" fmla="*/ 651623 h 2074253"/>
              <a:gd name="connsiteX18" fmla="*/ 929898 w 3719593"/>
              <a:gd name="connsiteY18" fmla="*/ 698118 h 2074253"/>
              <a:gd name="connsiteX19" fmla="*/ 976393 w 3719593"/>
              <a:gd name="connsiteY19" fmla="*/ 853101 h 2074253"/>
              <a:gd name="connsiteX20" fmla="*/ 991891 w 3719593"/>
              <a:gd name="connsiteY20" fmla="*/ 899596 h 2074253"/>
              <a:gd name="connsiteX21" fmla="*/ 1022888 w 3719593"/>
              <a:gd name="connsiteY21" fmla="*/ 1023582 h 2074253"/>
              <a:gd name="connsiteX22" fmla="*/ 1053885 w 3719593"/>
              <a:gd name="connsiteY22" fmla="*/ 1178565 h 2074253"/>
              <a:gd name="connsiteX23" fmla="*/ 1084881 w 3719593"/>
              <a:gd name="connsiteY23" fmla="*/ 1271555 h 2074253"/>
              <a:gd name="connsiteX24" fmla="*/ 1100380 w 3719593"/>
              <a:gd name="connsiteY24" fmla="*/ 1318050 h 2074253"/>
              <a:gd name="connsiteX25" fmla="*/ 1162373 w 3719593"/>
              <a:gd name="connsiteY25" fmla="*/ 1411040 h 2074253"/>
              <a:gd name="connsiteX26" fmla="*/ 1193369 w 3719593"/>
              <a:gd name="connsiteY26" fmla="*/ 1457535 h 2074253"/>
              <a:gd name="connsiteX27" fmla="*/ 1270861 w 3719593"/>
              <a:gd name="connsiteY27" fmla="*/ 1597020 h 2074253"/>
              <a:gd name="connsiteX28" fmla="*/ 1410346 w 3719593"/>
              <a:gd name="connsiteY28" fmla="*/ 1674511 h 2074253"/>
              <a:gd name="connsiteX29" fmla="*/ 1503335 w 3719593"/>
              <a:gd name="connsiteY29" fmla="*/ 1736504 h 2074253"/>
              <a:gd name="connsiteX30" fmla="*/ 1549830 w 3719593"/>
              <a:gd name="connsiteY30" fmla="*/ 1767501 h 2074253"/>
              <a:gd name="connsiteX31" fmla="*/ 1596325 w 3719593"/>
              <a:gd name="connsiteY31" fmla="*/ 1782999 h 2074253"/>
              <a:gd name="connsiteX32" fmla="*/ 1642820 w 3719593"/>
              <a:gd name="connsiteY32" fmla="*/ 1813996 h 2074253"/>
              <a:gd name="connsiteX33" fmla="*/ 1782305 w 3719593"/>
              <a:gd name="connsiteY33" fmla="*/ 1860491 h 2074253"/>
              <a:gd name="connsiteX34" fmla="*/ 1875295 w 3719593"/>
              <a:gd name="connsiteY34" fmla="*/ 1891488 h 2074253"/>
              <a:gd name="connsiteX35" fmla="*/ 1921790 w 3719593"/>
              <a:gd name="connsiteY35" fmla="*/ 1906986 h 2074253"/>
              <a:gd name="connsiteX36" fmla="*/ 2061274 w 3719593"/>
              <a:gd name="connsiteY36" fmla="*/ 1937982 h 2074253"/>
              <a:gd name="connsiteX37" fmla="*/ 2634712 w 3719593"/>
              <a:gd name="connsiteY37" fmla="*/ 1922484 h 2074253"/>
              <a:gd name="connsiteX38" fmla="*/ 2820691 w 3719593"/>
              <a:gd name="connsiteY38" fmla="*/ 1937982 h 2074253"/>
              <a:gd name="connsiteX39" fmla="*/ 3053166 w 3719593"/>
              <a:gd name="connsiteY39" fmla="*/ 1968979 h 2074253"/>
              <a:gd name="connsiteX40" fmla="*/ 3177152 w 3719593"/>
              <a:gd name="connsiteY40" fmla="*/ 1984477 h 2074253"/>
              <a:gd name="connsiteX41" fmla="*/ 3719593 w 3719593"/>
              <a:gd name="connsiteY41" fmla="*/ 1922484 h 207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719593" h="2074253">
                <a:moveTo>
                  <a:pt x="0" y="1922484"/>
                </a:moveTo>
                <a:cubicBezTo>
                  <a:pt x="15498" y="1917318"/>
                  <a:pt x="30225" y="1905507"/>
                  <a:pt x="46495" y="1906986"/>
                </a:cubicBezTo>
                <a:cubicBezTo>
                  <a:pt x="88921" y="1910843"/>
                  <a:pt x="170481" y="1937982"/>
                  <a:pt x="170481" y="1937982"/>
                </a:cubicBezTo>
                <a:cubicBezTo>
                  <a:pt x="557675" y="1919545"/>
                  <a:pt x="472097" y="2030408"/>
                  <a:pt x="511444" y="1813996"/>
                </a:cubicBezTo>
                <a:cubicBezTo>
                  <a:pt x="515254" y="1793039"/>
                  <a:pt x="521776" y="1772667"/>
                  <a:pt x="526942" y="1752003"/>
                </a:cubicBezTo>
                <a:cubicBezTo>
                  <a:pt x="532108" y="1679677"/>
                  <a:pt x="535876" y="1607238"/>
                  <a:pt x="542441" y="1535026"/>
                </a:cubicBezTo>
                <a:cubicBezTo>
                  <a:pt x="546212" y="1493547"/>
                  <a:pt x="554573" y="1452554"/>
                  <a:pt x="557939" y="1411040"/>
                </a:cubicBezTo>
                <a:cubicBezTo>
                  <a:pt x="570075" y="1261358"/>
                  <a:pt x="588935" y="961589"/>
                  <a:pt x="588935" y="961589"/>
                </a:cubicBezTo>
                <a:cubicBezTo>
                  <a:pt x="581485" y="723191"/>
                  <a:pt x="556199" y="261713"/>
                  <a:pt x="588935" y="16193"/>
                </a:cubicBezTo>
                <a:cubicBezTo>
                  <a:pt x="591094" y="0"/>
                  <a:pt x="619932" y="5860"/>
                  <a:pt x="635430" y="694"/>
                </a:cubicBezTo>
                <a:cubicBezTo>
                  <a:pt x="650928" y="5860"/>
                  <a:pt x="669168" y="5987"/>
                  <a:pt x="681925" y="16193"/>
                </a:cubicBezTo>
                <a:cubicBezTo>
                  <a:pt x="722696" y="48810"/>
                  <a:pt x="716111" y="95045"/>
                  <a:pt x="728420" y="140179"/>
                </a:cubicBezTo>
                <a:cubicBezTo>
                  <a:pt x="737017" y="171701"/>
                  <a:pt x="749085" y="202172"/>
                  <a:pt x="759417" y="233169"/>
                </a:cubicBezTo>
                <a:cubicBezTo>
                  <a:pt x="764583" y="248667"/>
                  <a:pt x="765853" y="266071"/>
                  <a:pt x="774915" y="279664"/>
                </a:cubicBezTo>
                <a:lnTo>
                  <a:pt x="805912" y="326159"/>
                </a:lnTo>
                <a:cubicBezTo>
                  <a:pt x="816244" y="357156"/>
                  <a:pt x="830500" y="387110"/>
                  <a:pt x="836908" y="419149"/>
                </a:cubicBezTo>
                <a:cubicBezTo>
                  <a:pt x="845755" y="463381"/>
                  <a:pt x="854775" y="514867"/>
                  <a:pt x="867905" y="558633"/>
                </a:cubicBezTo>
                <a:cubicBezTo>
                  <a:pt x="877294" y="589928"/>
                  <a:pt x="880778" y="624437"/>
                  <a:pt x="898902" y="651623"/>
                </a:cubicBezTo>
                <a:cubicBezTo>
                  <a:pt x="909234" y="667121"/>
                  <a:pt x="922333" y="681097"/>
                  <a:pt x="929898" y="698118"/>
                </a:cubicBezTo>
                <a:cubicBezTo>
                  <a:pt x="959364" y="764417"/>
                  <a:pt x="958360" y="789984"/>
                  <a:pt x="976393" y="853101"/>
                </a:cubicBezTo>
                <a:cubicBezTo>
                  <a:pt x="980881" y="868809"/>
                  <a:pt x="987593" y="883835"/>
                  <a:pt x="991891" y="899596"/>
                </a:cubicBezTo>
                <a:cubicBezTo>
                  <a:pt x="1003100" y="940696"/>
                  <a:pt x="1014533" y="981809"/>
                  <a:pt x="1022888" y="1023582"/>
                </a:cubicBezTo>
                <a:cubicBezTo>
                  <a:pt x="1033220" y="1075243"/>
                  <a:pt x="1037225" y="1128584"/>
                  <a:pt x="1053885" y="1178565"/>
                </a:cubicBezTo>
                <a:lnTo>
                  <a:pt x="1084881" y="1271555"/>
                </a:lnTo>
                <a:cubicBezTo>
                  <a:pt x="1090047" y="1287053"/>
                  <a:pt x="1091318" y="1304457"/>
                  <a:pt x="1100380" y="1318050"/>
                </a:cubicBezTo>
                <a:lnTo>
                  <a:pt x="1162373" y="1411040"/>
                </a:lnTo>
                <a:cubicBezTo>
                  <a:pt x="1172705" y="1426538"/>
                  <a:pt x="1187479" y="1439864"/>
                  <a:pt x="1193369" y="1457535"/>
                </a:cubicBezTo>
                <a:cubicBezTo>
                  <a:pt x="1209520" y="1505985"/>
                  <a:pt x="1225185" y="1566569"/>
                  <a:pt x="1270861" y="1597020"/>
                </a:cubicBezTo>
                <a:cubicBezTo>
                  <a:pt x="1377444" y="1668075"/>
                  <a:pt x="1328509" y="1647233"/>
                  <a:pt x="1410346" y="1674511"/>
                </a:cubicBezTo>
                <a:lnTo>
                  <a:pt x="1503335" y="1736504"/>
                </a:lnTo>
                <a:cubicBezTo>
                  <a:pt x="1518833" y="1746836"/>
                  <a:pt x="1532159" y="1761611"/>
                  <a:pt x="1549830" y="1767501"/>
                </a:cubicBezTo>
                <a:lnTo>
                  <a:pt x="1596325" y="1782999"/>
                </a:lnTo>
                <a:cubicBezTo>
                  <a:pt x="1611823" y="1793331"/>
                  <a:pt x="1625799" y="1806431"/>
                  <a:pt x="1642820" y="1813996"/>
                </a:cubicBezTo>
                <a:cubicBezTo>
                  <a:pt x="1642830" y="1814001"/>
                  <a:pt x="1759052" y="1852740"/>
                  <a:pt x="1782305" y="1860491"/>
                </a:cubicBezTo>
                <a:lnTo>
                  <a:pt x="1875295" y="1891488"/>
                </a:lnTo>
                <a:cubicBezTo>
                  <a:pt x="1890793" y="1896654"/>
                  <a:pt x="1905771" y="1903782"/>
                  <a:pt x="1921790" y="1906986"/>
                </a:cubicBezTo>
                <a:cubicBezTo>
                  <a:pt x="2020168" y="1926661"/>
                  <a:pt x="1973726" y="1916095"/>
                  <a:pt x="2061274" y="1937982"/>
                </a:cubicBezTo>
                <a:cubicBezTo>
                  <a:pt x="2252420" y="1932816"/>
                  <a:pt x="2443496" y="1922484"/>
                  <a:pt x="2634712" y="1922484"/>
                </a:cubicBezTo>
                <a:cubicBezTo>
                  <a:pt x="2696920" y="1922484"/>
                  <a:pt x="2758763" y="1932084"/>
                  <a:pt x="2820691" y="1937982"/>
                </a:cubicBezTo>
                <a:cubicBezTo>
                  <a:pt x="3038054" y="1958684"/>
                  <a:pt x="2882698" y="1944627"/>
                  <a:pt x="3053166" y="1968979"/>
                </a:cubicBezTo>
                <a:cubicBezTo>
                  <a:pt x="3094398" y="1974869"/>
                  <a:pt x="3135823" y="1979311"/>
                  <a:pt x="3177152" y="1984477"/>
                </a:cubicBezTo>
                <a:cubicBezTo>
                  <a:pt x="3703182" y="1952597"/>
                  <a:pt x="3567829" y="2074253"/>
                  <a:pt x="3719593" y="1922484"/>
                </a:cubicBezTo>
              </a:path>
            </a:pathLst>
          </a:custGeom>
          <a:ln w="698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38895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08578" name="Object 2"/>
          <p:cNvGraphicFramePr>
            <a:graphicFrameLocks noChangeAspect="1"/>
          </p:cNvGraphicFramePr>
          <p:nvPr/>
        </p:nvGraphicFramePr>
        <p:xfrm>
          <a:off x="4876800" y="1828800"/>
          <a:ext cx="2679700" cy="3322638"/>
        </p:xfrm>
        <a:graphic>
          <a:graphicData uri="http://schemas.openxmlformats.org/presentationml/2006/ole">
            <mc:AlternateContent xmlns:mc="http://schemas.openxmlformats.org/markup-compatibility/2006">
              <mc:Choice xmlns:v="urn:schemas-microsoft-com:vml" Requires="v">
                <p:oleObj spid="_x0000_s647202" name="Image" r:id="rId3" imgW="3761384" imgH="4663607" progId="">
                  <p:embed/>
                </p:oleObj>
              </mc:Choice>
              <mc:Fallback>
                <p:oleObj name="Image" r:id="rId3" imgW="3761384" imgH="466360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828800"/>
                        <a:ext cx="2679700" cy="332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8579" name="Rectangle 3"/>
          <p:cNvSpPr>
            <a:spLocks noChangeArrowheads="1"/>
          </p:cNvSpPr>
          <p:nvPr/>
        </p:nvSpPr>
        <p:spPr bwMode="auto">
          <a:xfrm>
            <a:off x="4724400" y="1752600"/>
            <a:ext cx="3200400" cy="3429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CCFF">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0" name="Rectangle 4"/>
          <p:cNvSpPr>
            <a:spLocks noChangeArrowheads="1"/>
          </p:cNvSpPr>
          <p:nvPr/>
        </p:nvSpPr>
        <p:spPr bwMode="auto">
          <a:xfrm>
            <a:off x="228600" y="381000"/>
            <a:ext cx="8610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600" b="1">
                <a:solidFill>
                  <a:srgbClr val="C66B5A"/>
                </a:solidFill>
                <a:effectLst>
                  <a:outerShdw blurRad="38100" dist="38100" dir="2700000" algn="tl">
                    <a:srgbClr val="C0C0C0"/>
                  </a:outerShdw>
                </a:effectLst>
                <a:latin typeface="Arial Narrow" pitchFamily="34" charset="0"/>
              </a:rPr>
              <a:t>How to keep Short-Circuit Currents Low?</a:t>
            </a:r>
            <a:endParaRPr lang="en-US" altLang="en-US" sz="2800" b="1">
              <a:solidFill>
                <a:srgbClr val="C66B5A"/>
              </a:solidFill>
              <a:effectLst>
                <a:outerShdw blurRad="38100" dist="38100" dir="2700000" algn="tl">
                  <a:srgbClr val="C0C0C0"/>
                </a:outerShdw>
              </a:effectLst>
              <a:latin typeface="Arial Narrow" pitchFamily="34" charset="0"/>
            </a:endParaRPr>
          </a:p>
        </p:txBody>
      </p:sp>
      <p:graphicFrame>
        <p:nvGraphicFramePr>
          <p:cNvPr id="408581" name="Object 5"/>
          <p:cNvGraphicFramePr>
            <a:graphicFrameLocks noChangeAspect="1"/>
          </p:cNvGraphicFramePr>
          <p:nvPr/>
        </p:nvGraphicFramePr>
        <p:xfrm>
          <a:off x="990600" y="1905000"/>
          <a:ext cx="2914650" cy="3132138"/>
        </p:xfrm>
        <a:graphic>
          <a:graphicData uri="http://schemas.openxmlformats.org/presentationml/2006/ole">
            <mc:AlternateContent xmlns:mc="http://schemas.openxmlformats.org/markup-compatibility/2006">
              <mc:Choice xmlns:v="urn:schemas-microsoft-com:vml" Requires="v">
                <p:oleObj spid="_x0000_s647203" name="Image" r:id="rId5" imgW="4409460" imgH="4739852" progId="">
                  <p:embed/>
                </p:oleObj>
              </mc:Choice>
              <mc:Fallback>
                <p:oleObj name="Image" r:id="rId5" imgW="4409460" imgH="4739852"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905000"/>
                        <a:ext cx="2914650"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8582" name="Rectangle 6"/>
          <p:cNvSpPr>
            <a:spLocks noChangeArrowheads="1"/>
          </p:cNvSpPr>
          <p:nvPr/>
        </p:nvSpPr>
        <p:spPr bwMode="auto">
          <a:xfrm>
            <a:off x="838200" y="1752600"/>
            <a:ext cx="3200400" cy="3429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3" name="Text Box 7"/>
          <p:cNvSpPr txBox="1">
            <a:spLocks noChangeArrowheads="1"/>
          </p:cNvSpPr>
          <p:nvPr/>
        </p:nvSpPr>
        <p:spPr bwMode="auto">
          <a:xfrm>
            <a:off x="1127125" y="5375275"/>
            <a:ext cx="637065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0" smtClean="0">
                <a:solidFill>
                  <a:schemeClr val="folHlink"/>
                </a:solidFill>
                <a:latin typeface="Times New Roman" pitchFamily="18" charset="0"/>
              </a:rPr>
              <a:t>Quick transitions</a:t>
            </a:r>
          </a:p>
          <a:p>
            <a:r>
              <a:rPr lang="en-US" altLang="en-US" i="0" smtClean="0">
                <a:solidFill>
                  <a:schemeClr val="folHlink"/>
                </a:solidFill>
                <a:latin typeface="Times New Roman" pitchFamily="18" charset="0"/>
              </a:rPr>
              <a:t>??? Short </a:t>
            </a:r>
            <a:r>
              <a:rPr lang="en-US" altLang="en-US" i="0" dirty="0">
                <a:solidFill>
                  <a:schemeClr val="folHlink"/>
                </a:solidFill>
                <a:latin typeface="Times New Roman" pitchFamily="18" charset="0"/>
              </a:rPr>
              <a:t>circuit current goes to zero if </a:t>
            </a:r>
            <a:r>
              <a:rPr lang="en-US" altLang="en-US" i="0" dirty="0" err="1">
                <a:solidFill>
                  <a:schemeClr val="folHlink"/>
                </a:solidFill>
                <a:latin typeface="Times New Roman" pitchFamily="18" charset="0"/>
              </a:rPr>
              <a:t>t</a:t>
            </a:r>
            <a:r>
              <a:rPr lang="en-US" altLang="en-US" i="0" baseline="-25000" dirty="0" err="1">
                <a:solidFill>
                  <a:schemeClr val="folHlink"/>
                </a:solidFill>
                <a:latin typeface="Times New Roman" pitchFamily="18" charset="0"/>
              </a:rPr>
              <a:t>fall</a:t>
            </a:r>
            <a:r>
              <a:rPr lang="en-US" altLang="en-US" i="0" dirty="0">
                <a:solidFill>
                  <a:schemeClr val="folHlink"/>
                </a:solidFill>
                <a:latin typeface="Times New Roman" pitchFamily="18" charset="0"/>
              </a:rPr>
              <a:t> &gt;&gt; </a:t>
            </a:r>
            <a:r>
              <a:rPr lang="en-US" altLang="en-US" i="0" dirty="0" err="1">
                <a:solidFill>
                  <a:schemeClr val="folHlink"/>
                </a:solidFill>
                <a:latin typeface="Times New Roman" pitchFamily="18" charset="0"/>
              </a:rPr>
              <a:t>t</a:t>
            </a:r>
            <a:r>
              <a:rPr lang="en-US" altLang="en-US" i="0" baseline="-25000" dirty="0" err="1">
                <a:solidFill>
                  <a:schemeClr val="folHlink"/>
                </a:solidFill>
                <a:latin typeface="Times New Roman" pitchFamily="18" charset="0"/>
              </a:rPr>
              <a:t>rise</a:t>
            </a:r>
            <a:r>
              <a:rPr lang="en-US" altLang="en-US" i="0" dirty="0">
                <a:solidFill>
                  <a:schemeClr val="folHlink"/>
                </a:solidFill>
                <a:latin typeface="Times New Roman" pitchFamily="18" charset="0"/>
              </a:rPr>
              <a:t>,</a:t>
            </a:r>
          </a:p>
          <a:p>
            <a:r>
              <a:rPr lang="en-US" altLang="en-US" i="0" dirty="0">
                <a:solidFill>
                  <a:schemeClr val="folHlink"/>
                </a:solidFill>
                <a:latin typeface="Times New Roman" pitchFamily="18" charset="0"/>
              </a:rPr>
              <a:t>but can’t do this for cascade logic, so ...</a:t>
            </a:r>
          </a:p>
        </p:txBody>
      </p:sp>
      <p:sp>
        <p:nvSpPr>
          <p:cNvPr id="8" name="Slide Number Placeholder 7"/>
          <p:cNvSpPr>
            <a:spLocks noGrp="1"/>
          </p:cNvSpPr>
          <p:nvPr>
            <p:ph type="sldNum" sz="quarter" idx="12"/>
          </p:nvPr>
        </p:nvSpPr>
        <p:spPr/>
        <p:txBody>
          <a:bodyPr/>
          <a:lstStyle/>
          <a:p>
            <a:fld id="{6294C92D-0306-4E69-9CD3-20855E849650}" type="slidenum">
              <a:rPr kumimoji="0" lang="en-US" smtClean="0"/>
              <a:pPr/>
              <a:t>26</a:t>
            </a:fld>
            <a:endParaRPr kumimoji="0" lang="en-US"/>
          </a:p>
        </p:txBody>
      </p:sp>
      <p:sp>
        <p:nvSpPr>
          <p:cNvPr id="9" name="Footer Placeholder 8"/>
          <p:cNvSpPr>
            <a:spLocks noGrp="1"/>
          </p:cNvSpPr>
          <p:nvPr>
            <p:ph type="ftr" sz="quarter" idx="11"/>
          </p:nvPr>
        </p:nvSpPr>
        <p:spPr/>
        <p:txBody>
          <a:bodyPr/>
          <a:lstStyle/>
          <a:p>
            <a:r>
              <a:rPr kumimoji="0" lang="en-US" smtClean="0"/>
              <a:t>W2018: EE307</a:t>
            </a:r>
            <a:endParaRPr kumimoji="0" lang="en-US"/>
          </a:p>
        </p:txBody>
      </p:sp>
    </p:spTree>
    <p:extLst>
      <p:ext uri="{BB962C8B-B14F-4D97-AF65-F5344CB8AC3E}">
        <p14:creationId xmlns:p14="http://schemas.microsoft.com/office/powerpoint/2010/main" val="1084125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228600" y="3810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000" b="1">
                <a:solidFill>
                  <a:srgbClr val="C66B5A"/>
                </a:solidFill>
                <a:effectLst>
                  <a:outerShdw blurRad="38100" dist="38100" dir="2700000" algn="tl">
                    <a:srgbClr val="C0C0C0"/>
                  </a:outerShdw>
                </a:effectLst>
                <a:latin typeface="Arial Narrow" pitchFamily="34" charset="0"/>
              </a:rPr>
              <a:t>Minimizing Short-Circuit Power</a:t>
            </a:r>
            <a:endParaRPr lang="en-US" altLang="en-US" b="1">
              <a:solidFill>
                <a:srgbClr val="C66B5A"/>
              </a:solidFill>
              <a:effectLst>
                <a:outerShdw blurRad="38100" dist="38100" dir="2700000" algn="tl">
                  <a:srgbClr val="C0C0C0"/>
                </a:outerShdw>
              </a:effectLst>
              <a:latin typeface="Arial Narrow" pitchFamily="34" charset="0"/>
            </a:endParaRPr>
          </a:p>
        </p:txBody>
      </p:sp>
      <p:pic>
        <p:nvPicPr>
          <p:cNvPr id="40960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0001" t="67635" r="10625" b="10938"/>
          <a:stretch>
            <a:fillRect/>
          </a:stretch>
        </p:blipFill>
        <p:spPr bwMode="auto">
          <a:xfrm>
            <a:off x="914400" y="4603750"/>
            <a:ext cx="7315200" cy="157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0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300" y="1222375"/>
            <a:ext cx="44958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05" name="Text Box 5"/>
          <p:cNvSpPr txBox="1">
            <a:spLocks noChangeArrowheads="1"/>
          </p:cNvSpPr>
          <p:nvPr/>
        </p:nvSpPr>
        <p:spPr bwMode="auto">
          <a:xfrm>
            <a:off x="5089525" y="3871913"/>
            <a:ext cx="952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0">
                <a:latin typeface="Times New Roman" pitchFamily="18" charset="0"/>
              </a:rPr>
              <a:t>Vdd =1.5</a:t>
            </a:r>
            <a:endParaRPr lang="en-US" altLang="en-US" sz="1800" i="0">
              <a:latin typeface="Times New Roman" pitchFamily="18" charset="0"/>
            </a:endParaRPr>
          </a:p>
        </p:txBody>
      </p:sp>
      <p:sp>
        <p:nvSpPr>
          <p:cNvPr id="409606" name="Text Box 6"/>
          <p:cNvSpPr txBox="1">
            <a:spLocks noChangeArrowheads="1"/>
          </p:cNvSpPr>
          <p:nvPr/>
        </p:nvSpPr>
        <p:spPr bwMode="auto">
          <a:xfrm>
            <a:off x="5181600" y="2819400"/>
            <a:ext cx="952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0">
                <a:latin typeface="Times New Roman" pitchFamily="18" charset="0"/>
              </a:rPr>
              <a:t>Vdd =2.5</a:t>
            </a:r>
            <a:endParaRPr lang="en-US" altLang="en-US" sz="1800" i="0">
              <a:latin typeface="Times New Roman" pitchFamily="18" charset="0"/>
            </a:endParaRPr>
          </a:p>
        </p:txBody>
      </p:sp>
      <p:sp>
        <p:nvSpPr>
          <p:cNvPr id="409607" name="Text Box 7"/>
          <p:cNvSpPr txBox="1">
            <a:spLocks noChangeArrowheads="1"/>
          </p:cNvSpPr>
          <p:nvPr/>
        </p:nvSpPr>
        <p:spPr bwMode="auto">
          <a:xfrm>
            <a:off x="4267200" y="2209800"/>
            <a:ext cx="952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0">
                <a:latin typeface="Times New Roman" pitchFamily="18" charset="0"/>
              </a:rPr>
              <a:t>Vdd =3.3</a:t>
            </a:r>
            <a:endParaRPr lang="en-US" altLang="en-US" sz="1800" i="0">
              <a:latin typeface="Times New Roman" pitchFamily="18" charset="0"/>
            </a:endParaRPr>
          </a:p>
        </p:txBody>
      </p:sp>
      <p:sp>
        <p:nvSpPr>
          <p:cNvPr id="8" name="Slide Number Placeholder 7"/>
          <p:cNvSpPr>
            <a:spLocks noGrp="1"/>
          </p:cNvSpPr>
          <p:nvPr>
            <p:ph type="sldNum" sz="quarter" idx="12"/>
          </p:nvPr>
        </p:nvSpPr>
        <p:spPr/>
        <p:txBody>
          <a:bodyPr/>
          <a:lstStyle/>
          <a:p>
            <a:fld id="{6294C92D-0306-4E69-9CD3-20855E849650}" type="slidenum">
              <a:rPr kumimoji="0" lang="en-US" smtClean="0"/>
              <a:pPr/>
              <a:t>27</a:t>
            </a:fld>
            <a:endParaRPr kumimoji="0" lang="en-US"/>
          </a:p>
        </p:txBody>
      </p:sp>
      <p:sp>
        <p:nvSpPr>
          <p:cNvPr id="9" name="Footer Placeholder 8"/>
          <p:cNvSpPr>
            <a:spLocks noGrp="1"/>
          </p:cNvSpPr>
          <p:nvPr>
            <p:ph type="ftr" sz="quarter" idx="11"/>
          </p:nvPr>
        </p:nvSpPr>
        <p:spPr/>
        <p:txBody>
          <a:bodyPr/>
          <a:lstStyle/>
          <a:p>
            <a:r>
              <a:rPr kumimoji="0" lang="en-US" smtClean="0"/>
              <a:t>W2018: EE307</a:t>
            </a:r>
            <a:endParaRPr kumimoji="0" lang="en-US"/>
          </a:p>
        </p:txBody>
      </p:sp>
    </p:spTree>
    <p:extLst>
      <p:ext uri="{BB962C8B-B14F-4D97-AF65-F5344CB8AC3E}">
        <p14:creationId xmlns:p14="http://schemas.microsoft.com/office/powerpoint/2010/main" val="5139228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202" y="488087"/>
            <a:ext cx="3624446" cy="1143000"/>
          </a:xfrm>
        </p:spPr>
        <p:txBody>
          <a:bodyPr>
            <a:normAutofit fontScale="90000"/>
          </a:bodyPr>
          <a:lstStyle/>
          <a:p>
            <a:r>
              <a:rPr lang="en-US" dirty="0" smtClean="0"/>
              <a:t>Short circuit current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35608" y="2339292"/>
                <a:ext cx="7498080" cy="3909107"/>
              </a:xfrm>
            </p:spPr>
            <p:txBody>
              <a:bodyPr/>
              <a:lstStyle/>
              <a:p>
                <a:r>
                  <a:rPr lang="en-US" dirty="0" smtClean="0"/>
                  <a:t>We’ll use a simplification: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𝑅𝑖𝑠𝑒</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𝑡𝑟</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𝑉𝐷𝐷</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𝑉𝑇𝑁</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𝑉𝑇𝑃</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𝑉𝐷𝐷</m:t>
                        </m:r>
                      </m:num>
                      <m:den>
                        <m:r>
                          <a:rPr lang="en-US" b="0" i="1" smtClean="0">
                            <a:latin typeface="Cambria Math" panose="02040503050406030204" pitchFamily="18" charset="0"/>
                          </a:rPr>
                          <m:t>2</m:t>
                        </m:r>
                      </m:den>
                    </m:f>
                  </m:oMath>
                </a14:m>
                <a:endParaRPr lang="en-US" b="0" dirty="0" smtClean="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b="0" i="1" smtClean="0">
                            <a:latin typeface="Cambria Math" panose="02040503050406030204" pitchFamily="18" charset="0"/>
                          </a:rPr>
                          <m:t>𝐹𝑎𝑙𝑙</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𝑡</m:t>
                        </m:r>
                        <m:r>
                          <a:rPr lang="en-US" b="0" i="1" smtClean="0">
                            <a:latin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𝑉𝐷𝐷</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𝑉𝑇𝑁</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𝑉𝑇𝑃</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𝑉𝐷𝐷</m:t>
                        </m:r>
                      </m:num>
                      <m:den>
                        <m:r>
                          <a:rPr lang="en-US" i="1">
                            <a:latin typeface="Cambria Math" panose="02040503050406030204" pitchFamily="18" charset="0"/>
                          </a:rPr>
                          <m:t>2</m:t>
                        </m:r>
                      </m:den>
                    </m:f>
                  </m:oMath>
                </a14:m>
                <a:endParaRPr lang="en-US" dirty="0" smtClean="0"/>
              </a:p>
              <a:p>
                <a:r>
                  <a:rPr lang="en-US" dirty="0" smtClean="0"/>
                  <a:t>P=I x V</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35608" y="2339292"/>
                <a:ext cx="7498080" cy="3909107"/>
              </a:xfrm>
              <a:blipFill>
                <a:blip r:embed="rId2"/>
                <a:stretch>
                  <a:fillRect t="-202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28</a:t>
            </a:fld>
            <a:endParaRPr kumimoji="0" lang="en-US"/>
          </a:p>
        </p:txBody>
      </p:sp>
      <p:pic>
        <p:nvPicPr>
          <p:cNvPr id="6" name="Picture 2"/>
          <p:cNvPicPr>
            <a:picLocks noChangeAspect="1" noChangeArrowheads="1"/>
          </p:cNvPicPr>
          <p:nvPr/>
        </p:nvPicPr>
        <p:blipFill>
          <a:blip r:embed="rId3" cstate="print"/>
          <a:srcRect/>
          <a:stretch>
            <a:fillRect/>
          </a:stretch>
        </p:blipFill>
        <p:spPr bwMode="auto">
          <a:xfrm>
            <a:off x="5109040" y="61465"/>
            <a:ext cx="3961808" cy="2112546"/>
          </a:xfrm>
          <a:prstGeom prst="rect">
            <a:avLst/>
          </a:prstGeom>
          <a:noFill/>
          <a:ln w="9525">
            <a:noFill/>
            <a:miter lim="800000"/>
            <a:headEnd/>
            <a:tailEnd/>
          </a:ln>
        </p:spPr>
      </p:pic>
    </p:spTree>
    <p:extLst>
      <p:ext uri="{BB962C8B-B14F-4D97-AF65-F5344CB8AC3E}">
        <p14:creationId xmlns:p14="http://schemas.microsoft.com/office/powerpoint/2010/main" val="3605666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Dynamic power</a:t>
            </a:r>
            <a:endParaRPr lang="en-US" dirty="0"/>
          </a:p>
        </p:txBody>
      </p:sp>
      <p:sp>
        <p:nvSpPr>
          <p:cNvPr id="9" name="Text Placeholder 8"/>
          <p:cNvSpPr>
            <a:spLocks noGrp="1"/>
          </p:cNvSpPr>
          <p:nvPr>
            <p:ph type="body" idx="1"/>
          </p:nvPr>
        </p:nvSpPr>
        <p:spPr/>
        <p:txBody>
          <a:bodyPr/>
          <a:lstStyle/>
          <a:p>
            <a:r>
              <a:rPr lang="en-US" dirty="0" smtClean="0"/>
              <a:t>Power</a:t>
            </a:r>
            <a:endParaRPr lang="en-US"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29</a:t>
            </a:fld>
            <a:endParaRPr kumimoji="0" lang="en-US"/>
          </a:p>
        </p:txBody>
      </p:sp>
    </p:spTree>
    <p:extLst>
      <p:ext uri="{BB962C8B-B14F-4D97-AF65-F5344CB8AC3E}">
        <p14:creationId xmlns:p14="http://schemas.microsoft.com/office/powerpoint/2010/main" val="693317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three</a:t>
            </a:r>
            <a:endParaRPr lang="en-US" dirty="0"/>
          </a:p>
        </p:txBody>
      </p:sp>
      <p:sp>
        <p:nvSpPr>
          <p:cNvPr id="3" name="Content Placeholder 2"/>
          <p:cNvSpPr>
            <a:spLocks noGrp="1"/>
          </p:cNvSpPr>
          <p:nvPr>
            <p:ph idx="1"/>
          </p:nvPr>
        </p:nvSpPr>
        <p:spPr/>
        <p:txBody>
          <a:bodyPr/>
          <a:lstStyle/>
          <a:p>
            <a:r>
              <a:rPr lang="en-US" dirty="0" smtClean="0"/>
              <a:t>Area</a:t>
            </a:r>
          </a:p>
          <a:p>
            <a:r>
              <a:rPr lang="en-US" dirty="0" smtClean="0"/>
              <a:t>Speed</a:t>
            </a:r>
          </a:p>
          <a:p>
            <a:r>
              <a:rPr lang="en-US" b="1" dirty="0" smtClean="0"/>
              <a:t>POWER</a:t>
            </a:r>
            <a:endParaRPr lang="en-US" b="1" dirty="0"/>
          </a:p>
        </p:txBody>
      </p:sp>
      <p:sp>
        <p:nvSpPr>
          <p:cNvPr id="4" name="Rounded Rectangle 3"/>
          <p:cNvSpPr/>
          <p:nvPr/>
        </p:nvSpPr>
        <p:spPr>
          <a:xfrm>
            <a:off x="1503336" y="2541722"/>
            <a:ext cx="2262752" cy="635431"/>
          </a:xfrm>
          <a:prstGeom prst="roundRect">
            <a:avLst/>
          </a:prstGeom>
          <a:solidFill>
            <a:schemeClr val="bg1"/>
          </a:solidFill>
          <a:ln w="698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3</a:t>
            </a:fld>
            <a:endParaRPr kumimoji="0" lang="en-US"/>
          </a:p>
        </p:txBody>
      </p:sp>
      <p:sp>
        <p:nvSpPr>
          <p:cNvPr id="6" name="Footer Placeholder 5"/>
          <p:cNvSpPr>
            <a:spLocks noGrp="1"/>
          </p:cNvSpPr>
          <p:nvPr>
            <p:ph type="ftr" sz="quarter" idx="11"/>
          </p:nvPr>
        </p:nvSpPr>
        <p:spPr/>
        <p:txBody>
          <a:bodyPr/>
          <a:lstStyle/>
          <a:p>
            <a:r>
              <a:rPr kumimoji="0" lang="en-US" smtClean="0"/>
              <a:t>W2018: EE307</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power consumption</a:t>
            </a:r>
            <a:endParaRPr lang="en-US" dirty="0"/>
          </a:p>
        </p:txBody>
      </p:sp>
      <p:pic>
        <p:nvPicPr>
          <p:cNvPr id="626691" name="Picture 3"/>
          <p:cNvPicPr>
            <a:picLocks noChangeAspect="1" noChangeArrowheads="1"/>
          </p:cNvPicPr>
          <p:nvPr/>
        </p:nvPicPr>
        <p:blipFill>
          <a:blip r:embed="rId2" cstate="print"/>
          <a:srcRect/>
          <a:stretch>
            <a:fillRect/>
          </a:stretch>
        </p:blipFill>
        <p:spPr bwMode="auto">
          <a:xfrm>
            <a:off x="0" y="1460635"/>
            <a:ext cx="7678375" cy="4521710"/>
          </a:xfrm>
          <a:prstGeom prst="rect">
            <a:avLst/>
          </a:prstGeom>
          <a:noFill/>
          <a:ln w="9525">
            <a:noFill/>
            <a:miter lim="800000"/>
            <a:headEnd/>
            <a:tailEnd/>
          </a:ln>
        </p:spPr>
      </p:pic>
      <p:sp>
        <p:nvSpPr>
          <p:cNvPr id="6" name="TextBox 5"/>
          <p:cNvSpPr txBox="1"/>
          <p:nvPr/>
        </p:nvSpPr>
        <p:spPr>
          <a:xfrm>
            <a:off x="7284204" y="2231756"/>
            <a:ext cx="1580828" cy="1077218"/>
          </a:xfrm>
          <a:prstGeom prst="rect">
            <a:avLst/>
          </a:prstGeom>
          <a:noFill/>
        </p:spPr>
        <p:txBody>
          <a:bodyPr wrap="square" rtlCol="0">
            <a:spAutoFit/>
          </a:bodyPr>
          <a:lstStyle/>
          <a:p>
            <a:pPr algn="ctr"/>
            <a:r>
              <a:rPr lang="en-US" sz="3200" b="1" dirty="0" smtClean="0">
                <a:solidFill>
                  <a:srgbClr val="FF0000"/>
                </a:solidFill>
              </a:rPr>
              <a:t>Uses power</a:t>
            </a:r>
            <a:endParaRPr lang="en-US" sz="3200" b="1" dirty="0">
              <a:solidFill>
                <a:srgbClr val="FF0000"/>
              </a:solidFill>
            </a:endParaRPr>
          </a:p>
        </p:txBody>
      </p:sp>
      <p:sp>
        <p:nvSpPr>
          <p:cNvPr id="7" name="TextBox 6"/>
          <p:cNvSpPr txBox="1"/>
          <p:nvPr/>
        </p:nvSpPr>
        <p:spPr>
          <a:xfrm>
            <a:off x="7563172" y="4739899"/>
            <a:ext cx="1580828" cy="1569660"/>
          </a:xfrm>
          <a:prstGeom prst="rect">
            <a:avLst/>
          </a:prstGeom>
          <a:noFill/>
        </p:spPr>
        <p:txBody>
          <a:bodyPr wrap="square" rtlCol="0">
            <a:spAutoFit/>
          </a:bodyPr>
          <a:lstStyle/>
          <a:p>
            <a:pPr algn="ctr"/>
            <a:r>
              <a:rPr lang="en-US" sz="3200" b="1" dirty="0" smtClean="0">
                <a:solidFill>
                  <a:srgbClr val="FF0000"/>
                </a:solidFill>
              </a:rPr>
              <a:t>Uses no power</a:t>
            </a:r>
            <a:endParaRPr lang="en-US" sz="3200" b="1" dirty="0">
              <a:solidFill>
                <a:srgbClr val="FF0000"/>
              </a:solidFill>
            </a:endParaRPr>
          </a:p>
        </p:txBody>
      </p:sp>
      <p:sp>
        <p:nvSpPr>
          <p:cNvPr id="8" name="Slide Number Placeholder 7"/>
          <p:cNvSpPr>
            <a:spLocks noGrp="1"/>
          </p:cNvSpPr>
          <p:nvPr>
            <p:ph type="sldNum" sz="quarter" idx="12"/>
          </p:nvPr>
        </p:nvSpPr>
        <p:spPr/>
        <p:txBody>
          <a:bodyPr/>
          <a:lstStyle/>
          <a:p>
            <a:fld id="{6294C92D-0306-4E69-9CD3-20855E849650}" type="slidenum">
              <a:rPr kumimoji="0" lang="en-US" smtClean="0"/>
              <a:pPr/>
              <a:t>30</a:t>
            </a:fld>
            <a:endParaRPr kumimoji="0" lang="en-US"/>
          </a:p>
        </p:txBody>
      </p:sp>
      <p:sp>
        <p:nvSpPr>
          <p:cNvPr id="9" name="Footer Placeholder 8"/>
          <p:cNvSpPr>
            <a:spLocks noGrp="1"/>
          </p:cNvSpPr>
          <p:nvPr>
            <p:ph type="ftr" sz="quarter" idx="11"/>
          </p:nvPr>
        </p:nvSpPr>
        <p:spPr/>
        <p:txBody>
          <a:bodyPr/>
          <a:lstStyle/>
          <a:p>
            <a:r>
              <a:rPr kumimoji="0" lang="en-US" smtClean="0"/>
              <a:t>W2018: EE307</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Dynamic leakage math</a:t>
            </a:r>
            <a:br>
              <a:rPr lang="en-US" dirty="0" smtClean="0"/>
            </a:br>
            <a:r>
              <a:rPr lang="en-US" dirty="0" smtClean="0"/>
              <a:t>(Single transition)</a:t>
            </a:r>
            <a:endParaRPr lang="en-US" dirty="0"/>
          </a:p>
        </p:txBody>
      </p:sp>
      <p:sp>
        <p:nvSpPr>
          <p:cNvPr id="3" name="Content Placeholder 2"/>
          <p:cNvSpPr>
            <a:spLocks noGrp="1"/>
          </p:cNvSpPr>
          <p:nvPr>
            <p:ph idx="1"/>
          </p:nvPr>
        </p:nvSpPr>
        <p:spPr>
          <a:xfrm>
            <a:off x="685800" y="1387642"/>
            <a:ext cx="8458200" cy="4844716"/>
          </a:xfrm>
        </p:spPr>
        <p:txBody>
          <a:bodyPr/>
          <a:lstStyle/>
          <a:p>
            <a:r>
              <a:rPr lang="en-US" dirty="0" smtClean="0"/>
              <a:t>Energy taken from supply: (Power used)</a:t>
            </a:r>
          </a:p>
          <a:p>
            <a:endParaRPr lang="en-US" dirty="0" smtClean="0"/>
          </a:p>
          <a:p>
            <a:endParaRPr lang="en-US" dirty="0" smtClean="0"/>
          </a:p>
          <a:p>
            <a:endParaRPr lang="en-US" dirty="0" smtClean="0"/>
          </a:p>
          <a:p>
            <a:r>
              <a:rPr lang="en-US" dirty="0" smtClean="0"/>
              <a:t>Energy put on capacitance: (Power stored)</a:t>
            </a:r>
            <a:endParaRPr lang="en-US" dirty="0"/>
          </a:p>
        </p:txBody>
      </p:sp>
      <p:sp>
        <p:nvSpPr>
          <p:cNvPr id="5" name="Footer Placeholder 4"/>
          <p:cNvSpPr>
            <a:spLocks noGrp="1"/>
          </p:cNvSpPr>
          <p:nvPr>
            <p:ph type="ftr" sz="quarter" idx="11"/>
          </p:nvPr>
        </p:nvSpPr>
        <p:spPr>
          <a:xfrm rot="16200000">
            <a:off x="6863010" y="3324860"/>
            <a:ext cx="3815081" cy="365760"/>
          </a:xfrm>
          <a:prstGeom prst="rect">
            <a:avLst/>
          </a:prstGeom>
        </p:spPr>
        <p:txBody>
          <a:bodyPr/>
          <a:lstStyle/>
          <a:p>
            <a:r>
              <a:rPr lang="en-US" smtClean="0"/>
              <a:t>W2018: EE307</a:t>
            </a:r>
            <a:endParaRPr lang="en-US" dirty="0"/>
          </a:p>
        </p:txBody>
      </p:sp>
      <p:sp>
        <p:nvSpPr>
          <p:cNvPr id="4" name="Slide Number Placeholder 3"/>
          <p:cNvSpPr>
            <a:spLocks noGrp="1"/>
          </p:cNvSpPr>
          <p:nvPr>
            <p:ph type="sldNum" sz="quarter" idx="12"/>
          </p:nvPr>
        </p:nvSpPr>
        <p:spPr>
          <a:xfrm>
            <a:off x="8531788" y="5648960"/>
            <a:ext cx="548640" cy="396240"/>
          </a:xfrm>
          <a:prstGeom prst="bracketPair">
            <a:avLst>
              <a:gd name="adj" fmla="val 17949"/>
            </a:avLst>
          </a:prstGeom>
        </p:spPr>
        <p:txBody>
          <a:bodyPr/>
          <a:lstStyle/>
          <a:p>
            <a:fld id="{6E2D2B3B-882E-40F3-A32F-6DD516915044}" type="slidenum">
              <a:rPr lang="en-US" smtClean="0"/>
              <a:pPr/>
              <a:t>31</a:t>
            </a:fld>
            <a:endParaRPr lang="en-US" dirty="0"/>
          </a:p>
        </p:txBody>
      </p:sp>
      <p:graphicFrame>
        <p:nvGraphicFramePr>
          <p:cNvPr id="6" name="Object 5"/>
          <p:cNvGraphicFramePr>
            <a:graphicFrameLocks noChangeAspect="1"/>
          </p:cNvGraphicFramePr>
          <p:nvPr/>
        </p:nvGraphicFramePr>
        <p:xfrm>
          <a:off x="1324677" y="2186005"/>
          <a:ext cx="4835492" cy="1570502"/>
        </p:xfrm>
        <a:graphic>
          <a:graphicData uri="http://schemas.openxmlformats.org/presentationml/2006/ole">
            <mc:AlternateContent xmlns:mc="http://schemas.openxmlformats.org/markup-compatibility/2006">
              <mc:Choice xmlns:v="urn:schemas-microsoft-com:vml" Requires="v">
                <p:oleObj spid="_x0000_s627784" name="Equation" r:id="rId3" imgW="2971800" imgH="965200" progId="Equation.3">
                  <p:embed/>
                </p:oleObj>
              </mc:Choice>
              <mc:Fallback>
                <p:oleObj name="Equation" r:id="rId3" imgW="2971800" imgH="965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4677" y="2186005"/>
                        <a:ext cx="4835492" cy="15705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4259" name="Object 3"/>
          <p:cNvGraphicFramePr>
            <a:graphicFrameLocks noChangeAspect="1"/>
          </p:cNvGraphicFramePr>
          <p:nvPr>
            <p:extLst>
              <p:ext uri="{D42A27DB-BD31-4B8C-83A1-F6EECF244321}">
                <p14:modId xmlns:p14="http://schemas.microsoft.com/office/powerpoint/2010/main" val="494637647"/>
              </p:ext>
            </p:extLst>
          </p:nvPr>
        </p:nvGraphicFramePr>
        <p:xfrm>
          <a:off x="1282533" y="4502651"/>
          <a:ext cx="4710113" cy="1570038"/>
        </p:xfrm>
        <a:graphic>
          <a:graphicData uri="http://schemas.openxmlformats.org/presentationml/2006/ole">
            <mc:AlternateContent xmlns:mc="http://schemas.openxmlformats.org/markup-compatibility/2006">
              <mc:Choice xmlns:v="urn:schemas-microsoft-com:vml" Requires="v">
                <p:oleObj spid="_x0000_s627785" name="Equation" r:id="rId5" imgW="2895600" imgH="965200" progId="Equation.3">
                  <p:embed/>
                </p:oleObj>
              </mc:Choice>
              <mc:Fallback>
                <p:oleObj name="Equation" r:id="rId5" imgW="2895600" imgH="965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533" y="4502651"/>
                        <a:ext cx="4710113" cy="157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20830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Dynamic power consumption</a:t>
            </a:r>
            <a:br>
              <a:rPr lang="en-US" dirty="0" smtClean="0"/>
            </a:br>
            <a:r>
              <a:rPr lang="en-US" dirty="0" smtClean="0"/>
              <a:t> (Single transition)</a:t>
            </a:r>
            <a:endParaRPr lang="en-US" dirty="0"/>
          </a:p>
        </p:txBody>
      </p:sp>
      <p:pic>
        <p:nvPicPr>
          <p:cNvPr id="626691" name="Picture 3"/>
          <p:cNvPicPr>
            <a:picLocks noChangeAspect="1" noChangeArrowheads="1"/>
          </p:cNvPicPr>
          <p:nvPr/>
        </p:nvPicPr>
        <p:blipFill>
          <a:blip r:embed="rId3" cstate="print"/>
          <a:srcRect/>
          <a:stretch>
            <a:fillRect/>
          </a:stretch>
        </p:blipFill>
        <p:spPr bwMode="auto">
          <a:xfrm>
            <a:off x="0" y="1460635"/>
            <a:ext cx="7678375" cy="4521710"/>
          </a:xfrm>
          <a:prstGeom prst="rect">
            <a:avLst/>
          </a:prstGeom>
          <a:noFill/>
          <a:ln w="9525">
            <a:noFill/>
            <a:miter lim="800000"/>
            <a:headEnd/>
            <a:tailEnd/>
          </a:ln>
        </p:spPr>
      </p:pic>
      <p:sp>
        <p:nvSpPr>
          <p:cNvPr id="6" name="TextBox 5"/>
          <p:cNvSpPr txBox="1"/>
          <p:nvPr/>
        </p:nvSpPr>
        <p:spPr>
          <a:xfrm>
            <a:off x="7355312" y="1848951"/>
            <a:ext cx="1580828" cy="1077218"/>
          </a:xfrm>
          <a:prstGeom prst="rect">
            <a:avLst/>
          </a:prstGeom>
          <a:noFill/>
        </p:spPr>
        <p:txBody>
          <a:bodyPr wrap="square" rtlCol="0">
            <a:spAutoFit/>
          </a:bodyPr>
          <a:lstStyle/>
          <a:p>
            <a:pPr algn="ctr"/>
            <a:r>
              <a:rPr lang="en-US" sz="3200" b="1" dirty="0" smtClean="0">
                <a:solidFill>
                  <a:srgbClr val="FF0000"/>
                </a:solidFill>
              </a:rPr>
              <a:t>Uses power</a:t>
            </a:r>
            <a:endParaRPr lang="en-US" sz="3200" b="1" dirty="0">
              <a:solidFill>
                <a:srgbClr val="FF0000"/>
              </a:solidFill>
            </a:endParaRPr>
          </a:p>
        </p:txBody>
      </p:sp>
      <p:sp>
        <p:nvSpPr>
          <p:cNvPr id="7" name="TextBox 6"/>
          <p:cNvSpPr txBox="1"/>
          <p:nvPr/>
        </p:nvSpPr>
        <p:spPr>
          <a:xfrm>
            <a:off x="7563172" y="4228455"/>
            <a:ext cx="1580828" cy="1569660"/>
          </a:xfrm>
          <a:prstGeom prst="rect">
            <a:avLst/>
          </a:prstGeom>
          <a:noFill/>
        </p:spPr>
        <p:txBody>
          <a:bodyPr wrap="square" rtlCol="0">
            <a:spAutoFit/>
          </a:bodyPr>
          <a:lstStyle/>
          <a:p>
            <a:pPr algn="ctr"/>
            <a:r>
              <a:rPr lang="en-US" sz="3200" b="1" dirty="0" smtClean="0">
                <a:solidFill>
                  <a:srgbClr val="FF0000"/>
                </a:solidFill>
              </a:rPr>
              <a:t>Uses no new power</a:t>
            </a:r>
            <a:endParaRPr lang="en-US" sz="3200" b="1" dirty="0">
              <a:solidFill>
                <a:srgbClr val="FF0000"/>
              </a:solidFill>
            </a:endParaRPr>
          </a:p>
        </p:txBody>
      </p:sp>
      <p:sp>
        <p:nvSpPr>
          <p:cNvPr id="8" name="Slide Number Placeholder 7"/>
          <p:cNvSpPr>
            <a:spLocks noGrp="1"/>
          </p:cNvSpPr>
          <p:nvPr>
            <p:ph type="sldNum" sz="quarter" idx="12"/>
          </p:nvPr>
        </p:nvSpPr>
        <p:spPr/>
        <p:txBody>
          <a:bodyPr/>
          <a:lstStyle/>
          <a:p>
            <a:fld id="{6294C92D-0306-4E69-9CD3-20855E849650}" type="slidenum">
              <a:rPr kumimoji="0" lang="en-US" smtClean="0"/>
              <a:pPr/>
              <a:t>32</a:t>
            </a:fld>
            <a:endParaRPr kumimoji="0" lang="en-US"/>
          </a:p>
        </p:txBody>
      </p:sp>
      <p:sp>
        <p:nvSpPr>
          <p:cNvPr id="9" name="Footer Placeholder 8"/>
          <p:cNvSpPr>
            <a:spLocks noGrp="1"/>
          </p:cNvSpPr>
          <p:nvPr>
            <p:ph type="ftr" sz="quarter" idx="11"/>
          </p:nvPr>
        </p:nvSpPr>
        <p:spPr/>
        <p:txBody>
          <a:bodyPr/>
          <a:lstStyle/>
          <a:p>
            <a:r>
              <a:rPr kumimoji="0" lang="en-US" smtClean="0"/>
              <a:t>W2018: EE307</a:t>
            </a:r>
            <a:endParaRPr kumimoji="0" lang="en-US"/>
          </a:p>
        </p:txBody>
      </p:sp>
      <p:graphicFrame>
        <p:nvGraphicFramePr>
          <p:cNvPr id="628738" name="Object 2"/>
          <p:cNvGraphicFramePr>
            <a:graphicFrameLocks noChangeAspect="1"/>
          </p:cNvGraphicFramePr>
          <p:nvPr>
            <p:extLst>
              <p:ext uri="{D42A27DB-BD31-4B8C-83A1-F6EECF244321}">
                <p14:modId xmlns:p14="http://schemas.microsoft.com/office/powerpoint/2010/main" val="3997972088"/>
              </p:ext>
            </p:extLst>
          </p:nvPr>
        </p:nvGraphicFramePr>
        <p:xfrm>
          <a:off x="6613648" y="3005108"/>
          <a:ext cx="2345641" cy="516125"/>
        </p:xfrm>
        <a:graphic>
          <a:graphicData uri="http://schemas.openxmlformats.org/presentationml/2006/ole">
            <mc:AlternateContent xmlns:mc="http://schemas.openxmlformats.org/markup-compatibility/2006">
              <mc:Choice xmlns:v="urn:schemas-microsoft-com:vml" Requires="v">
                <p:oleObj spid="_x0000_s628829" name="Equation" r:id="rId4" imgW="1091880" imgH="241200" progId="Equation.3">
                  <p:embed/>
                </p:oleObj>
              </mc:Choice>
              <mc:Fallback>
                <p:oleObj name="Equation" r:id="rId4" imgW="1091880" imgH="241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3648" y="3005108"/>
                        <a:ext cx="2345641" cy="5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8739" name="Object 3"/>
          <p:cNvGraphicFramePr>
            <a:graphicFrameLocks noChangeAspect="1"/>
          </p:cNvGraphicFramePr>
          <p:nvPr/>
        </p:nvGraphicFramePr>
        <p:xfrm>
          <a:off x="6576502" y="5820528"/>
          <a:ext cx="2158356" cy="797248"/>
        </p:xfrm>
        <a:graphic>
          <a:graphicData uri="http://schemas.openxmlformats.org/presentationml/2006/ole">
            <mc:AlternateContent xmlns:mc="http://schemas.openxmlformats.org/markup-compatibility/2006">
              <mc:Choice xmlns:v="urn:schemas-microsoft-com:vml" Requires="v">
                <p:oleObj spid="_x0000_s628830" name="Equation" r:id="rId6" imgW="1130040" imgH="419040" progId="Equation.3">
                  <p:embed/>
                </p:oleObj>
              </mc:Choice>
              <mc:Fallback>
                <p:oleObj name="Equation" r:id="rId6" imgW="1130040" imgH="419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6502" y="5820528"/>
                        <a:ext cx="2158356" cy="797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486136" y="5926764"/>
            <a:ext cx="6198243" cy="584775"/>
          </a:xfrm>
          <a:prstGeom prst="rect">
            <a:avLst/>
          </a:prstGeom>
          <a:noFill/>
        </p:spPr>
        <p:txBody>
          <a:bodyPr wrap="square" rtlCol="0">
            <a:spAutoFit/>
          </a:bodyPr>
          <a:lstStyle/>
          <a:p>
            <a:pPr algn="ctr"/>
            <a:r>
              <a:rPr lang="en-US" sz="3200" b="1" dirty="0" smtClean="0">
                <a:solidFill>
                  <a:srgbClr val="FF0000"/>
                </a:solidFill>
              </a:rPr>
              <a:t>Power discharged from cap:</a:t>
            </a:r>
            <a:endParaRPr lang="en-US" sz="3200" b="1" dirty="0">
              <a:solidFill>
                <a:srgbClr val="FF0000"/>
              </a:solidFill>
            </a:endParaRPr>
          </a:p>
        </p:txBody>
      </p:sp>
      <p:sp>
        <p:nvSpPr>
          <p:cNvPr id="11" name="TextBox 10"/>
          <p:cNvSpPr txBox="1"/>
          <p:nvPr/>
        </p:nvSpPr>
        <p:spPr>
          <a:xfrm>
            <a:off x="1393682" y="3655843"/>
            <a:ext cx="4525162" cy="584775"/>
          </a:xfrm>
          <a:prstGeom prst="rect">
            <a:avLst/>
          </a:prstGeom>
          <a:noFill/>
        </p:spPr>
        <p:txBody>
          <a:bodyPr wrap="square" rtlCol="0">
            <a:spAutoFit/>
          </a:bodyPr>
          <a:lstStyle/>
          <a:p>
            <a:pPr algn="ctr"/>
            <a:r>
              <a:rPr lang="en-US" sz="3200" b="1" dirty="0" smtClean="0">
                <a:solidFill>
                  <a:srgbClr val="FF0000"/>
                </a:solidFill>
              </a:rPr>
              <a:t>Power put onto cap:</a:t>
            </a:r>
            <a:endParaRPr lang="en-US" sz="3200" b="1" dirty="0">
              <a:solidFill>
                <a:srgbClr val="FF0000"/>
              </a:solidFill>
            </a:endParaRPr>
          </a:p>
        </p:txBody>
      </p:sp>
      <p:graphicFrame>
        <p:nvGraphicFramePr>
          <p:cNvPr id="12" name="Object 3"/>
          <p:cNvGraphicFramePr>
            <a:graphicFrameLocks noChangeAspect="1"/>
          </p:cNvGraphicFramePr>
          <p:nvPr>
            <p:extLst>
              <p:ext uri="{D42A27DB-BD31-4B8C-83A1-F6EECF244321}">
                <p14:modId xmlns:p14="http://schemas.microsoft.com/office/powerpoint/2010/main" val="3653985290"/>
              </p:ext>
            </p:extLst>
          </p:nvPr>
        </p:nvGraphicFramePr>
        <p:xfrm>
          <a:off x="5918844" y="3585080"/>
          <a:ext cx="2158356" cy="797248"/>
        </p:xfrm>
        <a:graphic>
          <a:graphicData uri="http://schemas.openxmlformats.org/presentationml/2006/ole">
            <mc:AlternateContent xmlns:mc="http://schemas.openxmlformats.org/markup-compatibility/2006">
              <mc:Choice xmlns:v="urn:schemas-microsoft-com:vml" Requires="v">
                <p:oleObj spid="_x0000_s628831" name="Equation" r:id="rId8" imgW="1130040" imgH="419040" progId="Equation.3">
                  <p:embed/>
                </p:oleObj>
              </mc:Choice>
              <mc:Fallback>
                <p:oleObj name="Equation" r:id="rId8" imgW="113004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8844" y="3585080"/>
                        <a:ext cx="2158356" cy="797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Freeform 2"/>
          <p:cNvSpPr/>
          <p:nvPr/>
        </p:nvSpPr>
        <p:spPr>
          <a:xfrm>
            <a:off x="196770" y="4177317"/>
            <a:ext cx="8825696" cy="440982"/>
          </a:xfrm>
          <a:custGeom>
            <a:avLst/>
            <a:gdLst>
              <a:gd name="connsiteX0" fmla="*/ 0 w 8825696"/>
              <a:gd name="connsiteY0" fmla="*/ 64805 h 440982"/>
              <a:gd name="connsiteX1" fmla="*/ 63660 w 8825696"/>
              <a:gd name="connsiteY1" fmla="*/ 59017 h 440982"/>
              <a:gd name="connsiteX2" fmla="*/ 167833 w 8825696"/>
              <a:gd name="connsiteY2" fmla="*/ 35868 h 440982"/>
              <a:gd name="connsiteX3" fmla="*/ 254643 w 8825696"/>
              <a:gd name="connsiteY3" fmla="*/ 30080 h 440982"/>
              <a:gd name="connsiteX4" fmla="*/ 1018572 w 8825696"/>
              <a:gd name="connsiteY4" fmla="*/ 35868 h 440982"/>
              <a:gd name="connsiteX5" fmla="*/ 1035934 w 8825696"/>
              <a:gd name="connsiteY5" fmla="*/ 41655 h 440982"/>
              <a:gd name="connsiteX6" fmla="*/ 1151681 w 8825696"/>
              <a:gd name="connsiteY6" fmla="*/ 64805 h 440982"/>
              <a:gd name="connsiteX7" fmla="*/ 1898248 w 8825696"/>
              <a:gd name="connsiteY7" fmla="*/ 59017 h 440982"/>
              <a:gd name="connsiteX8" fmla="*/ 1990845 w 8825696"/>
              <a:gd name="connsiteY8" fmla="*/ 41655 h 440982"/>
              <a:gd name="connsiteX9" fmla="*/ 2025569 w 8825696"/>
              <a:gd name="connsiteY9" fmla="*/ 35868 h 440982"/>
              <a:gd name="connsiteX10" fmla="*/ 2083443 w 8825696"/>
              <a:gd name="connsiteY10" fmla="*/ 24293 h 440982"/>
              <a:gd name="connsiteX11" fmla="*/ 2100805 w 8825696"/>
              <a:gd name="connsiteY11" fmla="*/ 12718 h 440982"/>
              <a:gd name="connsiteX12" fmla="*/ 2135529 w 8825696"/>
              <a:gd name="connsiteY12" fmla="*/ 6931 h 440982"/>
              <a:gd name="connsiteX13" fmla="*/ 2326511 w 8825696"/>
              <a:gd name="connsiteY13" fmla="*/ 18506 h 440982"/>
              <a:gd name="connsiteX14" fmla="*/ 2378597 w 8825696"/>
              <a:gd name="connsiteY14" fmla="*/ 30080 h 440982"/>
              <a:gd name="connsiteX15" fmla="*/ 2465407 w 8825696"/>
              <a:gd name="connsiteY15" fmla="*/ 53230 h 440982"/>
              <a:gd name="connsiteX16" fmla="*/ 3634450 w 8825696"/>
              <a:gd name="connsiteY16" fmla="*/ 53230 h 440982"/>
              <a:gd name="connsiteX17" fmla="*/ 3703898 w 8825696"/>
              <a:gd name="connsiteY17" fmla="*/ 59017 h 440982"/>
              <a:gd name="connsiteX18" fmla="*/ 3946967 w 8825696"/>
              <a:gd name="connsiteY18" fmla="*/ 70592 h 440982"/>
              <a:gd name="connsiteX19" fmla="*/ 4004840 w 8825696"/>
              <a:gd name="connsiteY19" fmla="*/ 82167 h 440982"/>
              <a:gd name="connsiteX20" fmla="*/ 4103225 w 8825696"/>
              <a:gd name="connsiteY20" fmla="*/ 111103 h 440982"/>
              <a:gd name="connsiteX21" fmla="*/ 4178460 w 8825696"/>
              <a:gd name="connsiteY21" fmla="*/ 122678 h 440982"/>
              <a:gd name="connsiteX22" fmla="*/ 4294207 w 8825696"/>
              <a:gd name="connsiteY22" fmla="*/ 145827 h 440982"/>
              <a:gd name="connsiteX23" fmla="*/ 4311569 w 8825696"/>
              <a:gd name="connsiteY23" fmla="*/ 151615 h 440982"/>
              <a:gd name="connsiteX24" fmla="*/ 4467827 w 8825696"/>
              <a:gd name="connsiteY24" fmla="*/ 180551 h 440982"/>
              <a:gd name="connsiteX25" fmla="*/ 4548850 w 8825696"/>
              <a:gd name="connsiteY25" fmla="*/ 192126 h 440982"/>
              <a:gd name="connsiteX26" fmla="*/ 4676172 w 8825696"/>
              <a:gd name="connsiteY26" fmla="*/ 226850 h 440982"/>
              <a:gd name="connsiteX27" fmla="*/ 4780344 w 8825696"/>
              <a:gd name="connsiteY27" fmla="*/ 244212 h 440982"/>
              <a:gd name="connsiteX28" fmla="*/ 4832430 w 8825696"/>
              <a:gd name="connsiteY28" fmla="*/ 255787 h 440982"/>
              <a:gd name="connsiteX29" fmla="*/ 4901878 w 8825696"/>
              <a:gd name="connsiteY29" fmla="*/ 267361 h 440982"/>
              <a:gd name="connsiteX30" fmla="*/ 5006050 w 8825696"/>
              <a:gd name="connsiteY30" fmla="*/ 290511 h 440982"/>
              <a:gd name="connsiteX31" fmla="*/ 5075498 w 8825696"/>
              <a:gd name="connsiteY31" fmla="*/ 296298 h 440982"/>
              <a:gd name="connsiteX32" fmla="*/ 5133372 w 8825696"/>
              <a:gd name="connsiteY32" fmla="*/ 319448 h 440982"/>
              <a:gd name="connsiteX33" fmla="*/ 5197033 w 8825696"/>
              <a:gd name="connsiteY33" fmla="*/ 331022 h 440982"/>
              <a:gd name="connsiteX34" fmla="*/ 5243331 w 8825696"/>
              <a:gd name="connsiteY34" fmla="*/ 342597 h 440982"/>
              <a:gd name="connsiteX35" fmla="*/ 5393802 w 8825696"/>
              <a:gd name="connsiteY35" fmla="*/ 365746 h 440982"/>
              <a:gd name="connsiteX36" fmla="*/ 5440101 w 8825696"/>
              <a:gd name="connsiteY36" fmla="*/ 377321 h 440982"/>
              <a:gd name="connsiteX37" fmla="*/ 5480612 w 8825696"/>
              <a:gd name="connsiteY37" fmla="*/ 388896 h 440982"/>
              <a:gd name="connsiteX38" fmla="*/ 5578997 w 8825696"/>
              <a:gd name="connsiteY38" fmla="*/ 406258 h 440982"/>
              <a:gd name="connsiteX39" fmla="*/ 5596359 w 8825696"/>
              <a:gd name="connsiteY39" fmla="*/ 417832 h 440982"/>
              <a:gd name="connsiteX40" fmla="*/ 5717893 w 8825696"/>
              <a:gd name="connsiteY40" fmla="*/ 440982 h 440982"/>
              <a:gd name="connsiteX41" fmla="*/ 6204030 w 8825696"/>
              <a:gd name="connsiteY41" fmla="*/ 435194 h 440982"/>
              <a:gd name="connsiteX42" fmla="*/ 6950597 w 8825696"/>
              <a:gd name="connsiteY42" fmla="*/ 406258 h 440982"/>
              <a:gd name="connsiteX43" fmla="*/ 7002683 w 8825696"/>
              <a:gd name="connsiteY43" fmla="*/ 394683 h 440982"/>
              <a:gd name="connsiteX44" fmla="*/ 7048982 w 8825696"/>
              <a:gd name="connsiteY44" fmla="*/ 377321 h 440982"/>
              <a:gd name="connsiteX45" fmla="*/ 7077919 w 8825696"/>
              <a:gd name="connsiteY45" fmla="*/ 371534 h 440982"/>
              <a:gd name="connsiteX46" fmla="*/ 7101068 w 8825696"/>
              <a:gd name="connsiteY46" fmla="*/ 359959 h 440982"/>
              <a:gd name="connsiteX47" fmla="*/ 7130005 w 8825696"/>
              <a:gd name="connsiteY47" fmla="*/ 354172 h 440982"/>
              <a:gd name="connsiteX48" fmla="*/ 7141579 w 8825696"/>
              <a:gd name="connsiteY48" fmla="*/ 336810 h 440982"/>
              <a:gd name="connsiteX49" fmla="*/ 7187878 w 8825696"/>
              <a:gd name="connsiteY49" fmla="*/ 319448 h 440982"/>
              <a:gd name="connsiteX50" fmla="*/ 7211027 w 8825696"/>
              <a:gd name="connsiteY50" fmla="*/ 307873 h 440982"/>
              <a:gd name="connsiteX51" fmla="*/ 7228389 w 8825696"/>
              <a:gd name="connsiteY51" fmla="*/ 296298 h 440982"/>
              <a:gd name="connsiteX52" fmla="*/ 7274688 w 8825696"/>
              <a:gd name="connsiteY52" fmla="*/ 273149 h 440982"/>
              <a:gd name="connsiteX53" fmla="*/ 7309412 w 8825696"/>
              <a:gd name="connsiteY53" fmla="*/ 244212 h 440982"/>
              <a:gd name="connsiteX54" fmla="*/ 7332562 w 8825696"/>
              <a:gd name="connsiteY54" fmla="*/ 238425 h 440982"/>
              <a:gd name="connsiteX55" fmla="*/ 7361498 w 8825696"/>
              <a:gd name="connsiteY55" fmla="*/ 226850 h 440982"/>
              <a:gd name="connsiteX56" fmla="*/ 7378860 w 8825696"/>
              <a:gd name="connsiteY56" fmla="*/ 221063 h 440982"/>
              <a:gd name="connsiteX57" fmla="*/ 7396222 w 8825696"/>
              <a:gd name="connsiteY57" fmla="*/ 209488 h 440982"/>
              <a:gd name="connsiteX58" fmla="*/ 7477245 w 8825696"/>
              <a:gd name="connsiteY58" fmla="*/ 192126 h 440982"/>
              <a:gd name="connsiteX59" fmla="*/ 7540906 w 8825696"/>
              <a:gd name="connsiteY59" fmla="*/ 157402 h 440982"/>
              <a:gd name="connsiteX60" fmla="*/ 7592992 w 8825696"/>
              <a:gd name="connsiteY60" fmla="*/ 134253 h 440982"/>
              <a:gd name="connsiteX61" fmla="*/ 7633503 w 8825696"/>
              <a:gd name="connsiteY61" fmla="*/ 128465 h 440982"/>
              <a:gd name="connsiteX62" fmla="*/ 7702952 w 8825696"/>
              <a:gd name="connsiteY62" fmla="*/ 99529 h 440982"/>
              <a:gd name="connsiteX63" fmla="*/ 7720314 w 8825696"/>
              <a:gd name="connsiteY63" fmla="*/ 87954 h 440982"/>
              <a:gd name="connsiteX64" fmla="*/ 7743463 w 8825696"/>
              <a:gd name="connsiteY64" fmla="*/ 82167 h 440982"/>
              <a:gd name="connsiteX65" fmla="*/ 7980744 w 8825696"/>
              <a:gd name="connsiteY65" fmla="*/ 53230 h 440982"/>
              <a:gd name="connsiteX66" fmla="*/ 8825696 w 8825696"/>
              <a:gd name="connsiteY66" fmla="*/ 41655 h 440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8825696" h="440982">
                <a:moveTo>
                  <a:pt x="0" y="64805"/>
                </a:moveTo>
                <a:cubicBezTo>
                  <a:pt x="21220" y="62876"/>
                  <a:pt x="42613" y="62340"/>
                  <a:pt x="63660" y="59017"/>
                </a:cubicBezTo>
                <a:cubicBezTo>
                  <a:pt x="162548" y="43402"/>
                  <a:pt x="52927" y="49657"/>
                  <a:pt x="167833" y="35868"/>
                </a:cubicBezTo>
                <a:cubicBezTo>
                  <a:pt x="196627" y="32413"/>
                  <a:pt x="225706" y="32009"/>
                  <a:pt x="254643" y="30080"/>
                </a:cubicBezTo>
                <a:lnTo>
                  <a:pt x="1018572" y="35868"/>
                </a:lnTo>
                <a:cubicBezTo>
                  <a:pt x="1024672" y="35958"/>
                  <a:pt x="1030016" y="40175"/>
                  <a:pt x="1035934" y="41655"/>
                </a:cubicBezTo>
                <a:cubicBezTo>
                  <a:pt x="1079282" y="52492"/>
                  <a:pt x="1106651" y="56618"/>
                  <a:pt x="1151681" y="64805"/>
                </a:cubicBezTo>
                <a:lnTo>
                  <a:pt x="1898248" y="59017"/>
                </a:lnTo>
                <a:cubicBezTo>
                  <a:pt x="1936745" y="58455"/>
                  <a:pt x="1953583" y="49640"/>
                  <a:pt x="1990845" y="41655"/>
                </a:cubicBezTo>
                <a:cubicBezTo>
                  <a:pt x="2002319" y="39196"/>
                  <a:pt x="2014036" y="38030"/>
                  <a:pt x="2025569" y="35868"/>
                </a:cubicBezTo>
                <a:cubicBezTo>
                  <a:pt x="2044905" y="32242"/>
                  <a:pt x="2064152" y="28151"/>
                  <a:pt x="2083443" y="24293"/>
                </a:cubicBezTo>
                <a:cubicBezTo>
                  <a:pt x="2089230" y="20435"/>
                  <a:pt x="2094206" y="14918"/>
                  <a:pt x="2100805" y="12718"/>
                </a:cubicBezTo>
                <a:cubicBezTo>
                  <a:pt x="2111937" y="9007"/>
                  <a:pt x="2123799" y="6630"/>
                  <a:pt x="2135529" y="6931"/>
                </a:cubicBezTo>
                <a:cubicBezTo>
                  <a:pt x="2199286" y="8566"/>
                  <a:pt x="2262850" y="14648"/>
                  <a:pt x="2326511" y="18506"/>
                </a:cubicBezTo>
                <a:cubicBezTo>
                  <a:pt x="2343873" y="22364"/>
                  <a:pt x="2361126" y="26752"/>
                  <a:pt x="2378597" y="30080"/>
                </a:cubicBezTo>
                <a:cubicBezTo>
                  <a:pt x="2458720" y="45341"/>
                  <a:pt x="2427388" y="27883"/>
                  <a:pt x="2465407" y="53230"/>
                </a:cubicBezTo>
                <a:cubicBezTo>
                  <a:pt x="2957011" y="38331"/>
                  <a:pt x="2721977" y="43147"/>
                  <a:pt x="3634450" y="53230"/>
                </a:cubicBezTo>
                <a:cubicBezTo>
                  <a:pt x="3657678" y="53487"/>
                  <a:pt x="3680704" y="57728"/>
                  <a:pt x="3703898" y="59017"/>
                </a:cubicBezTo>
                <a:lnTo>
                  <a:pt x="3946967" y="70592"/>
                </a:lnTo>
                <a:cubicBezTo>
                  <a:pt x="3966258" y="74450"/>
                  <a:pt x="3985815" y="77160"/>
                  <a:pt x="4004840" y="82167"/>
                </a:cubicBezTo>
                <a:cubicBezTo>
                  <a:pt x="4076539" y="101035"/>
                  <a:pt x="4035241" y="98154"/>
                  <a:pt x="4103225" y="111103"/>
                </a:cubicBezTo>
                <a:cubicBezTo>
                  <a:pt x="4128150" y="115851"/>
                  <a:pt x="4153496" y="118139"/>
                  <a:pt x="4178460" y="122678"/>
                </a:cubicBezTo>
                <a:cubicBezTo>
                  <a:pt x="4217172" y="129716"/>
                  <a:pt x="4256880" y="133383"/>
                  <a:pt x="4294207" y="145827"/>
                </a:cubicBezTo>
                <a:cubicBezTo>
                  <a:pt x="4299994" y="147756"/>
                  <a:pt x="4305597" y="150371"/>
                  <a:pt x="4311569" y="151615"/>
                </a:cubicBezTo>
                <a:cubicBezTo>
                  <a:pt x="4312018" y="151709"/>
                  <a:pt x="4430158" y="175170"/>
                  <a:pt x="4467827" y="180551"/>
                </a:cubicBezTo>
                <a:lnTo>
                  <a:pt x="4548850" y="192126"/>
                </a:lnTo>
                <a:cubicBezTo>
                  <a:pt x="4595476" y="223211"/>
                  <a:pt x="4569647" y="209096"/>
                  <a:pt x="4676172" y="226850"/>
                </a:cubicBezTo>
                <a:cubicBezTo>
                  <a:pt x="4710896" y="232637"/>
                  <a:pt x="4745979" y="236575"/>
                  <a:pt x="4780344" y="244212"/>
                </a:cubicBezTo>
                <a:cubicBezTo>
                  <a:pt x="4797706" y="248070"/>
                  <a:pt x="4814959" y="252459"/>
                  <a:pt x="4832430" y="255787"/>
                </a:cubicBezTo>
                <a:cubicBezTo>
                  <a:pt x="4855484" y="260178"/>
                  <a:pt x="4878865" y="262759"/>
                  <a:pt x="4901878" y="267361"/>
                </a:cubicBezTo>
                <a:cubicBezTo>
                  <a:pt x="4959228" y="278831"/>
                  <a:pt x="4942514" y="281847"/>
                  <a:pt x="5006050" y="290511"/>
                </a:cubicBezTo>
                <a:cubicBezTo>
                  <a:pt x="5029067" y="293650"/>
                  <a:pt x="5052349" y="294369"/>
                  <a:pt x="5075498" y="296298"/>
                </a:cubicBezTo>
                <a:cubicBezTo>
                  <a:pt x="5098322" y="307710"/>
                  <a:pt x="5106357" y="313092"/>
                  <a:pt x="5133372" y="319448"/>
                </a:cubicBezTo>
                <a:cubicBezTo>
                  <a:pt x="5154367" y="324388"/>
                  <a:pt x="5175927" y="326579"/>
                  <a:pt x="5197033" y="331022"/>
                </a:cubicBezTo>
                <a:cubicBezTo>
                  <a:pt x="5212599" y="334299"/>
                  <a:pt x="5227659" y="339871"/>
                  <a:pt x="5243331" y="342597"/>
                </a:cubicBezTo>
                <a:cubicBezTo>
                  <a:pt x="5373374" y="365214"/>
                  <a:pt x="5285273" y="342898"/>
                  <a:pt x="5393802" y="365746"/>
                </a:cubicBezTo>
                <a:cubicBezTo>
                  <a:pt x="5409369" y="369023"/>
                  <a:pt x="5424730" y="373222"/>
                  <a:pt x="5440101" y="377321"/>
                </a:cubicBezTo>
                <a:cubicBezTo>
                  <a:pt x="5453671" y="380940"/>
                  <a:pt x="5466863" y="386032"/>
                  <a:pt x="5480612" y="388896"/>
                </a:cubicBezTo>
                <a:cubicBezTo>
                  <a:pt x="5513214" y="395688"/>
                  <a:pt x="5578997" y="406258"/>
                  <a:pt x="5578997" y="406258"/>
                </a:cubicBezTo>
                <a:cubicBezTo>
                  <a:pt x="5584784" y="410116"/>
                  <a:pt x="5590003" y="415007"/>
                  <a:pt x="5596359" y="417832"/>
                </a:cubicBezTo>
                <a:cubicBezTo>
                  <a:pt x="5636488" y="435667"/>
                  <a:pt x="5672322" y="434906"/>
                  <a:pt x="5717893" y="440982"/>
                </a:cubicBezTo>
                <a:lnTo>
                  <a:pt x="6204030" y="435194"/>
                </a:lnTo>
                <a:cubicBezTo>
                  <a:pt x="6582202" y="426500"/>
                  <a:pt x="6645932" y="421881"/>
                  <a:pt x="6950597" y="406258"/>
                </a:cubicBezTo>
                <a:cubicBezTo>
                  <a:pt x="6967959" y="402400"/>
                  <a:pt x="6985428" y="398997"/>
                  <a:pt x="7002683" y="394683"/>
                </a:cubicBezTo>
                <a:cubicBezTo>
                  <a:pt x="7025188" y="389057"/>
                  <a:pt x="7022406" y="385294"/>
                  <a:pt x="7048982" y="377321"/>
                </a:cubicBezTo>
                <a:cubicBezTo>
                  <a:pt x="7058404" y="374494"/>
                  <a:pt x="7068273" y="373463"/>
                  <a:pt x="7077919" y="371534"/>
                </a:cubicBezTo>
                <a:cubicBezTo>
                  <a:pt x="7085635" y="367676"/>
                  <a:pt x="7092884" y="362687"/>
                  <a:pt x="7101068" y="359959"/>
                </a:cubicBezTo>
                <a:cubicBezTo>
                  <a:pt x="7110400" y="356848"/>
                  <a:pt x="7121464" y="359052"/>
                  <a:pt x="7130005" y="354172"/>
                </a:cubicBezTo>
                <a:cubicBezTo>
                  <a:pt x="7136044" y="350721"/>
                  <a:pt x="7136661" y="341728"/>
                  <a:pt x="7141579" y="336810"/>
                </a:cubicBezTo>
                <a:cubicBezTo>
                  <a:pt x="7156481" y="321907"/>
                  <a:pt x="7167174" y="323589"/>
                  <a:pt x="7187878" y="319448"/>
                </a:cubicBezTo>
                <a:cubicBezTo>
                  <a:pt x="7195594" y="315590"/>
                  <a:pt x="7203537" y="312153"/>
                  <a:pt x="7211027" y="307873"/>
                </a:cubicBezTo>
                <a:cubicBezTo>
                  <a:pt x="7217066" y="304422"/>
                  <a:pt x="7222168" y="299409"/>
                  <a:pt x="7228389" y="296298"/>
                </a:cubicBezTo>
                <a:cubicBezTo>
                  <a:pt x="7263996" y="278495"/>
                  <a:pt x="7226558" y="309247"/>
                  <a:pt x="7274688" y="273149"/>
                </a:cubicBezTo>
                <a:cubicBezTo>
                  <a:pt x="7293226" y="259245"/>
                  <a:pt x="7288421" y="253208"/>
                  <a:pt x="7309412" y="244212"/>
                </a:cubicBezTo>
                <a:cubicBezTo>
                  <a:pt x="7316723" y="241079"/>
                  <a:pt x="7325016" y="240940"/>
                  <a:pt x="7332562" y="238425"/>
                </a:cubicBezTo>
                <a:cubicBezTo>
                  <a:pt x="7342417" y="235140"/>
                  <a:pt x="7351771" y="230498"/>
                  <a:pt x="7361498" y="226850"/>
                </a:cubicBezTo>
                <a:cubicBezTo>
                  <a:pt x="7367210" y="224708"/>
                  <a:pt x="7373073" y="222992"/>
                  <a:pt x="7378860" y="221063"/>
                </a:cubicBezTo>
                <a:cubicBezTo>
                  <a:pt x="7384647" y="217205"/>
                  <a:pt x="7389866" y="212313"/>
                  <a:pt x="7396222" y="209488"/>
                </a:cubicBezTo>
                <a:cubicBezTo>
                  <a:pt x="7428491" y="195146"/>
                  <a:pt x="7440777" y="196684"/>
                  <a:pt x="7477245" y="192126"/>
                </a:cubicBezTo>
                <a:cubicBezTo>
                  <a:pt x="7508965" y="170979"/>
                  <a:pt x="7488382" y="183664"/>
                  <a:pt x="7540906" y="157402"/>
                </a:cubicBezTo>
                <a:cubicBezTo>
                  <a:pt x="7554943" y="150383"/>
                  <a:pt x="7578206" y="137950"/>
                  <a:pt x="7592992" y="134253"/>
                </a:cubicBezTo>
                <a:cubicBezTo>
                  <a:pt x="7606226" y="130945"/>
                  <a:pt x="7619999" y="130394"/>
                  <a:pt x="7633503" y="128465"/>
                </a:cubicBezTo>
                <a:cubicBezTo>
                  <a:pt x="7679306" y="94113"/>
                  <a:pt x="7630924" y="125721"/>
                  <a:pt x="7702952" y="99529"/>
                </a:cubicBezTo>
                <a:cubicBezTo>
                  <a:pt x="7709489" y="97152"/>
                  <a:pt x="7713921" y="90694"/>
                  <a:pt x="7720314" y="87954"/>
                </a:cubicBezTo>
                <a:cubicBezTo>
                  <a:pt x="7727625" y="84821"/>
                  <a:pt x="7735747" y="84096"/>
                  <a:pt x="7743463" y="82167"/>
                </a:cubicBezTo>
                <a:cubicBezTo>
                  <a:pt x="7834389" y="21548"/>
                  <a:pt x="7764282" y="59414"/>
                  <a:pt x="7980744" y="53230"/>
                </a:cubicBezTo>
                <a:cubicBezTo>
                  <a:pt x="8262231" y="-59367"/>
                  <a:pt x="7999292" y="41655"/>
                  <a:pt x="8825696" y="416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again….</a:t>
            </a:r>
            <a:endParaRPr lang="en-US" dirty="0"/>
          </a:p>
        </p:txBody>
      </p:sp>
      <p:sp>
        <p:nvSpPr>
          <p:cNvPr id="3" name="Content Placeholder 2"/>
          <p:cNvSpPr>
            <a:spLocks noGrp="1"/>
          </p:cNvSpPr>
          <p:nvPr>
            <p:ph idx="1"/>
          </p:nvPr>
        </p:nvSpPr>
        <p:spPr/>
        <p:txBody>
          <a:bodyPr/>
          <a:lstStyle/>
          <a:p>
            <a:r>
              <a:rPr lang="en-US" dirty="0" smtClean="0"/>
              <a:t>Power is only used on LH transitions (output goes from low to high) </a:t>
            </a:r>
            <a:r>
              <a:rPr lang="en-US" dirty="0" smtClean="0">
                <a:sym typeface="Wingdings" panose="05000000000000000000" pitchFamily="2" charset="2"/>
              </a:rPr>
              <a:t> Cap is being charged</a:t>
            </a:r>
          </a:p>
          <a:p>
            <a:endParaRPr lang="en-US" dirty="0">
              <a:sym typeface="Wingdings" panose="05000000000000000000" pitchFamily="2" charset="2"/>
            </a:endParaRPr>
          </a:p>
          <a:p>
            <a:r>
              <a:rPr lang="en-US" dirty="0" smtClean="0">
                <a:sym typeface="Wingdings" panose="05000000000000000000" pitchFamily="2" charset="2"/>
              </a:rPr>
              <a:t>Power is not used on HL transitions </a:t>
            </a:r>
            <a:r>
              <a:rPr lang="en-US" dirty="0"/>
              <a:t>(output goes from </a:t>
            </a:r>
            <a:r>
              <a:rPr lang="en-US" dirty="0" smtClean="0"/>
              <a:t>high to low)</a:t>
            </a:r>
            <a:r>
              <a:rPr lang="en-US" dirty="0" smtClean="0">
                <a:sym typeface="Wingdings" panose="05000000000000000000" pitchFamily="2" charset="2"/>
              </a:rPr>
              <a:t>  Cap is discharged</a:t>
            </a:r>
            <a:endParaRPr lang="en-US"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33</a:t>
            </a:fld>
            <a:endParaRPr kumimoji="0" lang="en-US"/>
          </a:p>
        </p:txBody>
      </p:sp>
    </p:spTree>
    <p:extLst>
      <p:ext uri="{BB962C8B-B14F-4D97-AF65-F5344CB8AC3E}">
        <p14:creationId xmlns:p14="http://schemas.microsoft.com/office/powerpoint/2010/main" val="18231379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Dynamic power consumption</a:t>
            </a:r>
            <a:br>
              <a:rPr lang="en-US" dirty="0" smtClean="0"/>
            </a:br>
            <a:r>
              <a:rPr lang="en-US" dirty="0" smtClean="0"/>
              <a:t>(Power=Energy/time)</a:t>
            </a:r>
            <a:endParaRPr lang="en-US"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pPr/>
              <a:t>34</a:t>
            </a:fld>
            <a:endParaRPr kumimoji="0" lang="en-US"/>
          </a:p>
        </p:txBody>
      </p:sp>
      <p:sp>
        <p:nvSpPr>
          <p:cNvPr id="5" name="Footer Placeholder 4"/>
          <p:cNvSpPr>
            <a:spLocks noGrp="1"/>
          </p:cNvSpPr>
          <p:nvPr>
            <p:ph type="ftr" sz="quarter" idx="11"/>
          </p:nvPr>
        </p:nvSpPr>
        <p:spPr/>
        <p:txBody>
          <a:bodyPr/>
          <a:lstStyle/>
          <a:p>
            <a:r>
              <a:rPr kumimoji="0" lang="en-US" smtClean="0"/>
              <a:t>W2018: EE307</a:t>
            </a:r>
            <a:endParaRPr kumimoji="0" lang="en-US"/>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5845" y="1591375"/>
            <a:ext cx="7113588"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reduce power</a:t>
            </a:r>
            <a:endParaRPr lang="en-US" dirty="0"/>
          </a:p>
        </p:txBody>
      </p:sp>
      <p:sp>
        <p:nvSpPr>
          <p:cNvPr id="3" name="Content Placeholder 2"/>
          <p:cNvSpPr>
            <a:spLocks noGrp="1"/>
          </p:cNvSpPr>
          <p:nvPr>
            <p:ph idx="1"/>
          </p:nvPr>
        </p:nvSpPr>
        <p:spPr>
          <a:xfrm>
            <a:off x="1435608" y="2479728"/>
            <a:ext cx="7498080" cy="3768671"/>
          </a:xfrm>
        </p:spPr>
        <p:txBody>
          <a:bodyPr/>
          <a:lstStyle/>
          <a:p>
            <a:r>
              <a:rPr lang="en-US" dirty="0" err="1" smtClean="0"/>
              <a:t>Vdd</a:t>
            </a:r>
            <a:endParaRPr lang="en-US" dirty="0" smtClean="0"/>
          </a:p>
          <a:p>
            <a:r>
              <a:rPr lang="en-US" dirty="0" err="1" smtClean="0"/>
              <a:t>fclk</a:t>
            </a:r>
            <a:endParaRPr lang="en-US" dirty="0" smtClean="0"/>
          </a:p>
          <a:p>
            <a:r>
              <a:rPr lang="en-US" dirty="0" smtClean="0"/>
              <a:t>CL</a:t>
            </a:r>
          </a:p>
          <a:p>
            <a:r>
              <a:rPr lang="el-GR" dirty="0" smtClean="0">
                <a:latin typeface="Calibri"/>
              </a:rPr>
              <a:t>Α</a:t>
            </a:r>
            <a:r>
              <a:rPr lang="en-US" b="1" baseline="-25000" dirty="0" smtClean="0">
                <a:latin typeface="Calibri"/>
              </a:rPr>
              <a:t>0</a:t>
            </a:r>
            <a:r>
              <a:rPr lang="en-US" b="1" baseline="-25000" dirty="0" smtClean="0">
                <a:latin typeface="Calibri"/>
                <a:sym typeface="Wingdings" pitchFamily="2" charset="2"/>
              </a:rPr>
              <a:t>1</a:t>
            </a:r>
            <a:endParaRPr lang="en-US" b="1" baseline="-25000"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35</a:t>
            </a:fld>
            <a:endParaRPr kumimoji="0" lang="en-US"/>
          </a:p>
        </p:txBody>
      </p:sp>
      <p:pic>
        <p:nvPicPr>
          <p:cNvPr id="629762" name="Picture 2"/>
          <p:cNvPicPr>
            <a:picLocks noChangeAspect="1" noChangeArrowheads="1"/>
          </p:cNvPicPr>
          <p:nvPr/>
        </p:nvPicPr>
        <p:blipFill>
          <a:blip r:embed="rId2" cstate="print"/>
          <a:srcRect/>
          <a:stretch>
            <a:fillRect/>
          </a:stretch>
        </p:blipFill>
        <p:spPr bwMode="auto">
          <a:xfrm>
            <a:off x="2720680" y="1308720"/>
            <a:ext cx="3857625"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Static Power consumption</a:t>
            </a:r>
            <a:endParaRPr lang="en-US" dirty="0"/>
          </a:p>
        </p:txBody>
      </p:sp>
      <p:sp>
        <p:nvSpPr>
          <p:cNvPr id="9" name="Text Placeholder 8"/>
          <p:cNvSpPr>
            <a:spLocks noGrp="1"/>
          </p:cNvSpPr>
          <p:nvPr>
            <p:ph type="body" idx="1"/>
          </p:nvPr>
        </p:nvSpPr>
        <p:spPr/>
        <p:txBody>
          <a:bodyPr/>
          <a:lstStyle/>
          <a:p>
            <a:r>
              <a:rPr lang="en-US" dirty="0" smtClean="0"/>
              <a:t>Power</a:t>
            </a:r>
            <a:endParaRPr lang="en-US"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36</a:t>
            </a:fld>
            <a:endParaRPr kumimoji="0" lang="en-US"/>
          </a:p>
        </p:txBody>
      </p:sp>
    </p:spTree>
    <p:extLst>
      <p:ext uri="{BB962C8B-B14F-4D97-AF65-F5344CB8AC3E}">
        <p14:creationId xmlns:p14="http://schemas.microsoft.com/office/powerpoint/2010/main" val="21397733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328613" y="222250"/>
            <a:ext cx="8610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4400" b="1" dirty="0">
                <a:solidFill>
                  <a:schemeClr val="tx2"/>
                </a:solidFill>
                <a:effectLst>
                  <a:outerShdw blurRad="38100" dist="38100" dir="2700000" algn="tl">
                    <a:srgbClr val="C0C0C0"/>
                  </a:outerShdw>
                </a:effectLst>
                <a:latin typeface="Helvetica" pitchFamily="34" charset="0"/>
              </a:rPr>
              <a:t>Static Power </a:t>
            </a:r>
            <a:r>
              <a:rPr lang="en-US" altLang="en-US" sz="4400" b="1" dirty="0" smtClean="0">
                <a:solidFill>
                  <a:schemeClr val="tx2"/>
                </a:solidFill>
                <a:effectLst>
                  <a:outerShdw blurRad="38100" dist="38100" dir="2700000" algn="tl">
                    <a:srgbClr val="C0C0C0"/>
                  </a:outerShdw>
                </a:effectLst>
                <a:latin typeface="Helvetica" pitchFamily="34" charset="0"/>
              </a:rPr>
              <a:t>Consumption</a:t>
            </a:r>
          </a:p>
          <a:p>
            <a:r>
              <a:rPr lang="en-US" altLang="en-US" sz="3600" b="1" dirty="0" err="1" smtClean="0">
                <a:solidFill>
                  <a:schemeClr val="tx2"/>
                </a:solidFill>
                <a:effectLst>
                  <a:outerShdw blurRad="38100" dist="38100" dir="2700000" algn="tl">
                    <a:srgbClr val="C0C0C0"/>
                  </a:outerShdw>
                </a:effectLst>
                <a:latin typeface="Helvetica" pitchFamily="34" charset="0"/>
              </a:rPr>
              <a:t>Ratioed</a:t>
            </a:r>
            <a:r>
              <a:rPr lang="en-US" altLang="en-US" sz="3600" b="1" dirty="0" smtClean="0">
                <a:solidFill>
                  <a:schemeClr val="tx2"/>
                </a:solidFill>
                <a:effectLst>
                  <a:outerShdw blurRad="38100" dist="38100" dir="2700000" algn="tl">
                    <a:srgbClr val="C0C0C0"/>
                  </a:outerShdw>
                </a:effectLst>
                <a:latin typeface="Helvetica" pitchFamily="34" charset="0"/>
              </a:rPr>
              <a:t> logic</a:t>
            </a:r>
            <a:endParaRPr lang="en-US" altLang="en-US" b="1" dirty="0">
              <a:effectLst>
                <a:outerShdw blurRad="38100" dist="38100" dir="2700000" algn="tl">
                  <a:srgbClr val="C0C0C0"/>
                </a:outerShdw>
              </a:effectLst>
              <a:latin typeface="Helvetica" pitchFamily="34" charset="0"/>
            </a:endParaRPr>
          </a:p>
        </p:txBody>
      </p:sp>
      <p:pic>
        <p:nvPicPr>
          <p:cNvPr id="413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b="28033"/>
          <a:stretch>
            <a:fillRect/>
          </a:stretch>
        </p:blipFill>
        <p:spPr bwMode="auto">
          <a:xfrm>
            <a:off x="1498600" y="1244600"/>
            <a:ext cx="5334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3700" name="Text Box 4"/>
          <p:cNvSpPr txBox="1">
            <a:spLocks noChangeArrowheads="1"/>
          </p:cNvSpPr>
          <p:nvPr/>
        </p:nvSpPr>
        <p:spPr bwMode="auto">
          <a:xfrm>
            <a:off x="344488" y="4659313"/>
            <a:ext cx="494558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dirty="0">
                <a:solidFill>
                  <a:srgbClr val="315263"/>
                </a:solidFill>
                <a:latin typeface="Times New Roman" pitchFamily="18" charset="0"/>
              </a:rPr>
              <a:t>Wasted energy …</a:t>
            </a:r>
          </a:p>
          <a:p>
            <a:r>
              <a:rPr lang="en-US" altLang="en-US" sz="2800" i="0" dirty="0">
                <a:solidFill>
                  <a:srgbClr val="315263"/>
                </a:solidFill>
                <a:latin typeface="Times New Roman" pitchFamily="18" charset="0"/>
              </a:rPr>
              <a:t>Should be avoided in </a:t>
            </a:r>
            <a:r>
              <a:rPr lang="en-US" altLang="en-US" sz="2800" i="0" dirty="0" smtClean="0">
                <a:solidFill>
                  <a:srgbClr val="315263"/>
                </a:solidFill>
                <a:latin typeface="Times New Roman" pitchFamily="18" charset="0"/>
              </a:rPr>
              <a:t>most cases,</a:t>
            </a:r>
            <a:endParaRPr lang="en-US" altLang="en-US" sz="2800" i="0" dirty="0">
              <a:solidFill>
                <a:srgbClr val="315263"/>
              </a:solidFill>
              <a:latin typeface="Times New Roman" pitchFamily="18" charset="0"/>
            </a:endParaRPr>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37</a:t>
            </a:fld>
            <a:endParaRPr kumimoji="0" lang="en-US"/>
          </a:p>
        </p:txBody>
      </p:sp>
      <p:sp>
        <p:nvSpPr>
          <p:cNvPr id="6" name="Footer Placeholder 5"/>
          <p:cNvSpPr>
            <a:spLocks noGrp="1"/>
          </p:cNvSpPr>
          <p:nvPr>
            <p:ph type="ftr" sz="quarter" idx="11"/>
          </p:nvPr>
        </p:nvSpPr>
        <p:spPr/>
        <p:txBody>
          <a:bodyPr/>
          <a:lstStyle/>
          <a:p>
            <a:r>
              <a:rPr kumimoji="0" lang="en-US" smtClean="0"/>
              <a:t>W2018: EE307</a:t>
            </a:r>
            <a:endParaRPr kumimoji="0" lang="en-US"/>
          </a:p>
        </p:txBody>
      </p:sp>
    </p:spTree>
    <p:extLst>
      <p:ext uri="{BB962C8B-B14F-4D97-AF65-F5344CB8AC3E}">
        <p14:creationId xmlns:p14="http://schemas.microsoft.com/office/powerpoint/2010/main" val="2986213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Power reduction</a:t>
            </a:r>
            <a:endParaRPr lang="en-US" dirty="0"/>
          </a:p>
        </p:txBody>
      </p:sp>
      <p:sp>
        <p:nvSpPr>
          <p:cNvPr id="9" name="Text Placeholder 8"/>
          <p:cNvSpPr>
            <a:spLocks noGrp="1"/>
          </p:cNvSpPr>
          <p:nvPr>
            <p:ph type="body" idx="1"/>
          </p:nvPr>
        </p:nvSpPr>
        <p:spPr/>
        <p:txBody>
          <a:bodyPr/>
          <a:lstStyle/>
          <a:p>
            <a:r>
              <a:rPr lang="en-US" dirty="0" smtClean="0"/>
              <a:t>Power</a:t>
            </a:r>
            <a:endParaRPr lang="en-US"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38</a:t>
            </a:fld>
            <a:endParaRPr kumimoji="0" lang="en-US"/>
          </a:p>
        </p:txBody>
      </p:sp>
    </p:spTree>
    <p:extLst>
      <p:ext uri="{BB962C8B-B14F-4D97-AF65-F5344CB8AC3E}">
        <p14:creationId xmlns:p14="http://schemas.microsoft.com/office/powerpoint/2010/main" val="7962712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568325" y="280988"/>
            <a:ext cx="8229600" cy="803275"/>
          </a:xfrm>
        </p:spPr>
        <p:txBody>
          <a:bodyPr/>
          <a:lstStyle/>
          <a:p>
            <a:r>
              <a:rPr lang="en-US" altLang="en-US"/>
              <a:t>Principles for Power Reduction</a:t>
            </a:r>
          </a:p>
        </p:txBody>
      </p:sp>
      <p:sp>
        <p:nvSpPr>
          <p:cNvPr id="414723" name="Rectangle 3"/>
          <p:cNvSpPr>
            <a:spLocks noGrp="1" noChangeArrowheads="1"/>
          </p:cNvSpPr>
          <p:nvPr>
            <p:ph idx="1"/>
          </p:nvPr>
        </p:nvSpPr>
        <p:spPr>
          <a:xfrm>
            <a:off x="1025525" y="2126802"/>
            <a:ext cx="7772400" cy="4114800"/>
          </a:xfrm>
        </p:spPr>
        <p:txBody>
          <a:bodyPr>
            <a:normAutofit lnSpcReduction="10000"/>
          </a:bodyPr>
          <a:lstStyle/>
          <a:p>
            <a:r>
              <a:rPr lang="en-US" altLang="en-US" dirty="0">
                <a:solidFill>
                  <a:srgbClr val="660066"/>
                </a:solidFill>
              </a:rPr>
              <a:t>Prime choice: Reduce voltage!</a:t>
            </a:r>
          </a:p>
          <a:p>
            <a:pPr lvl="1"/>
            <a:r>
              <a:rPr lang="en-US" altLang="en-US" dirty="0"/>
              <a:t>Recent years have seen an acceleration in supply voltage reduction</a:t>
            </a:r>
          </a:p>
          <a:p>
            <a:pPr lvl="1"/>
            <a:r>
              <a:rPr lang="en-US" altLang="en-US" dirty="0"/>
              <a:t>Design at very low voltages still open question (0.6 … 0.9 V by 2010!)</a:t>
            </a:r>
          </a:p>
          <a:p>
            <a:r>
              <a:rPr lang="en-US" altLang="en-US" dirty="0"/>
              <a:t>Reduce switching activity</a:t>
            </a:r>
          </a:p>
          <a:p>
            <a:r>
              <a:rPr lang="en-US" altLang="en-US" dirty="0"/>
              <a:t>Reduce physical capacitance</a:t>
            </a:r>
          </a:p>
          <a:p>
            <a:pPr lvl="1"/>
            <a:r>
              <a:rPr lang="en-US" altLang="en-US" dirty="0"/>
              <a:t>Device Sizing: for </a:t>
            </a:r>
            <a:r>
              <a:rPr lang="en-US" altLang="en-US" i="1" dirty="0"/>
              <a:t>F</a:t>
            </a:r>
            <a:r>
              <a:rPr lang="en-US" altLang="en-US" dirty="0"/>
              <a:t>=20</a:t>
            </a:r>
          </a:p>
          <a:p>
            <a:pPr lvl="2"/>
            <a:r>
              <a:rPr lang="en-US" altLang="en-US" i="1" dirty="0" err="1"/>
              <a:t>f</a:t>
            </a:r>
            <a:r>
              <a:rPr lang="en-US" altLang="en-US" i="1" baseline="-25000" dirty="0" err="1"/>
              <a:t>opt</a:t>
            </a:r>
            <a:r>
              <a:rPr lang="en-US" altLang="en-US" dirty="0"/>
              <a:t>(energy)=3.53, </a:t>
            </a:r>
            <a:r>
              <a:rPr lang="en-US" altLang="en-US" i="1" dirty="0" err="1"/>
              <a:t>f</a:t>
            </a:r>
            <a:r>
              <a:rPr lang="en-US" altLang="en-US" i="1" baseline="-25000" dirty="0" err="1"/>
              <a:t>opt</a:t>
            </a:r>
            <a:r>
              <a:rPr lang="en-US" altLang="en-US" dirty="0"/>
              <a:t>(performance)=4.47</a:t>
            </a:r>
          </a:p>
        </p:txBody>
      </p:sp>
      <p:sp>
        <p:nvSpPr>
          <p:cNvPr id="4" name="Slide Number Placeholder 3"/>
          <p:cNvSpPr>
            <a:spLocks noGrp="1"/>
          </p:cNvSpPr>
          <p:nvPr>
            <p:ph type="sldNum" sz="quarter" idx="12"/>
          </p:nvPr>
        </p:nvSpPr>
        <p:spPr/>
        <p:txBody>
          <a:bodyPr/>
          <a:lstStyle/>
          <a:p>
            <a:fld id="{6294C92D-0306-4E69-9CD3-20855E849650}" type="slidenum">
              <a:rPr kumimoji="0" lang="en-US" smtClean="0"/>
              <a:pPr/>
              <a:t>39</a:t>
            </a:fld>
            <a:endParaRPr kumimoji="0" lang="en-US"/>
          </a:p>
        </p:txBody>
      </p:sp>
      <p:sp>
        <p:nvSpPr>
          <p:cNvPr id="5" name="Footer Placeholder 4"/>
          <p:cNvSpPr>
            <a:spLocks noGrp="1"/>
          </p:cNvSpPr>
          <p:nvPr>
            <p:ph type="ftr" sz="quarter" idx="11"/>
          </p:nvPr>
        </p:nvSpPr>
        <p:spPr/>
        <p:txBody>
          <a:bodyPr/>
          <a:lstStyle/>
          <a:p>
            <a:r>
              <a:rPr kumimoji="0" lang="en-US" smtClean="0"/>
              <a:t>W2018: EE307</a:t>
            </a:r>
            <a:endParaRPr kumimoji="0" lang="en-US"/>
          </a:p>
        </p:txBody>
      </p:sp>
      <p:pic>
        <p:nvPicPr>
          <p:cNvPr id="6" name="Picture 2"/>
          <p:cNvPicPr>
            <a:picLocks noChangeAspect="1" noChangeArrowheads="1"/>
          </p:cNvPicPr>
          <p:nvPr/>
        </p:nvPicPr>
        <p:blipFill>
          <a:blip r:embed="rId2" cstate="print"/>
          <a:srcRect/>
          <a:stretch>
            <a:fillRect/>
          </a:stretch>
        </p:blipFill>
        <p:spPr bwMode="auto">
          <a:xfrm>
            <a:off x="2193357" y="1084263"/>
            <a:ext cx="3857625"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949" y="56135"/>
            <a:ext cx="7498080" cy="1143000"/>
          </a:xfrm>
        </p:spPr>
        <p:txBody>
          <a:bodyPr>
            <a:normAutofit fontScale="90000"/>
          </a:bodyPr>
          <a:lstStyle/>
          <a:p>
            <a:r>
              <a:rPr lang="en-US" dirty="0" smtClean="0"/>
              <a:t>Power used by CMOS</a:t>
            </a:r>
            <a:br>
              <a:rPr lang="en-US" dirty="0" smtClean="0"/>
            </a:br>
            <a:r>
              <a:rPr lang="en-US" sz="2700" dirty="0" smtClean="0"/>
              <a:t>Power is only used when it comes off of the supply</a:t>
            </a:r>
            <a:endParaRPr lang="en-US" sz="2700"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4</a:t>
            </a:fld>
            <a:endParaRPr kumimoji="0" lang="en-US"/>
          </a:p>
        </p:txBody>
      </p:sp>
      <p:pic>
        <p:nvPicPr>
          <p:cNvPr id="6" name="Picture 5"/>
          <p:cNvPicPr>
            <a:picLocks noChangeAspect="1"/>
          </p:cNvPicPr>
          <p:nvPr/>
        </p:nvPicPr>
        <p:blipFill>
          <a:blip r:embed="rId3"/>
          <a:stretch>
            <a:fillRect/>
          </a:stretch>
        </p:blipFill>
        <p:spPr>
          <a:xfrm>
            <a:off x="4502327" y="2990402"/>
            <a:ext cx="3980874" cy="3670676"/>
          </a:xfrm>
          <a:prstGeom prst="rect">
            <a:avLst/>
          </a:prstGeom>
        </p:spPr>
      </p:pic>
      <p:sp>
        <p:nvSpPr>
          <p:cNvPr id="7" name="TextBox 6"/>
          <p:cNvSpPr txBox="1"/>
          <p:nvPr/>
        </p:nvSpPr>
        <p:spPr>
          <a:xfrm>
            <a:off x="4743362" y="4674950"/>
            <a:ext cx="527709" cy="830997"/>
          </a:xfrm>
          <a:prstGeom prst="rect">
            <a:avLst/>
          </a:prstGeom>
          <a:noFill/>
        </p:spPr>
        <p:txBody>
          <a:bodyPr wrap="none" rtlCol="0">
            <a:spAutoFit/>
          </a:bodyPr>
          <a:lstStyle/>
          <a:p>
            <a:r>
              <a:rPr lang="en-US" sz="4800" b="1" i="0" dirty="0" smtClean="0">
                <a:solidFill>
                  <a:srgbClr val="00B050"/>
                </a:solidFill>
              </a:rPr>
              <a:t>0</a:t>
            </a:r>
            <a:endParaRPr lang="en-US" sz="2000" b="1" i="0" dirty="0">
              <a:solidFill>
                <a:srgbClr val="00B050"/>
              </a:solidFill>
            </a:endParaRPr>
          </a:p>
        </p:txBody>
      </p:sp>
      <p:pic>
        <p:nvPicPr>
          <p:cNvPr id="9" name="Picture 8"/>
          <p:cNvPicPr>
            <a:picLocks noChangeAspect="1"/>
          </p:cNvPicPr>
          <p:nvPr/>
        </p:nvPicPr>
        <p:blipFill>
          <a:blip r:embed="rId4"/>
          <a:stretch>
            <a:fillRect/>
          </a:stretch>
        </p:blipFill>
        <p:spPr>
          <a:xfrm>
            <a:off x="7261428" y="4883527"/>
            <a:ext cx="1038070" cy="945053"/>
          </a:xfrm>
          <a:prstGeom prst="rect">
            <a:avLst/>
          </a:prstGeom>
        </p:spPr>
      </p:pic>
      <p:sp>
        <p:nvSpPr>
          <p:cNvPr id="3" name="Content Placeholder 2"/>
          <p:cNvSpPr>
            <a:spLocks noGrp="1"/>
          </p:cNvSpPr>
          <p:nvPr>
            <p:ph idx="1"/>
          </p:nvPr>
        </p:nvSpPr>
        <p:spPr>
          <a:xfrm>
            <a:off x="1340607" y="1255581"/>
            <a:ext cx="5822989" cy="1678375"/>
          </a:xfrm>
        </p:spPr>
        <p:txBody>
          <a:bodyPr>
            <a:normAutofit fontScale="85000" lnSpcReduction="20000"/>
          </a:bodyPr>
          <a:lstStyle/>
          <a:p>
            <a:r>
              <a:rPr lang="en-US" dirty="0"/>
              <a:t>Leakage</a:t>
            </a:r>
          </a:p>
          <a:p>
            <a:pPr lvl="1"/>
            <a:r>
              <a:rPr lang="en-US" dirty="0"/>
              <a:t>Leaking diodes and </a:t>
            </a:r>
            <a:r>
              <a:rPr lang="en-US" dirty="0" smtClean="0"/>
              <a:t>transistors</a:t>
            </a:r>
          </a:p>
          <a:p>
            <a:r>
              <a:rPr lang="en-US" sz="3000" dirty="0"/>
              <a:t>Dynamic Power Consumption</a:t>
            </a:r>
          </a:p>
          <a:p>
            <a:pPr lvl="1"/>
            <a:r>
              <a:rPr lang="en-US" sz="3000" dirty="0"/>
              <a:t>Charging and Discharging capacitors</a:t>
            </a:r>
          </a:p>
          <a:p>
            <a:endParaRPr lang="en-US" dirty="0"/>
          </a:p>
        </p:txBody>
      </p:sp>
      <p:sp>
        <p:nvSpPr>
          <p:cNvPr id="16" name="Oval 15"/>
          <p:cNvSpPr/>
          <p:nvPr/>
        </p:nvSpPr>
        <p:spPr>
          <a:xfrm>
            <a:off x="7261428" y="4945665"/>
            <a:ext cx="167665" cy="1645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922269" y="4591722"/>
            <a:ext cx="1266693" cy="707886"/>
          </a:xfrm>
          <a:prstGeom prst="rect">
            <a:avLst/>
          </a:prstGeom>
          <a:noFill/>
        </p:spPr>
        <p:txBody>
          <a:bodyPr wrap="none" rtlCol="0">
            <a:spAutoFit/>
          </a:bodyPr>
          <a:lstStyle/>
          <a:p>
            <a:r>
              <a:rPr lang="en-US" sz="4000" b="1" i="0" dirty="0" smtClean="0">
                <a:solidFill>
                  <a:srgbClr val="00B050"/>
                </a:solidFill>
              </a:rPr>
              <a:t>VDD</a:t>
            </a:r>
            <a:endParaRPr lang="en-US" sz="2000" b="1" i="0" dirty="0">
              <a:solidFill>
                <a:srgbClr val="00B050"/>
              </a:solidFill>
            </a:endParaRPr>
          </a:p>
        </p:txBody>
      </p:sp>
      <p:sp>
        <p:nvSpPr>
          <p:cNvPr id="18" name="Rectangle 17"/>
          <p:cNvSpPr/>
          <p:nvPr/>
        </p:nvSpPr>
        <p:spPr>
          <a:xfrm>
            <a:off x="1475772" y="2075457"/>
            <a:ext cx="5547579" cy="775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4579978" y="5448636"/>
            <a:ext cx="1266693" cy="967929"/>
            <a:chOff x="4579978" y="5448636"/>
            <a:chExt cx="1266693" cy="967929"/>
          </a:xfrm>
        </p:grpSpPr>
        <p:sp>
          <p:nvSpPr>
            <p:cNvPr id="20" name="TextBox 19"/>
            <p:cNvSpPr txBox="1"/>
            <p:nvPr/>
          </p:nvSpPr>
          <p:spPr>
            <a:xfrm>
              <a:off x="4579978" y="5708679"/>
              <a:ext cx="1266693" cy="707886"/>
            </a:xfrm>
            <a:prstGeom prst="rect">
              <a:avLst/>
            </a:prstGeom>
            <a:noFill/>
          </p:spPr>
          <p:txBody>
            <a:bodyPr wrap="none" rtlCol="0">
              <a:spAutoFit/>
            </a:bodyPr>
            <a:lstStyle/>
            <a:p>
              <a:r>
                <a:rPr lang="en-US" sz="4000" b="1" i="0" dirty="0" smtClean="0">
                  <a:solidFill>
                    <a:srgbClr val="FF0000"/>
                  </a:solidFill>
                </a:rPr>
                <a:t>VDD</a:t>
              </a:r>
              <a:endParaRPr lang="en-US" sz="2000" b="1" i="0" dirty="0">
                <a:solidFill>
                  <a:srgbClr val="FF0000"/>
                </a:solidFill>
              </a:endParaRPr>
            </a:p>
          </p:txBody>
        </p:sp>
        <p:sp>
          <p:nvSpPr>
            <p:cNvPr id="21" name="Down Arrow 20"/>
            <p:cNvSpPr/>
            <p:nvPr/>
          </p:nvSpPr>
          <p:spPr>
            <a:xfrm>
              <a:off x="4853940" y="5448636"/>
              <a:ext cx="297049" cy="299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8046719" y="5337621"/>
            <a:ext cx="636295" cy="967929"/>
            <a:chOff x="4666265" y="5448636"/>
            <a:chExt cx="636295" cy="967929"/>
          </a:xfrm>
        </p:grpSpPr>
        <p:sp>
          <p:nvSpPr>
            <p:cNvPr id="24" name="TextBox 23"/>
            <p:cNvSpPr txBox="1"/>
            <p:nvPr/>
          </p:nvSpPr>
          <p:spPr>
            <a:xfrm>
              <a:off x="4666265" y="5708679"/>
              <a:ext cx="636295" cy="707886"/>
            </a:xfrm>
            <a:prstGeom prst="rect">
              <a:avLst/>
            </a:prstGeom>
            <a:noFill/>
          </p:spPr>
          <p:txBody>
            <a:bodyPr wrap="square" rtlCol="0">
              <a:spAutoFit/>
            </a:bodyPr>
            <a:lstStyle/>
            <a:p>
              <a:r>
                <a:rPr lang="en-US" sz="4000" b="1" i="0" dirty="0" smtClean="0">
                  <a:solidFill>
                    <a:srgbClr val="FF0000"/>
                  </a:solidFill>
                </a:rPr>
                <a:t> 0</a:t>
              </a:r>
              <a:endParaRPr lang="en-US" sz="2000" b="1" i="0" dirty="0">
                <a:solidFill>
                  <a:srgbClr val="FF0000"/>
                </a:solidFill>
              </a:endParaRPr>
            </a:p>
          </p:txBody>
        </p:sp>
        <p:sp>
          <p:nvSpPr>
            <p:cNvPr id="25" name="Down Arrow 24"/>
            <p:cNvSpPr/>
            <p:nvPr/>
          </p:nvSpPr>
          <p:spPr>
            <a:xfrm>
              <a:off x="4853940" y="5448636"/>
              <a:ext cx="297049" cy="299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Oval 26"/>
          <p:cNvSpPr/>
          <p:nvPr/>
        </p:nvSpPr>
        <p:spPr>
          <a:xfrm>
            <a:off x="7063308" y="3147345"/>
            <a:ext cx="167665" cy="1645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274933" y="4953383"/>
            <a:ext cx="167665" cy="1645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059451" y="3160851"/>
            <a:ext cx="167665" cy="1645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265289" y="4972675"/>
            <a:ext cx="167665" cy="1645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078743" y="3180143"/>
            <a:ext cx="167665" cy="1645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261432" y="4980394"/>
            <a:ext cx="167665" cy="1645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115399" y="3176286"/>
            <a:ext cx="167665" cy="1645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088393" y="3201365"/>
            <a:ext cx="167665" cy="1645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364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2101 -0.0044 L -0.02101 -0.00416 C -0.02431 0.00625 -0.01511 0.05185 -0.02014 0.06482 C -0.02101 0.08426 -0.0257 0.10602 -0.02639 0.11644 C -0.02708 0.12778 -0.02465 0.12986 -0.02431 0.13426 C -0.02361 0.13866 -0.02292 0.14306 -0.02257 0.14746 C -0.02205 0.15162 -0.02153 0.1581 -0.02118 0.16227 C -0.01997 0.16875 0.00903 0.24838 0.01042 0.25347 " pathEditMode="relative" rAng="0" ptsTypes="AAAAAAAA">
                                      <p:cBhvr>
                                        <p:cTn id="8" dur="2000" fill="hold"/>
                                        <p:tgtEl>
                                          <p:spTgt spid="16"/>
                                        </p:tgtEl>
                                        <p:attrNameLst>
                                          <p:attrName>ppt_x</p:attrName>
                                          <p:attrName>ppt_y</p:attrName>
                                        </p:attrNameLst>
                                      </p:cBhvr>
                                      <p:rCtr x="1285" y="12894"/>
                                    </p:animMotion>
                                  </p:childTnLst>
                                </p:cTn>
                              </p:par>
                            </p:childTnLst>
                          </p:cTn>
                        </p:par>
                        <p:par>
                          <p:cTn id="9" fill="hold">
                            <p:stCondLst>
                              <p:cond delay="2000"/>
                            </p:stCondLst>
                            <p:childTnLst>
                              <p:par>
                                <p:cTn id="10" presetID="1" presetClass="exit" presetSubtype="0" fill="hold" grpId="2" nodeType="afterEffect">
                                  <p:stCondLst>
                                    <p:cond delay="0"/>
                                  </p:stCondLst>
                                  <p:childTnLst>
                                    <p:set>
                                      <p:cBhvr>
                                        <p:cTn id="11" dur="1" fill="hold">
                                          <p:stCondLst>
                                            <p:cond delay="0"/>
                                          </p:stCondLst>
                                        </p:cTn>
                                        <p:tgtEl>
                                          <p:spTgt spid="16"/>
                                        </p:tgtEl>
                                        <p:attrNameLst>
                                          <p:attrName>style.visibility</p:attrName>
                                        </p:attrNameLst>
                                      </p:cBhvr>
                                      <p:to>
                                        <p:strVal val="hidden"/>
                                      </p:to>
                                    </p:set>
                                  </p:childTnLst>
                                </p:cTn>
                              </p:par>
                            </p:childTnLst>
                          </p:cTn>
                        </p:par>
                        <p:par>
                          <p:cTn id="12" fill="hold">
                            <p:stCondLst>
                              <p:cond delay="2000"/>
                            </p:stCondLst>
                            <p:childTnLst>
                              <p:par>
                                <p:cTn id="13" presetID="1" presetClass="entr" presetSubtype="0" fill="hold" grpId="1" nodeType="after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par>
                          <p:cTn id="15" fill="hold">
                            <p:stCondLst>
                              <p:cond delay="2000"/>
                            </p:stCondLst>
                            <p:childTnLst>
                              <p:par>
                                <p:cTn id="16" presetID="0" presetClass="path" presetSubtype="0" accel="50000" decel="50000" fill="hold" grpId="0" nodeType="afterEffect">
                                  <p:stCondLst>
                                    <p:cond delay="0"/>
                                  </p:stCondLst>
                                  <p:childTnLst>
                                    <p:animMotion origin="layout" path="M -0.02101 -0.00439 L -0.02101 -0.00416 C -0.02431 0.00625 -0.01511 0.05186 -0.02014 0.06482 C -0.02101 0.08426 -0.0257 0.10602 -0.02639 0.11644 C -0.02709 0.12778 -0.02466 0.12986 -0.02431 0.13426 C -0.02361 0.13866 -0.02292 0.14306 -0.02257 0.14746 C -0.02205 0.15162 -0.02153 0.15811 -0.02118 0.16227 C -0.01997 0.16875 0.00903 0.24838 0.01041 0.25348 " pathEditMode="relative" rAng="0" ptsTypes="AAAAAAAA">
                                      <p:cBhvr>
                                        <p:cTn id="17" dur="2000" fill="hold"/>
                                        <p:tgtEl>
                                          <p:spTgt spid="27"/>
                                        </p:tgtEl>
                                        <p:attrNameLst>
                                          <p:attrName>ppt_x</p:attrName>
                                          <p:attrName>ppt_y</p:attrName>
                                        </p:attrNameLst>
                                      </p:cBhvr>
                                      <p:rCtr x="1285" y="12894"/>
                                    </p:animMotion>
                                  </p:childTnLst>
                                </p:cTn>
                              </p:par>
                            </p:childTnLst>
                          </p:cTn>
                        </p:par>
                        <p:par>
                          <p:cTn id="18" fill="hold">
                            <p:stCondLst>
                              <p:cond delay="4000"/>
                            </p:stCondLst>
                            <p:childTnLst>
                              <p:par>
                                <p:cTn id="19" presetID="1" presetClass="exit" presetSubtype="0" fill="hold" grpId="2" nodeType="afterEffect">
                                  <p:stCondLst>
                                    <p:cond delay="0"/>
                                  </p:stCondLst>
                                  <p:childTnLst>
                                    <p:set>
                                      <p:cBhvr>
                                        <p:cTn id="20" dur="1" fill="hold">
                                          <p:stCondLst>
                                            <p:cond delay="0"/>
                                          </p:stCondLst>
                                        </p:cTn>
                                        <p:tgtEl>
                                          <p:spTgt spid="27"/>
                                        </p:tgtEl>
                                        <p:attrNameLst>
                                          <p:attrName>style.visibility</p:attrName>
                                        </p:attrNameLst>
                                      </p:cBhvr>
                                      <p:to>
                                        <p:strVal val="hidden"/>
                                      </p:to>
                                    </p:set>
                                  </p:childTnLst>
                                </p:cTn>
                              </p:par>
                            </p:childTnLst>
                          </p:cTn>
                        </p:par>
                        <p:par>
                          <p:cTn id="21" fill="hold">
                            <p:stCondLst>
                              <p:cond delay="4000"/>
                            </p:stCondLst>
                            <p:childTnLst>
                              <p:par>
                                <p:cTn id="22" presetID="1" presetClass="entr" presetSubtype="0" fill="hold" grpId="1" nodeType="after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par>
                                <p:cTn id="24" presetID="0" presetClass="path" presetSubtype="0" accel="50000" decel="50000" fill="hold" grpId="0" nodeType="withEffect">
                                  <p:stCondLst>
                                    <p:cond delay="0"/>
                                  </p:stCondLst>
                                  <p:childTnLst>
                                    <p:animMotion origin="layout" path="M -0.02101 -0.0044 L -0.02101 -0.00417 C -0.02431 0.00625 -0.01511 0.05185 -0.02014 0.06481 C -0.02101 0.08426 -0.0257 0.10602 -0.02639 0.11643 C -0.02709 0.12778 -0.02466 0.12986 -0.02431 0.13426 C -0.02361 0.13866 -0.02292 0.14305 -0.02257 0.14745 C -0.02205 0.15162 -0.02153 0.1581 -0.02118 0.16227 C -0.01997 0.16875 0.00903 0.24838 0.01041 0.25347 " pathEditMode="relative" rAng="0" ptsTypes="AAAAAAAA">
                                      <p:cBhvr>
                                        <p:cTn id="25" dur="2000" fill="hold"/>
                                        <p:tgtEl>
                                          <p:spTgt spid="30"/>
                                        </p:tgtEl>
                                        <p:attrNameLst>
                                          <p:attrName>ppt_x</p:attrName>
                                          <p:attrName>ppt_y</p:attrName>
                                        </p:attrNameLst>
                                      </p:cBhvr>
                                      <p:rCtr x="1285" y="12894"/>
                                    </p:animMotion>
                                  </p:childTnLst>
                                </p:cTn>
                              </p:par>
                            </p:childTnLst>
                          </p:cTn>
                        </p:par>
                        <p:par>
                          <p:cTn id="26" fill="hold">
                            <p:stCondLst>
                              <p:cond delay="6000"/>
                            </p:stCondLst>
                            <p:childTnLst>
                              <p:par>
                                <p:cTn id="27" presetID="1" presetClass="exit" presetSubtype="0" fill="hold" grpId="2" nodeType="afterEffect">
                                  <p:stCondLst>
                                    <p:cond delay="0"/>
                                  </p:stCondLst>
                                  <p:childTnLst>
                                    <p:set>
                                      <p:cBhvr>
                                        <p:cTn id="28" dur="1" fill="hold">
                                          <p:stCondLst>
                                            <p:cond delay="0"/>
                                          </p:stCondLst>
                                        </p:cTn>
                                        <p:tgtEl>
                                          <p:spTgt spid="30"/>
                                        </p:tgtEl>
                                        <p:attrNameLst>
                                          <p:attrName>style.visibility</p:attrName>
                                        </p:attrNameLst>
                                      </p:cBhvr>
                                      <p:to>
                                        <p:strVal val="hidden"/>
                                      </p:to>
                                    </p:set>
                                  </p:childTnLst>
                                </p:cTn>
                              </p:par>
                            </p:childTnLst>
                          </p:cTn>
                        </p:par>
                        <p:par>
                          <p:cTn id="29" fill="hold">
                            <p:stCondLst>
                              <p:cond delay="6000"/>
                            </p:stCondLst>
                            <p:childTnLst>
                              <p:par>
                                <p:cTn id="30" presetID="1" presetClass="entr" presetSubtype="0" fill="hold" grpId="1" nodeType="after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childTnLst>
                          </p:cTn>
                        </p:par>
                        <p:par>
                          <p:cTn id="32" fill="hold">
                            <p:stCondLst>
                              <p:cond delay="6000"/>
                            </p:stCondLst>
                            <p:childTnLst>
                              <p:par>
                                <p:cTn id="33" presetID="0" presetClass="path" presetSubtype="0" accel="50000" decel="50000" fill="hold" grpId="0" nodeType="afterEffect">
                                  <p:stCondLst>
                                    <p:cond delay="0"/>
                                  </p:stCondLst>
                                  <p:childTnLst>
                                    <p:animMotion origin="layout" path="M -0.02101 -0.0044 L -0.02101 -0.00417 C -0.02431 0.00625 -0.0151 0.05185 -0.02014 0.06481 C -0.02101 0.08426 -0.02569 0.10602 -0.02639 0.11643 C -0.02708 0.12777 -0.02465 0.12986 -0.02431 0.13426 C -0.02361 0.13865 -0.02292 0.14305 -0.02257 0.14745 C -0.02205 0.15162 -0.02153 0.1581 -0.02118 0.16227 C -0.01997 0.16875 0.00903 0.24838 0.01042 0.25347 " pathEditMode="relative" rAng="0" ptsTypes="AAAAAAAA">
                                      <p:cBhvr>
                                        <p:cTn id="34" dur="2000" fill="hold"/>
                                        <p:tgtEl>
                                          <p:spTgt spid="31"/>
                                        </p:tgtEl>
                                        <p:attrNameLst>
                                          <p:attrName>ppt_x</p:attrName>
                                          <p:attrName>ppt_y</p:attrName>
                                        </p:attrNameLst>
                                      </p:cBhvr>
                                      <p:rCtr x="1285" y="12894"/>
                                    </p:animMotion>
                                  </p:childTnLst>
                                </p:cTn>
                              </p:par>
                            </p:childTnLst>
                          </p:cTn>
                        </p:par>
                        <p:par>
                          <p:cTn id="35" fill="hold">
                            <p:stCondLst>
                              <p:cond delay="8000"/>
                            </p:stCondLst>
                            <p:childTnLst>
                              <p:par>
                                <p:cTn id="36" presetID="1" presetClass="exit" presetSubtype="0" fill="hold" grpId="2" nodeType="afterEffect">
                                  <p:stCondLst>
                                    <p:cond delay="0"/>
                                  </p:stCondLst>
                                  <p:childTnLst>
                                    <p:set>
                                      <p:cBhvr>
                                        <p:cTn id="37" dur="1" fill="hold">
                                          <p:stCondLst>
                                            <p:cond delay="0"/>
                                          </p:stCondLst>
                                        </p:cTn>
                                        <p:tgtEl>
                                          <p:spTgt spid="31"/>
                                        </p:tgtEl>
                                        <p:attrNameLst>
                                          <p:attrName>style.visibility</p:attrName>
                                        </p:attrNameLst>
                                      </p:cBhvr>
                                      <p:to>
                                        <p:strVal val="hidden"/>
                                      </p:to>
                                    </p:set>
                                  </p:childTnLst>
                                </p:cTn>
                              </p:par>
                            </p:childTnLst>
                          </p:cTn>
                        </p:par>
                        <p:par>
                          <p:cTn id="38" fill="hold">
                            <p:stCondLst>
                              <p:cond delay="8000"/>
                            </p:stCondLst>
                            <p:childTnLst>
                              <p:par>
                                <p:cTn id="39" presetID="1" presetClass="entr" presetSubtype="0" fill="hold" grpId="1" nodeType="after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0" presetClass="path" presetSubtype="0" accel="50000" decel="50000" fill="hold" grpId="0" nodeType="withEffect">
                                  <p:stCondLst>
                                    <p:cond delay="0"/>
                                  </p:stCondLst>
                                  <p:childTnLst>
                                    <p:animMotion origin="layout" path="M -0.02101 -0.0044 L -0.02101 -0.00417 C -0.02431 0.00625 -0.01511 0.05185 -0.02014 0.06481 C -0.02101 0.08426 -0.0257 0.10602 -0.02639 0.11643 C -0.02709 0.12777 -0.02466 0.12986 -0.02431 0.13426 C -0.02362 0.13865 -0.02292 0.14305 -0.02257 0.14745 C -0.02205 0.15162 -0.02153 0.1581 -0.02118 0.16227 C -0.01997 0.16875 0.00902 0.24838 0.01041 0.25347 " pathEditMode="relative" rAng="0" ptsTypes="AAAAAAAA">
                                      <p:cBhvr>
                                        <p:cTn id="42" dur="2000" fill="hold"/>
                                        <p:tgtEl>
                                          <p:spTgt spid="32"/>
                                        </p:tgtEl>
                                        <p:attrNameLst>
                                          <p:attrName>ppt_x</p:attrName>
                                          <p:attrName>ppt_y</p:attrName>
                                        </p:attrNameLst>
                                      </p:cBhvr>
                                      <p:rCtr x="1285" y="12894"/>
                                    </p:animMotion>
                                  </p:childTnLst>
                                </p:cTn>
                              </p:par>
                            </p:childTnLst>
                          </p:cTn>
                        </p:par>
                        <p:par>
                          <p:cTn id="43" fill="hold">
                            <p:stCondLst>
                              <p:cond delay="10000"/>
                            </p:stCondLst>
                            <p:childTnLst>
                              <p:par>
                                <p:cTn id="44" presetID="1" presetClass="exit" presetSubtype="0" fill="hold" grpId="2" nodeType="afterEffect">
                                  <p:stCondLst>
                                    <p:cond delay="0"/>
                                  </p:stCondLst>
                                  <p:childTnLst>
                                    <p:set>
                                      <p:cBhvr>
                                        <p:cTn id="45" dur="1" fill="hold">
                                          <p:stCondLst>
                                            <p:cond delay="0"/>
                                          </p:stCondLst>
                                        </p:cTn>
                                        <p:tgtEl>
                                          <p:spTgt spid="32"/>
                                        </p:tgtEl>
                                        <p:attrNameLst>
                                          <p:attrName>style.visibility</p:attrName>
                                        </p:attrNameLst>
                                      </p:cBhvr>
                                      <p:to>
                                        <p:strVal val="hidden"/>
                                      </p:to>
                                    </p:set>
                                  </p:childTnLst>
                                </p:cTn>
                              </p:par>
                            </p:childTnLst>
                          </p:cTn>
                        </p:par>
                        <p:par>
                          <p:cTn id="46" fill="hold">
                            <p:stCondLst>
                              <p:cond delay="10000"/>
                            </p:stCondLst>
                            <p:childTnLst>
                              <p:par>
                                <p:cTn id="47" presetID="1" presetClass="entr" presetSubtype="0" fill="hold" grpId="1" nodeType="after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par>
                          <p:cTn id="49" fill="hold">
                            <p:stCondLst>
                              <p:cond delay="10000"/>
                            </p:stCondLst>
                            <p:childTnLst>
                              <p:par>
                                <p:cTn id="50" presetID="0" presetClass="path" presetSubtype="0" accel="50000" decel="50000" fill="hold" grpId="0" nodeType="afterEffect">
                                  <p:stCondLst>
                                    <p:cond delay="0"/>
                                  </p:stCondLst>
                                  <p:childTnLst>
                                    <p:animMotion origin="layout" path="M -0.021 -0.00439 L -0.021 -0.00416 C -0.0243 0.00625 -0.0151 0.05186 -0.02014 0.06482 C -0.021 0.08426 -0.02569 0.10602 -0.02639 0.11644 C -0.02708 0.12778 -0.02465 0.12987 -0.0243 0.13426 C -0.02361 0.13866 -0.02291 0.14306 -0.02257 0.14746 C -0.02205 0.15162 -0.02152 0.15811 -0.02118 0.16227 C -0.01996 0.16875 0.00903 0.24838 0.01042 0.25348 " pathEditMode="relative" rAng="0" ptsTypes="AAAAAAAA">
                                      <p:cBhvr>
                                        <p:cTn id="51" dur="2000" fill="hold"/>
                                        <p:tgtEl>
                                          <p:spTgt spid="33"/>
                                        </p:tgtEl>
                                        <p:attrNameLst>
                                          <p:attrName>ppt_x</p:attrName>
                                          <p:attrName>ppt_y</p:attrName>
                                        </p:attrNameLst>
                                      </p:cBhvr>
                                      <p:rCtr x="1285" y="12894"/>
                                    </p:animMotion>
                                  </p:childTnLst>
                                </p:cTn>
                              </p:par>
                            </p:childTnLst>
                          </p:cTn>
                        </p:par>
                        <p:par>
                          <p:cTn id="52" fill="hold">
                            <p:stCondLst>
                              <p:cond delay="12000"/>
                            </p:stCondLst>
                            <p:childTnLst>
                              <p:par>
                                <p:cTn id="53" presetID="1" presetClass="exit" presetSubtype="0" fill="hold" grpId="2" nodeType="afterEffect">
                                  <p:stCondLst>
                                    <p:cond delay="0"/>
                                  </p:stCondLst>
                                  <p:childTnLst>
                                    <p:set>
                                      <p:cBhvr>
                                        <p:cTn id="54" dur="1" fill="hold">
                                          <p:stCondLst>
                                            <p:cond delay="0"/>
                                          </p:stCondLst>
                                        </p:cTn>
                                        <p:tgtEl>
                                          <p:spTgt spid="33"/>
                                        </p:tgtEl>
                                        <p:attrNameLst>
                                          <p:attrName>style.visibility</p:attrName>
                                        </p:attrNameLst>
                                      </p:cBhvr>
                                      <p:to>
                                        <p:strVal val="hidden"/>
                                      </p:to>
                                    </p:set>
                                  </p:childTnLst>
                                </p:cTn>
                              </p:par>
                            </p:childTnLst>
                          </p:cTn>
                        </p:par>
                        <p:par>
                          <p:cTn id="55" fill="hold">
                            <p:stCondLst>
                              <p:cond delay="12000"/>
                            </p:stCondLst>
                            <p:childTnLst>
                              <p:par>
                                <p:cTn id="56" presetID="1" presetClass="entr" presetSubtype="0" fill="hold" grpId="1" nodeType="afterEffect">
                                  <p:stCondLst>
                                    <p:cond delay="0"/>
                                  </p:stCondLst>
                                  <p:childTnLst>
                                    <p:set>
                                      <p:cBhvr>
                                        <p:cTn id="57" dur="1" fill="hold">
                                          <p:stCondLst>
                                            <p:cond delay="0"/>
                                          </p:stCondLst>
                                        </p:cTn>
                                        <p:tgtEl>
                                          <p:spTgt spid="34"/>
                                        </p:tgtEl>
                                        <p:attrNameLst>
                                          <p:attrName>style.visibility</p:attrName>
                                        </p:attrNameLst>
                                      </p:cBhvr>
                                      <p:to>
                                        <p:strVal val="visible"/>
                                      </p:to>
                                    </p:set>
                                  </p:childTnLst>
                                </p:cTn>
                              </p:par>
                              <p:par>
                                <p:cTn id="58" presetID="0" presetClass="path" presetSubtype="0" accel="50000" decel="50000" fill="hold" grpId="0" nodeType="withEffect">
                                  <p:stCondLst>
                                    <p:cond delay="0"/>
                                  </p:stCondLst>
                                  <p:childTnLst>
                                    <p:animMotion origin="layout" path="M -0.02101 -0.00439 L -0.02101 -0.00416 C -0.02431 0.00625 -0.01511 0.05186 -0.02014 0.06482 C -0.02101 0.08426 -0.0257 0.10602 -0.02639 0.11644 C -0.02708 0.12778 -0.02465 0.12987 -0.02431 0.13426 C -0.02361 0.13866 -0.02292 0.14306 -0.02257 0.14746 C -0.02205 0.15162 -0.02153 0.15811 -0.02118 0.16227 C -0.01997 0.16875 0.00903 0.24838 0.01042 0.25348 " pathEditMode="relative" rAng="0" ptsTypes="AAAAAAAA">
                                      <p:cBhvr>
                                        <p:cTn id="59" dur="2000" fill="hold"/>
                                        <p:tgtEl>
                                          <p:spTgt spid="34"/>
                                        </p:tgtEl>
                                        <p:attrNameLst>
                                          <p:attrName>ppt_x</p:attrName>
                                          <p:attrName>ppt_y</p:attrName>
                                        </p:attrNameLst>
                                      </p:cBhvr>
                                      <p:rCtr x="1285" y="12894"/>
                                    </p:animMotion>
                                  </p:childTnLst>
                                </p:cTn>
                              </p:par>
                            </p:childTnLst>
                          </p:cTn>
                        </p:par>
                        <p:par>
                          <p:cTn id="60" fill="hold">
                            <p:stCondLst>
                              <p:cond delay="14000"/>
                            </p:stCondLst>
                            <p:childTnLst>
                              <p:par>
                                <p:cTn id="61" presetID="1" presetClass="exit" presetSubtype="0" fill="hold" grpId="2" nodeType="afterEffect">
                                  <p:stCondLst>
                                    <p:cond delay="0"/>
                                  </p:stCondLst>
                                  <p:childTnLst>
                                    <p:set>
                                      <p:cBhvr>
                                        <p:cTn id="62" dur="1" fill="hold">
                                          <p:stCondLst>
                                            <p:cond delay="0"/>
                                          </p:stCondLst>
                                        </p:cTn>
                                        <p:tgtEl>
                                          <p:spTgt spid="34"/>
                                        </p:tgtEl>
                                        <p:attrNameLst>
                                          <p:attrName>style.visibility</p:attrName>
                                        </p:attrNameLst>
                                      </p:cBhvr>
                                      <p:to>
                                        <p:strVal val="hidden"/>
                                      </p:to>
                                    </p:set>
                                  </p:childTnLst>
                                </p:cTn>
                              </p:par>
                            </p:childTnLst>
                          </p:cTn>
                        </p:par>
                        <p:par>
                          <p:cTn id="63" fill="hold">
                            <p:stCondLst>
                              <p:cond delay="14000"/>
                            </p:stCondLst>
                            <p:childTnLst>
                              <p:par>
                                <p:cTn id="64" presetID="1" presetClass="entr" presetSubtype="0" fill="hold" grpId="1" nodeType="after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childTnLst>
                          </p:cTn>
                        </p:par>
                        <p:par>
                          <p:cTn id="66" fill="hold">
                            <p:stCondLst>
                              <p:cond delay="14000"/>
                            </p:stCondLst>
                            <p:childTnLst>
                              <p:par>
                                <p:cTn id="67" presetID="0" presetClass="path" presetSubtype="0" accel="50000" decel="50000" fill="hold" grpId="0" nodeType="afterEffect">
                                  <p:stCondLst>
                                    <p:cond delay="0"/>
                                  </p:stCondLst>
                                  <p:childTnLst>
                                    <p:animMotion origin="layout" path="M -0.02101 -0.0044 L -0.02101 -0.00417 C -0.02431 0.00625 -0.01511 0.05185 -0.02014 0.06481 C -0.02101 0.08426 -0.0257 0.10602 -0.02639 0.11644 C -0.02709 0.12778 -0.02466 0.12986 -0.02431 0.13426 C -0.02361 0.13866 -0.02292 0.14306 -0.02257 0.14745 C -0.02205 0.15162 -0.02153 0.1581 -0.02118 0.16227 C -0.01997 0.16875 0.00902 0.24838 0.01041 0.25347 " pathEditMode="relative" rAng="0" ptsTypes="AAAAAAAA">
                                      <p:cBhvr>
                                        <p:cTn id="68" dur="2000" fill="hold"/>
                                        <p:tgtEl>
                                          <p:spTgt spid="35"/>
                                        </p:tgtEl>
                                        <p:attrNameLst>
                                          <p:attrName>ppt_x</p:attrName>
                                          <p:attrName>ppt_y</p:attrName>
                                        </p:attrNameLst>
                                      </p:cBhvr>
                                      <p:rCtr x="1285" y="12894"/>
                                    </p:animMotion>
                                  </p:childTnLst>
                                </p:cTn>
                              </p:par>
                            </p:childTnLst>
                          </p:cTn>
                        </p:par>
                        <p:par>
                          <p:cTn id="69" fill="hold">
                            <p:stCondLst>
                              <p:cond delay="16000"/>
                            </p:stCondLst>
                            <p:childTnLst>
                              <p:par>
                                <p:cTn id="70" presetID="1" presetClass="exit" presetSubtype="0" fill="hold" grpId="2" nodeType="afterEffect">
                                  <p:stCondLst>
                                    <p:cond delay="0"/>
                                  </p:stCondLst>
                                  <p:childTnLst>
                                    <p:set>
                                      <p:cBhvr>
                                        <p:cTn id="71" dur="1" fill="hold">
                                          <p:stCondLst>
                                            <p:cond delay="0"/>
                                          </p:stCondLst>
                                        </p:cTn>
                                        <p:tgtEl>
                                          <p:spTgt spid="35"/>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0" nodeType="clickEffect">
                                  <p:stCondLst>
                                    <p:cond delay="0"/>
                                  </p:stCondLst>
                                  <p:childTnLst>
                                    <p:set>
                                      <p:cBhvr>
                                        <p:cTn id="79" dur="1" fill="hold">
                                          <p:stCondLst>
                                            <p:cond delay="0"/>
                                          </p:stCondLst>
                                        </p:cTn>
                                        <p:tgtEl>
                                          <p:spTgt spid="1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1" nodeType="clickEffect">
                                  <p:stCondLst>
                                    <p:cond delay="0"/>
                                  </p:stCondLst>
                                  <p:childTnLst>
                                    <p:set>
                                      <p:cBhvr>
                                        <p:cTn id="83" dur="1" fill="hold">
                                          <p:stCondLst>
                                            <p:cond delay="0"/>
                                          </p:stCondLst>
                                        </p:cTn>
                                        <p:tgtEl>
                                          <p:spTgt spid="36"/>
                                        </p:tgtEl>
                                        <p:attrNameLst>
                                          <p:attrName>style.visibility</p:attrName>
                                        </p:attrNameLst>
                                      </p:cBhvr>
                                      <p:to>
                                        <p:strVal val="visible"/>
                                      </p:to>
                                    </p:set>
                                  </p:childTnLst>
                                </p:cTn>
                              </p:par>
                            </p:childTnLst>
                          </p:cTn>
                        </p:par>
                        <p:par>
                          <p:cTn id="84" fill="hold">
                            <p:stCondLst>
                              <p:cond delay="0"/>
                            </p:stCondLst>
                            <p:childTnLst>
                              <p:par>
                                <p:cTn id="85" presetID="0" presetClass="path" presetSubtype="0" repeatCount="indefinite" accel="50000" decel="50000" fill="hold" grpId="0" nodeType="afterEffect">
                                  <p:stCondLst>
                                    <p:cond delay="0"/>
                                  </p:stCondLst>
                                  <p:endCondLst>
                                    <p:cond evt="onNext" delay="0">
                                      <p:tgtEl>
                                        <p:sldTgt/>
                                      </p:tgtEl>
                                    </p:cond>
                                  </p:endCondLst>
                                  <p:childTnLst>
                                    <p:animMotion origin="layout" path="M -0.021 -0.00439 L -0.021 -0.00416 C -0.0243 0.00625 -0.0151 0.05186 -0.02013 0.06482 C -0.021 0.08426 -0.02569 0.10602 -0.02638 0.11644 C -0.02708 0.12778 -0.02465 0.12986 -0.0243 0.13426 C -0.02361 0.13866 -0.02292 0.14306 -0.02256 0.14746 C -0.02205 0.15162 -0.02152 0.15811 -0.02118 0.16227 C -0.01997 0.16875 0.00902 0.24838 0.01042 0.25348 " pathEditMode="relative" rAng="0" ptsTypes="AAAAAAAA">
                                      <p:cBhvr>
                                        <p:cTn id="86" dur="500" fill="hold"/>
                                        <p:tgtEl>
                                          <p:spTgt spid="36"/>
                                        </p:tgtEl>
                                        <p:attrNameLst>
                                          <p:attrName>ppt_x</p:attrName>
                                          <p:attrName>ppt_y</p:attrName>
                                        </p:attrNameLst>
                                      </p:cBhvr>
                                      <p:rCtr x="1285" y="12894"/>
                                    </p:animMotion>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8" grpId="0" animBg="1"/>
      <p:bldP spid="27" grpId="0" animBg="1"/>
      <p:bldP spid="27" grpId="1" animBg="1"/>
      <p:bldP spid="27" grpId="2" animBg="1"/>
      <p:bldP spid="30" grpId="0" animBg="1"/>
      <p:bldP spid="30" grpId="1" animBg="1"/>
      <p:bldP spid="30" grpId="2" animBg="1"/>
      <p:bldP spid="31" grpId="0" animBg="1"/>
      <p:bldP spid="31" grpId="1" animBg="1"/>
      <p:bldP spid="31" grpId="2" animBg="1"/>
      <p:bldP spid="32" grpId="0" animBg="1"/>
      <p:bldP spid="32" grpId="1" animBg="1"/>
      <p:bldP spid="32" grpId="2" animBg="1"/>
      <p:bldP spid="33" grpId="0" animBg="1"/>
      <p:bldP spid="33" grpId="1" animBg="1"/>
      <p:bldP spid="33" grpId="2" animBg="1"/>
      <p:bldP spid="34" grpId="0" animBg="1"/>
      <p:bldP spid="34" grpId="1" animBg="1"/>
      <p:bldP spid="34" grpId="2" animBg="1"/>
      <p:bldP spid="35" grpId="0" animBg="1"/>
      <p:bldP spid="35" grpId="1" animBg="1"/>
      <p:bldP spid="35" grpId="2" animBg="1"/>
      <p:bldP spid="36" grpId="0" animBg="1"/>
      <p:bldP spid="36"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delay product</a:t>
            </a:r>
            <a:endParaRPr lang="en-US" dirty="0"/>
          </a:p>
        </p:txBody>
      </p:sp>
      <p:sp>
        <p:nvSpPr>
          <p:cNvPr id="3" name="Content Placeholder 2"/>
          <p:cNvSpPr>
            <a:spLocks noGrp="1"/>
          </p:cNvSpPr>
          <p:nvPr>
            <p:ph idx="1"/>
          </p:nvPr>
        </p:nvSpPr>
        <p:spPr/>
        <p:txBody>
          <a:bodyPr/>
          <a:lstStyle/>
          <a:p>
            <a:r>
              <a:rPr lang="en-US" dirty="0" smtClean="0"/>
              <a:t>Power at maximum frequency times delay = Power delay product (PDP)</a:t>
            </a:r>
          </a:p>
          <a:p>
            <a:endParaRPr lang="en-US" dirty="0" smtClean="0"/>
          </a:p>
          <a:p>
            <a:endParaRPr lang="en-US" dirty="0" smtClean="0"/>
          </a:p>
          <a:p>
            <a:r>
              <a:rPr lang="en-US" dirty="0" smtClean="0"/>
              <a:t>Can reduce by lowering VDD (since it’s squared) so not best metric</a:t>
            </a:r>
          </a:p>
          <a:p>
            <a:r>
              <a:rPr lang="en-US" dirty="0" smtClean="0"/>
              <a:t>Energy delay product:</a:t>
            </a:r>
            <a:endParaRPr lang="en-US"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40</a:t>
            </a:fld>
            <a:endParaRPr kumimoji="0" lang="en-US"/>
          </a:p>
        </p:txBody>
      </p:sp>
      <p:graphicFrame>
        <p:nvGraphicFramePr>
          <p:cNvPr id="6" name="Object 5"/>
          <p:cNvGraphicFramePr>
            <a:graphicFrameLocks noChangeAspect="1"/>
          </p:cNvGraphicFramePr>
          <p:nvPr/>
        </p:nvGraphicFramePr>
        <p:xfrm>
          <a:off x="1352332" y="2642256"/>
          <a:ext cx="7502816" cy="937852"/>
        </p:xfrm>
        <a:graphic>
          <a:graphicData uri="http://schemas.openxmlformats.org/presentationml/2006/ole">
            <mc:AlternateContent xmlns:mc="http://schemas.openxmlformats.org/markup-compatibility/2006">
              <mc:Choice xmlns:v="urn:schemas-microsoft-com:vml" Requires="v">
                <p:oleObj spid="_x0000_s642121" name="Equation" r:id="rId3" imgW="3759120" imgH="469800" progId="Equation.3">
                  <p:embed/>
                </p:oleObj>
              </mc:Choice>
              <mc:Fallback>
                <p:oleObj name="Equation" r:id="rId3" imgW="3759120" imgH="469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332" y="2642256"/>
                        <a:ext cx="7502816" cy="9378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2052" name="Object 4"/>
          <p:cNvGraphicFramePr>
            <a:graphicFrameLocks noChangeAspect="1"/>
          </p:cNvGraphicFramePr>
          <p:nvPr/>
        </p:nvGraphicFramePr>
        <p:xfrm>
          <a:off x="2368550" y="5340350"/>
          <a:ext cx="5246688" cy="836613"/>
        </p:xfrm>
        <a:graphic>
          <a:graphicData uri="http://schemas.openxmlformats.org/presentationml/2006/ole">
            <mc:AlternateContent xmlns:mc="http://schemas.openxmlformats.org/markup-compatibility/2006">
              <mc:Choice xmlns:v="urn:schemas-microsoft-com:vml" Requires="v">
                <p:oleObj spid="_x0000_s642122" name="Equation" r:id="rId5" imgW="2628720" imgH="419040" progId="Equation.3">
                  <p:embed/>
                </p:oleObj>
              </mc:Choice>
              <mc:Fallback>
                <p:oleObj name="Equation" r:id="rId5" imgW="2628720" imgH="41904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8550" y="5340350"/>
                        <a:ext cx="5246688"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VDD</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41</a:t>
            </a:fld>
            <a:endParaRPr kumimoji="0"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Sizing for minimum delay</a:t>
            </a:r>
            <a:endParaRPr lang="en-US" dirty="0"/>
          </a:p>
        </p:txBody>
      </p:sp>
      <p:sp>
        <p:nvSpPr>
          <p:cNvPr id="9" name="Text Placeholder 8"/>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42</a:t>
            </a:fld>
            <a:endParaRPr kumimoji="0" lang="en-US"/>
          </a:p>
        </p:txBody>
      </p:sp>
    </p:spTree>
    <p:extLst>
      <p:ext uri="{BB962C8B-B14F-4D97-AF65-F5344CB8AC3E}">
        <p14:creationId xmlns:p14="http://schemas.microsoft.com/office/powerpoint/2010/main" val="37950483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en-US"/>
              <a:t>Inverter Chain</a:t>
            </a:r>
          </a:p>
        </p:txBody>
      </p:sp>
      <p:sp>
        <p:nvSpPr>
          <p:cNvPr id="377859" name="Rectangle 3"/>
          <p:cNvSpPr>
            <a:spLocks noChangeArrowheads="1"/>
          </p:cNvSpPr>
          <p:nvPr/>
        </p:nvSpPr>
        <p:spPr bwMode="auto">
          <a:xfrm>
            <a:off x="1219200" y="3074988"/>
            <a:ext cx="1588"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60" name="Rectangle 4"/>
          <p:cNvSpPr>
            <a:spLocks noChangeArrowheads="1"/>
          </p:cNvSpPr>
          <p:nvPr/>
        </p:nvSpPr>
        <p:spPr bwMode="auto">
          <a:xfrm>
            <a:off x="1676400" y="3074988"/>
            <a:ext cx="1588"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61" name="Rectangle 5"/>
          <p:cNvSpPr>
            <a:spLocks noChangeArrowheads="1"/>
          </p:cNvSpPr>
          <p:nvPr/>
        </p:nvSpPr>
        <p:spPr bwMode="auto">
          <a:xfrm>
            <a:off x="2284413" y="3074988"/>
            <a:ext cx="1587"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62" name="Rectangle 6"/>
          <p:cNvSpPr>
            <a:spLocks noChangeArrowheads="1"/>
          </p:cNvSpPr>
          <p:nvPr/>
        </p:nvSpPr>
        <p:spPr bwMode="auto">
          <a:xfrm>
            <a:off x="2665413" y="3074988"/>
            <a:ext cx="1587"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63" name="Rectangle 7"/>
          <p:cNvSpPr>
            <a:spLocks noChangeArrowheads="1"/>
          </p:cNvSpPr>
          <p:nvPr/>
        </p:nvSpPr>
        <p:spPr bwMode="auto">
          <a:xfrm>
            <a:off x="3414713" y="3074988"/>
            <a:ext cx="1587"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64" name="Rectangle 8"/>
          <p:cNvSpPr>
            <a:spLocks noChangeArrowheads="1"/>
          </p:cNvSpPr>
          <p:nvPr/>
        </p:nvSpPr>
        <p:spPr bwMode="auto">
          <a:xfrm>
            <a:off x="3844925" y="3074988"/>
            <a:ext cx="1588"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65" name="Rectangle 9"/>
          <p:cNvSpPr>
            <a:spLocks noChangeArrowheads="1"/>
          </p:cNvSpPr>
          <p:nvPr/>
        </p:nvSpPr>
        <p:spPr bwMode="auto">
          <a:xfrm>
            <a:off x="4733925" y="3062288"/>
            <a:ext cx="1588" cy="12700"/>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66" name="Rectangle 10"/>
          <p:cNvSpPr>
            <a:spLocks noChangeArrowheads="1"/>
          </p:cNvSpPr>
          <p:nvPr/>
        </p:nvSpPr>
        <p:spPr bwMode="auto">
          <a:xfrm>
            <a:off x="5646738" y="3062288"/>
            <a:ext cx="1587" cy="12700"/>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67" name="Rectangle 11"/>
          <p:cNvSpPr>
            <a:spLocks noChangeArrowheads="1"/>
          </p:cNvSpPr>
          <p:nvPr/>
        </p:nvSpPr>
        <p:spPr bwMode="auto">
          <a:xfrm>
            <a:off x="7005638" y="3036888"/>
            <a:ext cx="1587"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68" name="Rectangle 12"/>
          <p:cNvSpPr>
            <a:spLocks noChangeArrowheads="1"/>
          </p:cNvSpPr>
          <p:nvPr/>
        </p:nvSpPr>
        <p:spPr bwMode="auto">
          <a:xfrm>
            <a:off x="3554413" y="3087688"/>
            <a:ext cx="12700" cy="1587"/>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69" name="Rectangle 13"/>
          <p:cNvSpPr>
            <a:spLocks noChangeArrowheads="1"/>
          </p:cNvSpPr>
          <p:nvPr/>
        </p:nvSpPr>
        <p:spPr bwMode="auto">
          <a:xfrm>
            <a:off x="3554413" y="3506788"/>
            <a:ext cx="12700" cy="1587"/>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70" name="Rectangle 14"/>
          <p:cNvSpPr>
            <a:spLocks noChangeArrowheads="1"/>
          </p:cNvSpPr>
          <p:nvPr/>
        </p:nvSpPr>
        <p:spPr bwMode="auto">
          <a:xfrm>
            <a:off x="3389313" y="3519488"/>
            <a:ext cx="1587"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71" name="Rectangle 15"/>
          <p:cNvSpPr>
            <a:spLocks noChangeArrowheads="1"/>
          </p:cNvSpPr>
          <p:nvPr/>
        </p:nvSpPr>
        <p:spPr bwMode="auto">
          <a:xfrm>
            <a:off x="3719513" y="3519488"/>
            <a:ext cx="1587"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72" name="Rectangle 16"/>
          <p:cNvSpPr>
            <a:spLocks noChangeArrowheads="1"/>
          </p:cNvSpPr>
          <p:nvPr/>
        </p:nvSpPr>
        <p:spPr bwMode="auto">
          <a:xfrm>
            <a:off x="3554413" y="4029075"/>
            <a:ext cx="12700" cy="1588"/>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73" name="Rectangle 17"/>
          <p:cNvSpPr>
            <a:spLocks noChangeArrowheads="1"/>
          </p:cNvSpPr>
          <p:nvPr/>
        </p:nvSpPr>
        <p:spPr bwMode="auto">
          <a:xfrm>
            <a:off x="3554413" y="3608388"/>
            <a:ext cx="12700" cy="1587"/>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74" name="Rectangle 18"/>
          <p:cNvSpPr>
            <a:spLocks noChangeArrowheads="1"/>
          </p:cNvSpPr>
          <p:nvPr/>
        </p:nvSpPr>
        <p:spPr bwMode="auto">
          <a:xfrm>
            <a:off x="3389313" y="3595688"/>
            <a:ext cx="1587"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75" name="Rectangle 19"/>
          <p:cNvSpPr>
            <a:spLocks noChangeArrowheads="1"/>
          </p:cNvSpPr>
          <p:nvPr/>
        </p:nvSpPr>
        <p:spPr bwMode="auto">
          <a:xfrm>
            <a:off x="3719513" y="3595688"/>
            <a:ext cx="1587"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76" name="Rectangle 20"/>
          <p:cNvSpPr>
            <a:spLocks noChangeArrowheads="1"/>
          </p:cNvSpPr>
          <p:nvPr/>
        </p:nvSpPr>
        <p:spPr bwMode="auto">
          <a:xfrm>
            <a:off x="2386013" y="3087688"/>
            <a:ext cx="12700" cy="1587"/>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77" name="Rectangle 21"/>
          <p:cNvSpPr>
            <a:spLocks noChangeArrowheads="1"/>
          </p:cNvSpPr>
          <p:nvPr/>
        </p:nvSpPr>
        <p:spPr bwMode="auto">
          <a:xfrm>
            <a:off x="2386013" y="3430588"/>
            <a:ext cx="12700" cy="1587"/>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78" name="Rectangle 22"/>
          <p:cNvSpPr>
            <a:spLocks noChangeArrowheads="1"/>
          </p:cNvSpPr>
          <p:nvPr/>
        </p:nvSpPr>
        <p:spPr bwMode="auto">
          <a:xfrm>
            <a:off x="2246313" y="3443288"/>
            <a:ext cx="1587"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79" name="Rectangle 23"/>
          <p:cNvSpPr>
            <a:spLocks noChangeArrowheads="1"/>
          </p:cNvSpPr>
          <p:nvPr/>
        </p:nvSpPr>
        <p:spPr bwMode="auto">
          <a:xfrm>
            <a:off x="2525713" y="3443288"/>
            <a:ext cx="1587"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80" name="Rectangle 24"/>
          <p:cNvSpPr>
            <a:spLocks noChangeArrowheads="1"/>
          </p:cNvSpPr>
          <p:nvPr/>
        </p:nvSpPr>
        <p:spPr bwMode="auto">
          <a:xfrm>
            <a:off x="2386013" y="3863975"/>
            <a:ext cx="12700" cy="1588"/>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81" name="Rectangle 25"/>
          <p:cNvSpPr>
            <a:spLocks noChangeArrowheads="1"/>
          </p:cNvSpPr>
          <p:nvPr/>
        </p:nvSpPr>
        <p:spPr bwMode="auto">
          <a:xfrm>
            <a:off x="2386013" y="3519488"/>
            <a:ext cx="12700" cy="1587"/>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82" name="Rectangle 26"/>
          <p:cNvSpPr>
            <a:spLocks noChangeArrowheads="1"/>
          </p:cNvSpPr>
          <p:nvPr/>
        </p:nvSpPr>
        <p:spPr bwMode="auto">
          <a:xfrm>
            <a:off x="2246313" y="3506788"/>
            <a:ext cx="1587"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83" name="Rectangle 27"/>
          <p:cNvSpPr>
            <a:spLocks noChangeArrowheads="1"/>
          </p:cNvSpPr>
          <p:nvPr/>
        </p:nvSpPr>
        <p:spPr bwMode="auto">
          <a:xfrm>
            <a:off x="2525713" y="3506788"/>
            <a:ext cx="1587"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84" name="Rectangle 28"/>
          <p:cNvSpPr>
            <a:spLocks noChangeArrowheads="1"/>
          </p:cNvSpPr>
          <p:nvPr/>
        </p:nvSpPr>
        <p:spPr bwMode="auto">
          <a:xfrm>
            <a:off x="1397000" y="3087688"/>
            <a:ext cx="12700" cy="1587"/>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85" name="Rectangle 29"/>
          <p:cNvSpPr>
            <a:spLocks noChangeArrowheads="1"/>
          </p:cNvSpPr>
          <p:nvPr/>
        </p:nvSpPr>
        <p:spPr bwMode="auto">
          <a:xfrm>
            <a:off x="1397000" y="3379788"/>
            <a:ext cx="12700" cy="1587"/>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86" name="Rectangle 30"/>
          <p:cNvSpPr>
            <a:spLocks noChangeArrowheads="1"/>
          </p:cNvSpPr>
          <p:nvPr/>
        </p:nvSpPr>
        <p:spPr bwMode="auto">
          <a:xfrm>
            <a:off x="1282700" y="3392488"/>
            <a:ext cx="1588"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87" name="Rectangle 31"/>
          <p:cNvSpPr>
            <a:spLocks noChangeArrowheads="1"/>
          </p:cNvSpPr>
          <p:nvPr/>
        </p:nvSpPr>
        <p:spPr bwMode="auto">
          <a:xfrm>
            <a:off x="1511300" y="3392488"/>
            <a:ext cx="1588"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88" name="Rectangle 32"/>
          <p:cNvSpPr>
            <a:spLocks noChangeArrowheads="1"/>
          </p:cNvSpPr>
          <p:nvPr/>
        </p:nvSpPr>
        <p:spPr bwMode="auto">
          <a:xfrm>
            <a:off x="1397000" y="3748088"/>
            <a:ext cx="12700" cy="1587"/>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89" name="Rectangle 33"/>
          <p:cNvSpPr>
            <a:spLocks noChangeArrowheads="1"/>
          </p:cNvSpPr>
          <p:nvPr/>
        </p:nvSpPr>
        <p:spPr bwMode="auto">
          <a:xfrm>
            <a:off x="1397000" y="3455988"/>
            <a:ext cx="12700" cy="1587"/>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90" name="Rectangle 34"/>
          <p:cNvSpPr>
            <a:spLocks noChangeArrowheads="1"/>
          </p:cNvSpPr>
          <p:nvPr/>
        </p:nvSpPr>
        <p:spPr bwMode="auto">
          <a:xfrm>
            <a:off x="1282700" y="3443288"/>
            <a:ext cx="1588"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91" name="Rectangle 35"/>
          <p:cNvSpPr>
            <a:spLocks noChangeArrowheads="1"/>
          </p:cNvSpPr>
          <p:nvPr/>
        </p:nvSpPr>
        <p:spPr bwMode="auto">
          <a:xfrm>
            <a:off x="1511300" y="3443288"/>
            <a:ext cx="1588"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92" name="Rectangle 36"/>
          <p:cNvSpPr>
            <a:spLocks noChangeArrowheads="1"/>
          </p:cNvSpPr>
          <p:nvPr/>
        </p:nvSpPr>
        <p:spPr bwMode="auto">
          <a:xfrm>
            <a:off x="7397750" y="3049588"/>
            <a:ext cx="12700" cy="1587"/>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93" name="Rectangle 37"/>
          <p:cNvSpPr>
            <a:spLocks noChangeArrowheads="1"/>
          </p:cNvSpPr>
          <p:nvPr/>
        </p:nvSpPr>
        <p:spPr bwMode="auto">
          <a:xfrm>
            <a:off x="7397750" y="3633788"/>
            <a:ext cx="12700" cy="1587"/>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94" name="Rectangle 38"/>
          <p:cNvSpPr>
            <a:spLocks noChangeArrowheads="1"/>
          </p:cNvSpPr>
          <p:nvPr/>
        </p:nvSpPr>
        <p:spPr bwMode="auto">
          <a:xfrm>
            <a:off x="7170738" y="3633788"/>
            <a:ext cx="1587"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95" name="Rectangle 39"/>
          <p:cNvSpPr>
            <a:spLocks noChangeArrowheads="1"/>
          </p:cNvSpPr>
          <p:nvPr/>
        </p:nvSpPr>
        <p:spPr bwMode="auto">
          <a:xfrm>
            <a:off x="7397750" y="4346575"/>
            <a:ext cx="12700" cy="1588"/>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96" name="Rectangle 40"/>
          <p:cNvSpPr>
            <a:spLocks noChangeArrowheads="1"/>
          </p:cNvSpPr>
          <p:nvPr/>
        </p:nvSpPr>
        <p:spPr bwMode="auto">
          <a:xfrm>
            <a:off x="7397750" y="3773488"/>
            <a:ext cx="12700" cy="1587"/>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97" name="Rectangle 41"/>
          <p:cNvSpPr>
            <a:spLocks noChangeArrowheads="1"/>
          </p:cNvSpPr>
          <p:nvPr/>
        </p:nvSpPr>
        <p:spPr bwMode="auto">
          <a:xfrm>
            <a:off x="7170738" y="3748088"/>
            <a:ext cx="1587" cy="12700"/>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898" name="Freeform 42"/>
          <p:cNvSpPr>
            <a:spLocks/>
          </p:cNvSpPr>
          <p:nvPr/>
        </p:nvSpPr>
        <p:spPr bwMode="auto">
          <a:xfrm>
            <a:off x="7423150" y="3036888"/>
            <a:ext cx="12700" cy="1587"/>
          </a:xfrm>
          <a:custGeom>
            <a:avLst/>
            <a:gdLst>
              <a:gd name="T0" fmla="*/ 0 w 8"/>
              <a:gd name="T1" fmla="*/ 0 w 8"/>
              <a:gd name="T2" fmla="*/ 0 w 8"/>
              <a:gd name="T3" fmla="*/ 8 w 8"/>
              <a:gd name="T4" fmla="*/ 8 w 8"/>
              <a:gd name="T5" fmla="*/ 8 w 8"/>
              <a:gd name="T6" fmla="*/ 0 w 8"/>
            </a:gdLst>
            <a:ahLst/>
            <a:cxnLst>
              <a:cxn ang="0">
                <a:pos x="T0" y="0"/>
              </a:cxn>
              <a:cxn ang="0">
                <a:pos x="T1" y="0"/>
              </a:cxn>
              <a:cxn ang="0">
                <a:pos x="T2" y="0"/>
              </a:cxn>
              <a:cxn ang="0">
                <a:pos x="T3" y="0"/>
              </a:cxn>
              <a:cxn ang="0">
                <a:pos x="T4" y="0"/>
              </a:cxn>
              <a:cxn ang="0">
                <a:pos x="T5" y="0"/>
              </a:cxn>
              <a:cxn ang="0">
                <a:pos x="T6" y="0"/>
              </a:cxn>
            </a:cxnLst>
            <a:rect l="0" t="0" r="r" b="b"/>
            <a:pathLst>
              <a:path w="8">
                <a:moveTo>
                  <a:pt x="0" y="0"/>
                </a:moveTo>
                <a:lnTo>
                  <a:pt x="0" y="0"/>
                </a:lnTo>
                <a:lnTo>
                  <a:pt x="0" y="0"/>
                </a:lnTo>
                <a:lnTo>
                  <a:pt x="8" y="0"/>
                </a:lnTo>
                <a:lnTo>
                  <a:pt x="8" y="0"/>
                </a:lnTo>
                <a:lnTo>
                  <a:pt x="8" y="0"/>
                </a:lnTo>
                <a:lnTo>
                  <a:pt x="0" y="0"/>
                </a:lnTo>
                <a:close/>
              </a:path>
            </a:pathLst>
          </a:cu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77899" name="Picture 43" descr="3inverter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1863" y="1790700"/>
            <a:ext cx="4968875" cy="2073275"/>
          </a:xfrm>
          <a:prstGeom prst="rect">
            <a:avLst/>
          </a:prstGeom>
          <a:noFill/>
          <a:extLst>
            <a:ext uri="{909E8E84-426E-40DD-AFC4-6F175D3DCCD1}">
              <a14:hiddenFill xmlns:a14="http://schemas.microsoft.com/office/drawing/2010/main">
                <a:solidFill>
                  <a:srgbClr val="FFFFFF"/>
                </a:solidFill>
              </a14:hiddenFill>
            </a:ext>
          </a:extLst>
        </p:spPr>
      </p:pic>
      <p:sp>
        <p:nvSpPr>
          <p:cNvPr id="377900" name="Text Box 44"/>
          <p:cNvSpPr txBox="1">
            <a:spLocks noChangeArrowheads="1"/>
          </p:cNvSpPr>
          <p:nvPr/>
        </p:nvSpPr>
        <p:spPr bwMode="auto">
          <a:xfrm>
            <a:off x="7080250" y="2695575"/>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r>
              <a:rPr lang="en-US" altLang="en-US" baseline="-25000"/>
              <a:t>L</a:t>
            </a:r>
          </a:p>
        </p:txBody>
      </p:sp>
      <p:sp>
        <p:nvSpPr>
          <p:cNvPr id="377901" name="Text Box 45"/>
          <p:cNvSpPr txBox="1">
            <a:spLocks noChangeArrowheads="1"/>
          </p:cNvSpPr>
          <p:nvPr/>
        </p:nvSpPr>
        <p:spPr bwMode="auto">
          <a:xfrm>
            <a:off x="1141413" y="4006850"/>
            <a:ext cx="754221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0"/>
              <a:t>If </a:t>
            </a:r>
            <a:r>
              <a:rPr lang="en-US" altLang="en-US"/>
              <a:t>C</a:t>
            </a:r>
            <a:r>
              <a:rPr lang="en-US" altLang="en-US" baseline="-25000"/>
              <a:t>L</a:t>
            </a:r>
            <a:r>
              <a:rPr lang="en-US" altLang="en-US" i="0"/>
              <a:t> is given:</a:t>
            </a:r>
          </a:p>
          <a:p>
            <a:pPr>
              <a:buFontTx/>
              <a:buChar char="-"/>
            </a:pPr>
            <a:r>
              <a:rPr lang="en-US" altLang="en-US" i="0"/>
              <a:t> How many stages are needed to minimize the delay?</a:t>
            </a:r>
          </a:p>
          <a:p>
            <a:pPr>
              <a:buFontTx/>
              <a:buChar char="-"/>
            </a:pPr>
            <a:r>
              <a:rPr lang="en-US" altLang="en-US" i="0"/>
              <a:t> How to size the inverters?</a:t>
            </a:r>
          </a:p>
          <a:p>
            <a:endParaRPr lang="en-US" altLang="en-US" i="0"/>
          </a:p>
          <a:p>
            <a:r>
              <a:rPr lang="en-US" altLang="en-US" i="0"/>
              <a:t>May need some additional constraints.</a:t>
            </a:r>
          </a:p>
        </p:txBody>
      </p:sp>
      <p:sp>
        <p:nvSpPr>
          <p:cNvPr id="377902" name="Text Box 46"/>
          <p:cNvSpPr txBox="1">
            <a:spLocks noChangeArrowheads="1"/>
          </p:cNvSpPr>
          <p:nvPr/>
        </p:nvSpPr>
        <p:spPr bwMode="auto">
          <a:xfrm>
            <a:off x="1847850" y="1897063"/>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0"/>
              <a:t>In</a:t>
            </a:r>
          </a:p>
        </p:txBody>
      </p:sp>
      <p:sp>
        <p:nvSpPr>
          <p:cNvPr id="377903" name="Text Box 47"/>
          <p:cNvSpPr txBox="1">
            <a:spLocks noChangeArrowheads="1"/>
          </p:cNvSpPr>
          <p:nvPr/>
        </p:nvSpPr>
        <p:spPr bwMode="auto">
          <a:xfrm>
            <a:off x="6913563" y="2012950"/>
            <a:ext cx="85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0"/>
              <a:t>Out</a:t>
            </a:r>
          </a:p>
        </p:txBody>
      </p:sp>
      <p:sp>
        <p:nvSpPr>
          <p:cNvPr id="48" name="Slide Number Placeholder 47"/>
          <p:cNvSpPr>
            <a:spLocks noGrp="1"/>
          </p:cNvSpPr>
          <p:nvPr>
            <p:ph type="sldNum" sz="quarter" idx="12"/>
          </p:nvPr>
        </p:nvSpPr>
        <p:spPr/>
        <p:txBody>
          <a:bodyPr/>
          <a:lstStyle/>
          <a:p>
            <a:fld id="{6294C92D-0306-4E69-9CD3-20855E849650}" type="slidenum">
              <a:rPr kumimoji="0" lang="en-US" smtClean="0"/>
              <a:pPr/>
              <a:t>43</a:t>
            </a:fld>
            <a:endParaRPr kumimoji="0" lang="en-US"/>
          </a:p>
        </p:txBody>
      </p:sp>
      <p:sp>
        <p:nvSpPr>
          <p:cNvPr id="49" name="Footer Placeholder 48"/>
          <p:cNvSpPr>
            <a:spLocks noGrp="1"/>
          </p:cNvSpPr>
          <p:nvPr>
            <p:ph type="ftr" sz="quarter" idx="11"/>
          </p:nvPr>
        </p:nvSpPr>
        <p:spPr/>
        <p:txBody>
          <a:bodyPr/>
          <a:lstStyle/>
          <a:p>
            <a:r>
              <a:rPr kumimoji="0" lang="en-US" smtClean="0"/>
              <a:t>W2018: EE307</a:t>
            </a:r>
            <a:endParaRPr kumimoji="0"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ltLang="en-US"/>
              <a:t>Buffer Design</a:t>
            </a:r>
          </a:p>
        </p:txBody>
      </p:sp>
      <p:pic>
        <p:nvPicPr>
          <p:cNvPr id="3911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601788"/>
            <a:ext cx="979488"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1172" name="Line 4"/>
          <p:cNvSpPr>
            <a:spLocks noChangeShapeType="1"/>
          </p:cNvSpPr>
          <p:nvPr/>
        </p:nvSpPr>
        <p:spPr bwMode="auto">
          <a:xfrm>
            <a:off x="4752975" y="2122488"/>
            <a:ext cx="5381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73" name="Line 5"/>
          <p:cNvSpPr>
            <a:spLocks noChangeShapeType="1"/>
          </p:cNvSpPr>
          <p:nvPr/>
        </p:nvSpPr>
        <p:spPr bwMode="auto">
          <a:xfrm>
            <a:off x="4752975" y="2203450"/>
            <a:ext cx="5381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74" name="Line 6"/>
          <p:cNvSpPr>
            <a:spLocks noChangeShapeType="1"/>
          </p:cNvSpPr>
          <p:nvPr/>
        </p:nvSpPr>
        <p:spPr bwMode="auto">
          <a:xfrm>
            <a:off x="4959350" y="2319338"/>
            <a:ext cx="1301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75" name="Line 7"/>
          <p:cNvSpPr>
            <a:spLocks noChangeShapeType="1"/>
          </p:cNvSpPr>
          <p:nvPr/>
        </p:nvSpPr>
        <p:spPr bwMode="auto">
          <a:xfrm>
            <a:off x="1562100" y="1974850"/>
            <a:ext cx="34607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76" name="Line 8"/>
          <p:cNvSpPr>
            <a:spLocks noChangeShapeType="1"/>
          </p:cNvSpPr>
          <p:nvPr/>
        </p:nvSpPr>
        <p:spPr bwMode="auto">
          <a:xfrm>
            <a:off x="5022850" y="1974850"/>
            <a:ext cx="0" cy="1317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77" name="Line 9"/>
          <p:cNvSpPr>
            <a:spLocks noChangeShapeType="1"/>
          </p:cNvSpPr>
          <p:nvPr/>
        </p:nvSpPr>
        <p:spPr bwMode="auto">
          <a:xfrm>
            <a:off x="5022850" y="2203450"/>
            <a:ext cx="0" cy="1158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78" name="Line 10"/>
          <p:cNvSpPr>
            <a:spLocks noChangeShapeType="1"/>
          </p:cNvSpPr>
          <p:nvPr/>
        </p:nvSpPr>
        <p:spPr bwMode="auto">
          <a:xfrm>
            <a:off x="685800" y="1974850"/>
            <a:ext cx="209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91179"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703513"/>
            <a:ext cx="979488"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180"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865563"/>
            <a:ext cx="979488"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181"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225" y="5056188"/>
            <a:ext cx="979488"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182"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5288" y="2703513"/>
            <a:ext cx="979487"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183"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5288" y="3865563"/>
            <a:ext cx="979487"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184"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5288" y="5027613"/>
            <a:ext cx="979487"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185" name="Picture 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4775" y="3865563"/>
            <a:ext cx="979488"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186"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4775" y="5027613"/>
            <a:ext cx="979488"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187" name="Picture 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4263" y="5027613"/>
            <a:ext cx="979487"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1188" name="Line 20"/>
          <p:cNvSpPr>
            <a:spLocks noChangeShapeType="1"/>
          </p:cNvSpPr>
          <p:nvPr/>
        </p:nvSpPr>
        <p:spPr bwMode="auto">
          <a:xfrm>
            <a:off x="4752975" y="3198813"/>
            <a:ext cx="5381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89" name="Line 21"/>
          <p:cNvSpPr>
            <a:spLocks noChangeShapeType="1"/>
          </p:cNvSpPr>
          <p:nvPr/>
        </p:nvSpPr>
        <p:spPr bwMode="auto">
          <a:xfrm>
            <a:off x="4752975" y="3279775"/>
            <a:ext cx="5381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90" name="Line 22"/>
          <p:cNvSpPr>
            <a:spLocks noChangeShapeType="1"/>
          </p:cNvSpPr>
          <p:nvPr/>
        </p:nvSpPr>
        <p:spPr bwMode="auto">
          <a:xfrm>
            <a:off x="4959350" y="3395663"/>
            <a:ext cx="1301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91" name="Line 23"/>
          <p:cNvSpPr>
            <a:spLocks noChangeShapeType="1"/>
          </p:cNvSpPr>
          <p:nvPr/>
        </p:nvSpPr>
        <p:spPr bwMode="auto">
          <a:xfrm>
            <a:off x="2559050" y="3070225"/>
            <a:ext cx="24733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92" name="Line 24"/>
          <p:cNvSpPr>
            <a:spLocks noChangeShapeType="1"/>
          </p:cNvSpPr>
          <p:nvPr/>
        </p:nvSpPr>
        <p:spPr bwMode="auto">
          <a:xfrm>
            <a:off x="5022850" y="3089275"/>
            <a:ext cx="0" cy="936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93" name="Line 25"/>
          <p:cNvSpPr>
            <a:spLocks noChangeShapeType="1"/>
          </p:cNvSpPr>
          <p:nvPr/>
        </p:nvSpPr>
        <p:spPr bwMode="auto">
          <a:xfrm>
            <a:off x="5022850" y="3279775"/>
            <a:ext cx="0" cy="1158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94" name="Line 26"/>
          <p:cNvSpPr>
            <a:spLocks noChangeShapeType="1"/>
          </p:cNvSpPr>
          <p:nvPr/>
        </p:nvSpPr>
        <p:spPr bwMode="auto">
          <a:xfrm>
            <a:off x="4752975" y="4406900"/>
            <a:ext cx="5381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95" name="Line 27"/>
          <p:cNvSpPr>
            <a:spLocks noChangeShapeType="1"/>
          </p:cNvSpPr>
          <p:nvPr/>
        </p:nvSpPr>
        <p:spPr bwMode="auto">
          <a:xfrm>
            <a:off x="4752975" y="4487863"/>
            <a:ext cx="5381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96" name="Line 28"/>
          <p:cNvSpPr>
            <a:spLocks noChangeShapeType="1"/>
          </p:cNvSpPr>
          <p:nvPr/>
        </p:nvSpPr>
        <p:spPr bwMode="auto">
          <a:xfrm>
            <a:off x="4959350" y="4603750"/>
            <a:ext cx="1301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97" name="Line 29"/>
          <p:cNvSpPr>
            <a:spLocks noChangeShapeType="1"/>
          </p:cNvSpPr>
          <p:nvPr/>
        </p:nvSpPr>
        <p:spPr bwMode="auto">
          <a:xfrm flipV="1">
            <a:off x="3543300" y="4230688"/>
            <a:ext cx="1479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98" name="Line 30"/>
          <p:cNvSpPr>
            <a:spLocks noChangeShapeType="1"/>
          </p:cNvSpPr>
          <p:nvPr/>
        </p:nvSpPr>
        <p:spPr bwMode="auto">
          <a:xfrm>
            <a:off x="5022850" y="4230688"/>
            <a:ext cx="0" cy="1603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99" name="Line 31"/>
          <p:cNvSpPr>
            <a:spLocks noChangeShapeType="1"/>
          </p:cNvSpPr>
          <p:nvPr/>
        </p:nvSpPr>
        <p:spPr bwMode="auto">
          <a:xfrm>
            <a:off x="5022850" y="4487863"/>
            <a:ext cx="0" cy="1158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00" name="Line 32"/>
          <p:cNvSpPr>
            <a:spLocks noChangeShapeType="1"/>
          </p:cNvSpPr>
          <p:nvPr/>
        </p:nvSpPr>
        <p:spPr bwMode="auto">
          <a:xfrm>
            <a:off x="4752975" y="5500688"/>
            <a:ext cx="5381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01" name="Line 33"/>
          <p:cNvSpPr>
            <a:spLocks noChangeShapeType="1"/>
          </p:cNvSpPr>
          <p:nvPr/>
        </p:nvSpPr>
        <p:spPr bwMode="auto">
          <a:xfrm>
            <a:off x="4752975" y="5581650"/>
            <a:ext cx="5381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02" name="Line 34"/>
          <p:cNvSpPr>
            <a:spLocks noChangeShapeType="1"/>
          </p:cNvSpPr>
          <p:nvPr/>
        </p:nvSpPr>
        <p:spPr bwMode="auto">
          <a:xfrm>
            <a:off x="4959350" y="5697538"/>
            <a:ext cx="1301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03" name="Line 35"/>
          <p:cNvSpPr>
            <a:spLocks noChangeShapeType="1"/>
          </p:cNvSpPr>
          <p:nvPr/>
        </p:nvSpPr>
        <p:spPr bwMode="auto">
          <a:xfrm>
            <a:off x="4514850" y="5381625"/>
            <a:ext cx="508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04" name="Line 36"/>
          <p:cNvSpPr>
            <a:spLocks noChangeShapeType="1"/>
          </p:cNvSpPr>
          <p:nvPr/>
        </p:nvSpPr>
        <p:spPr bwMode="auto">
          <a:xfrm>
            <a:off x="5022850" y="5391150"/>
            <a:ext cx="0" cy="936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05" name="Line 37"/>
          <p:cNvSpPr>
            <a:spLocks noChangeShapeType="1"/>
          </p:cNvSpPr>
          <p:nvPr/>
        </p:nvSpPr>
        <p:spPr bwMode="auto">
          <a:xfrm>
            <a:off x="5022850" y="5581650"/>
            <a:ext cx="0" cy="1158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06" name="Line 38"/>
          <p:cNvSpPr>
            <a:spLocks noChangeShapeType="1"/>
          </p:cNvSpPr>
          <p:nvPr/>
        </p:nvSpPr>
        <p:spPr bwMode="auto">
          <a:xfrm flipV="1">
            <a:off x="3533775" y="5403850"/>
            <a:ext cx="3143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07" name="Line 39"/>
          <p:cNvSpPr>
            <a:spLocks noChangeShapeType="1"/>
          </p:cNvSpPr>
          <p:nvPr/>
        </p:nvSpPr>
        <p:spPr bwMode="auto">
          <a:xfrm flipV="1">
            <a:off x="2533650" y="5403850"/>
            <a:ext cx="3143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08" name="Line 40"/>
          <p:cNvSpPr>
            <a:spLocks noChangeShapeType="1"/>
          </p:cNvSpPr>
          <p:nvPr/>
        </p:nvSpPr>
        <p:spPr bwMode="auto">
          <a:xfrm flipV="1">
            <a:off x="1533525" y="5403850"/>
            <a:ext cx="3143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09" name="Line 41"/>
          <p:cNvSpPr>
            <a:spLocks noChangeShapeType="1"/>
          </p:cNvSpPr>
          <p:nvPr/>
        </p:nvSpPr>
        <p:spPr bwMode="auto">
          <a:xfrm flipV="1">
            <a:off x="1552575" y="4241800"/>
            <a:ext cx="3143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10" name="Line 42"/>
          <p:cNvSpPr>
            <a:spLocks noChangeShapeType="1"/>
          </p:cNvSpPr>
          <p:nvPr/>
        </p:nvSpPr>
        <p:spPr bwMode="auto">
          <a:xfrm flipV="1">
            <a:off x="2533650" y="4232275"/>
            <a:ext cx="3143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11" name="Line 43"/>
          <p:cNvSpPr>
            <a:spLocks noChangeShapeType="1"/>
          </p:cNvSpPr>
          <p:nvPr/>
        </p:nvSpPr>
        <p:spPr bwMode="auto">
          <a:xfrm flipV="1">
            <a:off x="1581150" y="3070225"/>
            <a:ext cx="3143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12" name="Line 44"/>
          <p:cNvSpPr>
            <a:spLocks noChangeShapeType="1"/>
          </p:cNvSpPr>
          <p:nvPr/>
        </p:nvSpPr>
        <p:spPr bwMode="auto">
          <a:xfrm>
            <a:off x="704850" y="3108325"/>
            <a:ext cx="209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13" name="Line 45"/>
          <p:cNvSpPr>
            <a:spLocks noChangeShapeType="1"/>
          </p:cNvSpPr>
          <p:nvPr/>
        </p:nvSpPr>
        <p:spPr bwMode="auto">
          <a:xfrm>
            <a:off x="714375" y="4241800"/>
            <a:ext cx="209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14" name="Line 46"/>
          <p:cNvSpPr>
            <a:spLocks noChangeShapeType="1"/>
          </p:cNvSpPr>
          <p:nvPr/>
        </p:nvSpPr>
        <p:spPr bwMode="auto">
          <a:xfrm>
            <a:off x="676275" y="5413375"/>
            <a:ext cx="209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15" name="Text Box 47"/>
          <p:cNvSpPr txBox="1">
            <a:spLocks noChangeArrowheads="1"/>
          </p:cNvSpPr>
          <p:nvPr/>
        </p:nvSpPr>
        <p:spPr bwMode="auto">
          <a:xfrm>
            <a:off x="584200" y="19542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1</a:t>
            </a:r>
          </a:p>
        </p:txBody>
      </p:sp>
      <p:sp>
        <p:nvSpPr>
          <p:cNvPr id="391216" name="Text Box 48"/>
          <p:cNvSpPr txBox="1">
            <a:spLocks noChangeArrowheads="1"/>
          </p:cNvSpPr>
          <p:nvPr/>
        </p:nvSpPr>
        <p:spPr bwMode="auto">
          <a:xfrm>
            <a:off x="546100" y="3059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1</a:t>
            </a:r>
          </a:p>
        </p:txBody>
      </p:sp>
      <p:sp>
        <p:nvSpPr>
          <p:cNvPr id="391217" name="Text Box 49"/>
          <p:cNvSpPr txBox="1">
            <a:spLocks noChangeArrowheads="1"/>
          </p:cNvSpPr>
          <p:nvPr/>
        </p:nvSpPr>
        <p:spPr bwMode="auto">
          <a:xfrm>
            <a:off x="546100" y="42211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1</a:t>
            </a:r>
          </a:p>
        </p:txBody>
      </p:sp>
      <p:sp>
        <p:nvSpPr>
          <p:cNvPr id="391218" name="Text Box 50"/>
          <p:cNvSpPr txBox="1">
            <a:spLocks noChangeArrowheads="1"/>
          </p:cNvSpPr>
          <p:nvPr/>
        </p:nvSpPr>
        <p:spPr bwMode="auto">
          <a:xfrm>
            <a:off x="517525" y="53832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1</a:t>
            </a:r>
          </a:p>
        </p:txBody>
      </p:sp>
      <p:sp>
        <p:nvSpPr>
          <p:cNvPr id="391219" name="Text Box 51"/>
          <p:cNvSpPr txBox="1">
            <a:spLocks noChangeArrowheads="1"/>
          </p:cNvSpPr>
          <p:nvPr/>
        </p:nvSpPr>
        <p:spPr bwMode="auto">
          <a:xfrm>
            <a:off x="1565275" y="3068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8</a:t>
            </a:r>
          </a:p>
        </p:txBody>
      </p:sp>
      <p:sp>
        <p:nvSpPr>
          <p:cNvPr id="391220" name="Text Box 52"/>
          <p:cNvSpPr txBox="1">
            <a:spLocks noChangeArrowheads="1"/>
          </p:cNvSpPr>
          <p:nvPr/>
        </p:nvSpPr>
        <p:spPr bwMode="auto">
          <a:xfrm>
            <a:off x="4356100" y="203993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64</a:t>
            </a:r>
          </a:p>
        </p:txBody>
      </p:sp>
      <p:sp>
        <p:nvSpPr>
          <p:cNvPr id="391221" name="Text Box 53"/>
          <p:cNvSpPr txBox="1">
            <a:spLocks noChangeArrowheads="1"/>
          </p:cNvSpPr>
          <p:nvPr/>
        </p:nvSpPr>
        <p:spPr bwMode="auto">
          <a:xfrm>
            <a:off x="4318000" y="310673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64</a:t>
            </a:r>
          </a:p>
        </p:txBody>
      </p:sp>
      <p:sp>
        <p:nvSpPr>
          <p:cNvPr id="391222" name="Text Box 54"/>
          <p:cNvSpPr txBox="1">
            <a:spLocks noChangeArrowheads="1"/>
          </p:cNvSpPr>
          <p:nvPr/>
        </p:nvSpPr>
        <p:spPr bwMode="auto">
          <a:xfrm>
            <a:off x="4298950" y="428783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64</a:t>
            </a:r>
          </a:p>
        </p:txBody>
      </p:sp>
      <p:sp>
        <p:nvSpPr>
          <p:cNvPr id="391223" name="Text Box 55"/>
          <p:cNvSpPr txBox="1">
            <a:spLocks noChangeArrowheads="1"/>
          </p:cNvSpPr>
          <p:nvPr/>
        </p:nvSpPr>
        <p:spPr bwMode="auto">
          <a:xfrm>
            <a:off x="4365625" y="54403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64</a:t>
            </a:r>
          </a:p>
        </p:txBody>
      </p:sp>
      <p:sp>
        <p:nvSpPr>
          <p:cNvPr id="391224" name="Text Box 56"/>
          <p:cNvSpPr txBox="1">
            <a:spLocks noChangeArrowheads="1"/>
          </p:cNvSpPr>
          <p:nvPr/>
        </p:nvSpPr>
        <p:spPr bwMode="auto">
          <a:xfrm>
            <a:off x="1565275" y="42687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4</a:t>
            </a:r>
          </a:p>
        </p:txBody>
      </p:sp>
      <p:sp>
        <p:nvSpPr>
          <p:cNvPr id="391225" name="Text Box 57"/>
          <p:cNvSpPr txBox="1">
            <a:spLocks noChangeArrowheads="1"/>
          </p:cNvSpPr>
          <p:nvPr/>
        </p:nvSpPr>
        <p:spPr bwMode="auto">
          <a:xfrm>
            <a:off x="1431925" y="55737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2.8</a:t>
            </a:r>
          </a:p>
        </p:txBody>
      </p:sp>
      <p:sp>
        <p:nvSpPr>
          <p:cNvPr id="391226" name="Text Box 58"/>
          <p:cNvSpPr txBox="1">
            <a:spLocks noChangeArrowheads="1"/>
          </p:cNvSpPr>
          <p:nvPr/>
        </p:nvSpPr>
        <p:spPr bwMode="auto">
          <a:xfrm>
            <a:off x="2489200" y="55451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8</a:t>
            </a:r>
          </a:p>
        </p:txBody>
      </p:sp>
      <p:sp>
        <p:nvSpPr>
          <p:cNvPr id="391227" name="Text Box 59"/>
          <p:cNvSpPr txBox="1">
            <a:spLocks noChangeArrowheads="1"/>
          </p:cNvSpPr>
          <p:nvPr/>
        </p:nvSpPr>
        <p:spPr bwMode="auto">
          <a:xfrm>
            <a:off x="2422525" y="430688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16</a:t>
            </a:r>
          </a:p>
        </p:txBody>
      </p:sp>
      <p:sp>
        <p:nvSpPr>
          <p:cNvPr id="391228" name="Text Box 60"/>
          <p:cNvSpPr txBox="1">
            <a:spLocks noChangeArrowheads="1"/>
          </p:cNvSpPr>
          <p:nvPr/>
        </p:nvSpPr>
        <p:spPr bwMode="auto">
          <a:xfrm>
            <a:off x="3270250" y="5516563"/>
            <a:ext cx="62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22.6</a:t>
            </a:r>
          </a:p>
        </p:txBody>
      </p:sp>
      <p:sp>
        <p:nvSpPr>
          <p:cNvPr id="391229" name="Text Box 61"/>
          <p:cNvSpPr txBox="1">
            <a:spLocks noChangeArrowheads="1"/>
          </p:cNvSpPr>
          <p:nvPr/>
        </p:nvSpPr>
        <p:spPr bwMode="auto">
          <a:xfrm>
            <a:off x="6003925" y="1435100"/>
            <a:ext cx="2530475"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i="0"/>
              <a:t>N	f	t</a:t>
            </a:r>
            <a:r>
              <a:rPr lang="en-US" altLang="en-US" sz="2000" b="1" i="0" baseline="-25000"/>
              <a:t>p</a:t>
            </a:r>
            <a:endParaRPr lang="en-US" altLang="en-US" sz="2000" b="1" i="0"/>
          </a:p>
          <a:p>
            <a:endParaRPr lang="en-US" altLang="en-US" sz="2000" b="1" i="0"/>
          </a:p>
          <a:p>
            <a:r>
              <a:rPr lang="en-US" altLang="en-US" sz="2000" b="1" i="0"/>
              <a:t>1	64	65</a:t>
            </a:r>
          </a:p>
          <a:p>
            <a:endParaRPr lang="en-US" altLang="en-US" sz="2000" b="1" i="0"/>
          </a:p>
          <a:p>
            <a:endParaRPr lang="en-US" altLang="en-US" sz="2000" b="1" i="0"/>
          </a:p>
          <a:p>
            <a:r>
              <a:rPr lang="en-US" altLang="en-US" sz="2000" b="1" i="0"/>
              <a:t>2	8	18</a:t>
            </a:r>
          </a:p>
          <a:p>
            <a:endParaRPr lang="en-US" altLang="en-US" sz="2000" b="1" i="0"/>
          </a:p>
          <a:p>
            <a:endParaRPr lang="en-US" altLang="en-US" sz="2000" b="1" i="0"/>
          </a:p>
          <a:p>
            <a:endParaRPr lang="en-US" altLang="en-US" sz="2000" b="1" i="0"/>
          </a:p>
          <a:p>
            <a:r>
              <a:rPr lang="en-US" altLang="en-US" sz="2000" b="1" i="0"/>
              <a:t>3	4	15</a:t>
            </a:r>
          </a:p>
          <a:p>
            <a:endParaRPr lang="en-US" altLang="en-US" sz="2000" b="1" i="0"/>
          </a:p>
          <a:p>
            <a:endParaRPr lang="en-US" altLang="en-US" sz="2000" b="1" i="0"/>
          </a:p>
          <a:p>
            <a:endParaRPr lang="en-US" altLang="en-US" sz="2000" b="1" i="0"/>
          </a:p>
          <a:p>
            <a:r>
              <a:rPr lang="en-US" altLang="en-US" sz="2000" b="1" i="0"/>
              <a:t>4	2.8	15.3</a:t>
            </a:r>
          </a:p>
        </p:txBody>
      </p:sp>
      <p:sp>
        <p:nvSpPr>
          <p:cNvPr id="62" name="Slide Number Placeholder 61"/>
          <p:cNvSpPr>
            <a:spLocks noGrp="1"/>
          </p:cNvSpPr>
          <p:nvPr>
            <p:ph type="sldNum" sz="quarter" idx="12"/>
          </p:nvPr>
        </p:nvSpPr>
        <p:spPr/>
        <p:txBody>
          <a:bodyPr/>
          <a:lstStyle/>
          <a:p>
            <a:fld id="{6294C92D-0306-4E69-9CD3-20855E849650}" type="slidenum">
              <a:rPr kumimoji="0" lang="en-US" smtClean="0"/>
              <a:pPr/>
              <a:t>44</a:t>
            </a:fld>
            <a:endParaRPr kumimoji="0" lang="en-US"/>
          </a:p>
        </p:txBody>
      </p:sp>
      <p:sp>
        <p:nvSpPr>
          <p:cNvPr id="63" name="Footer Placeholder 62"/>
          <p:cNvSpPr>
            <a:spLocks noGrp="1"/>
          </p:cNvSpPr>
          <p:nvPr>
            <p:ph type="ftr" sz="quarter" idx="11"/>
          </p:nvPr>
        </p:nvSpPr>
        <p:spPr/>
        <p:txBody>
          <a:bodyPr/>
          <a:lstStyle/>
          <a:p>
            <a:r>
              <a:rPr kumimoji="0" lang="en-US" smtClean="0"/>
              <a:t>W2018: EE307</a:t>
            </a:r>
            <a:endParaRPr kumimoji="0"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a:t>
            </a:r>
            <a:endParaRPr lang="en-US" dirty="0"/>
          </a:p>
        </p:txBody>
      </p:sp>
      <p:sp>
        <p:nvSpPr>
          <p:cNvPr id="3" name="Footer Placeholder 2"/>
          <p:cNvSpPr>
            <a:spLocks noGrp="1"/>
          </p:cNvSpPr>
          <p:nvPr>
            <p:ph type="ftr" sz="quarter" idx="11"/>
          </p:nvPr>
        </p:nvSpPr>
        <p:spPr/>
        <p:txBody>
          <a:bodyPr/>
          <a:lstStyle/>
          <a:p>
            <a:r>
              <a:rPr kumimoji="0" lang="en-US" smtClean="0"/>
              <a:t>W2018: EE307</a:t>
            </a:r>
            <a:endParaRPr kumimoji="0" lang="en-US"/>
          </a:p>
        </p:txBody>
      </p:sp>
      <p:sp>
        <p:nvSpPr>
          <p:cNvPr id="4" name="Slide Number Placeholder 3"/>
          <p:cNvSpPr>
            <a:spLocks noGrp="1"/>
          </p:cNvSpPr>
          <p:nvPr>
            <p:ph type="sldNum" sz="quarter" idx="12"/>
          </p:nvPr>
        </p:nvSpPr>
        <p:spPr/>
        <p:txBody>
          <a:bodyPr/>
          <a:lstStyle/>
          <a:p>
            <a:fld id="{6294C92D-0306-4E69-9CD3-20855E849650}" type="slidenum">
              <a:rPr kumimoji="0" lang="en-US" smtClean="0"/>
              <a:pPr/>
              <a:t>45</a:t>
            </a:fld>
            <a:endParaRPr kumimoji="0" lang="en-US"/>
          </a:p>
        </p:txBody>
      </p:sp>
      <p:pic>
        <p:nvPicPr>
          <p:cNvPr id="636930" name="Picture 2"/>
          <p:cNvPicPr>
            <a:picLocks noChangeAspect="1" noChangeArrowheads="1"/>
          </p:cNvPicPr>
          <p:nvPr/>
        </p:nvPicPr>
        <p:blipFill>
          <a:blip r:embed="rId2" cstate="print"/>
          <a:srcRect/>
          <a:stretch>
            <a:fillRect/>
          </a:stretch>
        </p:blipFill>
        <p:spPr bwMode="auto">
          <a:xfrm>
            <a:off x="1069384" y="1580827"/>
            <a:ext cx="7349612" cy="4804474"/>
          </a:xfrm>
          <a:prstGeom prst="rect">
            <a:avLst/>
          </a:prstGeom>
          <a:noFill/>
          <a:ln w="9525">
            <a:noFill/>
            <a:miter lim="800000"/>
            <a:headEnd/>
            <a:tailEnd/>
          </a:ln>
        </p:spPr>
      </p:pic>
      <p:sp>
        <p:nvSpPr>
          <p:cNvPr id="6" name="Freeform 5"/>
          <p:cNvSpPr/>
          <p:nvPr/>
        </p:nvSpPr>
        <p:spPr>
          <a:xfrm>
            <a:off x="2510725" y="2076773"/>
            <a:ext cx="5395045" cy="2991173"/>
          </a:xfrm>
          <a:custGeom>
            <a:avLst/>
            <a:gdLst>
              <a:gd name="connsiteX0" fmla="*/ 0 w 5395045"/>
              <a:gd name="connsiteY0" fmla="*/ 0 h 2991173"/>
              <a:gd name="connsiteX1" fmla="*/ 46495 w 5395045"/>
              <a:gd name="connsiteY1" fmla="*/ 216976 h 2991173"/>
              <a:gd name="connsiteX2" fmla="*/ 61994 w 5395045"/>
              <a:gd name="connsiteY2" fmla="*/ 278969 h 2991173"/>
              <a:gd name="connsiteX3" fmla="*/ 92990 w 5395045"/>
              <a:gd name="connsiteY3" fmla="*/ 402956 h 2991173"/>
              <a:gd name="connsiteX4" fmla="*/ 139485 w 5395045"/>
              <a:gd name="connsiteY4" fmla="*/ 557939 h 2991173"/>
              <a:gd name="connsiteX5" fmla="*/ 170482 w 5395045"/>
              <a:gd name="connsiteY5" fmla="*/ 604434 h 2991173"/>
              <a:gd name="connsiteX6" fmla="*/ 201478 w 5395045"/>
              <a:gd name="connsiteY6" fmla="*/ 697424 h 2991173"/>
              <a:gd name="connsiteX7" fmla="*/ 216977 w 5395045"/>
              <a:gd name="connsiteY7" fmla="*/ 743919 h 2991173"/>
              <a:gd name="connsiteX8" fmla="*/ 247973 w 5395045"/>
              <a:gd name="connsiteY8" fmla="*/ 790413 h 2991173"/>
              <a:gd name="connsiteX9" fmla="*/ 278970 w 5395045"/>
              <a:gd name="connsiteY9" fmla="*/ 898902 h 2991173"/>
              <a:gd name="connsiteX10" fmla="*/ 294468 w 5395045"/>
              <a:gd name="connsiteY10" fmla="*/ 960895 h 2991173"/>
              <a:gd name="connsiteX11" fmla="*/ 387458 w 5395045"/>
              <a:gd name="connsiteY11" fmla="*/ 1131376 h 2991173"/>
              <a:gd name="connsiteX12" fmla="*/ 480448 w 5395045"/>
              <a:gd name="connsiteY12" fmla="*/ 1348352 h 2991173"/>
              <a:gd name="connsiteX13" fmla="*/ 526943 w 5395045"/>
              <a:gd name="connsiteY13" fmla="*/ 1394847 h 2991173"/>
              <a:gd name="connsiteX14" fmla="*/ 542441 w 5395045"/>
              <a:gd name="connsiteY14" fmla="*/ 1441342 h 2991173"/>
              <a:gd name="connsiteX15" fmla="*/ 604434 w 5395045"/>
              <a:gd name="connsiteY15" fmla="*/ 1534332 h 2991173"/>
              <a:gd name="connsiteX16" fmla="*/ 619933 w 5395045"/>
              <a:gd name="connsiteY16" fmla="*/ 1580827 h 2991173"/>
              <a:gd name="connsiteX17" fmla="*/ 681926 w 5395045"/>
              <a:gd name="connsiteY17" fmla="*/ 1689315 h 2991173"/>
              <a:gd name="connsiteX18" fmla="*/ 759417 w 5395045"/>
              <a:gd name="connsiteY18" fmla="*/ 1828800 h 2991173"/>
              <a:gd name="connsiteX19" fmla="*/ 821411 w 5395045"/>
              <a:gd name="connsiteY19" fmla="*/ 1952786 h 2991173"/>
              <a:gd name="connsiteX20" fmla="*/ 836909 w 5395045"/>
              <a:gd name="connsiteY20" fmla="*/ 1999281 h 2991173"/>
              <a:gd name="connsiteX21" fmla="*/ 883404 w 5395045"/>
              <a:gd name="connsiteY21" fmla="*/ 2045776 h 2991173"/>
              <a:gd name="connsiteX22" fmla="*/ 929899 w 5395045"/>
              <a:gd name="connsiteY22" fmla="*/ 2138766 h 2991173"/>
              <a:gd name="connsiteX23" fmla="*/ 976394 w 5395045"/>
              <a:gd name="connsiteY23" fmla="*/ 2185261 h 2991173"/>
              <a:gd name="connsiteX24" fmla="*/ 1022889 w 5395045"/>
              <a:gd name="connsiteY24" fmla="*/ 2247254 h 2991173"/>
              <a:gd name="connsiteX25" fmla="*/ 1053885 w 5395045"/>
              <a:gd name="connsiteY25" fmla="*/ 2293749 h 2991173"/>
              <a:gd name="connsiteX26" fmla="*/ 1100380 w 5395045"/>
              <a:gd name="connsiteY26" fmla="*/ 2371241 h 2991173"/>
              <a:gd name="connsiteX27" fmla="*/ 1224367 w 5395045"/>
              <a:gd name="connsiteY27" fmla="*/ 2495227 h 2991173"/>
              <a:gd name="connsiteX28" fmla="*/ 1270861 w 5395045"/>
              <a:gd name="connsiteY28" fmla="*/ 2557220 h 2991173"/>
              <a:gd name="connsiteX29" fmla="*/ 1332855 w 5395045"/>
              <a:gd name="connsiteY29" fmla="*/ 2588217 h 2991173"/>
              <a:gd name="connsiteX30" fmla="*/ 1487838 w 5395045"/>
              <a:gd name="connsiteY30" fmla="*/ 2696705 h 2991173"/>
              <a:gd name="connsiteX31" fmla="*/ 1596326 w 5395045"/>
              <a:gd name="connsiteY31" fmla="*/ 2727702 h 2991173"/>
              <a:gd name="connsiteX32" fmla="*/ 1689316 w 5395045"/>
              <a:gd name="connsiteY32" fmla="*/ 2758698 h 2991173"/>
              <a:gd name="connsiteX33" fmla="*/ 1735811 w 5395045"/>
              <a:gd name="connsiteY33" fmla="*/ 2774196 h 2991173"/>
              <a:gd name="connsiteX34" fmla="*/ 1782306 w 5395045"/>
              <a:gd name="connsiteY34" fmla="*/ 2805193 h 2991173"/>
              <a:gd name="connsiteX35" fmla="*/ 1999282 w 5395045"/>
              <a:gd name="connsiteY35" fmla="*/ 2867186 h 2991173"/>
              <a:gd name="connsiteX36" fmla="*/ 2123268 w 5395045"/>
              <a:gd name="connsiteY36" fmla="*/ 2898183 h 2991173"/>
              <a:gd name="connsiteX37" fmla="*/ 2216258 w 5395045"/>
              <a:gd name="connsiteY37" fmla="*/ 2913681 h 2991173"/>
              <a:gd name="connsiteX38" fmla="*/ 2293750 w 5395045"/>
              <a:gd name="connsiteY38" fmla="*/ 2929180 h 2991173"/>
              <a:gd name="connsiteX39" fmla="*/ 2355743 w 5395045"/>
              <a:gd name="connsiteY39" fmla="*/ 2944678 h 2991173"/>
              <a:gd name="connsiteX40" fmla="*/ 2526224 w 5395045"/>
              <a:gd name="connsiteY40" fmla="*/ 2960176 h 2991173"/>
              <a:gd name="connsiteX41" fmla="*/ 2712204 w 5395045"/>
              <a:gd name="connsiteY41" fmla="*/ 2991173 h 2991173"/>
              <a:gd name="connsiteX42" fmla="*/ 3347634 w 5395045"/>
              <a:gd name="connsiteY42" fmla="*/ 2960176 h 2991173"/>
              <a:gd name="connsiteX43" fmla="*/ 3456122 w 5395045"/>
              <a:gd name="connsiteY43" fmla="*/ 2929180 h 2991173"/>
              <a:gd name="connsiteX44" fmla="*/ 3580109 w 5395045"/>
              <a:gd name="connsiteY44" fmla="*/ 2898183 h 2991173"/>
              <a:gd name="connsiteX45" fmla="*/ 3719594 w 5395045"/>
              <a:gd name="connsiteY45" fmla="*/ 2836190 h 2991173"/>
              <a:gd name="connsiteX46" fmla="*/ 3843580 w 5395045"/>
              <a:gd name="connsiteY46" fmla="*/ 2789695 h 2991173"/>
              <a:gd name="connsiteX47" fmla="*/ 3983065 w 5395045"/>
              <a:gd name="connsiteY47" fmla="*/ 2712203 h 2991173"/>
              <a:gd name="connsiteX48" fmla="*/ 4045058 w 5395045"/>
              <a:gd name="connsiteY48" fmla="*/ 2665708 h 2991173"/>
              <a:gd name="connsiteX49" fmla="*/ 4184543 w 5395045"/>
              <a:gd name="connsiteY49" fmla="*/ 2541722 h 2991173"/>
              <a:gd name="connsiteX50" fmla="*/ 4277533 w 5395045"/>
              <a:gd name="connsiteY50" fmla="*/ 2433234 h 2991173"/>
              <a:gd name="connsiteX51" fmla="*/ 4324028 w 5395045"/>
              <a:gd name="connsiteY51" fmla="*/ 2371241 h 2991173"/>
              <a:gd name="connsiteX52" fmla="*/ 4355024 w 5395045"/>
              <a:gd name="connsiteY52" fmla="*/ 2324746 h 2991173"/>
              <a:gd name="connsiteX53" fmla="*/ 4401519 w 5395045"/>
              <a:gd name="connsiteY53" fmla="*/ 2278251 h 2991173"/>
              <a:gd name="connsiteX54" fmla="*/ 4463512 w 5395045"/>
              <a:gd name="connsiteY54" fmla="*/ 2185261 h 2991173"/>
              <a:gd name="connsiteX55" fmla="*/ 4479011 w 5395045"/>
              <a:gd name="connsiteY55" fmla="*/ 2138766 h 2991173"/>
              <a:gd name="connsiteX56" fmla="*/ 4541004 w 5395045"/>
              <a:gd name="connsiteY56" fmla="*/ 2092271 h 2991173"/>
              <a:gd name="connsiteX57" fmla="*/ 4572000 w 5395045"/>
              <a:gd name="connsiteY57" fmla="*/ 2045776 h 2991173"/>
              <a:gd name="connsiteX58" fmla="*/ 4618495 w 5395045"/>
              <a:gd name="connsiteY58" fmla="*/ 1937288 h 2991173"/>
              <a:gd name="connsiteX59" fmla="*/ 4680489 w 5395045"/>
              <a:gd name="connsiteY59" fmla="*/ 1906291 h 2991173"/>
              <a:gd name="connsiteX60" fmla="*/ 4757980 w 5395045"/>
              <a:gd name="connsiteY60" fmla="*/ 1797803 h 2991173"/>
              <a:gd name="connsiteX61" fmla="*/ 4804475 w 5395045"/>
              <a:gd name="connsiteY61" fmla="*/ 1735810 h 2991173"/>
              <a:gd name="connsiteX62" fmla="*/ 4835472 w 5395045"/>
              <a:gd name="connsiteY62" fmla="*/ 1689315 h 2991173"/>
              <a:gd name="connsiteX63" fmla="*/ 4881967 w 5395045"/>
              <a:gd name="connsiteY63" fmla="*/ 1627322 h 2991173"/>
              <a:gd name="connsiteX64" fmla="*/ 4912963 w 5395045"/>
              <a:gd name="connsiteY64" fmla="*/ 1565329 h 2991173"/>
              <a:gd name="connsiteX65" fmla="*/ 4959458 w 5395045"/>
              <a:gd name="connsiteY65" fmla="*/ 1487837 h 2991173"/>
              <a:gd name="connsiteX66" fmla="*/ 4990455 w 5395045"/>
              <a:gd name="connsiteY66" fmla="*/ 1441342 h 2991173"/>
              <a:gd name="connsiteX67" fmla="*/ 5021451 w 5395045"/>
              <a:gd name="connsiteY67" fmla="*/ 1379349 h 2991173"/>
              <a:gd name="connsiteX68" fmla="*/ 5067946 w 5395045"/>
              <a:gd name="connsiteY68" fmla="*/ 1317356 h 2991173"/>
              <a:gd name="connsiteX69" fmla="*/ 5098943 w 5395045"/>
              <a:gd name="connsiteY69" fmla="*/ 1270861 h 2991173"/>
              <a:gd name="connsiteX70" fmla="*/ 5176434 w 5395045"/>
              <a:gd name="connsiteY70" fmla="*/ 1115878 h 2991173"/>
              <a:gd name="connsiteX71" fmla="*/ 5207431 w 5395045"/>
              <a:gd name="connsiteY71" fmla="*/ 1069383 h 2991173"/>
              <a:gd name="connsiteX72" fmla="*/ 5253926 w 5395045"/>
              <a:gd name="connsiteY72" fmla="*/ 914400 h 2991173"/>
              <a:gd name="connsiteX73" fmla="*/ 5269424 w 5395045"/>
              <a:gd name="connsiteY73" fmla="*/ 867905 h 2991173"/>
              <a:gd name="connsiteX74" fmla="*/ 5331417 w 5395045"/>
              <a:gd name="connsiteY74" fmla="*/ 743919 h 2991173"/>
              <a:gd name="connsiteX75" fmla="*/ 5377912 w 5395045"/>
              <a:gd name="connsiteY75" fmla="*/ 604434 h 2991173"/>
              <a:gd name="connsiteX76" fmla="*/ 5393411 w 5395045"/>
              <a:gd name="connsiteY76" fmla="*/ 573437 h 29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395045" h="2991173">
                <a:moveTo>
                  <a:pt x="0" y="0"/>
                </a:moveTo>
                <a:cubicBezTo>
                  <a:pt x="54394" y="163180"/>
                  <a:pt x="13909" y="21463"/>
                  <a:pt x="46495" y="216976"/>
                </a:cubicBezTo>
                <a:cubicBezTo>
                  <a:pt x="49997" y="237987"/>
                  <a:pt x="57373" y="258176"/>
                  <a:pt x="61994" y="278969"/>
                </a:cubicBezTo>
                <a:cubicBezTo>
                  <a:pt x="109257" y="491648"/>
                  <a:pt x="51450" y="257566"/>
                  <a:pt x="92990" y="402956"/>
                </a:cubicBezTo>
                <a:cubicBezTo>
                  <a:pt x="103818" y="440855"/>
                  <a:pt x="121074" y="530323"/>
                  <a:pt x="139485" y="557939"/>
                </a:cubicBezTo>
                <a:lnTo>
                  <a:pt x="170482" y="604434"/>
                </a:lnTo>
                <a:lnTo>
                  <a:pt x="201478" y="697424"/>
                </a:lnTo>
                <a:cubicBezTo>
                  <a:pt x="206644" y="712922"/>
                  <a:pt x="207915" y="730326"/>
                  <a:pt x="216977" y="743919"/>
                </a:cubicBezTo>
                <a:lnTo>
                  <a:pt x="247973" y="790413"/>
                </a:lnTo>
                <a:cubicBezTo>
                  <a:pt x="296435" y="984256"/>
                  <a:pt x="234494" y="743233"/>
                  <a:pt x="278970" y="898902"/>
                </a:cubicBezTo>
                <a:cubicBezTo>
                  <a:pt x="284822" y="919383"/>
                  <a:pt x="286276" y="941233"/>
                  <a:pt x="294468" y="960895"/>
                </a:cubicBezTo>
                <a:cubicBezTo>
                  <a:pt x="333537" y="1054660"/>
                  <a:pt x="343429" y="1065333"/>
                  <a:pt x="387458" y="1131376"/>
                </a:cubicBezTo>
                <a:cubicBezTo>
                  <a:pt x="405982" y="1186949"/>
                  <a:pt x="442146" y="1310050"/>
                  <a:pt x="480448" y="1348352"/>
                </a:cubicBezTo>
                <a:lnTo>
                  <a:pt x="526943" y="1394847"/>
                </a:lnTo>
                <a:cubicBezTo>
                  <a:pt x="532109" y="1410345"/>
                  <a:pt x="534507" y="1427061"/>
                  <a:pt x="542441" y="1441342"/>
                </a:cubicBezTo>
                <a:cubicBezTo>
                  <a:pt x="560533" y="1473907"/>
                  <a:pt x="592653" y="1498991"/>
                  <a:pt x="604434" y="1534332"/>
                </a:cubicBezTo>
                <a:cubicBezTo>
                  <a:pt x="609600" y="1549830"/>
                  <a:pt x="613498" y="1565811"/>
                  <a:pt x="619933" y="1580827"/>
                </a:cubicBezTo>
                <a:cubicBezTo>
                  <a:pt x="643531" y="1635888"/>
                  <a:pt x="650794" y="1642618"/>
                  <a:pt x="681926" y="1689315"/>
                </a:cubicBezTo>
                <a:cubicBezTo>
                  <a:pt x="724781" y="1817884"/>
                  <a:pt x="652841" y="1615651"/>
                  <a:pt x="759417" y="1828800"/>
                </a:cubicBezTo>
                <a:cubicBezTo>
                  <a:pt x="780082" y="1870129"/>
                  <a:pt x="806799" y="1908950"/>
                  <a:pt x="821411" y="1952786"/>
                </a:cubicBezTo>
                <a:cubicBezTo>
                  <a:pt x="826577" y="1968284"/>
                  <a:pt x="827847" y="1985688"/>
                  <a:pt x="836909" y="1999281"/>
                </a:cubicBezTo>
                <a:cubicBezTo>
                  <a:pt x="849067" y="2017518"/>
                  <a:pt x="869373" y="2028938"/>
                  <a:pt x="883404" y="2045776"/>
                </a:cubicBezTo>
                <a:cubicBezTo>
                  <a:pt x="1005336" y="2192096"/>
                  <a:pt x="836700" y="1998969"/>
                  <a:pt x="929899" y="2138766"/>
                </a:cubicBezTo>
                <a:cubicBezTo>
                  <a:pt x="942057" y="2157003"/>
                  <a:pt x="962130" y="2168620"/>
                  <a:pt x="976394" y="2185261"/>
                </a:cubicBezTo>
                <a:cubicBezTo>
                  <a:pt x="993204" y="2204873"/>
                  <a:pt x="1007875" y="2226235"/>
                  <a:pt x="1022889" y="2247254"/>
                </a:cubicBezTo>
                <a:cubicBezTo>
                  <a:pt x="1033715" y="2262411"/>
                  <a:pt x="1044013" y="2277954"/>
                  <a:pt x="1053885" y="2293749"/>
                </a:cubicBezTo>
                <a:cubicBezTo>
                  <a:pt x="1069850" y="2319294"/>
                  <a:pt x="1080922" y="2348245"/>
                  <a:pt x="1100380" y="2371241"/>
                </a:cubicBezTo>
                <a:cubicBezTo>
                  <a:pt x="1138134" y="2415859"/>
                  <a:pt x="1189299" y="2448468"/>
                  <a:pt x="1224367" y="2495227"/>
                </a:cubicBezTo>
                <a:cubicBezTo>
                  <a:pt x="1239865" y="2515891"/>
                  <a:pt x="1251249" y="2540410"/>
                  <a:pt x="1270861" y="2557220"/>
                </a:cubicBezTo>
                <a:cubicBezTo>
                  <a:pt x="1288403" y="2572256"/>
                  <a:pt x="1313263" y="2575972"/>
                  <a:pt x="1332855" y="2588217"/>
                </a:cubicBezTo>
                <a:cubicBezTo>
                  <a:pt x="1373274" y="2613479"/>
                  <a:pt x="1447452" y="2683243"/>
                  <a:pt x="1487838" y="2696705"/>
                </a:cubicBezTo>
                <a:cubicBezTo>
                  <a:pt x="1644094" y="2748789"/>
                  <a:pt x="1401721" y="2669320"/>
                  <a:pt x="1596326" y="2727702"/>
                </a:cubicBezTo>
                <a:cubicBezTo>
                  <a:pt x="1627621" y="2737091"/>
                  <a:pt x="1658319" y="2748366"/>
                  <a:pt x="1689316" y="2758698"/>
                </a:cubicBezTo>
                <a:lnTo>
                  <a:pt x="1735811" y="2774196"/>
                </a:lnTo>
                <a:cubicBezTo>
                  <a:pt x="1751309" y="2784528"/>
                  <a:pt x="1765285" y="2797628"/>
                  <a:pt x="1782306" y="2805193"/>
                </a:cubicBezTo>
                <a:cubicBezTo>
                  <a:pt x="1839485" y="2830606"/>
                  <a:pt x="1942983" y="2853111"/>
                  <a:pt x="1999282" y="2867186"/>
                </a:cubicBezTo>
                <a:lnTo>
                  <a:pt x="2123268" y="2898183"/>
                </a:lnTo>
                <a:lnTo>
                  <a:pt x="2216258" y="2913681"/>
                </a:lnTo>
                <a:cubicBezTo>
                  <a:pt x="2242175" y="2918393"/>
                  <a:pt x="2268035" y="2923466"/>
                  <a:pt x="2293750" y="2929180"/>
                </a:cubicBezTo>
                <a:cubicBezTo>
                  <a:pt x="2314543" y="2933801"/>
                  <a:pt x="2334630" y="2941863"/>
                  <a:pt x="2355743" y="2944678"/>
                </a:cubicBezTo>
                <a:cubicBezTo>
                  <a:pt x="2412304" y="2952219"/>
                  <a:pt x="2469642" y="2952796"/>
                  <a:pt x="2526224" y="2960176"/>
                </a:cubicBezTo>
                <a:cubicBezTo>
                  <a:pt x="2588545" y="2968305"/>
                  <a:pt x="2712204" y="2991173"/>
                  <a:pt x="2712204" y="2991173"/>
                </a:cubicBezTo>
                <a:cubicBezTo>
                  <a:pt x="2880408" y="2985916"/>
                  <a:pt x="3149689" y="2990628"/>
                  <a:pt x="3347634" y="2960176"/>
                </a:cubicBezTo>
                <a:cubicBezTo>
                  <a:pt x="3406857" y="2951065"/>
                  <a:pt x="3403701" y="2943477"/>
                  <a:pt x="3456122" y="2929180"/>
                </a:cubicBezTo>
                <a:cubicBezTo>
                  <a:pt x="3497222" y="2917971"/>
                  <a:pt x="3580109" y="2898183"/>
                  <a:pt x="3580109" y="2898183"/>
                </a:cubicBezTo>
                <a:cubicBezTo>
                  <a:pt x="3716883" y="2807000"/>
                  <a:pt x="3498261" y="2946858"/>
                  <a:pt x="3719594" y="2836190"/>
                </a:cubicBezTo>
                <a:cubicBezTo>
                  <a:pt x="3800638" y="2795667"/>
                  <a:pt x="3759173" y="2810796"/>
                  <a:pt x="3843580" y="2789695"/>
                </a:cubicBezTo>
                <a:cubicBezTo>
                  <a:pt x="4003202" y="2669978"/>
                  <a:pt x="3800411" y="2813678"/>
                  <a:pt x="3983065" y="2712203"/>
                </a:cubicBezTo>
                <a:cubicBezTo>
                  <a:pt x="4005645" y="2699659"/>
                  <a:pt x="4024039" y="2680722"/>
                  <a:pt x="4045058" y="2665708"/>
                </a:cubicBezTo>
                <a:cubicBezTo>
                  <a:pt x="4110121" y="2619234"/>
                  <a:pt x="4120521" y="2627084"/>
                  <a:pt x="4184543" y="2541722"/>
                </a:cubicBezTo>
                <a:cubicBezTo>
                  <a:pt x="4320509" y="2360435"/>
                  <a:pt x="4148013" y="2584340"/>
                  <a:pt x="4277533" y="2433234"/>
                </a:cubicBezTo>
                <a:cubicBezTo>
                  <a:pt x="4294343" y="2413622"/>
                  <a:pt x="4309014" y="2392260"/>
                  <a:pt x="4324028" y="2371241"/>
                </a:cubicBezTo>
                <a:cubicBezTo>
                  <a:pt x="4334854" y="2356084"/>
                  <a:pt x="4343100" y="2339055"/>
                  <a:pt x="4355024" y="2324746"/>
                </a:cubicBezTo>
                <a:cubicBezTo>
                  <a:pt x="4369055" y="2307908"/>
                  <a:pt x="4388063" y="2295552"/>
                  <a:pt x="4401519" y="2278251"/>
                </a:cubicBezTo>
                <a:cubicBezTo>
                  <a:pt x="4424390" y="2248845"/>
                  <a:pt x="4451731" y="2220602"/>
                  <a:pt x="4463512" y="2185261"/>
                </a:cubicBezTo>
                <a:cubicBezTo>
                  <a:pt x="4468678" y="2169763"/>
                  <a:pt x="4468552" y="2151316"/>
                  <a:pt x="4479011" y="2138766"/>
                </a:cubicBezTo>
                <a:cubicBezTo>
                  <a:pt x="4495547" y="2118923"/>
                  <a:pt x="4520340" y="2107769"/>
                  <a:pt x="4541004" y="2092271"/>
                </a:cubicBezTo>
                <a:cubicBezTo>
                  <a:pt x="4551336" y="2076773"/>
                  <a:pt x="4563670" y="2062436"/>
                  <a:pt x="4572000" y="2045776"/>
                </a:cubicBezTo>
                <a:cubicBezTo>
                  <a:pt x="4590523" y="2008731"/>
                  <a:pt x="4586249" y="1969534"/>
                  <a:pt x="4618495" y="1937288"/>
                </a:cubicBezTo>
                <a:cubicBezTo>
                  <a:pt x="4634832" y="1920951"/>
                  <a:pt x="4659824" y="1916623"/>
                  <a:pt x="4680489" y="1906291"/>
                </a:cubicBezTo>
                <a:cubicBezTo>
                  <a:pt x="4832479" y="1703634"/>
                  <a:pt x="4644639" y="1956480"/>
                  <a:pt x="4757980" y="1797803"/>
                </a:cubicBezTo>
                <a:cubicBezTo>
                  <a:pt x="4772994" y="1776784"/>
                  <a:pt x="4789461" y="1756829"/>
                  <a:pt x="4804475" y="1735810"/>
                </a:cubicBezTo>
                <a:cubicBezTo>
                  <a:pt x="4815302" y="1720653"/>
                  <a:pt x="4824645" y="1704472"/>
                  <a:pt x="4835472" y="1689315"/>
                </a:cubicBezTo>
                <a:cubicBezTo>
                  <a:pt x="4850486" y="1668296"/>
                  <a:pt x="4868277" y="1649226"/>
                  <a:pt x="4881967" y="1627322"/>
                </a:cubicBezTo>
                <a:cubicBezTo>
                  <a:pt x="4894212" y="1607730"/>
                  <a:pt x="4901743" y="1585525"/>
                  <a:pt x="4912963" y="1565329"/>
                </a:cubicBezTo>
                <a:cubicBezTo>
                  <a:pt x="4927592" y="1538996"/>
                  <a:pt x="4943493" y="1513382"/>
                  <a:pt x="4959458" y="1487837"/>
                </a:cubicBezTo>
                <a:cubicBezTo>
                  <a:pt x="4969330" y="1472042"/>
                  <a:pt x="4981214" y="1457515"/>
                  <a:pt x="4990455" y="1441342"/>
                </a:cubicBezTo>
                <a:cubicBezTo>
                  <a:pt x="5001917" y="1421283"/>
                  <a:pt x="5009206" y="1398941"/>
                  <a:pt x="5021451" y="1379349"/>
                </a:cubicBezTo>
                <a:cubicBezTo>
                  <a:pt x="5035141" y="1357445"/>
                  <a:pt x="5052932" y="1338375"/>
                  <a:pt x="5067946" y="1317356"/>
                </a:cubicBezTo>
                <a:cubicBezTo>
                  <a:pt x="5078773" y="1302199"/>
                  <a:pt x="5088611" y="1286359"/>
                  <a:pt x="5098943" y="1270861"/>
                </a:cubicBezTo>
                <a:cubicBezTo>
                  <a:pt x="5123476" y="1172728"/>
                  <a:pt x="5102626" y="1226590"/>
                  <a:pt x="5176434" y="1115878"/>
                </a:cubicBezTo>
                <a:lnTo>
                  <a:pt x="5207431" y="1069383"/>
                </a:lnTo>
                <a:cubicBezTo>
                  <a:pt x="5230854" y="975689"/>
                  <a:pt x="5216192" y="1027602"/>
                  <a:pt x="5253926" y="914400"/>
                </a:cubicBezTo>
                <a:cubicBezTo>
                  <a:pt x="5259092" y="898902"/>
                  <a:pt x="5260362" y="881498"/>
                  <a:pt x="5269424" y="867905"/>
                </a:cubicBezTo>
                <a:cubicBezTo>
                  <a:pt x="5310777" y="805877"/>
                  <a:pt x="5301085" y="827332"/>
                  <a:pt x="5331417" y="743919"/>
                </a:cubicBezTo>
                <a:cubicBezTo>
                  <a:pt x="5331437" y="743864"/>
                  <a:pt x="5370153" y="627709"/>
                  <a:pt x="5377912" y="604434"/>
                </a:cubicBezTo>
                <a:cubicBezTo>
                  <a:pt x="5395045" y="553036"/>
                  <a:pt x="5393411" y="541603"/>
                  <a:pt x="5393411" y="573437"/>
                </a:cubicBezTo>
              </a:path>
            </a:pathLst>
          </a:custGeom>
          <a:ln w="476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a:off x="5346915" y="4897464"/>
            <a:ext cx="0" cy="91440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76434" y="5796365"/>
            <a:ext cx="356188" cy="461665"/>
          </a:xfrm>
          <a:prstGeom prst="rect">
            <a:avLst/>
          </a:prstGeom>
          <a:noFill/>
        </p:spPr>
        <p:txBody>
          <a:bodyPr wrap="none" rtlCol="0">
            <a:spAutoFit/>
          </a:bodyPr>
          <a:lstStyle/>
          <a:p>
            <a:r>
              <a:rPr lang="en-US" dirty="0" smtClean="0"/>
              <a:t>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en-US"/>
              <a:t>Inverter with Load</a:t>
            </a:r>
          </a:p>
        </p:txBody>
      </p:sp>
      <p:pic>
        <p:nvPicPr>
          <p:cNvPr id="379907" name="Picture 3" descr="Inverter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00" y="2057400"/>
            <a:ext cx="2641600" cy="2767013"/>
          </a:xfrm>
          <a:prstGeom prst="rect">
            <a:avLst/>
          </a:prstGeom>
          <a:noFill/>
          <a:extLst>
            <a:ext uri="{909E8E84-426E-40DD-AFC4-6F175D3DCCD1}">
              <a14:hiddenFill xmlns:a14="http://schemas.microsoft.com/office/drawing/2010/main">
                <a:solidFill>
                  <a:srgbClr val="FFFFFF"/>
                </a:solidFill>
              </a14:hiddenFill>
            </a:ext>
          </a:extLst>
        </p:spPr>
      </p:pic>
      <p:sp>
        <p:nvSpPr>
          <p:cNvPr id="379908" name="Line 4"/>
          <p:cNvSpPr>
            <a:spLocks noChangeShapeType="1"/>
          </p:cNvSpPr>
          <p:nvPr/>
        </p:nvSpPr>
        <p:spPr bwMode="auto">
          <a:xfrm flipV="1">
            <a:off x="5562600" y="2057400"/>
            <a:ext cx="0" cy="1981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09" name="Line 5"/>
          <p:cNvSpPr>
            <a:spLocks noChangeShapeType="1"/>
          </p:cNvSpPr>
          <p:nvPr/>
        </p:nvSpPr>
        <p:spPr bwMode="auto">
          <a:xfrm>
            <a:off x="5562600" y="4038600"/>
            <a:ext cx="2895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10" name="Line 6"/>
          <p:cNvSpPr>
            <a:spLocks noChangeShapeType="1"/>
          </p:cNvSpPr>
          <p:nvPr/>
        </p:nvSpPr>
        <p:spPr bwMode="auto">
          <a:xfrm flipV="1">
            <a:off x="5562600" y="2362200"/>
            <a:ext cx="2362200" cy="1676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11" name="Text Box 7"/>
          <p:cNvSpPr txBox="1">
            <a:spLocks noChangeArrowheads="1"/>
          </p:cNvSpPr>
          <p:nvPr/>
        </p:nvSpPr>
        <p:spPr bwMode="auto">
          <a:xfrm>
            <a:off x="7620000" y="4151313"/>
            <a:ext cx="1157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Load (</a:t>
            </a:r>
            <a:r>
              <a:rPr lang="en-US" altLang="en-US" sz="1800"/>
              <a:t>C</a:t>
            </a:r>
            <a:r>
              <a:rPr lang="en-US" altLang="en-US" sz="1800" baseline="-25000"/>
              <a:t>L</a:t>
            </a:r>
            <a:r>
              <a:rPr lang="en-US" altLang="en-US" sz="1800" i="0"/>
              <a:t>)</a:t>
            </a:r>
          </a:p>
        </p:txBody>
      </p:sp>
      <p:sp>
        <p:nvSpPr>
          <p:cNvPr id="379912" name="Text Box 8"/>
          <p:cNvSpPr txBox="1">
            <a:spLocks noChangeArrowheads="1"/>
          </p:cNvSpPr>
          <p:nvPr/>
        </p:nvSpPr>
        <p:spPr bwMode="auto">
          <a:xfrm>
            <a:off x="5172075" y="1604963"/>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Delay</a:t>
            </a:r>
          </a:p>
        </p:txBody>
      </p:sp>
      <p:sp>
        <p:nvSpPr>
          <p:cNvPr id="379913" name="Text Box 9"/>
          <p:cNvSpPr txBox="1">
            <a:spLocks noChangeArrowheads="1"/>
          </p:cNvSpPr>
          <p:nvPr/>
        </p:nvSpPr>
        <p:spPr bwMode="auto">
          <a:xfrm>
            <a:off x="1266368" y="5004661"/>
            <a:ext cx="51058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0" dirty="0"/>
              <a:t>Assumptions: no load </a:t>
            </a:r>
            <a:r>
              <a:rPr lang="en-US" altLang="en-US" i="0" dirty="0" smtClean="0">
                <a:sym typeface="Wingdings" panose="05000000000000000000" pitchFamily="2" charset="2"/>
              </a:rPr>
              <a:t></a:t>
            </a:r>
            <a:r>
              <a:rPr lang="en-US" altLang="en-US" i="0" dirty="0" smtClean="0"/>
              <a:t> </a:t>
            </a:r>
            <a:r>
              <a:rPr lang="en-US" altLang="en-US" i="0" dirty="0"/>
              <a:t>zero delay</a:t>
            </a:r>
          </a:p>
        </p:txBody>
      </p:sp>
      <p:sp>
        <p:nvSpPr>
          <p:cNvPr id="379914" name="Text Box 10"/>
          <p:cNvSpPr txBox="1">
            <a:spLocks noChangeArrowheads="1"/>
          </p:cNvSpPr>
          <p:nvPr/>
        </p:nvSpPr>
        <p:spPr bwMode="auto">
          <a:xfrm>
            <a:off x="3905250" y="3535363"/>
            <a:ext cx="51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r>
              <a:rPr lang="en-US" altLang="en-US" baseline="-25000"/>
              <a:t>L</a:t>
            </a:r>
          </a:p>
        </p:txBody>
      </p:sp>
      <p:sp>
        <p:nvSpPr>
          <p:cNvPr id="379915" name="Text Box 11"/>
          <p:cNvSpPr txBox="1">
            <a:spLocks noChangeArrowheads="1"/>
          </p:cNvSpPr>
          <p:nvPr/>
        </p:nvSpPr>
        <p:spPr bwMode="auto">
          <a:xfrm>
            <a:off x="5516563" y="4518025"/>
            <a:ext cx="19872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latin typeface="Times New Roman" pitchFamily="18" charset="0"/>
              </a:rPr>
              <a:t>t</a:t>
            </a:r>
            <a:r>
              <a:rPr lang="en-US" altLang="en-US" baseline="-25000" dirty="0" err="1">
                <a:latin typeface="Times New Roman" pitchFamily="18" charset="0"/>
              </a:rPr>
              <a:t>p</a:t>
            </a:r>
            <a:r>
              <a:rPr lang="en-US" altLang="en-US" i="0" dirty="0">
                <a:latin typeface="Times New Roman" pitchFamily="18" charset="0"/>
              </a:rPr>
              <a:t> = </a:t>
            </a:r>
            <a:r>
              <a:rPr lang="en-US" altLang="en-US" dirty="0" smtClean="0">
                <a:latin typeface="Times New Roman" pitchFamily="18" charset="0"/>
              </a:rPr>
              <a:t>0.69</a:t>
            </a:r>
            <a:r>
              <a:rPr lang="en-US" altLang="en-US" i="0" dirty="0" smtClean="0">
                <a:latin typeface="Times New Roman" pitchFamily="18" charset="0"/>
              </a:rPr>
              <a:t> </a:t>
            </a:r>
            <a:r>
              <a:rPr lang="en-US" altLang="en-US" dirty="0">
                <a:latin typeface="Times New Roman" pitchFamily="18" charset="0"/>
              </a:rPr>
              <a:t>R</a:t>
            </a:r>
            <a:r>
              <a:rPr lang="en-US" altLang="en-US" baseline="-25000" dirty="0">
                <a:latin typeface="Times New Roman" pitchFamily="18" charset="0"/>
              </a:rPr>
              <a:t>W</a:t>
            </a:r>
            <a:r>
              <a:rPr lang="en-US" altLang="en-US" dirty="0">
                <a:latin typeface="Times New Roman" pitchFamily="18" charset="0"/>
              </a:rPr>
              <a:t>C</a:t>
            </a:r>
            <a:r>
              <a:rPr lang="en-US" altLang="en-US" baseline="-25000" dirty="0">
                <a:latin typeface="Times New Roman" pitchFamily="18" charset="0"/>
              </a:rPr>
              <a:t>L</a:t>
            </a:r>
          </a:p>
        </p:txBody>
      </p:sp>
      <p:sp>
        <p:nvSpPr>
          <p:cNvPr id="379916" name="Rectangle 12"/>
          <p:cNvSpPr>
            <a:spLocks noChangeArrowheads="1"/>
          </p:cNvSpPr>
          <p:nvPr/>
        </p:nvSpPr>
        <p:spPr bwMode="auto">
          <a:xfrm>
            <a:off x="1752600" y="21336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Times New Roman" pitchFamily="18" charset="0"/>
              </a:rPr>
              <a:t>R</a:t>
            </a:r>
            <a:r>
              <a:rPr lang="en-US" altLang="en-US" baseline="-25000">
                <a:latin typeface="Times New Roman" pitchFamily="18" charset="0"/>
              </a:rPr>
              <a:t>W</a:t>
            </a:r>
          </a:p>
        </p:txBody>
      </p:sp>
      <p:sp>
        <p:nvSpPr>
          <p:cNvPr id="379917" name="Rectangle 13"/>
          <p:cNvSpPr>
            <a:spLocks noChangeArrowheads="1"/>
          </p:cNvSpPr>
          <p:nvPr/>
        </p:nvSpPr>
        <p:spPr bwMode="auto">
          <a:xfrm>
            <a:off x="17526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Times New Roman" pitchFamily="18" charset="0"/>
              </a:rPr>
              <a:t>R</a:t>
            </a:r>
            <a:r>
              <a:rPr lang="en-US" altLang="en-US" baseline="-25000">
                <a:latin typeface="Times New Roman" pitchFamily="18" charset="0"/>
              </a:rPr>
              <a:t>W</a:t>
            </a:r>
          </a:p>
        </p:txBody>
      </p:sp>
      <p:sp>
        <p:nvSpPr>
          <p:cNvPr id="379918" name="Text Box 14"/>
          <p:cNvSpPr txBox="1">
            <a:spLocks noChangeArrowheads="1"/>
          </p:cNvSpPr>
          <p:nvPr/>
        </p:nvSpPr>
        <p:spPr bwMode="auto">
          <a:xfrm>
            <a:off x="3273425" y="5483710"/>
            <a:ext cx="131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W</a:t>
            </a:r>
            <a:r>
              <a:rPr lang="en-US" altLang="en-US" baseline="-25000" dirty="0" err="1"/>
              <a:t>unit</a:t>
            </a:r>
            <a:r>
              <a:rPr lang="en-US" altLang="en-US" i="0" dirty="0"/>
              <a:t> = 1</a:t>
            </a:r>
          </a:p>
        </p:txBody>
      </p:sp>
      <p:sp>
        <p:nvSpPr>
          <p:cNvPr id="16" name="Slide Number Placeholder 15"/>
          <p:cNvSpPr>
            <a:spLocks noGrp="1"/>
          </p:cNvSpPr>
          <p:nvPr>
            <p:ph type="sldNum" sz="quarter" idx="12"/>
          </p:nvPr>
        </p:nvSpPr>
        <p:spPr/>
        <p:txBody>
          <a:bodyPr/>
          <a:lstStyle/>
          <a:p>
            <a:fld id="{6294C92D-0306-4E69-9CD3-20855E849650}" type="slidenum">
              <a:rPr kumimoji="0" lang="en-US" smtClean="0"/>
              <a:pPr/>
              <a:t>46</a:t>
            </a:fld>
            <a:endParaRPr kumimoji="0" lang="en-US"/>
          </a:p>
        </p:txBody>
      </p:sp>
      <p:sp>
        <p:nvSpPr>
          <p:cNvPr id="17" name="Footer Placeholder 16"/>
          <p:cNvSpPr>
            <a:spLocks noGrp="1"/>
          </p:cNvSpPr>
          <p:nvPr>
            <p:ph type="ftr" sz="quarter" idx="11"/>
          </p:nvPr>
        </p:nvSpPr>
        <p:spPr/>
        <p:txBody>
          <a:bodyPr/>
          <a:lstStyle/>
          <a:p>
            <a:r>
              <a:rPr kumimoji="0" lang="en-US" smtClean="0"/>
              <a:t>W2018: EE307</a:t>
            </a:r>
            <a:endParaRPr kumimoji="0"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en-US" dirty="0" smtClean="0"/>
              <a:t>Fan out</a:t>
            </a:r>
            <a:endParaRPr lang="en-US" altLang="en-US" dirty="0"/>
          </a:p>
        </p:txBody>
      </p:sp>
      <p:sp>
        <p:nvSpPr>
          <p:cNvPr id="380931" name="Line 3"/>
          <p:cNvSpPr>
            <a:spLocks noChangeShapeType="1"/>
          </p:cNvSpPr>
          <p:nvPr/>
        </p:nvSpPr>
        <p:spPr bwMode="auto">
          <a:xfrm flipV="1">
            <a:off x="5562600" y="2057400"/>
            <a:ext cx="0" cy="1981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32" name="Line 4"/>
          <p:cNvSpPr>
            <a:spLocks noChangeShapeType="1"/>
          </p:cNvSpPr>
          <p:nvPr/>
        </p:nvSpPr>
        <p:spPr bwMode="auto">
          <a:xfrm>
            <a:off x="5562600" y="4038600"/>
            <a:ext cx="2895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33" name="Line 5"/>
          <p:cNvSpPr>
            <a:spLocks noChangeShapeType="1"/>
          </p:cNvSpPr>
          <p:nvPr/>
        </p:nvSpPr>
        <p:spPr bwMode="auto">
          <a:xfrm flipV="1">
            <a:off x="5562600" y="1971675"/>
            <a:ext cx="2362200" cy="1676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34" name="Text Box 6"/>
          <p:cNvSpPr txBox="1">
            <a:spLocks noChangeArrowheads="1"/>
          </p:cNvSpPr>
          <p:nvPr/>
        </p:nvSpPr>
        <p:spPr bwMode="auto">
          <a:xfrm>
            <a:off x="7832725" y="415131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Load</a:t>
            </a:r>
          </a:p>
        </p:txBody>
      </p:sp>
      <p:sp>
        <p:nvSpPr>
          <p:cNvPr id="380935" name="Text Box 7"/>
          <p:cNvSpPr txBox="1">
            <a:spLocks noChangeArrowheads="1"/>
          </p:cNvSpPr>
          <p:nvPr/>
        </p:nvSpPr>
        <p:spPr bwMode="auto">
          <a:xfrm>
            <a:off x="5172075" y="1604963"/>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a:t>Delay</a:t>
            </a:r>
          </a:p>
        </p:txBody>
      </p:sp>
      <p:pic>
        <p:nvPicPr>
          <p:cNvPr id="38093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604963"/>
            <a:ext cx="3021013" cy="316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0937" name="Text Box 9"/>
          <p:cNvSpPr txBox="1">
            <a:spLocks noChangeArrowheads="1"/>
          </p:cNvSpPr>
          <p:nvPr/>
        </p:nvSpPr>
        <p:spPr bwMode="auto">
          <a:xfrm>
            <a:off x="3108325" y="3306763"/>
            <a:ext cx="61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r>
              <a:rPr lang="en-US" altLang="en-US" baseline="-25000"/>
              <a:t>int</a:t>
            </a:r>
          </a:p>
        </p:txBody>
      </p:sp>
      <p:sp>
        <p:nvSpPr>
          <p:cNvPr id="380938" name="Text Box 10"/>
          <p:cNvSpPr txBox="1">
            <a:spLocks noChangeArrowheads="1"/>
          </p:cNvSpPr>
          <p:nvPr/>
        </p:nvSpPr>
        <p:spPr bwMode="auto">
          <a:xfrm>
            <a:off x="4164013" y="3306763"/>
            <a:ext cx="51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r>
              <a:rPr lang="en-US" altLang="en-US" baseline="-25000"/>
              <a:t>L</a:t>
            </a:r>
          </a:p>
        </p:txBody>
      </p:sp>
      <p:sp>
        <p:nvSpPr>
          <p:cNvPr id="380940" name="Text Box 12"/>
          <p:cNvSpPr txBox="1">
            <a:spLocks noChangeArrowheads="1"/>
          </p:cNvSpPr>
          <p:nvPr/>
        </p:nvSpPr>
        <p:spPr bwMode="auto">
          <a:xfrm>
            <a:off x="906463" y="4246563"/>
            <a:ext cx="1366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itchFamily="18" charset="0"/>
              </a:rPr>
              <a:t>C</a:t>
            </a:r>
            <a:r>
              <a:rPr lang="en-US" altLang="en-US" baseline="-25000">
                <a:latin typeface="Times New Roman" pitchFamily="18" charset="0"/>
              </a:rPr>
              <a:t>N</a:t>
            </a:r>
            <a:r>
              <a:rPr lang="en-US" altLang="en-US" i="0">
                <a:latin typeface="Times New Roman" pitchFamily="18" charset="0"/>
              </a:rPr>
              <a:t> = </a:t>
            </a:r>
            <a:r>
              <a:rPr lang="en-US" altLang="en-US">
                <a:latin typeface="Times New Roman" pitchFamily="18" charset="0"/>
              </a:rPr>
              <a:t>C</a:t>
            </a:r>
            <a:r>
              <a:rPr lang="en-US" altLang="en-US" baseline="-25000">
                <a:latin typeface="Times New Roman" pitchFamily="18" charset="0"/>
              </a:rPr>
              <a:t>unit</a:t>
            </a:r>
          </a:p>
        </p:txBody>
      </p:sp>
      <p:sp>
        <p:nvSpPr>
          <p:cNvPr id="380941" name="Text Box 13"/>
          <p:cNvSpPr txBox="1">
            <a:spLocks noChangeArrowheads="1"/>
          </p:cNvSpPr>
          <p:nvPr/>
        </p:nvSpPr>
        <p:spPr bwMode="auto">
          <a:xfrm>
            <a:off x="685800" y="1514475"/>
            <a:ext cx="1508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itchFamily="18" charset="0"/>
              </a:rPr>
              <a:t>C</a:t>
            </a:r>
            <a:r>
              <a:rPr lang="en-US" altLang="en-US" baseline="-25000">
                <a:latin typeface="Times New Roman" pitchFamily="18" charset="0"/>
              </a:rPr>
              <a:t>P</a:t>
            </a:r>
            <a:r>
              <a:rPr lang="en-US" altLang="en-US" i="0">
                <a:latin typeface="Times New Roman" pitchFamily="18" charset="0"/>
              </a:rPr>
              <a:t> = 2</a:t>
            </a:r>
            <a:r>
              <a:rPr lang="en-US" altLang="en-US">
                <a:latin typeface="Times New Roman" pitchFamily="18" charset="0"/>
              </a:rPr>
              <a:t>C</a:t>
            </a:r>
            <a:r>
              <a:rPr lang="en-US" altLang="en-US" baseline="-25000">
                <a:latin typeface="Times New Roman" pitchFamily="18" charset="0"/>
              </a:rPr>
              <a:t>unit</a:t>
            </a:r>
          </a:p>
        </p:txBody>
      </p:sp>
      <p:sp>
        <p:nvSpPr>
          <p:cNvPr id="380942" name="Line 14"/>
          <p:cNvSpPr>
            <a:spLocks noChangeShapeType="1"/>
          </p:cNvSpPr>
          <p:nvPr/>
        </p:nvSpPr>
        <p:spPr bwMode="auto">
          <a:xfrm>
            <a:off x="1143000" y="3986213"/>
            <a:ext cx="7032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3" name="Line 15"/>
          <p:cNvSpPr>
            <a:spLocks noChangeShapeType="1"/>
          </p:cNvSpPr>
          <p:nvPr/>
        </p:nvSpPr>
        <p:spPr bwMode="auto">
          <a:xfrm>
            <a:off x="1143000" y="3986213"/>
            <a:ext cx="0" cy="260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4" name="Line 16"/>
          <p:cNvSpPr>
            <a:spLocks noChangeShapeType="1"/>
          </p:cNvSpPr>
          <p:nvPr/>
        </p:nvSpPr>
        <p:spPr bwMode="auto">
          <a:xfrm>
            <a:off x="1063625" y="2219325"/>
            <a:ext cx="7032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5" name="Line 17"/>
          <p:cNvSpPr>
            <a:spLocks noChangeShapeType="1"/>
          </p:cNvSpPr>
          <p:nvPr/>
        </p:nvSpPr>
        <p:spPr bwMode="auto">
          <a:xfrm>
            <a:off x="1063625" y="1971675"/>
            <a:ext cx="0" cy="260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6" name="Text Box 18"/>
          <p:cNvSpPr txBox="1">
            <a:spLocks noChangeArrowheads="1"/>
          </p:cNvSpPr>
          <p:nvPr/>
        </p:nvSpPr>
        <p:spPr bwMode="auto">
          <a:xfrm>
            <a:off x="2652713" y="1990725"/>
            <a:ext cx="922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0"/>
              <a:t>2</a:t>
            </a:r>
            <a:r>
              <a:rPr lang="en-US" altLang="en-US"/>
              <a:t>W</a:t>
            </a:r>
          </a:p>
        </p:txBody>
      </p:sp>
      <p:sp>
        <p:nvSpPr>
          <p:cNvPr id="380947" name="Text Box 19"/>
          <p:cNvSpPr txBox="1">
            <a:spLocks noChangeArrowheads="1"/>
          </p:cNvSpPr>
          <p:nvPr/>
        </p:nvSpPr>
        <p:spPr bwMode="auto">
          <a:xfrm>
            <a:off x="1927225" y="3078163"/>
            <a:ext cx="690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W</a:t>
            </a:r>
          </a:p>
        </p:txBody>
      </p:sp>
      <p:sp>
        <p:nvSpPr>
          <p:cNvPr id="19" name="Slide Number Placeholder 18"/>
          <p:cNvSpPr>
            <a:spLocks noGrp="1"/>
          </p:cNvSpPr>
          <p:nvPr>
            <p:ph type="sldNum" sz="quarter" idx="12"/>
          </p:nvPr>
        </p:nvSpPr>
        <p:spPr/>
        <p:txBody>
          <a:bodyPr/>
          <a:lstStyle/>
          <a:p>
            <a:fld id="{6294C92D-0306-4E69-9CD3-20855E849650}" type="slidenum">
              <a:rPr kumimoji="0" lang="en-US" smtClean="0"/>
              <a:pPr/>
              <a:t>47</a:t>
            </a:fld>
            <a:endParaRPr kumimoji="0" lang="en-US"/>
          </a:p>
        </p:txBody>
      </p:sp>
      <p:sp>
        <p:nvSpPr>
          <p:cNvPr id="20" name="Footer Placeholder 19"/>
          <p:cNvSpPr>
            <a:spLocks noGrp="1"/>
          </p:cNvSpPr>
          <p:nvPr>
            <p:ph type="ftr" sz="quarter" idx="11"/>
          </p:nvPr>
        </p:nvSpPr>
        <p:spPr/>
        <p:txBody>
          <a:bodyPr/>
          <a:lstStyle/>
          <a:p>
            <a:r>
              <a:rPr kumimoji="0" lang="en-US" smtClean="0"/>
              <a:t>W2018: EE307</a:t>
            </a:r>
            <a:endParaRPr kumimoji="0" lang="en-US"/>
          </a:p>
        </p:txBody>
      </p:sp>
    </p:spTree>
    <p:extLst>
      <p:ext uri="{BB962C8B-B14F-4D97-AF65-F5344CB8AC3E}">
        <p14:creationId xmlns:p14="http://schemas.microsoft.com/office/powerpoint/2010/main" val="2143773209"/>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en-US"/>
              <a:t>Example</a:t>
            </a:r>
          </a:p>
        </p:txBody>
      </p:sp>
      <p:pic>
        <p:nvPicPr>
          <p:cNvPr id="386051" name="Picture 3" descr="3invert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1863" y="1790700"/>
            <a:ext cx="4968875" cy="2073275"/>
          </a:xfrm>
          <a:prstGeom prst="rect">
            <a:avLst/>
          </a:prstGeom>
          <a:noFill/>
          <a:extLst>
            <a:ext uri="{909E8E84-426E-40DD-AFC4-6F175D3DCCD1}">
              <a14:hiddenFill xmlns:a14="http://schemas.microsoft.com/office/drawing/2010/main">
                <a:solidFill>
                  <a:srgbClr val="FFFFFF"/>
                </a:solidFill>
              </a14:hiddenFill>
            </a:ext>
          </a:extLst>
        </p:spPr>
      </p:pic>
      <p:sp>
        <p:nvSpPr>
          <p:cNvPr id="386052" name="Text Box 4"/>
          <p:cNvSpPr txBox="1">
            <a:spLocks noChangeArrowheads="1"/>
          </p:cNvSpPr>
          <p:nvPr/>
        </p:nvSpPr>
        <p:spPr bwMode="auto">
          <a:xfrm>
            <a:off x="7080250" y="2695575"/>
            <a:ext cx="160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r>
              <a:rPr lang="en-US" altLang="en-US" baseline="-25000"/>
              <a:t>L</a:t>
            </a:r>
            <a:r>
              <a:rPr lang="en-US" altLang="en-US"/>
              <a:t>= 8 C</a:t>
            </a:r>
            <a:r>
              <a:rPr lang="en-US" altLang="en-US" baseline="-25000"/>
              <a:t>1</a:t>
            </a:r>
          </a:p>
        </p:txBody>
      </p:sp>
      <p:sp>
        <p:nvSpPr>
          <p:cNvPr id="386053" name="Text Box 5"/>
          <p:cNvSpPr txBox="1">
            <a:spLocks noChangeArrowheads="1"/>
          </p:cNvSpPr>
          <p:nvPr/>
        </p:nvSpPr>
        <p:spPr bwMode="auto">
          <a:xfrm>
            <a:off x="1847850" y="1897063"/>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0"/>
              <a:t>In</a:t>
            </a:r>
          </a:p>
        </p:txBody>
      </p:sp>
      <p:sp>
        <p:nvSpPr>
          <p:cNvPr id="386054" name="Text Box 6"/>
          <p:cNvSpPr txBox="1">
            <a:spLocks noChangeArrowheads="1"/>
          </p:cNvSpPr>
          <p:nvPr/>
        </p:nvSpPr>
        <p:spPr bwMode="auto">
          <a:xfrm>
            <a:off x="6913563" y="2012950"/>
            <a:ext cx="85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0"/>
              <a:t>Out</a:t>
            </a:r>
          </a:p>
        </p:txBody>
      </p:sp>
      <p:sp>
        <p:nvSpPr>
          <p:cNvPr id="386055" name="Line 7"/>
          <p:cNvSpPr>
            <a:spLocks noChangeShapeType="1"/>
          </p:cNvSpPr>
          <p:nvPr/>
        </p:nvSpPr>
        <p:spPr bwMode="auto">
          <a:xfrm>
            <a:off x="1847850" y="2695575"/>
            <a:ext cx="4381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6056" name="Line 8"/>
          <p:cNvSpPr>
            <a:spLocks noChangeShapeType="1"/>
          </p:cNvSpPr>
          <p:nvPr/>
        </p:nvSpPr>
        <p:spPr bwMode="auto">
          <a:xfrm flipV="1">
            <a:off x="1847850" y="2695575"/>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6057" name="Text Box 9"/>
          <p:cNvSpPr txBox="1">
            <a:spLocks noChangeArrowheads="1"/>
          </p:cNvSpPr>
          <p:nvPr/>
        </p:nvSpPr>
        <p:spPr bwMode="auto">
          <a:xfrm>
            <a:off x="1847850" y="2924175"/>
            <a:ext cx="66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r>
              <a:rPr lang="en-US" altLang="en-US" i="0" baseline="-25000"/>
              <a:t>1</a:t>
            </a:r>
          </a:p>
        </p:txBody>
      </p:sp>
      <p:sp>
        <p:nvSpPr>
          <p:cNvPr id="386058" name="Text Box 10"/>
          <p:cNvSpPr txBox="1">
            <a:spLocks noChangeArrowheads="1"/>
          </p:cNvSpPr>
          <p:nvPr/>
        </p:nvSpPr>
        <p:spPr bwMode="auto">
          <a:xfrm>
            <a:off x="2727325" y="28114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0"/>
              <a:t>1</a:t>
            </a:r>
          </a:p>
        </p:txBody>
      </p:sp>
      <p:sp>
        <p:nvSpPr>
          <p:cNvPr id="386059" name="Text Box 11"/>
          <p:cNvSpPr txBox="1">
            <a:spLocks noChangeArrowheads="1"/>
          </p:cNvSpPr>
          <p:nvPr/>
        </p:nvSpPr>
        <p:spPr bwMode="auto">
          <a:xfrm>
            <a:off x="4175125" y="281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a:t>
            </a:r>
          </a:p>
        </p:txBody>
      </p:sp>
      <p:sp>
        <p:nvSpPr>
          <p:cNvPr id="386060" name="Text Box 12"/>
          <p:cNvSpPr txBox="1">
            <a:spLocks noChangeArrowheads="1"/>
          </p:cNvSpPr>
          <p:nvPr/>
        </p:nvSpPr>
        <p:spPr bwMode="auto">
          <a:xfrm>
            <a:off x="5394325" y="281146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a:t>
            </a:r>
            <a:r>
              <a:rPr lang="en-US" altLang="en-US" i="0" baseline="30000"/>
              <a:t>2</a:t>
            </a:r>
          </a:p>
        </p:txBody>
      </p:sp>
      <p:graphicFrame>
        <p:nvGraphicFramePr>
          <p:cNvPr id="386061" name="Object 13"/>
          <p:cNvGraphicFramePr>
            <a:graphicFrameLocks noChangeAspect="1"/>
          </p:cNvGraphicFramePr>
          <p:nvPr/>
        </p:nvGraphicFramePr>
        <p:xfrm>
          <a:off x="1727738" y="5368306"/>
          <a:ext cx="2038350" cy="714375"/>
        </p:xfrm>
        <a:graphic>
          <a:graphicData uri="http://schemas.openxmlformats.org/presentationml/2006/ole">
            <mc:AlternateContent xmlns:mc="http://schemas.openxmlformats.org/markup-compatibility/2006">
              <mc:Choice xmlns:v="urn:schemas-microsoft-com:vml" Requires="v">
                <p:oleObj spid="_x0000_s638024" name="Equation" r:id="rId4" imgW="723586" imgH="253890" progId="Equation.3">
                  <p:embed/>
                </p:oleObj>
              </mc:Choice>
              <mc:Fallback>
                <p:oleObj name="Equation" r:id="rId4" imgW="723586" imgH="25389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7738" y="5368306"/>
                        <a:ext cx="203835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062" name="Text Box 14"/>
          <p:cNvSpPr txBox="1">
            <a:spLocks noChangeArrowheads="1"/>
          </p:cNvSpPr>
          <p:nvPr/>
        </p:nvSpPr>
        <p:spPr bwMode="auto">
          <a:xfrm>
            <a:off x="1097420" y="4847768"/>
            <a:ext cx="7602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C</a:t>
            </a:r>
            <a:r>
              <a:rPr lang="en-US" altLang="en-US" baseline="-25000" dirty="0"/>
              <a:t>L</a:t>
            </a:r>
            <a:r>
              <a:rPr lang="en-US" altLang="en-US" i="0" dirty="0"/>
              <a:t>/</a:t>
            </a:r>
            <a:r>
              <a:rPr lang="en-US" altLang="en-US" dirty="0"/>
              <a:t>C</a:t>
            </a:r>
            <a:r>
              <a:rPr lang="en-US" altLang="en-US" i="0" baseline="-25000" dirty="0"/>
              <a:t>1</a:t>
            </a:r>
            <a:r>
              <a:rPr lang="en-US" altLang="en-US" i="0" dirty="0"/>
              <a:t> has to be evenly distributed across </a:t>
            </a:r>
            <a:r>
              <a:rPr lang="en-US" altLang="en-US" dirty="0"/>
              <a:t>N</a:t>
            </a:r>
            <a:r>
              <a:rPr lang="en-US" altLang="en-US" i="0" dirty="0"/>
              <a:t> = 3 stages:</a:t>
            </a:r>
          </a:p>
        </p:txBody>
      </p:sp>
      <p:sp>
        <p:nvSpPr>
          <p:cNvPr id="15" name="Slide Number Placeholder 14"/>
          <p:cNvSpPr>
            <a:spLocks noGrp="1"/>
          </p:cNvSpPr>
          <p:nvPr>
            <p:ph type="sldNum" sz="quarter" idx="12"/>
          </p:nvPr>
        </p:nvSpPr>
        <p:spPr/>
        <p:txBody>
          <a:bodyPr/>
          <a:lstStyle/>
          <a:p>
            <a:fld id="{6294C92D-0306-4E69-9CD3-20855E849650}" type="slidenum">
              <a:rPr kumimoji="0" lang="en-US" smtClean="0"/>
              <a:pPr/>
              <a:t>48</a:t>
            </a:fld>
            <a:endParaRPr kumimoji="0" lang="en-US"/>
          </a:p>
        </p:txBody>
      </p:sp>
      <p:sp>
        <p:nvSpPr>
          <p:cNvPr id="16" name="Footer Placeholder 15"/>
          <p:cNvSpPr>
            <a:spLocks noGrp="1"/>
          </p:cNvSpPr>
          <p:nvPr>
            <p:ph type="ftr" sz="quarter" idx="11"/>
          </p:nvPr>
        </p:nvSpPr>
        <p:spPr/>
        <p:txBody>
          <a:bodyPr/>
          <a:lstStyle/>
          <a:p>
            <a:r>
              <a:rPr kumimoji="0" lang="en-US" smtClean="0"/>
              <a:t>W2018: EE307</a:t>
            </a:r>
            <a:endParaRPr kumimoji="0" lang="en-US"/>
          </a:p>
        </p:txBody>
      </p:sp>
      <p:graphicFrame>
        <p:nvGraphicFramePr>
          <p:cNvPr id="637955" name="Object 3"/>
          <p:cNvGraphicFramePr>
            <a:graphicFrameLocks noChangeAspect="1"/>
          </p:cNvGraphicFramePr>
          <p:nvPr/>
        </p:nvGraphicFramePr>
        <p:xfrm>
          <a:off x="2457450" y="3603625"/>
          <a:ext cx="3021013" cy="874713"/>
        </p:xfrm>
        <a:graphic>
          <a:graphicData uri="http://schemas.openxmlformats.org/presentationml/2006/ole">
            <mc:AlternateContent xmlns:mc="http://schemas.openxmlformats.org/markup-compatibility/2006">
              <mc:Choice xmlns:v="urn:schemas-microsoft-com:vml" Requires="v">
                <p:oleObj spid="_x0000_s638025" name="Equation" r:id="rId6" imgW="787320" imgH="228600" progId="Equation.3">
                  <p:embed/>
                </p:oleObj>
              </mc:Choice>
              <mc:Fallback>
                <p:oleObj name="Equation" r:id="rId6" imgW="787320" imgH="228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7450" y="3603625"/>
                        <a:ext cx="3021013"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Clock distribution</a:t>
            </a:r>
            <a:endParaRPr lang="en-US" dirty="0"/>
          </a:p>
        </p:txBody>
      </p:sp>
      <p:sp>
        <p:nvSpPr>
          <p:cNvPr id="9" name="Text Placeholder 8"/>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49</a:t>
            </a:fld>
            <a:endParaRPr kumimoji="0" lang="en-US"/>
          </a:p>
        </p:txBody>
      </p:sp>
    </p:spTree>
    <p:extLst>
      <p:ext uri="{BB962C8B-B14F-4D97-AF65-F5344CB8AC3E}">
        <p14:creationId xmlns:p14="http://schemas.microsoft.com/office/powerpoint/2010/main" val="3250646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0607" y="1255581"/>
            <a:ext cx="5822989" cy="2610363"/>
          </a:xfrm>
        </p:spPr>
        <p:txBody>
          <a:bodyPr>
            <a:normAutofit fontScale="77500" lnSpcReduction="20000"/>
          </a:bodyPr>
          <a:lstStyle/>
          <a:p>
            <a:r>
              <a:rPr lang="en-US" dirty="0"/>
              <a:t>Leakage</a:t>
            </a:r>
          </a:p>
          <a:p>
            <a:pPr lvl="1"/>
            <a:r>
              <a:rPr lang="en-US" dirty="0"/>
              <a:t>Leaking diodes and </a:t>
            </a:r>
            <a:r>
              <a:rPr lang="en-US" dirty="0" smtClean="0"/>
              <a:t>transistors</a:t>
            </a:r>
          </a:p>
          <a:p>
            <a:r>
              <a:rPr lang="en-US" sz="3000" dirty="0"/>
              <a:t>Dynamic Power Consumption</a:t>
            </a:r>
          </a:p>
          <a:p>
            <a:pPr lvl="1"/>
            <a:r>
              <a:rPr lang="en-US" sz="3000" dirty="0"/>
              <a:t>Charging and Discharging </a:t>
            </a:r>
            <a:r>
              <a:rPr lang="en-US" sz="3000" dirty="0" smtClean="0"/>
              <a:t>capacitors</a:t>
            </a:r>
          </a:p>
          <a:p>
            <a:r>
              <a:rPr lang="en-US" dirty="0"/>
              <a:t>Short Circuit Currents</a:t>
            </a:r>
          </a:p>
          <a:p>
            <a:pPr lvl="1"/>
            <a:r>
              <a:rPr lang="en-US" dirty="0"/>
              <a:t>Short circuit path between supply rails during </a:t>
            </a:r>
            <a:r>
              <a:rPr lang="en-US" dirty="0" smtClean="0"/>
              <a:t>switching</a:t>
            </a:r>
            <a:endParaRPr lang="en-US" sz="3000" dirty="0"/>
          </a:p>
          <a:p>
            <a:endParaRPr lang="en-US" dirty="0"/>
          </a:p>
        </p:txBody>
      </p:sp>
      <p:sp>
        <p:nvSpPr>
          <p:cNvPr id="18" name="Rectangle 17"/>
          <p:cNvSpPr/>
          <p:nvPr/>
        </p:nvSpPr>
        <p:spPr>
          <a:xfrm>
            <a:off x="1340607" y="2690171"/>
            <a:ext cx="5547579" cy="1077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01949" y="56135"/>
            <a:ext cx="7498080" cy="1143000"/>
          </a:xfrm>
        </p:spPr>
        <p:txBody>
          <a:bodyPr>
            <a:normAutofit fontScale="90000"/>
          </a:bodyPr>
          <a:lstStyle/>
          <a:p>
            <a:r>
              <a:rPr lang="en-US" dirty="0" smtClean="0"/>
              <a:t>Power used by CMOS</a:t>
            </a:r>
            <a:br>
              <a:rPr lang="en-US" dirty="0" smtClean="0"/>
            </a:br>
            <a:r>
              <a:rPr lang="en-US" sz="2700" dirty="0" smtClean="0"/>
              <a:t>Power is only used when it comes off of the supply</a:t>
            </a:r>
            <a:endParaRPr lang="en-US" sz="2700"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5</a:t>
            </a:fld>
            <a:endParaRPr kumimoji="0" lang="en-US"/>
          </a:p>
        </p:txBody>
      </p:sp>
      <p:pic>
        <p:nvPicPr>
          <p:cNvPr id="6" name="Picture 5"/>
          <p:cNvPicPr>
            <a:picLocks noChangeAspect="1"/>
          </p:cNvPicPr>
          <p:nvPr/>
        </p:nvPicPr>
        <p:blipFill>
          <a:blip r:embed="rId3"/>
          <a:stretch>
            <a:fillRect/>
          </a:stretch>
        </p:blipFill>
        <p:spPr>
          <a:xfrm>
            <a:off x="4502327" y="2990402"/>
            <a:ext cx="3980874" cy="3670676"/>
          </a:xfrm>
          <a:prstGeom prst="rect">
            <a:avLst/>
          </a:prstGeom>
        </p:spPr>
      </p:pic>
      <p:sp>
        <p:nvSpPr>
          <p:cNvPr id="7" name="TextBox 6"/>
          <p:cNvSpPr txBox="1"/>
          <p:nvPr/>
        </p:nvSpPr>
        <p:spPr>
          <a:xfrm>
            <a:off x="4743362" y="4674950"/>
            <a:ext cx="527709" cy="830997"/>
          </a:xfrm>
          <a:prstGeom prst="rect">
            <a:avLst/>
          </a:prstGeom>
          <a:noFill/>
        </p:spPr>
        <p:txBody>
          <a:bodyPr wrap="none" rtlCol="0">
            <a:spAutoFit/>
          </a:bodyPr>
          <a:lstStyle/>
          <a:p>
            <a:r>
              <a:rPr lang="en-US" sz="4800" b="1" i="0" dirty="0" smtClean="0">
                <a:solidFill>
                  <a:srgbClr val="00B050"/>
                </a:solidFill>
              </a:rPr>
              <a:t>0</a:t>
            </a:r>
            <a:endParaRPr lang="en-US" sz="2000" b="1" i="0" dirty="0">
              <a:solidFill>
                <a:srgbClr val="00B050"/>
              </a:solidFill>
            </a:endParaRPr>
          </a:p>
        </p:txBody>
      </p:sp>
      <p:pic>
        <p:nvPicPr>
          <p:cNvPr id="9" name="Picture 8"/>
          <p:cNvPicPr>
            <a:picLocks noChangeAspect="1"/>
          </p:cNvPicPr>
          <p:nvPr/>
        </p:nvPicPr>
        <p:blipFill>
          <a:blip r:embed="rId4"/>
          <a:stretch>
            <a:fillRect/>
          </a:stretch>
        </p:blipFill>
        <p:spPr>
          <a:xfrm>
            <a:off x="7261428" y="4883527"/>
            <a:ext cx="1038070" cy="945053"/>
          </a:xfrm>
          <a:prstGeom prst="rect">
            <a:avLst/>
          </a:prstGeom>
        </p:spPr>
      </p:pic>
      <p:sp>
        <p:nvSpPr>
          <p:cNvPr id="8" name="TextBox 7"/>
          <p:cNvSpPr txBox="1"/>
          <p:nvPr/>
        </p:nvSpPr>
        <p:spPr>
          <a:xfrm>
            <a:off x="7922269" y="4591722"/>
            <a:ext cx="1266693" cy="707886"/>
          </a:xfrm>
          <a:prstGeom prst="rect">
            <a:avLst/>
          </a:prstGeom>
          <a:noFill/>
        </p:spPr>
        <p:txBody>
          <a:bodyPr wrap="none" rtlCol="0">
            <a:spAutoFit/>
          </a:bodyPr>
          <a:lstStyle/>
          <a:p>
            <a:r>
              <a:rPr lang="en-US" sz="4000" b="1" i="0" dirty="0" smtClean="0">
                <a:solidFill>
                  <a:srgbClr val="00B050"/>
                </a:solidFill>
              </a:rPr>
              <a:t>VDD</a:t>
            </a:r>
            <a:endParaRPr lang="en-US" sz="2000" b="1" i="0" dirty="0">
              <a:solidFill>
                <a:srgbClr val="00B050"/>
              </a:solidFill>
            </a:endParaRPr>
          </a:p>
        </p:txBody>
      </p:sp>
      <p:grpSp>
        <p:nvGrpSpPr>
          <p:cNvPr id="22" name="Group 21"/>
          <p:cNvGrpSpPr/>
          <p:nvPr/>
        </p:nvGrpSpPr>
        <p:grpSpPr>
          <a:xfrm>
            <a:off x="4579978" y="5448636"/>
            <a:ext cx="1266693" cy="967929"/>
            <a:chOff x="4579978" y="5448636"/>
            <a:chExt cx="1266693" cy="967929"/>
          </a:xfrm>
        </p:grpSpPr>
        <p:sp>
          <p:nvSpPr>
            <p:cNvPr id="20" name="TextBox 19"/>
            <p:cNvSpPr txBox="1"/>
            <p:nvPr/>
          </p:nvSpPr>
          <p:spPr>
            <a:xfrm>
              <a:off x="4579978" y="5708679"/>
              <a:ext cx="1266693" cy="707886"/>
            </a:xfrm>
            <a:prstGeom prst="rect">
              <a:avLst/>
            </a:prstGeom>
            <a:noFill/>
          </p:spPr>
          <p:txBody>
            <a:bodyPr wrap="none" rtlCol="0">
              <a:spAutoFit/>
            </a:bodyPr>
            <a:lstStyle/>
            <a:p>
              <a:r>
                <a:rPr lang="en-US" sz="4000" b="1" i="0" dirty="0" smtClean="0">
                  <a:solidFill>
                    <a:srgbClr val="FF0000"/>
                  </a:solidFill>
                </a:rPr>
                <a:t>VDD</a:t>
              </a:r>
              <a:endParaRPr lang="en-US" sz="2000" b="1" i="0" dirty="0">
                <a:solidFill>
                  <a:srgbClr val="FF0000"/>
                </a:solidFill>
              </a:endParaRPr>
            </a:p>
          </p:txBody>
        </p:sp>
        <p:sp>
          <p:nvSpPr>
            <p:cNvPr id="21" name="Down Arrow 20"/>
            <p:cNvSpPr/>
            <p:nvPr/>
          </p:nvSpPr>
          <p:spPr>
            <a:xfrm>
              <a:off x="4853940" y="5448636"/>
              <a:ext cx="297049" cy="299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8046719" y="5337621"/>
            <a:ext cx="636295" cy="967929"/>
            <a:chOff x="4666265" y="5448636"/>
            <a:chExt cx="636295" cy="967929"/>
          </a:xfrm>
        </p:grpSpPr>
        <p:sp>
          <p:nvSpPr>
            <p:cNvPr id="24" name="TextBox 23"/>
            <p:cNvSpPr txBox="1"/>
            <p:nvPr/>
          </p:nvSpPr>
          <p:spPr>
            <a:xfrm>
              <a:off x="4666265" y="5708679"/>
              <a:ext cx="636295" cy="707886"/>
            </a:xfrm>
            <a:prstGeom prst="rect">
              <a:avLst/>
            </a:prstGeom>
            <a:noFill/>
          </p:spPr>
          <p:txBody>
            <a:bodyPr wrap="square" rtlCol="0">
              <a:spAutoFit/>
            </a:bodyPr>
            <a:lstStyle/>
            <a:p>
              <a:r>
                <a:rPr lang="en-US" sz="4000" b="1" i="0" dirty="0" smtClean="0">
                  <a:solidFill>
                    <a:srgbClr val="FF0000"/>
                  </a:solidFill>
                </a:rPr>
                <a:t> 0</a:t>
              </a:r>
              <a:endParaRPr lang="en-US" sz="2000" b="1" i="0" dirty="0">
                <a:solidFill>
                  <a:srgbClr val="FF0000"/>
                </a:solidFill>
              </a:endParaRPr>
            </a:p>
          </p:txBody>
        </p:sp>
        <p:sp>
          <p:nvSpPr>
            <p:cNvPr id="25" name="Down Arrow 24"/>
            <p:cNvSpPr/>
            <p:nvPr/>
          </p:nvSpPr>
          <p:spPr>
            <a:xfrm>
              <a:off x="4853940" y="5448636"/>
              <a:ext cx="297049" cy="299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Oval 27"/>
          <p:cNvSpPr/>
          <p:nvPr/>
        </p:nvSpPr>
        <p:spPr>
          <a:xfrm>
            <a:off x="7016216" y="3195235"/>
            <a:ext cx="133004" cy="1108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96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0" presetClass="path" presetSubtype="0" repeatCount="10000" accel="50000" decel="50000" fill="hold" grpId="0" nodeType="withEffect">
                                  <p:stCondLst>
                                    <p:cond delay="0"/>
                                  </p:stCondLst>
                                  <p:childTnLst>
                                    <p:animMotion origin="layout" path="M 8.33333E-7 0.00093 L 0.00816 0.47616 " pathEditMode="relative" rAng="0" ptsTypes="AA">
                                      <p:cBhvr>
                                        <p:cTn id="12" dur="2000" fill="hold"/>
                                        <p:tgtEl>
                                          <p:spTgt spid="28"/>
                                        </p:tgtEl>
                                        <p:attrNameLst>
                                          <p:attrName>ppt_x</p:attrName>
                                          <p:attrName>ppt_y</p:attrName>
                                        </p:attrNameLst>
                                      </p:cBhvr>
                                      <p:rCtr x="399" y="237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P spid="28"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41" name="Rectangle 1077"/>
          <p:cNvSpPr>
            <a:spLocks noChangeArrowheads="1"/>
          </p:cNvSpPr>
          <p:nvPr/>
        </p:nvSpPr>
        <p:spPr bwMode="auto">
          <a:xfrm>
            <a:off x="304800" y="2667000"/>
            <a:ext cx="8458200" cy="38100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37890" name="Rectangle 1026"/>
          <p:cNvSpPr>
            <a:spLocks noGrp="1" noChangeArrowheads="1"/>
          </p:cNvSpPr>
          <p:nvPr>
            <p:ph type="title"/>
          </p:nvPr>
        </p:nvSpPr>
        <p:spPr/>
        <p:txBody>
          <a:bodyPr/>
          <a:lstStyle/>
          <a:p>
            <a:r>
              <a:rPr lang="en-US"/>
              <a:t>Clock trees</a:t>
            </a:r>
          </a:p>
        </p:txBody>
      </p:sp>
      <p:sp>
        <p:nvSpPr>
          <p:cNvPr id="37891" name="Rectangle 1027"/>
          <p:cNvSpPr>
            <a:spLocks noGrp="1" noChangeArrowheads="1"/>
          </p:cNvSpPr>
          <p:nvPr>
            <p:ph type="body" idx="1"/>
          </p:nvPr>
        </p:nvSpPr>
        <p:spPr/>
        <p:txBody>
          <a:bodyPr/>
          <a:lstStyle/>
          <a:p>
            <a:r>
              <a:rPr lang="en-US"/>
              <a:t>A path from the clock source to clock sinks</a:t>
            </a:r>
          </a:p>
        </p:txBody>
      </p:sp>
      <p:grpSp>
        <p:nvGrpSpPr>
          <p:cNvPr id="2" name="Group 1091"/>
          <p:cNvGrpSpPr>
            <a:grpSpLocks/>
          </p:cNvGrpSpPr>
          <p:nvPr/>
        </p:nvGrpSpPr>
        <p:grpSpPr bwMode="auto">
          <a:xfrm>
            <a:off x="3657600" y="2819400"/>
            <a:ext cx="1981200" cy="914400"/>
            <a:chOff x="2304" y="1776"/>
            <a:chExt cx="1248" cy="576"/>
          </a:xfrm>
        </p:grpSpPr>
        <p:sp>
          <p:nvSpPr>
            <p:cNvPr id="37942" name="Line 1078"/>
            <p:cNvSpPr>
              <a:spLocks noChangeShapeType="1"/>
            </p:cNvSpPr>
            <p:nvPr/>
          </p:nvSpPr>
          <p:spPr bwMode="auto">
            <a:xfrm>
              <a:off x="2880" y="2064"/>
              <a:ext cx="0" cy="288"/>
            </a:xfrm>
            <a:prstGeom prst="line">
              <a:avLst/>
            </a:prstGeom>
            <a:noFill/>
            <a:ln w="38100">
              <a:solidFill>
                <a:schemeClr val="tx1"/>
              </a:solidFill>
              <a:round/>
              <a:headEnd/>
              <a:tailEnd type="triangle" w="med" len="med"/>
            </a:ln>
            <a:effectLst/>
          </p:spPr>
          <p:txBody>
            <a:bodyPr/>
            <a:lstStyle/>
            <a:p>
              <a:endParaRPr lang="en-US"/>
            </a:p>
          </p:txBody>
        </p:sp>
        <p:sp>
          <p:nvSpPr>
            <p:cNvPr id="37943" name="Text Box 1079"/>
            <p:cNvSpPr txBox="1">
              <a:spLocks noChangeArrowheads="1"/>
            </p:cNvSpPr>
            <p:nvPr/>
          </p:nvSpPr>
          <p:spPr bwMode="auto">
            <a:xfrm>
              <a:off x="2304" y="1776"/>
              <a:ext cx="1248" cy="288"/>
            </a:xfrm>
            <a:prstGeom prst="rect">
              <a:avLst/>
            </a:prstGeom>
            <a:noFill/>
            <a:ln w="9525">
              <a:noFill/>
              <a:miter lim="800000"/>
              <a:headEnd/>
              <a:tailEnd/>
            </a:ln>
            <a:effectLst/>
          </p:spPr>
          <p:txBody>
            <a:bodyPr>
              <a:spAutoFit/>
            </a:bodyPr>
            <a:lstStyle/>
            <a:p>
              <a:pPr algn="l">
                <a:spcBef>
                  <a:spcPct val="50000"/>
                </a:spcBef>
              </a:pPr>
              <a:r>
                <a:rPr lang="en-US" b="1"/>
                <a:t>Clock Source</a:t>
              </a:r>
            </a:p>
          </p:txBody>
        </p:sp>
      </p:grpSp>
      <p:grpSp>
        <p:nvGrpSpPr>
          <p:cNvPr id="3" name="Group 1090"/>
          <p:cNvGrpSpPr>
            <a:grpSpLocks/>
          </p:cNvGrpSpPr>
          <p:nvPr/>
        </p:nvGrpSpPr>
        <p:grpSpPr bwMode="auto">
          <a:xfrm>
            <a:off x="762000" y="5562600"/>
            <a:ext cx="7543800" cy="711200"/>
            <a:chOff x="480" y="3504"/>
            <a:chExt cx="4752" cy="448"/>
          </a:xfrm>
        </p:grpSpPr>
        <p:grpSp>
          <p:nvGrpSpPr>
            <p:cNvPr id="4" name="Group 1040"/>
            <p:cNvGrpSpPr>
              <a:grpSpLocks/>
            </p:cNvGrpSpPr>
            <p:nvPr/>
          </p:nvGrpSpPr>
          <p:grpSpPr bwMode="auto">
            <a:xfrm>
              <a:off x="1920" y="3696"/>
              <a:ext cx="432" cy="256"/>
              <a:chOff x="1584" y="3504"/>
              <a:chExt cx="432" cy="256"/>
            </a:xfrm>
          </p:grpSpPr>
          <p:sp>
            <p:nvSpPr>
              <p:cNvPr id="37901" name="Text Box 1037"/>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7902" name="Line 1038"/>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7903" name="Line 1039"/>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5" name="Group 1041"/>
            <p:cNvGrpSpPr>
              <a:grpSpLocks/>
            </p:cNvGrpSpPr>
            <p:nvPr/>
          </p:nvGrpSpPr>
          <p:grpSpPr bwMode="auto">
            <a:xfrm>
              <a:off x="2400" y="3696"/>
              <a:ext cx="432" cy="256"/>
              <a:chOff x="1584" y="3504"/>
              <a:chExt cx="432" cy="256"/>
            </a:xfrm>
          </p:grpSpPr>
          <p:sp>
            <p:nvSpPr>
              <p:cNvPr id="37906" name="Text Box 1042"/>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7907" name="Line 1043"/>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7908" name="Line 1044"/>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6" name="Group 1045"/>
            <p:cNvGrpSpPr>
              <a:grpSpLocks/>
            </p:cNvGrpSpPr>
            <p:nvPr/>
          </p:nvGrpSpPr>
          <p:grpSpPr bwMode="auto">
            <a:xfrm>
              <a:off x="2880" y="3696"/>
              <a:ext cx="432" cy="256"/>
              <a:chOff x="1584" y="3504"/>
              <a:chExt cx="432" cy="256"/>
            </a:xfrm>
          </p:grpSpPr>
          <p:sp>
            <p:nvSpPr>
              <p:cNvPr id="37910" name="Text Box 1046"/>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7911" name="Line 1047"/>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7912" name="Line 1048"/>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7" name="Group 1049"/>
            <p:cNvGrpSpPr>
              <a:grpSpLocks/>
            </p:cNvGrpSpPr>
            <p:nvPr/>
          </p:nvGrpSpPr>
          <p:grpSpPr bwMode="auto">
            <a:xfrm>
              <a:off x="3360" y="3696"/>
              <a:ext cx="432" cy="256"/>
              <a:chOff x="1584" y="3504"/>
              <a:chExt cx="432" cy="256"/>
            </a:xfrm>
          </p:grpSpPr>
          <p:sp>
            <p:nvSpPr>
              <p:cNvPr id="37914" name="Text Box 1050"/>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7915" name="Line 1051"/>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7916" name="Line 1052"/>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8" name="Group 1053"/>
            <p:cNvGrpSpPr>
              <a:grpSpLocks/>
            </p:cNvGrpSpPr>
            <p:nvPr/>
          </p:nvGrpSpPr>
          <p:grpSpPr bwMode="auto">
            <a:xfrm>
              <a:off x="3840" y="3696"/>
              <a:ext cx="432" cy="256"/>
              <a:chOff x="1584" y="3504"/>
              <a:chExt cx="432" cy="256"/>
            </a:xfrm>
          </p:grpSpPr>
          <p:sp>
            <p:nvSpPr>
              <p:cNvPr id="37918" name="Text Box 1054"/>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7919" name="Line 1055"/>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7920" name="Line 1056"/>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9" name="Group 1057"/>
            <p:cNvGrpSpPr>
              <a:grpSpLocks/>
            </p:cNvGrpSpPr>
            <p:nvPr/>
          </p:nvGrpSpPr>
          <p:grpSpPr bwMode="auto">
            <a:xfrm>
              <a:off x="960" y="3696"/>
              <a:ext cx="432" cy="256"/>
              <a:chOff x="1584" y="3504"/>
              <a:chExt cx="432" cy="256"/>
            </a:xfrm>
          </p:grpSpPr>
          <p:sp>
            <p:nvSpPr>
              <p:cNvPr id="37922" name="Text Box 1058"/>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7923" name="Line 1059"/>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7924" name="Line 1060"/>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10" name="Group 1061"/>
            <p:cNvGrpSpPr>
              <a:grpSpLocks/>
            </p:cNvGrpSpPr>
            <p:nvPr/>
          </p:nvGrpSpPr>
          <p:grpSpPr bwMode="auto">
            <a:xfrm>
              <a:off x="1440" y="3696"/>
              <a:ext cx="432" cy="256"/>
              <a:chOff x="1584" y="3504"/>
              <a:chExt cx="432" cy="256"/>
            </a:xfrm>
          </p:grpSpPr>
          <p:sp>
            <p:nvSpPr>
              <p:cNvPr id="37926" name="Text Box 1062"/>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7927" name="Line 1063"/>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7928" name="Line 1064"/>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11" name="Group 1065"/>
            <p:cNvGrpSpPr>
              <a:grpSpLocks/>
            </p:cNvGrpSpPr>
            <p:nvPr/>
          </p:nvGrpSpPr>
          <p:grpSpPr bwMode="auto">
            <a:xfrm>
              <a:off x="4320" y="3696"/>
              <a:ext cx="432" cy="256"/>
              <a:chOff x="1584" y="3504"/>
              <a:chExt cx="432" cy="256"/>
            </a:xfrm>
          </p:grpSpPr>
          <p:sp>
            <p:nvSpPr>
              <p:cNvPr id="37930" name="Text Box 1066"/>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7931" name="Line 1067"/>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7932" name="Line 1068"/>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12" name="Group 1069"/>
            <p:cNvGrpSpPr>
              <a:grpSpLocks/>
            </p:cNvGrpSpPr>
            <p:nvPr/>
          </p:nvGrpSpPr>
          <p:grpSpPr bwMode="auto">
            <a:xfrm>
              <a:off x="480" y="3696"/>
              <a:ext cx="432" cy="256"/>
              <a:chOff x="1584" y="3504"/>
              <a:chExt cx="432" cy="256"/>
            </a:xfrm>
          </p:grpSpPr>
          <p:sp>
            <p:nvSpPr>
              <p:cNvPr id="37934" name="Text Box 1070"/>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7935" name="Line 1071"/>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7936" name="Line 1072"/>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13" name="Group 1073"/>
            <p:cNvGrpSpPr>
              <a:grpSpLocks/>
            </p:cNvGrpSpPr>
            <p:nvPr/>
          </p:nvGrpSpPr>
          <p:grpSpPr bwMode="auto">
            <a:xfrm>
              <a:off x="4800" y="3696"/>
              <a:ext cx="432" cy="256"/>
              <a:chOff x="1584" y="3504"/>
              <a:chExt cx="432" cy="256"/>
            </a:xfrm>
          </p:grpSpPr>
          <p:sp>
            <p:nvSpPr>
              <p:cNvPr id="37938" name="Text Box 1074"/>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7939" name="Line 1075"/>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7940" name="Line 1076"/>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sp>
          <p:nvSpPr>
            <p:cNvPr id="37944" name="Line 1080"/>
            <p:cNvSpPr>
              <a:spLocks noChangeShapeType="1"/>
            </p:cNvSpPr>
            <p:nvPr/>
          </p:nvSpPr>
          <p:spPr bwMode="auto">
            <a:xfrm>
              <a:off x="576" y="3504"/>
              <a:ext cx="0" cy="192"/>
            </a:xfrm>
            <a:prstGeom prst="line">
              <a:avLst/>
            </a:prstGeom>
            <a:noFill/>
            <a:ln w="38100">
              <a:solidFill>
                <a:schemeClr val="tx1"/>
              </a:solidFill>
              <a:round/>
              <a:headEnd/>
              <a:tailEnd/>
            </a:ln>
            <a:effectLst/>
          </p:spPr>
          <p:txBody>
            <a:bodyPr/>
            <a:lstStyle/>
            <a:p>
              <a:endParaRPr lang="en-US"/>
            </a:p>
          </p:txBody>
        </p:sp>
        <p:sp>
          <p:nvSpPr>
            <p:cNvPr id="37945" name="Line 1081"/>
            <p:cNvSpPr>
              <a:spLocks noChangeShapeType="1"/>
            </p:cNvSpPr>
            <p:nvPr/>
          </p:nvSpPr>
          <p:spPr bwMode="auto">
            <a:xfrm>
              <a:off x="1056" y="3504"/>
              <a:ext cx="0" cy="192"/>
            </a:xfrm>
            <a:prstGeom prst="line">
              <a:avLst/>
            </a:prstGeom>
            <a:noFill/>
            <a:ln w="38100">
              <a:solidFill>
                <a:schemeClr val="tx1"/>
              </a:solidFill>
              <a:round/>
              <a:headEnd/>
              <a:tailEnd/>
            </a:ln>
            <a:effectLst/>
          </p:spPr>
          <p:txBody>
            <a:bodyPr/>
            <a:lstStyle/>
            <a:p>
              <a:endParaRPr lang="en-US"/>
            </a:p>
          </p:txBody>
        </p:sp>
        <p:sp>
          <p:nvSpPr>
            <p:cNvPr id="37946" name="Line 1082"/>
            <p:cNvSpPr>
              <a:spLocks noChangeShapeType="1"/>
            </p:cNvSpPr>
            <p:nvPr/>
          </p:nvSpPr>
          <p:spPr bwMode="auto">
            <a:xfrm>
              <a:off x="1536" y="3504"/>
              <a:ext cx="0" cy="192"/>
            </a:xfrm>
            <a:prstGeom prst="line">
              <a:avLst/>
            </a:prstGeom>
            <a:noFill/>
            <a:ln w="38100">
              <a:solidFill>
                <a:schemeClr val="tx1"/>
              </a:solidFill>
              <a:round/>
              <a:headEnd/>
              <a:tailEnd/>
            </a:ln>
            <a:effectLst/>
          </p:spPr>
          <p:txBody>
            <a:bodyPr/>
            <a:lstStyle/>
            <a:p>
              <a:endParaRPr lang="en-US"/>
            </a:p>
          </p:txBody>
        </p:sp>
        <p:sp>
          <p:nvSpPr>
            <p:cNvPr id="37947" name="Line 1083"/>
            <p:cNvSpPr>
              <a:spLocks noChangeShapeType="1"/>
            </p:cNvSpPr>
            <p:nvPr/>
          </p:nvSpPr>
          <p:spPr bwMode="auto">
            <a:xfrm>
              <a:off x="2016" y="3504"/>
              <a:ext cx="0" cy="192"/>
            </a:xfrm>
            <a:prstGeom prst="line">
              <a:avLst/>
            </a:prstGeom>
            <a:noFill/>
            <a:ln w="38100">
              <a:solidFill>
                <a:schemeClr val="tx1"/>
              </a:solidFill>
              <a:round/>
              <a:headEnd/>
              <a:tailEnd/>
            </a:ln>
            <a:effectLst/>
          </p:spPr>
          <p:txBody>
            <a:bodyPr/>
            <a:lstStyle/>
            <a:p>
              <a:endParaRPr lang="en-US"/>
            </a:p>
          </p:txBody>
        </p:sp>
        <p:sp>
          <p:nvSpPr>
            <p:cNvPr id="37948" name="Line 1084"/>
            <p:cNvSpPr>
              <a:spLocks noChangeShapeType="1"/>
            </p:cNvSpPr>
            <p:nvPr/>
          </p:nvSpPr>
          <p:spPr bwMode="auto">
            <a:xfrm>
              <a:off x="2496" y="3504"/>
              <a:ext cx="0" cy="192"/>
            </a:xfrm>
            <a:prstGeom prst="line">
              <a:avLst/>
            </a:prstGeom>
            <a:noFill/>
            <a:ln w="38100">
              <a:solidFill>
                <a:schemeClr val="tx1"/>
              </a:solidFill>
              <a:round/>
              <a:headEnd/>
              <a:tailEnd/>
            </a:ln>
            <a:effectLst/>
          </p:spPr>
          <p:txBody>
            <a:bodyPr/>
            <a:lstStyle/>
            <a:p>
              <a:endParaRPr lang="en-US"/>
            </a:p>
          </p:txBody>
        </p:sp>
        <p:sp>
          <p:nvSpPr>
            <p:cNvPr id="37949" name="Line 1085"/>
            <p:cNvSpPr>
              <a:spLocks noChangeShapeType="1"/>
            </p:cNvSpPr>
            <p:nvPr/>
          </p:nvSpPr>
          <p:spPr bwMode="auto">
            <a:xfrm>
              <a:off x="2976" y="3504"/>
              <a:ext cx="0" cy="192"/>
            </a:xfrm>
            <a:prstGeom prst="line">
              <a:avLst/>
            </a:prstGeom>
            <a:noFill/>
            <a:ln w="38100">
              <a:solidFill>
                <a:schemeClr val="tx1"/>
              </a:solidFill>
              <a:round/>
              <a:headEnd/>
              <a:tailEnd/>
            </a:ln>
            <a:effectLst/>
          </p:spPr>
          <p:txBody>
            <a:bodyPr/>
            <a:lstStyle/>
            <a:p>
              <a:endParaRPr lang="en-US"/>
            </a:p>
          </p:txBody>
        </p:sp>
        <p:sp>
          <p:nvSpPr>
            <p:cNvPr id="37950" name="Line 1086"/>
            <p:cNvSpPr>
              <a:spLocks noChangeShapeType="1"/>
            </p:cNvSpPr>
            <p:nvPr/>
          </p:nvSpPr>
          <p:spPr bwMode="auto">
            <a:xfrm>
              <a:off x="3456" y="3504"/>
              <a:ext cx="0" cy="192"/>
            </a:xfrm>
            <a:prstGeom prst="line">
              <a:avLst/>
            </a:prstGeom>
            <a:noFill/>
            <a:ln w="38100">
              <a:solidFill>
                <a:schemeClr val="tx1"/>
              </a:solidFill>
              <a:round/>
              <a:headEnd/>
              <a:tailEnd/>
            </a:ln>
            <a:effectLst/>
          </p:spPr>
          <p:txBody>
            <a:bodyPr/>
            <a:lstStyle/>
            <a:p>
              <a:endParaRPr lang="en-US"/>
            </a:p>
          </p:txBody>
        </p:sp>
        <p:sp>
          <p:nvSpPr>
            <p:cNvPr id="37951" name="Line 1087"/>
            <p:cNvSpPr>
              <a:spLocks noChangeShapeType="1"/>
            </p:cNvSpPr>
            <p:nvPr/>
          </p:nvSpPr>
          <p:spPr bwMode="auto">
            <a:xfrm>
              <a:off x="3936" y="3504"/>
              <a:ext cx="0" cy="192"/>
            </a:xfrm>
            <a:prstGeom prst="line">
              <a:avLst/>
            </a:prstGeom>
            <a:noFill/>
            <a:ln w="38100">
              <a:solidFill>
                <a:schemeClr val="tx1"/>
              </a:solidFill>
              <a:round/>
              <a:headEnd/>
              <a:tailEnd/>
            </a:ln>
            <a:effectLst/>
          </p:spPr>
          <p:txBody>
            <a:bodyPr/>
            <a:lstStyle/>
            <a:p>
              <a:endParaRPr lang="en-US"/>
            </a:p>
          </p:txBody>
        </p:sp>
        <p:sp>
          <p:nvSpPr>
            <p:cNvPr id="37952" name="Line 1088"/>
            <p:cNvSpPr>
              <a:spLocks noChangeShapeType="1"/>
            </p:cNvSpPr>
            <p:nvPr/>
          </p:nvSpPr>
          <p:spPr bwMode="auto">
            <a:xfrm>
              <a:off x="4416" y="3504"/>
              <a:ext cx="0" cy="192"/>
            </a:xfrm>
            <a:prstGeom prst="line">
              <a:avLst/>
            </a:prstGeom>
            <a:noFill/>
            <a:ln w="38100">
              <a:solidFill>
                <a:schemeClr val="tx1"/>
              </a:solidFill>
              <a:round/>
              <a:headEnd/>
              <a:tailEnd/>
            </a:ln>
            <a:effectLst/>
          </p:spPr>
          <p:txBody>
            <a:bodyPr/>
            <a:lstStyle/>
            <a:p>
              <a:endParaRPr lang="en-US"/>
            </a:p>
          </p:txBody>
        </p:sp>
        <p:sp>
          <p:nvSpPr>
            <p:cNvPr id="37953" name="Line 1089"/>
            <p:cNvSpPr>
              <a:spLocks noChangeShapeType="1"/>
            </p:cNvSpPr>
            <p:nvPr/>
          </p:nvSpPr>
          <p:spPr bwMode="auto">
            <a:xfrm>
              <a:off x="4896" y="3504"/>
              <a:ext cx="0" cy="192"/>
            </a:xfrm>
            <a:prstGeom prst="line">
              <a:avLst/>
            </a:prstGeom>
            <a:noFill/>
            <a:ln w="38100">
              <a:solidFill>
                <a:schemeClr val="tx1"/>
              </a:solidFill>
              <a:round/>
              <a:headEnd/>
              <a:tailEnd/>
            </a:ln>
            <a:effectLst/>
          </p:spPr>
          <p:txBody>
            <a:bodyPr/>
            <a:lstStyle/>
            <a:p>
              <a:endParaRPr lang="en-US"/>
            </a:p>
          </p:txBody>
        </p:sp>
      </p:grpSp>
      <p:grpSp>
        <p:nvGrpSpPr>
          <p:cNvPr id="14" name="Group 1111"/>
          <p:cNvGrpSpPr>
            <a:grpSpLocks/>
          </p:cNvGrpSpPr>
          <p:nvPr/>
        </p:nvGrpSpPr>
        <p:grpSpPr bwMode="auto">
          <a:xfrm>
            <a:off x="914400" y="3657600"/>
            <a:ext cx="6858000" cy="1905000"/>
            <a:chOff x="576" y="2304"/>
            <a:chExt cx="4320" cy="1200"/>
          </a:xfrm>
        </p:grpSpPr>
        <p:sp>
          <p:nvSpPr>
            <p:cNvPr id="37965" name="Line 1101"/>
            <p:cNvSpPr>
              <a:spLocks noChangeShapeType="1"/>
            </p:cNvSpPr>
            <p:nvPr/>
          </p:nvSpPr>
          <p:spPr bwMode="auto">
            <a:xfrm flipH="1">
              <a:off x="576" y="2304"/>
              <a:ext cx="2304" cy="1200"/>
            </a:xfrm>
            <a:prstGeom prst="line">
              <a:avLst/>
            </a:prstGeom>
            <a:noFill/>
            <a:ln w="9525">
              <a:solidFill>
                <a:schemeClr val="tx1"/>
              </a:solidFill>
              <a:round/>
              <a:headEnd/>
              <a:tailEnd/>
            </a:ln>
            <a:effectLst/>
          </p:spPr>
          <p:txBody>
            <a:bodyPr/>
            <a:lstStyle/>
            <a:p>
              <a:endParaRPr lang="en-US"/>
            </a:p>
          </p:txBody>
        </p:sp>
        <p:sp>
          <p:nvSpPr>
            <p:cNvPr id="37966" name="Line 1102"/>
            <p:cNvSpPr>
              <a:spLocks noChangeShapeType="1"/>
            </p:cNvSpPr>
            <p:nvPr/>
          </p:nvSpPr>
          <p:spPr bwMode="auto">
            <a:xfrm flipH="1">
              <a:off x="1056" y="2304"/>
              <a:ext cx="1824" cy="1200"/>
            </a:xfrm>
            <a:prstGeom prst="line">
              <a:avLst/>
            </a:prstGeom>
            <a:noFill/>
            <a:ln w="9525">
              <a:solidFill>
                <a:schemeClr val="tx1"/>
              </a:solidFill>
              <a:round/>
              <a:headEnd/>
              <a:tailEnd/>
            </a:ln>
            <a:effectLst/>
          </p:spPr>
          <p:txBody>
            <a:bodyPr/>
            <a:lstStyle/>
            <a:p>
              <a:endParaRPr lang="en-US"/>
            </a:p>
          </p:txBody>
        </p:sp>
        <p:sp>
          <p:nvSpPr>
            <p:cNvPr id="37967" name="Line 1103"/>
            <p:cNvSpPr>
              <a:spLocks noChangeShapeType="1"/>
            </p:cNvSpPr>
            <p:nvPr/>
          </p:nvSpPr>
          <p:spPr bwMode="auto">
            <a:xfrm flipH="1">
              <a:off x="1536" y="2304"/>
              <a:ext cx="1344" cy="1200"/>
            </a:xfrm>
            <a:prstGeom prst="line">
              <a:avLst/>
            </a:prstGeom>
            <a:noFill/>
            <a:ln w="9525">
              <a:solidFill>
                <a:schemeClr val="tx1"/>
              </a:solidFill>
              <a:round/>
              <a:headEnd/>
              <a:tailEnd/>
            </a:ln>
            <a:effectLst/>
          </p:spPr>
          <p:txBody>
            <a:bodyPr/>
            <a:lstStyle/>
            <a:p>
              <a:endParaRPr lang="en-US"/>
            </a:p>
          </p:txBody>
        </p:sp>
        <p:sp>
          <p:nvSpPr>
            <p:cNvPr id="37968" name="Line 1104"/>
            <p:cNvSpPr>
              <a:spLocks noChangeShapeType="1"/>
            </p:cNvSpPr>
            <p:nvPr/>
          </p:nvSpPr>
          <p:spPr bwMode="auto">
            <a:xfrm flipH="1">
              <a:off x="2016" y="2304"/>
              <a:ext cx="864" cy="1200"/>
            </a:xfrm>
            <a:prstGeom prst="line">
              <a:avLst/>
            </a:prstGeom>
            <a:noFill/>
            <a:ln w="9525">
              <a:solidFill>
                <a:schemeClr val="tx1"/>
              </a:solidFill>
              <a:round/>
              <a:headEnd/>
              <a:tailEnd/>
            </a:ln>
            <a:effectLst/>
          </p:spPr>
          <p:txBody>
            <a:bodyPr/>
            <a:lstStyle/>
            <a:p>
              <a:endParaRPr lang="en-US"/>
            </a:p>
          </p:txBody>
        </p:sp>
        <p:sp>
          <p:nvSpPr>
            <p:cNvPr id="37969" name="Line 1105"/>
            <p:cNvSpPr>
              <a:spLocks noChangeShapeType="1"/>
            </p:cNvSpPr>
            <p:nvPr/>
          </p:nvSpPr>
          <p:spPr bwMode="auto">
            <a:xfrm flipH="1">
              <a:off x="2496" y="2304"/>
              <a:ext cx="384" cy="1200"/>
            </a:xfrm>
            <a:prstGeom prst="line">
              <a:avLst/>
            </a:prstGeom>
            <a:noFill/>
            <a:ln w="9525">
              <a:solidFill>
                <a:schemeClr val="tx1"/>
              </a:solidFill>
              <a:round/>
              <a:headEnd/>
              <a:tailEnd/>
            </a:ln>
            <a:effectLst/>
          </p:spPr>
          <p:txBody>
            <a:bodyPr/>
            <a:lstStyle/>
            <a:p>
              <a:endParaRPr lang="en-US"/>
            </a:p>
          </p:txBody>
        </p:sp>
        <p:sp>
          <p:nvSpPr>
            <p:cNvPr id="37970" name="Line 1106"/>
            <p:cNvSpPr>
              <a:spLocks noChangeShapeType="1"/>
            </p:cNvSpPr>
            <p:nvPr/>
          </p:nvSpPr>
          <p:spPr bwMode="auto">
            <a:xfrm>
              <a:off x="2880" y="2304"/>
              <a:ext cx="96" cy="1200"/>
            </a:xfrm>
            <a:prstGeom prst="line">
              <a:avLst/>
            </a:prstGeom>
            <a:noFill/>
            <a:ln w="9525">
              <a:solidFill>
                <a:schemeClr val="tx1"/>
              </a:solidFill>
              <a:round/>
              <a:headEnd/>
              <a:tailEnd/>
            </a:ln>
            <a:effectLst/>
          </p:spPr>
          <p:txBody>
            <a:bodyPr/>
            <a:lstStyle/>
            <a:p>
              <a:endParaRPr lang="en-US"/>
            </a:p>
          </p:txBody>
        </p:sp>
        <p:sp>
          <p:nvSpPr>
            <p:cNvPr id="37971" name="Line 1107"/>
            <p:cNvSpPr>
              <a:spLocks noChangeShapeType="1"/>
            </p:cNvSpPr>
            <p:nvPr/>
          </p:nvSpPr>
          <p:spPr bwMode="auto">
            <a:xfrm>
              <a:off x="2880" y="2304"/>
              <a:ext cx="576" cy="1200"/>
            </a:xfrm>
            <a:prstGeom prst="line">
              <a:avLst/>
            </a:prstGeom>
            <a:noFill/>
            <a:ln w="9525">
              <a:solidFill>
                <a:schemeClr val="tx1"/>
              </a:solidFill>
              <a:round/>
              <a:headEnd/>
              <a:tailEnd/>
            </a:ln>
            <a:effectLst/>
          </p:spPr>
          <p:txBody>
            <a:bodyPr/>
            <a:lstStyle/>
            <a:p>
              <a:endParaRPr lang="en-US"/>
            </a:p>
          </p:txBody>
        </p:sp>
        <p:sp>
          <p:nvSpPr>
            <p:cNvPr id="37972" name="Line 1108"/>
            <p:cNvSpPr>
              <a:spLocks noChangeShapeType="1"/>
            </p:cNvSpPr>
            <p:nvPr/>
          </p:nvSpPr>
          <p:spPr bwMode="auto">
            <a:xfrm>
              <a:off x="2880" y="2304"/>
              <a:ext cx="1056" cy="1200"/>
            </a:xfrm>
            <a:prstGeom prst="line">
              <a:avLst/>
            </a:prstGeom>
            <a:noFill/>
            <a:ln w="9525">
              <a:solidFill>
                <a:schemeClr val="tx1"/>
              </a:solidFill>
              <a:round/>
              <a:headEnd/>
              <a:tailEnd/>
            </a:ln>
            <a:effectLst/>
          </p:spPr>
          <p:txBody>
            <a:bodyPr/>
            <a:lstStyle/>
            <a:p>
              <a:endParaRPr lang="en-US"/>
            </a:p>
          </p:txBody>
        </p:sp>
        <p:sp>
          <p:nvSpPr>
            <p:cNvPr id="37973" name="Line 1109"/>
            <p:cNvSpPr>
              <a:spLocks noChangeShapeType="1"/>
            </p:cNvSpPr>
            <p:nvPr/>
          </p:nvSpPr>
          <p:spPr bwMode="auto">
            <a:xfrm>
              <a:off x="2880" y="2304"/>
              <a:ext cx="1536" cy="1200"/>
            </a:xfrm>
            <a:prstGeom prst="line">
              <a:avLst/>
            </a:prstGeom>
            <a:noFill/>
            <a:ln w="9525">
              <a:solidFill>
                <a:schemeClr val="tx1"/>
              </a:solidFill>
              <a:round/>
              <a:headEnd/>
              <a:tailEnd/>
            </a:ln>
            <a:effectLst/>
          </p:spPr>
          <p:txBody>
            <a:bodyPr/>
            <a:lstStyle/>
            <a:p>
              <a:endParaRPr lang="en-US"/>
            </a:p>
          </p:txBody>
        </p:sp>
        <p:sp>
          <p:nvSpPr>
            <p:cNvPr id="37974" name="Line 1110"/>
            <p:cNvSpPr>
              <a:spLocks noChangeShapeType="1"/>
            </p:cNvSpPr>
            <p:nvPr/>
          </p:nvSpPr>
          <p:spPr bwMode="auto">
            <a:xfrm>
              <a:off x="2880" y="2304"/>
              <a:ext cx="2016" cy="1200"/>
            </a:xfrm>
            <a:prstGeom prst="line">
              <a:avLst/>
            </a:prstGeom>
            <a:noFill/>
            <a:ln w="9525">
              <a:solidFill>
                <a:schemeClr val="tx1"/>
              </a:solidFill>
              <a:round/>
              <a:headEnd/>
              <a:tailEnd/>
            </a:ln>
            <a:effectLst/>
          </p:spPr>
          <p:txBody>
            <a:bodyPr/>
            <a:lstStyle/>
            <a:p>
              <a:endParaRPr lang="en-US"/>
            </a:p>
          </p:txBody>
        </p:sp>
      </p:grpSp>
      <p:sp>
        <p:nvSpPr>
          <p:cNvPr id="15" name="Footer Placeholder 14"/>
          <p:cNvSpPr>
            <a:spLocks noGrp="1"/>
          </p:cNvSpPr>
          <p:nvPr>
            <p:ph type="ftr" sz="quarter" idx="11"/>
          </p:nvPr>
        </p:nvSpPr>
        <p:spPr/>
        <p:txBody>
          <a:bodyPr/>
          <a:lstStyle/>
          <a:p>
            <a:r>
              <a:rPr kumimoji="0" lang="en-US" smtClean="0"/>
              <a:t>W2018: EE307</a:t>
            </a:r>
            <a:endParaRPr kumimoji="0" lang="en-US"/>
          </a:p>
        </p:txBody>
      </p:sp>
      <p:sp>
        <p:nvSpPr>
          <p:cNvPr id="16" name="Slide Number Placeholder 15"/>
          <p:cNvSpPr>
            <a:spLocks noGrp="1"/>
          </p:cNvSpPr>
          <p:nvPr>
            <p:ph type="sldNum" sz="quarter" idx="12"/>
          </p:nvPr>
        </p:nvSpPr>
        <p:spPr/>
        <p:txBody>
          <a:bodyPr/>
          <a:lstStyle/>
          <a:p>
            <a:fld id="{6294C92D-0306-4E69-9CD3-20855E849650}" type="slidenum">
              <a:rPr kumimoji="0" lang="en-US" smtClean="0"/>
              <a:pPr/>
              <a:t>50</a:t>
            </a:fld>
            <a:endParaRPr kumimoji="0" lang="en-US"/>
          </a:p>
        </p:txBody>
      </p:sp>
    </p:spTree>
    <p:extLst>
      <p:ext uri="{BB962C8B-B14F-4D97-AF65-F5344CB8AC3E}">
        <p14:creationId xmlns:p14="http://schemas.microsoft.com/office/powerpoint/2010/main" val="123603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The clock distribution problem</a:t>
            </a:r>
          </a:p>
        </p:txBody>
      </p:sp>
      <p:sp>
        <p:nvSpPr>
          <p:cNvPr id="31747" name="Rectangle 3"/>
          <p:cNvSpPr>
            <a:spLocks noGrp="1" noChangeArrowheads="1"/>
          </p:cNvSpPr>
          <p:nvPr>
            <p:ph type="body" idx="1"/>
          </p:nvPr>
        </p:nvSpPr>
        <p:spPr/>
        <p:txBody>
          <a:bodyPr/>
          <a:lstStyle/>
          <a:p>
            <a:r>
              <a:rPr lang="en-US" dirty="0"/>
              <a:t>Large Chip Area</a:t>
            </a:r>
          </a:p>
          <a:p>
            <a:r>
              <a:rPr lang="en-US" dirty="0" smtClean="0"/>
              <a:t>Non-uniform </a:t>
            </a:r>
            <a:r>
              <a:rPr lang="en-US" dirty="0"/>
              <a:t>distribution of </a:t>
            </a:r>
            <a:r>
              <a:rPr lang="en-US" dirty="0" smtClean="0"/>
              <a:t>flip-flops</a:t>
            </a:r>
            <a:endParaRPr lang="en-US" dirty="0"/>
          </a:p>
          <a:p>
            <a:r>
              <a:rPr lang="en-US" dirty="0" smtClean="0"/>
              <a:t>It’d be nice if all flip-flops </a:t>
            </a:r>
            <a:r>
              <a:rPr lang="en-US" dirty="0"/>
              <a:t>need to get clock signal at the same time</a:t>
            </a:r>
          </a:p>
          <a:p>
            <a:r>
              <a:rPr lang="en-US" dirty="0"/>
              <a:t>Power budget</a:t>
            </a:r>
          </a:p>
          <a:p>
            <a:r>
              <a:rPr lang="en-US" dirty="0"/>
              <a:t>Clock routing</a:t>
            </a:r>
            <a:r>
              <a:rPr lang="en-US" dirty="0" smtClean="0"/>
              <a:t>: Hard </a:t>
            </a:r>
            <a:r>
              <a:rPr lang="en-US" dirty="0"/>
              <a:t>problem</a:t>
            </a:r>
          </a:p>
          <a:p>
            <a:endParaRPr lang="en-US" dirty="0"/>
          </a:p>
          <a:p>
            <a:endParaRPr lang="en-US" dirty="0"/>
          </a:p>
          <a:p>
            <a:endParaRPr lang="en-US" dirty="0"/>
          </a:p>
        </p:txBody>
      </p:sp>
      <p:sp>
        <p:nvSpPr>
          <p:cNvPr id="2" name="Footer Placeholder 1"/>
          <p:cNvSpPr>
            <a:spLocks noGrp="1"/>
          </p:cNvSpPr>
          <p:nvPr>
            <p:ph type="ftr" sz="quarter" idx="11"/>
          </p:nvPr>
        </p:nvSpPr>
        <p:spPr/>
        <p:txBody>
          <a:bodyPr/>
          <a:lstStyle/>
          <a:p>
            <a:r>
              <a:rPr kumimoji="0" lang="en-US" smtClean="0"/>
              <a:t>W2018: EE307</a:t>
            </a:r>
            <a:endParaRPr kumimoji="0" lang="en-US"/>
          </a:p>
        </p:txBody>
      </p:sp>
      <p:sp>
        <p:nvSpPr>
          <p:cNvPr id="3" name="Slide Number Placeholder 2"/>
          <p:cNvSpPr>
            <a:spLocks noGrp="1"/>
          </p:cNvSpPr>
          <p:nvPr>
            <p:ph type="sldNum" sz="quarter" idx="12"/>
          </p:nvPr>
        </p:nvSpPr>
        <p:spPr/>
        <p:txBody>
          <a:bodyPr/>
          <a:lstStyle/>
          <a:p>
            <a:fld id="{6294C92D-0306-4E69-9CD3-20855E849650}" type="slidenum">
              <a:rPr kumimoji="0" lang="en-US" smtClean="0"/>
              <a:pPr/>
              <a:t>51</a:t>
            </a:fld>
            <a:endParaRPr kumimoji="0" lang="en-US"/>
          </a:p>
        </p:txBody>
      </p:sp>
    </p:spTree>
    <p:extLst>
      <p:ext uri="{BB962C8B-B14F-4D97-AF65-F5344CB8AC3E}">
        <p14:creationId xmlns:p14="http://schemas.microsoft.com/office/powerpoint/2010/main" val="15138216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04800" y="2667000"/>
            <a:ext cx="8458200" cy="3810000"/>
          </a:xfrm>
          <a:prstGeom prst="rect">
            <a:avLst/>
          </a:prstGeom>
          <a:solidFill>
            <a:srgbClr val="00FFFF"/>
          </a:solidFill>
          <a:ln w="38100">
            <a:solidFill>
              <a:schemeClr val="tx1"/>
            </a:solidFill>
            <a:miter lim="800000"/>
            <a:headEnd/>
            <a:tailEnd/>
          </a:ln>
          <a:effectLst/>
        </p:spPr>
        <p:txBody>
          <a:bodyPr wrap="none" anchor="ctr"/>
          <a:lstStyle/>
          <a:p>
            <a:endParaRPr lang="en-US"/>
          </a:p>
        </p:txBody>
      </p:sp>
      <p:sp>
        <p:nvSpPr>
          <p:cNvPr id="38915" name="Rectangle 3"/>
          <p:cNvSpPr>
            <a:spLocks noGrp="1" noChangeArrowheads="1"/>
          </p:cNvSpPr>
          <p:nvPr>
            <p:ph type="title"/>
          </p:nvPr>
        </p:nvSpPr>
        <p:spPr/>
        <p:txBody>
          <a:bodyPr/>
          <a:lstStyle/>
          <a:p>
            <a:r>
              <a:rPr lang="en-US"/>
              <a:t>Clock trees</a:t>
            </a:r>
          </a:p>
        </p:txBody>
      </p:sp>
      <p:sp>
        <p:nvSpPr>
          <p:cNvPr id="38916" name="Rectangle 4"/>
          <p:cNvSpPr>
            <a:spLocks noGrp="1" noChangeArrowheads="1"/>
          </p:cNvSpPr>
          <p:nvPr>
            <p:ph type="body" idx="1"/>
          </p:nvPr>
        </p:nvSpPr>
        <p:spPr/>
        <p:txBody>
          <a:bodyPr/>
          <a:lstStyle/>
          <a:p>
            <a:r>
              <a:rPr lang="en-US"/>
              <a:t>A path from the clock source to clock sinks</a:t>
            </a:r>
          </a:p>
        </p:txBody>
      </p:sp>
      <p:grpSp>
        <p:nvGrpSpPr>
          <p:cNvPr id="2" name="Group 5"/>
          <p:cNvGrpSpPr>
            <a:grpSpLocks/>
          </p:cNvGrpSpPr>
          <p:nvPr/>
        </p:nvGrpSpPr>
        <p:grpSpPr bwMode="auto">
          <a:xfrm>
            <a:off x="3657600" y="2743200"/>
            <a:ext cx="1981200" cy="914400"/>
            <a:chOff x="2304" y="1776"/>
            <a:chExt cx="1248" cy="576"/>
          </a:xfrm>
        </p:grpSpPr>
        <p:sp>
          <p:nvSpPr>
            <p:cNvPr id="38918" name="Line 6"/>
            <p:cNvSpPr>
              <a:spLocks noChangeShapeType="1"/>
            </p:cNvSpPr>
            <p:nvPr/>
          </p:nvSpPr>
          <p:spPr bwMode="auto">
            <a:xfrm>
              <a:off x="2880" y="2064"/>
              <a:ext cx="0" cy="288"/>
            </a:xfrm>
            <a:prstGeom prst="line">
              <a:avLst/>
            </a:prstGeom>
            <a:noFill/>
            <a:ln w="38100">
              <a:solidFill>
                <a:schemeClr val="tx1"/>
              </a:solidFill>
              <a:round/>
              <a:headEnd/>
              <a:tailEnd type="triangle" w="med" len="med"/>
            </a:ln>
            <a:effectLst/>
          </p:spPr>
          <p:txBody>
            <a:bodyPr/>
            <a:lstStyle/>
            <a:p>
              <a:endParaRPr lang="en-US"/>
            </a:p>
          </p:txBody>
        </p:sp>
        <p:sp>
          <p:nvSpPr>
            <p:cNvPr id="38919" name="Text Box 7"/>
            <p:cNvSpPr txBox="1">
              <a:spLocks noChangeArrowheads="1"/>
            </p:cNvSpPr>
            <p:nvPr/>
          </p:nvSpPr>
          <p:spPr bwMode="auto">
            <a:xfrm>
              <a:off x="2304" y="1776"/>
              <a:ext cx="1248" cy="288"/>
            </a:xfrm>
            <a:prstGeom prst="rect">
              <a:avLst/>
            </a:prstGeom>
            <a:noFill/>
            <a:ln w="9525">
              <a:noFill/>
              <a:miter lim="800000"/>
              <a:headEnd/>
              <a:tailEnd/>
            </a:ln>
            <a:effectLst/>
          </p:spPr>
          <p:txBody>
            <a:bodyPr>
              <a:spAutoFit/>
            </a:bodyPr>
            <a:lstStyle/>
            <a:p>
              <a:pPr algn="l">
                <a:spcBef>
                  <a:spcPct val="50000"/>
                </a:spcBef>
              </a:pPr>
              <a:r>
                <a:rPr lang="en-US" b="1"/>
                <a:t>Clock Source</a:t>
              </a:r>
            </a:p>
          </p:txBody>
        </p:sp>
      </p:grpSp>
      <p:grpSp>
        <p:nvGrpSpPr>
          <p:cNvPr id="3" name="Group 8"/>
          <p:cNvGrpSpPr>
            <a:grpSpLocks/>
          </p:cNvGrpSpPr>
          <p:nvPr/>
        </p:nvGrpSpPr>
        <p:grpSpPr bwMode="auto">
          <a:xfrm>
            <a:off x="762000" y="5562600"/>
            <a:ext cx="7543800" cy="711200"/>
            <a:chOff x="480" y="3504"/>
            <a:chExt cx="4752" cy="448"/>
          </a:xfrm>
        </p:grpSpPr>
        <p:grpSp>
          <p:nvGrpSpPr>
            <p:cNvPr id="4" name="Group 9"/>
            <p:cNvGrpSpPr>
              <a:grpSpLocks/>
            </p:cNvGrpSpPr>
            <p:nvPr/>
          </p:nvGrpSpPr>
          <p:grpSpPr bwMode="auto">
            <a:xfrm>
              <a:off x="1920" y="3696"/>
              <a:ext cx="432" cy="256"/>
              <a:chOff x="1584" y="3504"/>
              <a:chExt cx="432" cy="256"/>
            </a:xfrm>
          </p:grpSpPr>
          <p:sp>
            <p:nvSpPr>
              <p:cNvPr id="38922" name="Text Box 10"/>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8923" name="Line 11"/>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8924" name="Line 12"/>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5" name="Group 13"/>
            <p:cNvGrpSpPr>
              <a:grpSpLocks/>
            </p:cNvGrpSpPr>
            <p:nvPr/>
          </p:nvGrpSpPr>
          <p:grpSpPr bwMode="auto">
            <a:xfrm>
              <a:off x="2400" y="3696"/>
              <a:ext cx="432" cy="256"/>
              <a:chOff x="1584" y="3504"/>
              <a:chExt cx="432" cy="256"/>
            </a:xfrm>
          </p:grpSpPr>
          <p:sp>
            <p:nvSpPr>
              <p:cNvPr id="38926" name="Text Box 14"/>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8927" name="Line 15"/>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8928" name="Line 16"/>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6" name="Group 17"/>
            <p:cNvGrpSpPr>
              <a:grpSpLocks/>
            </p:cNvGrpSpPr>
            <p:nvPr/>
          </p:nvGrpSpPr>
          <p:grpSpPr bwMode="auto">
            <a:xfrm>
              <a:off x="2880" y="3696"/>
              <a:ext cx="432" cy="256"/>
              <a:chOff x="1584" y="3504"/>
              <a:chExt cx="432" cy="256"/>
            </a:xfrm>
          </p:grpSpPr>
          <p:sp>
            <p:nvSpPr>
              <p:cNvPr id="38930" name="Text Box 18"/>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8931" name="Line 19"/>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8932" name="Line 20"/>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7" name="Group 21"/>
            <p:cNvGrpSpPr>
              <a:grpSpLocks/>
            </p:cNvGrpSpPr>
            <p:nvPr/>
          </p:nvGrpSpPr>
          <p:grpSpPr bwMode="auto">
            <a:xfrm>
              <a:off x="3360" y="3696"/>
              <a:ext cx="432" cy="256"/>
              <a:chOff x="1584" y="3504"/>
              <a:chExt cx="432" cy="256"/>
            </a:xfrm>
          </p:grpSpPr>
          <p:sp>
            <p:nvSpPr>
              <p:cNvPr id="38934" name="Text Box 22"/>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8935" name="Line 23"/>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8936" name="Line 24"/>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8" name="Group 25"/>
            <p:cNvGrpSpPr>
              <a:grpSpLocks/>
            </p:cNvGrpSpPr>
            <p:nvPr/>
          </p:nvGrpSpPr>
          <p:grpSpPr bwMode="auto">
            <a:xfrm>
              <a:off x="3840" y="3696"/>
              <a:ext cx="432" cy="256"/>
              <a:chOff x="1584" y="3504"/>
              <a:chExt cx="432" cy="256"/>
            </a:xfrm>
          </p:grpSpPr>
          <p:sp>
            <p:nvSpPr>
              <p:cNvPr id="38938" name="Text Box 26"/>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8939" name="Line 27"/>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8940" name="Line 28"/>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9" name="Group 29"/>
            <p:cNvGrpSpPr>
              <a:grpSpLocks/>
            </p:cNvGrpSpPr>
            <p:nvPr/>
          </p:nvGrpSpPr>
          <p:grpSpPr bwMode="auto">
            <a:xfrm>
              <a:off x="960" y="3696"/>
              <a:ext cx="432" cy="256"/>
              <a:chOff x="1584" y="3504"/>
              <a:chExt cx="432" cy="256"/>
            </a:xfrm>
          </p:grpSpPr>
          <p:sp>
            <p:nvSpPr>
              <p:cNvPr id="38942" name="Text Box 30"/>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8943" name="Line 31"/>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8944" name="Line 32"/>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10" name="Group 33"/>
            <p:cNvGrpSpPr>
              <a:grpSpLocks/>
            </p:cNvGrpSpPr>
            <p:nvPr/>
          </p:nvGrpSpPr>
          <p:grpSpPr bwMode="auto">
            <a:xfrm>
              <a:off x="1440" y="3696"/>
              <a:ext cx="432" cy="256"/>
              <a:chOff x="1584" y="3504"/>
              <a:chExt cx="432" cy="256"/>
            </a:xfrm>
          </p:grpSpPr>
          <p:sp>
            <p:nvSpPr>
              <p:cNvPr id="38946" name="Text Box 34"/>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8947" name="Line 35"/>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8948" name="Line 36"/>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11" name="Group 37"/>
            <p:cNvGrpSpPr>
              <a:grpSpLocks/>
            </p:cNvGrpSpPr>
            <p:nvPr/>
          </p:nvGrpSpPr>
          <p:grpSpPr bwMode="auto">
            <a:xfrm>
              <a:off x="4320" y="3696"/>
              <a:ext cx="432" cy="256"/>
              <a:chOff x="1584" y="3504"/>
              <a:chExt cx="432" cy="256"/>
            </a:xfrm>
          </p:grpSpPr>
          <p:sp>
            <p:nvSpPr>
              <p:cNvPr id="38950" name="Text Box 38"/>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8951" name="Line 39"/>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8952" name="Line 40"/>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12" name="Group 41"/>
            <p:cNvGrpSpPr>
              <a:grpSpLocks/>
            </p:cNvGrpSpPr>
            <p:nvPr/>
          </p:nvGrpSpPr>
          <p:grpSpPr bwMode="auto">
            <a:xfrm>
              <a:off x="480" y="3696"/>
              <a:ext cx="432" cy="256"/>
              <a:chOff x="1584" y="3504"/>
              <a:chExt cx="432" cy="256"/>
            </a:xfrm>
          </p:grpSpPr>
          <p:sp>
            <p:nvSpPr>
              <p:cNvPr id="38954" name="Text Box 42"/>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8955" name="Line 43"/>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8956" name="Line 44"/>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13" name="Group 45"/>
            <p:cNvGrpSpPr>
              <a:grpSpLocks/>
            </p:cNvGrpSpPr>
            <p:nvPr/>
          </p:nvGrpSpPr>
          <p:grpSpPr bwMode="auto">
            <a:xfrm>
              <a:off x="4800" y="3696"/>
              <a:ext cx="432" cy="256"/>
              <a:chOff x="1584" y="3504"/>
              <a:chExt cx="432" cy="256"/>
            </a:xfrm>
          </p:grpSpPr>
          <p:sp>
            <p:nvSpPr>
              <p:cNvPr id="38958" name="Text Box 46"/>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38959" name="Line 47"/>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38960" name="Line 48"/>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sp>
          <p:nvSpPr>
            <p:cNvPr id="38961" name="Line 49"/>
            <p:cNvSpPr>
              <a:spLocks noChangeShapeType="1"/>
            </p:cNvSpPr>
            <p:nvPr/>
          </p:nvSpPr>
          <p:spPr bwMode="auto">
            <a:xfrm>
              <a:off x="576" y="3504"/>
              <a:ext cx="0" cy="192"/>
            </a:xfrm>
            <a:prstGeom prst="line">
              <a:avLst/>
            </a:prstGeom>
            <a:noFill/>
            <a:ln w="38100">
              <a:solidFill>
                <a:schemeClr val="tx1"/>
              </a:solidFill>
              <a:round/>
              <a:headEnd/>
              <a:tailEnd/>
            </a:ln>
            <a:effectLst/>
          </p:spPr>
          <p:txBody>
            <a:bodyPr/>
            <a:lstStyle/>
            <a:p>
              <a:endParaRPr lang="en-US"/>
            </a:p>
          </p:txBody>
        </p:sp>
        <p:sp>
          <p:nvSpPr>
            <p:cNvPr id="38962" name="Line 50"/>
            <p:cNvSpPr>
              <a:spLocks noChangeShapeType="1"/>
            </p:cNvSpPr>
            <p:nvPr/>
          </p:nvSpPr>
          <p:spPr bwMode="auto">
            <a:xfrm>
              <a:off x="1056" y="3504"/>
              <a:ext cx="0" cy="192"/>
            </a:xfrm>
            <a:prstGeom prst="line">
              <a:avLst/>
            </a:prstGeom>
            <a:noFill/>
            <a:ln w="38100">
              <a:solidFill>
                <a:schemeClr val="tx1"/>
              </a:solidFill>
              <a:round/>
              <a:headEnd/>
              <a:tailEnd/>
            </a:ln>
            <a:effectLst/>
          </p:spPr>
          <p:txBody>
            <a:bodyPr/>
            <a:lstStyle/>
            <a:p>
              <a:endParaRPr lang="en-US"/>
            </a:p>
          </p:txBody>
        </p:sp>
        <p:sp>
          <p:nvSpPr>
            <p:cNvPr id="38963" name="Line 51"/>
            <p:cNvSpPr>
              <a:spLocks noChangeShapeType="1"/>
            </p:cNvSpPr>
            <p:nvPr/>
          </p:nvSpPr>
          <p:spPr bwMode="auto">
            <a:xfrm>
              <a:off x="1536" y="3504"/>
              <a:ext cx="0" cy="192"/>
            </a:xfrm>
            <a:prstGeom prst="line">
              <a:avLst/>
            </a:prstGeom>
            <a:noFill/>
            <a:ln w="38100">
              <a:solidFill>
                <a:schemeClr val="tx1"/>
              </a:solidFill>
              <a:round/>
              <a:headEnd/>
              <a:tailEnd/>
            </a:ln>
            <a:effectLst/>
          </p:spPr>
          <p:txBody>
            <a:bodyPr/>
            <a:lstStyle/>
            <a:p>
              <a:endParaRPr lang="en-US"/>
            </a:p>
          </p:txBody>
        </p:sp>
        <p:sp>
          <p:nvSpPr>
            <p:cNvPr id="38964" name="Line 52"/>
            <p:cNvSpPr>
              <a:spLocks noChangeShapeType="1"/>
            </p:cNvSpPr>
            <p:nvPr/>
          </p:nvSpPr>
          <p:spPr bwMode="auto">
            <a:xfrm>
              <a:off x="2016" y="3504"/>
              <a:ext cx="0" cy="192"/>
            </a:xfrm>
            <a:prstGeom prst="line">
              <a:avLst/>
            </a:prstGeom>
            <a:noFill/>
            <a:ln w="38100">
              <a:solidFill>
                <a:schemeClr val="tx1"/>
              </a:solidFill>
              <a:round/>
              <a:headEnd/>
              <a:tailEnd/>
            </a:ln>
            <a:effectLst/>
          </p:spPr>
          <p:txBody>
            <a:bodyPr/>
            <a:lstStyle/>
            <a:p>
              <a:endParaRPr lang="en-US"/>
            </a:p>
          </p:txBody>
        </p:sp>
        <p:sp>
          <p:nvSpPr>
            <p:cNvPr id="38965" name="Line 53"/>
            <p:cNvSpPr>
              <a:spLocks noChangeShapeType="1"/>
            </p:cNvSpPr>
            <p:nvPr/>
          </p:nvSpPr>
          <p:spPr bwMode="auto">
            <a:xfrm>
              <a:off x="2496" y="3504"/>
              <a:ext cx="0" cy="192"/>
            </a:xfrm>
            <a:prstGeom prst="line">
              <a:avLst/>
            </a:prstGeom>
            <a:noFill/>
            <a:ln w="38100">
              <a:solidFill>
                <a:schemeClr val="tx1"/>
              </a:solidFill>
              <a:round/>
              <a:headEnd/>
              <a:tailEnd/>
            </a:ln>
            <a:effectLst/>
          </p:spPr>
          <p:txBody>
            <a:bodyPr/>
            <a:lstStyle/>
            <a:p>
              <a:endParaRPr lang="en-US"/>
            </a:p>
          </p:txBody>
        </p:sp>
        <p:sp>
          <p:nvSpPr>
            <p:cNvPr id="38966" name="Line 54"/>
            <p:cNvSpPr>
              <a:spLocks noChangeShapeType="1"/>
            </p:cNvSpPr>
            <p:nvPr/>
          </p:nvSpPr>
          <p:spPr bwMode="auto">
            <a:xfrm>
              <a:off x="2976" y="3504"/>
              <a:ext cx="0" cy="192"/>
            </a:xfrm>
            <a:prstGeom prst="line">
              <a:avLst/>
            </a:prstGeom>
            <a:noFill/>
            <a:ln w="38100">
              <a:solidFill>
                <a:schemeClr val="tx1"/>
              </a:solidFill>
              <a:round/>
              <a:headEnd/>
              <a:tailEnd/>
            </a:ln>
            <a:effectLst/>
          </p:spPr>
          <p:txBody>
            <a:bodyPr/>
            <a:lstStyle/>
            <a:p>
              <a:endParaRPr lang="en-US"/>
            </a:p>
          </p:txBody>
        </p:sp>
        <p:sp>
          <p:nvSpPr>
            <p:cNvPr id="38967" name="Line 55"/>
            <p:cNvSpPr>
              <a:spLocks noChangeShapeType="1"/>
            </p:cNvSpPr>
            <p:nvPr/>
          </p:nvSpPr>
          <p:spPr bwMode="auto">
            <a:xfrm>
              <a:off x="3456" y="3504"/>
              <a:ext cx="0" cy="192"/>
            </a:xfrm>
            <a:prstGeom prst="line">
              <a:avLst/>
            </a:prstGeom>
            <a:noFill/>
            <a:ln w="38100">
              <a:solidFill>
                <a:schemeClr val="tx1"/>
              </a:solidFill>
              <a:round/>
              <a:headEnd/>
              <a:tailEnd/>
            </a:ln>
            <a:effectLst/>
          </p:spPr>
          <p:txBody>
            <a:bodyPr/>
            <a:lstStyle/>
            <a:p>
              <a:endParaRPr lang="en-US"/>
            </a:p>
          </p:txBody>
        </p:sp>
        <p:sp>
          <p:nvSpPr>
            <p:cNvPr id="38968" name="Line 56"/>
            <p:cNvSpPr>
              <a:spLocks noChangeShapeType="1"/>
            </p:cNvSpPr>
            <p:nvPr/>
          </p:nvSpPr>
          <p:spPr bwMode="auto">
            <a:xfrm>
              <a:off x="3936" y="3504"/>
              <a:ext cx="0" cy="192"/>
            </a:xfrm>
            <a:prstGeom prst="line">
              <a:avLst/>
            </a:prstGeom>
            <a:noFill/>
            <a:ln w="38100">
              <a:solidFill>
                <a:schemeClr val="tx1"/>
              </a:solidFill>
              <a:round/>
              <a:headEnd/>
              <a:tailEnd/>
            </a:ln>
            <a:effectLst/>
          </p:spPr>
          <p:txBody>
            <a:bodyPr/>
            <a:lstStyle/>
            <a:p>
              <a:endParaRPr lang="en-US"/>
            </a:p>
          </p:txBody>
        </p:sp>
        <p:sp>
          <p:nvSpPr>
            <p:cNvPr id="38969" name="Line 57"/>
            <p:cNvSpPr>
              <a:spLocks noChangeShapeType="1"/>
            </p:cNvSpPr>
            <p:nvPr/>
          </p:nvSpPr>
          <p:spPr bwMode="auto">
            <a:xfrm>
              <a:off x="4416" y="3504"/>
              <a:ext cx="0" cy="192"/>
            </a:xfrm>
            <a:prstGeom prst="line">
              <a:avLst/>
            </a:prstGeom>
            <a:noFill/>
            <a:ln w="38100">
              <a:solidFill>
                <a:schemeClr val="tx1"/>
              </a:solidFill>
              <a:round/>
              <a:headEnd/>
              <a:tailEnd/>
            </a:ln>
            <a:effectLst/>
          </p:spPr>
          <p:txBody>
            <a:bodyPr/>
            <a:lstStyle/>
            <a:p>
              <a:endParaRPr lang="en-US"/>
            </a:p>
          </p:txBody>
        </p:sp>
        <p:sp>
          <p:nvSpPr>
            <p:cNvPr id="38970" name="Line 58"/>
            <p:cNvSpPr>
              <a:spLocks noChangeShapeType="1"/>
            </p:cNvSpPr>
            <p:nvPr/>
          </p:nvSpPr>
          <p:spPr bwMode="auto">
            <a:xfrm>
              <a:off x="4896" y="3504"/>
              <a:ext cx="0" cy="192"/>
            </a:xfrm>
            <a:prstGeom prst="line">
              <a:avLst/>
            </a:prstGeom>
            <a:noFill/>
            <a:ln w="38100">
              <a:solidFill>
                <a:schemeClr val="tx1"/>
              </a:solidFill>
              <a:round/>
              <a:headEnd/>
              <a:tailEnd/>
            </a:ln>
            <a:effectLst/>
          </p:spPr>
          <p:txBody>
            <a:bodyPr/>
            <a:lstStyle/>
            <a:p>
              <a:endParaRPr lang="en-US"/>
            </a:p>
          </p:txBody>
        </p:sp>
      </p:grpSp>
      <p:grpSp>
        <p:nvGrpSpPr>
          <p:cNvPr id="14" name="Group 108"/>
          <p:cNvGrpSpPr>
            <a:grpSpLocks/>
          </p:cNvGrpSpPr>
          <p:nvPr/>
        </p:nvGrpSpPr>
        <p:grpSpPr bwMode="auto">
          <a:xfrm>
            <a:off x="762000" y="3657600"/>
            <a:ext cx="7162800" cy="1981200"/>
            <a:chOff x="480" y="2304"/>
            <a:chExt cx="4512" cy="1248"/>
          </a:xfrm>
        </p:grpSpPr>
        <p:sp>
          <p:nvSpPr>
            <p:cNvPr id="38991" name="Freeform 79"/>
            <p:cNvSpPr>
              <a:spLocks/>
            </p:cNvSpPr>
            <p:nvPr/>
          </p:nvSpPr>
          <p:spPr bwMode="auto">
            <a:xfrm>
              <a:off x="576" y="3264"/>
              <a:ext cx="480" cy="240"/>
            </a:xfrm>
            <a:custGeom>
              <a:avLst/>
              <a:gdLst/>
              <a:ahLst/>
              <a:cxnLst>
                <a:cxn ang="0">
                  <a:pos x="0" y="240"/>
                </a:cxn>
                <a:cxn ang="0">
                  <a:pos x="0" y="0"/>
                </a:cxn>
                <a:cxn ang="0">
                  <a:pos x="480" y="0"/>
                </a:cxn>
                <a:cxn ang="0">
                  <a:pos x="480" y="240"/>
                </a:cxn>
              </a:cxnLst>
              <a:rect l="0" t="0" r="r" b="b"/>
              <a:pathLst>
                <a:path w="480" h="240">
                  <a:moveTo>
                    <a:pt x="0" y="240"/>
                  </a:moveTo>
                  <a:lnTo>
                    <a:pt x="0" y="0"/>
                  </a:lnTo>
                  <a:lnTo>
                    <a:pt x="480" y="0"/>
                  </a:lnTo>
                  <a:lnTo>
                    <a:pt x="480" y="24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38992" name="Freeform 80"/>
            <p:cNvSpPr>
              <a:spLocks/>
            </p:cNvSpPr>
            <p:nvPr/>
          </p:nvSpPr>
          <p:spPr bwMode="auto">
            <a:xfrm>
              <a:off x="1536" y="3264"/>
              <a:ext cx="480" cy="240"/>
            </a:xfrm>
            <a:custGeom>
              <a:avLst/>
              <a:gdLst/>
              <a:ahLst/>
              <a:cxnLst>
                <a:cxn ang="0">
                  <a:pos x="0" y="240"/>
                </a:cxn>
                <a:cxn ang="0">
                  <a:pos x="0" y="0"/>
                </a:cxn>
                <a:cxn ang="0">
                  <a:pos x="480" y="0"/>
                </a:cxn>
                <a:cxn ang="0">
                  <a:pos x="480" y="240"/>
                </a:cxn>
              </a:cxnLst>
              <a:rect l="0" t="0" r="r" b="b"/>
              <a:pathLst>
                <a:path w="480" h="240">
                  <a:moveTo>
                    <a:pt x="0" y="240"/>
                  </a:moveTo>
                  <a:lnTo>
                    <a:pt x="0" y="0"/>
                  </a:lnTo>
                  <a:lnTo>
                    <a:pt x="480" y="0"/>
                  </a:lnTo>
                  <a:lnTo>
                    <a:pt x="480" y="24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38993" name="Freeform 81"/>
            <p:cNvSpPr>
              <a:spLocks/>
            </p:cNvSpPr>
            <p:nvPr/>
          </p:nvSpPr>
          <p:spPr bwMode="auto">
            <a:xfrm>
              <a:off x="2496" y="3264"/>
              <a:ext cx="480" cy="240"/>
            </a:xfrm>
            <a:custGeom>
              <a:avLst/>
              <a:gdLst/>
              <a:ahLst/>
              <a:cxnLst>
                <a:cxn ang="0">
                  <a:pos x="0" y="240"/>
                </a:cxn>
                <a:cxn ang="0">
                  <a:pos x="0" y="0"/>
                </a:cxn>
                <a:cxn ang="0">
                  <a:pos x="480" y="0"/>
                </a:cxn>
                <a:cxn ang="0">
                  <a:pos x="480" y="240"/>
                </a:cxn>
              </a:cxnLst>
              <a:rect l="0" t="0" r="r" b="b"/>
              <a:pathLst>
                <a:path w="480" h="240">
                  <a:moveTo>
                    <a:pt x="0" y="240"/>
                  </a:moveTo>
                  <a:lnTo>
                    <a:pt x="0" y="0"/>
                  </a:lnTo>
                  <a:lnTo>
                    <a:pt x="480" y="0"/>
                  </a:lnTo>
                  <a:lnTo>
                    <a:pt x="480" y="24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38994" name="Freeform 82"/>
            <p:cNvSpPr>
              <a:spLocks/>
            </p:cNvSpPr>
            <p:nvPr/>
          </p:nvSpPr>
          <p:spPr bwMode="auto">
            <a:xfrm>
              <a:off x="2976" y="3264"/>
              <a:ext cx="480" cy="240"/>
            </a:xfrm>
            <a:custGeom>
              <a:avLst/>
              <a:gdLst/>
              <a:ahLst/>
              <a:cxnLst>
                <a:cxn ang="0">
                  <a:pos x="0" y="240"/>
                </a:cxn>
                <a:cxn ang="0">
                  <a:pos x="0" y="0"/>
                </a:cxn>
                <a:cxn ang="0">
                  <a:pos x="480" y="0"/>
                </a:cxn>
                <a:cxn ang="0">
                  <a:pos x="480" y="240"/>
                </a:cxn>
              </a:cxnLst>
              <a:rect l="0" t="0" r="r" b="b"/>
              <a:pathLst>
                <a:path w="480" h="240">
                  <a:moveTo>
                    <a:pt x="0" y="240"/>
                  </a:moveTo>
                  <a:lnTo>
                    <a:pt x="0" y="0"/>
                  </a:lnTo>
                  <a:lnTo>
                    <a:pt x="480" y="0"/>
                  </a:lnTo>
                  <a:lnTo>
                    <a:pt x="480" y="24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38995" name="Freeform 83"/>
            <p:cNvSpPr>
              <a:spLocks/>
            </p:cNvSpPr>
            <p:nvPr/>
          </p:nvSpPr>
          <p:spPr bwMode="auto">
            <a:xfrm>
              <a:off x="3936" y="3264"/>
              <a:ext cx="480" cy="240"/>
            </a:xfrm>
            <a:custGeom>
              <a:avLst/>
              <a:gdLst/>
              <a:ahLst/>
              <a:cxnLst>
                <a:cxn ang="0">
                  <a:pos x="0" y="240"/>
                </a:cxn>
                <a:cxn ang="0">
                  <a:pos x="0" y="0"/>
                </a:cxn>
                <a:cxn ang="0">
                  <a:pos x="480" y="0"/>
                </a:cxn>
                <a:cxn ang="0">
                  <a:pos x="480" y="240"/>
                </a:cxn>
              </a:cxnLst>
              <a:rect l="0" t="0" r="r" b="b"/>
              <a:pathLst>
                <a:path w="480" h="240">
                  <a:moveTo>
                    <a:pt x="0" y="240"/>
                  </a:moveTo>
                  <a:lnTo>
                    <a:pt x="0" y="0"/>
                  </a:lnTo>
                  <a:lnTo>
                    <a:pt x="480" y="0"/>
                  </a:lnTo>
                  <a:lnTo>
                    <a:pt x="480" y="24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38996" name="Freeform 84"/>
            <p:cNvSpPr>
              <a:spLocks/>
            </p:cNvSpPr>
            <p:nvPr/>
          </p:nvSpPr>
          <p:spPr bwMode="auto">
            <a:xfrm>
              <a:off x="4416" y="3264"/>
              <a:ext cx="480" cy="240"/>
            </a:xfrm>
            <a:custGeom>
              <a:avLst/>
              <a:gdLst/>
              <a:ahLst/>
              <a:cxnLst>
                <a:cxn ang="0">
                  <a:pos x="0" y="240"/>
                </a:cxn>
                <a:cxn ang="0">
                  <a:pos x="0" y="0"/>
                </a:cxn>
                <a:cxn ang="0">
                  <a:pos x="480" y="0"/>
                </a:cxn>
                <a:cxn ang="0">
                  <a:pos x="480" y="240"/>
                </a:cxn>
              </a:cxnLst>
              <a:rect l="0" t="0" r="r" b="b"/>
              <a:pathLst>
                <a:path w="480" h="240">
                  <a:moveTo>
                    <a:pt x="0" y="240"/>
                  </a:moveTo>
                  <a:lnTo>
                    <a:pt x="0" y="0"/>
                  </a:lnTo>
                  <a:lnTo>
                    <a:pt x="480" y="0"/>
                  </a:lnTo>
                  <a:lnTo>
                    <a:pt x="480" y="24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38997" name="AutoShape 85"/>
            <p:cNvSpPr>
              <a:spLocks noChangeArrowheads="1"/>
            </p:cNvSpPr>
            <p:nvPr/>
          </p:nvSpPr>
          <p:spPr bwMode="auto">
            <a:xfrm flipV="1">
              <a:off x="480"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38998" name="AutoShape 86"/>
            <p:cNvSpPr>
              <a:spLocks noChangeArrowheads="1"/>
            </p:cNvSpPr>
            <p:nvPr/>
          </p:nvSpPr>
          <p:spPr bwMode="auto">
            <a:xfrm flipV="1">
              <a:off x="960"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38999" name="AutoShape 87"/>
            <p:cNvSpPr>
              <a:spLocks noChangeArrowheads="1"/>
            </p:cNvSpPr>
            <p:nvPr/>
          </p:nvSpPr>
          <p:spPr bwMode="auto">
            <a:xfrm flipV="1">
              <a:off x="3360"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39000" name="AutoShape 88"/>
            <p:cNvSpPr>
              <a:spLocks noChangeArrowheads="1"/>
            </p:cNvSpPr>
            <p:nvPr/>
          </p:nvSpPr>
          <p:spPr bwMode="auto">
            <a:xfrm flipV="1">
              <a:off x="3840"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39001" name="AutoShape 89"/>
            <p:cNvSpPr>
              <a:spLocks noChangeArrowheads="1"/>
            </p:cNvSpPr>
            <p:nvPr/>
          </p:nvSpPr>
          <p:spPr bwMode="auto">
            <a:xfrm flipV="1">
              <a:off x="4320"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39002" name="AutoShape 90"/>
            <p:cNvSpPr>
              <a:spLocks noChangeArrowheads="1"/>
            </p:cNvSpPr>
            <p:nvPr/>
          </p:nvSpPr>
          <p:spPr bwMode="auto">
            <a:xfrm flipV="1">
              <a:off x="4800"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39003" name="AutoShape 91"/>
            <p:cNvSpPr>
              <a:spLocks noChangeArrowheads="1"/>
            </p:cNvSpPr>
            <p:nvPr/>
          </p:nvSpPr>
          <p:spPr bwMode="auto">
            <a:xfrm flipV="1">
              <a:off x="2880"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39004" name="AutoShape 92"/>
            <p:cNvSpPr>
              <a:spLocks noChangeArrowheads="1"/>
            </p:cNvSpPr>
            <p:nvPr/>
          </p:nvSpPr>
          <p:spPr bwMode="auto">
            <a:xfrm flipV="1">
              <a:off x="2400"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39005" name="AutoShape 93"/>
            <p:cNvSpPr>
              <a:spLocks noChangeArrowheads="1"/>
            </p:cNvSpPr>
            <p:nvPr/>
          </p:nvSpPr>
          <p:spPr bwMode="auto">
            <a:xfrm flipV="1">
              <a:off x="1920"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39006" name="AutoShape 94"/>
            <p:cNvSpPr>
              <a:spLocks noChangeArrowheads="1"/>
            </p:cNvSpPr>
            <p:nvPr/>
          </p:nvSpPr>
          <p:spPr bwMode="auto">
            <a:xfrm flipV="1">
              <a:off x="1440"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39007" name="Freeform 95"/>
            <p:cNvSpPr>
              <a:spLocks/>
            </p:cNvSpPr>
            <p:nvPr/>
          </p:nvSpPr>
          <p:spPr bwMode="auto">
            <a:xfrm>
              <a:off x="768" y="2976"/>
              <a:ext cx="1008" cy="288"/>
            </a:xfrm>
            <a:custGeom>
              <a:avLst/>
              <a:gdLst/>
              <a:ahLst/>
              <a:cxnLst>
                <a:cxn ang="0">
                  <a:pos x="0" y="240"/>
                </a:cxn>
                <a:cxn ang="0">
                  <a:pos x="0" y="0"/>
                </a:cxn>
                <a:cxn ang="0">
                  <a:pos x="480" y="0"/>
                </a:cxn>
                <a:cxn ang="0">
                  <a:pos x="480" y="240"/>
                </a:cxn>
              </a:cxnLst>
              <a:rect l="0" t="0" r="r" b="b"/>
              <a:pathLst>
                <a:path w="480" h="240">
                  <a:moveTo>
                    <a:pt x="0" y="240"/>
                  </a:moveTo>
                  <a:lnTo>
                    <a:pt x="0" y="0"/>
                  </a:lnTo>
                  <a:lnTo>
                    <a:pt x="480" y="0"/>
                  </a:lnTo>
                  <a:lnTo>
                    <a:pt x="480" y="24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39008" name="Freeform 96"/>
            <p:cNvSpPr>
              <a:spLocks/>
            </p:cNvSpPr>
            <p:nvPr/>
          </p:nvSpPr>
          <p:spPr bwMode="auto">
            <a:xfrm>
              <a:off x="2976" y="2976"/>
              <a:ext cx="1440" cy="288"/>
            </a:xfrm>
            <a:custGeom>
              <a:avLst/>
              <a:gdLst/>
              <a:ahLst/>
              <a:cxnLst>
                <a:cxn ang="0">
                  <a:pos x="0" y="240"/>
                </a:cxn>
                <a:cxn ang="0">
                  <a:pos x="0" y="0"/>
                </a:cxn>
                <a:cxn ang="0">
                  <a:pos x="480" y="0"/>
                </a:cxn>
                <a:cxn ang="0">
                  <a:pos x="480" y="240"/>
                </a:cxn>
              </a:cxnLst>
              <a:rect l="0" t="0" r="r" b="b"/>
              <a:pathLst>
                <a:path w="480" h="240">
                  <a:moveTo>
                    <a:pt x="0" y="240"/>
                  </a:moveTo>
                  <a:lnTo>
                    <a:pt x="0" y="0"/>
                  </a:lnTo>
                  <a:lnTo>
                    <a:pt x="480" y="0"/>
                  </a:lnTo>
                  <a:lnTo>
                    <a:pt x="480" y="24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39009" name="Freeform 97"/>
            <p:cNvSpPr>
              <a:spLocks/>
            </p:cNvSpPr>
            <p:nvPr/>
          </p:nvSpPr>
          <p:spPr bwMode="auto">
            <a:xfrm>
              <a:off x="1296" y="2544"/>
              <a:ext cx="2448" cy="432"/>
            </a:xfrm>
            <a:custGeom>
              <a:avLst/>
              <a:gdLst/>
              <a:ahLst/>
              <a:cxnLst>
                <a:cxn ang="0">
                  <a:pos x="0" y="240"/>
                </a:cxn>
                <a:cxn ang="0">
                  <a:pos x="0" y="0"/>
                </a:cxn>
                <a:cxn ang="0">
                  <a:pos x="480" y="0"/>
                </a:cxn>
                <a:cxn ang="0">
                  <a:pos x="480" y="240"/>
                </a:cxn>
              </a:cxnLst>
              <a:rect l="0" t="0" r="r" b="b"/>
              <a:pathLst>
                <a:path w="480" h="240">
                  <a:moveTo>
                    <a:pt x="0" y="240"/>
                  </a:moveTo>
                  <a:lnTo>
                    <a:pt x="0" y="0"/>
                  </a:lnTo>
                  <a:lnTo>
                    <a:pt x="480" y="0"/>
                  </a:lnTo>
                  <a:lnTo>
                    <a:pt x="480" y="24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39010" name="Line 98"/>
            <p:cNvSpPr>
              <a:spLocks noChangeShapeType="1"/>
            </p:cNvSpPr>
            <p:nvPr/>
          </p:nvSpPr>
          <p:spPr bwMode="auto">
            <a:xfrm>
              <a:off x="2880" y="2352"/>
              <a:ext cx="0" cy="192"/>
            </a:xfrm>
            <a:prstGeom prst="line">
              <a:avLst/>
            </a:prstGeom>
            <a:noFill/>
            <a:ln w="38100">
              <a:solidFill>
                <a:schemeClr val="tx1"/>
              </a:solidFill>
              <a:round/>
              <a:headEnd/>
              <a:tailEnd/>
            </a:ln>
            <a:effectLst/>
          </p:spPr>
          <p:txBody>
            <a:bodyPr/>
            <a:lstStyle/>
            <a:p>
              <a:endParaRPr lang="en-US"/>
            </a:p>
          </p:txBody>
        </p:sp>
        <p:sp>
          <p:nvSpPr>
            <p:cNvPr id="39011" name="AutoShape 99"/>
            <p:cNvSpPr>
              <a:spLocks noChangeArrowheads="1"/>
            </p:cNvSpPr>
            <p:nvPr/>
          </p:nvSpPr>
          <p:spPr bwMode="auto">
            <a:xfrm flipV="1">
              <a:off x="1680" y="3024"/>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39012" name="AutoShape 100"/>
            <p:cNvSpPr>
              <a:spLocks noChangeArrowheads="1"/>
            </p:cNvSpPr>
            <p:nvPr/>
          </p:nvSpPr>
          <p:spPr bwMode="auto">
            <a:xfrm flipV="1">
              <a:off x="672" y="3024"/>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39013" name="AutoShape 101"/>
            <p:cNvSpPr>
              <a:spLocks noChangeArrowheads="1"/>
            </p:cNvSpPr>
            <p:nvPr/>
          </p:nvSpPr>
          <p:spPr bwMode="auto">
            <a:xfrm flipV="1">
              <a:off x="2880" y="3024"/>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39014" name="AutoShape 102"/>
            <p:cNvSpPr>
              <a:spLocks noChangeArrowheads="1"/>
            </p:cNvSpPr>
            <p:nvPr/>
          </p:nvSpPr>
          <p:spPr bwMode="auto">
            <a:xfrm flipV="1">
              <a:off x="4320" y="3024"/>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39015" name="AutoShape 103"/>
            <p:cNvSpPr>
              <a:spLocks noChangeArrowheads="1"/>
            </p:cNvSpPr>
            <p:nvPr/>
          </p:nvSpPr>
          <p:spPr bwMode="auto">
            <a:xfrm flipV="1">
              <a:off x="3648" y="2592"/>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39016" name="AutoShape 104"/>
            <p:cNvSpPr>
              <a:spLocks noChangeArrowheads="1"/>
            </p:cNvSpPr>
            <p:nvPr/>
          </p:nvSpPr>
          <p:spPr bwMode="auto">
            <a:xfrm flipV="1">
              <a:off x="1200" y="2592"/>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39019" name="AutoShape 107"/>
            <p:cNvSpPr>
              <a:spLocks noChangeArrowheads="1"/>
            </p:cNvSpPr>
            <p:nvPr/>
          </p:nvSpPr>
          <p:spPr bwMode="auto">
            <a:xfrm flipV="1">
              <a:off x="2784" y="2304"/>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grpSp>
      <p:sp>
        <p:nvSpPr>
          <p:cNvPr id="15" name="Footer Placeholder 14"/>
          <p:cNvSpPr>
            <a:spLocks noGrp="1"/>
          </p:cNvSpPr>
          <p:nvPr>
            <p:ph type="ftr" sz="quarter" idx="11"/>
          </p:nvPr>
        </p:nvSpPr>
        <p:spPr/>
        <p:txBody>
          <a:bodyPr/>
          <a:lstStyle/>
          <a:p>
            <a:r>
              <a:rPr kumimoji="0" lang="en-US" smtClean="0"/>
              <a:t>W2018: EE307</a:t>
            </a:r>
            <a:endParaRPr kumimoji="0" lang="en-US"/>
          </a:p>
        </p:txBody>
      </p:sp>
      <p:sp>
        <p:nvSpPr>
          <p:cNvPr id="16" name="Slide Number Placeholder 15"/>
          <p:cNvSpPr>
            <a:spLocks noGrp="1"/>
          </p:cNvSpPr>
          <p:nvPr>
            <p:ph type="sldNum" sz="quarter" idx="12"/>
          </p:nvPr>
        </p:nvSpPr>
        <p:spPr/>
        <p:txBody>
          <a:bodyPr/>
          <a:lstStyle/>
          <a:p>
            <a:fld id="{6294C92D-0306-4E69-9CD3-20855E849650}" type="slidenum">
              <a:rPr kumimoji="0" lang="en-US" smtClean="0"/>
              <a:pPr/>
              <a:t>52</a:t>
            </a:fld>
            <a:endParaRPr kumimoji="0" lang="en-US"/>
          </a:p>
        </p:txBody>
      </p:sp>
    </p:spTree>
    <p:extLst>
      <p:ext uri="{BB962C8B-B14F-4D97-AF65-F5344CB8AC3E}">
        <p14:creationId xmlns:p14="http://schemas.microsoft.com/office/powerpoint/2010/main" val="24153299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Clock Trees</a:t>
            </a:r>
          </a:p>
        </p:txBody>
      </p:sp>
      <p:graphicFrame>
        <p:nvGraphicFramePr>
          <p:cNvPr id="34857" name="Group 41"/>
          <p:cNvGraphicFramePr>
            <a:graphicFrameLocks noGrp="1"/>
          </p:cNvGraphicFramePr>
          <p:nvPr/>
        </p:nvGraphicFramePr>
        <p:xfrm>
          <a:off x="533400" y="1752600"/>
          <a:ext cx="8382000" cy="2430780"/>
        </p:xfrm>
        <a:graphic>
          <a:graphicData uri="http://schemas.openxmlformats.org/drawingml/2006/table">
            <a:tbl>
              <a:tblPr/>
              <a:tblGrid>
                <a:gridCol w="1325563">
                  <a:extLst>
                    <a:ext uri="{9D8B030D-6E8A-4147-A177-3AD203B41FA5}">
                      <a16:colId xmlns:a16="http://schemas.microsoft.com/office/drawing/2014/main" val="20000"/>
                    </a:ext>
                  </a:extLst>
                </a:gridCol>
                <a:gridCol w="2354262">
                  <a:extLst>
                    <a:ext uri="{9D8B030D-6E8A-4147-A177-3AD203B41FA5}">
                      <a16:colId xmlns:a16="http://schemas.microsoft.com/office/drawing/2014/main" val="20001"/>
                    </a:ext>
                  </a:extLst>
                </a:gridCol>
                <a:gridCol w="2198688">
                  <a:extLst>
                    <a:ext uri="{9D8B030D-6E8A-4147-A177-3AD203B41FA5}">
                      <a16:colId xmlns:a16="http://schemas.microsoft.com/office/drawing/2014/main" val="20002"/>
                    </a:ext>
                  </a:extLst>
                </a:gridCol>
                <a:gridCol w="2503487">
                  <a:extLst>
                    <a:ext uri="{9D8B030D-6E8A-4147-A177-3AD203B41FA5}">
                      <a16:colId xmlns:a16="http://schemas.microsoft.com/office/drawing/2014/main" val="20003"/>
                    </a:ext>
                  </a:extLst>
                </a:gridCol>
              </a:tblGrid>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charset="0"/>
                      </a:endParaRPr>
                    </a:p>
                  </a:txBody>
                  <a:tcPr horzOverflow="overflow">
                    <a:lnL w="28575" cap="flat" cmpd="sng" algn="ctr">
                      <a:solidFill>
                        <a:srgbClr val="FFCCCC"/>
                      </a:solidFill>
                      <a:prstDash val="solid"/>
                      <a:round/>
                      <a:headEnd type="none" w="med" len="med"/>
                      <a:tailEnd type="none" w="med" len="med"/>
                    </a:lnL>
                    <a:lnR w="28575" cap="flat" cmpd="sng" algn="ctr">
                      <a:solidFill>
                        <a:srgbClr val="FFCCCC"/>
                      </a:solidFill>
                      <a:prstDash val="solid"/>
                      <a:round/>
                      <a:headEnd type="none" w="med" len="med"/>
                      <a:tailEnd type="none" w="med" len="med"/>
                    </a:lnR>
                    <a:lnT w="28575" cap="flat" cmpd="sng" algn="ctr">
                      <a:solidFill>
                        <a:srgbClr val="FFCCCC"/>
                      </a:solidFill>
                      <a:prstDash val="solid"/>
                      <a:round/>
                      <a:headEnd type="none" w="med" len="med"/>
                      <a:tailEnd type="none" w="med" len="med"/>
                    </a:lnT>
                    <a:lnB w="28575" cap="flat" cmpd="sng" algn="ctr">
                      <a:solidFill>
                        <a:srgbClr val="FFCC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charset="0"/>
                        </a:rPr>
                        <a:t>+</a:t>
                      </a:r>
                    </a:p>
                  </a:txBody>
                  <a:tcPr horzOverflow="overflow">
                    <a:lnL w="28575" cap="flat" cmpd="sng" algn="ctr">
                      <a:solidFill>
                        <a:srgbClr val="FFCCCC"/>
                      </a:solidFill>
                      <a:prstDash val="solid"/>
                      <a:round/>
                      <a:headEnd type="none" w="med" len="med"/>
                      <a:tailEnd type="none" w="med" len="med"/>
                    </a:lnL>
                    <a:lnR w="28575" cap="flat" cmpd="sng" algn="ctr">
                      <a:solidFill>
                        <a:srgbClr val="FFCCCC"/>
                      </a:solidFill>
                      <a:prstDash val="solid"/>
                      <a:round/>
                      <a:headEnd type="none" w="med" len="med"/>
                      <a:tailEnd type="none" w="med" len="med"/>
                    </a:lnR>
                    <a:lnT w="28575" cap="flat" cmpd="sng" algn="ctr">
                      <a:solidFill>
                        <a:srgbClr val="FFCCCC"/>
                      </a:solidFill>
                      <a:prstDash val="solid"/>
                      <a:round/>
                      <a:headEnd type="none" w="med" len="med"/>
                      <a:tailEnd type="none" w="med" len="med"/>
                    </a:lnT>
                    <a:lnB w="28575" cap="flat" cmpd="sng" algn="ctr">
                      <a:solidFill>
                        <a:srgbClr val="FFCC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charset="0"/>
                        </a:rPr>
                        <a:t>-</a:t>
                      </a:r>
                    </a:p>
                  </a:txBody>
                  <a:tcPr horzOverflow="overflow">
                    <a:lnL w="28575" cap="flat" cmpd="sng" algn="ctr">
                      <a:solidFill>
                        <a:srgbClr val="FFCCCC"/>
                      </a:solidFill>
                      <a:prstDash val="solid"/>
                      <a:round/>
                      <a:headEnd type="none" w="med" len="med"/>
                      <a:tailEnd type="none" w="med" len="med"/>
                    </a:lnL>
                    <a:lnR w="28575" cap="flat" cmpd="sng" algn="ctr">
                      <a:solidFill>
                        <a:srgbClr val="FFCCCC"/>
                      </a:solidFill>
                      <a:prstDash val="solid"/>
                      <a:round/>
                      <a:headEnd type="none" w="med" len="med"/>
                      <a:tailEnd type="none" w="med" len="med"/>
                    </a:lnR>
                    <a:lnT w="28575" cap="flat" cmpd="sng" algn="ctr">
                      <a:solidFill>
                        <a:srgbClr val="FFCCCC"/>
                      </a:solidFill>
                      <a:prstDash val="solid"/>
                      <a:round/>
                      <a:headEnd type="none" w="med" len="med"/>
                      <a:tailEnd type="none" w="med" len="med"/>
                    </a:lnT>
                    <a:lnB w="28575" cap="flat" cmpd="sng" algn="ctr">
                      <a:solidFill>
                        <a:srgbClr val="FFCC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charset="0"/>
                        </a:rPr>
                        <a:t>Design</a:t>
                      </a:r>
                    </a:p>
                  </a:txBody>
                  <a:tcPr horzOverflow="overflow">
                    <a:lnL w="28575" cap="flat" cmpd="sng" algn="ctr">
                      <a:solidFill>
                        <a:srgbClr val="FFCCCC"/>
                      </a:solidFill>
                      <a:prstDash val="solid"/>
                      <a:round/>
                      <a:headEnd type="none" w="med" len="med"/>
                      <a:tailEnd type="none" w="med" len="med"/>
                    </a:lnL>
                    <a:lnR w="28575" cap="flat" cmpd="sng" algn="ctr">
                      <a:solidFill>
                        <a:srgbClr val="FFCCCC"/>
                      </a:solidFill>
                      <a:prstDash val="solid"/>
                      <a:round/>
                      <a:headEnd type="none" w="med" len="med"/>
                      <a:tailEnd type="none" w="med" len="med"/>
                    </a:lnR>
                    <a:lnT w="28575" cap="flat" cmpd="sng" algn="ctr">
                      <a:solidFill>
                        <a:srgbClr val="FFCCCC"/>
                      </a:solidFill>
                      <a:prstDash val="solid"/>
                      <a:round/>
                      <a:headEnd type="none" w="med" len="med"/>
                      <a:tailEnd type="none" w="med" len="med"/>
                    </a:lnT>
                    <a:lnB w="28575" cap="flat" cmpd="sng" algn="ctr">
                      <a:solidFill>
                        <a:srgbClr val="FF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3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charset="0"/>
                        </a:rPr>
                        <a:t>H-Tree</a:t>
                      </a:r>
                    </a:p>
                  </a:txBody>
                  <a:tcPr horzOverflow="overflow">
                    <a:lnL w="28575" cap="flat" cmpd="sng" algn="ctr">
                      <a:solidFill>
                        <a:srgbClr val="FFCCCC"/>
                      </a:solidFill>
                      <a:prstDash val="solid"/>
                      <a:round/>
                      <a:headEnd type="none" w="med" len="med"/>
                      <a:tailEnd type="none" w="med" len="med"/>
                    </a:lnL>
                    <a:lnR w="28575" cap="flat" cmpd="sng" algn="ctr">
                      <a:solidFill>
                        <a:srgbClr val="FFCCCC"/>
                      </a:solidFill>
                      <a:prstDash val="solid"/>
                      <a:round/>
                      <a:headEnd type="none" w="med" len="med"/>
                      <a:tailEnd type="none" w="med" len="med"/>
                    </a:lnR>
                    <a:lnT w="28575" cap="flat" cmpd="sng" algn="ctr">
                      <a:solidFill>
                        <a:srgbClr val="FFCCCC"/>
                      </a:solidFill>
                      <a:prstDash val="solid"/>
                      <a:round/>
                      <a:headEnd type="none" w="med" len="med"/>
                      <a:tailEnd type="none" w="med" len="med"/>
                    </a:lnT>
                    <a:lnB w="28575" cap="flat" cmpd="sng" algn="ctr">
                      <a:solidFill>
                        <a:srgbClr val="FFCC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charset="0"/>
                        </a:rPr>
                        <a:t> Timing Balanced</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charset="0"/>
                        </a:rPr>
                        <a:t> Routing Easy</a:t>
                      </a:r>
                    </a:p>
                  </a:txBody>
                  <a:tcPr horzOverflow="overflow">
                    <a:lnL w="28575" cap="flat" cmpd="sng" algn="ctr">
                      <a:solidFill>
                        <a:srgbClr val="FFCCCC"/>
                      </a:solidFill>
                      <a:prstDash val="solid"/>
                      <a:round/>
                      <a:headEnd type="none" w="med" len="med"/>
                      <a:tailEnd type="none" w="med" len="med"/>
                    </a:lnL>
                    <a:lnR w="28575" cap="flat" cmpd="sng" algn="ctr">
                      <a:solidFill>
                        <a:srgbClr val="FFCCCC"/>
                      </a:solidFill>
                      <a:prstDash val="solid"/>
                      <a:round/>
                      <a:headEnd type="none" w="med" len="med"/>
                      <a:tailEnd type="none" w="med" len="med"/>
                    </a:lnR>
                    <a:lnT w="28575" cap="flat" cmpd="sng" algn="ctr">
                      <a:solidFill>
                        <a:srgbClr val="FFCCCC"/>
                      </a:solidFill>
                      <a:prstDash val="solid"/>
                      <a:round/>
                      <a:headEnd type="none" w="med" len="med"/>
                      <a:tailEnd type="none" w="med" len="med"/>
                    </a:lnT>
                    <a:lnB w="28575" cap="flat" cmpd="sng" algn="ctr">
                      <a:solidFill>
                        <a:srgbClr val="FFCC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charset="0"/>
                        </a:rPr>
                        <a:t> Slightly Power Wasteful</a:t>
                      </a:r>
                    </a:p>
                  </a:txBody>
                  <a:tcPr horzOverflow="overflow">
                    <a:lnL w="28575" cap="flat" cmpd="sng" algn="ctr">
                      <a:solidFill>
                        <a:srgbClr val="FFCCCC"/>
                      </a:solidFill>
                      <a:prstDash val="solid"/>
                      <a:round/>
                      <a:headEnd type="none" w="med" len="med"/>
                      <a:tailEnd type="none" w="med" len="med"/>
                    </a:lnL>
                    <a:lnR w="28575" cap="flat" cmpd="sng" algn="ctr">
                      <a:solidFill>
                        <a:srgbClr val="FFCCCC"/>
                      </a:solidFill>
                      <a:prstDash val="solid"/>
                      <a:round/>
                      <a:headEnd type="none" w="med" len="med"/>
                      <a:tailEnd type="none" w="med" len="med"/>
                    </a:lnR>
                    <a:lnT w="28575" cap="flat" cmpd="sng" algn="ctr">
                      <a:solidFill>
                        <a:srgbClr val="FFCCCC"/>
                      </a:solidFill>
                      <a:prstDash val="solid"/>
                      <a:round/>
                      <a:headEnd type="none" w="med" len="med"/>
                      <a:tailEnd type="none" w="med" len="med"/>
                    </a:lnT>
                    <a:lnB w="28575" cap="flat" cmpd="sng" algn="ctr">
                      <a:solidFill>
                        <a:srgbClr val="FFCC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charset="0"/>
                        </a:rPr>
                        <a:t> Top-down</a:t>
                      </a:r>
                    </a:p>
                  </a:txBody>
                  <a:tcPr horzOverflow="overflow">
                    <a:lnL w="28575" cap="flat" cmpd="sng" algn="ctr">
                      <a:solidFill>
                        <a:srgbClr val="FFCCCC"/>
                      </a:solidFill>
                      <a:prstDash val="solid"/>
                      <a:round/>
                      <a:headEnd type="none" w="med" len="med"/>
                      <a:tailEnd type="none" w="med" len="med"/>
                    </a:lnL>
                    <a:lnR w="28575" cap="flat" cmpd="sng" algn="ctr">
                      <a:solidFill>
                        <a:srgbClr val="FFCCCC"/>
                      </a:solidFill>
                      <a:prstDash val="solid"/>
                      <a:round/>
                      <a:headEnd type="none" w="med" len="med"/>
                      <a:tailEnd type="none" w="med" len="med"/>
                    </a:lnR>
                    <a:lnT w="28575" cap="flat" cmpd="sng" algn="ctr">
                      <a:solidFill>
                        <a:srgbClr val="FFCCCC"/>
                      </a:solidFill>
                      <a:prstDash val="solid"/>
                      <a:round/>
                      <a:headEnd type="none" w="med" len="med"/>
                      <a:tailEnd type="none" w="med" len="med"/>
                    </a:lnT>
                    <a:lnB w="28575" cap="flat" cmpd="sng" algn="ctr">
                      <a:solidFill>
                        <a:srgbClr val="FF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2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charset="0"/>
                        </a:rPr>
                        <a:t>Balanced</a:t>
                      </a:r>
                    </a:p>
                  </a:txBody>
                  <a:tcPr horzOverflow="overflow">
                    <a:lnL w="28575" cap="flat" cmpd="sng" algn="ctr">
                      <a:solidFill>
                        <a:srgbClr val="FFCCCC"/>
                      </a:solidFill>
                      <a:prstDash val="solid"/>
                      <a:round/>
                      <a:headEnd type="none" w="med" len="med"/>
                      <a:tailEnd type="none" w="med" len="med"/>
                    </a:lnL>
                    <a:lnR w="28575" cap="flat" cmpd="sng" algn="ctr">
                      <a:solidFill>
                        <a:srgbClr val="FFCCCC"/>
                      </a:solidFill>
                      <a:prstDash val="solid"/>
                      <a:round/>
                      <a:headEnd type="none" w="med" len="med"/>
                      <a:tailEnd type="none" w="med" len="med"/>
                    </a:lnR>
                    <a:lnT w="28575" cap="flat" cmpd="sng" algn="ctr">
                      <a:solidFill>
                        <a:srgbClr val="FFCCCC"/>
                      </a:solidFill>
                      <a:prstDash val="solid"/>
                      <a:round/>
                      <a:headEnd type="none" w="med" len="med"/>
                      <a:tailEnd type="none" w="med" len="med"/>
                    </a:lnT>
                    <a:lnB w="28575" cap="flat" cmpd="sng" algn="ctr">
                      <a:solidFill>
                        <a:srgbClr val="FFCC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1" i="0" u="none" strike="noStrike" cap="none" normalizeH="0" baseline="0" smtClean="0">
                          <a:ln>
                            <a:noFill/>
                          </a:ln>
                          <a:solidFill>
                            <a:schemeClr val="tx1"/>
                          </a:solidFill>
                          <a:effectLst/>
                          <a:latin typeface="Times New Roman" charset="0"/>
                        </a:rPr>
                        <a:t> Power Tunable</a:t>
                      </a:r>
                    </a:p>
                  </a:txBody>
                  <a:tcPr horzOverflow="overflow">
                    <a:lnL w="28575" cap="flat" cmpd="sng" algn="ctr">
                      <a:solidFill>
                        <a:srgbClr val="FFCCCC"/>
                      </a:solidFill>
                      <a:prstDash val="solid"/>
                      <a:round/>
                      <a:headEnd type="none" w="med" len="med"/>
                      <a:tailEnd type="none" w="med" len="med"/>
                    </a:lnL>
                    <a:lnR w="28575" cap="flat" cmpd="sng" algn="ctr">
                      <a:solidFill>
                        <a:srgbClr val="FFCCCC"/>
                      </a:solidFill>
                      <a:prstDash val="solid"/>
                      <a:round/>
                      <a:headEnd type="none" w="med" len="med"/>
                      <a:tailEnd type="none" w="med" len="med"/>
                    </a:lnR>
                    <a:lnT w="28575" cap="flat" cmpd="sng" algn="ctr">
                      <a:solidFill>
                        <a:srgbClr val="FFCCCC"/>
                      </a:solidFill>
                      <a:prstDash val="solid"/>
                      <a:round/>
                      <a:headEnd type="none" w="med" len="med"/>
                      <a:tailEnd type="none" w="med" len="med"/>
                    </a:lnT>
                    <a:lnB w="28575" cap="flat" cmpd="sng" algn="ctr">
                      <a:solidFill>
                        <a:srgbClr val="FFCC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1" i="0" u="none" strike="noStrike" cap="none" normalizeH="0" baseline="0" smtClean="0">
                          <a:ln>
                            <a:noFill/>
                          </a:ln>
                          <a:solidFill>
                            <a:schemeClr val="tx1"/>
                          </a:solidFill>
                          <a:effectLst/>
                          <a:latin typeface="Times New Roman" charset="0"/>
                        </a:rPr>
                        <a:t> Hard to Balance Buffers</a:t>
                      </a:r>
                    </a:p>
                  </a:txBody>
                  <a:tcPr horzOverflow="overflow">
                    <a:lnL w="28575" cap="flat" cmpd="sng" algn="ctr">
                      <a:solidFill>
                        <a:srgbClr val="FFCCCC"/>
                      </a:solidFill>
                      <a:prstDash val="solid"/>
                      <a:round/>
                      <a:headEnd type="none" w="med" len="med"/>
                      <a:tailEnd type="none" w="med" len="med"/>
                    </a:lnL>
                    <a:lnR w="28575" cap="flat" cmpd="sng" algn="ctr">
                      <a:solidFill>
                        <a:srgbClr val="FFCCCC"/>
                      </a:solidFill>
                      <a:prstDash val="solid"/>
                      <a:round/>
                      <a:headEnd type="none" w="med" len="med"/>
                      <a:tailEnd type="none" w="med" len="med"/>
                    </a:lnR>
                    <a:lnT w="28575" cap="flat" cmpd="sng" algn="ctr">
                      <a:solidFill>
                        <a:srgbClr val="FFCCCC"/>
                      </a:solidFill>
                      <a:prstDash val="solid"/>
                      <a:round/>
                      <a:headEnd type="none" w="med" len="med"/>
                      <a:tailEnd type="none" w="med" len="med"/>
                    </a:lnT>
                    <a:lnB w="28575" cap="flat" cmpd="sng" algn="ctr">
                      <a:solidFill>
                        <a:srgbClr val="FFCC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charset="0"/>
                        </a:rPr>
                        <a:t> Bottom-up</a:t>
                      </a:r>
                    </a:p>
                  </a:txBody>
                  <a:tcPr horzOverflow="overflow">
                    <a:lnL w="28575" cap="flat" cmpd="sng" algn="ctr">
                      <a:solidFill>
                        <a:srgbClr val="FFCCCC"/>
                      </a:solidFill>
                      <a:prstDash val="solid"/>
                      <a:round/>
                      <a:headEnd type="none" w="med" len="med"/>
                      <a:tailEnd type="none" w="med" len="med"/>
                    </a:lnL>
                    <a:lnR w="28575" cap="flat" cmpd="sng" algn="ctr">
                      <a:solidFill>
                        <a:srgbClr val="FFCCCC"/>
                      </a:solidFill>
                      <a:prstDash val="solid"/>
                      <a:round/>
                      <a:headEnd type="none" w="med" len="med"/>
                      <a:tailEnd type="none" w="med" len="med"/>
                    </a:lnR>
                    <a:lnT w="28575" cap="flat" cmpd="sng" algn="ctr">
                      <a:solidFill>
                        <a:srgbClr val="FFCCCC"/>
                      </a:solidFill>
                      <a:prstDash val="solid"/>
                      <a:round/>
                      <a:headEnd type="none" w="med" len="med"/>
                      <a:tailEnd type="none" w="med" len="med"/>
                    </a:lnT>
                    <a:lnB w="28575" cap="flat" cmpd="sng" algn="ctr">
                      <a:solidFill>
                        <a:srgbClr val="FF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charset="0"/>
                        </a:rPr>
                        <a:t>Grid</a:t>
                      </a:r>
                    </a:p>
                  </a:txBody>
                  <a:tcPr horzOverflow="overflow">
                    <a:lnL w="28575" cap="flat" cmpd="sng" algn="ctr">
                      <a:solidFill>
                        <a:srgbClr val="FFCCCC"/>
                      </a:solidFill>
                      <a:prstDash val="solid"/>
                      <a:round/>
                      <a:headEnd type="none" w="med" len="med"/>
                      <a:tailEnd type="none" w="med" len="med"/>
                    </a:lnL>
                    <a:lnR w="28575" cap="flat" cmpd="sng" algn="ctr">
                      <a:solidFill>
                        <a:srgbClr val="FFCCCC"/>
                      </a:solidFill>
                      <a:prstDash val="solid"/>
                      <a:round/>
                      <a:headEnd type="none" w="med" len="med"/>
                      <a:tailEnd type="none" w="med" len="med"/>
                    </a:lnR>
                    <a:lnT w="28575" cap="flat" cmpd="sng" algn="ctr">
                      <a:solidFill>
                        <a:srgbClr val="FFCCCC"/>
                      </a:solidFill>
                      <a:prstDash val="solid"/>
                      <a:round/>
                      <a:headEnd type="none" w="med" len="med"/>
                      <a:tailEnd type="none" w="med" len="med"/>
                    </a:lnT>
                    <a:lnB w="28575" cap="flat" cmpd="sng" algn="ctr">
                      <a:solidFill>
                        <a:srgbClr val="FFCC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1" i="0" u="none" strike="noStrike" cap="none" normalizeH="0" baseline="0" smtClean="0">
                          <a:ln>
                            <a:noFill/>
                          </a:ln>
                          <a:solidFill>
                            <a:schemeClr val="tx1"/>
                          </a:solidFill>
                          <a:effectLst/>
                          <a:latin typeface="Times New Roman" charset="0"/>
                        </a:rPr>
                        <a:t> Routing Easy</a:t>
                      </a:r>
                    </a:p>
                  </a:txBody>
                  <a:tcPr horzOverflow="overflow">
                    <a:lnL w="28575" cap="flat" cmpd="sng" algn="ctr">
                      <a:solidFill>
                        <a:srgbClr val="FFCCCC"/>
                      </a:solidFill>
                      <a:prstDash val="solid"/>
                      <a:round/>
                      <a:headEnd type="none" w="med" len="med"/>
                      <a:tailEnd type="none" w="med" len="med"/>
                    </a:lnL>
                    <a:lnR w="28575" cap="flat" cmpd="sng" algn="ctr">
                      <a:solidFill>
                        <a:srgbClr val="FFCCCC"/>
                      </a:solidFill>
                      <a:prstDash val="solid"/>
                      <a:round/>
                      <a:headEnd type="none" w="med" len="med"/>
                      <a:tailEnd type="none" w="med" len="med"/>
                    </a:lnR>
                    <a:lnT w="28575" cap="flat" cmpd="sng" algn="ctr">
                      <a:solidFill>
                        <a:srgbClr val="FFCCCC"/>
                      </a:solidFill>
                      <a:prstDash val="solid"/>
                      <a:round/>
                      <a:headEnd type="none" w="med" len="med"/>
                      <a:tailEnd type="none" w="med" len="med"/>
                    </a:lnT>
                    <a:lnB w="28575" cap="flat" cmpd="sng" algn="ctr">
                      <a:solidFill>
                        <a:srgbClr val="FFCC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1" i="0" u="none" strike="noStrike" cap="none" normalizeH="0" baseline="0" smtClean="0">
                          <a:ln>
                            <a:noFill/>
                          </a:ln>
                          <a:solidFill>
                            <a:schemeClr val="tx1"/>
                          </a:solidFill>
                          <a:effectLst/>
                          <a:latin typeface="Times New Roman" charset="0"/>
                        </a:rPr>
                        <a:t> Power Hungry</a:t>
                      </a:r>
                    </a:p>
                  </a:txBody>
                  <a:tcPr horzOverflow="overflow">
                    <a:lnL w="28575" cap="flat" cmpd="sng" algn="ctr">
                      <a:solidFill>
                        <a:srgbClr val="FFCCCC"/>
                      </a:solidFill>
                      <a:prstDash val="solid"/>
                      <a:round/>
                      <a:headEnd type="none" w="med" len="med"/>
                      <a:tailEnd type="none" w="med" len="med"/>
                    </a:lnL>
                    <a:lnR w="28575" cap="flat" cmpd="sng" algn="ctr">
                      <a:solidFill>
                        <a:srgbClr val="FFCCCC"/>
                      </a:solidFill>
                      <a:prstDash val="solid"/>
                      <a:round/>
                      <a:headEnd type="none" w="med" len="med"/>
                      <a:tailEnd type="none" w="med" len="med"/>
                    </a:lnR>
                    <a:lnT w="28575" cap="flat" cmpd="sng" algn="ctr">
                      <a:solidFill>
                        <a:srgbClr val="FFCCCC"/>
                      </a:solidFill>
                      <a:prstDash val="solid"/>
                      <a:round/>
                      <a:headEnd type="none" w="med" len="med"/>
                      <a:tailEnd type="none" w="med" len="med"/>
                    </a:lnT>
                    <a:lnB w="28575" cap="flat" cmpd="sng" algn="ctr">
                      <a:solidFill>
                        <a:srgbClr val="FFCC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charset="0"/>
                        </a:rPr>
                        <a:t>Design Independent</a:t>
                      </a:r>
                    </a:p>
                  </a:txBody>
                  <a:tcPr horzOverflow="overflow">
                    <a:lnL w="28575" cap="flat" cmpd="sng" algn="ctr">
                      <a:solidFill>
                        <a:srgbClr val="FFCCCC"/>
                      </a:solidFill>
                      <a:prstDash val="solid"/>
                      <a:round/>
                      <a:headEnd type="none" w="med" len="med"/>
                      <a:tailEnd type="none" w="med" len="med"/>
                    </a:lnL>
                    <a:lnR w="28575" cap="flat" cmpd="sng" algn="ctr">
                      <a:solidFill>
                        <a:srgbClr val="FFCCCC"/>
                      </a:solidFill>
                      <a:prstDash val="solid"/>
                      <a:round/>
                      <a:headEnd type="none" w="med" len="med"/>
                      <a:tailEnd type="none" w="med" len="med"/>
                    </a:lnR>
                    <a:lnT w="28575" cap="flat" cmpd="sng" algn="ctr">
                      <a:solidFill>
                        <a:srgbClr val="FFCCCC"/>
                      </a:solidFill>
                      <a:prstDash val="solid"/>
                      <a:round/>
                      <a:headEnd type="none" w="med" len="med"/>
                      <a:tailEnd type="none" w="med" len="med"/>
                    </a:lnT>
                    <a:lnB w="28575" cap="flat" cmpd="sng" algn="ctr">
                      <a:solidFill>
                        <a:srgbClr val="FF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31"/>
          <p:cNvGrpSpPr>
            <a:grpSpLocks/>
          </p:cNvGrpSpPr>
          <p:nvPr/>
        </p:nvGrpSpPr>
        <p:grpSpPr bwMode="auto">
          <a:xfrm>
            <a:off x="1646238" y="4435475"/>
            <a:ext cx="5953125" cy="2238375"/>
            <a:chOff x="1037" y="2794"/>
            <a:chExt cx="3750" cy="1410"/>
          </a:xfrm>
        </p:grpSpPr>
        <p:graphicFrame>
          <p:nvGraphicFramePr>
            <p:cNvPr id="34848" name="Object 32"/>
            <p:cNvGraphicFramePr>
              <a:graphicFrameLocks noChangeAspect="1"/>
            </p:cNvGraphicFramePr>
            <p:nvPr/>
          </p:nvGraphicFramePr>
          <p:xfrm>
            <a:off x="1037" y="2794"/>
            <a:ext cx="3750" cy="1220"/>
          </p:xfrm>
          <a:graphic>
            <a:graphicData uri="http://schemas.openxmlformats.org/presentationml/2006/ole">
              <mc:AlternateContent xmlns:mc="http://schemas.openxmlformats.org/markup-compatibility/2006">
                <mc:Choice xmlns:v="urn:schemas-microsoft-com:vml" Requires="v">
                  <p:oleObj spid="_x0000_s643107" name="Bitmap Image" r:id="rId3" imgW="4304762" imgH="1400000" progId="PBrush">
                    <p:embed/>
                  </p:oleObj>
                </mc:Choice>
                <mc:Fallback>
                  <p:oleObj name="Bitmap Image" r:id="rId3" imgW="4304762" imgH="140000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 y="2794"/>
                          <a:ext cx="3750" cy="1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49" name="Text Box 33"/>
            <p:cNvSpPr txBox="1">
              <a:spLocks noChangeArrowheads="1"/>
            </p:cNvSpPr>
            <p:nvPr/>
          </p:nvSpPr>
          <p:spPr bwMode="auto">
            <a:xfrm>
              <a:off x="3086" y="3974"/>
              <a:ext cx="1616" cy="230"/>
            </a:xfrm>
            <a:prstGeom prst="rect">
              <a:avLst/>
            </a:prstGeom>
            <a:noFill/>
            <a:ln w="12700">
              <a:noFill/>
              <a:miter lim="800000"/>
              <a:headEnd/>
              <a:tailEnd/>
            </a:ln>
            <a:effectLst/>
          </p:spPr>
          <p:txBody>
            <a:bodyPr>
              <a:spAutoFit/>
            </a:bodyPr>
            <a:lstStyle/>
            <a:p>
              <a:r>
                <a:rPr lang="en-US" sz="1400" b="1" baseline="-25000" dirty="0">
                  <a:solidFill>
                    <a:schemeClr val="bg1"/>
                  </a:solidFill>
                </a:rPr>
                <a:t>“Growing Your Own Clock-Tree”, </a:t>
              </a:r>
            </a:p>
            <a:p>
              <a:r>
                <a:rPr lang="en-US" sz="1400" b="1" baseline="-25000" dirty="0">
                  <a:solidFill>
                    <a:schemeClr val="bg1"/>
                  </a:solidFill>
                </a:rPr>
                <a:t>EDN Magazine, March 14, 1997,J.Lipman</a:t>
              </a:r>
            </a:p>
          </p:txBody>
        </p:sp>
      </p:grpSp>
      <p:sp>
        <p:nvSpPr>
          <p:cNvPr id="3" name="Footer Placeholder 2"/>
          <p:cNvSpPr>
            <a:spLocks noGrp="1"/>
          </p:cNvSpPr>
          <p:nvPr>
            <p:ph type="ftr" sz="quarter" idx="11"/>
          </p:nvPr>
        </p:nvSpPr>
        <p:spPr/>
        <p:txBody>
          <a:bodyPr/>
          <a:lstStyle/>
          <a:p>
            <a:r>
              <a:rPr kumimoji="0" lang="en-US" smtClean="0"/>
              <a:t>W2018: EE307</a:t>
            </a:r>
            <a:endParaRPr kumimoji="0" lang="en-US"/>
          </a:p>
        </p:txBody>
      </p:sp>
      <p:sp>
        <p:nvSpPr>
          <p:cNvPr id="4" name="Slide Number Placeholder 3"/>
          <p:cNvSpPr>
            <a:spLocks noGrp="1"/>
          </p:cNvSpPr>
          <p:nvPr>
            <p:ph type="sldNum" sz="quarter" idx="12"/>
          </p:nvPr>
        </p:nvSpPr>
        <p:spPr/>
        <p:txBody>
          <a:bodyPr/>
          <a:lstStyle/>
          <a:p>
            <a:fld id="{6294C92D-0306-4E69-9CD3-20855E849650}" type="slidenum">
              <a:rPr kumimoji="0" lang="en-US" smtClean="0"/>
              <a:pPr/>
              <a:t>53</a:t>
            </a:fld>
            <a:endParaRPr kumimoji="0" lang="en-US"/>
          </a:p>
        </p:txBody>
      </p:sp>
    </p:spTree>
    <p:extLst>
      <p:ext uri="{BB962C8B-B14F-4D97-AF65-F5344CB8AC3E}">
        <p14:creationId xmlns:p14="http://schemas.microsoft.com/office/powerpoint/2010/main" val="33911790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Stages of Clock design</a:t>
            </a:r>
          </a:p>
        </p:txBody>
      </p:sp>
      <p:sp>
        <p:nvSpPr>
          <p:cNvPr id="3075" name="Rectangle 3"/>
          <p:cNvSpPr>
            <a:spLocks noGrp="1" noChangeArrowheads="1"/>
          </p:cNvSpPr>
          <p:nvPr>
            <p:ph type="body" idx="1"/>
          </p:nvPr>
        </p:nvSpPr>
        <p:spPr/>
        <p:txBody>
          <a:bodyPr/>
          <a:lstStyle/>
          <a:p>
            <a:r>
              <a:rPr lang="en-US"/>
              <a:t>Global Routing (matched impedance)</a:t>
            </a:r>
          </a:p>
          <a:p>
            <a:r>
              <a:rPr lang="en-US"/>
              <a:t>Impedance matching at every block</a:t>
            </a:r>
          </a:p>
          <a:p>
            <a:r>
              <a:rPr lang="en-US"/>
              <a:t>Local Routing within every block</a:t>
            </a:r>
          </a:p>
        </p:txBody>
      </p:sp>
      <p:grpSp>
        <p:nvGrpSpPr>
          <p:cNvPr id="4" name="Group 5"/>
          <p:cNvGrpSpPr>
            <a:grpSpLocks/>
          </p:cNvGrpSpPr>
          <p:nvPr/>
        </p:nvGrpSpPr>
        <p:grpSpPr bwMode="auto">
          <a:xfrm>
            <a:off x="2286000" y="3886200"/>
            <a:ext cx="3657600" cy="1447800"/>
            <a:chOff x="240" y="2928"/>
            <a:chExt cx="2304" cy="912"/>
          </a:xfrm>
        </p:grpSpPr>
        <p:sp>
          <p:nvSpPr>
            <p:cNvPr id="5" name="Rectangle 6"/>
            <p:cNvSpPr>
              <a:spLocks noChangeArrowheads="1"/>
            </p:cNvSpPr>
            <p:nvPr/>
          </p:nvSpPr>
          <p:spPr bwMode="auto">
            <a:xfrm>
              <a:off x="240" y="2928"/>
              <a:ext cx="2304" cy="912"/>
            </a:xfrm>
            <a:prstGeom prst="rect">
              <a:avLst/>
            </a:prstGeom>
            <a:solidFill>
              <a:schemeClr val="accent1"/>
            </a:solidFill>
            <a:ln w="9525">
              <a:solidFill>
                <a:schemeClr val="tx1"/>
              </a:solidFill>
              <a:miter lim="800000"/>
              <a:headEnd/>
              <a:tailEnd/>
            </a:ln>
            <a:effectLst/>
          </p:spPr>
          <p:txBody>
            <a:bodyPr wrap="none" anchor="ctr"/>
            <a:lstStyle/>
            <a:p>
              <a:pPr algn="l"/>
              <a:r>
                <a:rPr lang="en-US"/>
                <a:t>Toplevel</a:t>
              </a:r>
            </a:p>
            <a:p>
              <a:pPr algn="l"/>
              <a:endParaRPr lang="en-US"/>
            </a:p>
            <a:p>
              <a:pPr algn="l"/>
              <a:endParaRPr lang="en-US"/>
            </a:p>
          </p:txBody>
        </p:sp>
        <p:sp>
          <p:nvSpPr>
            <p:cNvPr id="6" name="Rectangle 7"/>
            <p:cNvSpPr>
              <a:spLocks noChangeArrowheads="1"/>
            </p:cNvSpPr>
            <p:nvPr/>
          </p:nvSpPr>
          <p:spPr bwMode="auto">
            <a:xfrm>
              <a:off x="384" y="3360"/>
              <a:ext cx="576" cy="384"/>
            </a:xfrm>
            <a:prstGeom prst="rect">
              <a:avLst/>
            </a:prstGeom>
            <a:solidFill>
              <a:schemeClr val="bg1"/>
            </a:solidFill>
            <a:ln w="9525">
              <a:solidFill>
                <a:schemeClr val="tx1"/>
              </a:solidFill>
              <a:miter lim="800000"/>
              <a:headEnd/>
              <a:tailEnd/>
            </a:ln>
            <a:effectLst/>
          </p:spPr>
          <p:txBody>
            <a:bodyPr wrap="none" anchor="ctr"/>
            <a:lstStyle/>
            <a:p>
              <a:r>
                <a:rPr lang="en-US"/>
                <a:t>B1</a:t>
              </a:r>
            </a:p>
          </p:txBody>
        </p:sp>
        <p:sp>
          <p:nvSpPr>
            <p:cNvPr id="7" name="Rectangle 8"/>
            <p:cNvSpPr>
              <a:spLocks noChangeArrowheads="1"/>
            </p:cNvSpPr>
            <p:nvPr/>
          </p:nvSpPr>
          <p:spPr bwMode="auto">
            <a:xfrm>
              <a:off x="1039" y="3024"/>
              <a:ext cx="566" cy="720"/>
            </a:xfrm>
            <a:prstGeom prst="rect">
              <a:avLst/>
            </a:prstGeom>
            <a:solidFill>
              <a:schemeClr val="bg1"/>
            </a:solidFill>
            <a:ln w="9525">
              <a:solidFill>
                <a:schemeClr val="tx1"/>
              </a:solidFill>
              <a:miter lim="800000"/>
              <a:headEnd/>
              <a:tailEnd/>
            </a:ln>
            <a:effectLst/>
          </p:spPr>
          <p:txBody>
            <a:bodyPr wrap="none" anchor="ctr"/>
            <a:lstStyle/>
            <a:p>
              <a:r>
                <a:rPr lang="en-US"/>
                <a:t>B2</a:t>
              </a:r>
            </a:p>
          </p:txBody>
        </p:sp>
        <p:sp>
          <p:nvSpPr>
            <p:cNvPr id="8" name="Rectangle 9"/>
            <p:cNvSpPr>
              <a:spLocks noChangeArrowheads="1"/>
            </p:cNvSpPr>
            <p:nvPr/>
          </p:nvSpPr>
          <p:spPr bwMode="auto">
            <a:xfrm>
              <a:off x="1691" y="3024"/>
              <a:ext cx="809" cy="432"/>
            </a:xfrm>
            <a:prstGeom prst="rect">
              <a:avLst/>
            </a:prstGeom>
            <a:solidFill>
              <a:schemeClr val="bg1"/>
            </a:solidFill>
            <a:ln w="9525">
              <a:solidFill>
                <a:schemeClr val="tx1"/>
              </a:solidFill>
              <a:miter lim="800000"/>
              <a:headEnd/>
              <a:tailEnd/>
            </a:ln>
            <a:effectLst/>
          </p:spPr>
          <p:txBody>
            <a:bodyPr wrap="none" anchor="ctr"/>
            <a:lstStyle/>
            <a:p>
              <a:r>
                <a:rPr lang="en-US" dirty="0"/>
                <a:t>B3</a:t>
              </a:r>
            </a:p>
          </p:txBody>
        </p:sp>
      </p:grpSp>
      <p:sp>
        <p:nvSpPr>
          <p:cNvPr id="2" name="Footer Placeholder 1"/>
          <p:cNvSpPr>
            <a:spLocks noGrp="1"/>
          </p:cNvSpPr>
          <p:nvPr>
            <p:ph type="ftr" sz="quarter" idx="11"/>
          </p:nvPr>
        </p:nvSpPr>
        <p:spPr/>
        <p:txBody>
          <a:bodyPr/>
          <a:lstStyle/>
          <a:p>
            <a:r>
              <a:rPr kumimoji="0" lang="en-US" smtClean="0"/>
              <a:t>W2018: EE307</a:t>
            </a:r>
            <a:endParaRPr kumimoji="0" lang="en-US"/>
          </a:p>
        </p:txBody>
      </p:sp>
      <p:sp>
        <p:nvSpPr>
          <p:cNvPr id="3" name="Slide Number Placeholder 2"/>
          <p:cNvSpPr>
            <a:spLocks noGrp="1"/>
          </p:cNvSpPr>
          <p:nvPr>
            <p:ph type="sldNum" sz="quarter" idx="12"/>
          </p:nvPr>
        </p:nvSpPr>
        <p:spPr/>
        <p:txBody>
          <a:bodyPr/>
          <a:lstStyle/>
          <a:p>
            <a:fld id="{6294C92D-0306-4E69-9CD3-20855E849650}" type="slidenum">
              <a:rPr kumimoji="0" lang="en-US" smtClean="0"/>
              <a:pPr/>
              <a:t>54</a:t>
            </a:fld>
            <a:endParaRPr kumimoji="0" lang="en-US"/>
          </a:p>
        </p:txBody>
      </p:sp>
    </p:spTree>
    <p:extLst>
      <p:ext uri="{BB962C8B-B14F-4D97-AF65-F5344CB8AC3E}">
        <p14:creationId xmlns:p14="http://schemas.microsoft.com/office/powerpoint/2010/main" val="10481133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533400"/>
            <a:ext cx="7772400" cy="609600"/>
          </a:xfrm>
        </p:spPr>
        <p:txBody>
          <a:bodyPr>
            <a:normAutofit fontScale="90000"/>
          </a:bodyPr>
          <a:lstStyle/>
          <a:p>
            <a:r>
              <a:rPr lang="en-US" dirty="0" smtClean="0"/>
              <a:t>Hierarchical design</a:t>
            </a:r>
            <a:endParaRPr lang="en-US" sz="3600" dirty="0"/>
          </a:p>
        </p:txBody>
      </p:sp>
      <p:sp>
        <p:nvSpPr>
          <p:cNvPr id="10261" name="Rectangle 21"/>
          <p:cNvSpPr>
            <a:spLocks noChangeArrowheads="1"/>
          </p:cNvSpPr>
          <p:nvPr/>
        </p:nvSpPr>
        <p:spPr bwMode="auto">
          <a:xfrm>
            <a:off x="304800" y="2209800"/>
            <a:ext cx="8534400" cy="3810000"/>
          </a:xfrm>
          <a:prstGeom prst="rect">
            <a:avLst/>
          </a:prstGeom>
          <a:solidFill>
            <a:schemeClr val="tx2"/>
          </a:solidFill>
          <a:ln w="9525">
            <a:solidFill>
              <a:schemeClr val="tx1"/>
            </a:solidFill>
            <a:miter lim="800000"/>
            <a:headEnd/>
            <a:tailEnd/>
          </a:ln>
          <a:effectLst/>
        </p:spPr>
        <p:txBody>
          <a:bodyPr wrap="none" anchor="ctr"/>
          <a:lstStyle/>
          <a:p>
            <a:r>
              <a:rPr lang="en-US"/>
              <a:t>Toplevel</a:t>
            </a:r>
          </a:p>
          <a:p>
            <a:endParaRPr lang="en-US"/>
          </a:p>
          <a:p>
            <a:endParaRPr lang="en-US"/>
          </a:p>
          <a:p>
            <a:endParaRPr lang="en-US"/>
          </a:p>
          <a:p>
            <a:endParaRPr lang="en-US"/>
          </a:p>
          <a:p>
            <a:endParaRPr lang="en-US"/>
          </a:p>
          <a:p>
            <a:endParaRPr lang="en-US"/>
          </a:p>
          <a:p>
            <a:endParaRPr lang="en-US"/>
          </a:p>
        </p:txBody>
      </p:sp>
      <p:grpSp>
        <p:nvGrpSpPr>
          <p:cNvPr id="2" name="Group 38"/>
          <p:cNvGrpSpPr>
            <a:grpSpLocks/>
          </p:cNvGrpSpPr>
          <p:nvPr/>
        </p:nvGrpSpPr>
        <p:grpSpPr bwMode="auto">
          <a:xfrm>
            <a:off x="1854200" y="2027238"/>
            <a:ext cx="5232400" cy="3916362"/>
            <a:chOff x="976" y="1584"/>
            <a:chExt cx="3296" cy="2467"/>
          </a:xfrm>
        </p:grpSpPr>
        <p:graphicFrame>
          <p:nvGraphicFramePr>
            <p:cNvPr id="10268" name="Object 28"/>
            <p:cNvGraphicFramePr>
              <a:graphicFrameLocks noChangeAspect="1"/>
            </p:cNvGraphicFramePr>
            <p:nvPr/>
          </p:nvGraphicFramePr>
          <p:xfrm>
            <a:off x="1008" y="3401"/>
            <a:ext cx="3264" cy="650"/>
          </p:xfrm>
          <a:graphic>
            <a:graphicData uri="http://schemas.openxmlformats.org/presentationml/2006/ole">
              <mc:AlternateContent xmlns:mc="http://schemas.openxmlformats.org/markup-compatibility/2006">
                <mc:Choice xmlns:v="urn:schemas-microsoft-com:vml" Requires="v">
                  <p:oleObj spid="_x0000_s644362" name="Bitmap Image" r:id="rId4" imgW="5304762" imgH="1057423" progId="PBrush">
                    <p:embed/>
                  </p:oleObj>
                </mc:Choice>
                <mc:Fallback>
                  <p:oleObj name="Bitmap Image" r:id="rId4" imgW="5304762" imgH="1057423"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3401"/>
                          <a:ext cx="3264"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69" name="Object 29"/>
            <p:cNvGraphicFramePr>
              <a:graphicFrameLocks noChangeAspect="1"/>
            </p:cNvGraphicFramePr>
            <p:nvPr/>
          </p:nvGraphicFramePr>
          <p:xfrm>
            <a:off x="976" y="1584"/>
            <a:ext cx="1304" cy="1848"/>
          </p:xfrm>
          <a:graphic>
            <a:graphicData uri="http://schemas.openxmlformats.org/presentationml/2006/ole">
              <mc:AlternateContent xmlns:mc="http://schemas.openxmlformats.org/markup-compatibility/2006">
                <mc:Choice xmlns:v="urn:schemas-microsoft-com:vml" Requires="v">
                  <p:oleObj spid="_x0000_s644363" name="Bitmap Image" r:id="rId6" imgW="2553056" imgH="3619048" progId="PBrush">
                    <p:embed/>
                  </p:oleObj>
                </mc:Choice>
                <mc:Fallback>
                  <p:oleObj name="Bitmap Image" r:id="rId6" imgW="2553056" imgH="3619048"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 y="1584"/>
                          <a:ext cx="1304" cy="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0" name="Object 30"/>
            <p:cNvGraphicFramePr>
              <a:graphicFrameLocks noChangeAspect="1"/>
            </p:cNvGraphicFramePr>
            <p:nvPr/>
          </p:nvGraphicFramePr>
          <p:xfrm>
            <a:off x="2262" y="1584"/>
            <a:ext cx="696" cy="1854"/>
          </p:xfrm>
          <a:graphic>
            <a:graphicData uri="http://schemas.openxmlformats.org/presentationml/2006/ole">
              <mc:AlternateContent xmlns:mc="http://schemas.openxmlformats.org/markup-compatibility/2006">
                <mc:Choice xmlns:v="urn:schemas-microsoft-com:vml" Requires="v">
                  <p:oleObj spid="_x0000_s644364" name="Bitmap Image" r:id="rId8" imgW="1362265" imgH="3629532" progId="PBrush">
                    <p:embed/>
                  </p:oleObj>
                </mc:Choice>
                <mc:Fallback>
                  <p:oleObj name="Bitmap Image" r:id="rId8" imgW="1362265" imgH="3629532" progId="PBrush">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2" y="1584"/>
                          <a:ext cx="696" cy="1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2" name="Object 32"/>
            <p:cNvGraphicFramePr>
              <a:graphicFrameLocks noChangeAspect="1"/>
            </p:cNvGraphicFramePr>
            <p:nvPr/>
          </p:nvGraphicFramePr>
          <p:xfrm>
            <a:off x="2959" y="1584"/>
            <a:ext cx="1313" cy="1848"/>
          </p:xfrm>
          <a:graphic>
            <a:graphicData uri="http://schemas.openxmlformats.org/presentationml/2006/ole">
              <mc:AlternateContent xmlns:mc="http://schemas.openxmlformats.org/markup-compatibility/2006">
                <mc:Choice xmlns:v="urn:schemas-microsoft-com:vml" Requires="v">
                  <p:oleObj spid="_x0000_s644365" name="Bitmap Image" r:id="rId10" imgW="2572109" imgH="3619048" progId="PBrush">
                    <p:embed/>
                  </p:oleObj>
                </mc:Choice>
                <mc:Fallback>
                  <p:oleObj name="Bitmap Image" r:id="rId10" imgW="2572109" imgH="3619048" progId="PBrush">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59" y="1584"/>
                          <a:ext cx="1313" cy="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0282" name="Object 42"/>
          <p:cNvGraphicFramePr>
            <a:graphicFrameLocks noChangeAspect="1"/>
          </p:cNvGraphicFramePr>
          <p:nvPr/>
        </p:nvGraphicFramePr>
        <p:xfrm>
          <a:off x="1808163" y="1981200"/>
          <a:ext cx="2078037" cy="2971800"/>
        </p:xfrm>
        <a:graphic>
          <a:graphicData uri="http://schemas.openxmlformats.org/presentationml/2006/ole">
            <mc:AlternateContent xmlns:mc="http://schemas.openxmlformats.org/markup-compatibility/2006">
              <mc:Choice xmlns:v="urn:schemas-microsoft-com:vml" Requires="v">
                <p:oleObj spid="_x0000_s644366" name="Bitmap Image" r:id="rId12" imgW="2523810" imgH="3610479" progId="PBrush">
                  <p:embed/>
                </p:oleObj>
              </mc:Choice>
              <mc:Fallback>
                <p:oleObj name="Bitmap Image" r:id="rId12" imgW="2523810" imgH="3610479" progId="PBrush">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08163" y="1981200"/>
                        <a:ext cx="2078037"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53"/>
          <p:cNvGrpSpPr>
            <a:grpSpLocks/>
          </p:cNvGrpSpPr>
          <p:nvPr/>
        </p:nvGrpSpPr>
        <p:grpSpPr bwMode="auto">
          <a:xfrm>
            <a:off x="1885950" y="1981200"/>
            <a:ext cx="5200650" cy="3962400"/>
            <a:chOff x="2160" y="288"/>
            <a:chExt cx="3276" cy="2496"/>
          </a:xfrm>
        </p:grpSpPr>
        <p:graphicFrame>
          <p:nvGraphicFramePr>
            <p:cNvPr id="10280" name="Object 40"/>
            <p:cNvGraphicFramePr>
              <a:graphicFrameLocks noChangeAspect="1"/>
            </p:cNvGraphicFramePr>
            <p:nvPr/>
          </p:nvGraphicFramePr>
          <p:xfrm>
            <a:off x="4092" y="288"/>
            <a:ext cx="1344" cy="1872"/>
          </p:xfrm>
          <a:graphic>
            <a:graphicData uri="http://schemas.openxmlformats.org/presentationml/2006/ole">
              <mc:AlternateContent xmlns:mc="http://schemas.openxmlformats.org/markup-compatibility/2006">
                <mc:Choice xmlns:v="urn:schemas-microsoft-com:vml" Requires="v">
                  <p:oleObj spid="_x0000_s644367" name="Bitmap Image" r:id="rId14" imgW="2572109" imgH="3580952" progId="PBrush">
                    <p:embed/>
                  </p:oleObj>
                </mc:Choice>
                <mc:Fallback>
                  <p:oleObj name="Bitmap Image" r:id="rId14" imgW="2572109" imgH="3580952" progId="PBrush">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92" y="288"/>
                          <a:ext cx="1344"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1" name="Object 41"/>
            <p:cNvGraphicFramePr>
              <a:graphicFrameLocks noChangeAspect="1"/>
            </p:cNvGraphicFramePr>
            <p:nvPr/>
          </p:nvGraphicFramePr>
          <p:xfrm>
            <a:off x="2160" y="2143"/>
            <a:ext cx="3264" cy="641"/>
          </p:xfrm>
          <a:graphic>
            <a:graphicData uri="http://schemas.openxmlformats.org/presentationml/2006/ole">
              <mc:AlternateContent xmlns:mc="http://schemas.openxmlformats.org/markup-compatibility/2006">
                <mc:Choice xmlns:v="urn:schemas-microsoft-com:vml" Requires="v">
                  <p:oleObj spid="_x0000_s644368" name="Bitmap Image" r:id="rId16" imgW="4600000" imgH="905001" progId="PBrush">
                    <p:embed/>
                  </p:oleObj>
                </mc:Choice>
                <mc:Fallback>
                  <p:oleObj name="Bitmap Image" r:id="rId16" imgW="4600000" imgH="905001" progId="PBrush">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60" y="2143"/>
                          <a:ext cx="3264" cy="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3" name="Object 43"/>
            <p:cNvGraphicFramePr>
              <a:graphicFrameLocks noChangeAspect="1"/>
            </p:cNvGraphicFramePr>
            <p:nvPr/>
          </p:nvGraphicFramePr>
          <p:xfrm>
            <a:off x="3408" y="288"/>
            <a:ext cx="699" cy="1872"/>
          </p:xfrm>
          <a:graphic>
            <a:graphicData uri="http://schemas.openxmlformats.org/presentationml/2006/ole">
              <mc:AlternateContent xmlns:mc="http://schemas.openxmlformats.org/markup-compatibility/2006">
                <mc:Choice xmlns:v="urn:schemas-microsoft-com:vml" Requires="v">
                  <p:oleObj spid="_x0000_s644369" name="Bitmap Image" r:id="rId18" imgW="1343212" imgH="3600000" progId="PBrush">
                    <p:embed/>
                  </p:oleObj>
                </mc:Choice>
                <mc:Fallback>
                  <p:oleObj name="Bitmap Image" r:id="rId18" imgW="1343212" imgH="3600000" progId="PBrush">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08" y="288"/>
                          <a:ext cx="699"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52"/>
          <p:cNvGrpSpPr>
            <a:grpSpLocks/>
          </p:cNvGrpSpPr>
          <p:nvPr/>
        </p:nvGrpSpPr>
        <p:grpSpPr bwMode="auto">
          <a:xfrm>
            <a:off x="304800" y="3200400"/>
            <a:ext cx="1981200" cy="1076325"/>
            <a:chOff x="192" y="2448"/>
            <a:chExt cx="1248" cy="678"/>
          </a:xfrm>
        </p:grpSpPr>
        <p:sp>
          <p:nvSpPr>
            <p:cNvPr id="10285" name="Line 45"/>
            <p:cNvSpPr>
              <a:spLocks noChangeShapeType="1"/>
            </p:cNvSpPr>
            <p:nvPr/>
          </p:nvSpPr>
          <p:spPr bwMode="auto">
            <a:xfrm flipV="1">
              <a:off x="912" y="2448"/>
              <a:ext cx="528" cy="246"/>
            </a:xfrm>
            <a:prstGeom prst="line">
              <a:avLst/>
            </a:prstGeom>
            <a:noFill/>
            <a:ln w="38100">
              <a:solidFill>
                <a:schemeClr val="bg1"/>
              </a:solidFill>
              <a:round/>
              <a:headEnd/>
              <a:tailEnd type="triangle" w="med" len="med"/>
            </a:ln>
            <a:effectLst/>
          </p:spPr>
          <p:txBody>
            <a:bodyPr/>
            <a:lstStyle/>
            <a:p>
              <a:endParaRPr lang="en-US"/>
            </a:p>
          </p:txBody>
        </p:sp>
        <p:sp>
          <p:nvSpPr>
            <p:cNvPr id="10286" name="Text Box 46"/>
            <p:cNvSpPr txBox="1">
              <a:spLocks noChangeArrowheads="1"/>
            </p:cNvSpPr>
            <p:nvPr/>
          </p:nvSpPr>
          <p:spPr bwMode="auto">
            <a:xfrm>
              <a:off x="192" y="2544"/>
              <a:ext cx="912" cy="582"/>
            </a:xfrm>
            <a:prstGeom prst="rect">
              <a:avLst/>
            </a:prstGeom>
            <a:noFill/>
            <a:ln w="9525">
              <a:noFill/>
              <a:miter lim="800000"/>
              <a:headEnd/>
              <a:tailEnd/>
            </a:ln>
            <a:effectLst/>
          </p:spPr>
          <p:txBody>
            <a:bodyPr wrap="square">
              <a:spAutoFit/>
            </a:bodyPr>
            <a:lstStyle/>
            <a:p>
              <a:pPr>
                <a:spcBef>
                  <a:spcPct val="50000"/>
                </a:spcBef>
              </a:pPr>
              <a:r>
                <a:rPr lang="en-US" b="1" dirty="0">
                  <a:solidFill>
                    <a:schemeClr val="bg1"/>
                  </a:solidFill>
                </a:rPr>
                <a:t>Worst Case Insertion Delay</a:t>
              </a:r>
            </a:p>
          </p:txBody>
        </p:sp>
      </p:grpSp>
      <p:sp>
        <p:nvSpPr>
          <p:cNvPr id="5" name="Footer Placeholder 4"/>
          <p:cNvSpPr>
            <a:spLocks noGrp="1"/>
          </p:cNvSpPr>
          <p:nvPr>
            <p:ph type="ftr" sz="quarter" idx="11"/>
          </p:nvPr>
        </p:nvSpPr>
        <p:spPr/>
        <p:txBody>
          <a:bodyPr/>
          <a:lstStyle/>
          <a:p>
            <a:r>
              <a:rPr kumimoji="0" lang="en-US" smtClean="0"/>
              <a:t>W2018: EE307</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55</a:t>
            </a:fld>
            <a:endParaRPr kumimoji="0" lang="en-US"/>
          </a:p>
        </p:txBody>
      </p:sp>
    </p:spTree>
    <p:extLst>
      <p:ext uri="{BB962C8B-B14F-4D97-AF65-F5344CB8AC3E}">
        <p14:creationId xmlns:p14="http://schemas.microsoft.com/office/powerpoint/2010/main" val="100301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2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04800" y="2667000"/>
            <a:ext cx="8458200" cy="3810000"/>
          </a:xfrm>
          <a:prstGeom prst="rect">
            <a:avLst/>
          </a:prstGeom>
          <a:solidFill>
            <a:srgbClr val="00FFFF"/>
          </a:solidFill>
          <a:ln w="38100">
            <a:solidFill>
              <a:schemeClr val="tx1"/>
            </a:solidFill>
            <a:miter lim="800000"/>
            <a:headEnd/>
            <a:tailEnd/>
          </a:ln>
          <a:effectLst/>
        </p:spPr>
        <p:txBody>
          <a:bodyPr wrap="none" anchor="ctr"/>
          <a:lstStyle/>
          <a:p>
            <a:endParaRPr lang="en-US"/>
          </a:p>
        </p:txBody>
      </p:sp>
      <p:sp>
        <p:nvSpPr>
          <p:cNvPr id="43011" name="Rectangle 3"/>
          <p:cNvSpPr>
            <a:spLocks noGrp="1" noChangeArrowheads="1"/>
          </p:cNvSpPr>
          <p:nvPr>
            <p:ph type="title"/>
          </p:nvPr>
        </p:nvSpPr>
        <p:spPr/>
        <p:txBody>
          <a:bodyPr/>
          <a:lstStyle/>
          <a:p>
            <a:r>
              <a:rPr lang="en-US"/>
              <a:t>Hierarchy</a:t>
            </a:r>
          </a:p>
        </p:txBody>
      </p:sp>
      <p:sp>
        <p:nvSpPr>
          <p:cNvPr id="43012" name="Rectangle 4"/>
          <p:cNvSpPr>
            <a:spLocks noGrp="1" noChangeArrowheads="1"/>
          </p:cNvSpPr>
          <p:nvPr>
            <p:ph type="body" idx="1"/>
          </p:nvPr>
        </p:nvSpPr>
        <p:spPr/>
        <p:txBody>
          <a:bodyPr/>
          <a:lstStyle/>
          <a:p>
            <a:r>
              <a:rPr lang="en-US"/>
              <a:t>Building clock trees for hierarchical designs</a:t>
            </a:r>
          </a:p>
        </p:txBody>
      </p:sp>
      <p:grpSp>
        <p:nvGrpSpPr>
          <p:cNvPr id="2" name="Group 6"/>
          <p:cNvGrpSpPr>
            <a:grpSpLocks/>
          </p:cNvGrpSpPr>
          <p:nvPr/>
        </p:nvGrpSpPr>
        <p:grpSpPr bwMode="auto">
          <a:xfrm>
            <a:off x="3657600" y="2743200"/>
            <a:ext cx="1981200" cy="914400"/>
            <a:chOff x="2304" y="1776"/>
            <a:chExt cx="1248" cy="576"/>
          </a:xfrm>
        </p:grpSpPr>
        <p:sp>
          <p:nvSpPr>
            <p:cNvPr id="43015" name="Line 7"/>
            <p:cNvSpPr>
              <a:spLocks noChangeShapeType="1"/>
            </p:cNvSpPr>
            <p:nvPr/>
          </p:nvSpPr>
          <p:spPr bwMode="auto">
            <a:xfrm>
              <a:off x="2880" y="2064"/>
              <a:ext cx="0" cy="288"/>
            </a:xfrm>
            <a:prstGeom prst="line">
              <a:avLst/>
            </a:prstGeom>
            <a:noFill/>
            <a:ln w="38100">
              <a:solidFill>
                <a:schemeClr val="tx1"/>
              </a:solidFill>
              <a:round/>
              <a:headEnd/>
              <a:tailEnd type="triangle" w="med" len="med"/>
            </a:ln>
            <a:effectLst/>
          </p:spPr>
          <p:txBody>
            <a:bodyPr/>
            <a:lstStyle/>
            <a:p>
              <a:endParaRPr lang="en-US"/>
            </a:p>
          </p:txBody>
        </p:sp>
        <p:sp>
          <p:nvSpPr>
            <p:cNvPr id="43016" name="Text Box 8"/>
            <p:cNvSpPr txBox="1">
              <a:spLocks noChangeArrowheads="1"/>
            </p:cNvSpPr>
            <p:nvPr/>
          </p:nvSpPr>
          <p:spPr bwMode="auto">
            <a:xfrm>
              <a:off x="2304" y="1776"/>
              <a:ext cx="1248" cy="288"/>
            </a:xfrm>
            <a:prstGeom prst="rect">
              <a:avLst/>
            </a:prstGeom>
            <a:noFill/>
            <a:ln w="9525">
              <a:noFill/>
              <a:miter lim="800000"/>
              <a:headEnd/>
              <a:tailEnd/>
            </a:ln>
            <a:effectLst/>
          </p:spPr>
          <p:txBody>
            <a:bodyPr>
              <a:spAutoFit/>
            </a:bodyPr>
            <a:lstStyle/>
            <a:p>
              <a:pPr algn="l">
                <a:spcBef>
                  <a:spcPct val="50000"/>
                </a:spcBef>
              </a:pPr>
              <a:r>
                <a:rPr lang="en-US" b="1"/>
                <a:t>Clock Source</a:t>
              </a:r>
            </a:p>
          </p:txBody>
        </p:sp>
      </p:grpSp>
      <p:grpSp>
        <p:nvGrpSpPr>
          <p:cNvPr id="3" name="Group 9"/>
          <p:cNvGrpSpPr>
            <a:grpSpLocks/>
          </p:cNvGrpSpPr>
          <p:nvPr/>
        </p:nvGrpSpPr>
        <p:grpSpPr bwMode="auto">
          <a:xfrm>
            <a:off x="3810000" y="5867400"/>
            <a:ext cx="685800" cy="406400"/>
            <a:chOff x="1584" y="3504"/>
            <a:chExt cx="432" cy="256"/>
          </a:xfrm>
        </p:grpSpPr>
        <p:sp>
          <p:nvSpPr>
            <p:cNvPr id="43018" name="Text Box 10"/>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43019" name="Line 11"/>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43020" name="Line 12"/>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4" name="Group 13"/>
          <p:cNvGrpSpPr>
            <a:grpSpLocks/>
          </p:cNvGrpSpPr>
          <p:nvPr/>
        </p:nvGrpSpPr>
        <p:grpSpPr bwMode="auto">
          <a:xfrm>
            <a:off x="4572000" y="5867400"/>
            <a:ext cx="685800" cy="406400"/>
            <a:chOff x="1584" y="3504"/>
            <a:chExt cx="432" cy="256"/>
          </a:xfrm>
        </p:grpSpPr>
        <p:sp>
          <p:nvSpPr>
            <p:cNvPr id="43022" name="Text Box 14"/>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43023" name="Line 15"/>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43024" name="Line 16"/>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5" name="Group 17"/>
          <p:cNvGrpSpPr>
            <a:grpSpLocks/>
          </p:cNvGrpSpPr>
          <p:nvPr/>
        </p:nvGrpSpPr>
        <p:grpSpPr bwMode="auto">
          <a:xfrm>
            <a:off x="5334000" y="5867400"/>
            <a:ext cx="685800" cy="406400"/>
            <a:chOff x="1584" y="3504"/>
            <a:chExt cx="432" cy="256"/>
          </a:xfrm>
        </p:grpSpPr>
        <p:sp>
          <p:nvSpPr>
            <p:cNvPr id="43026" name="Text Box 18"/>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43027" name="Line 19"/>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43028" name="Line 20"/>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6" name="Group 21"/>
          <p:cNvGrpSpPr>
            <a:grpSpLocks/>
          </p:cNvGrpSpPr>
          <p:nvPr/>
        </p:nvGrpSpPr>
        <p:grpSpPr bwMode="auto">
          <a:xfrm>
            <a:off x="6934200" y="5867400"/>
            <a:ext cx="685800" cy="406400"/>
            <a:chOff x="1584" y="3504"/>
            <a:chExt cx="432" cy="256"/>
          </a:xfrm>
        </p:grpSpPr>
        <p:sp>
          <p:nvSpPr>
            <p:cNvPr id="43030" name="Text Box 22"/>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43031" name="Line 23"/>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43032" name="Line 24"/>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7" name="Group 25"/>
          <p:cNvGrpSpPr>
            <a:grpSpLocks/>
          </p:cNvGrpSpPr>
          <p:nvPr/>
        </p:nvGrpSpPr>
        <p:grpSpPr bwMode="auto">
          <a:xfrm>
            <a:off x="7696200" y="5867400"/>
            <a:ext cx="685800" cy="406400"/>
            <a:chOff x="1584" y="3504"/>
            <a:chExt cx="432" cy="256"/>
          </a:xfrm>
        </p:grpSpPr>
        <p:sp>
          <p:nvSpPr>
            <p:cNvPr id="43034" name="Text Box 26"/>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43035" name="Line 27"/>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43036" name="Line 28"/>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sp>
        <p:nvSpPr>
          <p:cNvPr id="43037" name="Line 29"/>
          <p:cNvSpPr>
            <a:spLocks noChangeShapeType="1"/>
          </p:cNvSpPr>
          <p:nvPr/>
        </p:nvSpPr>
        <p:spPr bwMode="auto">
          <a:xfrm>
            <a:off x="3962400" y="5562600"/>
            <a:ext cx="0" cy="304800"/>
          </a:xfrm>
          <a:prstGeom prst="line">
            <a:avLst/>
          </a:prstGeom>
          <a:noFill/>
          <a:ln w="38100">
            <a:solidFill>
              <a:schemeClr val="tx1"/>
            </a:solidFill>
            <a:round/>
            <a:headEnd/>
            <a:tailEnd/>
          </a:ln>
          <a:effectLst/>
        </p:spPr>
        <p:txBody>
          <a:bodyPr/>
          <a:lstStyle/>
          <a:p>
            <a:endParaRPr lang="en-US"/>
          </a:p>
        </p:txBody>
      </p:sp>
      <p:sp>
        <p:nvSpPr>
          <p:cNvPr id="43038" name="Line 30"/>
          <p:cNvSpPr>
            <a:spLocks noChangeShapeType="1"/>
          </p:cNvSpPr>
          <p:nvPr/>
        </p:nvSpPr>
        <p:spPr bwMode="auto">
          <a:xfrm>
            <a:off x="4724400" y="5562600"/>
            <a:ext cx="0" cy="304800"/>
          </a:xfrm>
          <a:prstGeom prst="line">
            <a:avLst/>
          </a:prstGeom>
          <a:noFill/>
          <a:ln w="38100">
            <a:solidFill>
              <a:schemeClr val="tx1"/>
            </a:solidFill>
            <a:round/>
            <a:headEnd/>
            <a:tailEnd/>
          </a:ln>
          <a:effectLst/>
        </p:spPr>
        <p:txBody>
          <a:bodyPr/>
          <a:lstStyle/>
          <a:p>
            <a:endParaRPr lang="en-US"/>
          </a:p>
        </p:txBody>
      </p:sp>
      <p:sp>
        <p:nvSpPr>
          <p:cNvPr id="43039" name="Line 31"/>
          <p:cNvSpPr>
            <a:spLocks noChangeShapeType="1"/>
          </p:cNvSpPr>
          <p:nvPr/>
        </p:nvSpPr>
        <p:spPr bwMode="auto">
          <a:xfrm>
            <a:off x="5486400" y="5562600"/>
            <a:ext cx="0" cy="304800"/>
          </a:xfrm>
          <a:prstGeom prst="line">
            <a:avLst/>
          </a:prstGeom>
          <a:noFill/>
          <a:ln w="38100">
            <a:solidFill>
              <a:schemeClr val="tx1"/>
            </a:solidFill>
            <a:round/>
            <a:headEnd/>
            <a:tailEnd/>
          </a:ln>
          <a:effectLst/>
        </p:spPr>
        <p:txBody>
          <a:bodyPr/>
          <a:lstStyle/>
          <a:p>
            <a:endParaRPr lang="en-US"/>
          </a:p>
        </p:txBody>
      </p:sp>
      <p:sp>
        <p:nvSpPr>
          <p:cNvPr id="43040" name="Line 32"/>
          <p:cNvSpPr>
            <a:spLocks noChangeShapeType="1"/>
          </p:cNvSpPr>
          <p:nvPr/>
        </p:nvSpPr>
        <p:spPr bwMode="auto">
          <a:xfrm>
            <a:off x="7086600" y="5562600"/>
            <a:ext cx="0" cy="304800"/>
          </a:xfrm>
          <a:prstGeom prst="line">
            <a:avLst/>
          </a:prstGeom>
          <a:noFill/>
          <a:ln w="38100">
            <a:solidFill>
              <a:schemeClr val="tx1"/>
            </a:solidFill>
            <a:round/>
            <a:headEnd/>
            <a:tailEnd/>
          </a:ln>
          <a:effectLst/>
        </p:spPr>
        <p:txBody>
          <a:bodyPr/>
          <a:lstStyle/>
          <a:p>
            <a:endParaRPr lang="en-US"/>
          </a:p>
        </p:txBody>
      </p:sp>
      <p:sp>
        <p:nvSpPr>
          <p:cNvPr id="43041" name="Line 33"/>
          <p:cNvSpPr>
            <a:spLocks noChangeShapeType="1"/>
          </p:cNvSpPr>
          <p:nvPr/>
        </p:nvSpPr>
        <p:spPr bwMode="auto">
          <a:xfrm>
            <a:off x="7848600" y="5562600"/>
            <a:ext cx="0" cy="304800"/>
          </a:xfrm>
          <a:prstGeom prst="line">
            <a:avLst/>
          </a:prstGeom>
          <a:noFill/>
          <a:ln w="38100">
            <a:solidFill>
              <a:schemeClr val="tx1"/>
            </a:solidFill>
            <a:round/>
            <a:headEnd/>
            <a:tailEnd/>
          </a:ln>
          <a:effectLst/>
        </p:spPr>
        <p:txBody>
          <a:bodyPr/>
          <a:lstStyle/>
          <a:p>
            <a:endParaRPr lang="en-US"/>
          </a:p>
        </p:txBody>
      </p:sp>
      <p:sp>
        <p:nvSpPr>
          <p:cNvPr id="43042" name="Rectangle 34"/>
          <p:cNvSpPr>
            <a:spLocks noChangeArrowheads="1"/>
          </p:cNvSpPr>
          <p:nvPr/>
        </p:nvSpPr>
        <p:spPr bwMode="auto">
          <a:xfrm>
            <a:off x="609600" y="3657600"/>
            <a:ext cx="2514600" cy="2743200"/>
          </a:xfrm>
          <a:prstGeom prst="rect">
            <a:avLst/>
          </a:prstGeom>
          <a:noFill/>
          <a:ln w="19050">
            <a:solidFill>
              <a:schemeClr val="tx1"/>
            </a:solidFill>
            <a:miter lim="800000"/>
            <a:headEnd/>
            <a:tailEnd/>
          </a:ln>
          <a:effectLst/>
        </p:spPr>
        <p:txBody>
          <a:bodyPr wrap="none" anchor="ctr"/>
          <a:lstStyle/>
          <a:p>
            <a:endParaRPr lang="en-US"/>
          </a:p>
        </p:txBody>
      </p:sp>
      <p:sp>
        <p:nvSpPr>
          <p:cNvPr id="43043" name="Rectangle 35"/>
          <p:cNvSpPr>
            <a:spLocks noChangeArrowheads="1"/>
          </p:cNvSpPr>
          <p:nvPr/>
        </p:nvSpPr>
        <p:spPr bwMode="auto">
          <a:xfrm>
            <a:off x="3657600" y="4191000"/>
            <a:ext cx="4876800" cy="2209800"/>
          </a:xfrm>
          <a:prstGeom prst="rect">
            <a:avLst/>
          </a:prstGeom>
          <a:noFill/>
          <a:ln w="19050">
            <a:solidFill>
              <a:schemeClr val="tx1"/>
            </a:solidFill>
            <a:miter lim="800000"/>
            <a:headEnd/>
            <a:tailEnd/>
          </a:ln>
          <a:effectLst/>
        </p:spPr>
        <p:txBody>
          <a:bodyPr wrap="none" anchor="ctr"/>
          <a:lstStyle/>
          <a:p>
            <a:endParaRPr lang="en-US"/>
          </a:p>
        </p:txBody>
      </p:sp>
      <p:grpSp>
        <p:nvGrpSpPr>
          <p:cNvPr id="8" name="Group 36"/>
          <p:cNvGrpSpPr>
            <a:grpSpLocks/>
          </p:cNvGrpSpPr>
          <p:nvPr/>
        </p:nvGrpSpPr>
        <p:grpSpPr bwMode="auto">
          <a:xfrm>
            <a:off x="1524000" y="5867400"/>
            <a:ext cx="685800" cy="406400"/>
            <a:chOff x="1584" y="3504"/>
            <a:chExt cx="432" cy="256"/>
          </a:xfrm>
        </p:grpSpPr>
        <p:sp>
          <p:nvSpPr>
            <p:cNvPr id="43045" name="Text Box 37"/>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43046" name="Line 38"/>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43047" name="Line 39"/>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9" name="Group 40"/>
          <p:cNvGrpSpPr>
            <a:grpSpLocks/>
          </p:cNvGrpSpPr>
          <p:nvPr/>
        </p:nvGrpSpPr>
        <p:grpSpPr bwMode="auto">
          <a:xfrm>
            <a:off x="2286000" y="5867400"/>
            <a:ext cx="685800" cy="406400"/>
            <a:chOff x="1584" y="3504"/>
            <a:chExt cx="432" cy="256"/>
          </a:xfrm>
        </p:grpSpPr>
        <p:sp>
          <p:nvSpPr>
            <p:cNvPr id="43049" name="Text Box 41"/>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43050" name="Line 42"/>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43051" name="Line 43"/>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grpSp>
        <p:nvGrpSpPr>
          <p:cNvPr id="10" name="Group 44"/>
          <p:cNvGrpSpPr>
            <a:grpSpLocks/>
          </p:cNvGrpSpPr>
          <p:nvPr/>
        </p:nvGrpSpPr>
        <p:grpSpPr bwMode="auto">
          <a:xfrm>
            <a:off x="762000" y="5867400"/>
            <a:ext cx="685800" cy="406400"/>
            <a:chOff x="1584" y="3504"/>
            <a:chExt cx="432" cy="256"/>
          </a:xfrm>
        </p:grpSpPr>
        <p:sp>
          <p:nvSpPr>
            <p:cNvPr id="43053" name="Text Box 45"/>
            <p:cNvSpPr txBox="1">
              <a:spLocks noChangeArrowheads="1"/>
            </p:cNvSpPr>
            <p:nvPr/>
          </p:nvSpPr>
          <p:spPr bwMode="auto">
            <a:xfrm>
              <a:off x="1584" y="3504"/>
              <a:ext cx="432" cy="256"/>
            </a:xfrm>
            <a:prstGeom prst="rect">
              <a:avLst/>
            </a:prstGeom>
            <a:solidFill>
              <a:schemeClr val="accent1"/>
            </a:solidFill>
            <a:ln w="9525">
              <a:solidFill>
                <a:srgbClr val="008000"/>
              </a:solidFill>
              <a:miter lim="800000"/>
              <a:headEnd/>
              <a:tailEnd/>
            </a:ln>
            <a:effectLst/>
          </p:spPr>
          <p:txBody>
            <a:bodyPr>
              <a:spAutoFit/>
            </a:bodyPr>
            <a:lstStyle/>
            <a:p>
              <a:pPr algn="r"/>
              <a:r>
                <a:rPr lang="en-US" sz="2000"/>
                <a:t>FF</a:t>
              </a:r>
              <a:endParaRPr lang="en-US" sz="1200"/>
            </a:p>
          </p:txBody>
        </p:sp>
        <p:sp>
          <p:nvSpPr>
            <p:cNvPr id="43054" name="Line 46"/>
            <p:cNvSpPr>
              <a:spLocks noChangeShapeType="1"/>
            </p:cNvSpPr>
            <p:nvPr/>
          </p:nvSpPr>
          <p:spPr bwMode="auto">
            <a:xfrm>
              <a:off x="1632" y="3504"/>
              <a:ext cx="48" cy="96"/>
            </a:xfrm>
            <a:prstGeom prst="line">
              <a:avLst/>
            </a:prstGeom>
            <a:noFill/>
            <a:ln w="38100">
              <a:solidFill>
                <a:schemeClr val="tx1"/>
              </a:solidFill>
              <a:round/>
              <a:headEnd/>
              <a:tailEnd/>
            </a:ln>
            <a:effectLst/>
          </p:spPr>
          <p:txBody>
            <a:bodyPr/>
            <a:lstStyle/>
            <a:p>
              <a:endParaRPr lang="en-US"/>
            </a:p>
          </p:txBody>
        </p:sp>
        <p:sp>
          <p:nvSpPr>
            <p:cNvPr id="43055" name="Line 47"/>
            <p:cNvSpPr>
              <a:spLocks noChangeShapeType="1"/>
            </p:cNvSpPr>
            <p:nvPr/>
          </p:nvSpPr>
          <p:spPr bwMode="auto">
            <a:xfrm flipH="1">
              <a:off x="1680" y="3504"/>
              <a:ext cx="48" cy="96"/>
            </a:xfrm>
            <a:prstGeom prst="line">
              <a:avLst/>
            </a:prstGeom>
            <a:noFill/>
            <a:ln w="38100">
              <a:solidFill>
                <a:schemeClr val="tx1"/>
              </a:solidFill>
              <a:round/>
              <a:headEnd/>
              <a:tailEnd/>
            </a:ln>
            <a:effectLst/>
          </p:spPr>
          <p:txBody>
            <a:bodyPr/>
            <a:lstStyle/>
            <a:p>
              <a:endParaRPr lang="en-US"/>
            </a:p>
          </p:txBody>
        </p:sp>
      </p:grpSp>
      <p:sp>
        <p:nvSpPr>
          <p:cNvPr id="43056" name="Line 48"/>
          <p:cNvSpPr>
            <a:spLocks noChangeShapeType="1"/>
          </p:cNvSpPr>
          <p:nvPr/>
        </p:nvSpPr>
        <p:spPr bwMode="auto">
          <a:xfrm>
            <a:off x="914400" y="5562600"/>
            <a:ext cx="0" cy="304800"/>
          </a:xfrm>
          <a:prstGeom prst="line">
            <a:avLst/>
          </a:prstGeom>
          <a:noFill/>
          <a:ln w="38100">
            <a:solidFill>
              <a:schemeClr val="tx1"/>
            </a:solidFill>
            <a:round/>
            <a:headEnd/>
            <a:tailEnd/>
          </a:ln>
          <a:effectLst/>
        </p:spPr>
        <p:txBody>
          <a:bodyPr/>
          <a:lstStyle/>
          <a:p>
            <a:endParaRPr lang="en-US"/>
          </a:p>
        </p:txBody>
      </p:sp>
      <p:sp>
        <p:nvSpPr>
          <p:cNvPr id="43057" name="Line 49"/>
          <p:cNvSpPr>
            <a:spLocks noChangeShapeType="1"/>
          </p:cNvSpPr>
          <p:nvPr/>
        </p:nvSpPr>
        <p:spPr bwMode="auto">
          <a:xfrm>
            <a:off x="1676400" y="5562600"/>
            <a:ext cx="0" cy="304800"/>
          </a:xfrm>
          <a:prstGeom prst="line">
            <a:avLst/>
          </a:prstGeom>
          <a:noFill/>
          <a:ln w="38100">
            <a:solidFill>
              <a:schemeClr val="tx1"/>
            </a:solidFill>
            <a:round/>
            <a:headEnd/>
            <a:tailEnd/>
          </a:ln>
          <a:effectLst/>
        </p:spPr>
        <p:txBody>
          <a:bodyPr/>
          <a:lstStyle/>
          <a:p>
            <a:endParaRPr lang="en-US"/>
          </a:p>
        </p:txBody>
      </p:sp>
      <p:sp>
        <p:nvSpPr>
          <p:cNvPr id="43058" name="Line 50"/>
          <p:cNvSpPr>
            <a:spLocks noChangeShapeType="1"/>
          </p:cNvSpPr>
          <p:nvPr/>
        </p:nvSpPr>
        <p:spPr bwMode="auto">
          <a:xfrm>
            <a:off x="2438400" y="5562600"/>
            <a:ext cx="0" cy="304800"/>
          </a:xfrm>
          <a:prstGeom prst="line">
            <a:avLst/>
          </a:prstGeom>
          <a:noFill/>
          <a:ln w="38100">
            <a:solidFill>
              <a:schemeClr val="tx1"/>
            </a:solidFill>
            <a:round/>
            <a:headEnd/>
            <a:tailEnd/>
          </a:ln>
          <a:effectLst/>
        </p:spPr>
        <p:txBody>
          <a:bodyPr/>
          <a:lstStyle/>
          <a:p>
            <a:endParaRPr lang="en-US"/>
          </a:p>
        </p:txBody>
      </p:sp>
      <p:sp>
        <p:nvSpPr>
          <p:cNvPr id="43059" name="Text Box 51"/>
          <p:cNvSpPr txBox="1">
            <a:spLocks noChangeArrowheads="1"/>
          </p:cNvSpPr>
          <p:nvPr/>
        </p:nvSpPr>
        <p:spPr bwMode="auto">
          <a:xfrm>
            <a:off x="1905000" y="3810000"/>
            <a:ext cx="1371600" cy="457200"/>
          </a:xfrm>
          <a:prstGeom prst="rect">
            <a:avLst/>
          </a:prstGeom>
          <a:noFill/>
          <a:ln w="9525">
            <a:noFill/>
            <a:miter lim="800000"/>
            <a:headEnd/>
            <a:tailEnd/>
          </a:ln>
          <a:effectLst/>
        </p:spPr>
        <p:txBody>
          <a:bodyPr>
            <a:spAutoFit/>
          </a:bodyPr>
          <a:lstStyle/>
          <a:p>
            <a:pPr>
              <a:spcBef>
                <a:spcPct val="50000"/>
              </a:spcBef>
            </a:pPr>
            <a:r>
              <a:rPr lang="en-US"/>
              <a:t>Block 1</a:t>
            </a:r>
          </a:p>
        </p:txBody>
      </p:sp>
      <p:sp>
        <p:nvSpPr>
          <p:cNvPr id="43060" name="Text Box 52"/>
          <p:cNvSpPr txBox="1">
            <a:spLocks noChangeArrowheads="1"/>
          </p:cNvSpPr>
          <p:nvPr/>
        </p:nvSpPr>
        <p:spPr bwMode="auto">
          <a:xfrm>
            <a:off x="6400800" y="4114800"/>
            <a:ext cx="1371600" cy="457200"/>
          </a:xfrm>
          <a:prstGeom prst="rect">
            <a:avLst/>
          </a:prstGeom>
          <a:noFill/>
          <a:ln w="9525">
            <a:noFill/>
            <a:miter lim="800000"/>
            <a:headEnd/>
            <a:tailEnd/>
          </a:ln>
          <a:effectLst/>
        </p:spPr>
        <p:txBody>
          <a:bodyPr>
            <a:spAutoFit/>
          </a:bodyPr>
          <a:lstStyle/>
          <a:p>
            <a:pPr>
              <a:spcBef>
                <a:spcPct val="50000"/>
              </a:spcBef>
            </a:pPr>
            <a:r>
              <a:rPr lang="en-US"/>
              <a:t>Block 2</a:t>
            </a:r>
          </a:p>
        </p:txBody>
      </p:sp>
      <p:grpSp>
        <p:nvGrpSpPr>
          <p:cNvPr id="11" name="Group 53"/>
          <p:cNvGrpSpPr>
            <a:grpSpLocks/>
          </p:cNvGrpSpPr>
          <p:nvPr/>
        </p:nvGrpSpPr>
        <p:grpSpPr bwMode="auto">
          <a:xfrm>
            <a:off x="762000" y="3886200"/>
            <a:ext cx="7239000" cy="1752600"/>
            <a:chOff x="480" y="2448"/>
            <a:chExt cx="4560" cy="1104"/>
          </a:xfrm>
        </p:grpSpPr>
        <p:grpSp>
          <p:nvGrpSpPr>
            <p:cNvPr id="12" name="Group 54"/>
            <p:cNvGrpSpPr>
              <a:grpSpLocks/>
            </p:cNvGrpSpPr>
            <p:nvPr/>
          </p:nvGrpSpPr>
          <p:grpSpPr bwMode="auto">
            <a:xfrm>
              <a:off x="480" y="2448"/>
              <a:ext cx="1536" cy="1104"/>
              <a:chOff x="480" y="2448"/>
              <a:chExt cx="1536" cy="1104"/>
            </a:xfrm>
          </p:grpSpPr>
          <p:sp>
            <p:nvSpPr>
              <p:cNvPr id="43063" name="Freeform 55"/>
              <p:cNvSpPr>
                <a:spLocks/>
              </p:cNvSpPr>
              <p:nvPr/>
            </p:nvSpPr>
            <p:spPr bwMode="auto">
              <a:xfrm>
                <a:off x="576" y="3264"/>
                <a:ext cx="480" cy="240"/>
              </a:xfrm>
              <a:custGeom>
                <a:avLst/>
                <a:gdLst/>
                <a:ahLst/>
                <a:cxnLst>
                  <a:cxn ang="0">
                    <a:pos x="0" y="240"/>
                  </a:cxn>
                  <a:cxn ang="0">
                    <a:pos x="0" y="0"/>
                  </a:cxn>
                  <a:cxn ang="0">
                    <a:pos x="480" y="0"/>
                  </a:cxn>
                  <a:cxn ang="0">
                    <a:pos x="480" y="240"/>
                  </a:cxn>
                </a:cxnLst>
                <a:rect l="0" t="0" r="r" b="b"/>
                <a:pathLst>
                  <a:path w="480" h="240">
                    <a:moveTo>
                      <a:pt x="0" y="240"/>
                    </a:moveTo>
                    <a:lnTo>
                      <a:pt x="0" y="0"/>
                    </a:lnTo>
                    <a:lnTo>
                      <a:pt x="480" y="0"/>
                    </a:lnTo>
                    <a:lnTo>
                      <a:pt x="480" y="24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43064" name="Freeform 56"/>
              <p:cNvSpPr>
                <a:spLocks/>
              </p:cNvSpPr>
              <p:nvPr/>
            </p:nvSpPr>
            <p:spPr bwMode="auto">
              <a:xfrm>
                <a:off x="1056" y="3264"/>
                <a:ext cx="480" cy="240"/>
              </a:xfrm>
              <a:custGeom>
                <a:avLst/>
                <a:gdLst/>
                <a:ahLst/>
                <a:cxnLst>
                  <a:cxn ang="0">
                    <a:pos x="0" y="240"/>
                  </a:cxn>
                  <a:cxn ang="0">
                    <a:pos x="0" y="0"/>
                  </a:cxn>
                  <a:cxn ang="0">
                    <a:pos x="480" y="0"/>
                  </a:cxn>
                  <a:cxn ang="0">
                    <a:pos x="480" y="240"/>
                  </a:cxn>
                </a:cxnLst>
                <a:rect l="0" t="0" r="r" b="b"/>
                <a:pathLst>
                  <a:path w="480" h="240">
                    <a:moveTo>
                      <a:pt x="0" y="240"/>
                    </a:moveTo>
                    <a:lnTo>
                      <a:pt x="0" y="0"/>
                    </a:lnTo>
                    <a:lnTo>
                      <a:pt x="480" y="0"/>
                    </a:lnTo>
                    <a:lnTo>
                      <a:pt x="480" y="24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43065" name="AutoShape 57"/>
              <p:cNvSpPr>
                <a:spLocks noChangeArrowheads="1"/>
              </p:cNvSpPr>
              <p:nvPr/>
            </p:nvSpPr>
            <p:spPr bwMode="auto">
              <a:xfrm flipV="1">
                <a:off x="480"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43066" name="AutoShape 58"/>
              <p:cNvSpPr>
                <a:spLocks noChangeArrowheads="1"/>
              </p:cNvSpPr>
              <p:nvPr/>
            </p:nvSpPr>
            <p:spPr bwMode="auto">
              <a:xfrm flipV="1">
                <a:off x="960"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43067" name="AutoShape 59"/>
              <p:cNvSpPr>
                <a:spLocks noChangeArrowheads="1"/>
              </p:cNvSpPr>
              <p:nvPr/>
            </p:nvSpPr>
            <p:spPr bwMode="auto">
              <a:xfrm flipV="1">
                <a:off x="1440"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43068" name="Freeform 60"/>
              <p:cNvSpPr>
                <a:spLocks/>
              </p:cNvSpPr>
              <p:nvPr/>
            </p:nvSpPr>
            <p:spPr bwMode="auto">
              <a:xfrm>
                <a:off x="1056" y="2448"/>
                <a:ext cx="960" cy="816"/>
              </a:xfrm>
              <a:custGeom>
                <a:avLst/>
                <a:gdLst/>
                <a:ahLst/>
                <a:cxnLst>
                  <a:cxn ang="0">
                    <a:pos x="0" y="816"/>
                  </a:cxn>
                  <a:cxn ang="0">
                    <a:pos x="0" y="0"/>
                  </a:cxn>
                  <a:cxn ang="0">
                    <a:pos x="960" y="0"/>
                  </a:cxn>
                </a:cxnLst>
                <a:rect l="0" t="0" r="r" b="b"/>
                <a:pathLst>
                  <a:path w="960" h="816">
                    <a:moveTo>
                      <a:pt x="0" y="816"/>
                    </a:moveTo>
                    <a:lnTo>
                      <a:pt x="0" y="0"/>
                    </a:lnTo>
                    <a:lnTo>
                      <a:pt x="960" y="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43069" name="AutoShape 61"/>
              <p:cNvSpPr>
                <a:spLocks noChangeArrowheads="1"/>
              </p:cNvSpPr>
              <p:nvPr/>
            </p:nvSpPr>
            <p:spPr bwMode="auto">
              <a:xfrm flipV="1">
                <a:off x="960" y="2592"/>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43070" name="Oval 62"/>
              <p:cNvSpPr>
                <a:spLocks noChangeArrowheads="1"/>
              </p:cNvSpPr>
              <p:nvPr/>
            </p:nvSpPr>
            <p:spPr bwMode="auto">
              <a:xfrm>
                <a:off x="1008" y="2736"/>
                <a:ext cx="96" cy="96"/>
              </a:xfrm>
              <a:prstGeom prst="ellipse">
                <a:avLst/>
              </a:prstGeom>
              <a:solidFill>
                <a:srgbClr val="993366"/>
              </a:solidFill>
              <a:ln w="9525">
                <a:solidFill>
                  <a:schemeClr val="tx1"/>
                </a:solidFill>
                <a:round/>
                <a:headEnd/>
                <a:tailEnd/>
              </a:ln>
              <a:effectLst/>
            </p:spPr>
            <p:txBody>
              <a:bodyPr wrap="none" anchor="ctr"/>
              <a:lstStyle/>
              <a:p>
                <a:endParaRPr lang="en-US"/>
              </a:p>
            </p:txBody>
          </p:sp>
        </p:grpSp>
        <p:grpSp>
          <p:nvGrpSpPr>
            <p:cNvPr id="13" name="Group 63"/>
            <p:cNvGrpSpPr>
              <a:grpSpLocks/>
            </p:cNvGrpSpPr>
            <p:nvPr/>
          </p:nvGrpSpPr>
          <p:grpSpPr bwMode="auto">
            <a:xfrm>
              <a:off x="2400" y="2544"/>
              <a:ext cx="2640" cy="1008"/>
              <a:chOff x="2400" y="2544"/>
              <a:chExt cx="2640" cy="1008"/>
            </a:xfrm>
          </p:grpSpPr>
          <p:sp>
            <p:nvSpPr>
              <p:cNvPr id="43072" name="Freeform 64"/>
              <p:cNvSpPr>
                <a:spLocks/>
              </p:cNvSpPr>
              <p:nvPr/>
            </p:nvSpPr>
            <p:spPr bwMode="auto">
              <a:xfrm>
                <a:off x="2496" y="3264"/>
                <a:ext cx="480" cy="240"/>
              </a:xfrm>
              <a:custGeom>
                <a:avLst/>
                <a:gdLst/>
                <a:ahLst/>
                <a:cxnLst>
                  <a:cxn ang="0">
                    <a:pos x="0" y="240"/>
                  </a:cxn>
                  <a:cxn ang="0">
                    <a:pos x="0" y="0"/>
                  </a:cxn>
                  <a:cxn ang="0">
                    <a:pos x="480" y="0"/>
                  </a:cxn>
                  <a:cxn ang="0">
                    <a:pos x="480" y="240"/>
                  </a:cxn>
                </a:cxnLst>
                <a:rect l="0" t="0" r="r" b="b"/>
                <a:pathLst>
                  <a:path w="480" h="240">
                    <a:moveTo>
                      <a:pt x="0" y="240"/>
                    </a:moveTo>
                    <a:lnTo>
                      <a:pt x="0" y="0"/>
                    </a:lnTo>
                    <a:lnTo>
                      <a:pt x="480" y="0"/>
                    </a:lnTo>
                    <a:lnTo>
                      <a:pt x="480" y="24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43073" name="Freeform 65"/>
              <p:cNvSpPr>
                <a:spLocks/>
              </p:cNvSpPr>
              <p:nvPr/>
            </p:nvSpPr>
            <p:spPr bwMode="auto">
              <a:xfrm>
                <a:off x="2976" y="3264"/>
                <a:ext cx="480" cy="240"/>
              </a:xfrm>
              <a:custGeom>
                <a:avLst/>
                <a:gdLst/>
                <a:ahLst/>
                <a:cxnLst>
                  <a:cxn ang="0">
                    <a:pos x="0" y="240"/>
                  </a:cxn>
                  <a:cxn ang="0">
                    <a:pos x="0" y="0"/>
                  </a:cxn>
                  <a:cxn ang="0">
                    <a:pos x="480" y="0"/>
                  </a:cxn>
                  <a:cxn ang="0">
                    <a:pos x="480" y="240"/>
                  </a:cxn>
                </a:cxnLst>
                <a:rect l="0" t="0" r="r" b="b"/>
                <a:pathLst>
                  <a:path w="480" h="240">
                    <a:moveTo>
                      <a:pt x="0" y="240"/>
                    </a:moveTo>
                    <a:lnTo>
                      <a:pt x="0" y="0"/>
                    </a:lnTo>
                    <a:lnTo>
                      <a:pt x="480" y="0"/>
                    </a:lnTo>
                    <a:lnTo>
                      <a:pt x="480" y="24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43074" name="Freeform 66"/>
              <p:cNvSpPr>
                <a:spLocks/>
              </p:cNvSpPr>
              <p:nvPr/>
            </p:nvSpPr>
            <p:spPr bwMode="auto">
              <a:xfrm>
                <a:off x="4464" y="3264"/>
                <a:ext cx="480" cy="240"/>
              </a:xfrm>
              <a:custGeom>
                <a:avLst/>
                <a:gdLst/>
                <a:ahLst/>
                <a:cxnLst>
                  <a:cxn ang="0">
                    <a:pos x="0" y="240"/>
                  </a:cxn>
                  <a:cxn ang="0">
                    <a:pos x="0" y="0"/>
                  </a:cxn>
                  <a:cxn ang="0">
                    <a:pos x="480" y="0"/>
                  </a:cxn>
                  <a:cxn ang="0">
                    <a:pos x="480" y="240"/>
                  </a:cxn>
                </a:cxnLst>
                <a:rect l="0" t="0" r="r" b="b"/>
                <a:pathLst>
                  <a:path w="480" h="240">
                    <a:moveTo>
                      <a:pt x="0" y="240"/>
                    </a:moveTo>
                    <a:lnTo>
                      <a:pt x="0" y="0"/>
                    </a:lnTo>
                    <a:lnTo>
                      <a:pt x="480" y="0"/>
                    </a:lnTo>
                    <a:lnTo>
                      <a:pt x="480" y="24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43075" name="AutoShape 67"/>
              <p:cNvSpPr>
                <a:spLocks noChangeArrowheads="1"/>
              </p:cNvSpPr>
              <p:nvPr/>
            </p:nvSpPr>
            <p:spPr bwMode="auto">
              <a:xfrm flipV="1">
                <a:off x="3360"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43076" name="AutoShape 68"/>
              <p:cNvSpPr>
                <a:spLocks noChangeArrowheads="1"/>
              </p:cNvSpPr>
              <p:nvPr/>
            </p:nvSpPr>
            <p:spPr bwMode="auto">
              <a:xfrm flipV="1">
                <a:off x="4368"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43077" name="AutoShape 69"/>
              <p:cNvSpPr>
                <a:spLocks noChangeArrowheads="1"/>
              </p:cNvSpPr>
              <p:nvPr/>
            </p:nvSpPr>
            <p:spPr bwMode="auto">
              <a:xfrm flipV="1">
                <a:off x="4848"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43078" name="AutoShape 70"/>
              <p:cNvSpPr>
                <a:spLocks noChangeArrowheads="1"/>
              </p:cNvSpPr>
              <p:nvPr/>
            </p:nvSpPr>
            <p:spPr bwMode="auto">
              <a:xfrm flipV="1">
                <a:off x="2880"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43079" name="AutoShape 71"/>
              <p:cNvSpPr>
                <a:spLocks noChangeArrowheads="1"/>
              </p:cNvSpPr>
              <p:nvPr/>
            </p:nvSpPr>
            <p:spPr bwMode="auto">
              <a:xfrm flipV="1">
                <a:off x="2400" y="3360"/>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43080" name="Freeform 72"/>
              <p:cNvSpPr>
                <a:spLocks/>
              </p:cNvSpPr>
              <p:nvPr/>
            </p:nvSpPr>
            <p:spPr bwMode="auto">
              <a:xfrm>
                <a:off x="2976" y="2976"/>
                <a:ext cx="1728" cy="288"/>
              </a:xfrm>
              <a:custGeom>
                <a:avLst/>
                <a:gdLst/>
                <a:ahLst/>
                <a:cxnLst>
                  <a:cxn ang="0">
                    <a:pos x="0" y="240"/>
                  </a:cxn>
                  <a:cxn ang="0">
                    <a:pos x="0" y="0"/>
                  </a:cxn>
                  <a:cxn ang="0">
                    <a:pos x="480" y="0"/>
                  </a:cxn>
                  <a:cxn ang="0">
                    <a:pos x="480" y="240"/>
                  </a:cxn>
                </a:cxnLst>
                <a:rect l="0" t="0" r="r" b="b"/>
                <a:pathLst>
                  <a:path w="480" h="240">
                    <a:moveTo>
                      <a:pt x="0" y="240"/>
                    </a:moveTo>
                    <a:lnTo>
                      <a:pt x="0" y="0"/>
                    </a:lnTo>
                    <a:lnTo>
                      <a:pt x="480" y="0"/>
                    </a:lnTo>
                    <a:lnTo>
                      <a:pt x="480" y="24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43081" name="AutoShape 73"/>
              <p:cNvSpPr>
                <a:spLocks noChangeArrowheads="1"/>
              </p:cNvSpPr>
              <p:nvPr/>
            </p:nvSpPr>
            <p:spPr bwMode="auto">
              <a:xfrm flipV="1">
                <a:off x="2880" y="3024"/>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43082" name="AutoShape 74"/>
              <p:cNvSpPr>
                <a:spLocks noChangeArrowheads="1"/>
              </p:cNvSpPr>
              <p:nvPr/>
            </p:nvSpPr>
            <p:spPr bwMode="auto">
              <a:xfrm flipV="1">
                <a:off x="4608" y="3024"/>
                <a:ext cx="198"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43083" name="Line 75"/>
              <p:cNvSpPr>
                <a:spLocks noChangeShapeType="1"/>
              </p:cNvSpPr>
              <p:nvPr/>
            </p:nvSpPr>
            <p:spPr bwMode="auto">
              <a:xfrm flipV="1">
                <a:off x="3744" y="2544"/>
                <a:ext cx="0" cy="432"/>
              </a:xfrm>
              <a:prstGeom prst="line">
                <a:avLst/>
              </a:prstGeom>
              <a:noFill/>
              <a:ln w="38100">
                <a:solidFill>
                  <a:schemeClr val="tx1"/>
                </a:solidFill>
                <a:round/>
                <a:headEnd/>
                <a:tailEnd/>
              </a:ln>
              <a:effectLst/>
            </p:spPr>
            <p:txBody>
              <a:bodyPr/>
              <a:lstStyle/>
              <a:p>
                <a:endParaRPr lang="en-US"/>
              </a:p>
            </p:txBody>
          </p:sp>
          <p:sp>
            <p:nvSpPr>
              <p:cNvPr id="43084" name="AutoShape 76"/>
              <p:cNvSpPr>
                <a:spLocks noChangeArrowheads="1"/>
              </p:cNvSpPr>
              <p:nvPr/>
            </p:nvSpPr>
            <p:spPr bwMode="auto">
              <a:xfrm flipV="1">
                <a:off x="3648" y="2688"/>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grpSp>
      </p:grpSp>
      <p:grpSp>
        <p:nvGrpSpPr>
          <p:cNvPr id="14" name="Group 77"/>
          <p:cNvGrpSpPr>
            <a:grpSpLocks/>
          </p:cNvGrpSpPr>
          <p:nvPr/>
        </p:nvGrpSpPr>
        <p:grpSpPr bwMode="auto">
          <a:xfrm>
            <a:off x="3200400" y="3657600"/>
            <a:ext cx="2743200" cy="381000"/>
            <a:chOff x="2016" y="2304"/>
            <a:chExt cx="1728" cy="240"/>
          </a:xfrm>
        </p:grpSpPr>
        <p:sp>
          <p:nvSpPr>
            <p:cNvPr id="43086" name="Line 78"/>
            <p:cNvSpPr>
              <a:spLocks noChangeShapeType="1"/>
            </p:cNvSpPr>
            <p:nvPr/>
          </p:nvSpPr>
          <p:spPr bwMode="auto">
            <a:xfrm>
              <a:off x="2880" y="2352"/>
              <a:ext cx="0" cy="192"/>
            </a:xfrm>
            <a:prstGeom prst="line">
              <a:avLst/>
            </a:prstGeom>
            <a:noFill/>
            <a:ln w="38100">
              <a:solidFill>
                <a:schemeClr val="tx1"/>
              </a:solidFill>
              <a:round/>
              <a:headEnd/>
              <a:tailEnd/>
            </a:ln>
            <a:effectLst/>
          </p:spPr>
          <p:txBody>
            <a:bodyPr/>
            <a:lstStyle/>
            <a:p>
              <a:endParaRPr lang="en-US"/>
            </a:p>
          </p:txBody>
        </p:sp>
        <p:sp>
          <p:nvSpPr>
            <p:cNvPr id="43087" name="AutoShape 79"/>
            <p:cNvSpPr>
              <a:spLocks noChangeArrowheads="1"/>
            </p:cNvSpPr>
            <p:nvPr/>
          </p:nvSpPr>
          <p:spPr bwMode="auto">
            <a:xfrm flipV="1">
              <a:off x="2784" y="2304"/>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sp>
          <p:nvSpPr>
            <p:cNvPr id="43088" name="Freeform 80"/>
            <p:cNvSpPr>
              <a:spLocks/>
            </p:cNvSpPr>
            <p:nvPr/>
          </p:nvSpPr>
          <p:spPr bwMode="auto">
            <a:xfrm>
              <a:off x="2016" y="2448"/>
              <a:ext cx="1728" cy="96"/>
            </a:xfrm>
            <a:custGeom>
              <a:avLst/>
              <a:gdLst/>
              <a:ahLst/>
              <a:cxnLst>
                <a:cxn ang="0">
                  <a:pos x="0" y="0"/>
                </a:cxn>
                <a:cxn ang="0">
                  <a:pos x="288" y="0"/>
                </a:cxn>
                <a:cxn ang="0">
                  <a:pos x="288" y="96"/>
                </a:cxn>
                <a:cxn ang="0">
                  <a:pos x="1728" y="96"/>
                </a:cxn>
              </a:cxnLst>
              <a:rect l="0" t="0" r="r" b="b"/>
              <a:pathLst>
                <a:path w="1728" h="96">
                  <a:moveTo>
                    <a:pt x="0" y="0"/>
                  </a:moveTo>
                  <a:lnTo>
                    <a:pt x="288" y="0"/>
                  </a:lnTo>
                  <a:lnTo>
                    <a:pt x="288" y="96"/>
                  </a:lnTo>
                  <a:lnTo>
                    <a:pt x="1728" y="96"/>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43089" name="AutoShape 81"/>
            <p:cNvSpPr>
              <a:spLocks noChangeArrowheads="1"/>
            </p:cNvSpPr>
            <p:nvPr/>
          </p:nvSpPr>
          <p:spPr bwMode="auto">
            <a:xfrm rot="5400000" flipV="1">
              <a:off x="2064" y="2352"/>
              <a:ext cx="192" cy="192"/>
            </a:xfrm>
            <a:prstGeom prst="triangle">
              <a:avLst>
                <a:gd name="adj" fmla="val 50000"/>
              </a:avLst>
            </a:prstGeom>
            <a:solidFill>
              <a:srgbClr val="993366"/>
            </a:solidFill>
            <a:ln w="9525">
              <a:solidFill>
                <a:schemeClr val="tx1"/>
              </a:solidFill>
              <a:miter lim="800000"/>
              <a:headEnd/>
              <a:tailEnd/>
            </a:ln>
            <a:effectLst/>
          </p:spPr>
          <p:txBody>
            <a:bodyPr wrap="none" anchor="ctr"/>
            <a:lstStyle/>
            <a:p>
              <a:endParaRPr lang="en-US"/>
            </a:p>
          </p:txBody>
        </p:sp>
      </p:grpSp>
      <p:sp>
        <p:nvSpPr>
          <p:cNvPr id="43090" name="Text Box 82"/>
          <p:cNvSpPr txBox="1">
            <a:spLocks noChangeArrowheads="1"/>
          </p:cNvSpPr>
          <p:nvPr/>
        </p:nvSpPr>
        <p:spPr bwMode="auto">
          <a:xfrm>
            <a:off x="685800" y="2743200"/>
            <a:ext cx="1447800" cy="822325"/>
          </a:xfrm>
          <a:prstGeom prst="rect">
            <a:avLst/>
          </a:prstGeom>
          <a:noFill/>
          <a:ln w="9525">
            <a:noFill/>
            <a:miter lim="800000"/>
            <a:headEnd/>
            <a:tailEnd/>
          </a:ln>
          <a:effectLst/>
        </p:spPr>
        <p:txBody>
          <a:bodyPr>
            <a:spAutoFit/>
          </a:bodyPr>
          <a:lstStyle/>
          <a:p>
            <a:pPr>
              <a:spcBef>
                <a:spcPct val="50000"/>
              </a:spcBef>
            </a:pPr>
            <a:r>
              <a:rPr lang="en-US"/>
              <a:t>Toplevel Block</a:t>
            </a:r>
          </a:p>
        </p:txBody>
      </p:sp>
      <p:sp>
        <p:nvSpPr>
          <p:cNvPr id="15" name="Footer Placeholder 14"/>
          <p:cNvSpPr>
            <a:spLocks noGrp="1"/>
          </p:cNvSpPr>
          <p:nvPr>
            <p:ph type="ftr" sz="quarter" idx="11"/>
          </p:nvPr>
        </p:nvSpPr>
        <p:spPr/>
        <p:txBody>
          <a:bodyPr/>
          <a:lstStyle/>
          <a:p>
            <a:r>
              <a:rPr kumimoji="0" lang="en-US" smtClean="0"/>
              <a:t>W2018: EE307</a:t>
            </a:r>
            <a:endParaRPr kumimoji="0" lang="en-US"/>
          </a:p>
        </p:txBody>
      </p:sp>
      <p:sp>
        <p:nvSpPr>
          <p:cNvPr id="16" name="Slide Number Placeholder 15"/>
          <p:cNvSpPr>
            <a:spLocks noGrp="1"/>
          </p:cNvSpPr>
          <p:nvPr>
            <p:ph type="sldNum" sz="quarter" idx="12"/>
          </p:nvPr>
        </p:nvSpPr>
        <p:spPr/>
        <p:txBody>
          <a:bodyPr/>
          <a:lstStyle/>
          <a:p>
            <a:fld id="{6294C92D-0306-4E69-9CD3-20855E849650}" type="slidenum">
              <a:rPr kumimoji="0" lang="en-US" smtClean="0"/>
              <a:pPr/>
              <a:t>56</a:t>
            </a:fld>
            <a:endParaRPr kumimoji="0" lang="en-US"/>
          </a:p>
        </p:txBody>
      </p:sp>
    </p:spTree>
    <p:extLst>
      <p:ext uri="{BB962C8B-B14F-4D97-AF65-F5344CB8AC3E}">
        <p14:creationId xmlns:p14="http://schemas.microsoft.com/office/powerpoint/2010/main" val="154656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Power</a:t>
            </a:r>
            <a:endParaRPr lang="en-US" dirty="0"/>
          </a:p>
        </p:txBody>
      </p:sp>
      <p:sp>
        <p:nvSpPr>
          <p:cNvPr id="3" name="Content Placeholder 2"/>
          <p:cNvSpPr>
            <a:spLocks noGrp="1"/>
          </p:cNvSpPr>
          <p:nvPr>
            <p:ph idx="1"/>
          </p:nvPr>
        </p:nvSpPr>
        <p:spPr/>
        <p:txBody>
          <a:bodyPr/>
          <a:lstStyle/>
          <a:p>
            <a:r>
              <a:rPr lang="en-US" dirty="0" smtClean="0"/>
              <a:t>What is switching probability of the clock?</a:t>
            </a:r>
          </a:p>
          <a:p>
            <a:r>
              <a:rPr lang="en-US" dirty="0" smtClean="0"/>
              <a:t>What is the capacitive load?</a:t>
            </a:r>
          </a:p>
          <a:p>
            <a:endParaRPr lang="en-US" dirty="0" smtClean="0"/>
          </a:p>
          <a:p>
            <a:r>
              <a:rPr lang="en-US" dirty="0" smtClean="0"/>
              <a:t>How can you reduce power consumption?</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835862" y="4675314"/>
            <a:ext cx="7639050" cy="17907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kumimoji="0" lang="en-US" smtClean="0"/>
              <a:t>W2018: EE307</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57</a:t>
            </a:fld>
            <a:endParaRPr kumimoji="0" lang="en-US"/>
          </a:p>
        </p:txBody>
      </p:sp>
    </p:spTree>
    <p:extLst>
      <p:ext uri="{BB962C8B-B14F-4D97-AF65-F5344CB8AC3E}">
        <p14:creationId xmlns:p14="http://schemas.microsoft.com/office/powerpoint/2010/main" val="31087370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 Intel…</a:t>
            </a:r>
            <a:endParaRPr lang="en-US" dirty="0"/>
          </a:p>
        </p:txBody>
      </p:sp>
      <p:sp>
        <p:nvSpPr>
          <p:cNvPr id="3" name="Content Placeholder 2"/>
          <p:cNvSpPr>
            <a:spLocks noGrp="1"/>
          </p:cNvSpPr>
          <p:nvPr>
            <p:ph idx="1"/>
          </p:nvPr>
        </p:nvSpPr>
        <p:spPr/>
        <p:txBody>
          <a:bodyPr/>
          <a:lstStyle/>
          <a:p>
            <a:r>
              <a:rPr lang="en-US" dirty="0" smtClean="0"/>
              <a:t>Adding circuitry to compare arrival time of parallel blocks</a:t>
            </a:r>
          </a:p>
          <a:p>
            <a:r>
              <a:rPr lang="en-US" dirty="0" smtClean="0"/>
              <a:t>Reduce power to leading block</a:t>
            </a:r>
          </a:p>
          <a:p>
            <a:pPr lvl="1"/>
            <a:r>
              <a:rPr lang="en-US" dirty="0" smtClean="0"/>
              <a:t>Reduce frequency </a:t>
            </a:r>
            <a:r>
              <a:rPr lang="en-US" dirty="0" smtClean="0">
                <a:sym typeface="Wingdings" pitchFamily="2" charset="2"/>
              </a:rPr>
              <a:t> Lower supply voltage</a:t>
            </a:r>
          </a:p>
          <a:p>
            <a:endParaRPr lang="en-US" dirty="0" smtClean="0"/>
          </a:p>
          <a:p>
            <a:endParaRPr lang="en-US" dirty="0" smtClean="0"/>
          </a:p>
          <a:p>
            <a:r>
              <a:rPr lang="en-US" dirty="0" smtClean="0"/>
              <a:t>Measure power of blocks and keep it under a certain level to control heat</a:t>
            </a:r>
            <a:endParaRPr lang="en-US" dirty="0"/>
          </a:p>
        </p:txBody>
      </p:sp>
      <p:sp>
        <p:nvSpPr>
          <p:cNvPr id="5" name="Footer Placeholder 4"/>
          <p:cNvSpPr>
            <a:spLocks noGrp="1"/>
          </p:cNvSpPr>
          <p:nvPr>
            <p:ph type="ftr" sz="quarter" idx="11"/>
          </p:nvPr>
        </p:nvSpPr>
        <p:spPr/>
        <p:txBody>
          <a:bodyPr/>
          <a:lstStyle/>
          <a:p>
            <a:r>
              <a:rPr lang="en-US" smtClean="0"/>
              <a:t>W2018: EE307</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58</a:t>
            </a:fld>
            <a:endParaRPr lang="en-US"/>
          </a:p>
        </p:txBody>
      </p:sp>
    </p:spTree>
    <p:extLst>
      <p:ext uri="{BB962C8B-B14F-4D97-AF65-F5344CB8AC3E}">
        <p14:creationId xmlns:p14="http://schemas.microsoft.com/office/powerpoint/2010/main" val="20724999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smtClean="0"/>
              <a:t>Gating &amp; Voltage levels</a:t>
            </a:r>
            <a:endParaRPr lang="en-US" dirty="0"/>
          </a:p>
        </p:txBody>
      </p:sp>
      <p:grpSp>
        <p:nvGrpSpPr>
          <p:cNvPr id="2" name="Group 28"/>
          <p:cNvGrpSpPr>
            <a:grpSpLocks/>
          </p:cNvGrpSpPr>
          <p:nvPr/>
        </p:nvGrpSpPr>
        <p:grpSpPr bwMode="auto">
          <a:xfrm>
            <a:off x="457200" y="1828800"/>
            <a:ext cx="8229600" cy="2105025"/>
            <a:chOff x="240" y="2688"/>
            <a:chExt cx="5184" cy="1326"/>
          </a:xfrm>
        </p:grpSpPr>
        <p:grpSp>
          <p:nvGrpSpPr>
            <p:cNvPr id="3" name="Group 29"/>
            <p:cNvGrpSpPr>
              <a:grpSpLocks/>
            </p:cNvGrpSpPr>
            <p:nvPr/>
          </p:nvGrpSpPr>
          <p:grpSpPr bwMode="auto">
            <a:xfrm>
              <a:off x="240" y="2742"/>
              <a:ext cx="2340" cy="1272"/>
              <a:chOff x="318" y="2754"/>
              <a:chExt cx="2340" cy="1272"/>
            </a:xfrm>
          </p:grpSpPr>
          <p:sp>
            <p:nvSpPr>
              <p:cNvPr id="3102" name="Rectangle 30"/>
              <p:cNvSpPr>
                <a:spLocks noChangeArrowheads="1"/>
              </p:cNvSpPr>
              <p:nvPr/>
            </p:nvSpPr>
            <p:spPr bwMode="auto">
              <a:xfrm>
                <a:off x="318" y="2754"/>
                <a:ext cx="2340" cy="1272"/>
              </a:xfrm>
              <a:prstGeom prst="rect">
                <a:avLst/>
              </a:prstGeom>
              <a:solidFill>
                <a:srgbClr val="00CCFF"/>
              </a:solidFill>
              <a:ln w="9525">
                <a:solidFill>
                  <a:schemeClr val="tx1"/>
                </a:solidFill>
                <a:miter lim="800000"/>
                <a:headEnd/>
                <a:tailEnd/>
              </a:ln>
              <a:effectLst/>
            </p:spPr>
            <p:txBody>
              <a:bodyPr wrap="none" anchor="ctr"/>
              <a:lstStyle/>
              <a:p>
                <a:endParaRPr lang="en-US"/>
              </a:p>
            </p:txBody>
          </p:sp>
          <p:grpSp>
            <p:nvGrpSpPr>
              <p:cNvPr id="4" name="Group 31"/>
              <p:cNvGrpSpPr>
                <a:grpSpLocks/>
              </p:cNvGrpSpPr>
              <p:nvPr/>
            </p:nvGrpSpPr>
            <p:grpSpPr bwMode="auto">
              <a:xfrm>
                <a:off x="531" y="3138"/>
                <a:ext cx="441" cy="270"/>
                <a:chOff x="531" y="3150"/>
                <a:chExt cx="441" cy="270"/>
              </a:xfrm>
            </p:grpSpPr>
            <p:sp>
              <p:nvSpPr>
                <p:cNvPr id="3104" name="Rectangle 32"/>
                <p:cNvSpPr>
                  <a:spLocks noChangeArrowheads="1"/>
                </p:cNvSpPr>
                <p:nvPr/>
              </p:nvSpPr>
              <p:spPr bwMode="auto">
                <a:xfrm>
                  <a:off x="531" y="3150"/>
                  <a:ext cx="441" cy="27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05" name="Oval 33"/>
                <p:cNvSpPr>
                  <a:spLocks noChangeArrowheads="1"/>
                </p:cNvSpPr>
                <p:nvPr/>
              </p:nvSpPr>
              <p:spPr bwMode="auto">
                <a:xfrm>
                  <a:off x="576" y="3240"/>
                  <a:ext cx="117" cy="10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06" name="Oval 34"/>
                <p:cNvSpPr>
                  <a:spLocks noChangeArrowheads="1"/>
                </p:cNvSpPr>
                <p:nvPr/>
              </p:nvSpPr>
              <p:spPr bwMode="auto">
                <a:xfrm>
                  <a:off x="786" y="3240"/>
                  <a:ext cx="117" cy="10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07" name="Freeform 35"/>
                <p:cNvSpPr>
                  <a:spLocks/>
                </p:cNvSpPr>
                <p:nvPr/>
              </p:nvSpPr>
              <p:spPr bwMode="auto">
                <a:xfrm>
                  <a:off x="639" y="3194"/>
                  <a:ext cx="174" cy="43"/>
                </a:xfrm>
                <a:custGeom>
                  <a:avLst/>
                  <a:gdLst/>
                  <a:ahLst/>
                  <a:cxnLst>
                    <a:cxn ang="0">
                      <a:pos x="0" y="43"/>
                    </a:cxn>
                    <a:cxn ang="0">
                      <a:pos x="99" y="1"/>
                    </a:cxn>
                    <a:cxn ang="0">
                      <a:pos x="174" y="37"/>
                    </a:cxn>
                  </a:cxnLst>
                  <a:rect l="0" t="0" r="r" b="b"/>
                  <a:pathLst>
                    <a:path w="174" h="43">
                      <a:moveTo>
                        <a:pt x="0" y="43"/>
                      </a:moveTo>
                      <a:cubicBezTo>
                        <a:pt x="35" y="22"/>
                        <a:pt x="70" y="2"/>
                        <a:pt x="99" y="1"/>
                      </a:cubicBezTo>
                      <a:cubicBezTo>
                        <a:pt x="128" y="0"/>
                        <a:pt x="160" y="29"/>
                        <a:pt x="174" y="37"/>
                      </a:cubicBezTo>
                    </a:path>
                  </a:pathLst>
                </a:custGeom>
                <a:noFill/>
                <a:ln w="9525">
                  <a:solidFill>
                    <a:schemeClr val="tx1"/>
                  </a:solidFill>
                  <a:round/>
                  <a:headEnd type="none" w="med" len="med"/>
                  <a:tailEnd type="arrow" w="med" len="med"/>
                </a:ln>
                <a:effectLst/>
              </p:spPr>
              <p:txBody>
                <a:bodyPr/>
                <a:lstStyle/>
                <a:p>
                  <a:endParaRPr lang="en-US"/>
                </a:p>
              </p:txBody>
            </p:sp>
            <p:sp>
              <p:nvSpPr>
                <p:cNvPr id="3108" name="Freeform 36"/>
                <p:cNvSpPr>
                  <a:spLocks/>
                </p:cNvSpPr>
                <p:nvPr/>
              </p:nvSpPr>
              <p:spPr bwMode="auto">
                <a:xfrm flipH="1" flipV="1">
                  <a:off x="648" y="3344"/>
                  <a:ext cx="174" cy="43"/>
                </a:xfrm>
                <a:custGeom>
                  <a:avLst/>
                  <a:gdLst/>
                  <a:ahLst/>
                  <a:cxnLst>
                    <a:cxn ang="0">
                      <a:pos x="0" y="43"/>
                    </a:cxn>
                    <a:cxn ang="0">
                      <a:pos x="99" y="1"/>
                    </a:cxn>
                    <a:cxn ang="0">
                      <a:pos x="174" y="37"/>
                    </a:cxn>
                  </a:cxnLst>
                  <a:rect l="0" t="0" r="r" b="b"/>
                  <a:pathLst>
                    <a:path w="174" h="43">
                      <a:moveTo>
                        <a:pt x="0" y="43"/>
                      </a:moveTo>
                      <a:cubicBezTo>
                        <a:pt x="35" y="22"/>
                        <a:pt x="70" y="2"/>
                        <a:pt x="99" y="1"/>
                      </a:cubicBezTo>
                      <a:cubicBezTo>
                        <a:pt x="128" y="0"/>
                        <a:pt x="160" y="29"/>
                        <a:pt x="174" y="37"/>
                      </a:cubicBezTo>
                    </a:path>
                  </a:pathLst>
                </a:custGeom>
                <a:noFill/>
                <a:ln w="9525">
                  <a:solidFill>
                    <a:schemeClr val="tx1"/>
                  </a:solidFill>
                  <a:round/>
                  <a:headEnd type="none" w="med" len="med"/>
                  <a:tailEnd type="arrow" w="med" len="med"/>
                </a:ln>
                <a:effectLst/>
              </p:spPr>
              <p:txBody>
                <a:bodyPr/>
                <a:lstStyle/>
                <a:p>
                  <a:endParaRPr lang="en-US"/>
                </a:p>
              </p:txBody>
            </p:sp>
          </p:grpSp>
          <p:sp>
            <p:nvSpPr>
              <p:cNvPr id="3109" name="Rectangle 37"/>
              <p:cNvSpPr>
                <a:spLocks noChangeArrowheads="1"/>
              </p:cNvSpPr>
              <p:nvPr/>
            </p:nvSpPr>
            <p:spPr bwMode="auto">
              <a:xfrm>
                <a:off x="1191" y="2976"/>
                <a:ext cx="1458" cy="1044"/>
              </a:xfrm>
              <a:prstGeom prst="rect">
                <a:avLst/>
              </a:prstGeom>
              <a:solidFill>
                <a:srgbClr val="00CCFF"/>
              </a:solidFill>
              <a:ln w="9525">
                <a:solidFill>
                  <a:schemeClr val="tx1"/>
                </a:solidFill>
                <a:miter lim="800000"/>
                <a:headEnd/>
                <a:tailEnd/>
              </a:ln>
              <a:effectLst/>
            </p:spPr>
            <p:txBody>
              <a:bodyPr wrap="none" anchor="ctr"/>
              <a:lstStyle/>
              <a:p>
                <a:endParaRPr lang="en-US"/>
              </a:p>
            </p:txBody>
          </p:sp>
          <p:sp>
            <p:nvSpPr>
              <p:cNvPr id="3110" name="Line 38"/>
              <p:cNvSpPr>
                <a:spLocks noChangeShapeType="1"/>
              </p:cNvSpPr>
              <p:nvPr/>
            </p:nvSpPr>
            <p:spPr bwMode="auto">
              <a:xfrm>
                <a:off x="972" y="3261"/>
                <a:ext cx="219" cy="0"/>
              </a:xfrm>
              <a:prstGeom prst="line">
                <a:avLst/>
              </a:prstGeom>
              <a:noFill/>
              <a:ln w="9525">
                <a:solidFill>
                  <a:schemeClr val="tx1"/>
                </a:solidFill>
                <a:round/>
                <a:headEnd/>
                <a:tailEnd/>
              </a:ln>
              <a:effectLst/>
            </p:spPr>
            <p:txBody>
              <a:bodyPr/>
              <a:lstStyle/>
              <a:p>
                <a:endParaRPr lang="en-US"/>
              </a:p>
            </p:txBody>
          </p:sp>
          <p:grpSp>
            <p:nvGrpSpPr>
              <p:cNvPr id="5" name="Group 39"/>
              <p:cNvGrpSpPr>
                <a:grpSpLocks/>
              </p:cNvGrpSpPr>
              <p:nvPr/>
            </p:nvGrpSpPr>
            <p:grpSpPr bwMode="auto">
              <a:xfrm>
                <a:off x="1263" y="3630"/>
                <a:ext cx="441" cy="270"/>
                <a:chOff x="531" y="3150"/>
                <a:chExt cx="441" cy="270"/>
              </a:xfrm>
            </p:grpSpPr>
            <p:sp>
              <p:nvSpPr>
                <p:cNvPr id="3112" name="Rectangle 40"/>
                <p:cNvSpPr>
                  <a:spLocks noChangeArrowheads="1"/>
                </p:cNvSpPr>
                <p:nvPr/>
              </p:nvSpPr>
              <p:spPr bwMode="auto">
                <a:xfrm>
                  <a:off x="531" y="3150"/>
                  <a:ext cx="441" cy="27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13" name="Oval 41"/>
                <p:cNvSpPr>
                  <a:spLocks noChangeArrowheads="1"/>
                </p:cNvSpPr>
                <p:nvPr/>
              </p:nvSpPr>
              <p:spPr bwMode="auto">
                <a:xfrm>
                  <a:off x="576" y="3240"/>
                  <a:ext cx="117" cy="10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14" name="Oval 42"/>
                <p:cNvSpPr>
                  <a:spLocks noChangeArrowheads="1"/>
                </p:cNvSpPr>
                <p:nvPr/>
              </p:nvSpPr>
              <p:spPr bwMode="auto">
                <a:xfrm>
                  <a:off x="786" y="3240"/>
                  <a:ext cx="117" cy="10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15" name="Freeform 43"/>
                <p:cNvSpPr>
                  <a:spLocks/>
                </p:cNvSpPr>
                <p:nvPr/>
              </p:nvSpPr>
              <p:spPr bwMode="auto">
                <a:xfrm>
                  <a:off x="639" y="3194"/>
                  <a:ext cx="174" cy="43"/>
                </a:xfrm>
                <a:custGeom>
                  <a:avLst/>
                  <a:gdLst/>
                  <a:ahLst/>
                  <a:cxnLst>
                    <a:cxn ang="0">
                      <a:pos x="0" y="43"/>
                    </a:cxn>
                    <a:cxn ang="0">
                      <a:pos x="99" y="1"/>
                    </a:cxn>
                    <a:cxn ang="0">
                      <a:pos x="174" y="37"/>
                    </a:cxn>
                  </a:cxnLst>
                  <a:rect l="0" t="0" r="r" b="b"/>
                  <a:pathLst>
                    <a:path w="174" h="43">
                      <a:moveTo>
                        <a:pt x="0" y="43"/>
                      </a:moveTo>
                      <a:cubicBezTo>
                        <a:pt x="35" y="22"/>
                        <a:pt x="70" y="2"/>
                        <a:pt x="99" y="1"/>
                      </a:cubicBezTo>
                      <a:cubicBezTo>
                        <a:pt x="128" y="0"/>
                        <a:pt x="160" y="29"/>
                        <a:pt x="174" y="37"/>
                      </a:cubicBezTo>
                    </a:path>
                  </a:pathLst>
                </a:custGeom>
                <a:noFill/>
                <a:ln w="9525">
                  <a:solidFill>
                    <a:schemeClr val="tx1"/>
                  </a:solidFill>
                  <a:round/>
                  <a:headEnd type="none" w="med" len="med"/>
                  <a:tailEnd type="arrow" w="med" len="med"/>
                </a:ln>
                <a:effectLst/>
              </p:spPr>
              <p:txBody>
                <a:bodyPr/>
                <a:lstStyle/>
                <a:p>
                  <a:endParaRPr lang="en-US"/>
                </a:p>
              </p:txBody>
            </p:sp>
            <p:sp>
              <p:nvSpPr>
                <p:cNvPr id="3116" name="Freeform 44"/>
                <p:cNvSpPr>
                  <a:spLocks/>
                </p:cNvSpPr>
                <p:nvPr/>
              </p:nvSpPr>
              <p:spPr bwMode="auto">
                <a:xfrm flipH="1" flipV="1">
                  <a:off x="648" y="3344"/>
                  <a:ext cx="174" cy="43"/>
                </a:xfrm>
                <a:custGeom>
                  <a:avLst/>
                  <a:gdLst/>
                  <a:ahLst/>
                  <a:cxnLst>
                    <a:cxn ang="0">
                      <a:pos x="0" y="43"/>
                    </a:cxn>
                    <a:cxn ang="0">
                      <a:pos x="99" y="1"/>
                    </a:cxn>
                    <a:cxn ang="0">
                      <a:pos x="174" y="37"/>
                    </a:cxn>
                  </a:cxnLst>
                  <a:rect l="0" t="0" r="r" b="b"/>
                  <a:pathLst>
                    <a:path w="174" h="43">
                      <a:moveTo>
                        <a:pt x="0" y="43"/>
                      </a:moveTo>
                      <a:cubicBezTo>
                        <a:pt x="35" y="22"/>
                        <a:pt x="70" y="2"/>
                        <a:pt x="99" y="1"/>
                      </a:cubicBezTo>
                      <a:cubicBezTo>
                        <a:pt x="128" y="0"/>
                        <a:pt x="160" y="29"/>
                        <a:pt x="174" y="37"/>
                      </a:cubicBezTo>
                    </a:path>
                  </a:pathLst>
                </a:custGeom>
                <a:noFill/>
                <a:ln w="9525">
                  <a:solidFill>
                    <a:schemeClr val="tx1"/>
                  </a:solidFill>
                  <a:round/>
                  <a:headEnd type="none" w="med" len="med"/>
                  <a:tailEnd type="arrow" w="med" len="med"/>
                </a:ln>
                <a:effectLst/>
              </p:spPr>
              <p:txBody>
                <a:bodyPr/>
                <a:lstStyle/>
                <a:p>
                  <a:endParaRPr lang="en-US"/>
                </a:p>
              </p:txBody>
            </p:sp>
          </p:grpSp>
          <p:sp>
            <p:nvSpPr>
              <p:cNvPr id="3117" name="Rectangle 45"/>
              <p:cNvSpPr>
                <a:spLocks noChangeArrowheads="1"/>
              </p:cNvSpPr>
              <p:nvPr/>
            </p:nvSpPr>
            <p:spPr bwMode="auto">
              <a:xfrm>
                <a:off x="2220" y="3252"/>
                <a:ext cx="426" cy="762"/>
              </a:xfrm>
              <a:prstGeom prst="rect">
                <a:avLst/>
              </a:prstGeom>
              <a:solidFill>
                <a:srgbClr val="00CCFF"/>
              </a:solidFill>
              <a:ln w="9525">
                <a:solidFill>
                  <a:schemeClr val="tx1"/>
                </a:solidFill>
                <a:miter lim="800000"/>
                <a:headEnd/>
                <a:tailEnd/>
              </a:ln>
              <a:effectLst/>
            </p:spPr>
            <p:txBody>
              <a:bodyPr wrap="none" anchor="ctr"/>
              <a:lstStyle/>
              <a:p>
                <a:endParaRPr lang="en-US"/>
              </a:p>
            </p:txBody>
          </p:sp>
          <p:grpSp>
            <p:nvGrpSpPr>
              <p:cNvPr id="6" name="Group 46"/>
              <p:cNvGrpSpPr>
                <a:grpSpLocks/>
              </p:cNvGrpSpPr>
              <p:nvPr/>
            </p:nvGrpSpPr>
            <p:grpSpPr bwMode="auto">
              <a:xfrm>
                <a:off x="2355" y="3687"/>
                <a:ext cx="210" cy="237"/>
                <a:chOff x="2355" y="3687"/>
                <a:chExt cx="210" cy="237"/>
              </a:xfrm>
            </p:grpSpPr>
            <p:sp>
              <p:nvSpPr>
                <p:cNvPr id="3119" name="Rectangle 47"/>
                <p:cNvSpPr>
                  <a:spLocks noChangeArrowheads="1"/>
                </p:cNvSpPr>
                <p:nvPr/>
              </p:nvSpPr>
              <p:spPr bwMode="auto">
                <a:xfrm>
                  <a:off x="2355" y="3687"/>
                  <a:ext cx="210" cy="23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20" name="Freeform 48"/>
                <p:cNvSpPr>
                  <a:spLocks/>
                </p:cNvSpPr>
                <p:nvPr/>
              </p:nvSpPr>
              <p:spPr bwMode="auto">
                <a:xfrm>
                  <a:off x="2355" y="3843"/>
                  <a:ext cx="51" cy="72"/>
                </a:xfrm>
                <a:custGeom>
                  <a:avLst/>
                  <a:gdLst/>
                  <a:ahLst/>
                  <a:cxnLst>
                    <a:cxn ang="0">
                      <a:pos x="3" y="0"/>
                    </a:cxn>
                    <a:cxn ang="0">
                      <a:pos x="51" y="33"/>
                    </a:cxn>
                    <a:cxn ang="0">
                      <a:pos x="0" y="72"/>
                    </a:cxn>
                  </a:cxnLst>
                  <a:rect l="0" t="0" r="r" b="b"/>
                  <a:pathLst>
                    <a:path w="51" h="72">
                      <a:moveTo>
                        <a:pt x="3" y="0"/>
                      </a:moveTo>
                      <a:lnTo>
                        <a:pt x="51" y="33"/>
                      </a:lnTo>
                      <a:lnTo>
                        <a:pt x="0" y="72"/>
                      </a:lnTo>
                    </a:path>
                  </a:pathLst>
                </a:custGeom>
                <a:noFill/>
                <a:ln w="9525">
                  <a:solidFill>
                    <a:schemeClr val="tx1"/>
                  </a:solidFill>
                  <a:round/>
                  <a:headEnd/>
                  <a:tailEnd/>
                </a:ln>
                <a:effectLst/>
              </p:spPr>
              <p:txBody>
                <a:bodyPr/>
                <a:lstStyle/>
                <a:p>
                  <a:endParaRPr lang="en-US"/>
                </a:p>
              </p:txBody>
            </p:sp>
          </p:grpSp>
          <p:sp>
            <p:nvSpPr>
              <p:cNvPr id="3121" name="Line 49"/>
              <p:cNvSpPr>
                <a:spLocks noChangeShapeType="1"/>
              </p:cNvSpPr>
              <p:nvPr/>
            </p:nvSpPr>
            <p:spPr bwMode="auto">
              <a:xfrm flipV="1">
                <a:off x="1707" y="3768"/>
                <a:ext cx="510" cy="0"/>
              </a:xfrm>
              <a:prstGeom prst="line">
                <a:avLst/>
              </a:prstGeom>
              <a:noFill/>
              <a:ln w="9525">
                <a:solidFill>
                  <a:schemeClr val="tx1"/>
                </a:solidFill>
                <a:round/>
                <a:headEnd/>
                <a:tailEnd/>
              </a:ln>
              <a:effectLst/>
            </p:spPr>
            <p:txBody>
              <a:bodyPr/>
              <a:lstStyle/>
              <a:p>
                <a:endParaRPr lang="en-US"/>
              </a:p>
            </p:txBody>
          </p:sp>
          <p:sp>
            <p:nvSpPr>
              <p:cNvPr id="3122" name="Text Box 50"/>
              <p:cNvSpPr txBox="1">
                <a:spLocks noChangeArrowheads="1"/>
              </p:cNvSpPr>
              <p:nvPr/>
            </p:nvSpPr>
            <p:spPr bwMode="auto">
              <a:xfrm>
                <a:off x="450" y="2760"/>
                <a:ext cx="1728" cy="231"/>
              </a:xfrm>
              <a:prstGeom prst="rect">
                <a:avLst/>
              </a:prstGeom>
              <a:noFill/>
              <a:ln w="9525">
                <a:noFill/>
                <a:miter lim="800000"/>
                <a:headEnd/>
                <a:tailEnd/>
              </a:ln>
              <a:effectLst/>
            </p:spPr>
            <p:txBody>
              <a:bodyPr>
                <a:spAutoFit/>
              </a:bodyPr>
              <a:lstStyle/>
              <a:p>
                <a:pPr algn="l">
                  <a:spcBef>
                    <a:spcPct val="50000"/>
                  </a:spcBef>
                </a:pPr>
                <a:r>
                  <a:rPr lang="en-US" sz="1800" b="1" dirty="0">
                    <a:solidFill>
                      <a:srgbClr val="3333CC"/>
                    </a:solidFill>
                  </a:rPr>
                  <a:t>Hierarchical Levels</a:t>
                </a:r>
              </a:p>
            </p:txBody>
          </p:sp>
          <p:sp>
            <p:nvSpPr>
              <p:cNvPr id="3123" name="Line 51"/>
              <p:cNvSpPr>
                <a:spLocks noChangeShapeType="1"/>
              </p:cNvSpPr>
              <p:nvPr/>
            </p:nvSpPr>
            <p:spPr bwMode="auto">
              <a:xfrm>
                <a:off x="846" y="2964"/>
                <a:ext cx="306" cy="138"/>
              </a:xfrm>
              <a:prstGeom prst="line">
                <a:avLst/>
              </a:prstGeom>
              <a:noFill/>
              <a:ln w="9525">
                <a:solidFill>
                  <a:schemeClr val="tx1"/>
                </a:solidFill>
                <a:round/>
                <a:headEnd/>
                <a:tailEnd type="triangle" w="med" len="med"/>
              </a:ln>
              <a:effectLst/>
            </p:spPr>
            <p:txBody>
              <a:bodyPr/>
              <a:lstStyle/>
              <a:p>
                <a:endParaRPr lang="en-US"/>
              </a:p>
            </p:txBody>
          </p:sp>
          <p:sp>
            <p:nvSpPr>
              <p:cNvPr id="3124" name="Line 52"/>
              <p:cNvSpPr>
                <a:spLocks noChangeShapeType="1"/>
              </p:cNvSpPr>
              <p:nvPr/>
            </p:nvSpPr>
            <p:spPr bwMode="auto">
              <a:xfrm>
                <a:off x="1542" y="2946"/>
                <a:ext cx="498" cy="264"/>
              </a:xfrm>
              <a:prstGeom prst="line">
                <a:avLst/>
              </a:prstGeom>
              <a:noFill/>
              <a:ln w="9525">
                <a:solidFill>
                  <a:schemeClr val="tx1"/>
                </a:solidFill>
                <a:round/>
                <a:headEnd/>
                <a:tailEnd type="triangle" w="med" len="med"/>
              </a:ln>
              <a:effectLst/>
            </p:spPr>
            <p:txBody>
              <a:bodyPr/>
              <a:lstStyle/>
              <a:p>
                <a:endParaRPr lang="en-US"/>
              </a:p>
            </p:txBody>
          </p:sp>
        </p:grpSp>
        <p:sp>
          <p:nvSpPr>
            <p:cNvPr id="3125" name="Line 53"/>
            <p:cNvSpPr>
              <a:spLocks noChangeShapeType="1"/>
            </p:cNvSpPr>
            <p:nvPr/>
          </p:nvSpPr>
          <p:spPr bwMode="auto">
            <a:xfrm>
              <a:off x="2640" y="3348"/>
              <a:ext cx="378" cy="0"/>
            </a:xfrm>
            <a:prstGeom prst="line">
              <a:avLst/>
            </a:prstGeom>
            <a:noFill/>
            <a:ln w="92075">
              <a:solidFill>
                <a:schemeClr val="folHlink"/>
              </a:solidFill>
              <a:round/>
              <a:headEnd/>
              <a:tailEnd type="triangle" w="med" len="med"/>
            </a:ln>
            <a:effectLst/>
          </p:spPr>
          <p:txBody>
            <a:bodyPr/>
            <a:lstStyle/>
            <a:p>
              <a:endParaRPr lang="en-US"/>
            </a:p>
          </p:txBody>
        </p:sp>
        <p:grpSp>
          <p:nvGrpSpPr>
            <p:cNvPr id="7" name="Group 54"/>
            <p:cNvGrpSpPr>
              <a:grpSpLocks/>
            </p:cNvGrpSpPr>
            <p:nvPr/>
          </p:nvGrpSpPr>
          <p:grpSpPr bwMode="auto">
            <a:xfrm>
              <a:off x="3036" y="2688"/>
              <a:ext cx="2388" cy="1326"/>
              <a:chOff x="3114" y="2700"/>
              <a:chExt cx="2388" cy="1326"/>
            </a:xfrm>
          </p:grpSpPr>
          <p:sp>
            <p:nvSpPr>
              <p:cNvPr id="3127" name="Rectangle 55"/>
              <p:cNvSpPr>
                <a:spLocks noChangeArrowheads="1"/>
              </p:cNvSpPr>
              <p:nvPr/>
            </p:nvSpPr>
            <p:spPr bwMode="auto">
              <a:xfrm>
                <a:off x="3162" y="2754"/>
                <a:ext cx="2340" cy="1272"/>
              </a:xfrm>
              <a:prstGeom prst="rect">
                <a:avLst/>
              </a:prstGeom>
              <a:solidFill>
                <a:srgbClr val="00CCFF"/>
              </a:solidFill>
              <a:ln w="9525">
                <a:solidFill>
                  <a:schemeClr val="tx1"/>
                </a:solidFill>
                <a:miter lim="800000"/>
                <a:headEnd/>
                <a:tailEnd/>
              </a:ln>
              <a:effectLst/>
            </p:spPr>
            <p:txBody>
              <a:bodyPr wrap="none" anchor="ctr"/>
              <a:lstStyle/>
              <a:p>
                <a:endParaRPr lang="en-US"/>
              </a:p>
            </p:txBody>
          </p:sp>
          <p:grpSp>
            <p:nvGrpSpPr>
              <p:cNvPr id="8" name="Group 56"/>
              <p:cNvGrpSpPr>
                <a:grpSpLocks/>
              </p:cNvGrpSpPr>
              <p:nvPr/>
            </p:nvGrpSpPr>
            <p:grpSpPr bwMode="auto">
              <a:xfrm>
                <a:off x="3375" y="3108"/>
                <a:ext cx="441" cy="270"/>
                <a:chOff x="531" y="3150"/>
                <a:chExt cx="441" cy="270"/>
              </a:xfrm>
            </p:grpSpPr>
            <p:sp>
              <p:nvSpPr>
                <p:cNvPr id="3129" name="Rectangle 57"/>
                <p:cNvSpPr>
                  <a:spLocks noChangeArrowheads="1"/>
                </p:cNvSpPr>
                <p:nvPr/>
              </p:nvSpPr>
              <p:spPr bwMode="auto">
                <a:xfrm>
                  <a:off x="531" y="3150"/>
                  <a:ext cx="441" cy="27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30" name="Oval 58"/>
                <p:cNvSpPr>
                  <a:spLocks noChangeArrowheads="1"/>
                </p:cNvSpPr>
                <p:nvPr/>
              </p:nvSpPr>
              <p:spPr bwMode="auto">
                <a:xfrm>
                  <a:off x="576" y="3240"/>
                  <a:ext cx="117" cy="10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31" name="Oval 59"/>
                <p:cNvSpPr>
                  <a:spLocks noChangeArrowheads="1"/>
                </p:cNvSpPr>
                <p:nvPr/>
              </p:nvSpPr>
              <p:spPr bwMode="auto">
                <a:xfrm>
                  <a:off x="786" y="3240"/>
                  <a:ext cx="117" cy="10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32" name="Freeform 60"/>
                <p:cNvSpPr>
                  <a:spLocks/>
                </p:cNvSpPr>
                <p:nvPr/>
              </p:nvSpPr>
              <p:spPr bwMode="auto">
                <a:xfrm>
                  <a:off x="639" y="3194"/>
                  <a:ext cx="174" cy="43"/>
                </a:xfrm>
                <a:custGeom>
                  <a:avLst/>
                  <a:gdLst/>
                  <a:ahLst/>
                  <a:cxnLst>
                    <a:cxn ang="0">
                      <a:pos x="0" y="43"/>
                    </a:cxn>
                    <a:cxn ang="0">
                      <a:pos x="99" y="1"/>
                    </a:cxn>
                    <a:cxn ang="0">
                      <a:pos x="174" y="37"/>
                    </a:cxn>
                  </a:cxnLst>
                  <a:rect l="0" t="0" r="r" b="b"/>
                  <a:pathLst>
                    <a:path w="174" h="43">
                      <a:moveTo>
                        <a:pt x="0" y="43"/>
                      </a:moveTo>
                      <a:cubicBezTo>
                        <a:pt x="35" y="22"/>
                        <a:pt x="70" y="2"/>
                        <a:pt x="99" y="1"/>
                      </a:cubicBezTo>
                      <a:cubicBezTo>
                        <a:pt x="128" y="0"/>
                        <a:pt x="160" y="29"/>
                        <a:pt x="174" y="37"/>
                      </a:cubicBezTo>
                    </a:path>
                  </a:pathLst>
                </a:custGeom>
                <a:noFill/>
                <a:ln w="9525">
                  <a:solidFill>
                    <a:schemeClr val="tx1"/>
                  </a:solidFill>
                  <a:round/>
                  <a:headEnd type="none" w="med" len="med"/>
                  <a:tailEnd type="arrow" w="med" len="med"/>
                </a:ln>
                <a:effectLst/>
              </p:spPr>
              <p:txBody>
                <a:bodyPr/>
                <a:lstStyle/>
                <a:p>
                  <a:endParaRPr lang="en-US"/>
                </a:p>
              </p:txBody>
            </p:sp>
            <p:sp>
              <p:nvSpPr>
                <p:cNvPr id="3133" name="Freeform 61"/>
                <p:cNvSpPr>
                  <a:spLocks/>
                </p:cNvSpPr>
                <p:nvPr/>
              </p:nvSpPr>
              <p:spPr bwMode="auto">
                <a:xfrm flipH="1" flipV="1">
                  <a:off x="648" y="3344"/>
                  <a:ext cx="174" cy="43"/>
                </a:xfrm>
                <a:custGeom>
                  <a:avLst/>
                  <a:gdLst/>
                  <a:ahLst/>
                  <a:cxnLst>
                    <a:cxn ang="0">
                      <a:pos x="0" y="43"/>
                    </a:cxn>
                    <a:cxn ang="0">
                      <a:pos x="99" y="1"/>
                    </a:cxn>
                    <a:cxn ang="0">
                      <a:pos x="174" y="37"/>
                    </a:cxn>
                  </a:cxnLst>
                  <a:rect l="0" t="0" r="r" b="b"/>
                  <a:pathLst>
                    <a:path w="174" h="43">
                      <a:moveTo>
                        <a:pt x="0" y="43"/>
                      </a:moveTo>
                      <a:cubicBezTo>
                        <a:pt x="35" y="22"/>
                        <a:pt x="70" y="2"/>
                        <a:pt x="99" y="1"/>
                      </a:cubicBezTo>
                      <a:cubicBezTo>
                        <a:pt x="128" y="0"/>
                        <a:pt x="160" y="29"/>
                        <a:pt x="174" y="37"/>
                      </a:cubicBezTo>
                    </a:path>
                  </a:pathLst>
                </a:custGeom>
                <a:noFill/>
                <a:ln w="9525">
                  <a:solidFill>
                    <a:schemeClr val="tx1"/>
                  </a:solidFill>
                  <a:round/>
                  <a:headEnd type="none" w="med" len="med"/>
                  <a:tailEnd type="arrow" w="med" len="med"/>
                </a:ln>
                <a:effectLst/>
              </p:spPr>
              <p:txBody>
                <a:bodyPr/>
                <a:lstStyle/>
                <a:p>
                  <a:endParaRPr lang="en-US"/>
                </a:p>
              </p:txBody>
            </p:sp>
          </p:grpSp>
          <p:sp>
            <p:nvSpPr>
              <p:cNvPr id="3134" name="Rectangle 62"/>
              <p:cNvSpPr>
                <a:spLocks noChangeArrowheads="1"/>
              </p:cNvSpPr>
              <p:nvPr/>
            </p:nvSpPr>
            <p:spPr bwMode="auto">
              <a:xfrm>
                <a:off x="4035" y="2976"/>
                <a:ext cx="1458" cy="1044"/>
              </a:xfrm>
              <a:prstGeom prst="rect">
                <a:avLst/>
              </a:prstGeom>
              <a:solidFill>
                <a:srgbClr val="00CCFF"/>
              </a:solidFill>
              <a:ln w="9525">
                <a:solidFill>
                  <a:schemeClr val="tx1"/>
                </a:solidFill>
                <a:miter lim="800000"/>
                <a:headEnd/>
                <a:tailEnd/>
              </a:ln>
              <a:effectLst/>
            </p:spPr>
            <p:txBody>
              <a:bodyPr wrap="none" anchor="ctr"/>
              <a:lstStyle/>
              <a:p>
                <a:endParaRPr lang="en-US"/>
              </a:p>
            </p:txBody>
          </p:sp>
          <p:grpSp>
            <p:nvGrpSpPr>
              <p:cNvPr id="9" name="Group 63"/>
              <p:cNvGrpSpPr>
                <a:grpSpLocks/>
              </p:cNvGrpSpPr>
              <p:nvPr/>
            </p:nvGrpSpPr>
            <p:grpSpPr bwMode="auto">
              <a:xfrm>
                <a:off x="4179" y="3636"/>
                <a:ext cx="441" cy="270"/>
                <a:chOff x="531" y="3150"/>
                <a:chExt cx="441" cy="270"/>
              </a:xfrm>
            </p:grpSpPr>
            <p:sp>
              <p:nvSpPr>
                <p:cNvPr id="3136" name="Rectangle 64"/>
                <p:cNvSpPr>
                  <a:spLocks noChangeArrowheads="1"/>
                </p:cNvSpPr>
                <p:nvPr/>
              </p:nvSpPr>
              <p:spPr bwMode="auto">
                <a:xfrm>
                  <a:off x="531" y="3150"/>
                  <a:ext cx="441" cy="27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37" name="Oval 65"/>
                <p:cNvSpPr>
                  <a:spLocks noChangeArrowheads="1"/>
                </p:cNvSpPr>
                <p:nvPr/>
              </p:nvSpPr>
              <p:spPr bwMode="auto">
                <a:xfrm>
                  <a:off x="576" y="3240"/>
                  <a:ext cx="117" cy="10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38" name="Oval 66"/>
                <p:cNvSpPr>
                  <a:spLocks noChangeArrowheads="1"/>
                </p:cNvSpPr>
                <p:nvPr/>
              </p:nvSpPr>
              <p:spPr bwMode="auto">
                <a:xfrm>
                  <a:off x="786" y="3240"/>
                  <a:ext cx="117" cy="10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39" name="Freeform 67"/>
                <p:cNvSpPr>
                  <a:spLocks/>
                </p:cNvSpPr>
                <p:nvPr/>
              </p:nvSpPr>
              <p:spPr bwMode="auto">
                <a:xfrm>
                  <a:off x="639" y="3194"/>
                  <a:ext cx="174" cy="43"/>
                </a:xfrm>
                <a:custGeom>
                  <a:avLst/>
                  <a:gdLst/>
                  <a:ahLst/>
                  <a:cxnLst>
                    <a:cxn ang="0">
                      <a:pos x="0" y="43"/>
                    </a:cxn>
                    <a:cxn ang="0">
                      <a:pos x="99" y="1"/>
                    </a:cxn>
                    <a:cxn ang="0">
                      <a:pos x="174" y="37"/>
                    </a:cxn>
                  </a:cxnLst>
                  <a:rect l="0" t="0" r="r" b="b"/>
                  <a:pathLst>
                    <a:path w="174" h="43">
                      <a:moveTo>
                        <a:pt x="0" y="43"/>
                      </a:moveTo>
                      <a:cubicBezTo>
                        <a:pt x="35" y="22"/>
                        <a:pt x="70" y="2"/>
                        <a:pt x="99" y="1"/>
                      </a:cubicBezTo>
                      <a:cubicBezTo>
                        <a:pt x="128" y="0"/>
                        <a:pt x="160" y="29"/>
                        <a:pt x="174" y="37"/>
                      </a:cubicBezTo>
                    </a:path>
                  </a:pathLst>
                </a:custGeom>
                <a:noFill/>
                <a:ln w="9525">
                  <a:solidFill>
                    <a:schemeClr val="tx1"/>
                  </a:solidFill>
                  <a:round/>
                  <a:headEnd type="none" w="med" len="med"/>
                  <a:tailEnd type="arrow" w="med" len="med"/>
                </a:ln>
                <a:effectLst/>
              </p:spPr>
              <p:txBody>
                <a:bodyPr/>
                <a:lstStyle/>
                <a:p>
                  <a:endParaRPr lang="en-US"/>
                </a:p>
              </p:txBody>
            </p:sp>
            <p:sp>
              <p:nvSpPr>
                <p:cNvPr id="3140" name="Freeform 68"/>
                <p:cNvSpPr>
                  <a:spLocks/>
                </p:cNvSpPr>
                <p:nvPr/>
              </p:nvSpPr>
              <p:spPr bwMode="auto">
                <a:xfrm flipH="1" flipV="1">
                  <a:off x="648" y="3344"/>
                  <a:ext cx="174" cy="43"/>
                </a:xfrm>
                <a:custGeom>
                  <a:avLst/>
                  <a:gdLst/>
                  <a:ahLst/>
                  <a:cxnLst>
                    <a:cxn ang="0">
                      <a:pos x="0" y="43"/>
                    </a:cxn>
                    <a:cxn ang="0">
                      <a:pos x="99" y="1"/>
                    </a:cxn>
                    <a:cxn ang="0">
                      <a:pos x="174" y="37"/>
                    </a:cxn>
                  </a:cxnLst>
                  <a:rect l="0" t="0" r="r" b="b"/>
                  <a:pathLst>
                    <a:path w="174" h="43">
                      <a:moveTo>
                        <a:pt x="0" y="43"/>
                      </a:moveTo>
                      <a:cubicBezTo>
                        <a:pt x="35" y="22"/>
                        <a:pt x="70" y="2"/>
                        <a:pt x="99" y="1"/>
                      </a:cubicBezTo>
                      <a:cubicBezTo>
                        <a:pt x="128" y="0"/>
                        <a:pt x="160" y="29"/>
                        <a:pt x="174" y="37"/>
                      </a:cubicBezTo>
                    </a:path>
                  </a:pathLst>
                </a:custGeom>
                <a:noFill/>
                <a:ln w="9525">
                  <a:solidFill>
                    <a:schemeClr val="tx1"/>
                  </a:solidFill>
                  <a:round/>
                  <a:headEnd type="none" w="med" len="med"/>
                  <a:tailEnd type="arrow" w="med" len="med"/>
                </a:ln>
                <a:effectLst/>
              </p:spPr>
              <p:txBody>
                <a:bodyPr/>
                <a:lstStyle/>
                <a:p>
                  <a:endParaRPr lang="en-US"/>
                </a:p>
              </p:txBody>
            </p:sp>
          </p:grpSp>
          <p:sp>
            <p:nvSpPr>
              <p:cNvPr id="3141" name="Line 69"/>
              <p:cNvSpPr>
                <a:spLocks noChangeShapeType="1"/>
              </p:cNvSpPr>
              <p:nvPr/>
            </p:nvSpPr>
            <p:spPr bwMode="auto">
              <a:xfrm>
                <a:off x="3312" y="2910"/>
                <a:ext cx="672" cy="0"/>
              </a:xfrm>
              <a:prstGeom prst="line">
                <a:avLst/>
              </a:prstGeom>
              <a:noFill/>
              <a:ln w="19050">
                <a:solidFill>
                  <a:schemeClr val="tx1"/>
                </a:solidFill>
                <a:round/>
                <a:headEnd/>
                <a:tailEnd/>
              </a:ln>
              <a:effectLst/>
            </p:spPr>
            <p:txBody>
              <a:bodyPr/>
              <a:lstStyle/>
              <a:p>
                <a:endParaRPr lang="en-US"/>
              </a:p>
            </p:txBody>
          </p:sp>
          <p:sp>
            <p:nvSpPr>
              <p:cNvPr id="3142" name="Text Box 70"/>
              <p:cNvSpPr txBox="1">
                <a:spLocks noChangeArrowheads="1"/>
              </p:cNvSpPr>
              <p:nvPr/>
            </p:nvSpPr>
            <p:spPr bwMode="auto">
              <a:xfrm>
                <a:off x="3114" y="2700"/>
                <a:ext cx="1356" cy="231"/>
              </a:xfrm>
              <a:prstGeom prst="rect">
                <a:avLst/>
              </a:prstGeom>
              <a:noFill/>
              <a:ln w="9525">
                <a:noFill/>
                <a:miter lim="800000"/>
                <a:headEnd/>
                <a:tailEnd/>
              </a:ln>
              <a:effectLst/>
            </p:spPr>
            <p:txBody>
              <a:bodyPr>
                <a:spAutoFit/>
              </a:bodyPr>
              <a:lstStyle/>
              <a:p>
                <a:pPr algn="l">
                  <a:spcBef>
                    <a:spcPct val="50000"/>
                  </a:spcBef>
                </a:pPr>
                <a:r>
                  <a:rPr lang="en-US" sz="1800" b="1">
                    <a:solidFill>
                      <a:srgbClr val="3333CC"/>
                    </a:solidFill>
                  </a:rPr>
                  <a:t>Global Clock(GC)</a:t>
                </a:r>
              </a:p>
            </p:txBody>
          </p:sp>
          <p:sp>
            <p:nvSpPr>
              <p:cNvPr id="3143" name="Rectangle 71"/>
              <p:cNvSpPr>
                <a:spLocks noChangeArrowheads="1"/>
              </p:cNvSpPr>
              <p:nvPr/>
            </p:nvSpPr>
            <p:spPr bwMode="auto">
              <a:xfrm>
                <a:off x="3510" y="3576"/>
                <a:ext cx="324" cy="342"/>
              </a:xfrm>
              <a:prstGeom prst="rect">
                <a:avLst/>
              </a:prstGeom>
              <a:solidFill>
                <a:schemeClr val="accent1"/>
              </a:solidFill>
              <a:ln w="9525">
                <a:solidFill>
                  <a:schemeClr val="tx1"/>
                </a:solidFill>
                <a:miter lim="800000"/>
                <a:headEnd/>
                <a:tailEnd/>
              </a:ln>
              <a:effectLst/>
            </p:spPr>
            <p:txBody>
              <a:bodyPr wrap="none" anchor="ctr"/>
              <a:lstStyle/>
              <a:p>
                <a:r>
                  <a:rPr lang="en-US" sz="1600" b="1">
                    <a:solidFill>
                      <a:schemeClr val="bg1"/>
                    </a:solidFill>
                  </a:rPr>
                  <a:t>EN </a:t>
                </a:r>
              </a:p>
              <a:p>
                <a:r>
                  <a:rPr lang="en-US" sz="1600" b="1">
                    <a:solidFill>
                      <a:schemeClr val="bg1"/>
                    </a:solidFill>
                  </a:rPr>
                  <a:t>Block</a:t>
                </a:r>
              </a:p>
            </p:txBody>
          </p:sp>
          <p:sp>
            <p:nvSpPr>
              <p:cNvPr id="3144" name="Freeform 72"/>
              <p:cNvSpPr>
                <a:spLocks/>
              </p:cNvSpPr>
              <p:nvPr/>
            </p:nvSpPr>
            <p:spPr bwMode="auto">
              <a:xfrm>
                <a:off x="3414" y="3246"/>
                <a:ext cx="486" cy="360"/>
              </a:xfrm>
              <a:custGeom>
                <a:avLst/>
                <a:gdLst/>
                <a:ahLst/>
                <a:cxnLst>
                  <a:cxn ang="0">
                    <a:pos x="402" y="0"/>
                  </a:cxn>
                  <a:cxn ang="0">
                    <a:pos x="486" y="0"/>
                  </a:cxn>
                  <a:cxn ang="0">
                    <a:pos x="486" y="180"/>
                  </a:cxn>
                  <a:cxn ang="0">
                    <a:pos x="0" y="180"/>
                  </a:cxn>
                  <a:cxn ang="0">
                    <a:pos x="0" y="360"/>
                  </a:cxn>
                  <a:cxn ang="0">
                    <a:pos x="93" y="360"/>
                  </a:cxn>
                </a:cxnLst>
                <a:rect l="0" t="0" r="r" b="b"/>
                <a:pathLst>
                  <a:path w="486" h="360">
                    <a:moveTo>
                      <a:pt x="402" y="0"/>
                    </a:moveTo>
                    <a:lnTo>
                      <a:pt x="486" y="0"/>
                    </a:lnTo>
                    <a:lnTo>
                      <a:pt x="486" y="180"/>
                    </a:lnTo>
                    <a:lnTo>
                      <a:pt x="0" y="180"/>
                    </a:lnTo>
                    <a:lnTo>
                      <a:pt x="0" y="360"/>
                    </a:lnTo>
                    <a:lnTo>
                      <a:pt x="93" y="360"/>
                    </a:lnTo>
                  </a:path>
                </a:pathLst>
              </a:custGeom>
              <a:noFill/>
              <a:ln w="9525">
                <a:solidFill>
                  <a:schemeClr val="tx1"/>
                </a:solidFill>
                <a:round/>
                <a:headEnd/>
                <a:tailEnd/>
              </a:ln>
              <a:effectLst/>
            </p:spPr>
            <p:txBody>
              <a:bodyPr/>
              <a:lstStyle/>
              <a:p>
                <a:endParaRPr lang="en-US"/>
              </a:p>
            </p:txBody>
          </p:sp>
          <p:sp>
            <p:nvSpPr>
              <p:cNvPr id="3145" name="Line 73"/>
              <p:cNvSpPr>
                <a:spLocks noChangeShapeType="1"/>
              </p:cNvSpPr>
              <p:nvPr/>
            </p:nvSpPr>
            <p:spPr bwMode="auto">
              <a:xfrm flipH="1">
                <a:off x="3312" y="3816"/>
                <a:ext cx="198" cy="0"/>
              </a:xfrm>
              <a:prstGeom prst="line">
                <a:avLst/>
              </a:prstGeom>
              <a:noFill/>
              <a:ln w="19050">
                <a:solidFill>
                  <a:schemeClr val="tx1"/>
                </a:solidFill>
                <a:round/>
                <a:headEnd/>
                <a:tailEnd/>
              </a:ln>
              <a:effectLst/>
            </p:spPr>
            <p:txBody>
              <a:bodyPr/>
              <a:lstStyle/>
              <a:p>
                <a:endParaRPr lang="en-US"/>
              </a:p>
            </p:txBody>
          </p:sp>
          <p:sp>
            <p:nvSpPr>
              <p:cNvPr id="3146" name="Text Box 74"/>
              <p:cNvSpPr txBox="1">
                <a:spLocks noChangeArrowheads="1"/>
              </p:cNvSpPr>
              <p:nvPr/>
            </p:nvSpPr>
            <p:spPr bwMode="auto">
              <a:xfrm>
                <a:off x="3162" y="3612"/>
                <a:ext cx="366" cy="231"/>
              </a:xfrm>
              <a:prstGeom prst="rect">
                <a:avLst/>
              </a:prstGeom>
              <a:noFill/>
              <a:ln w="9525">
                <a:noFill/>
                <a:miter lim="800000"/>
                <a:headEnd/>
                <a:tailEnd/>
              </a:ln>
              <a:effectLst/>
            </p:spPr>
            <p:txBody>
              <a:bodyPr>
                <a:spAutoFit/>
              </a:bodyPr>
              <a:lstStyle/>
              <a:p>
                <a:pPr algn="l">
                  <a:spcBef>
                    <a:spcPct val="50000"/>
                  </a:spcBef>
                </a:pPr>
                <a:r>
                  <a:rPr lang="en-US" sz="1800" b="1">
                    <a:solidFill>
                      <a:srgbClr val="3333CC"/>
                    </a:solidFill>
                  </a:rPr>
                  <a:t>GC</a:t>
                </a:r>
              </a:p>
            </p:txBody>
          </p:sp>
          <p:sp>
            <p:nvSpPr>
              <p:cNvPr id="3147" name="Line 75"/>
              <p:cNvSpPr>
                <a:spLocks noChangeShapeType="1"/>
              </p:cNvSpPr>
              <p:nvPr/>
            </p:nvSpPr>
            <p:spPr bwMode="auto">
              <a:xfrm>
                <a:off x="3840" y="3744"/>
                <a:ext cx="342" cy="0"/>
              </a:xfrm>
              <a:prstGeom prst="line">
                <a:avLst/>
              </a:prstGeom>
              <a:noFill/>
              <a:ln w="9525">
                <a:solidFill>
                  <a:schemeClr val="tx1"/>
                </a:solidFill>
                <a:round/>
                <a:headEnd/>
                <a:tailEnd/>
              </a:ln>
              <a:effectLst/>
            </p:spPr>
            <p:txBody>
              <a:bodyPr/>
              <a:lstStyle/>
              <a:p>
                <a:endParaRPr lang="en-US"/>
              </a:p>
            </p:txBody>
          </p:sp>
          <p:sp>
            <p:nvSpPr>
              <p:cNvPr id="3148" name="Line 76"/>
              <p:cNvSpPr>
                <a:spLocks noChangeShapeType="1"/>
              </p:cNvSpPr>
              <p:nvPr/>
            </p:nvSpPr>
            <p:spPr bwMode="auto">
              <a:xfrm flipH="1">
                <a:off x="3216" y="3156"/>
                <a:ext cx="156" cy="0"/>
              </a:xfrm>
              <a:prstGeom prst="line">
                <a:avLst/>
              </a:prstGeom>
              <a:noFill/>
              <a:ln w="19050">
                <a:solidFill>
                  <a:schemeClr val="tx1"/>
                </a:solidFill>
                <a:round/>
                <a:headEnd/>
                <a:tailEnd/>
              </a:ln>
              <a:effectLst/>
            </p:spPr>
            <p:txBody>
              <a:bodyPr/>
              <a:lstStyle/>
              <a:p>
                <a:endParaRPr lang="en-US"/>
              </a:p>
            </p:txBody>
          </p:sp>
          <p:sp>
            <p:nvSpPr>
              <p:cNvPr id="3149" name="Text Box 77"/>
              <p:cNvSpPr txBox="1">
                <a:spLocks noChangeArrowheads="1"/>
              </p:cNvSpPr>
              <p:nvPr/>
            </p:nvSpPr>
            <p:spPr bwMode="auto">
              <a:xfrm>
                <a:off x="3120" y="2940"/>
                <a:ext cx="366" cy="231"/>
              </a:xfrm>
              <a:prstGeom prst="rect">
                <a:avLst/>
              </a:prstGeom>
              <a:noFill/>
              <a:ln w="9525">
                <a:noFill/>
                <a:miter lim="800000"/>
                <a:headEnd/>
                <a:tailEnd/>
              </a:ln>
              <a:effectLst/>
            </p:spPr>
            <p:txBody>
              <a:bodyPr>
                <a:spAutoFit/>
              </a:bodyPr>
              <a:lstStyle/>
              <a:p>
                <a:pPr algn="l">
                  <a:spcBef>
                    <a:spcPct val="50000"/>
                  </a:spcBef>
                </a:pPr>
                <a:r>
                  <a:rPr lang="en-US" sz="1800" b="1">
                    <a:solidFill>
                      <a:srgbClr val="3333CC"/>
                    </a:solidFill>
                  </a:rPr>
                  <a:t>GC</a:t>
                </a:r>
              </a:p>
            </p:txBody>
          </p:sp>
          <p:sp>
            <p:nvSpPr>
              <p:cNvPr id="3150" name="Rectangle 78"/>
              <p:cNvSpPr>
                <a:spLocks noChangeArrowheads="1"/>
              </p:cNvSpPr>
              <p:nvPr/>
            </p:nvSpPr>
            <p:spPr bwMode="auto">
              <a:xfrm>
                <a:off x="5046" y="3252"/>
                <a:ext cx="444" cy="762"/>
              </a:xfrm>
              <a:prstGeom prst="rect">
                <a:avLst/>
              </a:prstGeom>
              <a:solidFill>
                <a:srgbClr val="00CCFF"/>
              </a:solidFill>
              <a:ln w="9525">
                <a:solidFill>
                  <a:schemeClr val="tx1"/>
                </a:solidFill>
                <a:miter lim="800000"/>
                <a:headEnd/>
                <a:tailEnd/>
              </a:ln>
              <a:effectLst/>
            </p:spPr>
            <p:txBody>
              <a:bodyPr wrap="none" anchor="ctr"/>
              <a:lstStyle/>
              <a:p>
                <a:endParaRPr lang="en-US"/>
              </a:p>
            </p:txBody>
          </p:sp>
          <p:sp>
            <p:nvSpPr>
              <p:cNvPr id="3151" name="Rectangle 79"/>
              <p:cNvSpPr>
                <a:spLocks noChangeArrowheads="1"/>
              </p:cNvSpPr>
              <p:nvPr/>
            </p:nvSpPr>
            <p:spPr bwMode="auto">
              <a:xfrm>
                <a:off x="4542" y="3042"/>
                <a:ext cx="324" cy="342"/>
              </a:xfrm>
              <a:prstGeom prst="rect">
                <a:avLst/>
              </a:prstGeom>
              <a:solidFill>
                <a:schemeClr val="accent1"/>
              </a:solidFill>
              <a:ln w="9525">
                <a:solidFill>
                  <a:schemeClr val="tx1"/>
                </a:solidFill>
                <a:miter lim="800000"/>
                <a:headEnd/>
                <a:tailEnd/>
              </a:ln>
              <a:effectLst/>
            </p:spPr>
            <p:txBody>
              <a:bodyPr wrap="none" anchor="ctr"/>
              <a:lstStyle/>
              <a:p>
                <a:r>
                  <a:rPr lang="en-US" sz="1600" b="1">
                    <a:solidFill>
                      <a:schemeClr val="bg1"/>
                    </a:solidFill>
                  </a:rPr>
                  <a:t>EN </a:t>
                </a:r>
              </a:p>
              <a:p>
                <a:r>
                  <a:rPr lang="en-US" sz="1600" b="1">
                    <a:solidFill>
                      <a:schemeClr val="bg1"/>
                    </a:solidFill>
                  </a:rPr>
                  <a:t>Block</a:t>
                </a:r>
              </a:p>
            </p:txBody>
          </p:sp>
          <p:sp>
            <p:nvSpPr>
              <p:cNvPr id="3152" name="Freeform 80"/>
              <p:cNvSpPr>
                <a:spLocks/>
              </p:cNvSpPr>
              <p:nvPr/>
            </p:nvSpPr>
            <p:spPr bwMode="auto">
              <a:xfrm>
                <a:off x="4098" y="3054"/>
                <a:ext cx="144" cy="690"/>
              </a:xfrm>
              <a:custGeom>
                <a:avLst/>
                <a:gdLst/>
                <a:ahLst/>
                <a:cxnLst>
                  <a:cxn ang="0">
                    <a:pos x="0" y="576"/>
                  </a:cxn>
                  <a:cxn ang="0">
                    <a:pos x="0" y="0"/>
                  </a:cxn>
                  <a:cxn ang="0">
                    <a:pos x="228" y="0"/>
                  </a:cxn>
                </a:cxnLst>
                <a:rect l="0" t="0" r="r" b="b"/>
                <a:pathLst>
                  <a:path w="228" h="576">
                    <a:moveTo>
                      <a:pt x="0" y="576"/>
                    </a:moveTo>
                    <a:lnTo>
                      <a:pt x="0" y="0"/>
                    </a:lnTo>
                    <a:lnTo>
                      <a:pt x="228" y="0"/>
                    </a:lnTo>
                  </a:path>
                </a:pathLst>
              </a:custGeom>
              <a:noFill/>
              <a:ln w="9525">
                <a:solidFill>
                  <a:schemeClr val="tx1"/>
                </a:solidFill>
                <a:round/>
                <a:headEnd/>
                <a:tailEnd/>
              </a:ln>
              <a:effectLst/>
            </p:spPr>
            <p:txBody>
              <a:bodyPr/>
              <a:lstStyle/>
              <a:p>
                <a:endParaRPr lang="en-US"/>
              </a:p>
            </p:txBody>
          </p:sp>
          <p:sp>
            <p:nvSpPr>
              <p:cNvPr id="3153" name="Line 81"/>
              <p:cNvSpPr>
                <a:spLocks noChangeShapeType="1"/>
              </p:cNvSpPr>
              <p:nvPr/>
            </p:nvSpPr>
            <p:spPr bwMode="auto">
              <a:xfrm flipH="1">
                <a:off x="4401" y="3330"/>
                <a:ext cx="132" cy="0"/>
              </a:xfrm>
              <a:prstGeom prst="line">
                <a:avLst/>
              </a:prstGeom>
              <a:noFill/>
              <a:ln w="19050">
                <a:solidFill>
                  <a:schemeClr val="tx1"/>
                </a:solidFill>
                <a:round/>
                <a:headEnd/>
                <a:tailEnd/>
              </a:ln>
              <a:effectLst/>
            </p:spPr>
            <p:txBody>
              <a:bodyPr/>
              <a:lstStyle/>
              <a:p>
                <a:endParaRPr lang="en-US"/>
              </a:p>
            </p:txBody>
          </p:sp>
          <p:sp>
            <p:nvSpPr>
              <p:cNvPr id="3154" name="AutoShape 82"/>
              <p:cNvSpPr>
                <a:spLocks noChangeArrowheads="1"/>
              </p:cNvSpPr>
              <p:nvPr/>
            </p:nvSpPr>
            <p:spPr bwMode="auto">
              <a:xfrm>
                <a:off x="4242" y="3018"/>
                <a:ext cx="192" cy="216"/>
              </a:xfrm>
              <a:prstGeom prst="flowChartDelay">
                <a:avLst/>
              </a:prstGeom>
              <a:solidFill>
                <a:schemeClr val="accent1"/>
              </a:solidFill>
              <a:ln w="9525">
                <a:solidFill>
                  <a:schemeClr val="tx1"/>
                </a:solidFill>
                <a:miter lim="800000"/>
                <a:headEnd/>
                <a:tailEnd/>
              </a:ln>
              <a:effectLst/>
            </p:spPr>
            <p:txBody>
              <a:bodyPr wrap="none" anchor="ctr"/>
              <a:lstStyle/>
              <a:p>
                <a:endParaRPr lang="en-US"/>
              </a:p>
            </p:txBody>
          </p:sp>
          <p:sp>
            <p:nvSpPr>
              <p:cNvPr id="3155" name="Freeform 83"/>
              <p:cNvSpPr>
                <a:spLocks/>
              </p:cNvSpPr>
              <p:nvPr/>
            </p:nvSpPr>
            <p:spPr bwMode="auto">
              <a:xfrm>
                <a:off x="4158" y="3186"/>
                <a:ext cx="558" cy="570"/>
              </a:xfrm>
              <a:custGeom>
                <a:avLst/>
                <a:gdLst/>
                <a:ahLst/>
                <a:cxnLst>
                  <a:cxn ang="0">
                    <a:pos x="462" y="570"/>
                  </a:cxn>
                  <a:cxn ang="0">
                    <a:pos x="558" y="570"/>
                  </a:cxn>
                  <a:cxn ang="0">
                    <a:pos x="558" y="390"/>
                  </a:cxn>
                  <a:cxn ang="0">
                    <a:pos x="0" y="390"/>
                  </a:cxn>
                  <a:cxn ang="0">
                    <a:pos x="0" y="0"/>
                  </a:cxn>
                  <a:cxn ang="0">
                    <a:pos x="84" y="0"/>
                  </a:cxn>
                </a:cxnLst>
                <a:rect l="0" t="0" r="r" b="b"/>
                <a:pathLst>
                  <a:path w="558" h="570">
                    <a:moveTo>
                      <a:pt x="462" y="570"/>
                    </a:moveTo>
                    <a:lnTo>
                      <a:pt x="558" y="570"/>
                    </a:lnTo>
                    <a:lnTo>
                      <a:pt x="558" y="390"/>
                    </a:lnTo>
                    <a:lnTo>
                      <a:pt x="0" y="390"/>
                    </a:lnTo>
                    <a:lnTo>
                      <a:pt x="0" y="0"/>
                    </a:lnTo>
                    <a:lnTo>
                      <a:pt x="84" y="0"/>
                    </a:lnTo>
                  </a:path>
                </a:pathLst>
              </a:custGeom>
              <a:noFill/>
              <a:ln w="9525">
                <a:solidFill>
                  <a:schemeClr val="tx1"/>
                </a:solidFill>
                <a:round/>
                <a:headEnd/>
                <a:tailEnd/>
              </a:ln>
              <a:effectLst/>
            </p:spPr>
            <p:txBody>
              <a:bodyPr/>
              <a:lstStyle/>
              <a:p>
                <a:endParaRPr lang="en-US"/>
              </a:p>
            </p:txBody>
          </p:sp>
          <p:grpSp>
            <p:nvGrpSpPr>
              <p:cNvPr id="10" name="Group 84"/>
              <p:cNvGrpSpPr>
                <a:grpSpLocks/>
              </p:cNvGrpSpPr>
              <p:nvPr/>
            </p:nvGrpSpPr>
            <p:grpSpPr bwMode="auto">
              <a:xfrm>
                <a:off x="5193" y="3687"/>
                <a:ext cx="210" cy="237"/>
                <a:chOff x="2355" y="3687"/>
                <a:chExt cx="210" cy="237"/>
              </a:xfrm>
            </p:grpSpPr>
            <p:sp>
              <p:nvSpPr>
                <p:cNvPr id="3157" name="Rectangle 85"/>
                <p:cNvSpPr>
                  <a:spLocks noChangeArrowheads="1"/>
                </p:cNvSpPr>
                <p:nvPr/>
              </p:nvSpPr>
              <p:spPr bwMode="auto">
                <a:xfrm>
                  <a:off x="2355" y="3687"/>
                  <a:ext cx="210" cy="23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58" name="Freeform 86"/>
                <p:cNvSpPr>
                  <a:spLocks/>
                </p:cNvSpPr>
                <p:nvPr/>
              </p:nvSpPr>
              <p:spPr bwMode="auto">
                <a:xfrm>
                  <a:off x="2355" y="3843"/>
                  <a:ext cx="51" cy="72"/>
                </a:xfrm>
                <a:custGeom>
                  <a:avLst/>
                  <a:gdLst/>
                  <a:ahLst/>
                  <a:cxnLst>
                    <a:cxn ang="0">
                      <a:pos x="3" y="0"/>
                    </a:cxn>
                    <a:cxn ang="0">
                      <a:pos x="51" y="33"/>
                    </a:cxn>
                    <a:cxn ang="0">
                      <a:pos x="0" y="72"/>
                    </a:cxn>
                  </a:cxnLst>
                  <a:rect l="0" t="0" r="r" b="b"/>
                  <a:pathLst>
                    <a:path w="51" h="72">
                      <a:moveTo>
                        <a:pt x="3" y="0"/>
                      </a:moveTo>
                      <a:lnTo>
                        <a:pt x="51" y="33"/>
                      </a:lnTo>
                      <a:lnTo>
                        <a:pt x="0" y="72"/>
                      </a:lnTo>
                    </a:path>
                  </a:pathLst>
                </a:custGeom>
                <a:noFill/>
                <a:ln w="9525">
                  <a:solidFill>
                    <a:schemeClr val="tx1"/>
                  </a:solidFill>
                  <a:round/>
                  <a:headEnd/>
                  <a:tailEnd/>
                </a:ln>
                <a:effectLst/>
              </p:spPr>
              <p:txBody>
                <a:bodyPr/>
                <a:lstStyle/>
                <a:p>
                  <a:endParaRPr lang="en-US"/>
                </a:p>
              </p:txBody>
            </p:sp>
          </p:grpSp>
          <p:sp>
            <p:nvSpPr>
              <p:cNvPr id="3159" name="Text Box 87"/>
              <p:cNvSpPr txBox="1">
                <a:spLocks noChangeArrowheads="1"/>
              </p:cNvSpPr>
              <p:nvPr/>
            </p:nvSpPr>
            <p:spPr bwMode="auto">
              <a:xfrm>
                <a:off x="4233" y="3285"/>
                <a:ext cx="366" cy="231"/>
              </a:xfrm>
              <a:prstGeom prst="rect">
                <a:avLst/>
              </a:prstGeom>
              <a:noFill/>
              <a:ln w="9525">
                <a:noFill/>
                <a:miter lim="800000"/>
                <a:headEnd/>
                <a:tailEnd/>
              </a:ln>
              <a:effectLst/>
            </p:spPr>
            <p:txBody>
              <a:bodyPr>
                <a:spAutoFit/>
              </a:bodyPr>
              <a:lstStyle/>
              <a:p>
                <a:pPr algn="l">
                  <a:spcBef>
                    <a:spcPct val="50000"/>
                  </a:spcBef>
                </a:pPr>
                <a:r>
                  <a:rPr lang="en-US" sz="1800" b="1">
                    <a:solidFill>
                      <a:srgbClr val="3333CC"/>
                    </a:solidFill>
                  </a:rPr>
                  <a:t>GC</a:t>
                </a:r>
              </a:p>
            </p:txBody>
          </p:sp>
          <p:sp>
            <p:nvSpPr>
              <p:cNvPr id="3160" name="Line 88"/>
              <p:cNvSpPr>
                <a:spLocks noChangeShapeType="1"/>
              </p:cNvSpPr>
              <p:nvPr/>
            </p:nvSpPr>
            <p:spPr bwMode="auto">
              <a:xfrm>
                <a:off x="4434" y="3126"/>
                <a:ext cx="108" cy="0"/>
              </a:xfrm>
              <a:prstGeom prst="line">
                <a:avLst/>
              </a:prstGeom>
              <a:noFill/>
              <a:ln w="9525">
                <a:solidFill>
                  <a:schemeClr val="tx1"/>
                </a:solidFill>
                <a:round/>
                <a:headEnd/>
                <a:tailEnd/>
              </a:ln>
              <a:effectLst/>
            </p:spPr>
            <p:txBody>
              <a:bodyPr/>
              <a:lstStyle/>
              <a:p>
                <a:endParaRPr lang="en-US"/>
              </a:p>
            </p:txBody>
          </p:sp>
          <p:sp>
            <p:nvSpPr>
              <p:cNvPr id="3161" name="Freeform 89"/>
              <p:cNvSpPr>
                <a:spLocks/>
              </p:cNvSpPr>
              <p:nvPr/>
            </p:nvSpPr>
            <p:spPr bwMode="auto">
              <a:xfrm>
                <a:off x="4872" y="3180"/>
                <a:ext cx="176" cy="604"/>
              </a:xfrm>
              <a:custGeom>
                <a:avLst/>
                <a:gdLst/>
                <a:ahLst/>
                <a:cxnLst>
                  <a:cxn ang="0">
                    <a:pos x="0" y="0"/>
                  </a:cxn>
                  <a:cxn ang="0">
                    <a:pos x="84" y="0"/>
                  </a:cxn>
                  <a:cxn ang="0">
                    <a:pos x="84" y="604"/>
                  </a:cxn>
                  <a:cxn ang="0">
                    <a:pos x="176" y="604"/>
                  </a:cxn>
                </a:cxnLst>
                <a:rect l="0" t="0" r="r" b="b"/>
                <a:pathLst>
                  <a:path w="176" h="604">
                    <a:moveTo>
                      <a:pt x="0" y="0"/>
                    </a:moveTo>
                    <a:lnTo>
                      <a:pt x="84" y="0"/>
                    </a:lnTo>
                    <a:lnTo>
                      <a:pt x="84" y="604"/>
                    </a:lnTo>
                    <a:lnTo>
                      <a:pt x="176" y="604"/>
                    </a:lnTo>
                  </a:path>
                </a:pathLst>
              </a:custGeom>
              <a:noFill/>
              <a:ln w="9525">
                <a:solidFill>
                  <a:schemeClr val="tx1"/>
                </a:solidFill>
                <a:round/>
                <a:headEnd/>
                <a:tailEnd/>
              </a:ln>
              <a:effectLst/>
            </p:spPr>
            <p:txBody>
              <a:bodyPr/>
              <a:lstStyle/>
              <a:p>
                <a:endParaRPr lang="en-US"/>
              </a:p>
            </p:txBody>
          </p:sp>
          <p:sp>
            <p:nvSpPr>
              <p:cNvPr id="3162" name="Freeform 90"/>
              <p:cNvSpPr>
                <a:spLocks/>
              </p:cNvSpPr>
              <p:nvPr/>
            </p:nvSpPr>
            <p:spPr bwMode="auto">
              <a:xfrm>
                <a:off x="5043" y="3783"/>
                <a:ext cx="150" cy="96"/>
              </a:xfrm>
              <a:custGeom>
                <a:avLst/>
                <a:gdLst/>
                <a:ahLst/>
                <a:cxnLst>
                  <a:cxn ang="0">
                    <a:pos x="0" y="2"/>
                  </a:cxn>
                  <a:cxn ang="0">
                    <a:pos x="72" y="0"/>
                  </a:cxn>
                  <a:cxn ang="0">
                    <a:pos x="72" y="96"/>
                  </a:cxn>
                  <a:cxn ang="0">
                    <a:pos x="150" y="96"/>
                  </a:cxn>
                </a:cxnLst>
                <a:rect l="0" t="0" r="r" b="b"/>
                <a:pathLst>
                  <a:path w="150" h="96">
                    <a:moveTo>
                      <a:pt x="0" y="2"/>
                    </a:moveTo>
                    <a:lnTo>
                      <a:pt x="72" y="0"/>
                    </a:lnTo>
                    <a:lnTo>
                      <a:pt x="72" y="96"/>
                    </a:lnTo>
                    <a:lnTo>
                      <a:pt x="150" y="96"/>
                    </a:lnTo>
                  </a:path>
                </a:pathLst>
              </a:custGeom>
              <a:noFill/>
              <a:ln w="9525">
                <a:solidFill>
                  <a:schemeClr val="tx1"/>
                </a:solidFill>
                <a:round/>
                <a:headEnd/>
                <a:tailEnd/>
              </a:ln>
              <a:effectLst/>
            </p:spPr>
            <p:txBody>
              <a:bodyPr/>
              <a:lstStyle/>
              <a:p>
                <a:endParaRPr lang="en-US"/>
              </a:p>
            </p:txBody>
          </p:sp>
        </p:grpSp>
      </p:grpSp>
      <p:sp>
        <p:nvSpPr>
          <p:cNvPr id="11" name="Footer Placeholder 10"/>
          <p:cNvSpPr>
            <a:spLocks noGrp="1"/>
          </p:cNvSpPr>
          <p:nvPr>
            <p:ph type="ftr" sz="quarter" idx="11"/>
          </p:nvPr>
        </p:nvSpPr>
        <p:spPr/>
        <p:txBody>
          <a:bodyPr/>
          <a:lstStyle/>
          <a:p>
            <a:r>
              <a:rPr kumimoji="0" lang="en-US" smtClean="0"/>
              <a:t>W2018: EE307</a:t>
            </a:r>
            <a:endParaRPr kumimoji="0" lang="en-US"/>
          </a:p>
        </p:txBody>
      </p:sp>
      <p:sp>
        <p:nvSpPr>
          <p:cNvPr id="12" name="Slide Number Placeholder 11"/>
          <p:cNvSpPr>
            <a:spLocks noGrp="1"/>
          </p:cNvSpPr>
          <p:nvPr>
            <p:ph type="sldNum" sz="quarter" idx="12"/>
          </p:nvPr>
        </p:nvSpPr>
        <p:spPr/>
        <p:txBody>
          <a:bodyPr/>
          <a:lstStyle/>
          <a:p>
            <a:fld id="{6294C92D-0306-4E69-9CD3-20855E849650}" type="slidenum">
              <a:rPr kumimoji="0" lang="en-US" smtClean="0"/>
              <a:pPr/>
              <a:t>59</a:t>
            </a:fld>
            <a:endParaRPr kumimoji="0" lang="en-US"/>
          </a:p>
        </p:txBody>
      </p:sp>
    </p:spTree>
    <p:extLst>
      <p:ext uri="{BB962C8B-B14F-4D97-AF65-F5344CB8AC3E}">
        <p14:creationId xmlns:p14="http://schemas.microsoft.com/office/powerpoint/2010/main" val="17817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normAutofit fontScale="90000"/>
          </a:bodyPr>
          <a:lstStyle/>
          <a:p>
            <a:r>
              <a:rPr lang="en-US" altLang="en-US" dirty="0"/>
              <a:t>Where Does Power Go in CMOS?</a:t>
            </a:r>
            <a:endParaRPr lang="en-US" altLang="en-US" dirty="0">
              <a:solidFill>
                <a:schemeClr val="tx1"/>
              </a:solidFill>
              <a:latin typeface="Arial" pitchFamily="34" charset="0"/>
            </a:endParaRPr>
          </a:p>
        </p:txBody>
      </p:sp>
      <p:sp>
        <p:nvSpPr>
          <p:cNvPr id="4" name="Content Placeholder 3"/>
          <p:cNvSpPr>
            <a:spLocks noGrp="1"/>
          </p:cNvSpPr>
          <p:nvPr>
            <p:ph idx="1"/>
          </p:nvPr>
        </p:nvSpPr>
        <p:spPr>
          <a:xfrm>
            <a:off x="1222752" y="1417638"/>
            <a:ext cx="7498080" cy="4627536"/>
          </a:xfrm>
        </p:spPr>
        <p:txBody>
          <a:bodyPr>
            <a:normAutofit lnSpcReduction="10000"/>
          </a:bodyPr>
          <a:lstStyle/>
          <a:p>
            <a:r>
              <a:rPr lang="en-US" dirty="0" smtClean="0"/>
              <a:t>Dynamic Power Consumption</a:t>
            </a:r>
          </a:p>
          <a:p>
            <a:pPr lvl="1"/>
            <a:r>
              <a:rPr lang="en-US" dirty="0" smtClean="0"/>
              <a:t>Charging and Discharging capacitors</a:t>
            </a:r>
          </a:p>
          <a:p>
            <a:pPr lvl="1"/>
            <a:endParaRPr lang="en-US" dirty="0" smtClean="0"/>
          </a:p>
          <a:p>
            <a:r>
              <a:rPr lang="en-US" dirty="0" smtClean="0"/>
              <a:t>Short Circuit Currents</a:t>
            </a:r>
          </a:p>
          <a:p>
            <a:pPr lvl="1"/>
            <a:r>
              <a:rPr lang="en-US" dirty="0" smtClean="0"/>
              <a:t>Short circuit path between supply rails during switching</a:t>
            </a:r>
          </a:p>
          <a:p>
            <a:pPr lvl="1"/>
            <a:endParaRPr lang="en-US" dirty="0" smtClean="0"/>
          </a:p>
          <a:p>
            <a:r>
              <a:rPr lang="en-US" dirty="0" smtClean="0"/>
              <a:t>Leakage</a:t>
            </a:r>
          </a:p>
          <a:p>
            <a:pPr lvl="1"/>
            <a:r>
              <a:rPr lang="en-US" dirty="0" smtClean="0"/>
              <a:t>Leaking diodes and transistors</a:t>
            </a:r>
            <a:endParaRPr lang="en-US" dirty="0"/>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6</a:t>
            </a:fld>
            <a:endParaRPr kumimoji="0" lang="en-US"/>
          </a:p>
        </p:txBody>
      </p:sp>
      <p:sp>
        <p:nvSpPr>
          <p:cNvPr id="6" name="Footer Placeholder 5"/>
          <p:cNvSpPr>
            <a:spLocks noGrp="1"/>
          </p:cNvSpPr>
          <p:nvPr>
            <p:ph type="ftr" sz="quarter" idx="11"/>
          </p:nvPr>
        </p:nvSpPr>
        <p:spPr/>
        <p:txBody>
          <a:bodyPr/>
          <a:lstStyle/>
          <a:p>
            <a:r>
              <a:rPr kumimoji="0" lang="en-US" smtClean="0"/>
              <a:t>W2018: EE307</a:t>
            </a:r>
            <a:endParaRPr kumimoji="0"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Directives in clock tree design</a:t>
            </a:r>
          </a:p>
        </p:txBody>
      </p:sp>
      <p:sp>
        <p:nvSpPr>
          <p:cNvPr id="15363" name="Rectangle 3"/>
          <p:cNvSpPr>
            <a:spLocks noGrp="1" noChangeArrowheads="1"/>
          </p:cNvSpPr>
          <p:nvPr>
            <p:ph type="body" idx="1"/>
          </p:nvPr>
        </p:nvSpPr>
        <p:spPr/>
        <p:txBody>
          <a:bodyPr/>
          <a:lstStyle/>
          <a:p>
            <a:r>
              <a:rPr lang="en-US" dirty="0"/>
              <a:t>M5 for horizontal lines</a:t>
            </a:r>
          </a:p>
          <a:p>
            <a:r>
              <a:rPr lang="en-US" dirty="0"/>
              <a:t>M6 for vertical </a:t>
            </a:r>
            <a:r>
              <a:rPr lang="en-US" dirty="0" smtClean="0"/>
              <a:t>lines</a:t>
            </a:r>
            <a:endParaRPr lang="en-US" dirty="0"/>
          </a:p>
        </p:txBody>
      </p:sp>
      <p:sp>
        <p:nvSpPr>
          <p:cNvPr id="2" name="Footer Placeholder 1"/>
          <p:cNvSpPr>
            <a:spLocks noGrp="1"/>
          </p:cNvSpPr>
          <p:nvPr>
            <p:ph type="ftr" sz="quarter" idx="11"/>
          </p:nvPr>
        </p:nvSpPr>
        <p:spPr/>
        <p:txBody>
          <a:bodyPr/>
          <a:lstStyle/>
          <a:p>
            <a:r>
              <a:rPr kumimoji="0" lang="en-US" smtClean="0"/>
              <a:t>W2018: EE307</a:t>
            </a:r>
            <a:endParaRPr kumimoji="0" lang="en-US"/>
          </a:p>
        </p:txBody>
      </p:sp>
      <p:sp>
        <p:nvSpPr>
          <p:cNvPr id="3" name="Slide Number Placeholder 2"/>
          <p:cNvSpPr>
            <a:spLocks noGrp="1"/>
          </p:cNvSpPr>
          <p:nvPr>
            <p:ph type="sldNum" sz="quarter" idx="12"/>
          </p:nvPr>
        </p:nvSpPr>
        <p:spPr/>
        <p:txBody>
          <a:bodyPr/>
          <a:lstStyle/>
          <a:p>
            <a:fld id="{6294C92D-0306-4E69-9CD3-20855E849650}" type="slidenum">
              <a:rPr kumimoji="0" lang="en-US" smtClean="0"/>
              <a:pPr/>
              <a:t>60</a:t>
            </a:fld>
            <a:endParaRPr kumimoji="0" lang="en-US"/>
          </a:p>
        </p:txBody>
      </p:sp>
    </p:spTree>
    <p:extLst>
      <p:ext uri="{BB962C8B-B14F-4D97-AF65-F5344CB8AC3E}">
        <p14:creationId xmlns:p14="http://schemas.microsoft.com/office/powerpoint/2010/main" val="29928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Leakage / subthreshold conduction</a:t>
            </a:r>
            <a:endParaRPr lang="en-US" dirty="0"/>
          </a:p>
        </p:txBody>
      </p:sp>
      <p:sp>
        <p:nvSpPr>
          <p:cNvPr id="9" name="Text Placeholder 8"/>
          <p:cNvSpPr>
            <a:spLocks noGrp="1"/>
          </p:cNvSpPr>
          <p:nvPr>
            <p:ph type="body" idx="1"/>
          </p:nvPr>
        </p:nvSpPr>
        <p:spPr/>
        <p:txBody>
          <a:bodyPr/>
          <a:lstStyle/>
          <a:p>
            <a:r>
              <a:rPr lang="en-US" dirty="0" smtClean="0"/>
              <a:t>Power</a:t>
            </a:r>
            <a:endParaRPr lang="en-US"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7</a:t>
            </a:fld>
            <a:endParaRPr kumimoji="0" lang="en-US"/>
          </a:p>
        </p:txBody>
      </p:sp>
    </p:spTree>
    <p:extLst>
      <p:ext uri="{BB962C8B-B14F-4D97-AF65-F5344CB8AC3E}">
        <p14:creationId xmlns:p14="http://schemas.microsoft.com/office/powerpoint/2010/main" val="3985627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33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244" y="91331"/>
            <a:ext cx="8741548" cy="653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6294C92D-0306-4E69-9CD3-20855E849650}" type="slidenum">
              <a:rPr kumimoji="0" lang="en-US" smtClean="0"/>
              <a:pPr/>
              <a:t>8</a:t>
            </a:fld>
            <a:endParaRPr kumimoji="0" lang="en-US"/>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Tree>
    <p:extLst>
      <p:ext uri="{BB962C8B-B14F-4D97-AF65-F5344CB8AC3E}">
        <p14:creationId xmlns:p14="http://schemas.microsoft.com/office/powerpoint/2010/main" val="2899556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Subthreshold current </a:t>
            </a:r>
            <a:br>
              <a:rPr lang="en-US" dirty="0" smtClean="0"/>
            </a:br>
            <a:r>
              <a:rPr lang="en-US" sz="4000" dirty="0" smtClean="0"/>
              <a:t>(Leakage current)</a:t>
            </a:r>
            <a:endParaRPr lang="en-US" sz="4000" dirty="0"/>
          </a:p>
        </p:txBody>
      </p:sp>
      <p:sp>
        <p:nvSpPr>
          <p:cNvPr id="4" name="Footer Placeholder 3"/>
          <p:cNvSpPr>
            <a:spLocks noGrp="1"/>
          </p:cNvSpPr>
          <p:nvPr>
            <p:ph type="ftr" sz="quarter" idx="11"/>
          </p:nvPr>
        </p:nvSpPr>
        <p:spPr/>
        <p:txBody>
          <a:bodyPr/>
          <a:lstStyle/>
          <a:p>
            <a:r>
              <a:rPr kumimoji="0" lang="en-US" smtClean="0"/>
              <a:t>W2018: EE307</a:t>
            </a:r>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9</a:t>
            </a:fld>
            <a:endParaRPr kumimoji="0" lang="en-US"/>
          </a:p>
        </p:txBody>
      </p:sp>
      <p:sp>
        <p:nvSpPr>
          <p:cNvPr id="8" name="Content Placeholder 7"/>
          <p:cNvSpPr>
            <a:spLocks noGrp="1"/>
          </p:cNvSpPr>
          <p:nvPr>
            <p:ph idx="1"/>
          </p:nvPr>
        </p:nvSpPr>
        <p:spPr>
          <a:xfrm>
            <a:off x="1435608" y="1834411"/>
            <a:ext cx="7498080" cy="3365888"/>
          </a:xfrm>
        </p:spPr>
        <p:txBody>
          <a:bodyPr/>
          <a:lstStyle/>
          <a:p>
            <a:r>
              <a:rPr lang="en-US" dirty="0" smtClean="0"/>
              <a:t>Often </a:t>
            </a:r>
            <a:r>
              <a:rPr lang="en-US" dirty="0" err="1" smtClean="0"/>
              <a:t>nano</a:t>
            </a:r>
            <a:r>
              <a:rPr lang="en-US" dirty="0" smtClean="0"/>
              <a:t>-amps</a:t>
            </a:r>
          </a:p>
          <a:p>
            <a:endParaRPr lang="en-US" dirty="0"/>
          </a:p>
        </p:txBody>
      </p:sp>
      <p:graphicFrame>
        <p:nvGraphicFramePr>
          <p:cNvPr id="9" name="Content Placeholder 6"/>
          <p:cNvGraphicFramePr>
            <a:graphicFrameLocks noChangeAspect="1"/>
          </p:cNvGraphicFramePr>
          <p:nvPr>
            <p:extLst>
              <p:ext uri="{D42A27DB-BD31-4B8C-83A1-F6EECF244321}">
                <p14:modId xmlns:p14="http://schemas.microsoft.com/office/powerpoint/2010/main" val="735717038"/>
              </p:ext>
            </p:extLst>
          </p:nvPr>
        </p:nvGraphicFramePr>
        <p:xfrm>
          <a:off x="2937021" y="2837007"/>
          <a:ext cx="3607673" cy="2004263"/>
        </p:xfrm>
        <a:graphic>
          <a:graphicData uri="http://schemas.openxmlformats.org/presentationml/2006/ole">
            <mc:AlternateContent xmlns:mc="http://schemas.openxmlformats.org/markup-compatibility/2006">
              <mc:Choice xmlns:v="urn:schemas-microsoft-com:vml" Requires="v">
                <p:oleObj spid="_x0000_s645141" name="Equation" r:id="rId3" imgW="1600200" imgH="888840" progId="Equation.3">
                  <p:embed/>
                </p:oleObj>
              </mc:Choice>
              <mc:Fallback>
                <p:oleObj name="Equation" r:id="rId3" imgW="1600200" imgH="888840" progId="Equation.3">
                  <p:embed/>
                  <p:pic>
                    <p:nvPicPr>
                      <p:cNvPr id="0" name=""/>
                      <p:cNvPicPr/>
                      <p:nvPr/>
                    </p:nvPicPr>
                    <p:blipFill>
                      <a:blip r:embed="rId4"/>
                      <a:stretch>
                        <a:fillRect/>
                      </a:stretch>
                    </p:blipFill>
                    <p:spPr>
                      <a:xfrm>
                        <a:off x="2937021" y="2837007"/>
                        <a:ext cx="3607673" cy="2004263"/>
                      </a:xfrm>
                      <a:prstGeom prst="rect">
                        <a:avLst/>
                      </a:prstGeom>
                    </p:spPr>
                  </p:pic>
                </p:oleObj>
              </mc:Fallback>
            </mc:AlternateContent>
          </a:graphicData>
        </a:graphic>
      </p:graphicFrame>
      <p:sp>
        <p:nvSpPr>
          <p:cNvPr id="10" name="TextBox 9"/>
          <p:cNvSpPr txBox="1"/>
          <p:nvPr/>
        </p:nvSpPr>
        <p:spPr>
          <a:xfrm>
            <a:off x="768960" y="5946521"/>
            <a:ext cx="8301888" cy="461665"/>
          </a:xfrm>
          <a:prstGeom prst="rect">
            <a:avLst/>
          </a:prstGeom>
          <a:noFill/>
        </p:spPr>
        <p:txBody>
          <a:bodyPr wrap="none" rtlCol="0">
            <a:spAutoFit/>
          </a:bodyPr>
          <a:lstStyle/>
          <a:p>
            <a:r>
              <a:rPr lang="en-US" dirty="0"/>
              <a:t>http://www-inst.eecs.berkeley.edu/~ee130/sp06/chp7full.pdf</a:t>
            </a:r>
          </a:p>
        </p:txBody>
      </p:sp>
    </p:spTree>
    <p:extLst>
      <p:ext uri="{BB962C8B-B14F-4D97-AF65-F5344CB8AC3E}">
        <p14:creationId xmlns:p14="http://schemas.microsoft.com/office/powerpoint/2010/main" val="35160174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11410</TotalTime>
  <Words>1895</Words>
  <Application>Microsoft Office PowerPoint</Application>
  <PresentationFormat>On-screen Show (4:3)</PresentationFormat>
  <Paragraphs>489</Paragraphs>
  <Slides>60</Slides>
  <Notes>10</Notes>
  <HiddenSlides>3</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60</vt:i4>
      </vt:variant>
    </vt:vector>
  </HeadingPairs>
  <TitlesOfParts>
    <vt:vector size="76" baseType="lpstr">
      <vt:lpstr>Arial</vt:lpstr>
      <vt:lpstr>Arial Narrow</vt:lpstr>
      <vt:lpstr>Book Antiqua</vt:lpstr>
      <vt:lpstr>Calibri</vt:lpstr>
      <vt:lpstr>Cambria Math</vt:lpstr>
      <vt:lpstr>Gill Sans MT</vt:lpstr>
      <vt:lpstr>Helvetica</vt:lpstr>
      <vt:lpstr>Symbol</vt:lpstr>
      <vt:lpstr>Times New Roman</vt:lpstr>
      <vt:lpstr>Verdana</vt:lpstr>
      <vt:lpstr>Wingdings</vt:lpstr>
      <vt:lpstr>Wingdings 2</vt:lpstr>
      <vt:lpstr>Solstice</vt:lpstr>
      <vt:lpstr>Equation</vt:lpstr>
      <vt:lpstr>Image</vt:lpstr>
      <vt:lpstr>Bitmap Image</vt:lpstr>
      <vt:lpstr>CMOS Power Dissipation</vt:lpstr>
      <vt:lpstr>Schedule</vt:lpstr>
      <vt:lpstr>Big three</vt:lpstr>
      <vt:lpstr>Power used by CMOS Power is only used when it comes off of the supply</vt:lpstr>
      <vt:lpstr>Power used by CMOS Power is only used when it comes off of the supply</vt:lpstr>
      <vt:lpstr>Where Does Power Go in CMOS?</vt:lpstr>
      <vt:lpstr>Leakage / subthreshold conduction</vt:lpstr>
      <vt:lpstr>PowerPoint Presentation</vt:lpstr>
      <vt:lpstr>Subthreshold current  (Leakage current)</vt:lpstr>
      <vt:lpstr>Leakage current https://courses.cs.washington.edu/courses/cse468/00wi/admin/Slides/Lecture3/img019.gif</vt:lpstr>
      <vt:lpstr>PowerPoint Presentation</vt:lpstr>
      <vt:lpstr>PowerPoint Presentation</vt:lpstr>
      <vt:lpstr>What leaks?</vt:lpstr>
      <vt:lpstr>Short circuit current</vt:lpstr>
      <vt:lpstr>Short circuit current</vt:lpstr>
      <vt:lpstr>What current graph looks like</vt:lpstr>
      <vt:lpstr>Short circuit current</vt:lpstr>
      <vt:lpstr>PowerPoint Presentation</vt:lpstr>
      <vt:lpstr>Moving VT  (VTC)</vt:lpstr>
      <vt:lpstr>Increased VT (VTC)</vt:lpstr>
      <vt:lpstr>PowerPoint Presentation</vt:lpstr>
      <vt:lpstr>Short circuit current</vt:lpstr>
      <vt:lpstr>What current graph looks like</vt:lpstr>
      <vt:lpstr>What current graph looks like</vt:lpstr>
      <vt:lpstr>What current graph looks like</vt:lpstr>
      <vt:lpstr>PowerPoint Presentation</vt:lpstr>
      <vt:lpstr>PowerPoint Presentation</vt:lpstr>
      <vt:lpstr>Short circuit current</vt:lpstr>
      <vt:lpstr>Dynamic power</vt:lpstr>
      <vt:lpstr>Dynamic power consumption</vt:lpstr>
      <vt:lpstr>Dynamic leakage math (Single transition)</vt:lpstr>
      <vt:lpstr>Dynamic power consumption  (Single transition)</vt:lpstr>
      <vt:lpstr>Once again….</vt:lpstr>
      <vt:lpstr>Dynamic power consumption (Power=Energy/time)</vt:lpstr>
      <vt:lpstr>How to reduce power</vt:lpstr>
      <vt:lpstr>Static Power consumption</vt:lpstr>
      <vt:lpstr>PowerPoint Presentation</vt:lpstr>
      <vt:lpstr>Power reduction</vt:lpstr>
      <vt:lpstr>Principles for Power Reduction</vt:lpstr>
      <vt:lpstr>Power delay product</vt:lpstr>
      <vt:lpstr>Optimal VDD</vt:lpstr>
      <vt:lpstr>Sizing for minimum delay</vt:lpstr>
      <vt:lpstr>Inverter Chain</vt:lpstr>
      <vt:lpstr>Buffer Design</vt:lpstr>
      <vt:lpstr>Delay</vt:lpstr>
      <vt:lpstr>Inverter with Load</vt:lpstr>
      <vt:lpstr>Fan out</vt:lpstr>
      <vt:lpstr>Example</vt:lpstr>
      <vt:lpstr>Clock distribution</vt:lpstr>
      <vt:lpstr>Clock trees</vt:lpstr>
      <vt:lpstr>The clock distribution problem</vt:lpstr>
      <vt:lpstr>Clock trees</vt:lpstr>
      <vt:lpstr>Clock Trees</vt:lpstr>
      <vt:lpstr>Stages of Clock design</vt:lpstr>
      <vt:lpstr>Hierarchical design</vt:lpstr>
      <vt:lpstr>Hierarchy</vt:lpstr>
      <vt:lpstr>Back to: Power</vt:lpstr>
      <vt:lpstr>AMD, Intel…</vt:lpstr>
      <vt:lpstr>Gating &amp; Voltage levels</vt:lpstr>
      <vt:lpstr>Directives in clock tree design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kaat</dc:creator>
  <cp:lastModifiedBy>Tina Smilkstein</cp:lastModifiedBy>
  <cp:revision>236</cp:revision>
  <cp:lastPrinted>1998-01-20T18:41:17Z</cp:lastPrinted>
  <dcterms:created xsi:type="dcterms:W3CDTF">1997-04-13T14:24:48Z</dcterms:created>
  <dcterms:modified xsi:type="dcterms:W3CDTF">2018-02-07T08:20:13Z</dcterms:modified>
</cp:coreProperties>
</file>