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1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thorizonspr.com/wp-content/uploads/2012/07/dem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mateer@marstel-da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yonsharestudios.com/images/AP1-A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gs.noaa.gov/AERO/OIS/oi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gcr1.com/5010we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Imaginary Surface Obstruction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Script Tool for ArcGIS Advanced 10.2+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Preparing AP, Centerline, and Analysis ID Field</a:t>
            </a:r>
            <a:endParaRPr lang="en-US" sz="2400" dirty="0">
              <a:solidFill>
                <a:srgbClr val="CC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0900"/>
            <a:ext cx="4262311" cy="535442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Extract APs from 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srf</a:t>
            </a:r>
            <a:r>
              <a:rPr lang="en-US" sz="1600" dirty="0" smtClean="0"/>
              <a:t> dataset</a:t>
            </a:r>
          </a:p>
          <a:p>
            <a:endParaRPr lang="en-US" sz="1600" dirty="0" smtClean="0"/>
          </a:p>
          <a:p>
            <a:r>
              <a:rPr lang="en-US" sz="1600" dirty="0" smtClean="0"/>
              <a:t>Confirm that centerline data </a:t>
            </a:r>
            <a:r>
              <a:rPr lang="en-US" sz="1600" b="1" dirty="0" smtClean="0">
                <a:solidFill>
                  <a:srgbClr val="CC66FF"/>
                </a:solidFill>
              </a:rPr>
              <a:t>snaps</a:t>
            </a:r>
            <a:r>
              <a:rPr lang="en-US" sz="1600" dirty="0" smtClean="0"/>
              <a:t> to AP</a:t>
            </a:r>
          </a:p>
          <a:p>
            <a:endParaRPr lang="en-US" sz="1600" dirty="0" smtClean="0"/>
          </a:p>
          <a:p>
            <a:r>
              <a:rPr lang="en-US" sz="1600" dirty="0" smtClean="0"/>
              <a:t>If centerline data is not available, digitize it and make sure it </a:t>
            </a:r>
            <a:r>
              <a:rPr lang="en-US" sz="1600" b="1" dirty="0" smtClean="0">
                <a:solidFill>
                  <a:srgbClr val="CC66FF"/>
                </a:solidFill>
              </a:rPr>
              <a:t>snaps</a:t>
            </a:r>
            <a:r>
              <a:rPr lang="en-US" sz="1600" dirty="0" smtClean="0"/>
              <a:t> to AP</a:t>
            </a:r>
          </a:p>
          <a:p>
            <a:endParaRPr lang="en-US" sz="1600" dirty="0" smtClean="0"/>
          </a:p>
          <a:p>
            <a:r>
              <a:rPr lang="en-US" sz="1600" dirty="0" smtClean="0"/>
              <a:t>Create an ANALYSIS_ID field (</a:t>
            </a:r>
            <a:r>
              <a:rPr lang="en-US" sz="1600" b="1" dirty="0" smtClean="0">
                <a:solidFill>
                  <a:srgbClr val="CC66FF"/>
                </a:solidFill>
              </a:rPr>
              <a:t>name does not matter</a:t>
            </a:r>
            <a:r>
              <a:rPr lang="en-US" sz="1600" dirty="0" smtClean="0"/>
              <a:t>) and populate it as shown to the </a:t>
            </a:r>
            <a:r>
              <a:rPr lang="en-US" sz="1600" b="1" dirty="0" smtClean="0">
                <a:solidFill>
                  <a:schemeClr val="accent1"/>
                </a:solidFill>
              </a:rPr>
              <a:t>right</a:t>
            </a:r>
          </a:p>
          <a:p>
            <a:pPr lvl="1"/>
            <a:r>
              <a:rPr lang="en-US" b="1" dirty="0" smtClean="0">
                <a:solidFill>
                  <a:srgbClr val="CC66FF"/>
                </a:solidFill>
              </a:rPr>
              <a:t>Field data type should be 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number used do not matter as long as they are unique</a:t>
            </a:r>
          </a:p>
          <a:p>
            <a:pPr lvl="1"/>
            <a:r>
              <a:rPr lang="en-US" b="1" dirty="0" smtClean="0">
                <a:solidFill>
                  <a:srgbClr val="CC66FF"/>
                </a:solidFill>
              </a:rPr>
              <a:t>Make IDs for an AP match the ID of the centerline connecting them</a:t>
            </a:r>
          </a:p>
          <a:p>
            <a:endParaRPr lang="en-US" sz="2000" b="1" dirty="0">
              <a:solidFill>
                <a:srgbClr val="CC66FF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Dissolve both layers by ANALYSIS_ID field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36" y="1194587"/>
            <a:ext cx="4562229" cy="4163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36" y="5766591"/>
            <a:ext cx="2829726" cy="695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94" y="5758851"/>
            <a:ext cx="3410070" cy="10236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919281" y="5413366"/>
            <a:ext cx="1687398" cy="307777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41830" y="5413366"/>
            <a:ext cx="156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66FF"/>
                </a:solidFill>
              </a:rPr>
              <a:t>Centerline Table</a:t>
            </a:r>
            <a:endParaRPr lang="en-US" sz="1400" dirty="0">
              <a:solidFill>
                <a:srgbClr val="CC66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5967" y="5413366"/>
            <a:ext cx="2186197" cy="307777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48517" y="5413366"/>
            <a:ext cx="221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66FF"/>
                </a:solidFill>
              </a:rPr>
              <a:t>Approach Surface Table</a:t>
            </a:r>
            <a:endParaRPr lang="en-US" sz="1400" dirty="0">
              <a:solidFill>
                <a:srgbClr val="CC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1508" y="4399864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2473" y="1776511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1065" y="2515387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541508" y="2793295"/>
            <a:ext cx="136106" cy="2655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00018" y="4362355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4358" y="2498809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8862" y="3467773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7916" y="3039852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50194" y="3122215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8654" y="3237684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554" y="3822671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9419" y="2669275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85346" y="3716003"/>
            <a:ext cx="29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832917" y="3515454"/>
            <a:ext cx="147346" cy="2986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28299" y="5929460"/>
            <a:ext cx="757863" cy="532572"/>
          </a:xfrm>
          <a:prstGeom prst="rect">
            <a:avLst/>
          </a:prstGeom>
          <a:solidFill>
            <a:srgbClr val="CC66FF">
              <a:alpha val="25000"/>
            </a:srgb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87579" y="5872899"/>
            <a:ext cx="662580" cy="919078"/>
          </a:xfrm>
          <a:prstGeom prst="rect">
            <a:avLst/>
          </a:prstGeom>
          <a:solidFill>
            <a:srgbClr val="CC66FF">
              <a:alpha val="25000"/>
            </a:srgbClr>
          </a:solidFill>
          <a:ln>
            <a:solidFill>
              <a:srgbClr val="9933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033"/>
            <a:ext cx="4827920" cy="5081047"/>
          </a:xfrm>
        </p:spPr>
        <p:txBody>
          <a:bodyPr>
            <a:normAutofit/>
          </a:bodyPr>
          <a:lstStyle/>
          <a:p>
            <a:r>
              <a:rPr lang="en-US" dirty="0" smtClean="0"/>
              <a:t>Type: Raster dataset</a:t>
            </a:r>
          </a:p>
          <a:p>
            <a:endParaRPr lang="en-US" dirty="0" smtClean="0"/>
          </a:p>
          <a:p>
            <a:r>
              <a:rPr lang="en-US" dirty="0" smtClean="0"/>
              <a:t>Make sure that raster values of the DEM are in </a:t>
            </a:r>
            <a:r>
              <a:rPr lang="en-US" b="1" dirty="0" smtClean="0">
                <a:solidFill>
                  <a:srgbClr val="CC66FF"/>
                </a:solidFill>
              </a:rPr>
              <a:t>FEET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May require conversion using Raster Calculator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Will likely want to mask the DEM to a smaller area (e.g. the extent of the largest input)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Keep in mind that the spatial res of your DEM may be a limiting factor in regards to accuracy (i.e. courser res will yield results with a higher amount of error)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CC66FF"/>
              </a:solidFill>
            </a:endParaRPr>
          </a:p>
        </p:txBody>
      </p:sp>
      <p:pic>
        <p:nvPicPr>
          <p:cNvPr id="2050" name="Picture 2" descr="http://www.pasthorizonspr.com/wp-content/uploads/2012/07/d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18" y="1517715"/>
            <a:ext cx="3576223" cy="33892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75054" y="490694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[Source]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001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Obstructions and Obstruction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2239"/>
            <a:ext cx="4827920" cy="4779390"/>
          </a:xfrm>
        </p:spPr>
        <p:txBody>
          <a:bodyPr>
            <a:normAutofit/>
          </a:bodyPr>
          <a:lstStyle/>
          <a:p>
            <a:r>
              <a:rPr lang="en-US" dirty="0" smtClean="0"/>
              <a:t>Type: Point </a:t>
            </a:r>
            <a:r>
              <a:rPr lang="en-US" dirty="0"/>
              <a:t>f</a:t>
            </a:r>
            <a:r>
              <a:rPr lang="en-US" dirty="0" smtClean="0"/>
              <a:t>eature class</a:t>
            </a:r>
          </a:p>
          <a:p>
            <a:endParaRPr lang="en-US" dirty="0"/>
          </a:p>
          <a:p>
            <a:r>
              <a:rPr lang="en-US" dirty="0" smtClean="0"/>
              <a:t>I recommend using the DVOF data from the G-Drive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C66FF"/>
                </a:solidFill>
              </a:rPr>
              <a:t>CLIP</a:t>
            </a:r>
            <a:r>
              <a:rPr lang="en-US" dirty="0" smtClean="0"/>
              <a:t> this dataset to the maximum extent of inputs!  (DVOF data is enormous)</a:t>
            </a:r>
          </a:p>
          <a:p>
            <a:endParaRPr lang="en-US" dirty="0"/>
          </a:p>
          <a:p>
            <a:r>
              <a:rPr lang="en-US" dirty="0" smtClean="0"/>
              <a:t>Make sure there is an AGL height field of data type: integer (short or long)</a:t>
            </a:r>
          </a:p>
          <a:p>
            <a:pPr lvl="1"/>
            <a:r>
              <a:rPr lang="en-US" dirty="0" smtClean="0"/>
              <a:t>If the height field is a string make a new field of type long and field calculate to populate it with integers from the string field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6" y="1462203"/>
            <a:ext cx="5667197" cy="4806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745116" y="3234765"/>
            <a:ext cx="541046" cy="649078"/>
          </a:xfrm>
          <a:prstGeom prst="rect">
            <a:avLst/>
          </a:prstGeom>
          <a:solidFill>
            <a:srgbClr val="CC66FF">
              <a:alpha val="25000"/>
            </a:srgb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Output Folder and GDB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will make a </a:t>
            </a:r>
            <a:r>
              <a:rPr lang="en-US" b="1" dirty="0" smtClean="0">
                <a:solidFill>
                  <a:srgbClr val="CC66FF"/>
                </a:solidFill>
              </a:rPr>
              <a:t>new GDB each time </a:t>
            </a:r>
            <a:r>
              <a:rPr lang="en-US" dirty="0" smtClean="0"/>
              <a:t>you run it</a:t>
            </a:r>
          </a:p>
          <a:p>
            <a:endParaRPr lang="en-US" dirty="0"/>
          </a:p>
          <a:p>
            <a:r>
              <a:rPr lang="en-US" dirty="0" smtClean="0"/>
              <a:t>The model </a:t>
            </a:r>
            <a:r>
              <a:rPr lang="en-US" b="1" dirty="0" smtClean="0">
                <a:solidFill>
                  <a:srgbClr val="CC66FF"/>
                </a:solidFill>
              </a:rPr>
              <a:t>can overwrite output </a:t>
            </a:r>
            <a:r>
              <a:rPr lang="en-US" dirty="0" smtClean="0"/>
              <a:t>so you can technically re-run with the same parameters</a:t>
            </a:r>
          </a:p>
          <a:p>
            <a:pPr lvl="1"/>
            <a:r>
              <a:rPr lang="en-US" b="1" dirty="0" smtClean="0">
                <a:solidFill>
                  <a:srgbClr val="CC66FF"/>
                </a:solidFill>
              </a:rPr>
              <a:t>I do not recommend </a:t>
            </a:r>
            <a:r>
              <a:rPr lang="en-US" dirty="0" smtClean="0"/>
              <a:t>this however</a:t>
            </a:r>
          </a:p>
          <a:p>
            <a:pPr lvl="1"/>
            <a:r>
              <a:rPr lang="en-US" dirty="0" smtClean="0"/>
              <a:t>Sometimes Arc behaves unexpectedly and keeps </a:t>
            </a:r>
            <a:r>
              <a:rPr lang="en-US" b="1" dirty="0" smtClean="0">
                <a:solidFill>
                  <a:srgbClr val="CC66FF"/>
                </a:solidFill>
              </a:rPr>
              <a:t>schema locks </a:t>
            </a:r>
            <a:r>
              <a:rPr lang="en-US" dirty="0" smtClean="0"/>
              <a:t>on data (seemingly at random I have found) which </a:t>
            </a:r>
            <a:r>
              <a:rPr lang="en-US" b="1" dirty="0" smtClean="0">
                <a:solidFill>
                  <a:srgbClr val="CC66FF"/>
                </a:solidFill>
              </a:rPr>
              <a:t>will cause the model to crash</a:t>
            </a:r>
          </a:p>
          <a:p>
            <a:pPr lvl="1"/>
            <a:endParaRPr lang="en-US" dirty="0"/>
          </a:p>
          <a:p>
            <a:r>
              <a:rPr lang="en-US" dirty="0" smtClean="0"/>
              <a:t>Copy a folder path into Output Folder and type in a </a:t>
            </a:r>
            <a:r>
              <a:rPr lang="en-US" b="1" dirty="0" smtClean="0">
                <a:solidFill>
                  <a:srgbClr val="CC66FF"/>
                </a:solidFill>
              </a:rPr>
              <a:t>valid</a:t>
            </a:r>
            <a:r>
              <a:rPr lang="en-US" dirty="0" smtClean="0"/>
              <a:t> GDB name into Output GDB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8351"/>
            <a:ext cx="5732893" cy="53355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output will be a raster dataset representing potential areas of obstruction</a:t>
            </a:r>
          </a:p>
          <a:p>
            <a:endParaRPr lang="en-US" dirty="0"/>
          </a:p>
          <a:p>
            <a:r>
              <a:rPr lang="en-US" dirty="0" smtClean="0"/>
              <a:t>Each raster cell is a floating point number that models the theoretical distance between the top of the obstruction and the approach surface</a:t>
            </a:r>
          </a:p>
          <a:p>
            <a:endParaRPr lang="en-US" dirty="0"/>
          </a:p>
          <a:p>
            <a:r>
              <a:rPr lang="en-US" dirty="0" smtClean="0"/>
              <a:t>Negative numbers do not penetrate the surface, positive numbers do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-200.239872… would be an obstruction about 200 feet below the AP</a:t>
            </a:r>
          </a:p>
          <a:p>
            <a:pPr lvl="2"/>
            <a:r>
              <a:rPr lang="en-US" dirty="0" smtClean="0"/>
              <a:t>50.98123… would be about 50 feet above (penetrating) the surface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The closer to zero this value is the more likely you will want to verify by hand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65" y="1715677"/>
            <a:ext cx="4678074" cy="34657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550876" y="3094268"/>
            <a:ext cx="1367639" cy="307777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0877" y="3094268"/>
            <a:ext cx="1367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obstruction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749" y="5027579"/>
            <a:ext cx="1149252" cy="307777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94749" y="5027579"/>
            <a:ext cx="114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Obstruction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8399283" y="3921551"/>
            <a:ext cx="170092" cy="110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18895" y="3402045"/>
            <a:ext cx="678730" cy="161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7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Disclaimer: </a:t>
            </a:r>
            <a:r>
              <a:rPr lang="en-US" sz="2800" dirty="0" smtClean="0"/>
              <a:t>Be aware of the potential errors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892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</a:t>
            </a:r>
            <a:r>
              <a:rPr lang="en-US" b="1" dirty="0" smtClean="0">
                <a:solidFill>
                  <a:srgbClr val="CC66FF"/>
                </a:solidFill>
              </a:rPr>
              <a:t>centerlines are not flush </a:t>
            </a:r>
            <a:r>
              <a:rPr lang="en-US" dirty="0" smtClean="0"/>
              <a:t>with the APs the </a:t>
            </a:r>
            <a:r>
              <a:rPr lang="en-US" b="1" dirty="0" smtClean="0">
                <a:solidFill>
                  <a:srgbClr val="CC66FF"/>
                </a:solidFill>
              </a:rPr>
              <a:t>calculation will be off</a:t>
            </a:r>
          </a:p>
          <a:p>
            <a:r>
              <a:rPr lang="en-US" dirty="0" smtClean="0"/>
              <a:t>If the </a:t>
            </a:r>
            <a:r>
              <a:rPr lang="en-US" b="1" dirty="0" smtClean="0">
                <a:solidFill>
                  <a:srgbClr val="CC66FF"/>
                </a:solidFill>
              </a:rPr>
              <a:t>projection</a:t>
            </a:r>
            <a:r>
              <a:rPr lang="en-US" dirty="0" smtClean="0"/>
              <a:t> of your inputs </a:t>
            </a:r>
            <a:r>
              <a:rPr lang="en-US" b="1" dirty="0" smtClean="0">
                <a:solidFill>
                  <a:srgbClr val="CC66FF"/>
                </a:solidFill>
              </a:rPr>
              <a:t>differs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CC66FF"/>
                </a:solidFill>
              </a:rPr>
              <a:t>model may crash</a:t>
            </a:r>
          </a:p>
          <a:p>
            <a:r>
              <a:rPr lang="en-US" dirty="0" smtClean="0"/>
              <a:t>If the </a:t>
            </a:r>
            <a:r>
              <a:rPr lang="en-US" b="1" dirty="0" smtClean="0">
                <a:solidFill>
                  <a:srgbClr val="CC66FF"/>
                </a:solidFill>
              </a:rPr>
              <a:t>projection</a:t>
            </a:r>
            <a:r>
              <a:rPr lang="en-US" dirty="0" smtClean="0"/>
              <a:t> you choose </a:t>
            </a:r>
            <a:r>
              <a:rPr lang="en-US" b="1" dirty="0" smtClean="0">
                <a:solidFill>
                  <a:srgbClr val="CC66FF"/>
                </a:solidFill>
              </a:rPr>
              <a:t>does not have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66FF"/>
                </a:solidFill>
              </a:rPr>
              <a:t>linear units in feet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C66FF"/>
                </a:solidFill>
              </a:rPr>
              <a:t>calculation will be off</a:t>
            </a:r>
          </a:p>
          <a:p>
            <a:r>
              <a:rPr lang="en-US" b="1" dirty="0" smtClean="0">
                <a:solidFill>
                  <a:srgbClr val="CC66FF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your</a:t>
            </a:r>
            <a:r>
              <a:rPr lang="en-US" b="1" dirty="0" smtClean="0">
                <a:solidFill>
                  <a:srgbClr val="CC66FF"/>
                </a:solidFill>
              </a:rPr>
              <a:t> ANALYSIS_ID fields </a:t>
            </a:r>
            <a:r>
              <a:rPr lang="en-US" dirty="0" smtClean="0">
                <a:solidFill>
                  <a:schemeClr val="tx1"/>
                </a:solidFill>
              </a:rPr>
              <a:t>are</a:t>
            </a:r>
            <a:r>
              <a:rPr lang="en-US" dirty="0" smtClean="0">
                <a:solidFill>
                  <a:srgbClr val="CC66FF"/>
                </a:solidFill>
              </a:rPr>
              <a:t> </a:t>
            </a:r>
            <a:r>
              <a:rPr lang="en-US" b="1" dirty="0" smtClean="0">
                <a:solidFill>
                  <a:srgbClr val="CC66FF"/>
                </a:solidFill>
              </a:rPr>
              <a:t>different data types</a:t>
            </a:r>
            <a:r>
              <a:rPr lang="en-US" dirty="0" smtClean="0">
                <a:solidFill>
                  <a:srgbClr val="CC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CC66FF"/>
                </a:solidFill>
              </a:rPr>
              <a:t> </a:t>
            </a:r>
            <a:r>
              <a:rPr lang="en-US" b="1" dirty="0" smtClean="0">
                <a:solidFill>
                  <a:srgbClr val="CC66FF"/>
                </a:solidFill>
              </a:rPr>
              <a:t>model will crash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model </a:t>
            </a:r>
            <a:r>
              <a:rPr lang="en-US" b="1" dirty="0" smtClean="0">
                <a:solidFill>
                  <a:srgbClr val="CC66FF"/>
                </a:solidFill>
              </a:rPr>
              <a:t>attempts to limit error </a:t>
            </a:r>
            <a:r>
              <a:rPr lang="en-US" dirty="0" smtClean="0">
                <a:solidFill>
                  <a:schemeClr val="tx1"/>
                </a:solidFill>
              </a:rPr>
              <a:t>from the Euclidean distance calculation by buffering your centerlines by 1 foot greater than the max width of the AP but </a:t>
            </a:r>
            <a:r>
              <a:rPr lang="en-US" b="1" dirty="0" smtClean="0">
                <a:solidFill>
                  <a:srgbClr val="CC66FF"/>
                </a:solidFill>
              </a:rPr>
              <a:t>some error still exists</a:t>
            </a:r>
          </a:p>
          <a:p>
            <a:r>
              <a:rPr lang="en-US" dirty="0" smtClean="0">
                <a:solidFill>
                  <a:srgbClr val="CC66FF"/>
                </a:solidFill>
              </a:rPr>
              <a:t>Raster data model has inherent error</a:t>
            </a:r>
            <a:r>
              <a:rPr lang="en-US" dirty="0" smtClean="0">
                <a:solidFill>
                  <a:schemeClr val="tx1"/>
                </a:solidFill>
              </a:rPr>
              <a:t>, only as good as your inputs and limited by </a:t>
            </a:r>
            <a:r>
              <a:rPr lang="en-US" b="1" dirty="0" smtClean="0">
                <a:solidFill>
                  <a:srgbClr val="CC66FF"/>
                </a:solidFill>
              </a:rPr>
              <a:t>cell size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model is </a:t>
            </a:r>
            <a:r>
              <a:rPr lang="en-US" b="1" dirty="0" smtClean="0">
                <a:solidFill>
                  <a:srgbClr val="CC66FF"/>
                </a:solidFill>
              </a:rPr>
              <a:t>only valid for the first 10,000 feet </a:t>
            </a:r>
            <a:r>
              <a:rPr lang="en-US" dirty="0" smtClean="0">
                <a:solidFill>
                  <a:schemeClr val="tx1"/>
                </a:solidFill>
              </a:rPr>
              <a:t>of the AP as it only uses the </a:t>
            </a:r>
            <a:r>
              <a:rPr lang="en-US" b="1" dirty="0" smtClean="0">
                <a:solidFill>
                  <a:srgbClr val="CC66FF"/>
                </a:solidFill>
              </a:rPr>
              <a:t>50:1 slope</a:t>
            </a:r>
            <a:r>
              <a:rPr lang="en-US" dirty="0" smtClean="0">
                <a:solidFill>
                  <a:schemeClr val="tx1"/>
                </a:solidFill>
              </a:rPr>
              <a:t>, not the </a:t>
            </a:r>
            <a:r>
              <a:rPr lang="en-US" b="1" dirty="0" smtClean="0">
                <a:solidFill>
                  <a:srgbClr val="CC66FF"/>
                </a:solidFill>
              </a:rPr>
              <a:t>40:1</a:t>
            </a:r>
          </a:p>
          <a:p>
            <a:pPr marL="0" indent="0">
              <a:buNone/>
            </a:pPr>
            <a:endParaRPr lang="en-US" b="1" dirty="0">
              <a:solidFill>
                <a:srgbClr val="CC66FF"/>
              </a:solidFill>
            </a:endParaRPr>
          </a:p>
          <a:p>
            <a:pPr algn="ctr"/>
            <a:r>
              <a:rPr lang="en-US" b="1" dirty="0" smtClean="0">
                <a:solidFill>
                  <a:srgbClr val="CC66FF"/>
                </a:solidFill>
              </a:rPr>
              <a:t>THIS IS A HIGH LEVEL TOOL!  VERIFY THE IDENTIFIED OBSTRUCTIONS BY HAND BEFORE TAKING FURTHER ACTION!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8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toolbox into ArcMap or navigate via catalog</a:t>
            </a:r>
          </a:p>
          <a:p>
            <a:pPr lvl="1"/>
            <a:r>
              <a:rPr lang="en-US" dirty="0" smtClean="0"/>
              <a:t>Don’t copy locally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 on </a:t>
            </a:r>
            <a:r>
              <a:rPr lang="en-US" dirty="0" err="1" smtClean="0"/>
              <a:t>ArcAdvanced</a:t>
            </a:r>
            <a:r>
              <a:rPr lang="en-US" dirty="0" smtClean="0"/>
              <a:t> VM</a:t>
            </a:r>
          </a:p>
          <a:p>
            <a:endParaRPr lang="en-US" dirty="0"/>
          </a:p>
          <a:p>
            <a:r>
              <a:rPr lang="en-US" dirty="0" smtClean="0"/>
              <a:t>Path:</a:t>
            </a:r>
          </a:p>
          <a:p>
            <a:pPr lvl="1"/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7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Chaz Mateer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cmateer@marstel-day.com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5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548537" cy="3880773"/>
          </a:xfrm>
        </p:spPr>
        <p:txBody>
          <a:bodyPr/>
          <a:lstStyle/>
          <a:p>
            <a:r>
              <a:rPr lang="en-US" dirty="0" smtClean="0"/>
              <a:t>Perform a quick </a:t>
            </a:r>
            <a:r>
              <a:rPr lang="en-US" sz="2400" b="1" dirty="0" smtClean="0"/>
              <a:t>estimate </a:t>
            </a:r>
            <a:r>
              <a:rPr lang="en-US" dirty="0" smtClean="0"/>
              <a:t>of potential obstructions in the imaginary surfaces (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srf</a:t>
            </a:r>
            <a:r>
              <a:rPr lang="en-US" dirty="0" smtClean="0"/>
              <a:t>) around an airfield using a </a:t>
            </a:r>
            <a:r>
              <a:rPr lang="en-US" b="1" dirty="0" smtClean="0">
                <a:solidFill>
                  <a:srgbClr val="CC66FF"/>
                </a:solidFill>
              </a:rPr>
              <a:t>2D raster approach</a:t>
            </a:r>
          </a:p>
          <a:p>
            <a:pPr lvl="1"/>
            <a:r>
              <a:rPr lang="en-US" dirty="0" smtClean="0"/>
              <a:t>Identified obstructions should be verified further using GIS measurement tools</a:t>
            </a:r>
          </a:p>
          <a:p>
            <a:pPr lvl="1"/>
            <a:r>
              <a:rPr lang="en-US" dirty="0" smtClean="0"/>
              <a:t>Client or contractor should also verify with “boots on the ground”</a:t>
            </a:r>
          </a:p>
          <a:p>
            <a:pPr lvl="1"/>
            <a:endParaRPr lang="en-US" dirty="0"/>
          </a:p>
          <a:p>
            <a:r>
              <a:rPr lang="en-US" dirty="0" smtClean="0"/>
              <a:t>Relatively quick and low level of effort way to determine if you should include obstructions in the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srf</a:t>
            </a:r>
            <a:r>
              <a:rPr lang="en-US" dirty="0" smtClean="0"/>
              <a:t> as a challenge or to put in the effort to analyze further/</a:t>
            </a:r>
            <a:r>
              <a:rPr lang="en-US" b="1" dirty="0" smtClean="0">
                <a:solidFill>
                  <a:srgbClr val="CC66FF"/>
                </a:solidFill>
              </a:rPr>
              <a:t>develop 3D visualization</a:t>
            </a:r>
            <a:endParaRPr lang="en-US" b="1" dirty="0">
              <a:solidFill>
                <a:srgbClr val="CC66FF"/>
              </a:solidFill>
            </a:endParaRPr>
          </a:p>
        </p:txBody>
      </p:sp>
      <p:pic>
        <p:nvPicPr>
          <p:cNvPr id="1026" name="Picture 2" descr="http://lyonsharestudios.com/images/AP1-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77" y="1358328"/>
            <a:ext cx="2676525" cy="34575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04615" y="481590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[Source]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10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 analysis on the first 10,000 feet of the </a:t>
            </a:r>
            <a:r>
              <a:rPr lang="en-US" sz="2400" b="1" dirty="0" smtClean="0"/>
              <a:t>Approach Surface </a:t>
            </a:r>
            <a:r>
              <a:rPr lang="en-US" dirty="0" smtClean="0"/>
              <a:t>(AP)</a:t>
            </a:r>
            <a:endParaRPr lang="en-US" sz="1400" dirty="0" smtClean="0"/>
          </a:p>
          <a:p>
            <a:r>
              <a:rPr lang="en-US" dirty="0" smtClean="0"/>
              <a:t>Excluding the Runway Protection Zones (RPZ) and Primary Surface (PS) the first 10,000 feet of the AP is the most vulnerable to vertical obstruction encroachment </a:t>
            </a:r>
            <a:r>
              <a:rPr lang="en-US" sz="1000" dirty="0" smtClean="0">
                <a:hlinkClick r:id="rId2"/>
              </a:rPr>
              <a:t>[Description of Surfaces]</a:t>
            </a:r>
            <a:endParaRPr lang="en-US" sz="1000" dirty="0" smtClean="0"/>
          </a:p>
          <a:p>
            <a:pPr lvl="1"/>
            <a:r>
              <a:rPr lang="en-US" dirty="0" smtClean="0"/>
              <a:t>RPZs have their own land use restrictions which should be used for analyzing encroachment</a:t>
            </a:r>
          </a:p>
          <a:p>
            <a:pPr lvl="1"/>
            <a:r>
              <a:rPr lang="en-US" dirty="0" smtClean="0"/>
              <a:t>PSs generally fall completely within the installation/airport property boundary</a:t>
            </a:r>
          </a:p>
          <a:p>
            <a:r>
              <a:rPr lang="en-US" dirty="0" smtClean="0"/>
              <a:t>The AP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srf</a:t>
            </a:r>
            <a:r>
              <a:rPr lang="en-US" dirty="0" smtClean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8576" y="5040445"/>
            <a:ext cx="4202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i="1" dirty="0" smtClean="0"/>
              <a:t>“…</a:t>
            </a:r>
            <a:r>
              <a:rPr lang="en-US" sz="1400" dirty="0"/>
              <a:t>beginning at the </a:t>
            </a:r>
            <a:r>
              <a:rPr lang="en-US" sz="1400" b="1" dirty="0">
                <a:solidFill>
                  <a:srgbClr val="CC66FF"/>
                </a:solidFill>
              </a:rPr>
              <a:t>end of the Primary Surface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i="1" dirty="0" smtClean="0"/>
              <a:t>extending </a:t>
            </a:r>
            <a:r>
              <a:rPr lang="en-US" sz="1400" i="1" dirty="0"/>
              <a:t>outward and upward at a slope of </a:t>
            </a:r>
            <a:r>
              <a:rPr lang="en-US" sz="1400" b="1" i="1" dirty="0">
                <a:solidFill>
                  <a:srgbClr val="CC66FF"/>
                </a:solidFill>
              </a:rPr>
              <a:t>50:1 for a horizontal distance of 10,000 feet </a:t>
            </a:r>
            <a:r>
              <a:rPr lang="en-US" sz="1400" i="1" dirty="0"/>
              <a:t>and at a slope of 40:1 for an additional 40,000 feet.”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 tool calculates distance from runway/PS outwards</a:t>
            </a:r>
          </a:p>
          <a:p>
            <a:r>
              <a:rPr lang="en-US" dirty="0" smtClean="0"/>
              <a:t>Divide distance raster by 50 (converts it to the glide slope heights)</a:t>
            </a:r>
          </a:p>
          <a:p>
            <a:r>
              <a:rPr lang="en-US" dirty="0" smtClean="0"/>
              <a:t>Add glide slope raster to runway elevation (brings the glide slope up to the appropriate elevation)</a:t>
            </a:r>
          </a:p>
          <a:p>
            <a:r>
              <a:rPr lang="en-US" dirty="0" smtClean="0"/>
              <a:t>Convert obstructions point data to raster based on AGL height field</a:t>
            </a:r>
          </a:p>
          <a:p>
            <a:r>
              <a:rPr lang="en-US" dirty="0" smtClean="0"/>
              <a:t>Add obstructions raster to DEM</a:t>
            </a:r>
          </a:p>
          <a:p>
            <a:r>
              <a:rPr lang="en-US" dirty="0" smtClean="0"/>
              <a:t>Subtract adjusted obstructions raster from adjusted glide slope raster</a:t>
            </a:r>
          </a:p>
          <a:p>
            <a:r>
              <a:rPr lang="en-US" dirty="0" smtClean="0"/>
              <a:t>Symbolize, analyze, determine if re-run/further analysis is needed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66" y="1270000"/>
            <a:ext cx="6035609" cy="54345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53129" y="1930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702291" y="1857080"/>
            <a:ext cx="944365" cy="257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009502" y="2299732"/>
            <a:ext cx="468208" cy="13767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53183" y="4210204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Runway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36073" y="4128940"/>
            <a:ext cx="824983" cy="1479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20553" y="2988093"/>
            <a:ext cx="65987" cy="537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5755" y="261876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10,000 </a:t>
            </a:r>
            <a:r>
              <a:rPr lang="en-US" dirty="0" err="1" smtClean="0">
                <a:solidFill>
                  <a:schemeClr val="bg1"/>
                </a:solidFill>
              </a:rPr>
              <a:t>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3183" y="5524107"/>
            <a:ext cx="100483" cy="1036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53182" y="5902750"/>
            <a:ext cx="100483" cy="1036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19260" y="576993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obstruction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9259" y="5391288"/>
            <a:ext cx="235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Potential obstruction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8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Preconditions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7" y="1270000"/>
            <a:ext cx="5595690" cy="53519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269999"/>
            <a:ext cx="4959895" cy="54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inputs should be in the </a:t>
            </a:r>
            <a:r>
              <a:rPr lang="en-US" b="1" dirty="0" smtClean="0">
                <a:solidFill>
                  <a:srgbClr val="CC66FF"/>
                </a:solidFill>
              </a:rPr>
              <a:t>same</a:t>
            </a:r>
            <a:r>
              <a:rPr lang="en-US" dirty="0" smtClean="0"/>
              <a:t> projection</a:t>
            </a:r>
          </a:p>
          <a:p>
            <a:endParaRPr lang="en-US" dirty="0" smtClean="0"/>
          </a:p>
          <a:p>
            <a:r>
              <a:rPr lang="en-US" dirty="0" smtClean="0"/>
              <a:t>The projection used should have </a:t>
            </a:r>
            <a:r>
              <a:rPr lang="en-US" b="1" dirty="0" smtClean="0">
                <a:solidFill>
                  <a:srgbClr val="CC66FF"/>
                </a:solidFill>
              </a:rPr>
              <a:t>feet</a:t>
            </a:r>
            <a:r>
              <a:rPr lang="en-US" dirty="0" smtClean="0"/>
              <a:t> as its </a:t>
            </a:r>
            <a:r>
              <a:rPr lang="en-US" b="1" dirty="0" smtClean="0">
                <a:solidFill>
                  <a:srgbClr val="CC66FF"/>
                </a:solidFill>
              </a:rPr>
              <a:t>liner unit </a:t>
            </a:r>
            <a:r>
              <a:rPr lang="en-US" dirty="0" smtClean="0"/>
              <a:t>(THIS IS CRITICAL)</a:t>
            </a:r>
          </a:p>
          <a:p>
            <a:pPr lvl="1"/>
            <a:r>
              <a:rPr lang="en-US" dirty="0" smtClean="0"/>
              <a:t>I recommend the local State Plane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Your DEM elevation values should be in </a:t>
            </a:r>
            <a:r>
              <a:rPr lang="en-US" b="1" dirty="0" smtClean="0">
                <a:solidFill>
                  <a:srgbClr val="CC66FF"/>
                </a:solidFill>
              </a:rPr>
              <a:t>FEET</a:t>
            </a:r>
            <a:r>
              <a:rPr lang="en-US" dirty="0" smtClean="0"/>
              <a:t> (may need to use raster math to convert if it is in meters, etc.)</a:t>
            </a:r>
          </a:p>
          <a:p>
            <a:endParaRPr lang="en-US" dirty="0" smtClean="0"/>
          </a:p>
          <a:p>
            <a:r>
              <a:rPr lang="en-US" dirty="0" smtClean="0"/>
              <a:t>You must be running this on a machine with </a:t>
            </a:r>
            <a:r>
              <a:rPr lang="en-US" b="1" dirty="0" err="1" smtClean="0">
                <a:solidFill>
                  <a:srgbClr val="CC66FF"/>
                </a:solidFill>
              </a:rPr>
              <a:t>ArcAdvanced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C66FF"/>
                </a:solidFill>
              </a:rPr>
              <a:t>Spatial Analyst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ArcAdvanced</a:t>
            </a:r>
            <a:r>
              <a:rPr lang="en-US" dirty="0" smtClean="0"/>
              <a:t> VM will do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following slides on how to prep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Runway Elevation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66006" cy="3880773"/>
          </a:xfrm>
        </p:spPr>
        <p:txBody>
          <a:bodyPr/>
          <a:lstStyle/>
          <a:p>
            <a:r>
              <a:rPr lang="en-US" dirty="0" smtClean="0"/>
              <a:t>Type: Integer (Long)</a:t>
            </a:r>
          </a:p>
          <a:p>
            <a:r>
              <a:rPr lang="en-US" dirty="0" smtClean="0"/>
              <a:t>Input the elevation of the runway</a:t>
            </a:r>
          </a:p>
          <a:p>
            <a:r>
              <a:rPr lang="en-US" dirty="0" smtClean="0"/>
              <a:t>This will be used to “bump up” the glide slope raster to the appropriate elevation</a:t>
            </a:r>
          </a:p>
          <a:p>
            <a:r>
              <a:rPr lang="en-US" dirty="0" smtClean="0"/>
              <a:t>There are a few ways you could estimate this but the best way would be to use the designated runway elevation value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AirportIQ 5010</a:t>
            </a:r>
            <a:r>
              <a:rPr lang="en-US" dirty="0" smtClean="0"/>
              <a:t> or something similar to get this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8" y="1285539"/>
            <a:ext cx="6149455" cy="53509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95828" y="5213022"/>
            <a:ext cx="1687398" cy="216816"/>
          </a:xfrm>
          <a:prstGeom prst="rect">
            <a:avLst/>
          </a:prstGeom>
          <a:solidFill>
            <a:srgbClr val="CC66FF">
              <a:alpha val="50000"/>
            </a:srgbClr>
          </a:solidFill>
          <a:ln>
            <a:solidFill>
              <a:srgbClr val="9933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Inputs: </a:t>
            </a:r>
            <a:r>
              <a:rPr lang="en-US" dirty="0" smtClean="0"/>
              <a:t>Approach Surface FC/Analysis ID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488555" cy="4640082"/>
          </a:xfrm>
        </p:spPr>
        <p:txBody>
          <a:bodyPr/>
          <a:lstStyle/>
          <a:p>
            <a:r>
              <a:rPr lang="en-US" dirty="0" smtClean="0"/>
              <a:t>Type: Polygon feature class file path (not a layer – don’t drag in from TOC, drag in from catalog)</a:t>
            </a:r>
          </a:p>
          <a:p>
            <a:endParaRPr lang="en-US" dirty="0" smtClean="0"/>
          </a:p>
          <a:p>
            <a:r>
              <a:rPr lang="en-US" dirty="0" smtClean="0"/>
              <a:t>The AP feature class prepared as specified in the coming slides</a:t>
            </a:r>
          </a:p>
          <a:p>
            <a:endParaRPr lang="en-US" dirty="0" smtClean="0"/>
          </a:p>
          <a:p>
            <a:r>
              <a:rPr lang="en-US" dirty="0" smtClean="0"/>
              <a:t>You will be able to choose the Analysis ID field from a drop down</a:t>
            </a:r>
          </a:p>
          <a:p>
            <a:pPr lvl="1"/>
            <a:r>
              <a:rPr lang="en-US" dirty="0" smtClean="0"/>
              <a:t>The contents of the field is explained in a coming slide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29" y="1300897"/>
            <a:ext cx="5025907" cy="45861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6276" y="5971879"/>
            <a:ext cx="5693790" cy="787139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68825" y="6066150"/>
            <a:ext cx="547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66FF"/>
                </a:solidFill>
              </a:rPr>
              <a:t>AP surfaces extracted from a full </a:t>
            </a:r>
            <a:r>
              <a:rPr lang="en-US" sz="1400" dirty="0" err="1" smtClean="0">
                <a:solidFill>
                  <a:srgbClr val="CC66FF"/>
                </a:solidFill>
              </a:rPr>
              <a:t>img</a:t>
            </a:r>
            <a:r>
              <a:rPr lang="en-US" sz="1400" dirty="0" smtClean="0">
                <a:solidFill>
                  <a:srgbClr val="CC66FF"/>
                </a:solidFill>
              </a:rPr>
              <a:t> </a:t>
            </a:r>
            <a:r>
              <a:rPr lang="en-US" sz="1400" dirty="0" err="1" smtClean="0">
                <a:solidFill>
                  <a:srgbClr val="CC66FF"/>
                </a:solidFill>
              </a:rPr>
              <a:t>srf</a:t>
            </a:r>
            <a:r>
              <a:rPr lang="en-US" sz="1400" dirty="0" smtClean="0">
                <a:solidFill>
                  <a:srgbClr val="CC66FF"/>
                </a:solidFill>
              </a:rPr>
              <a:t> dataset.  Note, there are four runways at this airport and therefore there are eight APs.</a:t>
            </a:r>
            <a:endParaRPr lang="en-US" sz="1400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2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Inputs: </a:t>
            </a:r>
            <a:r>
              <a:rPr lang="en-US" sz="3200" dirty="0" smtClean="0"/>
              <a:t>Runway/Primary Surface Centerline FC/Analysis ID Field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488555" cy="4640082"/>
          </a:xfrm>
        </p:spPr>
        <p:txBody>
          <a:bodyPr/>
          <a:lstStyle/>
          <a:p>
            <a:r>
              <a:rPr lang="en-US" dirty="0" smtClean="0"/>
              <a:t>Type: Polyline feature class file path (not a layer – don’t drag in from TOC, drag in from catalog)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unway/PS centerline feature class prepared as specified in the coming slides</a:t>
            </a:r>
          </a:p>
          <a:p>
            <a:endParaRPr lang="en-US" dirty="0" smtClean="0"/>
          </a:p>
          <a:p>
            <a:r>
              <a:rPr lang="en-US" dirty="0" smtClean="0"/>
              <a:t>You will be able to choose the Analysis ID field from a drop down</a:t>
            </a:r>
          </a:p>
          <a:p>
            <a:pPr lvl="1"/>
            <a:r>
              <a:rPr lang="en-US" dirty="0" smtClean="0"/>
              <a:t>The contents of the field is explained in a coming slide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29" y="1206627"/>
            <a:ext cx="5025906" cy="45861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6276" y="5887037"/>
            <a:ext cx="5693790" cy="934694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68825" y="5962453"/>
            <a:ext cx="5476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66FF"/>
                </a:solidFill>
              </a:rPr>
              <a:t>Centerlines should be flush with APs.  If you do not have centerline data you will have to produce it.  There are a few ways to do so but I have found digitizing to be the quickest and easiest (make sure you use the snap feature!). </a:t>
            </a:r>
            <a:endParaRPr lang="en-US" sz="1200" dirty="0">
              <a:solidFill>
                <a:srgbClr val="CC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4129" y="222472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Centerline is flush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63612" y="2527427"/>
            <a:ext cx="584462" cy="5551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9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1283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Imaginary Surface Obstruction Analysis</vt:lpstr>
      <vt:lpstr>Purpose</vt:lpstr>
      <vt:lpstr>Methodology</vt:lpstr>
      <vt:lpstr>Methodology</vt:lpstr>
      <vt:lpstr>Example Output</vt:lpstr>
      <vt:lpstr>Inputs and Preconditions</vt:lpstr>
      <vt:lpstr>Inputs: Runway Elevation</vt:lpstr>
      <vt:lpstr>Inputs: Approach Surface FC/Analysis ID Field</vt:lpstr>
      <vt:lpstr>Inputs: Runway/Primary Surface Centerline FC/Analysis ID Field</vt:lpstr>
      <vt:lpstr>Preparing AP, Centerline, and Analysis ID Field</vt:lpstr>
      <vt:lpstr>Inputs: DEM</vt:lpstr>
      <vt:lpstr>Inputs: Obstructions and Obstruction Field</vt:lpstr>
      <vt:lpstr>Inputs: Output Folder and GDB Name</vt:lpstr>
      <vt:lpstr>Output</vt:lpstr>
      <vt:lpstr>Disclaimer: Be aware of the potential errors</vt:lpstr>
      <vt:lpstr>Toolbox Location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Imaginary Surface Obstruction Analysis</dc:title>
  <dc:creator>Chaz Mateer</dc:creator>
  <cp:lastModifiedBy>Chaz Mateer</cp:lastModifiedBy>
  <cp:revision>108</cp:revision>
  <dcterms:created xsi:type="dcterms:W3CDTF">2015-08-14T15:00:45Z</dcterms:created>
  <dcterms:modified xsi:type="dcterms:W3CDTF">2015-08-14T19:42:53Z</dcterms:modified>
</cp:coreProperties>
</file>