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ppt/tags/tag11.xml" ContentType="application/vnd.openxmlformats-officedocument.presentationml.tags+xml"/>
  <Override PartName="/docProps/app.xml" ContentType="application/vnd.openxmlformats-officedocument.extended-propertie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0.xml" ContentType="application/vnd.openxmlformats-officedocument.presentationml.tags+xml"/>
  <Override PartName="/ppt/tags/tag9.xml" ContentType="application/vnd.openxmlformats-officedocument.presentationml.tags+xml"/>
  <Override PartName="/ppt/tags/tag8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5" r:id="rId6"/>
    <p:sldId id="260" r:id="rId7"/>
    <p:sldId id="276" r:id="rId8"/>
    <p:sldId id="277" r:id="rId9"/>
    <p:sldId id="278" r:id="rId10"/>
    <p:sldId id="279" r:id="rId11"/>
    <p:sldId id="280" r:id="rId12"/>
    <p:sldId id="288" r:id="rId13"/>
    <p:sldId id="282" r:id="rId14"/>
    <p:sldId id="283" r:id="rId15"/>
    <p:sldId id="284" r:id="rId16"/>
    <p:sldId id="281" r:id="rId17"/>
    <p:sldId id="285" r:id="rId18"/>
    <p:sldId id="286" r:id="rId19"/>
    <p:sldId id="28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4FF30-E3A2-4063-82DA-A469B6364FB5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87D74-D727-4A11-A669-1D42CEBCA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2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F87D74-D727-4A11-A669-1D42CEBCA7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21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F87D74-D727-4A11-A669-1D42CEBCA78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94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F87D74-D727-4A11-A669-1D42CEBCA78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89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55F01-0396-411A-B064-B743D104E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6299B-6CA0-4109-98D5-321EF85AD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08C0C-6BEE-4013-B6FF-E729E1140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2054-88D7-4995-A188-14ACB15A6F5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72EB-2AC4-4156-89CA-CFE62C39D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469EC-49DD-40D1-85FD-56FB5FC5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881E-903E-4DD4-9F54-711D1D2B2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5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AEF4-E3B8-4740-BC3C-CF2122293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AD269-E0FC-4D62-A0E9-69A29606E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317BD-101C-428D-AB82-DEC06E6C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2054-88D7-4995-A188-14ACB15A6F5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69909-8E7B-481D-BE6B-DCA3015D7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1C0FB-A636-44CD-A8EE-875DC89E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881E-903E-4DD4-9F54-711D1D2B2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1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D003E-79AA-4B94-AC8B-2E9FA3366F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1AC66-9C20-4D3E-A0C6-39D9AC3E5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C49C3-E628-4576-AE00-727AE5290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2054-88D7-4995-A188-14ACB15A6F5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B7B75-26AA-4AD8-9081-D934BE6C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55865-A71D-452D-BCFB-B4072D13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881E-903E-4DD4-9F54-711D1D2B2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60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99166-9A73-43E9-953B-CB6E17D04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E54DB-9418-4564-90E3-209796926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CB9FE-449C-4296-91B9-62D63D4B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2054-88D7-4995-A188-14ACB15A6F5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3E6D1-4BDC-41EC-A477-B895C1BD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3A351-85F8-498A-9CC3-4586A4F6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881E-903E-4DD4-9F54-711D1D2B2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0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88D71-4C8E-4E4F-A3DC-888579BC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57E88-BCE6-4BDB-8F1D-CF86F9772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55B41-E97B-40FA-AAE8-2C1533030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2054-88D7-4995-A188-14ACB15A6F5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EFFE4-ADD4-4F61-B21C-BEFBF821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7B46F-A985-47E0-913E-6637DEBF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881E-903E-4DD4-9F54-711D1D2B2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0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12A9-01BA-47E8-ABF9-DDC9D782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F02F4-4103-4AA6-87C8-FDA2C574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1625B-34F5-4714-8980-C6D675212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32EFF-1040-423C-89D9-7912A45E6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2054-88D7-4995-A188-14ACB15A6F5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EE4BD-82FD-42ED-B519-A66A03CF8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BE20A-F1B7-4E68-BFC3-54645F6C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881E-903E-4DD4-9F54-711D1D2B2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B790-153D-4CC3-9C8A-D42016AF9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C2D43-FA24-4601-AF93-CAF17B601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1B995-85F4-41E9-813E-D97A3C6D6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B6DE8-FD36-4738-A350-530651B75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C7DCD-05F7-4D7C-B6F7-90D39C9C3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FF7FC-8A0F-455F-866F-A5220FDA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2054-88D7-4995-A188-14ACB15A6F5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5FA426-4056-477F-9B42-68860FB2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085217-30D7-41CD-A410-5AE1BF92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881E-903E-4DD4-9F54-711D1D2B2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2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7923-1288-416D-9A30-00C439270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F0344-2056-49E7-84B2-EB834ECCE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2054-88D7-4995-A188-14ACB15A6F5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0DB45-F22C-4FA1-B858-1ABD343E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D86BB-1319-446C-935F-ECB274BD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881E-903E-4DD4-9F54-711D1D2B2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D0D62-90C3-483C-9D08-4CEBE2C0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2054-88D7-4995-A188-14ACB15A6F5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8751DB-8470-449D-B031-8242D207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F840A-45D8-4BDC-BFE5-A86EB91E8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881E-903E-4DD4-9F54-711D1D2B2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6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0BA73-3379-482E-A589-DF76699DE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C4F4C-6616-46E8-B754-CE594B446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39E8E-C04C-43AE-9EF6-8985BC60A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953ED-068E-4F87-8307-1F194B59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2054-88D7-4995-A188-14ACB15A6F5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041A3-56DF-43C9-A6F0-CE09EB1C1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2D6C3-B2EA-401D-B53F-EB4AFD66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881E-903E-4DD4-9F54-711D1D2B2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8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57F3-9680-43F4-9FFC-DB6F8D29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C325D-46CF-4450-8134-46D4FF4DC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ABC50-323D-4501-BF52-0EACAFF90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3F7D8-D9E1-483E-A5F2-9A874235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2054-88D7-4995-A188-14ACB15A6F5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8BB87-C391-49FA-8691-1BEC6C66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7DD6A-C285-4A24-99FB-0B7010B8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881E-903E-4DD4-9F54-711D1D2B2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1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7F08AB-1F1F-4F85-99B8-A86F9877E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C752B-9755-4BAE-8721-E59E12D21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CDF38-C03C-4B6A-9465-123335DE9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D2054-88D7-4995-A188-14ACB15A6F5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03C34-427A-4AC4-B83C-03B196417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157B8-8242-4890-B68C-ED66F4E2D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5881E-903E-4DD4-9F54-711D1D2B2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3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se.sc.edu/~rose/587/WordCount.java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62766-3663-4DA9-AC5E-2AB4FEC1A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WordCount</a:t>
            </a:r>
            <a:r>
              <a:rPr lang="en-US" dirty="0"/>
              <a:t>: “Canned” Java Version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49EE2-83DE-474F-851C-A362744B55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CSCE/STAT 587 Spring 2023</a:t>
            </a:r>
          </a:p>
        </p:txBody>
      </p:sp>
    </p:spTree>
    <p:extLst>
      <p:ext uri="{BB962C8B-B14F-4D97-AF65-F5344CB8AC3E}">
        <p14:creationId xmlns:p14="http://schemas.microsoft.com/office/powerpoint/2010/main" val="179239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175"/>
    </mc:Choice>
    <mc:Fallback xmlns="">
      <p:transition spd="slow" advTm="3017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9A91-D992-4BC7-A02F-EA091E44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DIY </a:t>
            </a:r>
            <a:r>
              <a:rPr lang="en-US" dirty="0" err="1"/>
              <a:t>WordCount</a:t>
            </a:r>
            <a:r>
              <a:rPr lang="en-US" dirty="0"/>
              <a:t>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69B54-64F3-4E15-957F-D8762FC7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>
                <a:cs typeface="Courier New" panose="02070309020205020404" pitchFamily="49" charset="0"/>
              </a:rPr>
              <a:t>FYI: the java compiler will need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three </a:t>
            </a:r>
            <a:r>
              <a:rPr lang="en-US" dirty="0" err="1">
                <a:cs typeface="Courier New" panose="02070309020205020404" pitchFamily="49" charset="0"/>
              </a:rPr>
              <a:t>hadoop</a:t>
            </a:r>
            <a:r>
              <a:rPr lang="en-US" dirty="0">
                <a:cs typeface="Courier New" panose="02070309020205020404" pitchFamily="49" charset="0"/>
              </a:rPr>
              <a:t> jar files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We don’t know where they are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But, we can specify </a:t>
            </a:r>
            <a:r>
              <a:rPr lang="en-US">
                <a:cs typeface="Courier New" panose="02070309020205020404" pitchFamily="49" charset="0"/>
              </a:rPr>
              <a:t>a </a:t>
            </a:r>
            <a:r>
              <a:rPr lang="en-US" dirty="0">
                <a:cs typeface="Courier New" panose="02070309020205020404" pitchFamily="49" charset="0"/>
              </a:rPr>
              <a:t>g</a:t>
            </a:r>
            <a:r>
              <a:rPr lang="en-US">
                <a:cs typeface="Courier New" panose="02070309020205020404" pitchFamily="49" charset="0"/>
              </a:rPr>
              <a:t>eneric </a:t>
            </a:r>
            <a:r>
              <a:rPr lang="en-US" dirty="0">
                <a:cs typeface="Courier New" panose="02070309020205020404" pitchFamily="49" charset="0"/>
              </a:rPr>
              <a:t>Hadoop path in out command, i.e.,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$(/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/current/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-client/bin/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Basic compile syntax is: (This is NOT the actual command)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classpath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$(/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/current/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-client/bin/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classpath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-d ./ *.java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467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483"/>
    </mc:Choice>
    <mc:Fallback xmlns="">
      <p:transition spd="slow" advTm="1094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9A91-D992-4BC7-A02F-EA091E44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DIY </a:t>
            </a:r>
            <a:r>
              <a:rPr lang="en-US" dirty="0" err="1"/>
              <a:t>WordCount</a:t>
            </a:r>
            <a:r>
              <a:rPr lang="en-US" dirty="0"/>
              <a:t>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69B54-64F3-4E15-957F-D8762FC7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>
                <a:cs typeface="Courier New" panose="02070309020205020404" pitchFamily="49" charset="0"/>
              </a:rPr>
              <a:t>This is the actual compilation command: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/current/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-client/bin/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-d ./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 *.java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en-US" dirty="0">
                <a:cs typeface="Courier New" panose="02070309020205020404" pitchFamily="49" charset="0"/>
              </a:rPr>
              <a:t>The java compiler produces 3 class files. 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Let’s verify this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/org/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myorg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Result: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WordCount.class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WordCount$Map.class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WordCount$Reduce.class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148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529"/>
    </mc:Choice>
    <mc:Fallback xmlns="">
      <p:transition spd="slow" advTm="1165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9A91-D992-4BC7-A02F-EA091E44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DIY </a:t>
            </a:r>
            <a:r>
              <a:rPr lang="en-US" dirty="0" err="1"/>
              <a:t>WordCount</a:t>
            </a:r>
            <a:r>
              <a:rPr lang="en-US" dirty="0"/>
              <a:t>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69B54-64F3-4E15-957F-D8762FC7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sz="2400" dirty="0">
                <a:cs typeface="Courier New" panose="02070309020205020404" pitchFamily="49" charset="0"/>
              </a:rPr>
              <a:t>Create the JAR file from these classes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jar 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WordCountj.jar -C /home/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8"/>
            </a:pPr>
            <a:r>
              <a:rPr lang="en-US" sz="2400" dirty="0">
                <a:cs typeface="Courier New" panose="02070309020205020404" pitchFamily="49" charset="0"/>
              </a:rPr>
              <a:t>Verify that the jar file has been created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maria_dev@sandbox-hdp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]$ ls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WordCount.java 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WordCountj.jar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130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722"/>
    </mc:Choice>
    <mc:Fallback xmlns="">
      <p:transition spd="slow" advTm="1697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9A91-D992-4BC7-A02F-EA091E44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DIY </a:t>
            </a:r>
            <a:r>
              <a:rPr lang="en-US" dirty="0" err="1"/>
              <a:t>WordCount</a:t>
            </a:r>
            <a:r>
              <a:rPr lang="en-US" dirty="0"/>
              <a:t>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69B54-64F3-4E15-957F-D8762FC7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9"/>
            </a:pPr>
            <a:r>
              <a:rPr lang="en-US" sz="2400" dirty="0">
                <a:cs typeface="Courier New" panose="02070309020205020404" pitchFamily="49" charset="0"/>
              </a:rPr>
              <a:t>The command to launch the wordcount program from </a:t>
            </a:r>
            <a:r>
              <a:rPr lang="en-US" sz="2400" dirty="0" err="1">
                <a:cs typeface="Courier New" panose="02070309020205020404" pitchFamily="49" charset="0"/>
              </a:rPr>
              <a:t>hadoop</a:t>
            </a: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jar /home/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/WordCountj.jar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org/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myorg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/user/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/g.txt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/user/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outputwc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jar /home/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/WordCountj.jar org/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myorg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/user/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/g.txt /user/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outputwc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873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009"/>
    </mc:Choice>
    <mc:Fallback xmlns="">
      <p:transition spd="slow" advTm="1520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9A91-D992-4BC7-A02F-EA091E44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DIY </a:t>
            </a:r>
            <a:r>
              <a:rPr lang="en-US" dirty="0" err="1"/>
              <a:t>WordCount</a:t>
            </a:r>
            <a:r>
              <a:rPr lang="en-US" dirty="0"/>
              <a:t>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69B54-64F3-4E15-957F-D8762FC7E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6363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maria_dev@sandbox-hdp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jar /home/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/WordCountj.jar org/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myorg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/user/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/g.txt /user/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outputwc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20/04/02 01:03:52 INFO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client.RMProxy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 Connecting to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ResourceManager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at sandbox-hdp.hortonworks.com/172.1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8.0.2:8032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20/04/02 01:03:52 INFO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client.AHSProxy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 Connecting to Application History server at sandbox-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hdp.hortonwor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ks.com/172.18.0.2:10200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20/04/02 01:03:52 WARN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mapreduce.JobResourceUploader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 Hadoop command-line option parsing not performed. 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mplement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the Tool interface and execute your application with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ToolRunner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to remedy this.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20/04/02 01:03:53 INFO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input.FileInputFormat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 Total input paths to process : 1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20/04/02 01:03:53 INFO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mapreduce.JobSubmitter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 number of splits:1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20/04/02 01:03:53 INFO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mapreduce.JobSubmitter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 Submitting tokens for job: job_1577036026199_0003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20/04/02 01:03:53 INFO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impl.YarnClientImpl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 Submitted application application_1577036026199_0003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20/04/02 01:03:53 INFO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mapreduce.Job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 The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to track the job: http://sandbox-hdp.hortonworks.com:8088/p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roxy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/application_1577036026199_0003/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20/04/02 01:03:53 INFO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mapreduce.Job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 Running job: job_1577036026199_0003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20/04/02 01:04:00 INFO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mapreduce.Job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 Job job_1577036026199_0003 running in uber mode : false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20/04/02 01:04:00 INFO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mapreduce.Job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  map 0% reduce 0%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20/04/02 01:04:06 INFO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mapreduce.Job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  map 100% reduce 0%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20/04/02 01:04:11 INFO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mapreduce.Job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  map 100% reduce 100%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20/04/02 01:04:12 INFO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mapreduce.Job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 Job job_1577036026199_0003 completed successfully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0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72"/>
    </mc:Choice>
    <mc:Fallback xmlns="">
      <p:transition spd="slow" advTm="543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9A91-D992-4BC7-A02F-EA091E44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DIY </a:t>
            </a:r>
            <a:r>
              <a:rPr lang="en-US" dirty="0" err="1"/>
              <a:t>WordCount</a:t>
            </a:r>
            <a:r>
              <a:rPr lang="en-US" dirty="0"/>
              <a:t>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69B54-64F3-4E15-957F-D8762FC7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Verify that </a:t>
            </a:r>
            <a:r>
              <a:rPr lang="en-US" sz="2400" dirty="0" err="1">
                <a:cs typeface="Courier New" panose="02070309020205020404" pitchFamily="49" charset="0"/>
              </a:rPr>
              <a:t>hadoop</a:t>
            </a:r>
            <a:r>
              <a:rPr lang="en-US" sz="2400" dirty="0">
                <a:cs typeface="Courier New" panose="02070309020205020404" pitchFamily="49" charset="0"/>
              </a:rPr>
              <a:t> created the output directory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fs -ls /user/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outputwc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cs typeface="Courier New" panose="02070309020205020404" pitchFamily="49" charset="0"/>
              </a:rPr>
              <a:t>Result: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Found 2 items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-r--r--   1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0 2020-04-02 01:04 /user/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outputwc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/_SUCCESS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-r--r--   1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504 2020-04-02 01:04 /user/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outputwc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/part-r-00000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Display the results on the screen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fs -cat /user/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outputwc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/part-r-00000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554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249"/>
    </mc:Choice>
    <mc:Fallback xmlns="">
      <p:transition spd="slow" advTm="1062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9A91-D992-4BC7-A02F-EA091E44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DIY </a:t>
            </a:r>
            <a:r>
              <a:rPr lang="en-US" dirty="0" err="1"/>
              <a:t>WordCount</a:t>
            </a:r>
            <a:r>
              <a:rPr lang="en-US" dirty="0"/>
              <a:t>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69B54-64F3-4E15-957F-D8762FC7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maria_dev@sandbox-hdp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fs -cat /user/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outputwc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/part-r-00000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      4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Could   2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      1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Dr      1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Eggs    1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Green   1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Ham,    1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Here    1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       34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      1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Let     1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Not     8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Sam!    1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Sam-I-am.       6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Seuss   1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Would   6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You     4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      26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and     8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anywhere.       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741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843"/>
    </mc:Choice>
    <mc:Fallback xmlns="">
      <p:transition spd="slow" advTm="978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2342-F832-4705-833E-C5E9DB00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 Java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36B10-6007-4A6D-9690-F5F5DAA5F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3377" y="1825625"/>
            <a:ext cx="5746424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/bin/env python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sys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line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words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word in words: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print '%s\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t%s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% (word, "1")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EADCE-74D5-41A8-A674-C4AC1A0BF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2451" y="1825625"/>
            <a:ext cx="6975835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class Map extends Mapper&lt;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LongWritable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Text, Text,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IntWritable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final static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IntWritable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one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IntWritable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Text word = new Text();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map(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LongWritable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key, Text value, Context context) throws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 line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value.toString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StringTokenizer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tokenizer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StringTokenizer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(line);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tokenizer.hasMoreTokens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word.set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tokenizer.nextToken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(word, one);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93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6188"/>
    </mc:Choice>
    <mc:Fallback xmlns="">
      <p:transition spd="slow" advTm="41618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2342-F832-4705-833E-C5E9DB00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 Java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36B10-6007-4A6D-9690-F5F5DAA5F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3377" y="1825625"/>
            <a:ext cx="5746424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/bin/env python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sys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wordcount = {}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line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word, count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('\t', 1)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try: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count = int(count)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except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continue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try: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wordcount[word] = wordcount[word]+count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except: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wordcount[word] = count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word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wordcount.keys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():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print '%s\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t%s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'% ( word, wordcount[word] 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EADCE-74D5-41A8-A674-C4AC1A0BF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2451" y="1825625"/>
            <a:ext cx="6975835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public static class Reduce extends Reducer&lt;Text,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IntWritable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Text,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IntWritable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reduce(Text key,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IntWritable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values, Context context)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throws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sum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IntWritable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values)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sum +=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context.write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(key,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IntWritable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(sum));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15634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7201"/>
    </mc:Choice>
    <mc:Fallback xmlns="">
      <p:transition spd="slow" advTm="51720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2342-F832-4705-833E-C5E9DB00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 Java Comparison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EADCE-74D5-41A8-A674-C4AC1A0BF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9939" y="1385740"/>
            <a:ext cx="11868348" cy="5288437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org.myorg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java.io.IOException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org.apache.hadoop.fs.Path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org.apache.hadoop.conf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org.apache.hadoop.io.*;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org.apache.hadoop.mapreduce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org.apache.hadoop.mapreduce.lib.input.FileInputFormat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org.apache.hadoop.mapreduce.lib.input.TextInputFormat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org.apache.hadoop.mapreduce.lib.output.FileOutputFormat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org.apache.hadoop.mapreduce.lib.output.TextOutputFormat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public static void main(String[]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throws Exception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Configuration conf = new Configuration();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Job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Job(conf,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job.setJarByClass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WordCount.class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job.setOutputKeyClass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job.setOutputValueClass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IntWritable.class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job.setMapperClass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job.setReducerClass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Reduce.class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job.setInputFormatClass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TextInputFormat.class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job.setOutputFormatClass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TextOutputFormat.class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FileInputFormat.addInputPath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(job, new Path(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FileOutputFormat.setOutputPath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(job, new Path(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[1]));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job.waitForCompletion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03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081"/>
    </mc:Choice>
    <mc:Fallback xmlns="">
      <p:transition spd="slow" advTm="19308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B12E-948A-4FF5-B90D-BEB19A5D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C8BB8-C6F2-4B7C-BCCC-F8C9FCB49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Java is the “native language” of Hadoop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Hadoop distribution has a set of “canned” java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Let’s run one!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We’ll run the Word Count example!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First: need to find it.</a:t>
            </a:r>
          </a:p>
          <a:p>
            <a:pPr marL="0" indent="0">
              <a:buNone/>
            </a:pPr>
            <a:r>
              <a:rPr lang="en-US" dirty="0"/>
              <a:t>But first we need to logon to the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vm</a:t>
            </a:r>
            <a:r>
              <a:rPr lang="en-US" dirty="0"/>
              <a:t>: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vm-hadoop-XX.cse.sc.edu:4200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513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401"/>
    </mc:Choice>
    <mc:Fallback xmlns="">
      <p:transition spd="slow" advTm="1124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B12E-948A-4FF5-B90D-BEB19A5D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C8BB8-C6F2-4B7C-BCCC-F8C9FCB49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Problem: Not sure of exact file name or exactly which directory</a:t>
            </a:r>
          </a:p>
          <a:p>
            <a:pPr lvl="1"/>
            <a:r>
              <a:rPr lang="en-US" dirty="0"/>
              <a:t>We know it’s a ‘jar’ file</a:t>
            </a:r>
          </a:p>
          <a:p>
            <a:pPr lvl="1"/>
            <a:r>
              <a:rPr lang="en-US" dirty="0"/>
              <a:t>Should be called Hadoop……examples.jar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Approach: wild card search of system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Find the jar file with the wordcount class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hdp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-name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hadoop-*-examples.jar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latin typeface="DejaVu Sans Mono"/>
              </a:rPr>
              <a:t>	/</a:t>
            </a:r>
            <a:r>
              <a:rPr lang="en-US" altLang="en-US" sz="2000" dirty="0" err="1">
                <a:solidFill>
                  <a:srgbClr val="000000"/>
                </a:solidFill>
                <a:latin typeface="DejaVu Sans Mono"/>
              </a:rPr>
              <a:t>usr</a:t>
            </a:r>
            <a:r>
              <a:rPr lang="en-US" altLang="en-US" sz="2000" dirty="0">
                <a:solidFill>
                  <a:srgbClr val="000000"/>
                </a:solidFill>
                <a:latin typeface="DejaVu Sans Mono"/>
              </a:rPr>
              <a:t>/</a:t>
            </a:r>
            <a:r>
              <a:rPr lang="en-US" altLang="en-US" sz="2000" dirty="0" err="1">
                <a:solidFill>
                  <a:srgbClr val="000000"/>
                </a:solidFill>
                <a:latin typeface="DejaVu Sans Mono"/>
              </a:rPr>
              <a:t>hdp</a:t>
            </a:r>
            <a:r>
              <a:rPr lang="en-US" altLang="en-US" sz="2000" dirty="0">
                <a:solidFill>
                  <a:srgbClr val="000000"/>
                </a:solidFill>
                <a:latin typeface="DejaVu Sans Mono"/>
              </a:rPr>
              <a:t>/2.6.5.0-292/</a:t>
            </a:r>
            <a:r>
              <a:rPr lang="en-US" altLang="en-US" sz="2000" dirty="0" err="1">
                <a:solidFill>
                  <a:srgbClr val="000000"/>
                </a:solidFill>
                <a:latin typeface="DejaVu Sans Mono"/>
              </a:rPr>
              <a:t>hadoop-mapreduce</a:t>
            </a:r>
            <a:r>
              <a:rPr lang="en-US" altLang="en-US" sz="2000" dirty="0">
                <a:solidFill>
                  <a:srgbClr val="000000"/>
                </a:solidFill>
                <a:latin typeface="DejaVu Sans Mono"/>
              </a:rPr>
              <a:t>/hadoop-mapreduce-examples.jar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latin typeface="DejaVu Sans Mono"/>
              </a:rPr>
              <a:t>	find: ‘/</a:t>
            </a:r>
            <a:r>
              <a:rPr lang="en-US" altLang="en-US" sz="2000" dirty="0" err="1">
                <a:solidFill>
                  <a:srgbClr val="000000"/>
                </a:solidFill>
                <a:latin typeface="DejaVu Sans Mono"/>
              </a:rPr>
              <a:t>usr</a:t>
            </a:r>
            <a:r>
              <a:rPr lang="en-US" altLang="en-US" sz="2000" dirty="0">
                <a:solidFill>
                  <a:srgbClr val="000000"/>
                </a:solidFill>
                <a:latin typeface="DejaVu Sans Mono"/>
              </a:rPr>
              <a:t>/</a:t>
            </a:r>
            <a:r>
              <a:rPr lang="en-US" altLang="en-US" sz="2000" dirty="0" err="1">
                <a:solidFill>
                  <a:srgbClr val="000000"/>
                </a:solidFill>
                <a:latin typeface="DejaVu Sans Mono"/>
              </a:rPr>
              <a:t>hdp</a:t>
            </a:r>
            <a:r>
              <a:rPr lang="en-US" altLang="en-US" sz="2000" dirty="0">
                <a:solidFill>
                  <a:srgbClr val="000000"/>
                </a:solidFill>
                <a:latin typeface="DejaVu Sans Mono"/>
              </a:rPr>
              <a:t>/2.6.5.0-292/falcon/extensions/mirroring’: Permission denied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089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257"/>
    </mc:Choice>
    <mc:Fallback xmlns="">
      <p:transition spd="slow" advTm="1462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767F-44F6-47A9-8173-269710F88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Run the “canned”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3F935-CC59-4C3B-9B78-865B82FC9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Launch the wordcount program using "/user/</a:t>
            </a:r>
            <a:r>
              <a:rPr lang="en-US" sz="2400" dirty="0" err="1"/>
              <a:t>maria_dev</a:t>
            </a:r>
            <a:r>
              <a:rPr lang="en-US" sz="2400" dirty="0"/>
              <a:t>/g.txt“ as the source file</a:t>
            </a:r>
          </a:p>
          <a:p>
            <a:pPr marL="0" indent="0">
              <a:buNone/>
            </a:pPr>
            <a:r>
              <a:rPr lang="en-US" sz="2400" dirty="0"/>
              <a:t>	Obviously, you need g.txt in the HDFS directory /user/</a:t>
            </a:r>
            <a:r>
              <a:rPr lang="en-US" sz="2400" dirty="0" err="1"/>
              <a:t>maria_dev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Use "/user/</a:t>
            </a:r>
            <a:r>
              <a:rPr lang="en-US" sz="2400" dirty="0" err="1"/>
              <a:t>maria_dev</a:t>
            </a:r>
            <a:r>
              <a:rPr lang="en-US" sz="2400" dirty="0"/>
              <a:t>/test1" as the output directory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Syntax of command: Hadoop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jar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jarfile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C000"/>
                </a:solidFill>
              </a:rPr>
              <a:t>program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70C0"/>
                </a:solidFill>
              </a:rPr>
              <a:t>inputfile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outputdirectory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hdp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/current/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mapreduce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-client/hadoop-mapreduce-examples.jar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/user/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maria_dev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/g.txt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/user/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maria_dev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/test1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hadoop</a:t>
            </a:r>
            <a:r>
              <a:rPr lang="en-US" sz="1200" dirty="0"/>
              <a:t> jar /</a:t>
            </a:r>
            <a:r>
              <a:rPr lang="en-US" sz="1200" dirty="0" err="1"/>
              <a:t>usr</a:t>
            </a:r>
            <a:r>
              <a:rPr lang="en-US" sz="1200" dirty="0"/>
              <a:t>/</a:t>
            </a:r>
            <a:r>
              <a:rPr lang="en-US" sz="1200" dirty="0" err="1"/>
              <a:t>hdp</a:t>
            </a:r>
            <a:r>
              <a:rPr lang="en-US" sz="1200" dirty="0"/>
              <a:t>/current/</a:t>
            </a:r>
            <a:r>
              <a:rPr lang="en-US" sz="1200" dirty="0" err="1"/>
              <a:t>hadoop</a:t>
            </a:r>
            <a:r>
              <a:rPr lang="en-US" sz="1200" dirty="0"/>
              <a:t>-</a:t>
            </a:r>
            <a:r>
              <a:rPr lang="en-US" sz="1200" dirty="0" err="1"/>
              <a:t>mapreduce</a:t>
            </a:r>
            <a:r>
              <a:rPr lang="en-US" sz="1200" dirty="0"/>
              <a:t>-client/hadoop-mapreduce-examples.jar wordcount /user/</a:t>
            </a:r>
            <a:r>
              <a:rPr lang="en-US" sz="1200" dirty="0" err="1"/>
              <a:t>maria_dev</a:t>
            </a:r>
            <a:r>
              <a:rPr lang="en-US" sz="1200" dirty="0"/>
              <a:t>/g.txt /user/</a:t>
            </a:r>
            <a:r>
              <a:rPr lang="en-US" sz="1200" dirty="0" err="1"/>
              <a:t>maria_dev</a:t>
            </a:r>
            <a:r>
              <a:rPr lang="en-US" sz="1200" dirty="0"/>
              <a:t>/test1</a:t>
            </a:r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05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535"/>
    </mc:Choice>
    <mc:Fallback xmlns="">
      <p:transition spd="slow" advTm="2055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9006-DE46-4805-B227-DC4E691B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Hadoop’s INFO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D5816-4C15-4FBA-BA0E-7F32F7289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jar 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/current/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mapreduce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-client/hadoop-mapreduce-examples.jar wordcount /user/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/g.txt /user/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/test1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20/04/01 13:59:29 WARN </a:t>
            </a:r>
            <a:r>
              <a:rPr lang="en-US" dirty="0" err="1"/>
              <a:t>streaming.StreamJob</a:t>
            </a:r>
            <a:r>
              <a:rPr lang="en-US" dirty="0"/>
              <a:t>: -file option is deprecated, please use generic option -files instead.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packageJobJar</a:t>
            </a:r>
            <a:r>
              <a:rPr lang="en-US" dirty="0"/>
              <a:t>: [./mapper.py, ./reducer.py] [/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hdp</a:t>
            </a:r>
            <a:r>
              <a:rPr lang="en-US" dirty="0"/>
              <a:t>/2.6.5.0-292/</a:t>
            </a:r>
            <a:r>
              <a:rPr lang="en-US" dirty="0" err="1"/>
              <a:t>hadoop-mapreduce</a:t>
            </a:r>
            <a:r>
              <a:rPr lang="en-US" dirty="0"/>
              <a:t>/hadoop-streaming-2.7.3.2.6.5.0-292.jar] /</a:t>
            </a:r>
            <a:r>
              <a:rPr lang="en-US" dirty="0" err="1"/>
              <a:t>tmp</a:t>
            </a:r>
            <a:r>
              <a:rPr lang="en-US" dirty="0"/>
              <a:t>/streamjob5750117860569274084.ja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r </a:t>
            </a:r>
            <a:r>
              <a:rPr lang="en-US" dirty="0" err="1"/>
              <a:t>tmpDir</a:t>
            </a:r>
            <a:r>
              <a:rPr lang="en-US" dirty="0"/>
              <a:t>=null      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20/04/01 13:59:30 INFO </a:t>
            </a:r>
            <a:r>
              <a:rPr lang="en-US" dirty="0" err="1"/>
              <a:t>client.RMProxy</a:t>
            </a:r>
            <a:r>
              <a:rPr lang="en-US" dirty="0"/>
              <a:t>: Connecting to </a:t>
            </a:r>
            <a:r>
              <a:rPr lang="en-US" dirty="0" err="1"/>
              <a:t>ResourceManager</a:t>
            </a:r>
            <a:r>
              <a:rPr lang="en-US" dirty="0"/>
              <a:t> at sandbox-hdp.hortonworks.com/172.18.0.2:8032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20/04/01 13:59:30 INFO </a:t>
            </a:r>
            <a:r>
              <a:rPr lang="en-US" dirty="0" err="1"/>
              <a:t>client.AHSProxy</a:t>
            </a:r>
            <a:r>
              <a:rPr lang="en-US" dirty="0"/>
              <a:t>: Connecting to Application History server at sandbox-hdp.hortonworks.com/172.18.0.2:10200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20/04/01 13:59:30 INFO </a:t>
            </a:r>
            <a:r>
              <a:rPr lang="en-US" dirty="0" err="1"/>
              <a:t>client.RMProxy</a:t>
            </a:r>
            <a:r>
              <a:rPr lang="en-US" dirty="0"/>
              <a:t>: Connecting to </a:t>
            </a:r>
            <a:r>
              <a:rPr lang="en-US" dirty="0" err="1"/>
              <a:t>ResourceManager</a:t>
            </a:r>
            <a:r>
              <a:rPr lang="en-US" dirty="0"/>
              <a:t> at sandbox-hdp.hortonworks.com/172.18.0.2:8032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20/04/01 13:59:30 INFO </a:t>
            </a:r>
            <a:r>
              <a:rPr lang="en-US" dirty="0" err="1"/>
              <a:t>client.AHSProxy</a:t>
            </a:r>
            <a:r>
              <a:rPr lang="en-US" dirty="0"/>
              <a:t>: Connecting to Application History server at sandbox-hdp.hortonworks.com/172.18.0.2:10200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20/04/01 13:59:31 INFO </a:t>
            </a:r>
            <a:r>
              <a:rPr lang="en-US" dirty="0" err="1"/>
              <a:t>mapred.FileInputFormat</a:t>
            </a:r>
            <a:r>
              <a:rPr lang="en-US" dirty="0"/>
              <a:t>: Total input paths to process : 1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20/04/01 13:59:31 INFO </a:t>
            </a:r>
            <a:r>
              <a:rPr lang="en-US" dirty="0" err="1"/>
              <a:t>mapreduce.JobSubmitter</a:t>
            </a:r>
            <a:r>
              <a:rPr lang="en-US" dirty="0"/>
              <a:t>: number of splits:2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20/04/01 13:59:31 INFO </a:t>
            </a:r>
            <a:r>
              <a:rPr lang="en-US" dirty="0" err="1"/>
              <a:t>mapreduce.JobSubmitter</a:t>
            </a:r>
            <a:r>
              <a:rPr lang="en-US" dirty="0"/>
              <a:t>: Submitting tokens for job: job_1577036026199_0001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20/04/01 13:59:32 INFO </a:t>
            </a:r>
            <a:r>
              <a:rPr lang="en-US" dirty="0" err="1"/>
              <a:t>impl.YarnClientImpl</a:t>
            </a:r>
            <a:r>
              <a:rPr lang="en-US" dirty="0"/>
              <a:t>: Submitted application application_1577036026199_0001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20/04/01 13:59:32 INFO </a:t>
            </a:r>
            <a:r>
              <a:rPr lang="en-US" dirty="0" err="1"/>
              <a:t>mapreduce.Job</a:t>
            </a:r>
            <a:r>
              <a:rPr lang="en-US" dirty="0"/>
              <a:t>: The </a:t>
            </a:r>
            <a:r>
              <a:rPr lang="en-US" dirty="0" err="1"/>
              <a:t>url</a:t>
            </a:r>
            <a:r>
              <a:rPr lang="en-US" dirty="0"/>
              <a:t> to track the job: http://sandbox-hdp.hortonworks.com:8088/proxy/application_1577036026199_0001/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20/04/01 13:59:32 INFO </a:t>
            </a:r>
            <a:r>
              <a:rPr lang="en-US" dirty="0" err="1"/>
              <a:t>mapreduce.Job</a:t>
            </a:r>
            <a:r>
              <a:rPr lang="en-US" dirty="0"/>
              <a:t>: Running job: job_1577036026199_0001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20/04/01 13:59:43 INFO </a:t>
            </a:r>
            <a:r>
              <a:rPr lang="en-US" dirty="0" err="1"/>
              <a:t>mapreduce.Job</a:t>
            </a:r>
            <a:r>
              <a:rPr lang="en-US" dirty="0"/>
              <a:t>: Job job_1577036026199_0001 running in uber mode : false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20/04/01 13:59:43 INFO </a:t>
            </a:r>
            <a:r>
              <a:rPr lang="en-US" dirty="0" err="1"/>
              <a:t>mapreduce.Job</a:t>
            </a:r>
            <a:r>
              <a:rPr lang="en-US" dirty="0"/>
              <a:t>:  map 0% reduce 0%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20/04/01 13:59:50 INFO </a:t>
            </a:r>
            <a:r>
              <a:rPr lang="en-US" dirty="0" err="1"/>
              <a:t>mapreduce.Job</a:t>
            </a:r>
            <a:r>
              <a:rPr lang="en-US" dirty="0"/>
              <a:t>:  map 50% reduce 0%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20/04/01 13:59:51 INFO </a:t>
            </a:r>
            <a:r>
              <a:rPr lang="en-US" dirty="0" err="1"/>
              <a:t>mapreduce.Job</a:t>
            </a:r>
            <a:r>
              <a:rPr lang="en-US" dirty="0"/>
              <a:t>:  map 100% reduce 0%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20/04/01 14:00:00 INFO </a:t>
            </a:r>
            <a:r>
              <a:rPr lang="en-US" dirty="0" err="1"/>
              <a:t>mapreduce.Job</a:t>
            </a:r>
            <a:r>
              <a:rPr lang="en-US" dirty="0"/>
              <a:t>:  map 100% reduce 100%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20/04/01 14:00:02 INFO </a:t>
            </a:r>
            <a:r>
              <a:rPr lang="en-US" dirty="0" err="1"/>
              <a:t>mapreduce.Job</a:t>
            </a:r>
            <a:r>
              <a:rPr lang="en-US" dirty="0"/>
              <a:t>: Job job_1577036026199_0001 completed successfully</a:t>
            </a:r>
          </a:p>
        </p:txBody>
      </p:sp>
    </p:spTree>
    <p:extLst>
      <p:ext uri="{BB962C8B-B14F-4D97-AF65-F5344CB8AC3E}">
        <p14:creationId xmlns:p14="http://schemas.microsoft.com/office/powerpoint/2010/main" val="58466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254"/>
    </mc:Choice>
    <mc:Fallback xmlns="">
      <p:transition spd="slow" advTm="8925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767F-44F6-47A9-8173-269710F88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3F935-CC59-4C3B-9B78-865B82FC9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Verify that </a:t>
            </a:r>
            <a:r>
              <a:rPr lang="en-US" dirty="0" err="1"/>
              <a:t>hadoop</a:t>
            </a:r>
            <a:r>
              <a:rPr lang="en-US" dirty="0"/>
              <a:t> created the output directory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fs -ls /user/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/test1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display the results on the screen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fs -cat /user/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/test1/part-r-00000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817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025"/>
    </mc:Choice>
    <mc:Fallback xmlns="">
      <p:transition spd="slow" advTm="580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the results from HDFS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7E955CB-0974-44A4-B9CB-B6D9B77778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62192"/>
            <a:ext cx="9452909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maria_dev@sandbox-hdp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~]$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fs -cat /user/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maria_dev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/test1/part-r-00000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Could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Eggs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Ham,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34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 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Sam!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Sam-I-am. 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Seuss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Would 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 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26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35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35"/>
    </mc:Choice>
    <mc:Fallback xmlns="">
      <p:transition spd="slow" advTm="5503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9A91-D992-4BC7-A02F-EA091E44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DIY </a:t>
            </a:r>
            <a:r>
              <a:rPr lang="en-US" dirty="0" err="1"/>
              <a:t>WordCount</a:t>
            </a:r>
            <a:r>
              <a:rPr lang="en-US" dirty="0"/>
              <a:t>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69B54-64F3-4E15-957F-D8762FC7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Objective: Create the word count jar file from the java code</a:t>
            </a:r>
          </a:p>
          <a:p>
            <a:pPr marL="0" indent="0">
              <a:buNone/>
            </a:pPr>
            <a:r>
              <a:rPr lang="en-US" dirty="0"/>
              <a:t>Why?</a:t>
            </a:r>
          </a:p>
          <a:p>
            <a:pPr marL="0" indent="0">
              <a:buNone/>
            </a:pPr>
            <a:r>
              <a:rPr lang="en-US" dirty="0"/>
              <a:t>In a production system you might need to code map/reduce in java</a:t>
            </a:r>
          </a:p>
          <a:p>
            <a:pPr marL="0" indent="0">
              <a:buNone/>
            </a:pPr>
            <a:r>
              <a:rPr lang="en-US" dirty="0"/>
              <a:t>But not all of us know java!!!</a:t>
            </a:r>
          </a:p>
          <a:p>
            <a:pPr marL="0" indent="0">
              <a:buNone/>
            </a:pPr>
            <a:r>
              <a:rPr lang="en-US" dirty="0"/>
              <a:t>No </a:t>
            </a:r>
            <a:r>
              <a:rPr lang="en-US" dirty="0" err="1"/>
              <a:t>problemo</a:t>
            </a:r>
            <a:r>
              <a:rPr lang="en-US" dirty="0"/>
              <a:t> , I’ll provide the code</a:t>
            </a:r>
          </a:p>
          <a:p>
            <a:pPr marL="0" indent="0">
              <a:buNone/>
            </a:pPr>
            <a:r>
              <a:rPr lang="en-US" dirty="0"/>
              <a:t>We’ll take the java source</a:t>
            </a:r>
          </a:p>
          <a:p>
            <a:pPr marL="0" indent="0">
              <a:buNone/>
            </a:pPr>
            <a:r>
              <a:rPr lang="en-US" dirty="0"/>
              <a:t>	Compile it</a:t>
            </a:r>
          </a:p>
          <a:p>
            <a:pPr marL="0" indent="0">
              <a:buNone/>
            </a:pPr>
            <a:r>
              <a:rPr lang="en-US" dirty="0"/>
              <a:t>	Create a jar file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230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891"/>
    </mc:Choice>
    <mc:Fallback xmlns="">
      <p:transition spd="slow" advTm="928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9A91-D992-4BC7-A02F-EA091E44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DIY </a:t>
            </a:r>
            <a:r>
              <a:rPr lang="en-US" dirty="0" err="1"/>
              <a:t>WordCount</a:t>
            </a:r>
            <a:r>
              <a:rPr lang="en-US" dirty="0"/>
              <a:t>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69B54-64F3-4E15-957F-D8762FC7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directory </a:t>
            </a:r>
            <a:r>
              <a:rPr lang="en-US" dirty="0" err="1"/>
              <a:t>wordcountf</a:t>
            </a:r>
            <a:r>
              <a:rPr lang="en-US" dirty="0"/>
              <a:t> and move to that directory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get the source file WordCount.java</a:t>
            </a:r>
          </a:p>
          <a:p>
            <a:pPr marL="457200" lvl="1" indent="0">
              <a:buNone/>
            </a:pPr>
            <a:r>
              <a:rPr lang="en-US" dirty="0"/>
              <a:t>you could use </a:t>
            </a:r>
            <a:r>
              <a:rPr lang="en-US" dirty="0" err="1"/>
              <a:t>wget</a:t>
            </a:r>
            <a:r>
              <a:rPr lang="en-US" dirty="0"/>
              <a:t> to copy it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https://cse.sc.edu/~rose/587/WordCount.java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create a subdirectory to store the class files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567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934"/>
    </mc:Choice>
    <mc:Fallback xmlns="">
      <p:transition spd="slow" advTm="1209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4.9|13.5|2|16.8|4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1.1|40.2|18.7|13.2|36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5.6|5.3|1.7|0.3|0.2|0.2|0.2|0.2|0.2|0.2|0.2|0.2|0.2|0.2|0.2|0.2|0.2|0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8.9|10.8|3.8|1.1|41.1|5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21.8|8.2|3.8|0.5|0.4|0.4|0.4|0.4|0.3|0.3|0.4|0.4|0.4|0.3|0.3|0.5|0.4|0.4|31.1|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9.9|5.5|12.3|4.3|55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2.8|43.2|59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1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7|17.9|3.7|10.3|23.4|8.9|3.6|4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42.4|38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47.5|12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5|57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6|2.2|89|4.8|27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6136C202CADD44A3D0E9DE143A9DDF" ma:contentTypeVersion="2" ma:contentTypeDescription="Create a new document." ma:contentTypeScope="" ma:versionID="8325c4de3f4da7801a634109d55a2cde">
  <xsd:schema xmlns:xsd="http://www.w3.org/2001/XMLSchema" xmlns:xs="http://www.w3.org/2001/XMLSchema" xmlns:p="http://schemas.microsoft.com/office/2006/metadata/properties" xmlns:ns2="b54761f9-7f75-4a6c-bbfd-0947f15c3a86" targetNamespace="http://schemas.microsoft.com/office/2006/metadata/properties" ma:root="true" ma:fieldsID="1c81483aade9fd35d03eac5ea637c08e" ns2:_="">
    <xsd:import namespace="b54761f9-7f75-4a6c-bbfd-0947f15c3a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4761f9-7f75-4a6c-bbfd-0947f15c3a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FD08FA-4EE4-4ECD-A3F9-AF75C7BA8F20}"/>
</file>

<file path=customXml/itemProps2.xml><?xml version="1.0" encoding="utf-8"?>
<ds:datastoreItem xmlns:ds="http://schemas.openxmlformats.org/officeDocument/2006/customXml" ds:itemID="{CCE286FA-C819-4964-8BE6-9587F96A41BE}"/>
</file>

<file path=customXml/itemProps3.xml><?xml version="1.0" encoding="utf-8"?>
<ds:datastoreItem xmlns:ds="http://schemas.openxmlformats.org/officeDocument/2006/customXml" ds:itemID="{24AECB95-28D0-4C0E-A12A-4E9FBC63EA35}"/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2227</Words>
  <Application>Microsoft Office PowerPoint</Application>
  <PresentationFormat>Widescreen</PresentationFormat>
  <Paragraphs>286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DejaVu Sans Mono</vt:lpstr>
      <vt:lpstr>Office Theme</vt:lpstr>
      <vt:lpstr>WordCount: “Canned” Java Version</vt:lpstr>
      <vt:lpstr>Background</vt:lpstr>
      <vt:lpstr>Background</vt:lpstr>
      <vt:lpstr> Run the “canned” program</vt:lpstr>
      <vt:lpstr>Hadoop’s INFO messages</vt:lpstr>
      <vt:lpstr>Check the results</vt:lpstr>
      <vt:lpstr>Fetch the results from HDFS</vt:lpstr>
      <vt:lpstr>DIY WordCount in Java</vt:lpstr>
      <vt:lpstr>DIY WordCount in Java</vt:lpstr>
      <vt:lpstr>DIY WordCount in Java</vt:lpstr>
      <vt:lpstr>DIY WordCount in Java</vt:lpstr>
      <vt:lpstr>DIY WordCount in Java</vt:lpstr>
      <vt:lpstr>DIY WordCount in Java</vt:lpstr>
      <vt:lpstr>DIY WordCount in Java</vt:lpstr>
      <vt:lpstr>DIY WordCount in Java</vt:lpstr>
      <vt:lpstr>DIY WordCount in Java</vt:lpstr>
      <vt:lpstr>Python vs Java Comparison</vt:lpstr>
      <vt:lpstr>Python vs Java Comparison</vt:lpstr>
      <vt:lpstr>Python vs Java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WordCount: Java Version</dc:title>
  <dc:creator>ROSE, JOHN</dc:creator>
  <cp:lastModifiedBy>Rose, John</cp:lastModifiedBy>
  <cp:revision>34</cp:revision>
  <dcterms:created xsi:type="dcterms:W3CDTF">2020-04-01T12:48:22Z</dcterms:created>
  <dcterms:modified xsi:type="dcterms:W3CDTF">2023-03-21T00:08:00Z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0x010100EC6136C202CADD44A3D0E9DE143A9DDF</vt:lpwstr>
  </property>
</Properties>
</file>