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6" r:id="rId16"/>
    <p:sldId id="267" r:id="rId17"/>
    <p:sldId id="273" r:id="rId18"/>
    <p:sldId id="275" r:id="rId19"/>
    <p:sldId id="274" r:id="rId20"/>
    <p:sldId id="277" r:id="rId21"/>
    <p:sldId id="279" r:id="rId22"/>
    <p:sldId id="280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94" r:id="rId31"/>
    <p:sldId id="303" r:id="rId32"/>
    <p:sldId id="295" r:id="rId33"/>
    <p:sldId id="296" r:id="rId34"/>
    <p:sldId id="297" r:id="rId35"/>
    <p:sldId id="304" r:id="rId36"/>
    <p:sldId id="298" r:id="rId37"/>
    <p:sldId id="300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790" autoAdjust="0"/>
  </p:normalViewPr>
  <p:slideViewPr>
    <p:cSldViewPr>
      <p:cViewPr>
        <p:scale>
          <a:sx n="99" d="100"/>
          <a:sy n="99" d="100"/>
        </p:scale>
        <p:origin x="274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36B4-B4FE-4CCD-AF2C-F58A9B8DBF4B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1AB4-E4F7-4156-898B-6FD51ECA0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: what is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Hadoop</a:t>
            </a:r>
            <a:r>
              <a:rPr lang="en-US" sz="2800" dirty="0"/>
              <a:t> overhead</a:t>
            </a:r>
          </a:p>
          <a:p>
            <a:pPr lvl="1"/>
            <a:r>
              <a:rPr lang="en-US" sz="2400" dirty="0"/>
              <a:t>MPI does better for small numbers of nodes</a:t>
            </a:r>
          </a:p>
          <a:p>
            <a:pPr lvl="1"/>
            <a:endParaRPr lang="en-US" sz="2400" dirty="0"/>
          </a:p>
          <a:p>
            <a:r>
              <a:rPr lang="en-US" sz="2800" dirty="0" err="1"/>
              <a:t>Hadoop</a:t>
            </a:r>
            <a:r>
              <a:rPr lang="en-US" sz="2800" dirty="0"/>
              <a:t> – flat </a:t>
            </a:r>
            <a:r>
              <a:rPr lang="en-US" sz="2800" dirty="0" err="1"/>
              <a:t>scalabity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 pays off with large data</a:t>
            </a:r>
          </a:p>
          <a:p>
            <a:pPr lvl="1"/>
            <a:r>
              <a:rPr lang="en-US" sz="2400" dirty="0">
                <a:sym typeface="Wingdings" pitchFamily="2" charset="2"/>
              </a:rPr>
              <a:t>Little extra work to go from few to many nodes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MPI – requires explicit refactoring from small to larger number of nodes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62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NFS:</a:t>
            </a:r>
            <a:r>
              <a:rPr lang="en-US" dirty="0"/>
              <a:t> the Network File System</a:t>
            </a:r>
          </a:p>
          <a:p>
            <a:pPr lvl="1"/>
            <a:r>
              <a:rPr lang="en-US" dirty="0"/>
              <a:t>Saw this in OS class</a:t>
            </a:r>
          </a:p>
          <a:p>
            <a:pPr lvl="1"/>
            <a:r>
              <a:rPr lang="en-US" dirty="0"/>
              <a:t>Supports file system exporting</a:t>
            </a:r>
          </a:p>
          <a:p>
            <a:pPr lvl="1"/>
            <a:r>
              <a:rPr lang="en-US" dirty="0"/>
              <a:t>Supports mounting of remote file system</a:t>
            </a:r>
          </a:p>
        </p:txBody>
      </p:sp>
    </p:spTree>
    <p:extLst>
      <p:ext uri="{BB962C8B-B14F-4D97-AF65-F5344CB8AC3E}">
        <p14:creationId xmlns:p14="http://schemas.microsoft.com/office/powerpoint/2010/main" val="22771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NFS Mounting: Three Independent File Systems</a:t>
            </a:r>
            <a:endParaRPr lang="en-US" sz="2400" dirty="0"/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t="19402" r="453" b="18854"/>
          <a:stretch>
            <a:fillRect/>
          </a:stretch>
        </p:blipFill>
        <p:spPr bwMode="auto">
          <a:xfrm>
            <a:off x="482600" y="1570038"/>
            <a:ext cx="7805738" cy="39068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63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Mounting in NFS </a:t>
            </a:r>
            <a:endParaRPr lang="en-US" sz="2400"/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5577" r="630" b="5577"/>
          <a:stretch>
            <a:fillRect/>
          </a:stretch>
        </p:blipFill>
        <p:spPr bwMode="auto">
          <a:xfrm>
            <a:off x="1533525" y="1268413"/>
            <a:ext cx="5875338" cy="42386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481263" y="5580063"/>
            <a:ext cx="101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Mounts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5208588" y="5589588"/>
            <a:ext cx="2287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Cascading mounts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CE92EF-31E0-479F-9FF7-52CB7BDC484A}"/>
              </a:ext>
            </a:extLst>
          </p:cNvPr>
          <p:cNvSpPr/>
          <p:nvPr/>
        </p:nvSpPr>
        <p:spPr>
          <a:xfrm>
            <a:off x="2286000" y="3124200"/>
            <a:ext cx="2362200" cy="2367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7349D2-F67E-4168-AEDB-F8A0729E67D0}"/>
              </a:ext>
            </a:extLst>
          </p:cNvPr>
          <p:cNvSpPr/>
          <p:nvPr/>
        </p:nvSpPr>
        <p:spPr>
          <a:xfrm>
            <a:off x="6172200" y="4124014"/>
            <a:ext cx="1371600" cy="1438586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418E4D-61FD-49E9-9612-A98B4939396C}"/>
              </a:ext>
            </a:extLst>
          </p:cNvPr>
          <p:cNvSpPr/>
          <p:nvPr/>
        </p:nvSpPr>
        <p:spPr>
          <a:xfrm>
            <a:off x="5638800" y="3124200"/>
            <a:ext cx="1371600" cy="14385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E64F8-26D3-4945-BE81-9AC938BB8F3B}"/>
              </a:ext>
            </a:extLst>
          </p:cNvPr>
          <p:cNvSpPr txBox="1"/>
          <p:nvPr/>
        </p:nvSpPr>
        <p:spPr>
          <a:xfrm>
            <a:off x="1676400" y="3212068"/>
            <a:ext cx="10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S1: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A17BF-924C-4928-A4DB-F06D41AFBA10}"/>
              </a:ext>
            </a:extLst>
          </p:cNvPr>
          <p:cNvSpPr txBox="1"/>
          <p:nvPr/>
        </p:nvSpPr>
        <p:spPr>
          <a:xfrm>
            <a:off x="4703698" y="3288268"/>
            <a:ext cx="10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S1: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C39AE-4A9D-4E80-A087-ADD970A19323}"/>
              </a:ext>
            </a:extLst>
          </p:cNvPr>
          <p:cNvSpPr txBox="1"/>
          <p:nvPr/>
        </p:nvSpPr>
        <p:spPr>
          <a:xfrm>
            <a:off x="5084698" y="4800600"/>
            <a:ext cx="10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S2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763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NFS Mount Protocol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675" y="1524000"/>
            <a:ext cx="664845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Establishes logical connection between server and client.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Mount operation:  name of remote directory &amp; name of server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Mount request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RPC sent to mount server on server machine. </a:t>
            </a:r>
          </a:p>
          <a:p>
            <a:pPr lvl="1">
              <a:lnSpc>
                <a:spcPct val="90000"/>
              </a:lnSpc>
            </a:pPr>
            <a:r>
              <a:rPr lang="en-US" sz="1800" i="1" dirty="0"/>
              <a:t>Export list</a:t>
            </a:r>
            <a:r>
              <a:rPr lang="en-US" sz="1800" dirty="0"/>
              <a:t> – exportable local file systems &amp; authorized machines. </a:t>
            </a:r>
          </a:p>
        </p:txBody>
      </p:sp>
    </p:spTree>
    <p:extLst>
      <p:ext uri="{BB962C8B-B14F-4D97-AF65-F5344CB8AC3E}">
        <p14:creationId xmlns:p14="http://schemas.microsoft.com/office/powerpoint/2010/main" val="132230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NFS Mount Protocol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675" y="1524000"/>
            <a:ext cx="664845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server returns a </a:t>
            </a:r>
            <a:r>
              <a:rPr lang="en-US" sz="2000" i="1" dirty="0"/>
              <a:t>file handle</a:t>
            </a:r>
            <a:r>
              <a:rPr lang="en-US" sz="2000" dirty="0"/>
              <a:t>—a key for further accesses.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File handle – a file-system identifier, and an </a:t>
            </a:r>
            <a:r>
              <a:rPr lang="en-US" sz="2000" dirty="0" err="1"/>
              <a:t>inode</a:t>
            </a:r>
            <a:r>
              <a:rPr lang="en-US" sz="2000" dirty="0"/>
              <a:t> number to identify the mounted directory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mount operation changes only the user’s view and does not affect the server side. </a:t>
            </a:r>
          </a:p>
        </p:txBody>
      </p:sp>
    </p:spTree>
    <p:extLst>
      <p:ext uri="{BB962C8B-B14F-4D97-AF65-F5344CB8AC3E}">
        <p14:creationId xmlns:p14="http://schemas.microsoft.com/office/powerpoint/2010/main" val="120605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NFS Advantages</a:t>
            </a:r>
          </a:p>
          <a:p>
            <a:pPr lvl="1"/>
            <a:r>
              <a:rPr lang="en-US" sz="2400" dirty="0"/>
              <a:t>Transparency – clients unaware of local </a:t>
            </a:r>
            <a:r>
              <a:rPr lang="en-US" sz="2400" dirty="0" err="1"/>
              <a:t>vs</a:t>
            </a:r>
            <a:r>
              <a:rPr lang="en-US" sz="2400" dirty="0"/>
              <a:t> remote</a:t>
            </a:r>
          </a:p>
          <a:p>
            <a:pPr lvl="1"/>
            <a:r>
              <a:rPr lang="en-US" sz="2400" dirty="0"/>
              <a:t>Standard operations - open(), close(), </a:t>
            </a:r>
            <a:r>
              <a:rPr lang="en-US" sz="2400" dirty="0" err="1"/>
              <a:t>fread</a:t>
            </a:r>
            <a:r>
              <a:rPr lang="en-US" sz="2400" dirty="0"/>
              <a:t>(), etc.</a:t>
            </a:r>
          </a:p>
          <a:p>
            <a:endParaRPr lang="en-US" sz="2800" dirty="0"/>
          </a:p>
          <a:p>
            <a:pPr>
              <a:buNone/>
            </a:pPr>
            <a:r>
              <a:rPr lang="en-US" sz="2800" dirty="0"/>
              <a:t>NFS disadvantages</a:t>
            </a:r>
          </a:p>
          <a:p>
            <a:pPr lvl="1"/>
            <a:r>
              <a:rPr lang="en-US" sz="2400" dirty="0"/>
              <a:t>Files in an NFS volume reside on a single machine</a:t>
            </a:r>
          </a:p>
          <a:p>
            <a:pPr lvl="1"/>
            <a:r>
              <a:rPr lang="en-US" sz="2400" dirty="0"/>
              <a:t>No reliability guarantees if that machine goes down</a:t>
            </a:r>
          </a:p>
          <a:p>
            <a:pPr lvl="1"/>
            <a:r>
              <a:rPr lang="en-US" sz="2400" dirty="0"/>
              <a:t>All clients must go to this machine to retrieve their data</a:t>
            </a:r>
          </a:p>
        </p:txBody>
      </p:sp>
    </p:spTree>
    <p:extLst>
      <p:ext uri="{BB962C8B-B14F-4D97-AF65-F5344CB8AC3E}">
        <p14:creationId xmlns:p14="http://schemas.microsoft.com/office/powerpoint/2010/main" val="22149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HDFS Advantages:</a:t>
            </a:r>
          </a:p>
          <a:p>
            <a:pPr lvl="1"/>
            <a:r>
              <a:rPr lang="en-US" sz="2400" dirty="0"/>
              <a:t>designed to store terabytes or petabytes</a:t>
            </a:r>
          </a:p>
          <a:p>
            <a:pPr lvl="1"/>
            <a:r>
              <a:rPr lang="en-US" sz="2400" dirty="0"/>
              <a:t>data spread across a large number of machines</a:t>
            </a:r>
          </a:p>
          <a:p>
            <a:pPr lvl="1"/>
            <a:r>
              <a:rPr lang="en-US" sz="2400" dirty="0"/>
              <a:t>supports much larger file sizes than NFS</a:t>
            </a:r>
          </a:p>
          <a:p>
            <a:pPr lvl="1"/>
            <a:r>
              <a:rPr lang="en-US" sz="2400" dirty="0"/>
              <a:t>stores data reliably (replication)</a:t>
            </a:r>
          </a:p>
        </p:txBody>
      </p:sp>
    </p:spTree>
    <p:extLst>
      <p:ext uri="{BB962C8B-B14F-4D97-AF65-F5344CB8AC3E}">
        <p14:creationId xmlns:p14="http://schemas.microsoft.com/office/powerpoint/2010/main" val="171941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HDFS Advantages:</a:t>
            </a:r>
          </a:p>
          <a:p>
            <a:pPr lvl="1"/>
            <a:r>
              <a:rPr lang="en-US" sz="2400" dirty="0"/>
              <a:t> provides fast, scalable access</a:t>
            </a:r>
          </a:p>
          <a:p>
            <a:pPr lvl="1"/>
            <a:r>
              <a:rPr lang="en-US" sz="2400" dirty="0"/>
              <a:t>serve more clients by adding more machines</a:t>
            </a:r>
          </a:p>
          <a:p>
            <a:pPr lvl="1"/>
            <a:r>
              <a:rPr lang="en-US" sz="2400" dirty="0"/>
              <a:t>integrates with </a:t>
            </a:r>
            <a:r>
              <a:rPr lang="en-US" sz="2400" dirty="0" err="1"/>
              <a:t>MapReduce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local computation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HDFS Disadvantages</a:t>
            </a:r>
          </a:p>
          <a:p>
            <a:pPr lvl="1"/>
            <a:r>
              <a:rPr lang="en-US" sz="2400" dirty="0"/>
              <a:t>Not as general-purpose as NFS</a:t>
            </a:r>
          </a:p>
          <a:p>
            <a:pPr lvl="1"/>
            <a:r>
              <a:rPr lang="en-US" sz="2400" dirty="0"/>
              <a:t>Design restricts use to a particular class of applications</a:t>
            </a:r>
          </a:p>
          <a:p>
            <a:pPr lvl="1"/>
            <a:r>
              <a:rPr lang="en-US" sz="2400" dirty="0"/>
              <a:t>HDFS optimized for streaming read performance </a:t>
            </a:r>
            <a:r>
              <a:rPr lang="en-US" sz="2400" dirty="0">
                <a:sym typeface="Wingdings" pitchFamily="2" charset="2"/>
              </a:rPr>
              <a:t>not good at random access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36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Hadoop</a:t>
            </a:r>
            <a:r>
              <a:rPr lang="en-US" dirty="0"/>
              <a:t> manages:</a:t>
            </a:r>
          </a:p>
          <a:p>
            <a:pPr lvl="1"/>
            <a:r>
              <a:rPr lang="en-US" dirty="0"/>
              <a:t>processor time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disk space</a:t>
            </a:r>
          </a:p>
          <a:p>
            <a:pPr lvl="1"/>
            <a:r>
              <a:rPr lang="en-US" dirty="0"/>
              <a:t>network bandwidth</a:t>
            </a:r>
          </a:p>
          <a:p>
            <a:r>
              <a:rPr lang="en-US" dirty="0"/>
              <a:t>Does not have a security model</a:t>
            </a:r>
          </a:p>
          <a:p>
            <a:r>
              <a:rPr lang="en-US" dirty="0"/>
              <a:t>Can handle HW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1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HDFS Disadvantages</a:t>
            </a:r>
          </a:p>
          <a:p>
            <a:pPr lvl="1"/>
            <a:r>
              <a:rPr lang="en-US" sz="2400" dirty="0"/>
              <a:t>Write once read many model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/>
              <a:t>Updating a files after it has been closed is not supported </a:t>
            </a:r>
            <a:r>
              <a:rPr lang="en-US" sz="2400" dirty="0">
                <a:sym typeface="Wingdings" pitchFamily="2" charset="2"/>
              </a:rPr>
              <a:t>(can’t append data)</a:t>
            </a:r>
          </a:p>
          <a:p>
            <a:pPr lvl="1"/>
            <a:r>
              <a:rPr lang="en-US" sz="2400" dirty="0"/>
              <a:t>System does not provide a mechanism for local caching of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5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HDFS – block-structured file system</a:t>
            </a:r>
          </a:p>
          <a:p>
            <a:endParaRPr lang="en-US" sz="2400" dirty="0"/>
          </a:p>
          <a:p>
            <a:r>
              <a:rPr lang="en-US" sz="2400" dirty="0"/>
              <a:t>File broken into blocks distributed among </a:t>
            </a:r>
            <a:r>
              <a:rPr lang="en-US" sz="2400" dirty="0" err="1"/>
              <a:t>DataNodes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DataNodes</a:t>
            </a:r>
            <a:r>
              <a:rPr lang="en-US" sz="2400" dirty="0"/>
              <a:t> – machines used to store data blocks</a:t>
            </a:r>
          </a:p>
        </p:txBody>
      </p:sp>
    </p:spTree>
    <p:extLst>
      <p:ext uri="{BB962C8B-B14F-4D97-AF65-F5344CB8AC3E}">
        <p14:creationId xmlns:p14="http://schemas.microsoft.com/office/powerpoint/2010/main" val="40161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Target machines chosen randomly on a block-by-block basis</a:t>
            </a:r>
          </a:p>
          <a:p>
            <a:endParaRPr lang="en-US" sz="2400" dirty="0"/>
          </a:p>
          <a:p>
            <a:r>
              <a:rPr lang="en-US" sz="2400" dirty="0"/>
              <a:t>Supports file sizes far larger than a single-machine DFS</a:t>
            </a:r>
          </a:p>
          <a:p>
            <a:endParaRPr lang="en-US" sz="2400" dirty="0"/>
          </a:p>
          <a:p>
            <a:r>
              <a:rPr lang="en-US" sz="2400" dirty="0"/>
              <a:t>Each block replicated across a number of machines (3, by default)</a:t>
            </a:r>
          </a:p>
        </p:txBody>
      </p:sp>
    </p:spTree>
    <p:extLst>
      <p:ext uri="{BB962C8B-B14F-4D97-AF65-F5344CB8AC3E}">
        <p14:creationId xmlns:p14="http://schemas.microsoft.com/office/powerpoint/2010/main" val="42922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6" y="1600200"/>
            <a:ext cx="7500828" cy="4525963"/>
          </a:xfrm>
        </p:spPr>
      </p:pic>
    </p:spTree>
    <p:extLst>
      <p:ext uri="{BB962C8B-B14F-4D97-AF65-F5344CB8AC3E}">
        <p14:creationId xmlns:p14="http://schemas.microsoft.com/office/powerpoint/2010/main" val="192416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Expects large file size</a:t>
            </a:r>
          </a:p>
          <a:p>
            <a:pPr lvl="1"/>
            <a:r>
              <a:rPr lang="en-US" sz="2400" dirty="0"/>
              <a:t>Small number of large files</a:t>
            </a:r>
          </a:p>
          <a:p>
            <a:pPr lvl="1"/>
            <a:r>
              <a:rPr lang="en-US" sz="2400" dirty="0"/>
              <a:t>Hundreds of MB  to GB each</a:t>
            </a:r>
          </a:p>
          <a:p>
            <a:r>
              <a:rPr lang="en-US" sz="2800" dirty="0"/>
              <a:t>Expects sequential access</a:t>
            </a:r>
          </a:p>
          <a:p>
            <a:r>
              <a:rPr lang="en-US" sz="2800" dirty="0"/>
              <a:t>Default block size in HDFS is 64MB</a:t>
            </a:r>
          </a:p>
          <a:p>
            <a:r>
              <a:rPr lang="en-US" sz="2800" dirty="0"/>
              <a:t>Result:</a:t>
            </a:r>
          </a:p>
          <a:p>
            <a:pPr lvl="1"/>
            <a:r>
              <a:rPr lang="en-US" sz="2400" dirty="0"/>
              <a:t>Reduces amount of metadata storage per file</a:t>
            </a:r>
          </a:p>
          <a:p>
            <a:pPr lvl="1"/>
            <a:r>
              <a:rPr lang="en-US" sz="2400" dirty="0"/>
              <a:t> Supports fast streaming of data (large amounts of contiguous data)</a:t>
            </a:r>
          </a:p>
        </p:txBody>
      </p:sp>
    </p:spTree>
    <p:extLst>
      <p:ext uri="{BB962C8B-B14F-4D97-AF65-F5344CB8AC3E}">
        <p14:creationId xmlns:p14="http://schemas.microsoft.com/office/powerpoint/2010/main" val="35832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expects to read a block start-to-finish</a:t>
            </a:r>
          </a:p>
          <a:p>
            <a:pPr lvl="1"/>
            <a:r>
              <a:rPr lang="en-US" dirty="0"/>
              <a:t>Useful for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/>
              <a:t>Not good for random access</a:t>
            </a:r>
          </a:p>
          <a:p>
            <a:pPr lvl="1"/>
            <a:r>
              <a:rPr lang="en-US" dirty="0"/>
              <a:t>Not a good general purpose file system</a:t>
            </a:r>
          </a:p>
        </p:txBody>
      </p:sp>
    </p:spTree>
    <p:extLst>
      <p:ext uri="{BB962C8B-B14F-4D97-AF65-F5344CB8AC3E}">
        <p14:creationId xmlns:p14="http://schemas.microsoft.com/office/powerpoint/2010/main" val="304296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HDFS files are NOT part of the ordinary file system</a:t>
            </a:r>
          </a:p>
          <a:p>
            <a:endParaRPr lang="en-US" sz="2400" dirty="0"/>
          </a:p>
          <a:p>
            <a:r>
              <a:rPr lang="en-US" sz="2400" dirty="0"/>
              <a:t>HDFS files are in separate name space</a:t>
            </a:r>
          </a:p>
          <a:p>
            <a:endParaRPr lang="en-US" sz="2400" dirty="0"/>
          </a:p>
          <a:p>
            <a:r>
              <a:rPr lang="en-US" sz="2400" dirty="0"/>
              <a:t>Not possible to interact with files using </a:t>
            </a:r>
            <a:r>
              <a:rPr lang="en-US" sz="2400" dirty="0" err="1"/>
              <a:t>ls</a:t>
            </a:r>
            <a:r>
              <a:rPr lang="en-US" sz="2400" dirty="0"/>
              <a:t>, </a:t>
            </a:r>
            <a:r>
              <a:rPr lang="en-US" sz="2400" dirty="0" err="1"/>
              <a:t>cp</a:t>
            </a:r>
            <a:r>
              <a:rPr lang="en-US" sz="2400" dirty="0"/>
              <a:t>, mv, etc.</a:t>
            </a:r>
          </a:p>
          <a:p>
            <a:endParaRPr lang="en-US" sz="2400" dirty="0"/>
          </a:p>
          <a:p>
            <a:r>
              <a:rPr lang="en-US" sz="2400" dirty="0"/>
              <a:t>Don’t worry: HDFS provides similar utilities</a:t>
            </a:r>
          </a:p>
        </p:txBody>
      </p:sp>
    </p:spTree>
    <p:extLst>
      <p:ext uri="{BB962C8B-B14F-4D97-AF65-F5344CB8AC3E}">
        <p14:creationId xmlns:p14="http://schemas.microsoft.com/office/powerpoint/2010/main" val="397490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data handled by </a:t>
            </a:r>
            <a:r>
              <a:rPr lang="en-US" dirty="0" err="1"/>
              <a:t>NameNode</a:t>
            </a:r>
            <a:endParaRPr lang="en-US" dirty="0"/>
          </a:p>
          <a:p>
            <a:pPr lvl="1"/>
            <a:r>
              <a:rPr lang="en-US" dirty="0"/>
              <a:t>Deal with synchronization by only allowing one machine to handle it</a:t>
            </a:r>
          </a:p>
          <a:p>
            <a:pPr lvl="1"/>
            <a:r>
              <a:rPr lang="en-US" dirty="0"/>
              <a:t>Store meta data for entire file system</a:t>
            </a:r>
          </a:p>
          <a:p>
            <a:pPr lvl="1"/>
            <a:r>
              <a:rPr lang="en-US" dirty="0"/>
              <a:t>Not much data: file names, permissions, &amp; locations of each block of each file</a:t>
            </a:r>
          </a:p>
        </p:txBody>
      </p:sp>
    </p:spTree>
    <p:extLst>
      <p:ext uri="{BB962C8B-B14F-4D97-AF65-F5344CB8AC3E}">
        <p14:creationId xmlns:p14="http://schemas.microsoft.com/office/powerpoint/2010/main" val="18319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6" y="1600200"/>
            <a:ext cx="7500828" cy="4525963"/>
          </a:xfrm>
        </p:spPr>
      </p:pic>
    </p:spTree>
    <p:extLst>
      <p:ext uri="{BB962C8B-B14F-4D97-AF65-F5344CB8AC3E}">
        <p14:creationId xmlns:p14="http://schemas.microsoft.com/office/powerpoint/2010/main" val="916991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the </a:t>
            </a:r>
            <a:r>
              <a:rPr lang="en-US" dirty="0" err="1"/>
              <a:t>NameNode</a:t>
            </a:r>
            <a:r>
              <a:rPr lang="en-US" dirty="0"/>
              <a:t> fails?</a:t>
            </a:r>
          </a:p>
          <a:p>
            <a:pPr lvl="1"/>
            <a:r>
              <a:rPr lang="en-US" dirty="0"/>
              <a:t>Bigger problem than failed </a:t>
            </a:r>
            <a:r>
              <a:rPr lang="en-US" dirty="0" err="1"/>
              <a:t>DataNode</a:t>
            </a:r>
            <a:endParaRPr lang="en-US" dirty="0"/>
          </a:p>
          <a:p>
            <a:pPr lvl="1"/>
            <a:r>
              <a:rPr lang="en-US" dirty="0"/>
              <a:t>Better be using RAID ;-)</a:t>
            </a:r>
          </a:p>
          <a:p>
            <a:pPr lvl="1"/>
            <a:r>
              <a:rPr lang="en-US" dirty="0"/>
              <a:t>Cluster is kaput until </a:t>
            </a:r>
            <a:r>
              <a:rPr lang="en-US" dirty="0" err="1"/>
              <a:t>NameNode</a:t>
            </a:r>
            <a:r>
              <a:rPr lang="en-US" dirty="0"/>
              <a:t> restored</a:t>
            </a:r>
          </a:p>
          <a:p>
            <a:pPr lvl="1"/>
            <a:endParaRPr lang="en-US" dirty="0"/>
          </a:p>
          <a:p>
            <a:r>
              <a:rPr lang="en-US" dirty="0"/>
              <a:t>Not exactly relevant but:</a:t>
            </a:r>
          </a:p>
          <a:p>
            <a:pPr lvl="1"/>
            <a:r>
              <a:rPr lang="en-US" dirty="0" err="1"/>
              <a:t>DataNodes</a:t>
            </a:r>
            <a:r>
              <a:rPr lang="en-US" dirty="0"/>
              <a:t> are more likely to fail.</a:t>
            </a: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4003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race conditions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deadlock</a:t>
            </a:r>
          </a:p>
          <a:p>
            <a:r>
              <a:rPr lang="en-US" dirty="0"/>
              <a:t>i.e., same issues as distributed OS &amp; distributed </a:t>
            </a:r>
            <a:r>
              <a:rPr lang="en-US" dirty="0" err="1"/>
              <a:t>filesystem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Most commands use </a:t>
            </a:r>
            <a:r>
              <a:rPr lang="en-US" sz="2400" dirty="0" err="1">
                <a:solidFill>
                  <a:srgbClr val="00B050"/>
                </a:solidFill>
              </a:rPr>
              <a:t>hadoop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/>
              <a:t>General format: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user@machine:hadoop</a:t>
            </a:r>
            <a:r>
              <a:rPr lang="en-US" sz="2000" dirty="0"/>
              <a:t>$ </a:t>
            </a:r>
            <a:r>
              <a:rPr lang="en-US" sz="2000" dirty="0" err="1">
                <a:solidFill>
                  <a:srgbClr val="00B050"/>
                </a:solidFill>
              </a:rPr>
              <a:t>hadoop</a:t>
            </a:r>
            <a:r>
              <a:rPr lang="en-US" sz="2000" dirty="0"/>
              <a:t> </a:t>
            </a:r>
            <a:r>
              <a:rPr lang="en-US" sz="2000" i="1" dirty="0" err="1">
                <a:solidFill>
                  <a:srgbClr val="00B0F0"/>
                </a:solidFill>
              </a:rPr>
              <a:t>moduleName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C00000"/>
                </a:solidFill>
              </a:rPr>
              <a:t>-</a:t>
            </a:r>
            <a:r>
              <a:rPr lang="en-US" sz="2000" i="1" dirty="0" err="1">
                <a:solidFill>
                  <a:srgbClr val="C00000"/>
                </a:solidFill>
              </a:rPr>
              <a:t>cmd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i="1" dirty="0" err="1">
                <a:solidFill>
                  <a:srgbClr val="0070C0"/>
                </a:solidFill>
              </a:rPr>
              <a:t>args</a:t>
            </a:r>
            <a:r>
              <a:rPr lang="en-US" sz="2000" i="1" dirty="0">
                <a:solidFill>
                  <a:srgbClr val="0070C0"/>
                </a:solidFill>
              </a:rPr>
              <a:t>...</a:t>
            </a:r>
          </a:p>
          <a:p>
            <a:pPr>
              <a:buNone/>
            </a:pPr>
            <a:endParaRPr lang="en-US" sz="2400" i="1" dirty="0"/>
          </a:p>
          <a:p>
            <a:pPr>
              <a:buNone/>
            </a:pPr>
            <a:r>
              <a:rPr lang="en-US" sz="2400" dirty="0"/>
              <a:t>Where </a:t>
            </a:r>
            <a:r>
              <a:rPr lang="en-US" sz="2400" dirty="0" err="1">
                <a:solidFill>
                  <a:srgbClr val="00B050"/>
                </a:solidFill>
              </a:rPr>
              <a:t>moduleName</a:t>
            </a:r>
            <a:r>
              <a:rPr lang="en-US" sz="2400" dirty="0"/>
              <a:t> specifies HDFS functionality</a:t>
            </a:r>
          </a:p>
          <a:p>
            <a:pPr>
              <a:buNone/>
            </a:pPr>
            <a:r>
              <a:rPr lang="en-US" sz="2400" dirty="0"/>
              <a:t>Where </a:t>
            </a:r>
            <a:r>
              <a:rPr lang="en-US" sz="2400" dirty="0" err="1">
                <a:solidFill>
                  <a:srgbClr val="00B050"/>
                </a:solidFill>
              </a:rPr>
              <a:t>cmd</a:t>
            </a:r>
            <a:r>
              <a:rPr lang="en-US" sz="2400" dirty="0"/>
              <a:t> specifies which command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10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steps in the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First: log in to sandbox in </a:t>
            </a:r>
            <a:r>
              <a:rPr lang="en-US" dirty="0" err="1"/>
              <a:t>vm</a:t>
            </a:r>
            <a:endParaRPr lang="en-US" dirty="0"/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vm-hadoop-XX.cse.sc.edu:4200</a:t>
            </a:r>
          </a:p>
          <a:p>
            <a:pPr lvl="1"/>
            <a:r>
              <a:rPr lang="en-US" dirty="0"/>
              <a:t>Where: XX is the </a:t>
            </a:r>
            <a:r>
              <a:rPr lang="en-US" dirty="0" err="1"/>
              <a:t>vm</a:t>
            </a:r>
            <a:r>
              <a:rPr lang="en-US" dirty="0"/>
              <a:t> number assigned to you</a:t>
            </a:r>
          </a:p>
          <a:p>
            <a:pPr lvl="1"/>
            <a:r>
              <a:rPr lang="en-US" dirty="0"/>
              <a:t>Account: </a:t>
            </a:r>
            <a:r>
              <a:rPr lang="en-US" dirty="0" err="1"/>
              <a:t>maria_dev</a:t>
            </a:r>
            <a:endParaRPr lang="en-US" dirty="0"/>
          </a:p>
          <a:p>
            <a:pPr lvl="1"/>
            <a:r>
              <a:rPr lang="en-US" dirty="0"/>
              <a:t>Password: qwertyCSCE587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First thing change your password!</a:t>
            </a:r>
          </a:p>
          <a:p>
            <a:pPr lvl="1"/>
            <a:r>
              <a:rPr lang="en-US" dirty="0"/>
              <a:t>Ex: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You will be prompted for your current password</a:t>
            </a:r>
          </a:p>
          <a:p>
            <a:pPr lvl="1"/>
            <a:r>
              <a:rPr lang="en-US" dirty="0"/>
              <a:t>Next you will be prompted for a new password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BE SURE TO KEEP TRACK OF THIS PASSWORD!</a:t>
            </a:r>
          </a:p>
        </p:txBody>
      </p:sp>
    </p:spTree>
    <p:extLst>
      <p:ext uri="{BB962C8B-B14F-4D97-AF65-F5344CB8AC3E}">
        <p14:creationId xmlns:p14="http://schemas.microsoft.com/office/powerpoint/2010/main" val="16940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Listing files: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dirty="0"/>
              <a:t>[</a:t>
            </a:r>
            <a:r>
              <a:rPr lang="en-US" sz="2000" dirty="0" err="1"/>
              <a:t>maria_dev@sandbox-hdp</a:t>
            </a:r>
            <a:r>
              <a:rPr lang="en-US" sz="2000" dirty="0"/>
              <a:t> ~]$ </a:t>
            </a:r>
            <a:r>
              <a:rPr lang="en-US" sz="2000" dirty="0" err="1">
                <a:solidFill>
                  <a:srgbClr val="00B050"/>
                </a:solidFill>
              </a:rPr>
              <a:t>hadoop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fs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-ls</a:t>
            </a:r>
          </a:p>
          <a:p>
            <a:pPr>
              <a:buNone/>
            </a:pPr>
            <a:r>
              <a:rPr lang="en-US" sz="2400" dirty="0"/>
              <a:t>Note: nothing is listed!!! </a:t>
            </a:r>
            <a:r>
              <a:rPr lang="en-US" sz="2400" dirty="0">
                <a:solidFill>
                  <a:srgbClr val="C00000"/>
                </a:solidFill>
              </a:rPr>
              <a:t>-</a:t>
            </a:r>
            <a:r>
              <a:rPr lang="en-US" sz="2400" dirty="0" err="1">
                <a:solidFill>
                  <a:srgbClr val="C00000"/>
                </a:solidFill>
              </a:rPr>
              <a:t>ls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command returns zilch</a:t>
            </a:r>
          </a:p>
          <a:p>
            <a:pPr>
              <a:buNone/>
            </a:pPr>
            <a:r>
              <a:rPr lang="en-US" sz="2400" dirty="0"/>
              <a:t>Why? The </a:t>
            </a:r>
            <a:r>
              <a:rPr lang="en-US" sz="2400" dirty="0" err="1"/>
              <a:t>maria_dev</a:t>
            </a:r>
            <a:r>
              <a:rPr lang="en-US" sz="2400" dirty="0"/>
              <a:t> top-level directory is empty</a:t>
            </a:r>
          </a:p>
          <a:p>
            <a:pPr>
              <a:buNone/>
            </a:pPr>
            <a:r>
              <a:rPr lang="en-US" sz="2400" dirty="0"/>
              <a:t>With NO arguments, </a:t>
            </a:r>
            <a:r>
              <a:rPr lang="en-US" sz="2400" dirty="0">
                <a:solidFill>
                  <a:srgbClr val="C00000"/>
                </a:solidFill>
              </a:rPr>
              <a:t>-ls </a:t>
            </a:r>
            <a:r>
              <a:rPr lang="en-US" sz="2400" dirty="0"/>
              <a:t>refers to “home directory” in HDFS</a:t>
            </a:r>
          </a:p>
          <a:p>
            <a:pPr>
              <a:buNone/>
            </a:pPr>
            <a:r>
              <a:rPr lang="en-US" sz="2400" dirty="0"/>
              <a:t>/user/</a:t>
            </a:r>
            <a:r>
              <a:rPr lang="en-US" sz="2400" dirty="0" err="1"/>
              <a:t>maria_dev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Try specifying a directory</a:t>
            </a:r>
          </a:p>
          <a:p>
            <a:pPr>
              <a:buNone/>
            </a:pPr>
            <a:r>
              <a:rPr lang="en-US" sz="2400" dirty="0"/>
              <a:t>[</a:t>
            </a:r>
            <a:r>
              <a:rPr lang="en-US" sz="2400" dirty="0" err="1"/>
              <a:t>maria_dev@sandbox-hdp</a:t>
            </a:r>
            <a:r>
              <a:rPr lang="en-US" sz="2400" dirty="0"/>
              <a:t> ~]$ </a:t>
            </a:r>
            <a:r>
              <a:rPr lang="en-US" sz="2400" dirty="0" err="1">
                <a:solidFill>
                  <a:srgbClr val="00B050"/>
                </a:solidFill>
              </a:rPr>
              <a:t>hadoop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fs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-ls </a:t>
            </a:r>
            <a:r>
              <a:rPr lang="en-US" sz="2400" dirty="0">
                <a:solidFill>
                  <a:srgbClr val="0070C0"/>
                </a:solidFill>
              </a:rPr>
              <a:t>/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Found 11 items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drwxrwxrwx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yarn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2018-06-18 15:18 /app-logs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-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2018-06-18 16:13 /apps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- yarn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2018-06-18 14:52 /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-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2018-06-18 14:52 /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hdp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 -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livy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2018-06-18 15:11 /livy2-recovery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-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2018-06-18 14:52 /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drwxrwxrwx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2018-06-18 14:52 /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-history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-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2018-06-18 15:59 /ranger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drwxrwxrwx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spark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2020-03-29 17:55 /spark2-history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drwxrwxrwx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2018-06-18 16:06 /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-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2018-06-18 16:08 /user</a:t>
            </a:r>
            <a:endParaRPr lang="en-US" altLang="en-US" sz="3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First create a directory</a:t>
            </a: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maria_dev@sandbox-hdp</a:t>
            </a:r>
            <a:r>
              <a:rPr lang="en-US" sz="2000" dirty="0"/>
              <a:t> ~]$ </a:t>
            </a:r>
            <a:r>
              <a:rPr lang="en-US" sz="2000" dirty="0" err="1">
                <a:solidFill>
                  <a:srgbClr val="00B050"/>
                </a:solidFill>
              </a:rPr>
              <a:t>hadoop</a:t>
            </a:r>
            <a:r>
              <a:rPr lang="en-US" sz="2000" dirty="0">
                <a:solidFill>
                  <a:srgbClr val="00B050"/>
                </a:solidFill>
              </a:rPr>
              <a:t> fs </a:t>
            </a:r>
            <a:r>
              <a:rPr lang="en-US" sz="2000" dirty="0">
                <a:solidFill>
                  <a:srgbClr val="00B0F0"/>
                </a:solidFill>
              </a:rPr>
              <a:t>-</a:t>
            </a:r>
            <a:r>
              <a:rPr lang="en-US" sz="2000" dirty="0" err="1">
                <a:solidFill>
                  <a:srgbClr val="00B0F0"/>
                </a:solidFill>
              </a:rPr>
              <a:t>mkdir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1600" dirty="0"/>
              <a:t>Note: This is equivalent to </a:t>
            </a:r>
            <a:r>
              <a:rPr lang="en-US" sz="1600" dirty="0" err="1">
                <a:solidFill>
                  <a:srgbClr val="00B050"/>
                </a:solidFill>
              </a:rPr>
              <a:t>hadoop</a:t>
            </a:r>
            <a:r>
              <a:rPr lang="en-US" sz="1600" dirty="0">
                <a:solidFill>
                  <a:srgbClr val="00B050"/>
                </a:solidFill>
              </a:rPr>
              <a:t> fs </a:t>
            </a:r>
            <a:r>
              <a:rPr lang="en-US" sz="1600" dirty="0">
                <a:solidFill>
                  <a:srgbClr val="00B0F0"/>
                </a:solidFill>
              </a:rPr>
              <a:t>-</a:t>
            </a:r>
            <a:r>
              <a:rPr lang="en-US" sz="1600" dirty="0" err="1">
                <a:solidFill>
                  <a:srgbClr val="00B0F0"/>
                </a:solidFill>
              </a:rPr>
              <a:t>mkdir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/user/</a:t>
            </a:r>
            <a:r>
              <a:rPr lang="en-US" sz="1600" dirty="0" err="1">
                <a:solidFill>
                  <a:srgbClr val="C00000"/>
                </a:solidFill>
              </a:rPr>
              <a:t>maria_dev</a:t>
            </a:r>
            <a:r>
              <a:rPr lang="en-US" sz="1600" dirty="0">
                <a:solidFill>
                  <a:srgbClr val="C00000"/>
                </a:solidFill>
              </a:rPr>
              <a:t>/Example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Next </a:t>
            </a:r>
            <a:r>
              <a:rPr lang="en-US" sz="2000" dirty="0" err="1"/>
              <a:t>wget</a:t>
            </a:r>
            <a:r>
              <a:rPr lang="en-US" sz="2000" dirty="0"/>
              <a:t> a file so we have something to upload</a:t>
            </a: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maria_dev@sandbox-hdp</a:t>
            </a:r>
            <a:r>
              <a:rPr lang="en-US" sz="2000" dirty="0"/>
              <a:t> ~]$ </a:t>
            </a:r>
            <a:r>
              <a:rPr lang="en-US" sz="2000" dirty="0" err="1">
                <a:solidFill>
                  <a:srgbClr val="00B050"/>
                </a:solidFill>
              </a:rPr>
              <a:t>wget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https://cse.sc.edu/~rose/587/CSV/iris.csv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Verify that that iris.csv is in the current working </a:t>
            </a:r>
            <a:r>
              <a:rPr lang="en-US" sz="2000" dirty="0" err="1"/>
              <a:t>linix</a:t>
            </a:r>
            <a:r>
              <a:rPr lang="en-US" sz="2000" dirty="0"/>
              <a:t> directory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1800" dirty="0"/>
              <a:t>[</a:t>
            </a:r>
            <a:r>
              <a:rPr lang="en-US" sz="1800" dirty="0" err="1"/>
              <a:t>maria_dev@sandbox-hdp</a:t>
            </a:r>
            <a:r>
              <a:rPr lang="en-US" sz="1800" dirty="0"/>
              <a:t> ~]$ </a:t>
            </a:r>
            <a:r>
              <a:rPr lang="en-US" sz="1800" dirty="0">
                <a:solidFill>
                  <a:srgbClr val="00B050"/>
                </a:solidFill>
              </a:rPr>
              <a:t>ls</a:t>
            </a: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iris.csv</a:t>
            </a:r>
          </a:p>
        </p:txBody>
      </p:sp>
    </p:spTree>
    <p:extLst>
      <p:ext uri="{BB962C8B-B14F-4D97-AF65-F5344CB8AC3E}">
        <p14:creationId xmlns:p14="http://schemas.microsoft.com/office/powerpoint/2010/main" val="381754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Next upload a file (uploads to /user/</a:t>
            </a:r>
            <a:r>
              <a:rPr lang="en-US" sz="2000" dirty="0" err="1"/>
              <a:t>maria</a:t>
            </a:r>
            <a:r>
              <a:rPr lang="en-US" sz="2000" b="1" dirty="0" err="1"/>
              <a:t>_dev</a:t>
            </a:r>
            <a:r>
              <a:rPr lang="en-US" sz="20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err="1"/>
              <a:t>maria_dev@sandbox-hdp</a:t>
            </a:r>
            <a:r>
              <a:rPr lang="en-US" sz="1800" dirty="0"/>
              <a:t> ~]$ </a:t>
            </a:r>
            <a:r>
              <a:rPr lang="en-US" sz="1800" dirty="0" err="1">
                <a:solidFill>
                  <a:srgbClr val="00B050"/>
                </a:solidFill>
              </a:rPr>
              <a:t>hadoop</a:t>
            </a:r>
            <a:r>
              <a:rPr lang="en-US" sz="1800" dirty="0">
                <a:solidFill>
                  <a:srgbClr val="00B050"/>
                </a:solidFill>
              </a:rPr>
              <a:t> fs </a:t>
            </a:r>
            <a:r>
              <a:rPr lang="en-US" sz="1800" dirty="0">
                <a:solidFill>
                  <a:srgbClr val="00B0F0"/>
                </a:solidFill>
              </a:rPr>
              <a:t>-put </a:t>
            </a:r>
            <a:r>
              <a:rPr lang="en-US" sz="1800" dirty="0">
                <a:solidFill>
                  <a:srgbClr val="C00000"/>
                </a:solidFill>
              </a:rPr>
              <a:t>iris.csv </a:t>
            </a:r>
            <a:r>
              <a:rPr lang="en-US" sz="1800" dirty="0">
                <a:solidFill>
                  <a:srgbClr val="FFC000"/>
                </a:solidFill>
              </a:rPr>
              <a:t>Example/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Verify the file is in HDFS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err="1"/>
              <a:t>maria_dev@sandbox-hdp</a:t>
            </a:r>
            <a:r>
              <a:rPr lang="en-US" sz="1800" dirty="0"/>
              <a:t> ~]$ </a:t>
            </a:r>
            <a:r>
              <a:rPr lang="en-US" sz="1800" dirty="0" err="1">
                <a:solidFill>
                  <a:srgbClr val="00B050"/>
                </a:solidFill>
              </a:rPr>
              <a:t>hadoop</a:t>
            </a:r>
            <a:r>
              <a:rPr lang="en-US" sz="1800" dirty="0">
                <a:solidFill>
                  <a:srgbClr val="00B050"/>
                </a:solidFill>
              </a:rPr>
              <a:t> fs </a:t>
            </a:r>
            <a:r>
              <a:rPr lang="en-US" sz="1800" dirty="0">
                <a:solidFill>
                  <a:srgbClr val="00B0F0"/>
                </a:solidFill>
              </a:rPr>
              <a:t>-ls </a:t>
            </a:r>
            <a:r>
              <a:rPr lang="en-US" sz="1800" dirty="0">
                <a:solidFill>
                  <a:srgbClr val="C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pt-BR" sz="1800" dirty="0"/>
              <a:t>Found 1 items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1800" dirty="0"/>
              <a:t>-rw-r--r--   1 maria_dev hdfs       4617 2020-03-29 18:19 Example/iris.csv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3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You can also “put” multiple files</a:t>
            </a:r>
          </a:p>
          <a:p>
            <a:pPr marL="400050" lvl="1" indent="0">
              <a:buNone/>
            </a:pPr>
            <a:r>
              <a:rPr lang="en-US" sz="2000" dirty="0"/>
              <a:t>Consider a directory: </a:t>
            </a:r>
            <a:r>
              <a:rPr lang="en-US" sz="2000" dirty="0" err="1"/>
              <a:t>myfiles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Contents: Bayes.csv  FBS2016.csv  Subdirectory: subdir/</a:t>
            </a:r>
          </a:p>
          <a:p>
            <a:pPr marL="400050" lvl="1" indent="0">
              <a:buNone/>
            </a:pPr>
            <a:r>
              <a:rPr lang="en-US" sz="2000" dirty="0"/>
              <a:t>Content: iris.csv</a:t>
            </a:r>
          </a:p>
          <a:p>
            <a:pPr marL="40005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Let’s “put” all of these file in the HDFS</a:t>
            </a: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maria_dev@sandbox-hdp</a:t>
            </a:r>
            <a:r>
              <a:rPr lang="en-US" sz="2000" dirty="0"/>
              <a:t> ~]$ </a:t>
            </a:r>
            <a:r>
              <a:rPr lang="en-US" sz="2000" dirty="0" err="1">
                <a:solidFill>
                  <a:srgbClr val="00B050"/>
                </a:solidFill>
              </a:rPr>
              <a:t>hadoop</a:t>
            </a:r>
            <a:r>
              <a:rPr lang="en-US" sz="2000" dirty="0"/>
              <a:t> fs </a:t>
            </a:r>
            <a:r>
              <a:rPr lang="en-US" sz="2000" dirty="0">
                <a:solidFill>
                  <a:srgbClr val="00B0F0"/>
                </a:solidFill>
              </a:rPr>
              <a:t>-put 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myfiles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FFC000"/>
                </a:solidFill>
              </a:rPr>
              <a:t>/user/</a:t>
            </a:r>
            <a:r>
              <a:rPr lang="en-US" sz="2000" dirty="0" err="1">
                <a:solidFill>
                  <a:srgbClr val="FFC000"/>
                </a:solidFill>
              </a:rPr>
              <a:t>maria_dev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maria_dev@sandbox-hdp</a:t>
            </a:r>
            <a:r>
              <a:rPr lang="en-US" sz="2000" dirty="0"/>
              <a:t> ~]$ </a:t>
            </a:r>
            <a:r>
              <a:rPr lang="en-US" sz="2000" dirty="0" err="1">
                <a:solidFill>
                  <a:srgbClr val="00B050"/>
                </a:solidFill>
              </a:rPr>
              <a:t>hadoop</a:t>
            </a:r>
            <a:r>
              <a:rPr lang="en-US" sz="2000" dirty="0"/>
              <a:t> fs </a:t>
            </a:r>
            <a:r>
              <a:rPr lang="en-US" sz="2000" dirty="0">
                <a:solidFill>
                  <a:srgbClr val="00B0F0"/>
                </a:solidFill>
              </a:rPr>
              <a:t>-ls  </a:t>
            </a:r>
            <a:r>
              <a:rPr lang="en-US" sz="2000" dirty="0">
                <a:solidFill>
                  <a:srgbClr val="C00000"/>
                </a:solidFill>
              </a:rPr>
              <a:t>/user/</a:t>
            </a:r>
            <a:r>
              <a:rPr lang="en-US" sz="2000" dirty="0" err="1">
                <a:solidFill>
                  <a:srgbClr val="C00000"/>
                </a:solidFill>
              </a:rPr>
              <a:t>maria_dev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Found 1 items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2017-11-01 20:58 /user/</a:t>
            </a:r>
            <a:r>
              <a:rPr lang="en-US" sz="2000" dirty="0" err="1"/>
              <a:t>maria_dev</a:t>
            </a:r>
            <a:r>
              <a:rPr lang="en-US" sz="2000" dirty="0"/>
              <a:t>/</a:t>
            </a:r>
            <a:r>
              <a:rPr lang="en-US" sz="2000" dirty="0" err="1"/>
              <a:t>myfiles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maria_dev@sandbox-hdp</a:t>
            </a:r>
            <a:r>
              <a:rPr lang="en-US" sz="2000" dirty="0"/>
              <a:t> ~]$ </a:t>
            </a:r>
            <a:r>
              <a:rPr lang="en-US" sz="2000" dirty="0" err="1">
                <a:solidFill>
                  <a:srgbClr val="00B050"/>
                </a:solidFill>
              </a:rPr>
              <a:t>hadoop</a:t>
            </a:r>
            <a:r>
              <a:rPr lang="en-US" sz="2000" dirty="0"/>
              <a:t>  fs </a:t>
            </a:r>
            <a:r>
              <a:rPr lang="en-US" sz="2000" dirty="0">
                <a:solidFill>
                  <a:srgbClr val="00B0F0"/>
                </a:solidFill>
              </a:rPr>
              <a:t>-ls </a:t>
            </a:r>
            <a:r>
              <a:rPr lang="en-US" sz="2000" dirty="0">
                <a:solidFill>
                  <a:srgbClr val="C00000"/>
                </a:solidFill>
              </a:rPr>
              <a:t>/user/maria/</a:t>
            </a:r>
            <a:r>
              <a:rPr lang="en-US" sz="2000" dirty="0" err="1">
                <a:solidFill>
                  <a:srgbClr val="C00000"/>
                </a:solidFill>
              </a:rPr>
              <a:t>myfiles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Found 3 items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 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247 2017-11-01 20:58 /user/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/Bayes.csv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 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62369 2017-11-01 20:58 /user/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/FBS2016.csv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-x  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 2017-11-01 20:58 /user/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/subdir</a:t>
            </a:r>
          </a:p>
        </p:txBody>
      </p:sp>
    </p:spTree>
    <p:extLst>
      <p:ext uri="{BB962C8B-B14F-4D97-AF65-F5344CB8AC3E}">
        <p14:creationId xmlns:p14="http://schemas.microsoft.com/office/powerpoint/2010/main" val="34899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use cat to display a file to </a:t>
            </a:r>
            <a:r>
              <a:rPr lang="en-US" sz="2400" dirty="0" err="1"/>
              <a:t>stdout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maria_dev@sandbox-hdp</a:t>
            </a:r>
            <a:r>
              <a:rPr lang="en-US" sz="2000" dirty="0"/>
              <a:t> ~]$ </a:t>
            </a:r>
            <a:r>
              <a:rPr lang="en-US" sz="2000" dirty="0" err="1">
                <a:solidFill>
                  <a:srgbClr val="00B050"/>
                </a:solidFill>
              </a:rPr>
              <a:t>hadoop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fs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-cat </a:t>
            </a:r>
            <a:r>
              <a:rPr lang="en-US" sz="2000" dirty="0">
                <a:solidFill>
                  <a:srgbClr val="FFC000"/>
                </a:solidFill>
              </a:rPr>
              <a:t>Example/iris.csv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We can “get” files from the </a:t>
            </a:r>
            <a:r>
              <a:rPr lang="en-US" sz="2000" dirty="0" err="1"/>
              <a:t>Hadoop</a:t>
            </a:r>
            <a:r>
              <a:rPr lang="en-US" sz="2000" dirty="0"/>
              <a:t> File System 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err="1"/>
              <a:t>maria_dev@sandbox-hdp</a:t>
            </a:r>
            <a:r>
              <a:rPr lang="en-US" sz="1800" dirty="0"/>
              <a:t> ~]$  </a:t>
            </a:r>
            <a:r>
              <a:rPr lang="en-US" sz="1800" dirty="0" err="1">
                <a:solidFill>
                  <a:srgbClr val="00B050"/>
                </a:solidFill>
              </a:rPr>
              <a:t>hadoop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F0"/>
                </a:solidFill>
              </a:rPr>
              <a:t>fs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-get </a:t>
            </a:r>
            <a:r>
              <a:rPr lang="en-US" sz="1800" dirty="0">
                <a:solidFill>
                  <a:srgbClr val="FFC000"/>
                </a:solidFill>
              </a:rPr>
              <a:t>Example/iris.csv </a:t>
            </a:r>
            <a:r>
              <a:rPr lang="en-US" sz="1800" dirty="0">
                <a:solidFill>
                  <a:srgbClr val="0070C0"/>
                </a:solidFill>
              </a:rPr>
              <a:t>irisCsvFile.csv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maria_dev@sandbox-hdp</a:t>
            </a:r>
            <a:r>
              <a:rPr lang="en-US" sz="2000" dirty="0"/>
              <a:t> ~]$ </a:t>
            </a:r>
            <a:r>
              <a:rPr lang="en-US" sz="2000" dirty="0">
                <a:solidFill>
                  <a:srgbClr val="00B050"/>
                </a:solidFill>
              </a:rPr>
              <a:t>ls</a:t>
            </a:r>
            <a:endParaRPr lang="en-US" sz="2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/>
              <a:t>iris.csv  irisCsvFile.csv</a:t>
            </a:r>
          </a:p>
        </p:txBody>
      </p:sp>
    </p:spTree>
    <p:extLst>
      <p:ext uri="{BB962C8B-B14F-4D97-AF65-F5344CB8AC3E}">
        <p14:creationId xmlns:p14="http://schemas.microsoft.com/office/powerpoint/2010/main" val="131320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Hadoop will list all commands that can be run with the FS Shell with the command: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[</a:t>
            </a:r>
            <a:r>
              <a:rPr lang="en-US" sz="2400" dirty="0" err="1"/>
              <a:t>maria_dev@sandbox-hdp</a:t>
            </a:r>
            <a:r>
              <a:rPr lang="en-US" sz="2400" dirty="0"/>
              <a:t> ~]$ </a:t>
            </a:r>
            <a:r>
              <a:rPr lang="en-US" sz="2400" dirty="0" err="1">
                <a:solidFill>
                  <a:srgbClr val="00B050"/>
                </a:solidFill>
              </a:rPr>
              <a:t>hadoop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fs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other existing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computing: (What is this?)</a:t>
            </a:r>
          </a:p>
          <a:p>
            <a:r>
              <a:rPr lang="en-US" dirty="0"/>
              <a:t>e.g. Condor</a:t>
            </a:r>
          </a:p>
          <a:p>
            <a:pPr lvl="1"/>
            <a:r>
              <a:rPr lang="en-US" dirty="0"/>
              <a:t>MPI model is more complicated</a:t>
            </a:r>
          </a:p>
          <a:p>
            <a:pPr lvl="1"/>
            <a:r>
              <a:rPr lang="en-US" dirty="0"/>
              <a:t>does not automatically distribute data</a:t>
            </a:r>
          </a:p>
          <a:p>
            <a:pPr lvl="1"/>
            <a:r>
              <a:rPr lang="en-US" dirty="0"/>
              <a:t>requires separate managed 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simplified programming model</a:t>
            </a:r>
          </a:p>
          <a:p>
            <a:pPr lvl="1"/>
            <a:r>
              <a:rPr lang="en-US" dirty="0"/>
              <a:t>data distributed as it is loaded</a:t>
            </a:r>
          </a:p>
          <a:p>
            <a:pPr lvl="2"/>
            <a:r>
              <a:rPr lang="en-US" dirty="0"/>
              <a:t>HDFS splits large data files across machines</a:t>
            </a:r>
          </a:p>
          <a:p>
            <a:pPr lvl="2"/>
            <a:r>
              <a:rPr lang="en-US" dirty="0"/>
              <a:t>HDFS replicates data</a:t>
            </a:r>
          </a:p>
          <a:p>
            <a:pPr lvl="1"/>
            <a:r>
              <a:rPr lang="en-US" dirty="0"/>
              <a:t>failure causes additional replication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2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data at load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5" y="1600200"/>
            <a:ext cx="7490150" cy="4525963"/>
          </a:xfrm>
        </p:spPr>
      </p:pic>
    </p:spTree>
    <p:extLst>
      <p:ext uri="{BB962C8B-B14F-4D97-AF65-F5344CB8AC3E}">
        <p14:creationId xmlns:p14="http://schemas.microsoft.com/office/powerpoint/2010/main" val="318347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Core idea: records are processed in isolation</a:t>
            </a:r>
          </a:p>
          <a:p>
            <a:r>
              <a:rPr lang="en-US" sz="2800" dirty="0"/>
              <a:t>Benefit: reduced communication</a:t>
            </a:r>
          </a:p>
          <a:p>
            <a:r>
              <a:rPr lang="en-US" sz="2800" dirty="0"/>
              <a:t>Jargon:</a:t>
            </a:r>
          </a:p>
          <a:p>
            <a:pPr lvl="1"/>
            <a:r>
              <a:rPr lang="en-US" sz="2400" dirty="0"/>
              <a:t>mapper – task that processes records</a:t>
            </a:r>
          </a:p>
          <a:p>
            <a:pPr lvl="1"/>
            <a:r>
              <a:rPr lang="en-US" sz="2400" dirty="0"/>
              <a:t>Reducer – task that aggregates results from mappers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6"/>
            <a:ext cx="8229600" cy="1143000"/>
          </a:xfrm>
        </p:spPr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27" y="1600200"/>
            <a:ext cx="6996346" cy="4525963"/>
          </a:xfr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87CE61CF-2190-4A21-8D7C-1F7F0D8D5950}"/>
              </a:ext>
            </a:extLst>
          </p:cNvPr>
          <p:cNvSpPr/>
          <p:nvPr/>
        </p:nvSpPr>
        <p:spPr>
          <a:xfrm>
            <a:off x="526373" y="1752600"/>
            <a:ext cx="388027" cy="411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04685-BC0A-4D83-BAE9-A7A69B4FDA79}"/>
              </a:ext>
            </a:extLst>
          </p:cNvPr>
          <p:cNvSpPr txBox="1"/>
          <p:nvPr/>
        </p:nvSpPr>
        <p:spPr>
          <a:xfrm rot="5400000">
            <a:off x="-52566" y="3597409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8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is the previous picture different from normal grid/cluster computing?</a:t>
            </a:r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2400" b="1" dirty="0"/>
              <a:t>Grid/cluster: </a:t>
            </a:r>
          </a:p>
          <a:p>
            <a:pPr marL="0" indent="0" algn="ctr">
              <a:buNone/>
            </a:pPr>
            <a:r>
              <a:rPr lang="en-US" sz="2400" dirty="0"/>
              <a:t>Programmer manages communication via MPI</a:t>
            </a:r>
          </a:p>
          <a:p>
            <a:pPr marL="0" indent="0" algn="ctr">
              <a:buNone/>
            </a:pPr>
            <a:r>
              <a:rPr lang="en-US" sz="2400" dirty="0" err="1"/>
              <a:t>vs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 err="1"/>
              <a:t>Hadoop</a:t>
            </a:r>
            <a:r>
              <a:rPr lang="en-US" sz="2400" b="1" dirty="0"/>
              <a:t>: </a:t>
            </a:r>
          </a:p>
          <a:p>
            <a:pPr marL="0" indent="0" algn="ctr">
              <a:buNone/>
            </a:pPr>
            <a:r>
              <a:rPr lang="en-US" sz="2400" dirty="0"/>
              <a:t>communication is implicit</a:t>
            </a:r>
          </a:p>
          <a:p>
            <a:pPr marL="0" indent="0" algn="ctr">
              <a:buNone/>
            </a:pPr>
            <a:r>
              <a:rPr lang="en-US" sz="2400" dirty="0" err="1"/>
              <a:t>Hadoop</a:t>
            </a:r>
            <a:r>
              <a:rPr lang="en-US" sz="2400" dirty="0"/>
              <a:t> manages data transfer and cluster topology issues</a:t>
            </a:r>
          </a:p>
        </p:txBody>
      </p:sp>
    </p:spTree>
    <p:extLst>
      <p:ext uri="{BB962C8B-B14F-4D97-AF65-F5344CB8AC3E}">
        <p14:creationId xmlns:p14="http://schemas.microsoft.com/office/powerpoint/2010/main" val="6296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136C202CADD44A3D0E9DE143A9DDF" ma:contentTypeVersion="2" ma:contentTypeDescription="Create a new document." ma:contentTypeScope="" ma:versionID="8325c4de3f4da7801a634109d55a2cde">
  <xsd:schema xmlns:xsd="http://www.w3.org/2001/XMLSchema" xmlns:xs="http://www.w3.org/2001/XMLSchema" xmlns:p="http://schemas.microsoft.com/office/2006/metadata/properties" xmlns:ns2="b54761f9-7f75-4a6c-bbfd-0947f15c3a86" targetNamespace="http://schemas.microsoft.com/office/2006/metadata/properties" ma:root="true" ma:fieldsID="1c81483aade9fd35d03eac5ea637c08e" ns2:_="">
    <xsd:import namespace="b54761f9-7f75-4a6c-bbfd-0947f15c3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61f9-7f75-4a6c-bbfd-0947f15c3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FBAE38-4719-4352-B8D8-D4130D12CCA7}"/>
</file>

<file path=customXml/itemProps2.xml><?xml version="1.0" encoding="utf-8"?>
<ds:datastoreItem xmlns:ds="http://schemas.openxmlformats.org/officeDocument/2006/customXml" ds:itemID="{ED82081C-1D9C-4451-945C-8FCF5DAE9874}"/>
</file>

<file path=customXml/itemProps3.xml><?xml version="1.0" encoding="utf-8"?>
<ds:datastoreItem xmlns:ds="http://schemas.openxmlformats.org/officeDocument/2006/customXml" ds:itemID="{E6B1B33F-0F37-41A7-BE2B-E9A466E61F92}"/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1569</Words>
  <Application>Microsoft Office PowerPoint</Application>
  <PresentationFormat>On-screen Show (4:3)</PresentationFormat>
  <Paragraphs>248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Office Theme</vt:lpstr>
      <vt:lpstr>Hadoop: what is it?</vt:lpstr>
      <vt:lpstr>PowerPoint Presentation</vt:lpstr>
      <vt:lpstr>PowerPoint Presentation</vt:lpstr>
      <vt:lpstr>Hadoop vs other existing approaches</vt:lpstr>
      <vt:lpstr>PowerPoint Presentation</vt:lpstr>
      <vt:lpstr>Distribute data at load time</vt:lpstr>
      <vt:lpstr>MapReduce</vt:lpstr>
      <vt:lpstr>MapReduce</vt:lpstr>
      <vt:lpstr>PowerPoint Presentation</vt:lpstr>
      <vt:lpstr>Scalability</vt:lpstr>
      <vt:lpstr>Hadoop Distributed File System</vt:lpstr>
      <vt:lpstr>NFS Mounting: Three Independent File Systems</vt:lpstr>
      <vt:lpstr>Mounting in NFS </vt:lpstr>
      <vt:lpstr>NFS Mount Protocol</vt:lpstr>
      <vt:lpstr>NFS Mount Protocol</vt:lpstr>
      <vt:lpstr>PowerPoint Presentation</vt:lpstr>
      <vt:lpstr>Hadoop Distributed File System</vt:lpstr>
      <vt:lpstr>Hadoop Distributed File System</vt:lpstr>
      <vt:lpstr>Hadoop Distributed File System</vt:lpstr>
      <vt:lpstr>Hadoop Distributed File System</vt:lpstr>
      <vt:lpstr>Hadoop Distributed File System</vt:lpstr>
      <vt:lpstr>Hadoop Distributed File System</vt:lpstr>
      <vt:lpstr>Hadoop Distributed File System</vt:lpstr>
      <vt:lpstr>Hadoop Distributed File System</vt:lpstr>
      <vt:lpstr>Hadoop Distributed File System</vt:lpstr>
      <vt:lpstr>Hadoop Distributed File System</vt:lpstr>
      <vt:lpstr>Hadoop Distributed File System</vt:lpstr>
      <vt:lpstr>Hadoop Distributed File System</vt:lpstr>
      <vt:lpstr>Hadoop Distributed File System</vt:lpstr>
      <vt:lpstr>Working with HDFS</vt:lpstr>
      <vt:lpstr>Preliminary steps in the VM</vt:lpstr>
      <vt:lpstr>Working with HDFS</vt:lpstr>
      <vt:lpstr>Working with HDFS</vt:lpstr>
      <vt:lpstr>Loading data</vt:lpstr>
      <vt:lpstr>Loading data</vt:lpstr>
      <vt:lpstr>Loading data</vt:lpstr>
      <vt:lpstr>Getting data from HDFS</vt:lpstr>
      <vt:lpstr>Other commands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Hadoop: what is it?</dc:title>
  <dc:creator>Rose, John R</dc:creator>
  <cp:lastModifiedBy>ROSE, JOHN</cp:lastModifiedBy>
  <cp:revision>96</cp:revision>
  <dcterms:created xsi:type="dcterms:W3CDTF">2013-03-18T13:53:40Z</dcterms:created>
  <dcterms:modified xsi:type="dcterms:W3CDTF">2020-03-29T18:39:00Z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0x010100EC6136C202CADD44A3D0E9DE143A9DDF</vt:lpwstr>
  </property>
</Properties>
</file>