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591" r:id="rId17"/>
    <p:sldId id="592" r:id="rId18"/>
    <p:sldId id="593" r:id="rId19"/>
    <p:sldId id="594" r:id="rId20"/>
    <p:sldId id="273" r:id="rId21"/>
    <p:sldId id="270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1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56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5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5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5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3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2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5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8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9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8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CF35B-D249-42FB-9EDC-DC939374698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5096736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John R. Rose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Computer Science and Engineering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University of South Carolina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6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Distance measure is squared Euclidean</a:t>
            </a:r>
          </a:p>
          <a:p>
            <a:pPr lvl="1"/>
            <a:r>
              <a:rPr lang="en-US" dirty="0"/>
              <a:t>Scale should be similar in all dimensions</a:t>
            </a:r>
          </a:p>
          <a:p>
            <a:pPr lvl="2"/>
            <a:r>
              <a:rPr lang="en-US" dirty="0"/>
              <a:t>Rescale data?</a:t>
            </a:r>
          </a:p>
          <a:p>
            <a:pPr lvl="1"/>
            <a:r>
              <a:rPr lang="en-US" dirty="0"/>
              <a:t>Not good for nominal data. Why?</a:t>
            </a:r>
          </a:p>
          <a:p>
            <a:r>
              <a:rPr lang="en-US" dirty="0"/>
              <a:t>Approach tries to minimize the within-cluster sum of squares error (WCSS)</a:t>
            </a:r>
          </a:p>
          <a:p>
            <a:pPr lvl="1"/>
            <a:r>
              <a:rPr lang="en-US" dirty="0"/>
              <a:t>Implicit assumption that SSE is  similar for each group</a:t>
            </a:r>
          </a:p>
        </p:txBody>
      </p:sp>
    </p:spTree>
    <p:extLst>
      <p:ext uri="{BB962C8B-B14F-4D97-AF65-F5344CB8AC3E}">
        <p14:creationId xmlns:p14="http://schemas.microsoft.com/office/powerpoint/2010/main" val="138442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WCSS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over all WCSS is given by: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 goal is to find the smallest WCSS</a:t>
                </a:r>
              </a:p>
              <a:p>
                <a:r>
                  <a:rPr lang="en-US" dirty="0"/>
                  <a:t>Does this depend on the initial seed values?</a:t>
                </a:r>
              </a:p>
              <a:p>
                <a:r>
                  <a:rPr lang="en-US" dirty="0"/>
                  <a:t>Possibly.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08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Need to know K</a:t>
            </a:r>
          </a:p>
          <a:p>
            <a:pPr lvl="1"/>
            <a:r>
              <a:rPr lang="en-US" dirty="0"/>
              <a:t>May need to scale data</a:t>
            </a:r>
          </a:p>
          <a:p>
            <a:pPr lvl="1"/>
            <a:r>
              <a:rPr lang="en-US" dirty="0"/>
              <a:t>Good initial method</a:t>
            </a:r>
          </a:p>
          <a:p>
            <a:r>
              <a:rPr lang="en-US" dirty="0"/>
              <a:t>Local optima</a:t>
            </a:r>
          </a:p>
          <a:p>
            <a:pPr lvl="1"/>
            <a:r>
              <a:rPr lang="en-US" dirty="0"/>
              <a:t>No guarantee of optimal solution</a:t>
            </a:r>
          </a:p>
          <a:p>
            <a:pPr lvl="1"/>
            <a:r>
              <a:rPr lang="en-US" dirty="0"/>
              <a:t>Repeat with different starting values</a:t>
            </a:r>
          </a:p>
        </p:txBody>
      </p:sp>
    </p:spTree>
    <p:extLst>
      <p:ext uri="{BB962C8B-B14F-4D97-AF65-F5344CB8AC3E}">
        <p14:creationId xmlns:p14="http://schemas.microsoft.com/office/powerpoint/2010/main" val="55450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Pause this set of slides and switch to lab slides</a:t>
            </a:r>
          </a:p>
        </p:txBody>
      </p:sp>
    </p:spTree>
    <p:extLst>
      <p:ext uri="{BB962C8B-B14F-4D97-AF65-F5344CB8AC3E}">
        <p14:creationId xmlns:p14="http://schemas.microsoft.com/office/powerpoint/2010/main" val="255728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Clustering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Clustering (agglomerative)</a:t>
            </a:r>
          </a:p>
          <a:p>
            <a:pPr lvl="1"/>
            <a:r>
              <a:rPr lang="en-US" dirty="0"/>
              <a:t>Create a distance matrix using ‘</a:t>
            </a:r>
            <a:r>
              <a:rPr lang="en-US" dirty="0" err="1"/>
              <a:t>dist</a:t>
            </a:r>
            <a:r>
              <a:rPr lang="en-US" dirty="0"/>
              <a:t>()’</a:t>
            </a:r>
          </a:p>
          <a:p>
            <a:pPr lvl="1"/>
            <a:r>
              <a:rPr lang="en-US" dirty="0"/>
              <a:t>Create the hierarchy using ‘</a:t>
            </a:r>
            <a:r>
              <a:rPr lang="en-US" dirty="0" err="1"/>
              <a:t>hclust</a:t>
            </a:r>
            <a:r>
              <a:rPr lang="en-US" dirty="0"/>
              <a:t>()’</a:t>
            </a:r>
          </a:p>
          <a:p>
            <a:pPr lvl="1"/>
            <a:endParaRPr lang="en-US" dirty="0"/>
          </a:p>
          <a:p>
            <a:r>
              <a:rPr lang="en-US" dirty="0"/>
              <a:t>Model Based Clustering</a:t>
            </a:r>
          </a:p>
          <a:p>
            <a:pPr lvl="1"/>
            <a:r>
              <a:rPr lang="en-US" dirty="0"/>
              <a:t>Use ‘</a:t>
            </a:r>
            <a:r>
              <a:rPr lang="en-US" dirty="0" err="1"/>
              <a:t>mclust</a:t>
            </a:r>
            <a:r>
              <a:rPr lang="en-US" dirty="0"/>
              <a:t>()’ to create the clusters on the basis of</a:t>
            </a:r>
          </a:p>
          <a:p>
            <a:pPr lvl="2"/>
            <a:r>
              <a:rPr lang="en-US" dirty="0"/>
              <a:t>Bayesian Information Criterion (BIC)</a:t>
            </a:r>
          </a:p>
          <a:p>
            <a:pPr lvl="2"/>
            <a:r>
              <a:rPr lang="en-US" dirty="0"/>
              <a:t>Parameterized Gaussian mixture models</a:t>
            </a:r>
          </a:p>
        </p:txBody>
      </p:sp>
    </p:spTree>
    <p:extLst>
      <p:ext uri="{BB962C8B-B14F-4D97-AF65-F5344CB8AC3E}">
        <p14:creationId xmlns:p14="http://schemas.microsoft.com/office/powerpoint/2010/main" val="1328217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# Create the distance matrix</a:t>
            </a:r>
          </a:p>
          <a:p>
            <a:pPr marL="0" indent="0">
              <a:buNone/>
            </a:pPr>
            <a:r>
              <a:rPr lang="en-US" sz="2000" dirty="0"/>
              <a:t>d &lt;- </a:t>
            </a:r>
            <a:r>
              <a:rPr lang="en-US" sz="2000" dirty="0" err="1"/>
              <a:t>dist</a:t>
            </a:r>
            <a:r>
              <a:rPr lang="en-US" sz="2000" dirty="0"/>
              <a:t>(state_income$V2, method = "</a:t>
            </a:r>
            <a:r>
              <a:rPr lang="en-US" sz="2000" dirty="0" err="1"/>
              <a:t>euclidean</a:t>
            </a:r>
            <a:r>
              <a:rPr lang="en-US" sz="2000" dirty="0"/>
              <a:t>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Create the hierarchy</a:t>
            </a:r>
          </a:p>
          <a:p>
            <a:pPr marL="0" indent="0">
              <a:buNone/>
            </a:pPr>
            <a:r>
              <a:rPr lang="en-US" sz="2000" dirty="0"/>
              <a:t>fit &lt;- </a:t>
            </a:r>
            <a:r>
              <a:rPr lang="en-US" sz="2000" dirty="0" err="1"/>
              <a:t>hclust</a:t>
            </a:r>
            <a:r>
              <a:rPr lang="en-US" sz="2000" dirty="0"/>
              <a:t>(d, method="ward.D2")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Plot the dendrogram</a:t>
            </a:r>
          </a:p>
          <a:p>
            <a:pPr marL="0" indent="0">
              <a:buNone/>
            </a:pPr>
            <a:r>
              <a:rPr lang="en-US" sz="2000" dirty="0"/>
              <a:t>plot(fit)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cut the tree into 6 clusters</a:t>
            </a:r>
          </a:p>
          <a:p>
            <a:pPr marL="0" indent="0">
              <a:buNone/>
            </a:pPr>
            <a:r>
              <a:rPr lang="en-US" sz="2000" dirty="0"/>
              <a:t>Groups &lt;- </a:t>
            </a:r>
            <a:r>
              <a:rPr lang="en-US" sz="2000" dirty="0" err="1"/>
              <a:t>cutree</a:t>
            </a:r>
            <a:r>
              <a:rPr lang="en-US" sz="2000" dirty="0"/>
              <a:t>(fit, k=6)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Outline the 6 clusters</a:t>
            </a:r>
          </a:p>
          <a:p>
            <a:pPr marL="0" indent="0">
              <a:buNone/>
            </a:pPr>
            <a:r>
              <a:rPr lang="en-US" sz="2000" dirty="0" err="1"/>
              <a:t>rect.hclust</a:t>
            </a:r>
            <a:r>
              <a:rPr lang="en-US" sz="2000" dirty="0"/>
              <a:t>(fit, k=6, border="red")</a:t>
            </a:r>
          </a:p>
        </p:txBody>
      </p:sp>
    </p:spTree>
    <p:extLst>
      <p:ext uri="{BB962C8B-B14F-4D97-AF65-F5344CB8AC3E}">
        <p14:creationId xmlns:p14="http://schemas.microsoft.com/office/powerpoint/2010/main" val="968997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>
            <a:extLst>
              <a:ext uri="{FF2B5EF4-FFF2-40B4-BE49-F238E27FC236}">
                <a16:creationId xmlns:a16="http://schemas.microsoft.com/office/drawing/2014/main" id="{94673B78-C12B-417E-84A2-EEB3A6D3A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1628163" name="Rectangle 3">
            <a:extLst>
              <a:ext uri="{FF2B5EF4-FFF2-40B4-BE49-F238E27FC236}">
                <a16:creationId xmlns:a16="http://schemas.microsoft.com/office/drawing/2014/main" id="{A8060600-5470-429A-8BC6-57473B8326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1628164" name="Group 4">
            <a:extLst>
              <a:ext uri="{FF2B5EF4-FFF2-40B4-BE49-F238E27FC236}">
                <a16:creationId xmlns:a16="http://schemas.microsoft.com/office/drawing/2014/main" id="{12BD4C90-D44B-4CAE-B5B8-581BE3F16155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28165" name="Line 5">
              <a:extLst>
                <a:ext uri="{FF2B5EF4-FFF2-40B4-BE49-F238E27FC236}">
                  <a16:creationId xmlns:a16="http://schemas.microsoft.com/office/drawing/2014/main" id="{E4357495-749C-488F-8F1F-D13B6FFE7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66" name="Line 6">
              <a:extLst>
                <a:ext uri="{FF2B5EF4-FFF2-40B4-BE49-F238E27FC236}">
                  <a16:creationId xmlns:a16="http://schemas.microsoft.com/office/drawing/2014/main" id="{AA6BE526-F208-4F85-8A04-348EA0DBB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67" name="Line 7">
              <a:extLst>
                <a:ext uri="{FF2B5EF4-FFF2-40B4-BE49-F238E27FC236}">
                  <a16:creationId xmlns:a16="http://schemas.microsoft.com/office/drawing/2014/main" id="{4AC1A16B-1351-48AE-BFBB-AAB2435F3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68" name="Line 8">
              <a:extLst>
                <a:ext uri="{FF2B5EF4-FFF2-40B4-BE49-F238E27FC236}">
                  <a16:creationId xmlns:a16="http://schemas.microsoft.com/office/drawing/2014/main" id="{90850896-7182-4D1A-B382-6F7C29CFC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69" name="Line 9">
              <a:extLst>
                <a:ext uri="{FF2B5EF4-FFF2-40B4-BE49-F238E27FC236}">
                  <a16:creationId xmlns:a16="http://schemas.microsoft.com/office/drawing/2014/main" id="{DC5552A0-D600-45B1-8DD1-AA52710C3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0" name="Line 10">
              <a:extLst>
                <a:ext uri="{FF2B5EF4-FFF2-40B4-BE49-F238E27FC236}">
                  <a16:creationId xmlns:a16="http://schemas.microsoft.com/office/drawing/2014/main" id="{CEA7D361-4013-4279-92E5-FD0D7B6DA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1" name="Line 11">
              <a:extLst>
                <a:ext uri="{FF2B5EF4-FFF2-40B4-BE49-F238E27FC236}">
                  <a16:creationId xmlns:a16="http://schemas.microsoft.com/office/drawing/2014/main" id="{06337C6B-7AC0-4C0A-86BC-AAF24ED9E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2" name="Line 12">
              <a:extLst>
                <a:ext uri="{FF2B5EF4-FFF2-40B4-BE49-F238E27FC236}">
                  <a16:creationId xmlns:a16="http://schemas.microsoft.com/office/drawing/2014/main" id="{0572700A-2A64-4FA8-8C4F-736DAC69A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3" name="Line 13">
              <a:extLst>
                <a:ext uri="{FF2B5EF4-FFF2-40B4-BE49-F238E27FC236}">
                  <a16:creationId xmlns:a16="http://schemas.microsoft.com/office/drawing/2014/main" id="{89B0C4D8-71C8-4A36-9D63-AC7C1FBB0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4" name="Line 14">
              <a:extLst>
                <a:ext uri="{FF2B5EF4-FFF2-40B4-BE49-F238E27FC236}">
                  <a16:creationId xmlns:a16="http://schemas.microsoft.com/office/drawing/2014/main" id="{965F6DD4-F587-47EC-8598-E0A406FF1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5" name="Line 15">
              <a:extLst>
                <a:ext uri="{FF2B5EF4-FFF2-40B4-BE49-F238E27FC236}">
                  <a16:creationId xmlns:a16="http://schemas.microsoft.com/office/drawing/2014/main" id="{4A243C88-13E8-48A9-9D1C-AAD4516A9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6" name="Line 16">
              <a:extLst>
                <a:ext uri="{FF2B5EF4-FFF2-40B4-BE49-F238E27FC236}">
                  <a16:creationId xmlns:a16="http://schemas.microsoft.com/office/drawing/2014/main" id="{917D3AB8-17F1-4295-89CB-AC389FF40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7" name="Text Box 17">
              <a:extLst>
                <a:ext uri="{FF2B5EF4-FFF2-40B4-BE49-F238E27FC236}">
                  <a16:creationId xmlns:a16="http://schemas.microsoft.com/office/drawing/2014/main" id="{FB90FA6F-0D88-4A25-8432-E99FE7472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1628178" name="Text Box 18">
              <a:extLst>
                <a:ext uri="{FF2B5EF4-FFF2-40B4-BE49-F238E27FC236}">
                  <a16:creationId xmlns:a16="http://schemas.microsoft.com/office/drawing/2014/main" id="{A2B40037-3E9D-473A-B3BB-8E691CEDE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1628179" name="Text Box 19">
              <a:extLst>
                <a:ext uri="{FF2B5EF4-FFF2-40B4-BE49-F238E27FC236}">
                  <a16:creationId xmlns:a16="http://schemas.microsoft.com/office/drawing/2014/main" id="{26F3A6D8-F32D-4A75-A162-A3089BC4B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1628180" name="Text Box 20">
              <a:extLst>
                <a:ext uri="{FF2B5EF4-FFF2-40B4-BE49-F238E27FC236}">
                  <a16:creationId xmlns:a16="http://schemas.microsoft.com/office/drawing/2014/main" id="{82313448-1E7D-48AA-B4DF-053A2403F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1628181" name="Text Box 21">
              <a:extLst>
                <a:ext uri="{FF2B5EF4-FFF2-40B4-BE49-F238E27FC236}">
                  <a16:creationId xmlns:a16="http://schemas.microsoft.com/office/drawing/2014/main" id="{378C2BB7-5C81-4B2A-BE4D-A53B2A3A4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1628182" name="Text Box 22">
              <a:extLst>
                <a:ext uri="{FF2B5EF4-FFF2-40B4-BE49-F238E27FC236}">
                  <a16:creationId xmlns:a16="http://schemas.microsoft.com/office/drawing/2014/main" id="{3EC4A0D1-FC07-4258-A619-74450CB45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1628183" name="Text Box 23">
              <a:extLst>
                <a:ext uri="{FF2B5EF4-FFF2-40B4-BE49-F238E27FC236}">
                  <a16:creationId xmlns:a16="http://schemas.microsoft.com/office/drawing/2014/main" id="{7ACBB3B1-66DF-4606-B850-669E5BC26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1628184" name="Text Box 24">
              <a:extLst>
                <a:ext uri="{FF2B5EF4-FFF2-40B4-BE49-F238E27FC236}">
                  <a16:creationId xmlns:a16="http://schemas.microsoft.com/office/drawing/2014/main" id="{4337985B-CF8B-4661-BEED-351EE36FD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1628185" name="Text Box 25">
              <a:extLst>
                <a:ext uri="{FF2B5EF4-FFF2-40B4-BE49-F238E27FC236}">
                  <a16:creationId xmlns:a16="http://schemas.microsoft.com/office/drawing/2014/main" id="{FECF4EA4-374D-4A72-AAC0-33593686A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1628186" name="Text Box 26">
              <a:extLst>
                <a:ext uri="{FF2B5EF4-FFF2-40B4-BE49-F238E27FC236}">
                  <a16:creationId xmlns:a16="http://schemas.microsoft.com/office/drawing/2014/main" id="{A3C08FA0-6426-49C7-A369-499A99C86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1628187" name="Text Box 27">
              <a:extLst>
                <a:ext uri="{FF2B5EF4-FFF2-40B4-BE49-F238E27FC236}">
                  <a16:creationId xmlns:a16="http://schemas.microsoft.com/office/drawing/2014/main" id="{3DBEBB46-1CBC-4CBD-BCCF-EF06734E5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1628188" name="Text Box 28">
              <a:extLst>
                <a:ext uri="{FF2B5EF4-FFF2-40B4-BE49-F238E27FC236}">
                  <a16:creationId xmlns:a16="http://schemas.microsoft.com/office/drawing/2014/main" id="{601C96F3-25BF-4CC5-A91E-7FC0C6BA0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1628189" name="Freeform 29">
            <a:extLst>
              <a:ext uri="{FF2B5EF4-FFF2-40B4-BE49-F238E27FC236}">
                <a16:creationId xmlns:a16="http://schemas.microsoft.com/office/drawing/2014/main" id="{987C57EB-53DE-4CCE-A504-8FC42F604DB9}"/>
              </a:ext>
            </a:extLst>
          </p:cNvPr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190" name="Oval 30">
            <a:extLst>
              <a:ext uri="{FF2B5EF4-FFF2-40B4-BE49-F238E27FC236}">
                <a16:creationId xmlns:a16="http://schemas.microsoft.com/office/drawing/2014/main" id="{E5FF2045-4B32-4893-B57C-0465D5C5A24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1" name="Oval 31">
            <a:extLst>
              <a:ext uri="{FF2B5EF4-FFF2-40B4-BE49-F238E27FC236}">
                <a16:creationId xmlns:a16="http://schemas.microsoft.com/office/drawing/2014/main" id="{6ECDAE12-5850-4F3E-A775-ED30A20A3DC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2" name="Oval 32">
            <a:extLst>
              <a:ext uri="{FF2B5EF4-FFF2-40B4-BE49-F238E27FC236}">
                <a16:creationId xmlns:a16="http://schemas.microsoft.com/office/drawing/2014/main" id="{87E85739-5686-4ACD-A6DD-AAB38575651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3" name="Oval 33">
            <a:extLst>
              <a:ext uri="{FF2B5EF4-FFF2-40B4-BE49-F238E27FC236}">
                <a16:creationId xmlns:a16="http://schemas.microsoft.com/office/drawing/2014/main" id="{69C840F1-0914-46A2-8F1B-9F5D780D015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4" name="Freeform 34">
            <a:extLst>
              <a:ext uri="{FF2B5EF4-FFF2-40B4-BE49-F238E27FC236}">
                <a16:creationId xmlns:a16="http://schemas.microsoft.com/office/drawing/2014/main" id="{9333BE54-136C-4B66-B4EE-55522A24BF7A}"/>
              </a:ext>
            </a:extLst>
          </p:cNvPr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195" name="Oval 35">
            <a:extLst>
              <a:ext uri="{FF2B5EF4-FFF2-40B4-BE49-F238E27FC236}">
                <a16:creationId xmlns:a16="http://schemas.microsoft.com/office/drawing/2014/main" id="{F67F7819-569A-481D-86DE-C3896BEEE78D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6" name="Oval 36">
            <a:extLst>
              <a:ext uri="{FF2B5EF4-FFF2-40B4-BE49-F238E27FC236}">
                <a16:creationId xmlns:a16="http://schemas.microsoft.com/office/drawing/2014/main" id="{7D4227E1-A029-47A7-97C1-D1B24CB91021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7" name="Oval 37">
            <a:extLst>
              <a:ext uri="{FF2B5EF4-FFF2-40B4-BE49-F238E27FC236}">
                <a16:creationId xmlns:a16="http://schemas.microsoft.com/office/drawing/2014/main" id="{1B987AD4-E260-46D0-B6E3-D0D2C272BC27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8" name="Oval 38">
            <a:extLst>
              <a:ext uri="{FF2B5EF4-FFF2-40B4-BE49-F238E27FC236}">
                <a16:creationId xmlns:a16="http://schemas.microsoft.com/office/drawing/2014/main" id="{33E36EA9-0F9B-4A28-B8D7-38EE2B9181D9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9" name="Line 39">
            <a:extLst>
              <a:ext uri="{FF2B5EF4-FFF2-40B4-BE49-F238E27FC236}">
                <a16:creationId xmlns:a16="http://schemas.microsoft.com/office/drawing/2014/main" id="{63D42B4D-207E-4AC0-98AE-58185E404C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1600200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00" name="Text Box 40">
            <a:extLst>
              <a:ext uri="{FF2B5EF4-FFF2-40B4-BE49-F238E27FC236}">
                <a16:creationId xmlns:a16="http://schemas.microsoft.com/office/drawing/2014/main" id="{D1CA4B02-6390-4A42-B9E5-173B44FD9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1628201" name="Rectangle 41">
            <a:extLst>
              <a:ext uri="{FF2B5EF4-FFF2-40B4-BE49-F238E27FC236}">
                <a16:creationId xmlns:a16="http://schemas.microsoft.com/office/drawing/2014/main" id="{40C81BE3-0DD2-4EE5-8BB4-3E896FEE4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>
                <a:solidFill>
                  <a:srgbClr val="FF0000"/>
                </a:solidFill>
              </a:rPr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altLang="en-US" sz="2000" b="0"/>
              <a:t>Ward’s Method uses squared error</a:t>
            </a:r>
            <a:endParaRPr lang="en-US" altLang="en-US" b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186" name="Rectangle 2">
            <a:extLst>
              <a:ext uri="{FF2B5EF4-FFF2-40B4-BE49-F238E27FC236}">
                <a16:creationId xmlns:a16="http://schemas.microsoft.com/office/drawing/2014/main" id="{170C5BC1-73C3-44BF-BC0A-4E96A15F8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1629187" name="Rectangle 3">
            <a:extLst>
              <a:ext uri="{FF2B5EF4-FFF2-40B4-BE49-F238E27FC236}">
                <a16:creationId xmlns:a16="http://schemas.microsoft.com/office/drawing/2014/main" id="{94B21E87-9A31-4C55-9BE7-27B426A4F5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1629188" name="Group 4">
            <a:extLst>
              <a:ext uri="{FF2B5EF4-FFF2-40B4-BE49-F238E27FC236}">
                <a16:creationId xmlns:a16="http://schemas.microsoft.com/office/drawing/2014/main" id="{CF181634-F835-402D-8E68-9FCC09CAB89C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29189" name="Line 5">
              <a:extLst>
                <a:ext uri="{FF2B5EF4-FFF2-40B4-BE49-F238E27FC236}">
                  <a16:creationId xmlns:a16="http://schemas.microsoft.com/office/drawing/2014/main" id="{DE483655-EF2D-4934-9F92-E44B232A7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0" name="Line 6">
              <a:extLst>
                <a:ext uri="{FF2B5EF4-FFF2-40B4-BE49-F238E27FC236}">
                  <a16:creationId xmlns:a16="http://schemas.microsoft.com/office/drawing/2014/main" id="{746C27BA-12A3-43B6-8C7D-59263C724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1" name="Line 7">
              <a:extLst>
                <a:ext uri="{FF2B5EF4-FFF2-40B4-BE49-F238E27FC236}">
                  <a16:creationId xmlns:a16="http://schemas.microsoft.com/office/drawing/2014/main" id="{8D788938-E932-4DE5-86D6-008115E03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2" name="Line 8">
              <a:extLst>
                <a:ext uri="{FF2B5EF4-FFF2-40B4-BE49-F238E27FC236}">
                  <a16:creationId xmlns:a16="http://schemas.microsoft.com/office/drawing/2014/main" id="{66483EDF-1EB1-4135-AA3B-4F9FAB42D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3" name="Line 9">
              <a:extLst>
                <a:ext uri="{FF2B5EF4-FFF2-40B4-BE49-F238E27FC236}">
                  <a16:creationId xmlns:a16="http://schemas.microsoft.com/office/drawing/2014/main" id="{A7E45652-DE6C-4E78-AB40-AACBB15EC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4" name="Line 10">
              <a:extLst>
                <a:ext uri="{FF2B5EF4-FFF2-40B4-BE49-F238E27FC236}">
                  <a16:creationId xmlns:a16="http://schemas.microsoft.com/office/drawing/2014/main" id="{702B659B-CC32-4067-88C4-C137E5C8F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5" name="Line 11">
              <a:extLst>
                <a:ext uri="{FF2B5EF4-FFF2-40B4-BE49-F238E27FC236}">
                  <a16:creationId xmlns:a16="http://schemas.microsoft.com/office/drawing/2014/main" id="{CA4B7985-A6ED-478A-9551-3E1ECC39E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6" name="Line 12">
              <a:extLst>
                <a:ext uri="{FF2B5EF4-FFF2-40B4-BE49-F238E27FC236}">
                  <a16:creationId xmlns:a16="http://schemas.microsoft.com/office/drawing/2014/main" id="{AF167CEF-5E56-4407-A798-94CE6A86A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7" name="Line 13">
              <a:extLst>
                <a:ext uri="{FF2B5EF4-FFF2-40B4-BE49-F238E27FC236}">
                  <a16:creationId xmlns:a16="http://schemas.microsoft.com/office/drawing/2014/main" id="{A3DB3828-E86B-4C9C-8417-0ED7DE686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8" name="Line 14">
              <a:extLst>
                <a:ext uri="{FF2B5EF4-FFF2-40B4-BE49-F238E27FC236}">
                  <a16:creationId xmlns:a16="http://schemas.microsoft.com/office/drawing/2014/main" id="{36C37C60-A0D2-4828-B563-E89B2E515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9" name="Line 15">
              <a:extLst>
                <a:ext uri="{FF2B5EF4-FFF2-40B4-BE49-F238E27FC236}">
                  <a16:creationId xmlns:a16="http://schemas.microsoft.com/office/drawing/2014/main" id="{2CF1233E-3E6D-48D9-BDF8-1221DEEB4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200" name="Line 16">
              <a:extLst>
                <a:ext uri="{FF2B5EF4-FFF2-40B4-BE49-F238E27FC236}">
                  <a16:creationId xmlns:a16="http://schemas.microsoft.com/office/drawing/2014/main" id="{9191336F-3D92-4AAF-A5D9-F7705FD45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201" name="Text Box 17">
              <a:extLst>
                <a:ext uri="{FF2B5EF4-FFF2-40B4-BE49-F238E27FC236}">
                  <a16:creationId xmlns:a16="http://schemas.microsoft.com/office/drawing/2014/main" id="{D02D0E5C-C946-41A5-B1A9-202C2741A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1629202" name="Text Box 18">
              <a:extLst>
                <a:ext uri="{FF2B5EF4-FFF2-40B4-BE49-F238E27FC236}">
                  <a16:creationId xmlns:a16="http://schemas.microsoft.com/office/drawing/2014/main" id="{A2F2AAF9-F2F3-4D9E-863A-E5FFC5F02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1629203" name="Text Box 19">
              <a:extLst>
                <a:ext uri="{FF2B5EF4-FFF2-40B4-BE49-F238E27FC236}">
                  <a16:creationId xmlns:a16="http://schemas.microsoft.com/office/drawing/2014/main" id="{5C31A0F0-51D1-4FF7-8770-4F043D2D2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1629204" name="Text Box 20">
              <a:extLst>
                <a:ext uri="{FF2B5EF4-FFF2-40B4-BE49-F238E27FC236}">
                  <a16:creationId xmlns:a16="http://schemas.microsoft.com/office/drawing/2014/main" id="{02FF44D6-65B6-431D-BA4E-D0014A1E7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1629205" name="Text Box 21">
              <a:extLst>
                <a:ext uri="{FF2B5EF4-FFF2-40B4-BE49-F238E27FC236}">
                  <a16:creationId xmlns:a16="http://schemas.microsoft.com/office/drawing/2014/main" id="{1DA9CE32-9DE6-4CF9-BE5E-2F6C1550F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1629206" name="Text Box 22">
              <a:extLst>
                <a:ext uri="{FF2B5EF4-FFF2-40B4-BE49-F238E27FC236}">
                  <a16:creationId xmlns:a16="http://schemas.microsoft.com/office/drawing/2014/main" id="{97537981-BD84-4969-B891-1B3BD1F11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1629207" name="Text Box 23">
              <a:extLst>
                <a:ext uri="{FF2B5EF4-FFF2-40B4-BE49-F238E27FC236}">
                  <a16:creationId xmlns:a16="http://schemas.microsoft.com/office/drawing/2014/main" id="{E9AE8051-28F2-4327-A7FD-28B39470F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1629208" name="Text Box 24">
              <a:extLst>
                <a:ext uri="{FF2B5EF4-FFF2-40B4-BE49-F238E27FC236}">
                  <a16:creationId xmlns:a16="http://schemas.microsoft.com/office/drawing/2014/main" id="{ACF85A81-2F83-41AB-8B15-429BCE464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1629209" name="Text Box 25">
              <a:extLst>
                <a:ext uri="{FF2B5EF4-FFF2-40B4-BE49-F238E27FC236}">
                  <a16:creationId xmlns:a16="http://schemas.microsoft.com/office/drawing/2014/main" id="{58ED6560-F74F-46B7-B768-C875536619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1629210" name="Text Box 26">
              <a:extLst>
                <a:ext uri="{FF2B5EF4-FFF2-40B4-BE49-F238E27FC236}">
                  <a16:creationId xmlns:a16="http://schemas.microsoft.com/office/drawing/2014/main" id="{2E4AC696-CB8E-4B0C-A042-EEFA0B71B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1629211" name="Text Box 27">
              <a:extLst>
                <a:ext uri="{FF2B5EF4-FFF2-40B4-BE49-F238E27FC236}">
                  <a16:creationId xmlns:a16="http://schemas.microsoft.com/office/drawing/2014/main" id="{A0982EA2-FA44-49EE-8228-A5372E4B6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1629212" name="Text Box 28">
              <a:extLst>
                <a:ext uri="{FF2B5EF4-FFF2-40B4-BE49-F238E27FC236}">
                  <a16:creationId xmlns:a16="http://schemas.microsoft.com/office/drawing/2014/main" id="{D833120D-FC67-424D-B3E3-C5C194BF9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1629213" name="Freeform 29">
            <a:extLst>
              <a:ext uri="{FF2B5EF4-FFF2-40B4-BE49-F238E27FC236}">
                <a16:creationId xmlns:a16="http://schemas.microsoft.com/office/drawing/2014/main" id="{E41B7B82-FE02-41E1-A2E1-88B7030FB95A}"/>
              </a:ext>
            </a:extLst>
          </p:cNvPr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9214" name="Oval 30">
            <a:extLst>
              <a:ext uri="{FF2B5EF4-FFF2-40B4-BE49-F238E27FC236}">
                <a16:creationId xmlns:a16="http://schemas.microsoft.com/office/drawing/2014/main" id="{C3D5FEFB-FBDE-45C8-98CB-C348FC25F675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15" name="Oval 31">
            <a:extLst>
              <a:ext uri="{FF2B5EF4-FFF2-40B4-BE49-F238E27FC236}">
                <a16:creationId xmlns:a16="http://schemas.microsoft.com/office/drawing/2014/main" id="{E0988684-1100-4942-B480-C26767110035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16" name="Oval 32">
            <a:extLst>
              <a:ext uri="{FF2B5EF4-FFF2-40B4-BE49-F238E27FC236}">
                <a16:creationId xmlns:a16="http://schemas.microsoft.com/office/drawing/2014/main" id="{1276F6EA-805A-456B-A2F7-703617AB8BC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17" name="Oval 33">
            <a:extLst>
              <a:ext uri="{FF2B5EF4-FFF2-40B4-BE49-F238E27FC236}">
                <a16:creationId xmlns:a16="http://schemas.microsoft.com/office/drawing/2014/main" id="{F87B7613-2E65-45DA-BE1C-E4371182142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18" name="Freeform 34">
            <a:extLst>
              <a:ext uri="{FF2B5EF4-FFF2-40B4-BE49-F238E27FC236}">
                <a16:creationId xmlns:a16="http://schemas.microsoft.com/office/drawing/2014/main" id="{AB90DBE3-31FA-46CD-9358-969A7FFA63EB}"/>
              </a:ext>
            </a:extLst>
          </p:cNvPr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9219" name="Oval 35">
            <a:extLst>
              <a:ext uri="{FF2B5EF4-FFF2-40B4-BE49-F238E27FC236}">
                <a16:creationId xmlns:a16="http://schemas.microsoft.com/office/drawing/2014/main" id="{88AA54AE-88B0-4801-AFB7-A85A8899E2C2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20" name="Oval 36">
            <a:extLst>
              <a:ext uri="{FF2B5EF4-FFF2-40B4-BE49-F238E27FC236}">
                <a16:creationId xmlns:a16="http://schemas.microsoft.com/office/drawing/2014/main" id="{40F04C7F-0712-4FA5-B7F6-5F5E7A960A66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21" name="Oval 37">
            <a:extLst>
              <a:ext uri="{FF2B5EF4-FFF2-40B4-BE49-F238E27FC236}">
                <a16:creationId xmlns:a16="http://schemas.microsoft.com/office/drawing/2014/main" id="{56E3755E-77F6-4648-BA56-CC849548F743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22" name="Oval 38">
            <a:extLst>
              <a:ext uri="{FF2B5EF4-FFF2-40B4-BE49-F238E27FC236}">
                <a16:creationId xmlns:a16="http://schemas.microsoft.com/office/drawing/2014/main" id="{D0ECAC63-3F06-406B-99EA-C46EBF730997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23" name="Line 39">
            <a:extLst>
              <a:ext uri="{FF2B5EF4-FFF2-40B4-BE49-F238E27FC236}">
                <a16:creationId xmlns:a16="http://schemas.microsoft.com/office/drawing/2014/main" id="{34421AD1-801A-4E79-A651-8E4A8B887C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9224" name="Text Box 40">
            <a:extLst>
              <a:ext uri="{FF2B5EF4-FFF2-40B4-BE49-F238E27FC236}">
                <a16:creationId xmlns:a16="http://schemas.microsoft.com/office/drawing/2014/main" id="{3C673B75-AF6E-402F-B680-EE194DB76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1629225" name="Rectangle 41">
            <a:extLst>
              <a:ext uri="{FF2B5EF4-FFF2-40B4-BE49-F238E27FC236}">
                <a16:creationId xmlns:a16="http://schemas.microsoft.com/office/drawing/2014/main" id="{5383A2AE-682B-436B-A455-996BA6B71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 dirty="0"/>
              <a:t>MIN == SINGLE LINKAGE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 dirty="0">
                <a:solidFill>
                  <a:srgbClr val="FF0000"/>
                </a:solidFill>
              </a:rPr>
              <a:t>MAX == COMPLETE LINKAGE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 dirty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 dirty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 dirty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altLang="en-US" sz="2000" b="0" dirty="0"/>
              <a:t>Ward’s Method uses squared error</a:t>
            </a:r>
            <a:endParaRPr lang="en-US" altLang="en-US" b="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>
            <a:extLst>
              <a:ext uri="{FF2B5EF4-FFF2-40B4-BE49-F238E27FC236}">
                <a16:creationId xmlns:a16="http://schemas.microsoft.com/office/drawing/2014/main" id="{D02C598A-0AEC-4A01-AC60-647F3C85C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1630211" name="Rectangle 3">
            <a:extLst>
              <a:ext uri="{FF2B5EF4-FFF2-40B4-BE49-F238E27FC236}">
                <a16:creationId xmlns:a16="http://schemas.microsoft.com/office/drawing/2014/main" id="{773F89D0-5BE5-4BE7-BAC4-34DD18B0E0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1630212" name="Group 4">
            <a:extLst>
              <a:ext uri="{FF2B5EF4-FFF2-40B4-BE49-F238E27FC236}">
                <a16:creationId xmlns:a16="http://schemas.microsoft.com/office/drawing/2014/main" id="{5221460A-0E69-4E61-9255-E2216363247B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30213" name="Line 5">
              <a:extLst>
                <a:ext uri="{FF2B5EF4-FFF2-40B4-BE49-F238E27FC236}">
                  <a16:creationId xmlns:a16="http://schemas.microsoft.com/office/drawing/2014/main" id="{1103F3AE-5045-4231-A99D-68CC85544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4" name="Line 6">
              <a:extLst>
                <a:ext uri="{FF2B5EF4-FFF2-40B4-BE49-F238E27FC236}">
                  <a16:creationId xmlns:a16="http://schemas.microsoft.com/office/drawing/2014/main" id="{897627E5-83E1-4C48-B417-83755CB90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5" name="Line 7">
              <a:extLst>
                <a:ext uri="{FF2B5EF4-FFF2-40B4-BE49-F238E27FC236}">
                  <a16:creationId xmlns:a16="http://schemas.microsoft.com/office/drawing/2014/main" id="{D1F06F49-0D31-4038-925A-7B2FC1E85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6" name="Line 8">
              <a:extLst>
                <a:ext uri="{FF2B5EF4-FFF2-40B4-BE49-F238E27FC236}">
                  <a16:creationId xmlns:a16="http://schemas.microsoft.com/office/drawing/2014/main" id="{B6CCC6CA-E05D-4F23-B3C4-4C9854E35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7" name="Line 9">
              <a:extLst>
                <a:ext uri="{FF2B5EF4-FFF2-40B4-BE49-F238E27FC236}">
                  <a16:creationId xmlns:a16="http://schemas.microsoft.com/office/drawing/2014/main" id="{51E12968-6DC3-4DEA-AFE4-FDC0A88AC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8" name="Line 10">
              <a:extLst>
                <a:ext uri="{FF2B5EF4-FFF2-40B4-BE49-F238E27FC236}">
                  <a16:creationId xmlns:a16="http://schemas.microsoft.com/office/drawing/2014/main" id="{E6C6640C-642A-4C50-B530-2A2DC4103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9" name="Line 11">
              <a:extLst>
                <a:ext uri="{FF2B5EF4-FFF2-40B4-BE49-F238E27FC236}">
                  <a16:creationId xmlns:a16="http://schemas.microsoft.com/office/drawing/2014/main" id="{0BBF026A-E4E6-4938-BC61-4B1C3AE2B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0" name="Line 12">
              <a:extLst>
                <a:ext uri="{FF2B5EF4-FFF2-40B4-BE49-F238E27FC236}">
                  <a16:creationId xmlns:a16="http://schemas.microsoft.com/office/drawing/2014/main" id="{D665F663-E341-471D-A033-42A422CE1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1" name="Line 13">
              <a:extLst>
                <a:ext uri="{FF2B5EF4-FFF2-40B4-BE49-F238E27FC236}">
                  <a16:creationId xmlns:a16="http://schemas.microsoft.com/office/drawing/2014/main" id="{4A818519-35CE-40D1-BB42-E1C49A5E4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2" name="Line 14">
              <a:extLst>
                <a:ext uri="{FF2B5EF4-FFF2-40B4-BE49-F238E27FC236}">
                  <a16:creationId xmlns:a16="http://schemas.microsoft.com/office/drawing/2014/main" id="{A9D6FF7A-BDE1-4844-850E-14C7C0E84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3" name="Line 15">
              <a:extLst>
                <a:ext uri="{FF2B5EF4-FFF2-40B4-BE49-F238E27FC236}">
                  <a16:creationId xmlns:a16="http://schemas.microsoft.com/office/drawing/2014/main" id="{AC5F8031-FF51-441D-B890-6A2859323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4" name="Line 16">
              <a:extLst>
                <a:ext uri="{FF2B5EF4-FFF2-40B4-BE49-F238E27FC236}">
                  <a16:creationId xmlns:a16="http://schemas.microsoft.com/office/drawing/2014/main" id="{C69CCBB5-ED39-4BF8-A407-97A2102DD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5" name="Text Box 17">
              <a:extLst>
                <a:ext uri="{FF2B5EF4-FFF2-40B4-BE49-F238E27FC236}">
                  <a16:creationId xmlns:a16="http://schemas.microsoft.com/office/drawing/2014/main" id="{8E9FA12C-42AA-44CA-8129-B35C9851D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1630226" name="Text Box 18">
              <a:extLst>
                <a:ext uri="{FF2B5EF4-FFF2-40B4-BE49-F238E27FC236}">
                  <a16:creationId xmlns:a16="http://schemas.microsoft.com/office/drawing/2014/main" id="{AC4EAC9B-5B52-4377-BD77-2818126AD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1630227" name="Text Box 19">
              <a:extLst>
                <a:ext uri="{FF2B5EF4-FFF2-40B4-BE49-F238E27FC236}">
                  <a16:creationId xmlns:a16="http://schemas.microsoft.com/office/drawing/2014/main" id="{5526DEB0-E4BD-4684-96F7-F9B3ABF80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1630228" name="Text Box 20">
              <a:extLst>
                <a:ext uri="{FF2B5EF4-FFF2-40B4-BE49-F238E27FC236}">
                  <a16:creationId xmlns:a16="http://schemas.microsoft.com/office/drawing/2014/main" id="{33F761C5-B0A7-464A-A753-4CFE2096A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1630229" name="Text Box 21">
              <a:extLst>
                <a:ext uri="{FF2B5EF4-FFF2-40B4-BE49-F238E27FC236}">
                  <a16:creationId xmlns:a16="http://schemas.microsoft.com/office/drawing/2014/main" id="{01A5B3AA-44A3-4111-90DC-DD1F77129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1630230" name="Text Box 22">
              <a:extLst>
                <a:ext uri="{FF2B5EF4-FFF2-40B4-BE49-F238E27FC236}">
                  <a16:creationId xmlns:a16="http://schemas.microsoft.com/office/drawing/2014/main" id="{8A8E5092-CA5E-4F06-9C2D-6235B5135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1630231" name="Text Box 23">
              <a:extLst>
                <a:ext uri="{FF2B5EF4-FFF2-40B4-BE49-F238E27FC236}">
                  <a16:creationId xmlns:a16="http://schemas.microsoft.com/office/drawing/2014/main" id="{882E7206-6846-4EFC-8F93-431224A85A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1630232" name="Text Box 24">
              <a:extLst>
                <a:ext uri="{FF2B5EF4-FFF2-40B4-BE49-F238E27FC236}">
                  <a16:creationId xmlns:a16="http://schemas.microsoft.com/office/drawing/2014/main" id="{C0321B29-5203-4D81-817D-9F089EFEC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1630233" name="Text Box 25">
              <a:extLst>
                <a:ext uri="{FF2B5EF4-FFF2-40B4-BE49-F238E27FC236}">
                  <a16:creationId xmlns:a16="http://schemas.microsoft.com/office/drawing/2014/main" id="{BD701FF8-A86F-4E78-80BB-755615328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1630234" name="Text Box 26">
              <a:extLst>
                <a:ext uri="{FF2B5EF4-FFF2-40B4-BE49-F238E27FC236}">
                  <a16:creationId xmlns:a16="http://schemas.microsoft.com/office/drawing/2014/main" id="{F2F0B977-B320-43FA-8303-533462FE9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1630235" name="Text Box 27">
              <a:extLst>
                <a:ext uri="{FF2B5EF4-FFF2-40B4-BE49-F238E27FC236}">
                  <a16:creationId xmlns:a16="http://schemas.microsoft.com/office/drawing/2014/main" id="{2EDFB8E5-0403-44EE-9FED-BA9C49910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1630236" name="Text Box 28">
              <a:extLst>
                <a:ext uri="{FF2B5EF4-FFF2-40B4-BE49-F238E27FC236}">
                  <a16:creationId xmlns:a16="http://schemas.microsoft.com/office/drawing/2014/main" id="{A1452E64-EDB5-4BE7-AEDF-24A4DFC37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1630237" name="Freeform 29">
            <a:extLst>
              <a:ext uri="{FF2B5EF4-FFF2-40B4-BE49-F238E27FC236}">
                <a16:creationId xmlns:a16="http://schemas.microsoft.com/office/drawing/2014/main" id="{1D65797C-0DEF-48EF-9DB8-9C9DB549D5BB}"/>
              </a:ext>
            </a:extLst>
          </p:cNvPr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38" name="Oval 30">
            <a:extLst>
              <a:ext uri="{FF2B5EF4-FFF2-40B4-BE49-F238E27FC236}">
                <a16:creationId xmlns:a16="http://schemas.microsoft.com/office/drawing/2014/main" id="{840B63ED-6363-48D1-80FF-87EF377551F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39" name="Oval 31">
            <a:extLst>
              <a:ext uri="{FF2B5EF4-FFF2-40B4-BE49-F238E27FC236}">
                <a16:creationId xmlns:a16="http://schemas.microsoft.com/office/drawing/2014/main" id="{F3BDE6BE-A10A-4A18-A531-A9E7BCDC02B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0" name="Oval 32">
            <a:extLst>
              <a:ext uri="{FF2B5EF4-FFF2-40B4-BE49-F238E27FC236}">
                <a16:creationId xmlns:a16="http://schemas.microsoft.com/office/drawing/2014/main" id="{2E190E43-28AA-428F-9101-C6EF43D2621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1" name="Oval 33">
            <a:extLst>
              <a:ext uri="{FF2B5EF4-FFF2-40B4-BE49-F238E27FC236}">
                <a16:creationId xmlns:a16="http://schemas.microsoft.com/office/drawing/2014/main" id="{A390DE65-B38B-4DF2-8C0E-32D421401F65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2" name="Freeform 34">
            <a:extLst>
              <a:ext uri="{FF2B5EF4-FFF2-40B4-BE49-F238E27FC236}">
                <a16:creationId xmlns:a16="http://schemas.microsoft.com/office/drawing/2014/main" id="{88EB40DA-B4C5-46B1-BDA8-4E987514550D}"/>
              </a:ext>
            </a:extLst>
          </p:cNvPr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43" name="Oval 35">
            <a:extLst>
              <a:ext uri="{FF2B5EF4-FFF2-40B4-BE49-F238E27FC236}">
                <a16:creationId xmlns:a16="http://schemas.microsoft.com/office/drawing/2014/main" id="{3163BF42-1FC8-40BD-9C24-43688C4983B8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4" name="Oval 36">
            <a:extLst>
              <a:ext uri="{FF2B5EF4-FFF2-40B4-BE49-F238E27FC236}">
                <a16:creationId xmlns:a16="http://schemas.microsoft.com/office/drawing/2014/main" id="{844D62E1-A5C9-4B0F-8DC6-83A16C959B27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516313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5" name="Oval 37">
            <a:extLst>
              <a:ext uri="{FF2B5EF4-FFF2-40B4-BE49-F238E27FC236}">
                <a16:creationId xmlns:a16="http://schemas.microsoft.com/office/drawing/2014/main" id="{27A2D9E5-757B-4F8F-A986-F01A0624FB56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6" name="Oval 38">
            <a:extLst>
              <a:ext uri="{FF2B5EF4-FFF2-40B4-BE49-F238E27FC236}">
                <a16:creationId xmlns:a16="http://schemas.microsoft.com/office/drawing/2014/main" id="{E8B1C38C-AA39-416B-A660-C35536A87E4C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7" name="Line 39">
            <a:extLst>
              <a:ext uri="{FF2B5EF4-FFF2-40B4-BE49-F238E27FC236}">
                <a16:creationId xmlns:a16="http://schemas.microsoft.com/office/drawing/2014/main" id="{E6298760-7A6E-40FE-8BB7-B0C8D324A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209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48" name="Line 40">
            <a:extLst>
              <a:ext uri="{FF2B5EF4-FFF2-40B4-BE49-F238E27FC236}">
                <a16:creationId xmlns:a16="http://schemas.microsoft.com/office/drawing/2014/main" id="{358EE75E-9FE9-401B-935A-CA2C2F2946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1676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49" name="Line 41">
            <a:extLst>
              <a:ext uri="{FF2B5EF4-FFF2-40B4-BE49-F238E27FC236}">
                <a16:creationId xmlns:a16="http://schemas.microsoft.com/office/drawing/2014/main" id="{ACB69BA6-9AF7-4A38-B9CA-B86D58FE66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1295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0" name="Line 42">
            <a:extLst>
              <a:ext uri="{FF2B5EF4-FFF2-40B4-BE49-F238E27FC236}">
                <a16:creationId xmlns:a16="http://schemas.microsoft.com/office/drawing/2014/main" id="{C1CFE107-13BA-45FC-ACFB-E2B8C34FD7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1676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1" name="Line 43">
            <a:extLst>
              <a:ext uri="{FF2B5EF4-FFF2-40B4-BE49-F238E27FC236}">
                <a16:creationId xmlns:a16="http://schemas.microsoft.com/office/drawing/2014/main" id="{582A454D-C136-4A02-8584-71723AD66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828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2" name="Line 44">
            <a:extLst>
              <a:ext uri="{FF2B5EF4-FFF2-40B4-BE49-F238E27FC236}">
                <a16:creationId xmlns:a16="http://schemas.microsoft.com/office/drawing/2014/main" id="{43816398-8735-442B-BABC-F7B6721D58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1676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3" name="Line 45">
            <a:extLst>
              <a:ext uri="{FF2B5EF4-FFF2-40B4-BE49-F238E27FC236}">
                <a16:creationId xmlns:a16="http://schemas.microsoft.com/office/drawing/2014/main" id="{CF34B716-B73B-4E9E-B1E4-BD0D63C3DD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1295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4" name="Line 46">
            <a:extLst>
              <a:ext uri="{FF2B5EF4-FFF2-40B4-BE49-F238E27FC236}">
                <a16:creationId xmlns:a16="http://schemas.microsoft.com/office/drawing/2014/main" id="{C7AF1239-FFA7-421F-A0A1-FC6D0EBF4A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1676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5" name="Line 47">
            <a:extLst>
              <a:ext uri="{FF2B5EF4-FFF2-40B4-BE49-F238E27FC236}">
                <a16:creationId xmlns:a16="http://schemas.microsoft.com/office/drawing/2014/main" id="{424A2E94-FC11-4A7C-B810-254B80260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1905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6" name="Line 48">
            <a:extLst>
              <a:ext uri="{FF2B5EF4-FFF2-40B4-BE49-F238E27FC236}">
                <a16:creationId xmlns:a16="http://schemas.microsoft.com/office/drawing/2014/main" id="{EDC454D4-6312-4732-9FEB-8D368FB939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7" name="Line 49">
            <a:extLst>
              <a:ext uri="{FF2B5EF4-FFF2-40B4-BE49-F238E27FC236}">
                <a16:creationId xmlns:a16="http://schemas.microsoft.com/office/drawing/2014/main" id="{1279D61F-68F3-42E9-B37D-BF867A9892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1295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8" name="Line 50">
            <a:extLst>
              <a:ext uri="{FF2B5EF4-FFF2-40B4-BE49-F238E27FC236}">
                <a16:creationId xmlns:a16="http://schemas.microsoft.com/office/drawing/2014/main" id="{96191C59-5CBD-4DBD-BEC0-000ADACA22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1676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9" name="Line 51">
            <a:extLst>
              <a:ext uri="{FF2B5EF4-FFF2-40B4-BE49-F238E27FC236}">
                <a16:creationId xmlns:a16="http://schemas.microsoft.com/office/drawing/2014/main" id="{55B1D009-2C0A-4259-AF5C-D9D34CEF2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447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60" name="Line 52">
            <a:extLst>
              <a:ext uri="{FF2B5EF4-FFF2-40B4-BE49-F238E27FC236}">
                <a16:creationId xmlns:a16="http://schemas.microsoft.com/office/drawing/2014/main" id="{B1B6C22B-AE95-4F23-8868-6D18FB9DAD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447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61" name="Line 53">
            <a:extLst>
              <a:ext uri="{FF2B5EF4-FFF2-40B4-BE49-F238E27FC236}">
                <a16:creationId xmlns:a16="http://schemas.microsoft.com/office/drawing/2014/main" id="{E278DAC2-CE5F-4832-84B7-5169DCC6BB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295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62" name="Line 54">
            <a:extLst>
              <a:ext uri="{FF2B5EF4-FFF2-40B4-BE49-F238E27FC236}">
                <a16:creationId xmlns:a16="http://schemas.microsoft.com/office/drawing/2014/main" id="{8FAE34C1-9B85-4E5E-A65B-F0E29D7C94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447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63" name="Text Box 55">
            <a:extLst>
              <a:ext uri="{FF2B5EF4-FFF2-40B4-BE49-F238E27FC236}">
                <a16:creationId xmlns:a16="http://schemas.microsoft.com/office/drawing/2014/main" id="{C8FE36B4-4617-4D43-9555-C46F4ADF3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1630264" name="Rectangle 56">
            <a:extLst>
              <a:ext uri="{FF2B5EF4-FFF2-40B4-BE49-F238E27FC236}">
                <a16:creationId xmlns:a16="http://schemas.microsoft.com/office/drawing/2014/main" id="{ED4C55DC-D6C3-43DD-B75D-832F52886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>
                <a:solidFill>
                  <a:srgbClr val="FF0000"/>
                </a:solidFill>
              </a:rPr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altLang="en-US" sz="2000" b="0"/>
              <a:t>Ward’s Method uses squared error</a:t>
            </a:r>
            <a:endParaRPr lang="en-US" altLang="en-US" b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Line 2">
            <a:extLst>
              <a:ext uri="{FF2B5EF4-FFF2-40B4-BE49-F238E27FC236}">
                <a16:creationId xmlns:a16="http://schemas.microsoft.com/office/drawing/2014/main" id="{40BC664E-7AA3-416B-94E7-B0BDFB0785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1981200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1235" name="Freeform 3">
            <a:extLst>
              <a:ext uri="{FF2B5EF4-FFF2-40B4-BE49-F238E27FC236}">
                <a16:creationId xmlns:a16="http://schemas.microsoft.com/office/drawing/2014/main" id="{F667E2E9-43B0-4B35-BB7A-A9A8B78228FC}"/>
              </a:ext>
            </a:extLst>
          </p:cNvPr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1236" name="Rectangle 4">
            <a:extLst>
              <a:ext uri="{FF2B5EF4-FFF2-40B4-BE49-F238E27FC236}">
                <a16:creationId xmlns:a16="http://schemas.microsoft.com/office/drawing/2014/main" id="{9F896F2E-BF99-47F9-979D-BB420E577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1631237" name="Rectangle 5">
            <a:extLst>
              <a:ext uri="{FF2B5EF4-FFF2-40B4-BE49-F238E27FC236}">
                <a16:creationId xmlns:a16="http://schemas.microsoft.com/office/drawing/2014/main" id="{91CD49D5-ED37-443B-BF22-5120B22B47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1631238" name="Group 6">
            <a:extLst>
              <a:ext uri="{FF2B5EF4-FFF2-40B4-BE49-F238E27FC236}">
                <a16:creationId xmlns:a16="http://schemas.microsoft.com/office/drawing/2014/main" id="{BC2E5CA3-3171-45AF-9188-4015B06C643F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31239" name="Line 7">
              <a:extLst>
                <a:ext uri="{FF2B5EF4-FFF2-40B4-BE49-F238E27FC236}">
                  <a16:creationId xmlns:a16="http://schemas.microsoft.com/office/drawing/2014/main" id="{AEB8B467-E84F-4F01-9F42-DDC13C2FC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0" name="Line 8">
              <a:extLst>
                <a:ext uri="{FF2B5EF4-FFF2-40B4-BE49-F238E27FC236}">
                  <a16:creationId xmlns:a16="http://schemas.microsoft.com/office/drawing/2014/main" id="{9CB34E56-91C8-4FE5-80D5-53637C25C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1" name="Line 9">
              <a:extLst>
                <a:ext uri="{FF2B5EF4-FFF2-40B4-BE49-F238E27FC236}">
                  <a16:creationId xmlns:a16="http://schemas.microsoft.com/office/drawing/2014/main" id="{1F381A86-1ACD-4A7B-895D-15728B6A6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2" name="Line 10">
              <a:extLst>
                <a:ext uri="{FF2B5EF4-FFF2-40B4-BE49-F238E27FC236}">
                  <a16:creationId xmlns:a16="http://schemas.microsoft.com/office/drawing/2014/main" id="{456D687B-406C-477D-9454-FE66B2D45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3" name="Line 11">
              <a:extLst>
                <a:ext uri="{FF2B5EF4-FFF2-40B4-BE49-F238E27FC236}">
                  <a16:creationId xmlns:a16="http://schemas.microsoft.com/office/drawing/2014/main" id="{589ECAFA-CF9E-4862-8DBF-C35AAE402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4" name="Line 12">
              <a:extLst>
                <a:ext uri="{FF2B5EF4-FFF2-40B4-BE49-F238E27FC236}">
                  <a16:creationId xmlns:a16="http://schemas.microsoft.com/office/drawing/2014/main" id="{E7BFA490-F831-4A63-BD72-852A06FCB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5" name="Line 13">
              <a:extLst>
                <a:ext uri="{FF2B5EF4-FFF2-40B4-BE49-F238E27FC236}">
                  <a16:creationId xmlns:a16="http://schemas.microsoft.com/office/drawing/2014/main" id="{6B8E187A-0273-462D-AAAA-BF6C00359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6" name="Line 14">
              <a:extLst>
                <a:ext uri="{FF2B5EF4-FFF2-40B4-BE49-F238E27FC236}">
                  <a16:creationId xmlns:a16="http://schemas.microsoft.com/office/drawing/2014/main" id="{A7B01628-FE47-44DD-BB51-9AAB5056B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7" name="Line 15">
              <a:extLst>
                <a:ext uri="{FF2B5EF4-FFF2-40B4-BE49-F238E27FC236}">
                  <a16:creationId xmlns:a16="http://schemas.microsoft.com/office/drawing/2014/main" id="{BD97C561-FE08-41FD-B1C3-638BB64EE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8" name="Line 16">
              <a:extLst>
                <a:ext uri="{FF2B5EF4-FFF2-40B4-BE49-F238E27FC236}">
                  <a16:creationId xmlns:a16="http://schemas.microsoft.com/office/drawing/2014/main" id="{DBF2E693-C6B2-49B7-B779-ACFA2D58F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9" name="Line 17">
              <a:extLst>
                <a:ext uri="{FF2B5EF4-FFF2-40B4-BE49-F238E27FC236}">
                  <a16:creationId xmlns:a16="http://schemas.microsoft.com/office/drawing/2014/main" id="{7FF542D8-72B9-40A2-849D-EDB1B3BBF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50" name="Line 18">
              <a:extLst>
                <a:ext uri="{FF2B5EF4-FFF2-40B4-BE49-F238E27FC236}">
                  <a16:creationId xmlns:a16="http://schemas.microsoft.com/office/drawing/2014/main" id="{473A800B-8C4C-41F5-92C0-80FA801BB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51" name="Text Box 19">
              <a:extLst>
                <a:ext uri="{FF2B5EF4-FFF2-40B4-BE49-F238E27FC236}">
                  <a16:creationId xmlns:a16="http://schemas.microsoft.com/office/drawing/2014/main" id="{6BD84132-0350-42A4-8760-7DCEC6B15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1631252" name="Text Box 20">
              <a:extLst>
                <a:ext uri="{FF2B5EF4-FFF2-40B4-BE49-F238E27FC236}">
                  <a16:creationId xmlns:a16="http://schemas.microsoft.com/office/drawing/2014/main" id="{4E5CEEFB-7840-4639-8E6A-C3FD783E7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1631253" name="Text Box 21">
              <a:extLst>
                <a:ext uri="{FF2B5EF4-FFF2-40B4-BE49-F238E27FC236}">
                  <a16:creationId xmlns:a16="http://schemas.microsoft.com/office/drawing/2014/main" id="{D3B4155B-FD78-4829-83C6-F3680E483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1631254" name="Text Box 22">
              <a:extLst>
                <a:ext uri="{FF2B5EF4-FFF2-40B4-BE49-F238E27FC236}">
                  <a16:creationId xmlns:a16="http://schemas.microsoft.com/office/drawing/2014/main" id="{DD187EEA-46A2-4DC8-A271-3BA2AA2A9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1631255" name="Text Box 23">
              <a:extLst>
                <a:ext uri="{FF2B5EF4-FFF2-40B4-BE49-F238E27FC236}">
                  <a16:creationId xmlns:a16="http://schemas.microsoft.com/office/drawing/2014/main" id="{AAE27437-5C58-4340-BF10-480ED0586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1631256" name="Text Box 24">
              <a:extLst>
                <a:ext uri="{FF2B5EF4-FFF2-40B4-BE49-F238E27FC236}">
                  <a16:creationId xmlns:a16="http://schemas.microsoft.com/office/drawing/2014/main" id="{0C9B5FAD-BA68-460C-9E1A-78BE4CA17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1631257" name="Text Box 25">
              <a:extLst>
                <a:ext uri="{FF2B5EF4-FFF2-40B4-BE49-F238E27FC236}">
                  <a16:creationId xmlns:a16="http://schemas.microsoft.com/office/drawing/2014/main" id="{52992FE7-20CA-4441-92F9-61DFCFA38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1631258" name="Text Box 26">
              <a:extLst>
                <a:ext uri="{FF2B5EF4-FFF2-40B4-BE49-F238E27FC236}">
                  <a16:creationId xmlns:a16="http://schemas.microsoft.com/office/drawing/2014/main" id="{16672E72-16EA-41FD-ADB7-B663129BE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1631259" name="Text Box 27">
              <a:extLst>
                <a:ext uri="{FF2B5EF4-FFF2-40B4-BE49-F238E27FC236}">
                  <a16:creationId xmlns:a16="http://schemas.microsoft.com/office/drawing/2014/main" id="{446A6FCE-7841-4A59-AF08-982320321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1631260" name="Text Box 28">
              <a:extLst>
                <a:ext uri="{FF2B5EF4-FFF2-40B4-BE49-F238E27FC236}">
                  <a16:creationId xmlns:a16="http://schemas.microsoft.com/office/drawing/2014/main" id="{820307C9-03C5-407D-BCD3-9428625F3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1631261" name="Text Box 29">
              <a:extLst>
                <a:ext uri="{FF2B5EF4-FFF2-40B4-BE49-F238E27FC236}">
                  <a16:creationId xmlns:a16="http://schemas.microsoft.com/office/drawing/2014/main" id="{B03F4709-EC9B-4595-8263-FB82051FE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1631262" name="Text Box 30">
              <a:extLst>
                <a:ext uri="{FF2B5EF4-FFF2-40B4-BE49-F238E27FC236}">
                  <a16:creationId xmlns:a16="http://schemas.microsoft.com/office/drawing/2014/main" id="{0C3A79F3-B79B-4F20-B2B6-C638BFD56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1631263" name="Oval 31">
            <a:extLst>
              <a:ext uri="{FF2B5EF4-FFF2-40B4-BE49-F238E27FC236}">
                <a16:creationId xmlns:a16="http://schemas.microsoft.com/office/drawing/2014/main" id="{21522DC1-DEC0-45D8-9393-347D1D80B444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4" name="Oval 32">
            <a:extLst>
              <a:ext uri="{FF2B5EF4-FFF2-40B4-BE49-F238E27FC236}">
                <a16:creationId xmlns:a16="http://schemas.microsoft.com/office/drawing/2014/main" id="{F3AEF4AC-E711-492E-B39A-75BC45C60EB5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5" name="Oval 33">
            <a:extLst>
              <a:ext uri="{FF2B5EF4-FFF2-40B4-BE49-F238E27FC236}">
                <a16:creationId xmlns:a16="http://schemas.microsoft.com/office/drawing/2014/main" id="{5CE8ABEF-7095-463F-B3C5-7F42668048B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6" name="Oval 34">
            <a:extLst>
              <a:ext uri="{FF2B5EF4-FFF2-40B4-BE49-F238E27FC236}">
                <a16:creationId xmlns:a16="http://schemas.microsoft.com/office/drawing/2014/main" id="{9CCD4865-1FEC-4CD6-B871-F0D5F657E73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7" name="Freeform 35">
            <a:extLst>
              <a:ext uri="{FF2B5EF4-FFF2-40B4-BE49-F238E27FC236}">
                <a16:creationId xmlns:a16="http://schemas.microsoft.com/office/drawing/2014/main" id="{08E15A94-5E58-4C03-889E-6ADF86F0595F}"/>
              </a:ext>
            </a:extLst>
          </p:cNvPr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1268" name="Oval 36">
            <a:extLst>
              <a:ext uri="{FF2B5EF4-FFF2-40B4-BE49-F238E27FC236}">
                <a16:creationId xmlns:a16="http://schemas.microsoft.com/office/drawing/2014/main" id="{158B99FF-60E1-4178-AFAA-32D8C587DA44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9" name="Oval 37">
            <a:extLst>
              <a:ext uri="{FF2B5EF4-FFF2-40B4-BE49-F238E27FC236}">
                <a16:creationId xmlns:a16="http://schemas.microsoft.com/office/drawing/2014/main" id="{736A5273-E481-4189-8765-71E8EB8DA47E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70" name="Oval 38">
            <a:extLst>
              <a:ext uri="{FF2B5EF4-FFF2-40B4-BE49-F238E27FC236}">
                <a16:creationId xmlns:a16="http://schemas.microsoft.com/office/drawing/2014/main" id="{6140CC8C-76A6-4001-8F4D-4DC2302ECF52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71" name="Oval 39">
            <a:extLst>
              <a:ext uri="{FF2B5EF4-FFF2-40B4-BE49-F238E27FC236}">
                <a16:creationId xmlns:a16="http://schemas.microsoft.com/office/drawing/2014/main" id="{8C6FC856-2179-4C36-8CC7-08B9B78806C0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72" name="Text Box 40">
            <a:extLst>
              <a:ext uri="{FF2B5EF4-FFF2-40B4-BE49-F238E27FC236}">
                <a16:creationId xmlns:a16="http://schemas.microsoft.com/office/drawing/2014/main" id="{F5725E28-7E75-49BC-A577-700C6D9ED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1631273" name="Rectangle 41">
            <a:extLst>
              <a:ext uri="{FF2B5EF4-FFF2-40B4-BE49-F238E27FC236}">
                <a16:creationId xmlns:a16="http://schemas.microsoft.com/office/drawing/2014/main" id="{86DA4B16-6076-4E8D-8E57-F23B8A075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>
                <a:solidFill>
                  <a:srgbClr val="FF0000"/>
                </a:solidFill>
              </a:rPr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altLang="en-US" sz="2000" b="0"/>
              <a:t>Ward’s Method uses squared error</a:t>
            </a:r>
            <a:endParaRPr lang="en-US" altLang="en-US" b="0"/>
          </a:p>
        </p:txBody>
      </p:sp>
      <p:sp>
        <p:nvSpPr>
          <p:cNvPr id="1631274" name="Text Box 42">
            <a:extLst>
              <a:ext uri="{FF2B5EF4-FFF2-40B4-BE49-F238E27FC236}">
                <a16:creationId xmlns:a16="http://schemas.microsoft.com/office/drawing/2014/main" id="{1E895671-B549-45C4-B7FE-3C96C8D3D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8288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1631275" name="Text Box 43">
            <a:extLst>
              <a:ext uri="{FF2B5EF4-FFF2-40B4-BE49-F238E27FC236}">
                <a16:creationId xmlns:a16="http://schemas.microsoft.com/office/drawing/2014/main" id="{B9E23CF4-8406-41FC-92E2-47B0CFF19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8288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clustering?</a:t>
            </a:r>
          </a:p>
          <a:p>
            <a:r>
              <a:rPr lang="en-US" dirty="0"/>
              <a:t>Why would we want to cluster?</a:t>
            </a:r>
          </a:p>
          <a:p>
            <a:r>
              <a:rPr lang="en-US" dirty="0"/>
              <a:t>How would you determine clusters?</a:t>
            </a:r>
          </a:p>
          <a:p>
            <a:r>
              <a:rPr lang="en-US" dirty="0"/>
              <a:t>How can you do this efficiently?</a:t>
            </a:r>
          </a:p>
        </p:txBody>
      </p:sp>
    </p:spTree>
    <p:extLst>
      <p:ext uri="{BB962C8B-B14F-4D97-AF65-F5344CB8AC3E}">
        <p14:creationId xmlns:p14="http://schemas.microsoft.com/office/powerpoint/2010/main" val="16865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Other hierarchical methods</a:t>
            </a:r>
          </a:p>
          <a:p>
            <a:pPr marL="0" indent="0">
              <a:buNone/>
            </a:pPr>
            <a:r>
              <a:rPr lang="en-US" sz="2000" dirty="0" err="1"/>
              <a:t>sfit</a:t>
            </a:r>
            <a:r>
              <a:rPr lang="en-US" sz="2000" dirty="0"/>
              <a:t> &lt;- </a:t>
            </a:r>
            <a:r>
              <a:rPr lang="en-US" sz="2000" dirty="0" err="1"/>
              <a:t>hclust</a:t>
            </a:r>
            <a:r>
              <a:rPr lang="en-US" sz="2000" dirty="0"/>
              <a:t>(d, method="single")</a:t>
            </a:r>
          </a:p>
          <a:p>
            <a:pPr marL="0" indent="0">
              <a:buNone/>
            </a:pPr>
            <a:r>
              <a:rPr lang="en-US" sz="2000" dirty="0" err="1"/>
              <a:t>cfit</a:t>
            </a:r>
            <a:r>
              <a:rPr lang="en-US" sz="2000" dirty="0"/>
              <a:t> &lt;- </a:t>
            </a:r>
            <a:r>
              <a:rPr lang="en-US" sz="2000" dirty="0" err="1"/>
              <a:t>hclust</a:t>
            </a:r>
            <a:r>
              <a:rPr lang="en-US" sz="2000" dirty="0"/>
              <a:t>(d, method="complete")</a:t>
            </a:r>
          </a:p>
          <a:p>
            <a:pPr marL="0" indent="0">
              <a:buNone/>
            </a:pPr>
            <a:r>
              <a:rPr lang="en-US" sz="2000" dirty="0" err="1"/>
              <a:t>afit</a:t>
            </a:r>
            <a:r>
              <a:rPr lang="en-US" sz="2000" dirty="0"/>
              <a:t> &lt;- </a:t>
            </a:r>
            <a:r>
              <a:rPr lang="en-US" sz="2000" dirty="0" err="1"/>
              <a:t>hclust</a:t>
            </a:r>
            <a:r>
              <a:rPr lang="en-US" sz="2000" dirty="0"/>
              <a:t>(d, method="average")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Plot the histogram</a:t>
            </a:r>
          </a:p>
          <a:p>
            <a:pPr marL="0" indent="0">
              <a:buNone/>
            </a:pPr>
            <a:r>
              <a:rPr lang="da-DK" sz="2000" dirty="0"/>
              <a:t>op &lt;-  par(mar = c(0, 4, 4, 2), mfrow = c(2, 2))</a:t>
            </a:r>
          </a:p>
          <a:p>
            <a:pPr marL="0" indent="0">
              <a:buNone/>
            </a:pPr>
            <a:br>
              <a:rPr lang="da-DK" sz="2000" dirty="0"/>
            </a:br>
            <a:r>
              <a:rPr lang="en-US" sz="2000" dirty="0"/>
              <a:t>plot(</a:t>
            </a:r>
            <a:r>
              <a:rPr lang="en-US" sz="2000" dirty="0" err="1"/>
              <a:t>sfit</a:t>
            </a:r>
            <a:r>
              <a:rPr lang="en-US" sz="2000" dirty="0"/>
              <a:t>, labels = FALSE, main = "Single", </a:t>
            </a:r>
            <a:r>
              <a:rPr lang="en-US" sz="2000" dirty="0" err="1"/>
              <a:t>xlab</a:t>
            </a:r>
            <a:r>
              <a:rPr lang="en-US" sz="2000" dirty="0"/>
              <a:t> = "")</a:t>
            </a:r>
          </a:p>
          <a:p>
            <a:pPr marL="0" indent="0">
              <a:buNone/>
            </a:pPr>
            <a:r>
              <a:rPr lang="en-US" sz="2000" dirty="0"/>
              <a:t>plot(</a:t>
            </a:r>
            <a:r>
              <a:rPr lang="en-US" sz="2000" dirty="0" err="1"/>
              <a:t>cfit</a:t>
            </a:r>
            <a:r>
              <a:rPr lang="en-US" sz="2000" dirty="0"/>
              <a:t>, labels = FALSE, main = "Complete", </a:t>
            </a:r>
            <a:r>
              <a:rPr lang="en-US" sz="2000" dirty="0" err="1"/>
              <a:t>xlab</a:t>
            </a:r>
            <a:r>
              <a:rPr lang="en-US" sz="2000" dirty="0"/>
              <a:t> = "")</a:t>
            </a:r>
          </a:p>
          <a:p>
            <a:pPr marL="0" indent="0">
              <a:buNone/>
            </a:pPr>
            <a:r>
              <a:rPr lang="en-US" sz="2000" dirty="0"/>
              <a:t>plot(</a:t>
            </a:r>
            <a:r>
              <a:rPr lang="en-US" sz="2000" dirty="0" err="1"/>
              <a:t>afit</a:t>
            </a:r>
            <a:r>
              <a:rPr lang="en-US" sz="2000" dirty="0"/>
              <a:t>, labels = FALSE, main = "Average", </a:t>
            </a:r>
            <a:r>
              <a:rPr lang="en-US" sz="2000" dirty="0" err="1"/>
              <a:t>xlab</a:t>
            </a:r>
            <a:r>
              <a:rPr lang="en-US" sz="2000" dirty="0"/>
              <a:t> = "")</a:t>
            </a:r>
          </a:p>
          <a:p>
            <a:pPr marL="0" indent="0">
              <a:buNone/>
            </a:pPr>
            <a:r>
              <a:rPr lang="en-US" sz="2000" dirty="0"/>
              <a:t>plot(fit, labels = FALSE, main = "Ward", </a:t>
            </a:r>
            <a:r>
              <a:rPr lang="en-US" sz="2000" dirty="0" err="1"/>
              <a:t>xlab</a:t>
            </a:r>
            <a:r>
              <a:rPr lang="en-US" sz="2000" dirty="0"/>
              <a:t> = "")</a:t>
            </a:r>
          </a:p>
        </p:txBody>
      </p:sp>
    </p:spTree>
    <p:extLst>
      <p:ext uri="{BB962C8B-B14F-4D97-AF65-F5344CB8AC3E}">
        <p14:creationId xmlns:p14="http://schemas.microsoft.com/office/powerpoint/2010/main" val="1534730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is more complicated that hierarchical or K-means clustering</a:t>
            </a:r>
          </a:p>
          <a:p>
            <a:pPr marL="0" indent="0">
              <a:buNone/>
            </a:pPr>
            <a:r>
              <a:rPr lang="en-US" sz="2000" dirty="0"/>
              <a:t># First load </a:t>
            </a:r>
            <a:r>
              <a:rPr lang="en-US" sz="2000" dirty="0" err="1"/>
              <a:t>mclust</a:t>
            </a:r>
            <a:r>
              <a:rPr lang="en-US" sz="2000" dirty="0"/>
              <a:t> package</a:t>
            </a:r>
          </a:p>
          <a:p>
            <a:pPr marL="0" indent="0">
              <a:buNone/>
            </a:pPr>
            <a:r>
              <a:rPr lang="en-US" sz="2000" dirty="0"/>
              <a:t>#Create the cluster(s)</a:t>
            </a:r>
          </a:p>
          <a:p>
            <a:pPr marL="0" indent="0">
              <a:buNone/>
            </a:pPr>
            <a:r>
              <a:rPr lang="en-US" sz="2000" dirty="0"/>
              <a:t>fit &lt;- </a:t>
            </a:r>
            <a:r>
              <a:rPr lang="en-US" sz="2000" dirty="0" err="1"/>
              <a:t>Mclust</a:t>
            </a:r>
            <a:r>
              <a:rPr lang="en-US" sz="2000" dirty="0"/>
              <a:t>(state_income$V2)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examine the result(s)</a:t>
            </a:r>
          </a:p>
          <a:p>
            <a:pPr marL="0" indent="0">
              <a:buNone/>
            </a:pPr>
            <a:r>
              <a:rPr lang="en-US" sz="2000" dirty="0"/>
              <a:t>summary(fit)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plot the result(s)</a:t>
            </a:r>
          </a:p>
          <a:p>
            <a:pPr marL="0" indent="0">
              <a:buNone/>
            </a:pPr>
            <a:r>
              <a:rPr lang="en-US" sz="2000" dirty="0"/>
              <a:t>plot(fit)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#Not very satisfying. Try a different data set</a:t>
            </a:r>
          </a:p>
        </p:txBody>
      </p:sp>
    </p:spTree>
    <p:extLst>
      <p:ext uri="{BB962C8B-B14F-4D97-AF65-F5344CB8AC3E}">
        <p14:creationId xmlns:p14="http://schemas.microsoft.com/office/powerpoint/2010/main" val="4234254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 Load in a different data set (</a:t>
            </a:r>
            <a:r>
              <a:rPr lang="en-US" dirty="0" err="1"/>
              <a:t>iris.data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sz="2000" dirty="0"/>
              <a:t>#Create the cluster(s)</a:t>
            </a:r>
          </a:p>
          <a:p>
            <a:pPr marL="0" indent="0">
              <a:buNone/>
            </a:pPr>
            <a:r>
              <a:rPr lang="en-US" sz="2000" dirty="0"/>
              <a:t>fit &lt;- </a:t>
            </a:r>
            <a:r>
              <a:rPr lang="en-US" sz="2000" dirty="0" err="1"/>
              <a:t>Mclust</a:t>
            </a:r>
            <a:r>
              <a:rPr lang="en-US" sz="2000" dirty="0"/>
              <a:t>(iris[,-5])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examine the result</a:t>
            </a:r>
          </a:p>
          <a:p>
            <a:pPr marL="0" indent="0">
              <a:buNone/>
            </a:pPr>
            <a:r>
              <a:rPr lang="en-US" sz="2000" dirty="0"/>
              <a:t>summary(fit)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plot the result(s)</a:t>
            </a:r>
          </a:p>
          <a:p>
            <a:pPr marL="0" indent="0">
              <a:buNone/>
            </a:pPr>
            <a:r>
              <a:rPr lang="en-US" sz="2000" dirty="0"/>
              <a:t>plot(fit)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1: display the model scores vs # clusters</a:t>
            </a:r>
          </a:p>
          <a:p>
            <a:pPr marL="0" indent="0">
              <a:buNone/>
            </a:pPr>
            <a:r>
              <a:rPr lang="en-US" sz="2000" dirty="0"/>
              <a:t># 2: display the classification based on the best scoring model</a:t>
            </a:r>
          </a:p>
          <a:p>
            <a:pPr marL="0" indent="0">
              <a:buNone/>
            </a:pPr>
            <a:r>
              <a:rPr lang="en-US" sz="2000" dirty="0"/>
              <a:t># 3: display the uncertainty (based on the best scoring model)</a:t>
            </a:r>
          </a:p>
          <a:p>
            <a:pPr marL="0" indent="0">
              <a:buNone/>
            </a:pPr>
            <a:r>
              <a:rPr lang="en-US" sz="2000" dirty="0"/>
              <a:t># 4: display the density (based on the best scoring model)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500" dirty="0"/>
              <a:t>(for explanation of mixture models see </a:t>
            </a:r>
            <a:r>
              <a:rPr lang="en-US" sz="1500" dirty="0">
                <a:hlinkClick r:id="rId2"/>
              </a:rPr>
              <a:t>https://www.ncbi.nlm.nih.gov/pmc/articles/PMC5096736/</a:t>
            </a:r>
            <a:r>
              <a:rPr lang="en-US" sz="15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70777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  <a:p>
            <a:pPr lvl="1"/>
            <a:r>
              <a:rPr lang="en-US" dirty="0"/>
              <a:t>Simple iterative method</a:t>
            </a:r>
          </a:p>
          <a:p>
            <a:pPr lvl="1"/>
            <a:r>
              <a:rPr lang="en-US" dirty="0"/>
              <a:t>User provides “K”</a:t>
            </a:r>
          </a:p>
          <a:p>
            <a:r>
              <a:rPr lang="en-US" dirty="0"/>
              <a:t>Weaknesses</a:t>
            </a:r>
          </a:p>
          <a:p>
            <a:pPr lvl="1"/>
            <a:r>
              <a:rPr lang="en-US" dirty="0"/>
              <a:t>Often too simple </a:t>
            </a:r>
            <a:r>
              <a:rPr lang="en-US" dirty="0">
                <a:sym typeface="Wingdings" panose="05000000000000000000" pitchFamily="2" charset="2"/>
              </a:rPr>
              <a:t> bad results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Difficult to guess the correct “K”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4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Basic Algorithm:</a:t>
            </a:r>
          </a:p>
          <a:p>
            <a:r>
              <a:rPr lang="en-US" dirty="0"/>
              <a:t>Step 0: select K</a:t>
            </a:r>
          </a:p>
          <a:p>
            <a:r>
              <a:rPr lang="en-US" dirty="0"/>
              <a:t>Step 1: randomly select initial cluster seeds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240720"/>
              </p:ext>
            </p:extLst>
          </p:nvPr>
        </p:nvGraphicFramePr>
        <p:xfrm>
          <a:off x="2057400" y="3276600"/>
          <a:ext cx="35814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Acrobat Document" r:id="rId3" imgW="4114665" imgH="4114800" progId="AcroExch.Document.7">
                  <p:embed/>
                </p:oleObj>
              </mc:Choice>
              <mc:Fallback>
                <p:oleObj name="Acrobat Document" r:id="rId3" imgW="4114665" imgH="411480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3276600"/>
                        <a:ext cx="3581400" cy="358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5410200" y="3516868"/>
            <a:ext cx="2743200" cy="2121932"/>
            <a:chOff x="5410200" y="3516868"/>
            <a:chExt cx="2743200" cy="21219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410200" y="3657600"/>
              <a:ext cx="1676400" cy="990600"/>
            </a:xfrm>
            <a:prstGeom prst="straightConnector1">
              <a:avLst/>
            </a:prstGeom>
            <a:ln w="25400">
              <a:solidFill>
                <a:srgbClr val="3211F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5410200" y="4648200"/>
              <a:ext cx="1676400" cy="9906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162800" y="3516868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Seed 1 650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62800" y="4507468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Seed 2 200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045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initial cluster seed represents the “mean value” of its cluster.</a:t>
            </a:r>
          </a:p>
          <a:p>
            <a:r>
              <a:rPr lang="en-US" dirty="0"/>
              <a:t>In the preceding figure:</a:t>
            </a:r>
          </a:p>
          <a:p>
            <a:pPr lvl="1"/>
            <a:r>
              <a:rPr lang="en-US" dirty="0"/>
              <a:t>Cluster seed 1 = 650</a:t>
            </a:r>
          </a:p>
          <a:p>
            <a:pPr lvl="1"/>
            <a:r>
              <a:rPr lang="en-US" dirty="0"/>
              <a:t>Cluster seed 2 = 200</a:t>
            </a:r>
          </a:p>
        </p:txBody>
      </p:sp>
    </p:spTree>
    <p:extLst>
      <p:ext uri="{BB962C8B-B14F-4D97-AF65-F5344CB8AC3E}">
        <p14:creationId xmlns:p14="http://schemas.microsoft.com/office/powerpoint/2010/main" val="299301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calculate distance from each object to each cluster seed.</a:t>
            </a:r>
          </a:p>
          <a:p>
            <a:r>
              <a:rPr lang="en-US" dirty="0"/>
              <a:t>What type of distance should we use?</a:t>
            </a:r>
          </a:p>
          <a:p>
            <a:pPr lvl="1"/>
            <a:r>
              <a:rPr lang="en-US" dirty="0"/>
              <a:t>Squared Euclidean distance</a:t>
            </a:r>
          </a:p>
          <a:p>
            <a:r>
              <a:rPr lang="en-US" dirty="0"/>
              <a:t>Step 3: Assign each object to the closest cluster</a:t>
            </a:r>
          </a:p>
        </p:txBody>
      </p:sp>
    </p:spTree>
    <p:extLst>
      <p:ext uri="{BB962C8B-B14F-4D97-AF65-F5344CB8AC3E}">
        <p14:creationId xmlns:p14="http://schemas.microsoft.com/office/powerpoint/2010/main" val="210929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329727"/>
              </p:ext>
            </p:extLst>
          </p:nvPr>
        </p:nvGraphicFramePr>
        <p:xfrm>
          <a:off x="152400" y="1096964"/>
          <a:ext cx="5791200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Acrobat Document" r:id="rId3" imgW="4114665" imgH="4114800" progId="AcroExch.Document.7">
                  <p:embed/>
                </p:oleObj>
              </mc:Choice>
              <mc:Fallback>
                <p:oleObj name="Acrobat Document" r:id="rId3" imgW="4114665" imgH="411480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096964"/>
                        <a:ext cx="5791200" cy="579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5638800" y="2286000"/>
            <a:ext cx="1524000" cy="1066800"/>
          </a:xfrm>
          <a:prstGeom prst="straightConnector1">
            <a:avLst/>
          </a:prstGeom>
          <a:ln w="25400">
            <a:solidFill>
              <a:srgbClr val="3211F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00900" y="20574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 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638800" y="3886200"/>
            <a:ext cx="1524000" cy="1066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00900" y="36576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 2</a:t>
            </a:r>
          </a:p>
        </p:txBody>
      </p:sp>
    </p:spTree>
    <p:extLst>
      <p:ext uri="{BB962C8B-B14F-4D97-AF65-F5344CB8AC3E}">
        <p14:creationId xmlns:p14="http://schemas.microsoft.com/office/powerpoint/2010/main" val="424781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Compute the new centroid for each cluster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010596"/>
              </p:ext>
            </p:extLst>
          </p:nvPr>
        </p:nvGraphicFramePr>
        <p:xfrm>
          <a:off x="2133600" y="2133600"/>
          <a:ext cx="47244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Acrobat Document" r:id="rId3" imgW="4114665" imgH="4114800" progId="AcroExch.Document.7">
                  <p:embed/>
                </p:oleObj>
              </mc:Choice>
              <mc:Fallback>
                <p:oleObj name="Acrobat Document" r:id="rId3" imgW="4114665" imgH="411480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2133600"/>
                        <a:ext cx="4724400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6629400" y="2895600"/>
            <a:ext cx="990600" cy="838200"/>
          </a:xfrm>
          <a:prstGeom prst="straightConnector1">
            <a:avLst/>
          </a:prstGeom>
          <a:ln w="25400">
            <a:solidFill>
              <a:srgbClr val="3211F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00" y="2590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Seed 1 708.9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629400" y="4419600"/>
            <a:ext cx="990600" cy="838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00" y="4114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Seed 2 214.2</a:t>
            </a:r>
          </a:p>
        </p:txBody>
      </p:sp>
    </p:spTree>
    <p:extLst>
      <p:ext uri="{BB962C8B-B14F-4D97-AF65-F5344CB8AC3E}">
        <p14:creationId xmlns:p14="http://schemas.microsoft.com/office/powerpoint/2010/main" val="126897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Iterate:</a:t>
            </a:r>
          </a:p>
          <a:p>
            <a:pPr lvl="1"/>
            <a:r>
              <a:rPr lang="en-US" dirty="0"/>
              <a:t>Calculate distance from objects to cluster centroids.</a:t>
            </a:r>
          </a:p>
          <a:p>
            <a:pPr lvl="1"/>
            <a:r>
              <a:rPr lang="en-US" dirty="0"/>
              <a:t>Assign objects to closest cluster</a:t>
            </a:r>
          </a:p>
          <a:p>
            <a:pPr lvl="1"/>
            <a:r>
              <a:rPr lang="en-US" dirty="0"/>
              <a:t>Recalculate new centroids</a:t>
            </a:r>
          </a:p>
          <a:p>
            <a:r>
              <a:rPr lang="en-US" dirty="0"/>
              <a:t>Stop based on convergence criteria</a:t>
            </a:r>
          </a:p>
          <a:p>
            <a:pPr lvl="1"/>
            <a:r>
              <a:rPr lang="en-US" dirty="0"/>
              <a:t>No change in clusters</a:t>
            </a:r>
          </a:p>
          <a:p>
            <a:pPr lvl="1"/>
            <a:r>
              <a:rPr lang="en-US" dirty="0"/>
              <a:t>Max iterations</a:t>
            </a:r>
          </a:p>
        </p:txBody>
      </p:sp>
    </p:spTree>
    <p:extLst>
      <p:ext uri="{BB962C8B-B14F-4D97-AF65-F5344CB8AC3E}">
        <p14:creationId xmlns:p14="http://schemas.microsoft.com/office/powerpoint/2010/main" val="98837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136C202CADD44A3D0E9DE143A9DDF" ma:contentTypeVersion="2" ma:contentTypeDescription="Create a new document." ma:contentTypeScope="" ma:versionID="8325c4de3f4da7801a634109d55a2cde">
  <xsd:schema xmlns:xsd="http://www.w3.org/2001/XMLSchema" xmlns:xs="http://www.w3.org/2001/XMLSchema" xmlns:p="http://schemas.microsoft.com/office/2006/metadata/properties" xmlns:ns2="b54761f9-7f75-4a6c-bbfd-0947f15c3a86" targetNamespace="http://schemas.microsoft.com/office/2006/metadata/properties" ma:root="true" ma:fieldsID="1c81483aade9fd35d03eac5ea637c08e" ns2:_="">
    <xsd:import namespace="b54761f9-7f75-4a6c-bbfd-0947f15c3a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4761f9-7f75-4a6c-bbfd-0947f15c3a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3A9D5D-67C9-4FD4-8F78-F057DFF50D91}"/>
</file>

<file path=customXml/itemProps2.xml><?xml version="1.0" encoding="utf-8"?>
<ds:datastoreItem xmlns:ds="http://schemas.openxmlformats.org/officeDocument/2006/customXml" ds:itemID="{CDC9DC16-3237-4067-A576-F7B49963D93C}"/>
</file>

<file path=customXml/itemProps3.xml><?xml version="1.0" encoding="utf-8"?>
<ds:datastoreItem xmlns:ds="http://schemas.openxmlformats.org/officeDocument/2006/customXml" ds:itemID="{6EE5B133-0118-4A91-A0B7-79E52F6A4844}"/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962</Words>
  <Application>Microsoft Office PowerPoint</Application>
  <PresentationFormat>On-screen Show (4:3)</PresentationFormat>
  <Paragraphs>230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Monotype Sorts</vt:lpstr>
      <vt:lpstr>Office Theme</vt:lpstr>
      <vt:lpstr>Acrobat Document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Issues</vt:lpstr>
      <vt:lpstr>WCSS</vt:lpstr>
      <vt:lpstr>Bottom Line</vt:lpstr>
      <vt:lpstr>K-Means Lab</vt:lpstr>
      <vt:lpstr>Other Clustering in R</vt:lpstr>
      <vt:lpstr>Hierarchical Clustering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Hierarchical Clustering</vt:lpstr>
      <vt:lpstr>Model-Based Clusters</vt:lpstr>
      <vt:lpstr>Model-Based Clusters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Rose, John R</dc:creator>
  <cp:lastModifiedBy>ROSE, JOHN</cp:lastModifiedBy>
  <cp:revision>36</cp:revision>
  <dcterms:created xsi:type="dcterms:W3CDTF">2015-02-02T18:43:07Z</dcterms:created>
  <dcterms:modified xsi:type="dcterms:W3CDTF">2020-09-15T15:14:06Z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0x010100EC6136C202CADD44A3D0E9DE143A9DDF</vt:lpwstr>
  </property>
</Properties>
</file>