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4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1" autoAdjust="0"/>
  </p:normalViewPr>
  <p:slideViewPr>
    <p:cSldViewPr>
      <p:cViewPr varScale="1">
        <p:scale>
          <a:sx n="59" d="100"/>
          <a:sy n="59" d="100"/>
        </p:scale>
        <p:origin x="82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t Miles" userId="80ed8732390fccd9" providerId="LiveId" clId="{9BD90956-440A-4D62-8C12-CCC0B1B29D89}"/>
    <pc:docChg chg="modSld">
      <pc:chgData name="Cort Miles" userId="80ed8732390fccd9" providerId="LiveId" clId="{9BD90956-440A-4D62-8C12-CCC0B1B29D89}" dt="2023-01-26T16:13:40.223" v="2" actId="1076"/>
      <pc:docMkLst>
        <pc:docMk/>
      </pc:docMkLst>
      <pc:sldChg chg="modSp mod">
        <pc:chgData name="Cort Miles" userId="80ed8732390fccd9" providerId="LiveId" clId="{9BD90956-440A-4D62-8C12-CCC0B1B29D89}" dt="2023-01-26T16:07:03.572" v="1" actId="1076"/>
        <pc:sldMkLst>
          <pc:docMk/>
          <pc:sldMk cId="243676394" sldId="268"/>
        </pc:sldMkLst>
        <pc:spChg chg="mod">
          <ac:chgData name="Cort Miles" userId="80ed8732390fccd9" providerId="LiveId" clId="{9BD90956-440A-4D62-8C12-CCC0B1B29D89}" dt="2023-01-26T16:07:03.572" v="1" actId="1076"/>
          <ac:spMkLst>
            <pc:docMk/>
            <pc:sldMk cId="243676394" sldId="268"/>
            <ac:spMk id="3" creationId="{00000000-0000-0000-0000-000000000000}"/>
          </ac:spMkLst>
        </pc:spChg>
      </pc:sldChg>
      <pc:sldChg chg="modSp mod">
        <pc:chgData name="Cort Miles" userId="80ed8732390fccd9" providerId="LiveId" clId="{9BD90956-440A-4D62-8C12-CCC0B1B29D89}" dt="2023-01-26T16:13:40.223" v="2" actId="1076"/>
        <pc:sldMkLst>
          <pc:docMk/>
          <pc:sldMk cId="756520771" sldId="272"/>
        </pc:sldMkLst>
        <pc:spChg chg="mod">
          <ac:chgData name="Cort Miles" userId="80ed8732390fccd9" providerId="LiveId" clId="{9BD90956-440A-4D62-8C12-CCC0B1B29D89}" dt="2023-01-26T16:13:40.223" v="2" actId="1076"/>
          <ac:spMkLst>
            <pc:docMk/>
            <pc:sldMk cId="756520771" sldId="27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6E1D-BD3C-4356-A031-F24CBFD5ABA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9FD22-A808-4F98-AB95-48E0B11A9E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# Is 4 the best number of clusters?</a:t>
            </a:r>
          </a:p>
          <a:p>
            <a:pPr>
              <a:buNone/>
            </a:pPr>
            <a:r>
              <a:rPr lang="en-US" dirty="0"/>
              <a:t># explore different number of clusters</a:t>
            </a:r>
          </a:p>
          <a:p>
            <a:pPr>
              <a:buNone/>
            </a:pPr>
            <a:r>
              <a:rPr lang="en-US" sz="2000" dirty="0" err="1"/>
              <a:t>withinSumSqrs</a:t>
            </a:r>
            <a:r>
              <a:rPr lang="en-US" sz="2000" dirty="0"/>
              <a:t> = numeric(20)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for (k in 1:20) </a:t>
            </a:r>
            <a:r>
              <a:rPr lang="en-US" sz="2000" dirty="0" err="1"/>
              <a:t>withinSumSqrs</a:t>
            </a:r>
            <a:r>
              <a:rPr lang="en-US" sz="2000" dirty="0"/>
              <a:t>[k] = sum(</a:t>
            </a:r>
            <a:r>
              <a:rPr lang="en-US" sz="2000" dirty="0" err="1"/>
              <a:t>kmeans</a:t>
            </a:r>
            <a:r>
              <a:rPr lang="en-US" sz="2000" dirty="0"/>
              <a:t>(iris[,1:3],centers=k)$</a:t>
            </a:r>
            <a:r>
              <a:rPr lang="en-US" sz="2000" dirty="0" err="1"/>
              <a:t>withinss</a:t>
            </a:r>
            <a:r>
              <a:rPr lang="en-US" sz="2000" dirty="0"/>
              <a:t>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#Visualize within cluster sum of square</a:t>
            </a:r>
          </a:p>
          <a:p>
            <a:pPr>
              <a:buNone/>
            </a:pPr>
            <a:r>
              <a:rPr lang="en-US" sz="1800" dirty="0"/>
              <a:t>plot(1:20, </a:t>
            </a:r>
            <a:r>
              <a:rPr lang="en-US" sz="1800" dirty="0" err="1"/>
              <a:t>withinSumSqrs</a:t>
            </a:r>
            <a:r>
              <a:rPr lang="en-US" sz="1800" dirty="0"/>
              <a:t>, type="b", </a:t>
            </a:r>
            <a:r>
              <a:rPr lang="en-US" sz="1800" dirty="0" err="1"/>
              <a:t>xlab</a:t>
            </a:r>
            <a:r>
              <a:rPr lang="en-US" sz="1800" dirty="0"/>
              <a:t>="# Clusters", </a:t>
            </a:r>
            <a:r>
              <a:rPr lang="en-US" sz="1800" dirty="0" err="1"/>
              <a:t>ylab</a:t>
            </a:r>
            <a:r>
              <a:rPr lang="en-US" sz="1800" dirty="0"/>
              <a:t>="Within sum of square") </a:t>
            </a:r>
          </a:p>
        </p:txBody>
      </p:sp>
    </p:spTree>
    <p:extLst>
      <p:ext uri="{BB962C8B-B14F-4D97-AF65-F5344CB8AC3E}">
        <p14:creationId xmlns:p14="http://schemas.microsoft.com/office/powerpoint/2010/main" val="24367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Finally consider 4 dimensions: visualize data</a:t>
            </a:r>
          </a:p>
          <a:p>
            <a:pPr>
              <a:buNone/>
            </a:pPr>
            <a:r>
              <a:rPr lang="en-US" sz="2600" dirty="0"/>
              <a:t>plot(iris[,1:4])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create 4 clusters</a:t>
            </a:r>
          </a:p>
          <a:p>
            <a:pPr>
              <a:buNone/>
            </a:pPr>
            <a:r>
              <a:rPr lang="en-US" sz="2600" dirty="0" err="1"/>
              <a:t>kmeans</a:t>
            </a:r>
            <a:r>
              <a:rPr lang="en-US" sz="2600" dirty="0"/>
              <a:t>=</a:t>
            </a:r>
            <a:r>
              <a:rPr lang="en-US" sz="2600" dirty="0" err="1"/>
              <a:t>kmeans</a:t>
            </a:r>
            <a:r>
              <a:rPr lang="en-US" sz="2600" dirty="0"/>
              <a:t>(iris[,1:4],4,15)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Visualize the clusters</a:t>
            </a:r>
          </a:p>
          <a:p>
            <a:pPr>
              <a:buNone/>
            </a:pPr>
            <a:r>
              <a:rPr lang="en-US" sz="2600" dirty="0"/>
              <a:t>plot(iris[,1:4], col=</a:t>
            </a:r>
            <a:r>
              <a:rPr lang="en-US" sz="2600" dirty="0" err="1"/>
              <a:t>kmeans$cluster</a:t>
            </a:r>
            <a:r>
              <a:rPr lang="en-US" sz="2600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4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notice that the columns are not the same scale</a:t>
            </a:r>
          </a:p>
          <a:p>
            <a:pPr marL="0" indent="0">
              <a:buNone/>
            </a:pPr>
            <a:r>
              <a:rPr lang="en-US" dirty="0"/>
              <a:t>&gt; summary(iris[,1:4])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Petal.Width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Min.   :4.300   Min.   :2.000   Min.   :1.000   Min.   :0.100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1st Qu.:5.100   1st Qu.:2.800   1st Qu.:1.600   1st Qu.:0.300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Median :5.800   Median :3.000   Median :4.350   Median :1.300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Mean   :5.843   Mean   :3.054   Mean   :3.759   Mean   :1.199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3rd Qu.:6.400   3rd Qu.:3.300   3rd Qu.:5.100   3rd Qu.:1.800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Max.   :7.900   Max.   :4.400   Max.   :6.900   Max.   :2.500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#Which will have more influence: petal width or petal length?</a:t>
            </a:r>
          </a:p>
        </p:txBody>
      </p:sp>
    </p:spTree>
    <p:extLst>
      <p:ext uri="{BB962C8B-B14F-4D97-AF65-F5344CB8AC3E}">
        <p14:creationId xmlns:p14="http://schemas.microsoft.com/office/powerpoint/2010/main" val="339415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# Let’s shift and scale the data to be in the range [0,1]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#  each dimension should be able to exert equal influence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# function to “shift” a vector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# subtract the min value so that it ranges from 0 to ??</a:t>
            </a:r>
          </a:p>
          <a:p>
            <a:pPr marL="0" indent="0">
              <a:buNone/>
            </a:pP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myShift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 = function(x) { x - min(x, na.rm=TRUE)}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# apply this function to one column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cs typeface="Courier New" panose="02070309020205020404" pitchFamily="49" charset="0"/>
                <a:sym typeface="Wingdings" panose="05000000000000000000" pitchFamily="2" charset="2"/>
              </a:rPr>
              <a:t>myShift</a:t>
            </a:r>
            <a:r>
              <a:rPr 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(iris[,3])</a:t>
            </a:r>
          </a:p>
          <a:p>
            <a:pPr marL="0" indent="0">
              <a:buNone/>
            </a:pPr>
            <a:endParaRPr lang="en-US" sz="22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# apply this function to multiple columns</a:t>
            </a:r>
          </a:p>
          <a:p>
            <a:pPr marL="0" indent="0">
              <a:buNone/>
            </a:pP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as.data.frame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lapply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(iris[,1:4], </a:t>
            </a: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myShift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))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#verify with summary statistics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summary(</a:t>
            </a: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as.data.frame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lapply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(iris[,1:4], </a:t>
            </a: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myShift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)))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697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# Still need to scale data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# function to “scale” a vector</a:t>
            </a:r>
          </a:p>
          <a:p>
            <a:pPr marL="0" indent="0">
              <a:buNone/>
            </a:pP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myScale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 = function(x) { max(x,na.rm=TRUE) - min(x,na.rm=TRUE)}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# apply this function to one column</a:t>
            </a:r>
          </a:p>
          <a:p>
            <a:pPr marL="0" indent="0">
              <a:buNone/>
            </a:pP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myScale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(iris[,3])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# apply this function to multiple columns</a:t>
            </a:r>
          </a:p>
          <a:p>
            <a:pPr marL="0" indent="0">
              <a:buNone/>
            </a:pP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as.data.frame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lapply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(iris[,1:4], </a:t>
            </a: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myScale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))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652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# Put it all together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# </a:t>
            </a: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myShift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= function(x) { x - min(x, na.rm=TRUE)}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# </a:t>
            </a: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myScale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 = function(x) { max(x,na.rm=TRUE) - min(x,na.rm=TRUE)}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myNorm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 = function(x) { </a:t>
            </a: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myShift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(x)/</a:t>
            </a:r>
            <a:r>
              <a:rPr lang="en-US" sz="2000" dirty="0" err="1">
                <a:cs typeface="Courier New" panose="02070309020205020404" pitchFamily="49" charset="0"/>
                <a:sym typeface="Wingdings" panose="05000000000000000000" pitchFamily="2" charset="2"/>
              </a:rPr>
              <a:t>myScale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(x) }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# apply this function to a column</a:t>
            </a:r>
          </a:p>
          <a:p>
            <a:pPr marL="0" indent="0">
              <a:buNone/>
            </a:pPr>
            <a:r>
              <a:rPr lang="en-US" sz="2300" dirty="0" err="1">
                <a:cs typeface="Courier New" panose="02070309020205020404" pitchFamily="49" charset="0"/>
                <a:sym typeface="Wingdings" panose="05000000000000000000" pitchFamily="2" charset="2"/>
              </a:rPr>
              <a:t>myNorm</a:t>
            </a:r>
            <a:r>
              <a:rPr lang="en-US" sz="2300" dirty="0">
                <a:cs typeface="Courier New" panose="02070309020205020404" pitchFamily="49" charset="0"/>
                <a:sym typeface="Wingdings" panose="05000000000000000000" pitchFamily="2" charset="2"/>
              </a:rPr>
              <a:t>(iris[,3])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# apply this function to multiple columns</a:t>
            </a:r>
          </a:p>
          <a:p>
            <a:pPr marL="0" indent="0">
              <a:buNone/>
            </a:pPr>
            <a:r>
              <a:rPr lang="en-US" sz="2200" dirty="0" err="1">
                <a:cs typeface="Courier New" panose="02070309020205020404" pitchFamily="49" charset="0"/>
                <a:sym typeface="Wingdings" panose="05000000000000000000" pitchFamily="2" charset="2"/>
              </a:rPr>
              <a:t>tmp</a:t>
            </a:r>
            <a:r>
              <a:rPr 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2200" dirty="0" err="1">
                <a:cs typeface="Courier New" panose="02070309020205020404" pitchFamily="49" charset="0"/>
                <a:sym typeface="Wingdings" panose="05000000000000000000" pitchFamily="2" charset="2"/>
              </a:rPr>
              <a:t>as.data.frame</a:t>
            </a:r>
            <a:r>
              <a:rPr 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2200" dirty="0" err="1">
                <a:cs typeface="Courier New" panose="02070309020205020404" pitchFamily="49" charset="0"/>
                <a:sym typeface="Wingdings" panose="05000000000000000000" pitchFamily="2" charset="2"/>
              </a:rPr>
              <a:t>lapply</a:t>
            </a:r>
            <a:r>
              <a:rPr 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(iris[,1:4], </a:t>
            </a:r>
            <a:r>
              <a:rPr lang="en-US" sz="2200" dirty="0" err="1">
                <a:cs typeface="Courier New" panose="02070309020205020404" pitchFamily="49" charset="0"/>
                <a:sym typeface="Wingdings" panose="05000000000000000000" pitchFamily="2" charset="2"/>
              </a:rPr>
              <a:t>myNorm</a:t>
            </a:r>
            <a:r>
              <a:rPr 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))</a:t>
            </a:r>
          </a:p>
          <a:p>
            <a:pPr marL="0" indent="0">
              <a:buNone/>
            </a:pPr>
            <a:endParaRPr lang="en-US" sz="22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#verify with summary statistics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summary(</a:t>
            </a:r>
            <a:r>
              <a:rPr lang="en-US" sz="2400" dirty="0" err="1">
                <a:cs typeface="Courier New" panose="02070309020205020404" pitchFamily="49" charset="0"/>
                <a:sym typeface="Wingdings" panose="05000000000000000000" pitchFamily="2" charset="2"/>
              </a:rPr>
              <a:t>as.data.frame</a:t>
            </a: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2400" dirty="0" err="1">
                <a:cs typeface="Courier New" panose="02070309020205020404" pitchFamily="49" charset="0"/>
                <a:sym typeface="Wingdings" panose="05000000000000000000" pitchFamily="2" charset="2"/>
              </a:rPr>
              <a:t>lapply</a:t>
            </a: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(iris[,1:4], </a:t>
            </a:r>
            <a:r>
              <a:rPr lang="en-US" sz="2400" dirty="0" err="1">
                <a:cs typeface="Courier New" panose="02070309020205020404" pitchFamily="49" charset="0"/>
                <a:sym typeface="Wingdings" panose="05000000000000000000" pitchFamily="2" charset="2"/>
              </a:rPr>
              <a:t>myNorm</a:t>
            </a: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)))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374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300" dirty="0"/>
              <a:t># visualize “normalized” data</a:t>
            </a:r>
          </a:p>
          <a:p>
            <a:pPr>
              <a:buNone/>
            </a:pPr>
            <a:r>
              <a:rPr lang="en-US" sz="2600" dirty="0"/>
              <a:t>plot(</a:t>
            </a:r>
            <a:r>
              <a:rPr lang="en-US" sz="2600" dirty="0" err="1"/>
              <a:t>tmp</a:t>
            </a:r>
            <a:r>
              <a:rPr lang="en-US" sz="2600" dirty="0"/>
              <a:t>[,1:4])</a:t>
            </a:r>
          </a:p>
          <a:p>
            <a:pPr>
              <a:buNone/>
            </a:pPr>
            <a:endParaRPr lang="en-US" sz="3300" dirty="0"/>
          </a:p>
          <a:p>
            <a:pPr>
              <a:buNone/>
            </a:pPr>
            <a:r>
              <a:rPr lang="en-US" sz="3300" dirty="0"/>
              <a:t># try from 1 to 20 clusters</a:t>
            </a:r>
          </a:p>
          <a:p>
            <a:pPr>
              <a:buNone/>
            </a:pPr>
            <a:r>
              <a:rPr lang="en-US" sz="2200" dirty="0"/>
              <a:t>for (k in 1:20) </a:t>
            </a:r>
            <a:r>
              <a:rPr lang="en-US" sz="2200" dirty="0" err="1"/>
              <a:t>withinSumSqrs</a:t>
            </a:r>
            <a:r>
              <a:rPr lang="en-US" sz="2200" dirty="0"/>
              <a:t>[k] = sum(</a:t>
            </a:r>
            <a:r>
              <a:rPr lang="en-US" sz="2200" dirty="0" err="1"/>
              <a:t>kmeans</a:t>
            </a:r>
            <a:r>
              <a:rPr lang="en-US" sz="2200" dirty="0"/>
              <a:t>(</a:t>
            </a:r>
            <a:r>
              <a:rPr lang="en-US" sz="2200" dirty="0" err="1"/>
              <a:t>tmp</a:t>
            </a:r>
            <a:r>
              <a:rPr lang="en-US" sz="2200" dirty="0"/>
              <a:t>[,1:4],centers=k)$</a:t>
            </a:r>
            <a:r>
              <a:rPr lang="en-US" sz="2200" dirty="0" err="1"/>
              <a:t>withinss</a:t>
            </a:r>
            <a:r>
              <a:rPr lang="en-US" sz="2400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300" dirty="0"/>
              <a:t>#Visualize within cluster sum of square</a:t>
            </a:r>
          </a:p>
          <a:p>
            <a:pPr>
              <a:buNone/>
            </a:pPr>
            <a:r>
              <a:rPr lang="en-US" sz="2200" dirty="0"/>
              <a:t>plot(1:20, </a:t>
            </a:r>
            <a:r>
              <a:rPr lang="en-US" sz="2200" dirty="0" err="1"/>
              <a:t>withinSumSqrs</a:t>
            </a:r>
            <a:r>
              <a:rPr lang="en-US" sz="2200" dirty="0"/>
              <a:t>, type="b", </a:t>
            </a:r>
            <a:r>
              <a:rPr lang="en-US" sz="2200" dirty="0" err="1"/>
              <a:t>xlab</a:t>
            </a:r>
            <a:r>
              <a:rPr lang="en-US" sz="2200" dirty="0"/>
              <a:t>="# Clusters", </a:t>
            </a:r>
            <a:r>
              <a:rPr lang="en-US" sz="2200" dirty="0" err="1"/>
              <a:t>ylab</a:t>
            </a:r>
            <a:r>
              <a:rPr lang="en-US" sz="2200" dirty="0"/>
              <a:t>="Within sum of square")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7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1D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 input data: https://cse.sc.edu/~rose/587/CSV/state_income.csv</a:t>
            </a:r>
          </a:p>
          <a:p>
            <a:pPr>
              <a:buNone/>
            </a:pPr>
            <a:r>
              <a:rPr lang="en-US" dirty="0"/>
              <a:t># 1) use </a:t>
            </a:r>
            <a:r>
              <a:rPr lang="en-US" dirty="0" err="1"/>
              <a:t>wget</a:t>
            </a:r>
            <a:r>
              <a:rPr lang="en-US" dirty="0"/>
              <a:t> to copy the dataset to the </a:t>
            </a:r>
            <a:r>
              <a:rPr lang="en-US" dirty="0" err="1"/>
              <a:t>vm</a:t>
            </a:r>
            <a:endParaRPr lang="en-US" dirty="0"/>
          </a:p>
          <a:p>
            <a:pPr>
              <a:buNone/>
            </a:pPr>
            <a:r>
              <a:rPr lang="en-US" dirty="0"/>
              <a:t># 2) use GUI import from Text (base) to  import state_income.csv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#Sort data</a:t>
            </a:r>
          </a:p>
          <a:p>
            <a:pPr>
              <a:buNone/>
            </a:pPr>
            <a:r>
              <a:rPr lang="en-US" dirty="0" err="1"/>
              <a:t>tmp</a:t>
            </a:r>
            <a:r>
              <a:rPr lang="en-US" dirty="0"/>
              <a:t> = sort(state_income$V2)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#Visualize data</a:t>
            </a:r>
          </a:p>
          <a:p>
            <a:pPr>
              <a:buNone/>
            </a:pPr>
            <a:r>
              <a:rPr lang="en-US" dirty="0"/>
              <a:t>plot(</a:t>
            </a:r>
            <a:r>
              <a:rPr lang="en-US" dirty="0" err="1"/>
              <a:t>tmp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# create 4 clusters</a:t>
            </a:r>
          </a:p>
          <a:p>
            <a:pPr>
              <a:buNone/>
            </a:pPr>
            <a:r>
              <a:rPr lang="en-US" dirty="0" err="1"/>
              <a:t>kmeans</a:t>
            </a:r>
            <a:r>
              <a:rPr lang="en-US" dirty="0"/>
              <a:t>=</a:t>
            </a:r>
            <a:r>
              <a:rPr lang="en-US" dirty="0" err="1"/>
              <a:t>kmeans</a:t>
            </a:r>
            <a:r>
              <a:rPr lang="en-US" dirty="0"/>
              <a:t>(tmp,4,15)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#Visualize the cluster centers</a:t>
            </a:r>
          </a:p>
          <a:p>
            <a:pPr>
              <a:buNone/>
            </a:pPr>
            <a:r>
              <a:rPr lang="en-US" dirty="0"/>
              <a:t>points(</a:t>
            </a:r>
            <a:r>
              <a:rPr lang="en-US" dirty="0" err="1"/>
              <a:t>kmeans$centers</a:t>
            </a:r>
            <a:r>
              <a:rPr lang="en-US" dirty="0"/>
              <a:t>, </a:t>
            </a:r>
            <a:r>
              <a:rPr lang="en-US" dirty="0" err="1"/>
              <a:t>col</a:t>
            </a:r>
            <a:r>
              <a:rPr lang="en-US" dirty="0"/>
              <a:t> = 1:4, </a:t>
            </a:r>
            <a:r>
              <a:rPr lang="en-US" dirty="0" err="1"/>
              <a:t>pch</a:t>
            </a:r>
            <a:r>
              <a:rPr lang="en-US" dirty="0"/>
              <a:t>=20)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# Use iris data from datasets package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Lets start with 2 dimensions: visualize data</a:t>
            </a:r>
          </a:p>
          <a:p>
            <a:pPr>
              <a:buNone/>
            </a:pPr>
            <a:r>
              <a:rPr lang="en-US" dirty="0"/>
              <a:t>plot(iris[,1:2])</a:t>
            </a:r>
          </a:p>
          <a:p>
            <a:pPr>
              <a:buNone/>
            </a:pPr>
            <a:r>
              <a:rPr lang="en-US" dirty="0"/>
              <a:t># create 4 clusters</a:t>
            </a:r>
          </a:p>
          <a:p>
            <a:pPr>
              <a:buNone/>
            </a:pPr>
            <a:r>
              <a:rPr lang="en-US" dirty="0" err="1"/>
              <a:t>kmeans</a:t>
            </a:r>
            <a:r>
              <a:rPr lang="en-US" dirty="0"/>
              <a:t>=</a:t>
            </a:r>
            <a:r>
              <a:rPr lang="en-US" dirty="0" err="1"/>
              <a:t>kmeans</a:t>
            </a:r>
            <a:r>
              <a:rPr lang="en-US" dirty="0"/>
              <a:t>(iris[,1:2],4,15)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#Visualize the cluster centers</a:t>
            </a:r>
          </a:p>
          <a:p>
            <a:pPr>
              <a:buNone/>
            </a:pPr>
            <a:r>
              <a:rPr lang="en-US" dirty="0"/>
              <a:t>points(</a:t>
            </a:r>
            <a:r>
              <a:rPr lang="en-US" dirty="0" err="1"/>
              <a:t>kmeans$centers</a:t>
            </a:r>
            <a:r>
              <a:rPr lang="en-US" dirty="0"/>
              <a:t>, </a:t>
            </a:r>
            <a:r>
              <a:rPr lang="en-US" dirty="0" err="1"/>
              <a:t>col</a:t>
            </a:r>
            <a:r>
              <a:rPr lang="en-US" dirty="0"/>
              <a:t> = 1:4, </a:t>
            </a:r>
            <a:r>
              <a:rPr lang="en-US" dirty="0" err="1"/>
              <a:t>pch</a:t>
            </a:r>
            <a:r>
              <a:rPr lang="en-US" dirty="0"/>
              <a:t>=20)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5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 examine </a:t>
            </a:r>
            <a:r>
              <a:rPr lang="en-US" dirty="0" err="1"/>
              <a:t>kmeans</a:t>
            </a:r>
            <a:r>
              <a:rPr lang="en-US" dirty="0"/>
              <a:t> object</a:t>
            </a:r>
          </a:p>
          <a:p>
            <a:pPr>
              <a:buNone/>
            </a:pPr>
            <a:r>
              <a:rPr lang="en-US" dirty="0" err="1"/>
              <a:t>kmeans</a:t>
            </a:r>
            <a:endParaRPr lang="en-US" dirty="0"/>
          </a:p>
          <a:p>
            <a:pPr>
              <a:buNone/>
            </a:pPr>
            <a:r>
              <a:rPr lang="en-US" dirty="0"/>
              <a:t># note: clustering statistics</a:t>
            </a:r>
          </a:p>
          <a:p>
            <a:pPr lvl="1"/>
            <a:r>
              <a:rPr lang="en-US" dirty="0"/>
              <a:t>cluster sizes</a:t>
            </a:r>
          </a:p>
          <a:p>
            <a:pPr lvl="1"/>
            <a:r>
              <a:rPr lang="en-US" dirty="0"/>
              <a:t>cluster means</a:t>
            </a:r>
          </a:p>
          <a:p>
            <a:pPr lvl="1"/>
            <a:r>
              <a:rPr lang="en-US" dirty="0"/>
              <a:t>clustering vector</a:t>
            </a:r>
          </a:p>
          <a:p>
            <a:pPr lvl="1"/>
            <a:r>
              <a:rPr lang="en-US" dirty="0"/>
              <a:t>within cluster sum of squares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 Visualize clusters</a:t>
            </a:r>
          </a:p>
          <a:p>
            <a:pPr>
              <a:buNone/>
            </a:pPr>
            <a:r>
              <a:rPr lang="en-US" dirty="0"/>
              <a:t>plot(iris[,1:2], col=</a:t>
            </a:r>
            <a:r>
              <a:rPr lang="en-US" dirty="0" err="1"/>
              <a:t>kmeans$cluster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Visualize the cluster centers</a:t>
            </a:r>
          </a:p>
          <a:p>
            <a:pPr>
              <a:buNone/>
            </a:pPr>
            <a:r>
              <a:rPr lang="en-US" dirty="0"/>
              <a:t>points(</a:t>
            </a:r>
            <a:r>
              <a:rPr lang="en-US" dirty="0" err="1"/>
              <a:t>kmeans$centers</a:t>
            </a:r>
            <a:r>
              <a:rPr lang="en-US" dirty="0"/>
              <a:t>, col = 1:4, </a:t>
            </a:r>
            <a:r>
              <a:rPr lang="en-US" dirty="0" err="1"/>
              <a:t>pch</a:t>
            </a:r>
            <a:r>
              <a:rPr lang="en-US" dirty="0"/>
              <a:t>=20)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# Is 4 the best number of clusters?</a:t>
            </a:r>
          </a:p>
          <a:p>
            <a:pPr>
              <a:buNone/>
            </a:pPr>
            <a:r>
              <a:rPr lang="en-US" dirty="0"/>
              <a:t># explore different number of clusters</a:t>
            </a:r>
          </a:p>
          <a:p>
            <a:pPr>
              <a:buNone/>
            </a:pPr>
            <a:r>
              <a:rPr lang="en-US" sz="2000" dirty="0" err="1"/>
              <a:t>withinSumSqrs</a:t>
            </a:r>
            <a:r>
              <a:rPr lang="en-US" sz="2000" dirty="0"/>
              <a:t> = numeric(20)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for (k in 1:20) </a:t>
            </a:r>
            <a:r>
              <a:rPr lang="en-US" sz="2000" dirty="0" err="1"/>
              <a:t>withinSumSqrs</a:t>
            </a:r>
            <a:r>
              <a:rPr lang="en-US" sz="2000" dirty="0"/>
              <a:t>[k] = sum(</a:t>
            </a:r>
            <a:r>
              <a:rPr lang="en-US" sz="2000" dirty="0" err="1"/>
              <a:t>kmeans</a:t>
            </a:r>
            <a:r>
              <a:rPr lang="en-US" sz="2000" dirty="0"/>
              <a:t>(iris[,1:2],centers=k)$</a:t>
            </a:r>
            <a:r>
              <a:rPr lang="en-US" sz="2000" dirty="0" err="1"/>
              <a:t>withinss</a:t>
            </a:r>
            <a:r>
              <a:rPr lang="en-US" sz="2000" dirty="0"/>
              <a:t>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#Visualize within cluster sum of square</a:t>
            </a:r>
          </a:p>
          <a:p>
            <a:pPr>
              <a:buNone/>
            </a:pPr>
            <a:r>
              <a:rPr lang="en-US" sz="1800" dirty="0"/>
              <a:t>plot(1:20, </a:t>
            </a:r>
            <a:r>
              <a:rPr lang="en-US" sz="1800" dirty="0" err="1"/>
              <a:t>withinSumSqrs</a:t>
            </a:r>
            <a:r>
              <a:rPr lang="en-US" sz="1800" dirty="0"/>
              <a:t>, type="b", </a:t>
            </a:r>
            <a:r>
              <a:rPr lang="en-US" sz="1800" dirty="0" err="1"/>
              <a:t>xlab</a:t>
            </a:r>
            <a:r>
              <a:rPr lang="en-US" sz="1800" dirty="0"/>
              <a:t>="# Clusters", </a:t>
            </a:r>
            <a:r>
              <a:rPr lang="en-US" sz="1800" dirty="0" err="1"/>
              <a:t>ylab</a:t>
            </a:r>
            <a:r>
              <a:rPr lang="en-US" sz="1800" dirty="0"/>
              <a:t>="Within sum of square")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K? Elbow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for the “elbow”</a:t>
            </a:r>
          </a:p>
          <a:p>
            <a:pPr lvl="1"/>
            <a:r>
              <a:rPr lang="en-US" dirty="0"/>
              <a:t>We want a small k that has a low WSS value</a:t>
            </a:r>
          </a:p>
          <a:p>
            <a:pPr lvl="1"/>
            <a:r>
              <a:rPr lang="en-US" dirty="0"/>
              <a:t>What does a low WSS value indicate?</a:t>
            </a:r>
          </a:p>
        </p:txBody>
      </p:sp>
    </p:spTree>
    <p:extLst>
      <p:ext uri="{BB962C8B-B14F-4D97-AF65-F5344CB8AC3E}">
        <p14:creationId xmlns:p14="http://schemas.microsoft.com/office/powerpoint/2010/main" val="260679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Lets consider 3 dimensions: visualize data</a:t>
            </a:r>
          </a:p>
          <a:p>
            <a:pPr>
              <a:buNone/>
            </a:pPr>
            <a:r>
              <a:rPr lang="en-US" dirty="0"/>
              <a:t>plot(iris[,1:3])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create 4 clusters</a:t>
            </a:r>
          </a:p>
          <a:p>
            <a:pPr>
              <a:buNone/>
            </a:pPr>
            <a:r>
              <a:rPr lang="en-US" dirty="0" err="1"/>
              <a:t>kmeans</a:t>
            </a:r>
            <a:r>
              <a:rPr lang="en-US" dirty="0"/>
              <a:t>=</a:t>
            </a:r>
            <a:r>
              <a:rPr lang="en-US" dirty="0" err="1"/>
              <a:t>kmeans</a:t>
            </a:r>
            <a:r>
              <a:rPr lang="en-US" dirty="0"/>
              <a:t>(iris[,1:3],4,15)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Visualize the clusters</a:t>
            </a:r>
          </a:p>
          <a:p>
            <a:pPr>
              <a:buNone/>
            </a:pPr>
            <a:r>
              <a:rPr lang="en-US" dirty="0"/>
              <a:t>plot(iris[,1:3], col=</a:t>
            </a:r>
            <a:r>
              <a:rPr lang="en-US" dirty="0" err="1"/>
              <a:t>kmeans$cluster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8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Examine a single 2D projection</a:t>
            </a:r>
          </a:p>
          <a:p>
            <a:pPr>
              <a:buNone/>
            </a:pPr>
            <a:r>
              <a:rPr lang="en-US" dirty="0"/>
              <a:t>plot(iris[,1:2], col=</a:t>
            </a:r>
            <a:r>
              <a:rPr lang="en-US" dirty="0" err="1"/>
              <a:t>kmeans$cluster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#Visualize the cluster centers</a:t>
            </a:r>
          </a:p>
          <a:p>
            <a:pPr>
              <a:buNone/>
            </a:pPr>
            <a:r>
              <a:rPr lang="en-US" dirty="0"/>
              <a:t>points(</a:t>
            </a:r>
            <a:r>
              <a:rPr lang="en-US" dirty="0" err="1"/>
              <a:t>kmeans$centers</a:t>
            </a:r>
            <a:r>
              <a:rPr lang="en-US" dirty="0"/>
              <a:t>, col = 1:4, </a:t>
            </a:r>
            <a:r>
              <a:rPr lang="en-US" dirty="0" err="1"/>
              <a:t>pch</a:t>
            </a:r>
            <a:r>
              <a:rPr lang="en-US" dirty="0"/>
              <a:t>=20)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Examine another single 2D projection</a:t>
            </a:r>
          </a:p>
          <a:p>
            <a:pPr>
              <a:buNone/>
            </a:pPr>
            <a:r>
              <a:rPr lang="en-US" dirty="0"/>
              <a:t>plot(iris[,c(1,3)], col=</a:t>
            </a:r>
            <a:r>
              <a:rPr lang="en-US" dirty="0" err="1"/>
              <a:t>kmeans$cluster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#Visualize the cluster centers</a:t>
            </a:r>
          </a:p>
          <a:p>
            <a:pPr>
              <a:buNone/>
            </a:pPr>
            <a:r>
              <a:rPr lang="en-US" dirty="0"/>
              <a:t>points(</a:t>
            </a:r>
            <a:r>
              <a:rPr lang="en-US" dirty="0" err="1"/>
              <a:t>kmeans$centers</a:t>
            </a:r>
            <a:r>
              <a:rPr lang="en-US" dirty="0"/>
              <a:t>[,c(1,3)], col = 1:4, </a:t>
            </a:r>
            <a:r>
              <a:rPr lang="en-US" dirty="0" err="1"/>
              <a:t>pch</a:t>
            </a:r>
            <a:r>
              <a:rPr lang="en-US" dirty="0"/>
              <a:t>=20)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2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136C202CADD44A3D0E9DE143A9DDF" ma:contentTypeVersion="2" ma:contentTypeDescription="Create a new document." ma:contentTypeScope="" ma:versionID="8325c4de3f4da7801a634109d55a2cde">
  <xsd:schema xmlns:xsd="http://www.w3.org/2001/XMLSchema" xmlns:xs="http://www.w3.org/2001/XMLSchema" xmlns:p="http://schemas.microsoft.com/office/2006/metadata/properties" xmlns:ns2="b54761f9-7f75-4a6c-bbfd-0947f15c3a86" targetNamespace="http://schemas.microsoft.com/office/2006/metadata/properties" ma:root="true" ma:fieldsID="1c81483aade9fd35d03eac5ea637c08e" ns2:_="">
    <xsd:import namespace="b54761f9-7f75-4a6c-bbfd-0947f15c3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761f9-7f75-4a6c-bbfd-0947f15c3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05F503-D8EC-4801-9BF3-5C1E5D8321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02AE03-334A-4517-8D54-77A031B39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761f9-7f75-4a6c-bbfd-0947f15c3a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D68D0F-9D65-4720-85E9-8412806DD2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1131</Words>
  <Application>Microsoft Office PowerPoint</Application>
  <PresentationFormat>On-screen Show (4:3)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K-Means Lab</vt:lpstr>
      <vt:lpstr>Start with 1D Data</vt:lpstr>
      <vt:lpstr>Higher Dimensional Data</vt:lpstr>
      <vt:lpstr>PowerPoint Presentation</vt:lpstr>
      <vt:lpstr>Plot Results</vt:lpstr>
      <vt:lpstr>Best K?</vt:lpstr>
      <vt:lpstr>Best K? Elbow Method</vt:lpstr>
      <vt:lpstr>Higher Dimensional Data</vt:lpstr>
      <vt:lpstr>Higher Dimensional Data</vt:lpstr>
      <vt:lpstr>Best K?</vt:lpstr>
      <vt:lpstr>Higher Dimensional Data</vt:lpstr>
      <vt:lpstr>Normalization?</vt:lpstr>
      <vt:lpstr>Normalization?</vt:lpstr>
      <vt:lpstr>Normalization?</vt:lpstr>
      <vt:lpstr>Normalization?</vt:lpstr>
      <vt:lpstr>Higher Dimensional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</dc:creator>
  <cp:lastModifiedBy>Cort Miles</cp:lastModifiedBy>
  <cp:revision>36</cp:revision>
  <dcterms:created xsi:type="dcterms:W3CDTF">2013-02-07T01:49:27Z</dcterms:created>
  <dcterms:modified xsi:type="dcterms:W3CDTF">2023-01-26T16:13:49Z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0x010100EC6136C202CADD44A3D0E9DE143A9DDF</vt:lpwstr>
  </property>
</Properties>
</file>