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1DFC-F2DF-42EF-B387-FF820FFE869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8A5-FF85-4F4C-8943-4B5A9ED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1DFC-F2DF-42EF-B387-FF820FFE869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8A5-FF85-4F4C-8943-4B5A9ED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1DFC-F2DF-42EF-B387-FF820FFE869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8A5-FF85-4F4C-8943-4B5A9ED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2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1DFC-F2DF-42EF-B387-FF820FFE869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8A5-FF85-4F4C-8943-4B5A9ED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1DFC-F2DF-42EF-B387-FF820FFE869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8A5-FF85-4F4C-8943-4B5A9ED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1DFC-F2DF-42EF-B387-FF820FFE869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8A5-FF85-4F4C-8943-4B5A9ED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1DFC-F2DF-42EF-B387-FF820FFE869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8A5-FF85-4F4C-8943-4B5A9ED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1DFC-F2DF-42EF-B387-FF820FFE869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8A5-FF85-4F4C-8943-4B5A9ED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1DFC-F2DF-42EF-B387-FF820FFE869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8A5-FF85-4F4C-8943-4B5A9ED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1DFC-F2DF-42EF-B387-FF820FFE869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8A5-FF85-4F4C-8943-4B5A9ED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1DFC-F2DF-42EF-B387-FF820FFE869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8A5-FF85-4F4C-8943-4B5A9ED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5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1DFC-F2DF-42EF-B387-FF820FFE869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B8A5-FF85-4F4C-8943-4B5A9ED6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7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Association </a:t>
            </a:r>
            <a:r>
              <a:rPr lang="en-US" dirty="0"/>
              <a:t>Rules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3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Build rules</a:t>
            </a:r>
          </a:p>
          <a:p>
            <a:pPr marL="400050" lvl="1" indent="0">
              <a:buNone/>
            </a:pPr>
            <a:r>
              <a:rPr lang="en-US" sz="2000" dirty="0"/>
              <a:t>rules2 &lt;- </a:t>
            </a:r>
            <a:r>
              <a:rPr lang="en-US" sz="2000" dirty="0" err="1"/>
              <a:t>apriori</a:t>
            </a:r>
            <a:r>
              <a:rPr lang="en-US" sz="2000" dirty="0"/>
              <a:t>(</a:t>
            </a:r>
            <a:r>
              <a:rPr lang="en-US" sz="2000" dirty="0" err="1"/>
              <a:t>Epub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/>
              <a:t>How many rules? </a:t>
            </a:r>
            <a:r>
              <a:rPr lang="en-US" sz="1800" dirty="0"/>
              <a:t>(Obviously, defaults parameters are not good here.)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Specify support and confidence thresholds</a:t>
            </a:r>
          </a:p>
          <a:p>
            <a:pPr marL="400050" lvl="1" indent="0">
              <a:buNone/>
            </a:pPr>
            <a:r>
              <a:rPr lang="en-US" sz="2000" dirty="0"/>
              <a:t>rules2 &lt;- </a:t>
            </a:r>
            <a:r>
              <a:rPr lang="en-US" sz="2000" dirty="0" err="1"/>
              <a:t>apriori</a:t>
            </a:r>
            <a:r>
              <a:rPr lang="en-US" sz="2000" dirty="0"/>
              <a:t>(</a:t>
            </a:r>
            <a:r>
              <a:rPr lang="en-US" sz="2000" dirty="0" err="1"/>
              <a:t>Epub</a:t>
            </a:r>
            <a:r>
              <a:rPr lang="en-US" sz="2000" dirty="0"/>
              <a:t>, parameter=list(support=0.001, confidence=0.5))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Can we be even more restrictive?</a:t>
            </a:r>
          </a:p>
          <a:p>
            <a:pPr marL="400050" lvl="1" indent="0">
              <a:buNone/>
            </a:pPr>
            <a:r>
              <a:rPr lang="en-US" sz="2000" dirty="0"/>
              <a:t>rules3 &lt;- </a:t>
            </a:r>
            <a:r>
              <a:rPr lang="en-US" sz="2000" dirty="0" err="1"/>
              <a:t>apriori</a:t>
            </a:r>
            <a:r>
              <a:rPr lang="en-US" sz="2000" dirty="0"/>
              <a:t>(</a:t>
            </a:r>
            <a:r>
              <a:rPr lang="en-US" sz="2000" dirty="0" err="1"/>
              <a:t>Epub</a:t>
            </a:r>
            <a:r>
              <a:rPr lang="en-US" sz="2000" dirty="0"/>
              <a:t>, parameter=list(support=</a:t>
            </a:r>
            <a:r>
              <a:rPr lang="en-US" sz="2000" b="1" dirty="0">
                <a:solidFill>
                  <a:srgbClr val="FF0000"/>
                </a:solidFill>
              </a:rPr>
              <a:t>0.01</a:t>
            </a:r>
            <a:r>
              <a:rPr lang="en-US" sz="2000" dirty="0"/>
              <a:t>, confidence=0.5))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5197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800" dirty="0"/>
              <a:t>Inspect the rules</a:t>
            </a:r>
          </a:p>
          <a:p>
            <a:pPr marL="800100" lvl="2" indent="0">
              <a:buNone/>
            </a:pPr>
            <a:r>
              <a:rPr lang="en-US" dirty="0"/>
              <a:t>&gt; inspect(rules2)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3300" dirty="0"/>
              <a:t>Sort by lift</a:t>
            </a:r>
          </a:p>
          <a:p>
            <a:pPr marL="800100" lvl="2" indent="0">
              <a:buNone/>
            </a:pPr>
            <a:r>
              <a:rPr lang="en-US" dirty="0"/>
              <a:t>&gt; inspect(head(sort(rules2,by="lift"),10))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3300" dirty="0"/>
              <a:t>Plot the rules</a:t>
            </a:r>
          </a:p>
          <a:p>
            <a:pPr marL="800100" lvl="2" indent="0">
              <a:buNone/>
            </a:pPr>
            <a:r>
              <a:rPr lang="en-US" sz="2000" dirty="0"/>
              <a:t>&gt; plot(rules2)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3300" dirty="0"/>
              <a:t>Try Two-Key plot</a:t>
            </a:r>
          </a:p>
          <a:p>
            <a:pPr marL="800100" lvl="2" indent="0">
              <a:buNone/>
            </a:pPr>
            <a:r>
              <a:rPr lang="en-US" sz="2000" dirty="0"/>
              <a:t>&gt; plot(rules2, shading="order", control=list(main = "Two-key plot"))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3300" dirty="0"/>
              <a:t>Does a group plot make sense?</a:t>
            </a:r>
          </a:p>
          <a:p>
            <a:pPr marL="800100" lvl="2" indent="0">
              <a:buNone/>
            </a:pPr>
            <a:r>
              <a:rPr lang="en-US" sz="2000" dirty="0"/>
              <a:t>&gt; plot(head(sort(rules2, by ="lift"),50), method="grouped")</a:t>
            </a:r>
          </a:p>
        </p:txBody>
      </p:sp>
    </p:spTree>
    <p:extLst>
      <p:ext uri="{BB962C8B-B14F-4D97-AF65-F5344CB8AC3E}">
        <p14:creationId xmlns:p14="http://schemas.microsoft.com/office/powerpoint/2010/main" val="9001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further visualization approaches supported by </a:t>
            </a:r>
            <a:r>
              <a:rPr lang="en-US" dirty="0" err="1"/>
              <a:t>arulesViz</a:t>
            </a:r>
            <a:r>
              <a:rPr lang="en-US" dirty="0"/>
              <a:t> see:</a:t>
            </a:r>
          </a:p>
          <a:p>
            <a:pPr marL="0" indent="0">
              <a:buNone/>
            </a:pPr>
            <a:r>
              <a:rPr lang="en-US" sz="2000" dirty="0"/>
              <a:t>https://cran.r-project.org/web/packages/arulesViz/vignettes/arulesViz.pdf</a:t>
            </a:r>
          </a:p>
        </p:txBody>
      </p:sp>
    </p:spTree>
    <p:extLst>
      <p:ext uri="{BB962C8B-B14F-4D97-AF65-F5344CB8AC3E}">
        <p14:creationId xmlns:p14="http://schemas.microsoft.com/office/powerpoint/2010/main" val="308270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/>
              <a:t>Check R packages from </a:t>
            </a:r>
            <a:r>
              <a:rPr lang="en-US" dirty="0" err="1"/>
              <a:t>RStudio</a:t>
            </a:r>
            <a:endParaRPr lang="en-US" dirty="0"/>
          </a:p>
          <a:p>
            <a:pPr marL="857250" lvl="2" indent="0">
              <a:buNone/>
            </a:pPr>
            <a:r>
              <a:rPr lang="en-US" sz="2000" dirty="0"/>
              <a:t>Are </a:t>
            </a:r>
            <a:r>
              <a:rPr lang="en-US" sz="2000" dirty="0" err="1"/>
              <a:t>arules</a:t>
            </a:r>
            <a:r>
              <a:rPr lang="en-US" sz="2000" dirty="0"/>
              <a:t> and </a:t>
            </a:r>
            <a:r>
              <a:rPr lang="en-US" sz="2000" dirty="0" err="1"/>
              <a:t>arulesViz</a:t>
            </a:r>
            <a:r>
              <a:rPr lang="en-US" sz="2000" dirty="0"/>
              <a:t> available? Loaded?</a:t>
            </a:r>
          </a:p>
          <a:p>
            <a:pPr marL="914400" lvl="1" indent="-457200"/>
            <a:endParaRPr lang="en-US" sz="2400" dirty="0"/>
          </a:p>
          <a:p>
            <a:pPr marL="57150" indent="0">
              <a:buNone/>
            </a:pPr>
            <a:r>
              <a:rPr lang="en-US" dirty="0"/>
              <a:t>These packages should ALREADY be installed!</a:t>
            </a:r>
            <a:endParaRPr lang="pt-BR" sz="2000" dirty="0"/>
          </a:p>
          <a:p>
            <a:pPr marL="857250" lvl="2" indent="0">
              <a:buNone/>
            </a:pPr>
            <a:endParaRPr lang="pt-BR" sz="2000" dirty="0"/>
          </a:p>
          <a:p>
            <a:pPr marL="57150" indent="0">
              <a:buNone/>
            </a:pPr>
            <a:r>
              <a:rPr lang="pt-BR" dirty="0"/>
              <a:t>Search the User Library</a:t>
            </a:r>
          </a:p>
          <a:p>
            <a:pPr marL="57150" indent="0">
              <a:buNone/>
            </a:pPr>
            <a:r>
              <a:rPr lang="en-US" dirty="0"/>
              <a:t>	click on the box for </a:t>
            </a:r>
            <a:r>
              <a:rPr lang="en-US" dirty="0" err="1"/>
              <a:t>arules</a:t>
            </a:r>
            <a:r>
              <a:rPr lang="en-US" dirty="0"/>
              <a:t> to load</a:t>
            </a:r>
          </a:p>
          <a:p>
            <a:pPr marL="57150" indent="0">
              <a:buNone/>
            </a:pPr>
            <a:r>
              <a:rPr lang="en-US" dirty="0"/>
              <a:t>	click on the box for </a:t>
            </a:r>
            <a:r>
              <a:rPr lang="en-US" dirty="0" err="1"/>
              <a:t>arulesViz</a:t>
            </a:r>
            <a:r>
              <a:rPr lang="en-US" dirty="0"/>
              <a:t> to load</a:t>
            </a:r>
          </a:p>
          <a:p>
            <a:pPr marL="571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247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Available data in </a:t>
            </a:r>
            <a:r>
              <a:rPr lang="en-US" sz="2800" dirty="0" err="1"/>
              <a:t>arules</a:t>
            </a:r>
            <a:r>
              <a:rPr lang="en-US" sz="2800" dirty="0"/>
              <a:t> package:  </a:t>
            </a:r>
            <a:r>
              <a:rPr lang="en-US" sz="2800" dirty="0" err="1"/>
              <a:t>Epub</a:t>
            </a:r>
            <a:r>
              <a:rPr lang="en-US" sz="2800" dirty="0"/>
              <a:t> and Groceries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Start with Groceries</a:t>
            </a:r>
          </a:p>
          <a:p>
            <a:pPr marL="800100" lvl="2" indent="0">
              <a:buNone/>
            </a:pPr>
            <a:r>
              <a:rPr lang="en-US" sz="2000" dirty="0"/>
              <a:t>&gt; data("Groceries")</a:t>
            </a:r>
          </a:p>
          <a:p>
            <a:pPr marL="800100" lvl="2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/>
              <a:t>Inspect Groceries</a:t>
            </a:r>
          </a:p>
          <a:p>
            <a:pPr marL="800100" lvl="2" indent="0">
              <a:buNone/>
            </a:pPr>
            <a:r>
              <a:rPr lang="en-US" sz="2000" dirty="0"/>
              <a:t>&gt; Groceries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Get summary</a:t>
            </a:r>
          </a:p>
          <a:p>
            <a:pPr marL="800100" lvl="2" indent="0">
              <a:buNone/>
            </a:pPr>
            <a:r>
              <a:rPr lang="en-US" dirty="0"/>
              <a:t>&gt; summary(Groceries)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dirty="0"/>
              <a:t>Visualize data</a:t>
            </a:r>
          </a:p>
          <a:p>
            <a:pPr marL="800100" lvl="2" indent="0">
              <a:buNone/>
            </a:pPr>
            <a:r>
              <a:rPr lang="en-US" dirty="0"/>
              <a:t>&gt; image(Groceries)</a:t>
            </a:r>
          </a:p>
          <a:p>
            <a:pPr lvl="2" indent="-342900">
              <a:buFont typeface="Wingdings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again with less data</a:t>
            </a:r>
          </a:p>
          <a:p>
            <a:pPr marL="800100" lvl="2" indent="0">
              <a:buNone/>
            </a:pPr>
            <a:r>
              <a:rPr lang="en-US" dirty="0"/>
              <a:t>&gt; image(Groceries[1:200,])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Observations?</a:t>
            </a:r>
          </a:p>
        </p:txBody>
      </p:sp>
    </p:spTree>
    <p:extLst>
      <p:ext uri="{BB962C8B-B14F-4D97-AF65-F5344CB8AC3E}">
        <p14:creationId xmlns:p14="http://schemas.microsoft.com/office/powerpoint/2010/main" val="334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Find association rules</a:t>
            </a:r>
          </a:p>
          <a:p>
            <a:pPr marL="0" indent="0">
              <a:buNone/>
            </a:pPr>
            <a:r>
              <a:rPr lang="en-US" sz="2000" dirty="0"/>
              <a:t>rules &lt;- </a:t>
            </a:r>
            <a:r>
              <a:rPr lang="en-US" sz="2000" dirty="0" err="1"/>
              <a:t>apriori</a:t>
            </a:r>
            <a:r>
              <a:rPr lang="en-US" sz="2000" dirty="0"/>
              <a:t>(Groceries, parameter=list(support=0.001, confidence=0.5))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How many rules did this produce?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Inspect the rules</a:t>
            </a:r>
          </a:p>
          <a:p>
            <a:pPr marL="400050" lvl="1" indent="0">
              <a:buNone/>
            </a:pPr>
            <a:r>
              <a:rPr lang="en-US" sz="2400" dirty="0"/>
              <a:t>&gt; inspect(rules)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Visualize the rules</a:t>
            </a:r>
          </a:p>
          <a:p>
            <a:pPr marL="400050" lvl="1" indent="0">
              <a:buNone/>
            </a:pPr>
            <a:r>
              <a:rPr lang="en-US" sz="2600" dirty="0"/>
              <a:t>&gt; plot(rules)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dirty="0"/>
              <a:t>Visualize length of rules</a:t>
            </a:r>
          </a:p>
          <a:p>
            <a:pPr marL="400050" lvl="1" indent="0">
              <a:buNone/>
            </a:pPr>
            <a:r>
              <a:rPr lang="en-US" sz="2600" dirty="0"/>
              <a:t>&gt; plot(rules, shading="order", control=list(main = "Two-key plot"))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196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</a:t>
            </a:r>
            <a:r>
              <a:rPr lang="en-US" dirty="0" err="1"/>
              <a:t>defn</a:t>
            </a:r>
            <a:r>
              <a:rPr lang="en-US" dirty="0"/>
              <a:t> of Confidence?</a:t>
            </a:r>
          </a:p>
          <a:p>
            <a:pPr marL="0" indent="0">
              <a:buNone/>
            </a:pPr>
            <a:endParaRPr lang="en-US" sz="800" dirty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F497D"/>
                </a:solidFill>
              </a:rPr>
              <a:t>Confidence(X -&gt; Y): </a:t>
            </a:r>
            <a:r>
              <a:rPr lang="en-US" dirty="0"/>
              <a:t>The % of transactions that contain X, which also contain 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What is the </a:t>
            </a:r>
            <a:r>
              <a:rPr lang="en-US" dirty="0" err="1"/>
              <a:t>defn</a:t>
            </a:r>
            <a:r>
              <a:rPr lang="en-US" dirty="0"/>
              <a:t> of Lift?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099" y="4267200"/>
            <a:ext cx="8356601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5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How can we focus on fewer better rules?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Fewer, but not better</a:t>
            </a:r>
          </a:p>
          <a:p>
            <a:pPr marL="800100" lvl="2" indent="0">
              <a:buNone/>
            </a:pPr>
            <a:r>
              <a:rPr lang="en-US" dirty="0"/>
              <a:t>&gt; </a:t>
            </a:r>
            <a:r>
              <a:rPr lang="en-US"/>
              <a:t>inspect(rules[1:20])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Sort by lift</a:t>
            </a:r>
          </a:p>
          <a:p>
            <a:pPr marL="800100" lvl="2" indent="0">
              <a:buNone/>
            </a:pPr>
            <a:r>
              <a:rPr lang="en-US" dirty="0"/>
              <a:t>&gt; inspect(head(sort(rules, by ="lift"),5))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Alternatively, be more restrictive</a:t>
            </a:r>
          </a:p>
          <a:p>
            <a:pPr marL="0" indent="0">
              <a:buNone/>
            </a:pPr>
            <a:r>
              <a:rPr lang="en-US" sz="2000" dirty="0"/>
              <a:t>&gt; rules &lt;- </a:t>
            </a:r>
            <a:r>
              <a:rPr lang="en-US" sz="2000" dirty="0" err="1"/>
              <a:t>apriori</a:t>
            </a:r>
            <a:r>
              <a:rPr lang="en-US" sz="2000" dirty="0"/>
              <a:t>(Groceries, parameter=list(support=0.001, confidence=0.8))</a:t>
            </a:r>
          </a:p>
        </p:txBody>
      </p:sp>
    </p:spTree>
    <p:extLst>
      <p:ext uri="{BB962C8B-B14F-4D97-AF65-F5344CB8AC3E}">
        <p14:creationId xmlns:p14="http://schemas.microsoft.com/office/powerpoint/2010/main" val="32191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Examine grouped rules</a:t>
            </a:r>
          </a:p>
          <a:p>
            <a:pPr marL="400050" lvl="1" indent="0">
              <a:buNone/>
            </a:pPr>
            <a:r>
              <a:rPr lang="en-US" sz="2000" dirty="0"/>
              <a:t>&gt; plot(head(sort(rules, by ="lift"),500), method="grouped")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has more lift: dark or light spots?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fewer rules</a:t>
            </a:r>
          </a:p>
          <a:p>
            <a:pPr marL="400050" lvl="1" indent="0">
              <a:buNone/>
            </a:pPr>
            <a:r>
              <a:rPr lang="en-US" sz="2000" dirty="0"/>
              <a:t>&gt; plot(head(sort(rules, by ="lift"),50), method="grouped")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Load in </a:t>
            </a:r>
            <a:r>
              <a:rPr lang="en-US" dirty="0" err="1"/>
              <a:t>Epub</a:t>
            </a:r>
            <a:r>
              <a:rPr lang="en-US" dirty="0"/>
              <a:t> data</a:t>
            </a:r>
          </a:p>
          <a:p>
            <a:pPr marL="800100" lvl="2" indent="0">
              <a:buNone/>
            </a:pPr>
            <a:r>
              <a:rPr lang="en-US" dirty="0"/>
              <a:t>&gt;data(</a:t>
            </a:r>
            <a:r>
              <a:rPr lang="en-US" dirty="0" err="1"/>
              <a:t>Epub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Inspect </a:t>
            </a:r>
            <a:r>
              <a:rPr lang="en-US" sz="2800" dirty="0" err="1"/>
              <a:t>Epub</a:t>
            </a:r>
            <a:endParaRPr lang="en-US" sz="2800" dirty="0"/>
          </a:p>
          <a:p>
            <a:pPr marL="800100" lvl="2" indent="0">
              <a:buNone/>
            </a:pPr>
            <a:r>
              <a:rPr lang="en-US" sz="2000" dirty="0"/>
              <a:t>&gt; </a:t>
            </a:r>
            <a:r>
              <a:rPr lang="en-US" sz="2000" dirty="0" err="1"/>
              <a:t>Epub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Get summary</a:t>
            </a:r>
          </a:p>
          <a:p>
            <a:pPr marL="800100" lvl="2" indent="0">
              <a:buNone/>
            </a:pPr>
            <a:r>
              <a:rPr lang="en-US" dirty="0"/>
              <a:t>&gt;summary(</a:t>
            </a:r>
            <a:r>
              <a:rPr lang="en-US" dirty="0" err="1"/>
              <a:t>Epub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dirty="0"/>
              <a:t>Visualize data</a:t>
            </a:r>
          </a:p>
          <a:p>
            <a:pPr marL="800100" lvl="2" indent="0">
              <a:buNone/>
            </a:pPr>
            <a:r>
              <a:rPr lang="en-US" dirty="0"/>
              <a:t>&gt; image(</a:t>
            </a:r>
            <a:r>
              <a:rPr lang="en-US" dirty="0" err="1"/>
              <a:t>Epub</a:t>
            </a:r>
            <a:r>
              <a:rPr lang="en-US" dirty="0"/>
              <a:t>)</a:t>
            </a:r>
          </a:p>
          <a:p>
            <a:pPr lvl="2" indent="-342900">
              <a:buFont typeface="Wingdings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again with less data</a:t>
            </a:r>
          </a:p>
          <a:p>
            <a:pPr marL="800100" lvl="2" indent="0">
              <a:buNone/>
            </a:pPr>
            <a:r>
              <a:rPr lang="en-US" dirty="0"/>
              <a:t>&gt; image(</a:t>
            </a:r>
            <a:r>
              <a:rPr lang="en-US" dirty="0" err="1"/>
              <a:t>Epub</a:t>
            </a:r>
            <a:r>
              <a:rPr lang="en-US" dirty="0"/>
              <a:t>[1:1000,])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0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136C202CADD44A3D0E9DE143A9DDF" ma:contentTypeVersion="2" ma:contentTypeDescription="Create a new document." ma:contentTypeScope="" ma:versionID="8325c4de3f4da7801a634109d55a2cde">
  <xsd:schema xmlns:xsd="http://www.w3.org/2001/XMLSchema" xmlns:xs="http://www.w3.org/2001/XMLSchema" xmlns:p="http://schemas.microsoft.com/office/2006/metadata/properties" xmlns:ns2="b54761f9-7f75-4a6c-bbfd-0947f15c3a86" targetNamespace="http://schemas.microsoft.com/office/2006/metadata/properties" ma:root="true" ma:fieldsID="1c81483aade9fd35d03eac5ea637c08e" ns2:_="">
    <xsd:import namespace="b54761f9-7f75-4a6c-bbfd-0947f15c3a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761f9-7f75-4a6c-bbfd-0947f15c3a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ECDF1B-DB5F-4C3C-8410-AA0F0EBCCF6B}"/>
</file>

<file path=customXml/itemProps2.xml><?xml version="1.0" encoding="utf-8"?>
<ds:datastoreItem xmlns:ds="http://schemas.openxmlformats.org/officeDocument/2006/customXml" ds:itemID="{AAF09C7E-76C0-4FA2-A23A-0835CF765107}"/>
</file>

<file path=customXml/itemProps3.xml><?xml version="1.0" encoding="utf-8"?>
<ds:datastoreItem xmlns:ds="http://schemas.openxmlformats.org/officeDocument/2006/customXml" ds:itemID="{09812F69-48BB-49F2-B2DC-224410001E9F}"/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529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Association Rules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Rose, John R</dc:creator>
  <cp:lastModifiedBy>ROSE, JOHN</cp:lastModifiedBy>
  <cp:revision>26</cp:revision>
  <cp:lastPrinted>2013-02-13T21:30:26Z</cp:lastPrinted>
  <dcterms:created xsi:type="dcterms:W3CDTF">2013-02-06T23:44:12Z</dcterms:created>
  <dcterms:modified xsi:type="dcterms:W3CDTF">2020-09-16T13:12:11Z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0x010100EC6136C202CADD44A3D0E9DE143A9DDF</vt:lpwstr>
  </property>
</Properties>
</file>