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0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A6E1D-BD3C-4356-A031-F24CBFD5ABA3}" type="datetimeFigureOut">
              <a:rPr lang="en-US" smtClean="0"/>
              <a:pPr/>
              <a:t>9/29/2020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9FD22-A808-4F98-AB95-48E0B11A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# Create the linear model</a:t>
            </a:r>
          </a:p>
          <a:p>
            <a:pPr>
              <a:buNone/>
            </a:pPr>
            <a:r>
              <a:rPr lang="en-US" dirty="0"/>
              <a:t>r = lm(</a:t>
            </a:r>
            <a:r>
              <a:rPr lang="en-US" dirty="0" err="1"/>
              <a:t>RealEstate$Price</a:t>
            </a:r>
            <a:r>
              <a:rPr lang="en-US" dirty="0"/>
              <a:t> ~ </a:t>
            </a:r>
            <a:r>
              <a:rPr lang="en-US" dirty="0" err="1"/>
              <a:t>RealEstate$Size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# Try the structure command again</a:t>
            </a:r>
          </a:p>
          <a:p>
            <a:pPr>
              <a:buNone/>
            </a:pPr>
            <a:r>
              <a:rPr lang="en-US" dirty="0" err="1"/>
              <a:t>str</a:t>
            </a:r>
            <a:r>
              <a:rPr lang="en-US" dirty="0"/>
              <a:t>(r)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Still not so helpful for us neophytes.</a:t>
            </a:r>
          </a:p>
          <a:p>
            <a:pPr>
              <a:buNone/>
            </a:pPr>
            <a:r>
              <a:rPr lang="en-US" dirty="0"/>
              <a:t># Why do you keep doing what I tell you to do? ;-)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Ok, take the simple approach</a:t>
            </a:r>
          </a:p>
          <a:p>
            <a:pPr>
              <a:buNone/>
            </a:pPr>
            <a:r>
              <a:rPr lang="en-US" dirty="0"/>
              <a:t>print(r)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# Lets visualize the model as before</a:t>
            </a:r>
          </a:p>
          <a:p>
            <a:pPr>
              <a:buNone/>
            </a:pPr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=c(2,2))</a:t>
            </a:r>
          </a:p>
          <a:p>
            <a:pPr>
              <a:buNone/>
            </a:pPr>
            <a:r>
              <a:rPr lang="en-US" dirty="0"/>
              <a:t>plot(r)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dirty="0"/>
              <a:t># Let's look at these 4 plots now that we have real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Residuals </a:t>
            </a:r>
            <a:r>
              <a:rPr lang="en-US" dirty="0" err="1"/>
              <a:t>vs</a:t>
            </a:r>
            <a:r>
              <a:rPr lang="en-US" dirty="0"/>
              <a:t> Fitted - Are the residuals evenly distributed?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Q-Q plot - Are the residuals distributed approx normally?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Scale-Location - is variance approximately constant?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 Residuals vs. Leverage - points far from the </a:t>
            </a:r>
            <a:r>
              <a:rPr lang="en-US" dirty="0" err="1"/>
              <a:t>centroid</a:t>
            </a:r>
            <a:r>
              <a:rPr lang="en-US" dirty="0"/>
              <a:t> in the y-axis are potential outliers. Any outliers?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we think that a linear model is good for this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#As before, lets visualize the difference between the observed and predicted values of y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2400" dirty="0" err="1"/>
              <a:t>ypred</a:t>
            </a:r>
            <a:r>
              <a:rPr lang="en-US" sz="2400" dirty="0"/>
              <a:t> = predict(r)</a:t>
            </a:r>
          </a:p>
          <a:p>
            <a:pPr>
              <a:buNone/>
            </a:pPr>
            <a:r>
              <a:rPr lang="en-US" sz="2400" dirty="0"/>
              <a:t>par(</a:t>
            </a:r>
            <a:r>
              <a:rPr lang="en-US" sz="2400" dirty="0" err="1"/>
              <a:t>mfrow</a:t>
            </a:r>
            <a:r>
              <a:rPr lang="en-US" sz="2400" dirty="0"/>
              <a:t>=c(1,1))</a:t>
            </a:r>
          </a:p>
          <a:p>
            <a:pPr>
              <a:buNone/>
            </a:pPr>
            <a:r>
              <a:rPr lang="en-US" sz="2400" dirty="0"/>
              <a:t>plot(</a:t>
            </a:r>
            <a:r>
              <a:rPr lang="en-US" sz="2400" dirty="0" err="1"/>
              <a:t>RealEstate$Price</a:t>
            </a:r>
            <a:r>
              <a:rPr lang="en-US" sz="2400" dirty="0"/>
              <a:t>, </a:t>
            </a:r>
            <a:r>
              <a:rPr lang="en-US" sz="2400" dirty="0" err="1"/>
              <a:t>RealEstate$Price</a:t>
            </a:r>
            <a:r>
              <a:rPr lang="en-US" sz="2400" dirty="0"/>
              <a:t>, type="l", </a:t>
            </a:r>
            <a:r>
              <a:rPr lang="en-US" sz="2400" dirty="0" err="1"/>
              <a:t>xlab</a:t>
            </a:r>
            <a:r>
              <a:rPr lang="en-US" sz="2400" dirty="0"/>
              <a:t>="Observed y", </a:t>
            </a:r>
            <a:r>
              <a:rPr lang="en-US" sz="2400" dirty="0" err="1"/>
              <a:t>ylab</a:t>
            </a:r>
            <a:r>
              <a:rPr lang="en-US" sz="2400" dirty="0"/>
              <a:t>="Predicted y")</a:t>
            </a:r>
          </a:p>
          <a:p>
            <a:pPr>
              <a:buNone/>
            </a:pPr>
            <a:r>
              <a:rPr lang="en-US" sz="2400" dirty="0"/>
              <a:t>points(</a:t>
            </a:r>
            <a:r>
              <a:rPr lang="en-US" sz="2400" dirty="0" err="1"/>
              <a:t>RealEstate$Price</a:t>
            </a:r>
            <a:r>
              <a:rPr lang="en-US" sz="2400" dirty="0"/>
              <a:t>, </a:t>
            </a:r>
            <a:r>
              <a:rPr lang="en-US" sz="2400" dirty="0" err="1"/>
              <a:t>ypred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Print summary statistics of model</a:t>
            </a:r>
          </a:p>
          <a:p>
            <a:pPr>
              <a:buNone/>
            </a:pPr>
            <a:r>
              <a:rPr lang="en-US" dirty="0"/>
              <a:t>summary(r)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500" dirty="0"/>
              <a:t>Recall: Explanation of summary statistics: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Coefficients - Intercept and X values as well as std. error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t-value  -  coefficient/</a:t>
            </a:r>
            <a:r>
              <a:rPr lang="en-US" dirty="0" err="1"/>
              <a:t>std.error</a:t>
            </a:r>
            <a:r>
              <a:rPr lang="en-US" dirty="0"/>
              <a:t> ==&gt; small value indicates variable has little/no effect on outcome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Pr(&gt;|t) </a:t>
            </a:r>
            <a:r>
              <a:rPr lang="en-US" dirty="0" err="1"/>
              <a:t>prob</a:t>
            </a:r>
            <a:r>
              <a:rPr lang="en-US" dirty="0"/>
              <a:t> of observing this t-value if coefficient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R-squared - goodness of fit 0 to 1, 1 is a good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F-statistic - is the model better than "guessing" close to 1 would as good as the null model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p-value -  probability of seeing an F-value this large by chance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 First we will start with synthetic data</a:t>
            </a:r>
          </a:p>
          <a:p>
            <a:pPr>
              <a:buNone/>
            </a:pPr>
            <a:r>
              <a:rPr lang="en-US" dirty="0" err="1"/>
              <a:t>set.seed</a:t>
            </a:r>
            <a:r>
              <a:rPr lang="en-US" dirty="0"/>
              <a:t>(555)</a:t>
            </a:r>
          </a:p>
          <a:p>
            <a:pPr>
              <a:buNone/>
            </a:pPr>
            <a:r>
              <a:rPr lang="en-US" dirty="0"/>
              <a:t> x  = </a:t>
            </a:r>
            <a:r>
              <a:rPr lang="en-US" dirty="0" err="1"/>
              <a:t>runif</a:t>
            </a:r>
            <a:r>
              <a:rPr lang="en-US" dirty="0"/>
              <a:t>(150, 0, 50)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next we create synthetic linear data</a:t>
            </a:r>
          </a:p>
          <a:p>
            <a:pPr>
              <a:buNone/>
            </a:pPr>
            <a:r>
              <a:rPr lang="en-US" dirty="0" err="1"/>
              <a:t>set.seed</a:t>
            </a:r>
            <a:r>
              <a:rPr lang="en-US" dirty="0"/>
              <a:t>(555)</a:t>
            </a:r>
          </a:p>
          <a:p>
            <a:pPr>
              <a:buNone/>
            </a:pPr>
            <a:r>
              <a:rPr lang="en-US" dirty="0"/>
              <a:t>y = 3.142 + x + </a:t>
            </a:r>
            <a:r>
              <a:rPr lang="en-US" dirty="0" err="1"/>
              <a:t>rnorm</a:t>
            </a:r>
            <a:r>
              <a:rPr lang="en-US" dirty="0"/>
              <a:t>(150)*2.5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Let’s see what it looks like</a:t>
            </a:r>
          </a:p>
          <a:p>
            <a:pPr>
              <a:buNone/>
            </a:pPr>
            <a:r>
              <a:rPr lang="en-US" dirty="0"/>
              <a:t>plot(y ~ x)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# Use the </a:t>
            </a:r>
            <a:r>
              <a:rPr lang="en-US"/>
              <a:t>ordinary least </a:t>
            </a:r>
            <a:r>
              <a:rPr lang="en-US" dirty="0"/>
              <a:t>squares model in R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dirty="0"/>
              <a:t> m = lm(y ~ x)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R provides a command for looking at the details of the fitted model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(m)</a:t>
            </a:r>
          </a:p>
          <a:p>
            <a:pPr>
              <a:buNone/>
            </a:pPr>
            <a:r>
              <a:rPr lang="en-US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 Huh? This is a lot details! Let's try something more concise.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dirty="0"/>
              <a:t>print(m)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Let's visualize the model</a:t>
            </a:r>
          </a:p>
          <a:p>
            <a:pPr>
              <a:buNone/>
            </a:pPr>
            <a:endParaRPr lang="en-US" sz="1500" dirty="0"/>
          </a:p>
          <a:p>
            <a:pPr>
              <a:buNone/>
            </a:pPr>
            <a:r>
              <a:rPr lang="en-US" dirty="0"/>
              <a:t>par(</a:t>
            </a:r>
            <a:r>
              <a:rPr lang="en-US" dirty="0" err="1"/>
              <a:t>mfrow</a:t>
            </a:r>
            <a:r>
              <a:rPr lang="en-US" dirty="0"/>
              <a:t>=c(2,2))</a:t>
            </a:r>
          </a:p>
          <a:p>
            <a:pPr>
              <a:buNone/>
            </a:pPr>
            <a:r>
              <a:rPr lang="en-US" dirty="0"/>
              <a:t>plot(m)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What are the 4 plots?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Residuals </a:t>
            </a:r>
            <a:r>
              <a:rPr lang="en-US" dirty="0" err="1"/>
              <a:t>vs</a:t>
            </a:r>
            <a:r>
              <a:rPr lang="en-US" dirty="0"/>
              <a:t> Fitted - residuals should be evenly distributed. Why?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Q-Q plot - test whether the residuals are distributed approx normal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Scale-Location - is variance approximately constant?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Residuals vs. Leverage - look for outliers. points far from the </a:t>
            </a:r>
            <a:r>
              <a:rPr lang="en-US" dirty="0" err="1"/>
              <a:t>centroid</a:t>
            </a:r>
            <a:r>
              <a:rPr lang="en-US" dirty="0"/>
              <a:t> in the y-axis are potential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# Lets visualize the difference between the observed and predicted values of y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 err="1"/>
              <a:t>ypred</a:t>
            </a:r>
            <a:r>
              <a:rPr lang="en-US" sz="2800" dirty="0"/>
              <a:t> = predict(m)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=c(1,1))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plot(</a:t>
            </a:r>
            <a:r>
              <a:rPr lang="en-US" sz="2800" dirty="0" err="1"/>
              <a:t>y,y,type</a:t>
            </a:r>
            <a:r>
              <a:rPr lang="en-US" sz="2800" dirty="0"/>
              <a:t>='l', </a:t>
            </a:r>
            <a:r>
              <a:rPr lang="en-US" sz="2800" dirty="0" err="1"/>
              <a:t>xlab</a:t>
            </a:r>
            <a:r>
              <a:rPr lang="en-US" sz="2800" dirty="0"/>
              <a:t>="observed y", </a:t>
            </a:r>
            <a:r>
              <a:rPr lang="en-US" sz="2800" dirty="0" err="1"/>
              <a:t>ylab</a:t>
            </a:r>
            <a:r>
              <a:rPr lang="en-US" sz="2800" dirty="0"/>
              <a:t>="predicted y")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points(y, </a:t>
            </a:r>
            <a:r>
              <a:rPr lang="en-US" sz="2800" dirty="0" err="1"/>
              <a:t>ypred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We can get a more detailed view from the summary function</a:t>
            </a:r>
          </a:p>
          <a:p>
            <a:pPr>
              <a:buNone/>
            </a:pPr>
            <a:r>
              <a:rPr lang="en-US" dirty="0"/>
              <a:t>summary(m)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500" dirty="0"/>
              <a:t>Explanation of summary statistics: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Coefficients - Intercept and X values as well as std. error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t-value  -  coefficient/</a:t>
            </a:r>
            <a:r>
              <a:rPr lang="en-US" dirty="0" err="1"/>
              <a:t>std.error</a:t>
            </a:r>
            <a:r>
              <a:rPr lang="en-US" dirty="0"/>
              <a:t> ==&gt; small value indicates variable has little/no effect on outcome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Pr(&gt;|t) </a:t>
            </a:r>
            <a:r>
              <a:rPr lang="en-US" dirty="0" err="1"/>
              <a:t>prob</a:t>
            </a:r>
            <a:r>
              <a:rPr lang="en-US" dirty="0"/>
              <a:t> of observing this t-value if coefficient is zero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R-squared - goodness of fit 0 to 1, 1 is a good fit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F-statistic - is the model better than "guessing" close to 1 would as good as the null model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p-value -  probability of seeing an F-value this large by chance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# Okay, lets look at actual data</a:t>
            </a:r>
          </a:p>
          <a:p>
            <a:pPr>
              <a:buNone/>
            </a:pPr>
            <a:r>
              <a:rPr lang="en-US" dirty="0"/>
              <a:t># input data: https://cse.sc.edu/~rose/587/CSV/RealEstate.csv</a:t>
            </a:r>
          </a:p>
          <a:p>
            <a:pPr>
              <a:buNone/>
            </a:pPr>
            <a:r>
              <a:rPr lang="en-US" dirty="0"/>
              <a:t># 1) use </a:t>
            </a:r>
            <a:r>
              <a:rPr lang="en-US" dirty="0" err="1"/>
              <a:t>wget</a:t>
            </a:r>
            <a:r>
              <a:rPr lang="en-US" dirty="0"/>
              <a:t> to copy the dataset to the </a:t>
            </a:r>
            <a:r>
              <a:rPr lang="en-US" dirty="0" err="1"/>
              <a:t>vm</a:t>
            </a:r>
            <a:endParaRPr lang="en-US" dirty="0"/>
          </a:p>
          <a:p>
            <a:pPr>
              <a:buNone/>
            </a:pPr>
            <a:r>
              <a:rPr lang="en-US" dirty="0"/>
              <a:t># 2) use GUI import from Text (base) to  import RealEstate.csv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# Visualize data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dirty="0"/>
              <a:t>plot(</a:t>
            </a:r>
            <a:r>
              <a:rPr lang="en-US" dirty="0" err="1"/>
              <a:t>RealEstate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# Get summary statistics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dirty="0"/>
              <a:t>summary(</a:t>
            </a:r>
            <a:r>
              <a:rPr lang="en-US" dirty="0" err="1"/>
              <a:t>RealEstate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22F5-17CA-4CCD-BB5A-1C6A2634C573}"/>
</file>

<file path=customXml/itemProps2.xml><?xml version="1.0" encoding="utf-8"?>
<ds:datastoreItem xmlns:ds="http://schemas.openxmlformats.org/officeDocument/2006/customXml" ds:itemID="{62AE010D-33D3-4F59-B097-9C32137B4F90}"/>
</file>

<file path=customXml/itemProps3.xml><?xml version="1.0" encoding="utf-8"?>
<ds:datastoreItem xmlns:ds="http://schemas.openxmlformats.org/officeDocument/2006/customXml" ds:itemID="{4D375C51-3EB2-4D25-984B-AB5E9B9E53A6}"/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758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</dc:creator>
  <cp:lastModifiedBy>ROSE, JOHN</cp:lastModifiedBy>
  <cp:revision>37</cp:revision>
  <dcterms:created xsi:type="dcterms:W3CDTF">2013-02-07T01:49:27Z</dcterms:created>
  <dcterms:modified xsi:type="dcterms:W3CDTF">2020-09-29T11:45:12Z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