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t Miles" userId="80ed8732390fccd9" providerId="LiveId" clId="{B2469BA2-2952-42D2-AAF5-BA72638A769D}"/>
    <pc:docChg chg="modSld">
      <pc:chgData name="Cort Miles" userId="80ed8732390fccd9" providerId="LiveId" clId="{B2469BA2-2952-42D2-AAF5-BA72638A769D}" dt="2023-02-22T22:02:11.375" v="0" actId="1076"/>
      <pc:docMkLst>
        <pc:docMk/>
      </pc:docMkLst>
      <pc:sldChg chg="modSp mod">
        <pc:chgData name="Cort Miles" userId="80ed8732390fccd9" providerId="LiveId" clId="{B2469BA2-2952-42D2-AAF5-BA72638A769D}" dt="2023-02-22T22:02:11.375" v="0" actId="1076"/>
        <pc:sldMkLst>
          <pc:docMk/>
          <pc:sldMk cId="1936523402" sldId="263"/>
        </pc:sldMkLst>
        <pc:spChg chg="mod">
          <ac:chgData name="Cort Miles" userId="80ed8732390fccd9" providerId="LiveId" clId="{B2469BA2-2952-42D2-AAF5-BA72638A769D}" dt="2023-02-22T22:02:11.375" v="0" actId="1076"/>
          <ac:spMkLst>
            <pc:docMk/>
            <pc:sldMk cId="1936523402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6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09C-A9A1-4474-8DB8-43FAC23881D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9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A309C-A9A1-4474-8DB8-43FAC23881DD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7450-8D68-4880-9FCE-D8C9FD4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Logit</a:t>
            </a:r>
            <a:r>
              <a:rPr lang="en-US" dirty="0"/>
              <a:t> Lab</a:t>
            </a:r>
            <a:br>
              <a:rPr lang="en-US" dirty="0"/>
            </a:br>
            <a:r>
              <a:rPr lang="en-US" sz="1600" dirty="0"/>
              <a:t>material borrowed from tutorial by</a:t>
            </a:r>
            <a:br>
              <a:rPr lang="en-US" sz="1600" dirty="0"/>
            </a:br>
            <a:r>
              <a:rPr lang="en-US" sz="1600" dirty="0"/>
              <a:t>William B. King</a:t>
            </a:r>
            <a:br>
              <a:rPr lang="en-US" sz="1600" dirty="0"/>
            </a:br>
            <a:r>
              <a:rPr lang="en-US" sz="1600" dirty="0"/>
              <a:t>Coastal Carolina</a:t>
            </a:r>
            <a:br>
              <a:rPr lang="en-US" sz="1600" dirty="0"/>
            </a:br>
            <a:r>
              <a:rPr lang="en-US" sz="1600" dirty="0"/>
              <a:t>see: ww2.coastal.edu/</a:t>
            </a:r>
            <a:r>
              <a:rPr lang="en-US" sz="1600" dirty="0" err="1"/>
              <a:t>kingw</a:t>
            </a:r>
            <a:r>
              <a:rPr lang="en-US" sz="1600" dirty="0"/>
              <a:t>/statistics/R-tutorials/logistic.html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1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Start by loading MASS library</a:t>
            </a:r>
          </a:p>
          <a:p>
            <a:pPr marL="0" indent="0">
              <a:buNone/>
            </a:pPr>
            <a:r>
              <a:rPr lang="en-US" sz="1400" dirty="0"/>
              <a:t>#  Note:  Functions and datasets to support </a:t>
            </a:r>
            <a:r>
              <a:rPr lang="en-US" sz="1400" dirty="0" err="1"/>
              <a:t>Venables</a:t>
            </a:r>
            <a:r>
              <a:rPr lang="en-US" sz="1400" dirty="0"/>
              <a:t> and Ripley, 'Modern Applied Statistics with S’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library("MASS")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#Load data set for analysis</a:t>
            </a:r>
          </a:p>
          <a:p>
            <a:pPr marL="0" indent="0">
              <a:buNone/>
            </a:pPr>
            <a:r>
              <a:rPr lang="en-US" sz="2000" dirty="0"/>
              <a:t>data(menarche)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#View structure of data</a:t>
            </a:r>
          </a:p>
          <a:p>
            <a:pPr marL="0" indent="0">
              <a:buNone/>
            </a:pPr>
            <a:r>
              <a:rPr lang="en-US" sz="2000" dirty="0" err="1"/>
              <a:t>str</a:t>
            </a:r>
            <a:r>
              <a:rPr lang="en-US" sz="2000" dirty="0"/>
              <a:t>(menarche)</a:t>
            </a:r>
          </a:p>
        </p:txBody>
      </p:sp>
    </p:spTree>
    <p:extLst>
      <p:ext uri="{BB962C8B-B14F-4D97-AF65-F5344CB8AC3E}">
        <p14:creationId xmlns:p14="http://schemas.microsoft.com/office/powerpoint/2010/main" val="342425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There are 3 variables with 25 observations:</a:t>
            </a:r>
          </a:p>
          <a:p>
            <a:pPr marL="0" indent="0">
              <a:buNone/>
            </a:pPr>
            <a:r>
              <a:rPr lang="en-US" sz="2400" dirty="0"/>
              <a:t>Age: average age of each cohort, i.e., partitioned by age</a:t>
            </a:r>
          </a:p>
          <a:p>
            <a:pPr marL="0" indent="0">
              <a:buNone/>
            </a:pPr>
            <a:r>
              <a:rPr lang="en-US" sz="2400" dirty="0"/>
              <a:t>Total: total number of girls in each cohort</a:t>
            </a:r>
          </a:p>
          <a:p>
            <a:pPr marL="0" indent="0">
              <a:buNone/>
            </a:pPr>
            <a:r>
              <a:rPr lang="en-US" sz="2400" dirty="0"/>
              <a:t>Menarche: number of girls that have reached menarche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Get summary statistics</a:t>
            </a:r>
          </a:p>
          <a:p>
            <a:pPr marL="0" indent="0">
              <a:buNone/>
            </a:pPr>
            <a:r>
              <a:rPr lang="en-US" sz="2400" dirty="0"/>
              <a:t>summary(menarche)</a:t>
            </a:r>
          </a:p>
          <a:p>
            <a:pPr marL="0" indent="0">
              <a:buNone/>
            </a:pPr>
            <a:r>
              <a:rPr lang="en-US" sz="2400" dirty="0"/>
              <a:t># See ranges for each variable along with distributions info</a:t>
            </a:r>
          </a:p>
        </p:txBody>
      </p:sp>
    </p:spTree>
    <p:extLst>
      <p:ext uri="{BB962C8B-B14F-4D97-AF65-F5344CB8AC3E}">
        <p14:creationId xmlns:p14="http://schemas.microsoft.com/office/powerpoint/2010/main" val="13826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# Plot data</a:t>
            </a:r>
          </a:p>
          <a:p>
            <a:pPr marL="0" indent="0">
              <a:buNone/>
            </a:pPr>
            <a:r>
              <a:rPr lang="en-US" sz="2000" dirty="0"/>
              <a:t>plot(Menarche/Total ~ Age, data=menarche)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Wow! Looks like a really good data set for logistic regression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What does the logistic regression command look like?</a:t>
            </a:r>
          </a:p>
          <a:p>
            <a:pPr marL="0" indent="0">
              <a:buNone/>
            </a:pPr>
            <a:r>
              <a:rPr lang="en-US" sz="2000" dirty="0" err="1"/>
              <a:t>glm</a:t>
            </a:r>
            <a:r>
              <a:rPr lang="en-US" sz="2000" dirty="0"/>
              <a:t>. out = </a:t>
            </a:r>
            <a:r>
              <a:rPr lang="en-US" sz="2000" dirty="0" err="1"/>
              <a:t>glm</a:t>
            </a:r>
            <a:r>
              <a:rPr lang="en-US" sz="2000" dirty="0"/>
              <a:t>(</a:t>
            </a:r>
            <a:r>
              <a:rPr lang="en-US" sz="2000" dirty="0" err="1"/>
              <a:t>cbind</a:t>
            </a:r>
            <a:r>
              <a:rPr lang="en-US" sz="2000" dirty="0"/>
              <a:t>(Menarche, Total-Menarche) ~ Age, 	family=binomial(</a:t>
            </a:r>
            <a:r>
              <a:rPr lang="en-US" sz="2000" dirty="0" err="1"/>
              <a:t>logit</a:t>
            </a:r>
            <a:r>
              <a:rPr lang="en-US" sz="2000" dirty="0"/>
              <a:t>), data=menarche)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So what is </a:t>
            </a:r>
            <a:r>
              <a:rPr lang="en-US" sz="2000" dirty="0" err="1"/>
              <a:t>glm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?</a:t>
            </a:r>
            <a:r>
              <a:rPr lang="en-US" sz="2000" dirty="0" err="1"/>
              <a:t>glm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we see that this is a generalized linear model function.</a:t>
            </a:r>
          </a:p>
        </p:txBody>
      </p:sp>
    </p:spTree>
    <p:extLst>
      <p:ext uri="{BB962C8B-B14F-4D97-AF65-F5344CB8AC3E}">
        <p14:creationId xmlns:p14="http://schemas.microsoft.com/office/powerpoint/2010/main" val="85733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 Lets parse the command</a:t>
            </a:r>
          </a:p>
          <a:p>
            <a:pPr marL="0" indent="0">
              <a:buNone/>
            </a:pPr>
            <a:r>
              <a:rPr lang="en-US" sz="2000" dirty="0" err="1"/>
              <a:t>glm</a:t>
            </a:r>
            <a:r>
              <a:rPr lang="en-US" sz="2000" dirty="0"/>
              <a:t>. out = </a:t>
            </a:r>
            <a:r>
              <a:rPr lang="en-US" sz="2000" dirty="0" err="1"/>
              <a:t>glm</a:t>
            </a:r>
            <a:r>
              <a:rPr lang="en-US" sz="2000" dirty="0"/>
              <a:t>(</a:t>
            </a:r>
            <a:r>
              <a:rPr lang="en-US" sz="2000" dirty="0" err="1"/>
              <a:t>cbind</a:t>
            </a:r>
            <a:r>
              <a:rPr lang="en-US" sz="2000" dirty="0"/>
              <a:t>(Menarche, Total-Menarche) ~ Age, 	family=binomial(</a:t>
            </a:r>
            <a:r>
              <a:rPr lang="en-US" sz="2000" dirty="0" err="1"/>
              <a:t>logit</a:t>
            </a:r>
            <a:r>
              <a:rPr lang="en-US" sz="2000" dirty="0"/>
              <a:t>), data=menarche)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# </a:t>
            </a:r>
            <a:r>
              <a:rPr lang="en-US" sz="2000" dirty="0" err="1"/>
              <a:t>glm</a:t>
            </a:r>
            <a:r>
              <a:rPr lang="en-US" sz="2000" dirty="0"/>
              <a:t> – generalized linear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What is </a:t>
            </a:r>
            <a:r>
              <a:rPr lang="en-US" sz="2000" dirty="0" err="1"/>
              <a:t>cbind</a:t>
            </a:r>
            <a:r>
              <a:rPr lang="en-US" sz="2000" dirty="0"/>
              <a:t>(Menarche, Total-Menarche) ~ Age?</a:t>
            </a:r>
          </a:p>
          <a:p>
            <a:pPr marL="0" indent="0">
              <a:buNone/>
            </a:pPr>
            <a:r>
              <a:rPr lang="en-US" sz="2000" dirty="0"/>
              <a:t># Type in</a:t>
            </a:r>
          </a:p>
          <a:p>
            <a:pPr marL="0" indent="0">
              <a:buNone/>
            </a:pPr>
            <a:r>
              <a:rPr lang="en-US" sz="2000" dirty="0" err="1"/>
              <a:t>cbind</a:t>
            </a:r>
            <a:r>
              <a:rPr lang="en-US" sz="2000" dirty="0"/>
              <a:t>(Menarche, Total-Menarche)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Why do you get an error?</a:t>
            </a:r>
          </a:p>
        </p:txBody>
      </p:sp>
    </p:spTree>
    <p:extLst>
      <p:ext uri="{BB962C8B-B14F-4D97-AF65-F5344CB8AC3E}">
        <p14:creationId xmlns:p14="http://schemas.microsoft.com/office/powerpoint/2010/main" val="96975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You get an error because Menarche &amp; Total are variables in a frame and</a:t>
            </a:r>
          </a:p>
          <a:p>
            <a:pPr marL="0" indent="0">
              <a:buNone/>
            </a:pPr>
            <a:r>
              <a:rPr lang="en-US" sz="2000" dirty="0"/>
              <a:t># not top-level variables.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Recall the plot command we used:</a:t>
            </a:r>
          </a:p>
          <a:p>
            <a:pPr marL="0" indent="0">
              <a:buNone/>
            </a:pPr>
            <a:r>
              <a:rPr lang="en-US" sz="2000" dirty="0"/>
              <a:t>plot(Menarche/Total ~ Age, data=menarche)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Notice: data = menarche. This specifies the data frame</a:t>
            </a:r>
          </a:p>
          <a:p>
            <a:pPr marL="0" indent="0">
              <a:buNone/>
            </a:pPr>
            <a:r>
              <a:rPr lang="en-US" sz="2000" dirty="0"/>
              <a:t># this is equivalent to</a:t>
            </a:r>
          </a:p>
          <a:p>
            <a:pPr marL="0" indent="0">
              <a:buNone/>
            </a:pPr>
            <a:r>
              <a:rPr lang="en-US" sz="2000" dirty="0"/>
              <a:t>plot(</a:t>
            </a:r>
            <a:r>
              <a:rPr lang="en-US" sz="2000" dirty="0" err="1"/>
              <a:t>menarche$Menarche</a:t>
            </a:r>
            <a:r>
              <a:rPr lang="en-US" sz="2000" dirty="0"/>
              <a:t>/</a:t>
            </a:r>
            <a:r>
              <a:rPr lang="en-US" sz="2000" dirty="0" err="1"/>
              <a:t>menarche$Total</a:t>
            </a:r>
            <a:r>
              <a:rPr lang="en-US" sz="2000" dirty="0"/>
              <a:t> ~ </a:t>
            </a:r>
            <a:r>
              <a:rPr lang="en-US" sz="2000" dirty="0" err="1"/>
              <a:t>menarche$Age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940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# What is </a:t>
            </a:r>
            <a:r>
              <a:rPr lang="en-US" sz="2000" dirty="0" err="1"/>
              <a:t>cbind</a:t>
            </a:r>
            <a:r>
              <a:rPr lang="en-US" sz="2000" dirty="0"/>
              <a:t>(Menarche, Total-Menarche)?</a:t>
            </a:r>
          </a:p>
          <a:p>
            <a:pPr marL="0" indent="0">
              <a:buNone/>
            </a:pPr>
            <a:r>
              <a:rPr lang="en-US" sz="2000" dirty="0"/>
              <a:t># when data=menarche, </a:t>
            </a:r>
            <a:r>
              <a:rPr lang="en-US" sz="2000" dirty="0" err="1"/>
              <a:t>cbind</a:t>
            </a:r>
            <a:r>
              <a:rPr lang="en-US" sz="2000" dirty="0"/>
              <a:t>(Menarche, Total-Menarche) is</a:t>
            </a:r>
          </a:p>
          <a:p>
            <a:pPr marL="0" indent="0">
              <a:buNone/>
            </a:pPr>
            <a:r>
              <a:rPr lang="en-US" sz="2000" dirty="0"/>
              <a:t># </a:t>
            </a:r>
            <a:r>
              <a:rPr lang="en-US" sz="2000" dirty="0" err="1"/>
              <a:t>cbind</a:t>
            </a:r>
            <a:r>
              <a:rPr lang="en-US" sz="2000" dirty="0"/>
              <a:t>(</a:t>
            </a:r>
            <a:r>
              <a:rPr lang="en-US" sz="2000" dirty="0" err="1"/>
              <a:t>menarche$Menarche</a:t>
            </a:r>
            <a:r>
              <a:rPr lang="en-US" sz="2000" dirty="0"/>
              <a:t>, </a:t>
            </a:r>
            <a:r>
              <a:rPr lang="en-US" sz="2000" dirty="0" err="1"/>
              <a:t>menarche$Total-menarche$Menarche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# Type it in</a:t>
            </a:r>
          </a:p>
          <a:p>
            <a:pPr marL="0" indent="0">
              <a:buNone/>
            </a:pPr>
            <a:r>
              <a:rPr lang="en-US" sz="2000" dirty="0" err="1"/>
              <a:t>cbind</a:t>
            </a:r>
            <a:r>
              <a:rPr lang="en-US" sz="2000" dirty="0"/>
              <a:t>(</a:t>
            </a:r>
            <a:r>
              <a:rPr lang="en-US" sz="2000" dirty="0" err="1"/>
              <a:t>menarche$Menarche</a:t>
            </a:r>
            <a:r>
              <a:rPr lang="en-US" sz="2000" dirty="0"/>
              <a:t>, </a:t>
            </a:r>
            <a:r>
              <a:rPr lang="en-US" sz="2000" dirty="0" err="1"/>
              <a:t>menarche$Total-menarche$Menarche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We see that these are the Y values of the points representing the dichotomy</a:t>
            </a:r>
          </a:p>
          <a:p>
            <a:pPr marL="0" indent="0">
              <a:buNone/>
            </a:pPr>
            <a:r>
              <a:rPr lang="en-US" sz="2000" dirty="0"/>
              <a:t># Thus </a:t>
            </a:r>
            <a:r>
              <a:rPr lang="en-US" sz="2000" dirty="0" err="1"/>
              <a:t>cbind</a:t>
            </a:r>
            <a:r>
              <a:rPr lang="en-US" sz="2000" dirty="0"/>
              <a:t>(Menarche, Total-Menarche) ~ Age, </a:t>
            </a:r>
          </a:p>
          <a:p>
            <a:pPr marL="0" indent="0">
              <a:buNone/>
            </a:pPr>
            <a:r>
              <a:rPr lang="en-US" sz="2000" dirty="0"/>
              <a:t># are the Y ~ X values that are arguments to the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What about family=binomial(</a:t>
            </a:r>
            <a:r>
              <a:rPr lang="en-US" sz="2000" dirty="0" err="1"/>
              <a:t>logit</a:t>
            </a:r>
            <a:r>
              <a:rPr lang="en-US" sz="2000" dirty="0"/>
              <a:t>)?</a:t>
            </a:r>
          </a:p>
          <a:p>
            <a:pPr marL="0" indent="0">
              <a:buNone/>
            </a:pPr>
            <a:r>
              <a:rPr lang="en-US" sz="2000" dirty="0"/>
              <a:t># This tells the </a:t>
            </a:r>
            <a:r>
              <a:rPr lang="en-US" sz="2000" dirty="0" err="1"/>
              <a:t>glm</a:t>
            </a:r>
            <a:r>
              <a:rPr lang="en-US" sz="2000" dirty="0"/>
              <a:t> function to fit the data using the </a:t>
            </a:r>
            <a:r>
              <a:rPr lang="en-US" sz="2000" dirty="0" err="1"/>
              <a:t>logit</a:t>
            </a:r>
            <a:r>
              <a:rPr lang="en-US" sz="2000" dirty="0"/>
              <a:t> model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1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Altogether</a:t>
            </a:r>
          </a:p>
          <a:p>
            <a:pPr marL="0" indent="0">
              <a:buNone/>
            </a:pPr>
            <a:r>
              <a:rPr lang="en-US" sz="2000" dirty="0" err="1"/>
              <a:t>glm</a:t>
            </a:r>
            <a:r>
              <a:rPr lang="en-US" sz="2000" dirty="0"/>
              <a:t>. out = </a:t>
            </a:r>
            <a:r>
              <a:rPr lang="en-US" sz="2000" dirty="0" err="1"/>
              <a:t>glm</a:t>
            </a:r>
            <a:r>
              <a:rPr lang="en-US" sz="2000" dirty="0"/>
              <a:t>(</a:t>
            </a:r>
            <a:r>
              <a:rPr lang="en-US" sz="2000" dirty="0" err="1"/>
              <a:t>cbind</a:t>
            </a:r>
            <a:r>
              <a:rPr lang="en-US" sz="2000" dirty="0"/>
              <a:t>(Menarche, Total-Menarche) ~ Age, 	family=binomial(</a:t>
            </a:r>
            <a:r>
              <a:rPr lang="en-US" sz="2000" dirty="0" err="1"/>
              <a:t>logit</a:t>
            </a:r>
            <a:r>
              <a:rPr lang="en-US" sz="2000" dirty="0"/>
              <a:t>), data=menarche)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Ok, let’s examine the result of fitting the data with the </a:t>
            </a:r>
            <a:r>
              <a:rPr lang="en-US" sz="2000" dirty="0" err="1"/>
              <a:t>logit</a:t>
            </a:r>
            <a:r>
              <a:rPr lang="en-US" sz="2000" dirty="0"/>
              <a:t> model</a:t>
            </a:r>
          </a:p>
          <a:p>
            <a:pPr marL="0" indent="0">
              <a:buNone/>
            </a:pPr>
            <a:r>
              <a:rPr lang="en-US" sz="2000" dirty="0"/>
              <a:t>plot(Menarche/Total ~ Age, data=menarche)</a:t>
            </a:r>
          </a:p>
          <a:p>
            <a:pPr marL="0" indent="0">
              <a:buNone/>
            </a:pPr>
            <a:r>
              <a:rPr lang="en-US" sz="2000" dirty="0"/>
              <a:t>lines(</a:t>
            </a:r>
            <a:r>
              <a:rPr lang="en-US" sz="2000" dirty="0" err="1"/>
              <a:t>menarche$Age</a:t>
            </a:r>
            <a:r>
              <a:rPr lang="en-US" sz="2000" dirty="0"/>
              <a:t>, </a:t>
            </a:r>
            <a:r>
              <a:rPr lang="en-US" sz="2000" dirty="0" err="1"/>
              <a:t>glm.out$fitted</a:t>
            </a:r>
            <a:r>
              <a:rPr lang="en-US" sz="2000" dirty="0"/>
              <a:t>, type="l", col="red")</a:t>
            </a:r>
          </a:p>
          <a:p>
            <a:pPr marL="0" indent="0">
              <a:buNone/>
            </a:pPr>
            <a:r>
              <a:rPr lang="en-US" sz="2000" dirty="0"/>
              <a:t>title(main="Menarche Data with Fitted Logistic Regression Line")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#Good fit!!!</a:t>
            </a:r>
          </a:p>
        </p:txBody>
      </p:sp>
    </p:spTree>
    <p:extLst>
      <p:ext uri="{BB962C8B-B14F-4D97-AF65-F5344CB8AC3E}">
        <p14:creationId xmlns:p14="http://schemas.microsoft.com/office/powerpoint/2010/main" val="193652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Check the statistics</a:t>
            </a:r>
          </a:p>
          <a:p>
            <a:pPr marL="0" indent="0">
              <a:buNone/>
            </a:pPr>
            <a:r>
              <a:rPr lang="en-US" sz="2000" dirty="0"/>
              <a:t>summary(</a:t>
            </a:r>
            <a:r>
              <a:rPr lang="en-US" sz="2000" dirty="0" err="1"/>
              <a:t>glm.out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Observe that the Estimated coefficient of Age is 1.63197</a:t>
            </a:r>
          </a:p>
          <a:p>
            <a:pPr marL="0" indent="0">
              <a:buNone/>
            </a:pPr>
            <a:r>
              <a:rPr lang="en-US" sz="2000" dirty="0"/>
              <a:t># Recall that the response variable is log odds so</a:t>
            </a:r>
          </a:p>
          <a:p>
            <a:pPr marL="0" indent="0">
              <a:buNone/>
            </a:pPr>
            <a:r>
              <a:rPr lang="en-US" sz="2000" dirty="0"/>
              <a:t># so the change in odds is </a:t>
            </a:r>
            <a:r>
              <a:rPr lang="en-US" sz="2000" dirty="0" err="1"/>
              <a:t>exp</a:t>
            </a:r>
            <a:r>
              <a:rPr lang="en-US" sz="2000" dirty="0"/>
              <a:t>(1.632) = 5.11 times.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Interpretation: for every year increase in age the odds of having reached</a:t>
            </a:r>
          </a:p>
          <a:p>
            <a:pPr marL="0" indent="0">
              <a:buNone/>
            </a:pPr>
            <a:r>
              <a:rPr lang="en-US" sz="2000" dirty="0"/>
              <a:t># menarche increase by </a:t>
            </a:r>
            <a:r>
              <a:rPr lang="en-US" sz="2000" dirty="0" err="1"/>
              <a:t>exp</a:t>
            </a:r>
            <a:r>
              <a:rPr lang="en-US" sz="2000" dirty="0"/>
              <a:t>(1.632) = 5.11 times.</a:t>
            </a:r>
          </a:p>
        </p:txBody>
      </p:sp>
    </p:spTree>
    <p:extLst>
      <p:ext uri="{BB962C8B-B14F-4D97-AF65-F5344CB8AC3E}">
        <p14:creationId xmlns:p14="http://schemas.microsoft.com/office/powerpoint/2010/main" val="152635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136C202CADD44A3D0E9DE143A9DDF" ma:contentTypeVersion="2" ma:contentTypeDescription="Create a new document." ma:contentTypeScope="" ma:versionID="8325c4de3f4da7801a634109d55a2cde">
  <xsd:schema xmlns:xsd="http://www.w3.org/2001/XMLSchema" xmlns:xs="http://www.w3.org/2001/XMLSchema" xmlns:p="http://schemas.microsoft.com/office/2006/metadata/properties" xmlns:ns2="b54761f9-7f75-4a6c-bbfd-0947f15c3a86" targetNamespace="http://schemas.microsoft.com/office/2006/metadata/properties" ma:root="true" ma:fieldsID="1c81483aade9fd35d03eac5ea637c08e" ns2:_="">
    <xsd:import namespace="b54761f9-7f75-4a6c-bbfd-0947f15c3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761f9-7f75-4a6c-bbfd-0947f15c3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38B3BF-52D0-49B3-8AE7-D598BF861E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BBFE1D-231B-468D-88F4-75FC20D2F6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761f9-7f75-4a6c-bbfd-0947f15c3a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BDD00-7A22-494A-8585-2E710D6B0EE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637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Logit Lab material borrowed from tutorial by William B. King Coastal Carolina see: ww2.coastal.edu/kingw/statistics/R-tutorials/logistic.html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Logit Lab material borrowed from tutorial by William B. King Coastal Carolina</dc:title>
  <dc:creator>Rose, John R</dc:creator>
  <cp:lastModifiedBy>Cort Miles</cp:lastModifiedBy>
  <cp:revision>20</cp:revision>
  <dcterms:created xsi:type="dcterms:W3CDTF">2013-02-27T21:08:25Z</dcterms:created>
  <dcterms:modified xsi:type="dcterms:W3CDTF">2023-02-22T22:02:20Z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0x010100EC6136C202CADD44A3D0E9DE143A9DDF</vt:lpwstr>
  </property>
</Properties>
</file>