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1.xml" ContentType="application/vnd.openxmlformats-officedocument.presentationml.tags+xml"/>
  <Override PartName="/ppt/tags/tag19.xml" ContentType="application/vnd.openxmlformats-officedocument.presentationml.tags+xml"/>
  <Override PartName="/ppt/tags/tag9.xml" ContentType="application/vnd.openxmlformats-officedocument.presentationml.tags+xml"/>
  <Override PartName="/docProps/app.xml" ContentType="application/vnd.openxmlformats-officedocument.extended-properties+xml"/>
  <Override PartName="/ppt/tags/tag1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13.xml" ContentType="application/vnd.openxmlformats-officedocument.presentationml.tags+xml"/>
  <Override PartName="/ppt/tags/tag8.xml" ContentType="application/vnd.openxmlformats-officedocument.presentationml.tags+xml"/>
  <Override PartName="/ppt/tags/tag7.xml" ContentType="application/vnd.openxmlformats-officedocument.presentationml.tags+xml"/>
  <Override PartName="/ppt/tags/tag6.xml" ContentType="application/vnd.openxmlformats-officedocument.presentationml.tags+xml"/>
  <Override PartName="/ppt/tags/tag5.xml" ContentType="application/vnd.openxmlformats-officedocument.presentationml.tags+xml"/>
  <Override PartName="/ppt/tags/tag4.xml" ContentType="application/vnd.openxmlformats-officedocument.presentationml.tags+xml"/>
  <Override PartName="/ppt/tags/tag3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docProps/core.xml" ContentType="application/vnd.openxmlformats-package.core-properties+xml"/>
  <Override PartName="/ppt/tags/tag14.xml" ContentType="application/vnd.openxmlformats-officedocument.presentationml.tags+xml"/>
  <Override PartName="/ppt/tags/tag10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3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93" r:id="rId2"/>
    <p:sldId id="343" r:id="rId3"/>
    <p:sldId id="344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77" r:id="rId18"/>
    <p:sldId id="278" r:id="rId19"/>
    <p:sldId id="279" r:id="rId20"/>
    <p:sldId id="280" r:id="rId21"/>
    <p:sldId id="281" r:id="rId22"/>
    <p:sldId id="282" r:id="rId23"/>
    <p:sldId id="284" r:id="rId24"/>
    <p:sldId id="346" r:id="rId25"/>
    <p:sldId id="285" r:id="rId26"/>
    <p:sldId id="286" r:id="rId27"/>
    <p:sldId id="347" r:id="rId28"/>
    <p:sldId id="345" r:id="rId29"/>
    <p:sldId id="287" r:id="rId30"/>
    <p:sldId id="288" r:id="rId31"/>
    <p:sldId id="289" r:id="rId32"/>
    <p:sldId id="290" r:id="rId33"/>
    <p:sldId id="342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14" autoAdjust="0"/>
    <p:restoredTop sz="78705" autoAdjust="0"/>
  </p:normalViewPr>
  <p:slideViewPr>
    <p:cSldViewPr snapToGrid="0" snapToObjects="1">
      <p:cViewPr varScale="1">
        <p:scale>
          <a:sx n="62" d="100"/>
          <a:sy n="62" d="100"/>
        </p:scale>
        <p:origin x="91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472EB-EBC6-544C-B2CC-E76EFA8F27C5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69B8F-4BC4-0B4A-BC30-71A7CAA4C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88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5E825-D5E4-F44F-A467-6D642F9F0E4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0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69B8F-4BC4-0B4A-BC30-71A7CAA4C69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40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52BD-0C59-654D-AEE6-EEBA1FEE2CBE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59B-9DA6-3040-8855-39AA7182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8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52BD-0C59-654D-AEE6-EEBA1FEE2CBE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59B-9DA6-3040-8855-39AA7182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4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52BD-0C59-654D-AEE6-EEBA1FEE2CBE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59B-9DA6-3040-8855-39AA7182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79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4" y="433918"/>
            <a:ext cx="8410575" cy="613833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432984"/>
            <a:ext cx="8410575" cy="451061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6994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6172201"/>
            <a:ext cx="9144000" cy="514351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6695329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017588" y="2538087"/>
            <a:ext cx="6048376" cy="609398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accent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0" hasCustomPrompt="1"/>
          </p:nvPr>
        </p:nvSpPr>
        <p:spPr bwMode="gray">
          <a:xfrm>
            <a:off x="1026054" y="3262838"/>
            <a:ext cx="6048375" cy="750357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1C7B70"/>
              </a:buClr>
              <a:buFontTx/>
              <a:buNone/>
              <a:defRPr sz="2800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1C7B70"/>
              </a:buClr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en-US" dirty="0"/>
              <a:t>Divider 2 has black background</a:t>
            </a:r>
          </a:p>
        </p:txBody>
      </p:sp>
      <p:pic>
        <p:nvPicPr>
          <p:cNvPr id="9" name="Picture 8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6285289"/>
            <a:ext cx="957262" cy="29260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 bwMode="gray">
          <a:xfrm>
            <a:off x="365126" y="6701001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Pivotal Confidential</a:t>
            </a:r>
            <a:r>
              <a:rPr lang="en-US" sz="650" baseline="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–Internal Use Only</a:t>
            </a:r>
            <a:endParaRPr lang="en-US" sz="7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788454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52BD-0C59-654D-AEE6-EEBA1FEE2CBE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59B-9DA6-3040-8855-39AA7182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9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52BD-0C59-654D-AEE6-EEBA1FEE2CBE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59B-9DA6-3040-8855-39AA7182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8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52BD-0C59-654D-AEE6-EEBA1FEE2CBE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59B-9DA6-3040-8855-39AA7182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95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52BD-0C59-654D-AEE6-EEBA1FEE2CBE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59B-9DA6-3040-8855-39AA7182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7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52BD-0C59-654D-AEE6-EEBA1FEE2CBE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59B-9DA6-3040-8855-39AA7182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0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52BD-0C59-654D-AEE6-EEBA1FEE2CBE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59B-9DA6-3040-8855-39AA7182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2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52BD-0C59-654D-AEE6-EEBA1FEE2CBE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59B-9DA6-3040-8855-39AA7182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1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52BD-0C59-654D-AEE6-EEBA1FEE2CBE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59B-9DA6-3040-8855-39AA7182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4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752BD-0C59-654D-AEE6-EEBA1FEE2CBE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5659B-9DA6-3040-8855-39AA7182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4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pig.apache.or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Apache Pig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6447" y="3886200"/>
            <a:ext cx="6831106" cy="1752600"/>
          </a:xfrm>
        </p:spPr>
        <p:txBody>
          <a:bodyPr>
            <a:normAutofit/>
          </a:bodyPr>
          <a:lstStyle/>
          <a:p>
            <a:r>
              <a:rPr lang="en-US"/>
              <a:t>(Some) Slides </a:t>
            </a:r>
            <a:r>
              <a:rPr lang="en-US" dirty="0"/>
              <a:t>borrowed from</a:t>
            </a:r>
          </a:p>
          <a:p>
            <a:r>
              <a:rPr lang="en-US" dirty="0"/>
              <a:t>Adam Shook</a:t>
            </a:r>
          </a:p>
          <a:p>
            <a:endParaRPr lang="en-US" dirty="0"/>
          </a:p>
        </p:txBody>
      </p:sp>
      <p:pic>
        <p:nvPicPr>
          <p:cNvPr id="4" name="Picture 3" descr="http://dunuah571ylv3.cloudfront.net/wp-content/uploads/2014/05/hive-pi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16" r="5409"/>
          <a:stretch/>
        </p:blipFill>
        <p:spPr bwMode="auto">
          <a:xfrm>
            <a:off x="942521" y="234592"/>
            <a:ext cx="2047741" cy="319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98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160"/>
    </mc:Choice>
    <mc:Fallback xmlns="">
      <p:transition spd="slow" advTm="3916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“grunt” Shell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Help is available</a:t>
            </a:r>
          </a:p>
          <a:p>
            <a:pPr lvl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pig -h</a:t>
            </a:r>
          </a:p>
          <a:p>
            <a:r>
              <a:rPr lang="en-US" dirty="0"/>
              <a:t>Pig supports HDFS commands</a:t>
            </a:r>
          </a:p>
          <a:p>
            <a:pPr lvl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grunt&gt;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put, get, cp, </a:t>
            </a:r>
            <a:r>
              <a:rPr lang="en-US" dirty="0" err="1"/>
              <a:t>ls</a:t>
            </a:r>
            <a:r>
              <a:rPr lang="en-US" dirty="0"/>
              <a:t>, </a:t>
            </a:r>
            <a:r>
              <a:rPr lang="en-US" dirty="0" err="1"/>
              <a:t>mkdir</a:t>
            </a:r>
            <a:r>
              <a:rPr lang="en-US" dirty="0"/>
              <a:t>, </a:t>
            </a:r>
            <a:r>
              <a:rPr lang="en-US" dirty="0" err="1"/>
              <a:t>rm</a:t>
            </a:r>
            <a:r>
              <a:rPr lang="en-US" dirty="0"/>
              <a:t>, mv, etc.</a:t>
            </a:r>
          </a:p>
          <a:p>
            <a:pPr lvl="1"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491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585"/>
    </mc:Choice>
    <mc:Fallback xmlns="">
      <p:transition spd="slow" advTm="555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Pig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Pig Latin statements grouped together in a file</a:t>
            </a:r>
          </a:p>
          <a:p>
            <a:r>
              <a:rPr lang="en-US" dirty="0"/>
              <a:t>Can be run from the command line or the shell</a:t>
            </a:r>
          </a:p>
          <a:p>
            <a:r>
              <a:rPr lang="en-US" dirty="0"/>
              <a:t>Support parameter passing</a:t>
            </a:r>
          </a:p>
          <a:p>
            <a:r>
              <a:rPr lang="en-US" dirty="0"/>
              <a:t>Comments are supported</a:t>
            </a:r>
          </a:p>
          <a:p>
            <a:pPr lvl="1"/>
            <a:r>
              <a:rPr lang="en-US" dirty="0"/>
              <a:t>Inline comments '--'</a:t>
            </a:r>
          </a:p>
          <a:p>
            <a:pPr lvl="1"/>
            <a:r>
              <a:rPr lang="en-US" dirty="0"/>
              <a:t>Block comments /* */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641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651"/>
    </mc:Choice>
    <mc:Fallback xmlns="">
      <p:transition spd="slow" advTm="636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>
                <a:cs typeface="Arial" pitchFamily="34" charset="0"/>
              </a:rPr>
              <a:t>Simple 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901026"/>
              </p:ext>
            </p:extLst>
          </p:nvPr>
        </p:nvGraphicFramePr>
        <p:xfrm>
          <a:off x="1017892" y="1496033"/>
          <a:ext cx="6746145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6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Type</a:t>
                      </a: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Description</a:t>
                      </a:r>
                    </a:p>
                  </a:txBody>
                  <a:tcPr marT="60960" marB="6096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int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685D"/>
                        </a:solidFill>
                        <a:effectLst/>
                        <a:latin typeface="+mn-lt"/>
                        <a:ea typeface="ＭＳ Ｐゴシック" pitchFamily="-84" charset="-128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4-byte integer</a:t>
                      </a:r>
                    </a:p>
                  </a:txBody>
                  <a:tcPr marT="60960" marB="6096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long</a:t>
                      </a: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8-byte integer</a:t>
                      </a:r>
                    </a:p>
                  </a:txBody>
                  <a:tcPr marT="60960" marB="6096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float</a:t>
                      </a: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4-byte (single precision) floating point</a:t>
                      </a:r>
                    </a:p>
                  </a:txBody>
                  <a:tcPr marT="60960" marB="6096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double</a:t>
                      </a: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8-byte (double precision) floating point</a:t>
                      </a:r>
                    </a:p>
                  </a:txBody>
                  <a:tcPr marT="60960" marB="6096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bytearray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685D"/>
                        </a:solidFill>
                        <a:effectLst/>
                        <a:latin typeface="+mn-lt"/>
                        <a:ea typeface="ＭＳ Ｐゴシック" pitchFamily="-84" charset="-128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Array of bytes; blob</a:t>
                      </a:r>
                    </a:p>
                  </a:txBody>
                  <a:tcPr marT="60960" marB="6096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chararray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685D"/>
                        </a:solidFill>
                        <a:effectLst/>
                        <a:latin typeface="+mn-lt"/>
                        <a:ea typeface="ＭＳ Ｐゴシック" pitchFamily="-84" charset="-128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String (</a:t>
                      </a:r>
                      <a:r>
                        <a:rPr kumimoji="0" lang="en-AU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“</a:t>
                      </a: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hello world</a:t>
                      </a:r>
                      <a:r>
                        <a:rPr kumimoji="0" lang="en-AU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”</a:t>
                      </a: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)</a:t>
                      </a:r>
                    </a:p>
                  </a:txBody>
                  <a:tcPr marT="60960" marB="6096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boolean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685D"/>
                        </a:solidFill>
                        <a:effectLst/>
                        <a:latin typeface="+mn-lt"/>
                        <a:ea typeface="ＭＳ Ｐゴシック" pitchFamily="-84" charset="-128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True/False (case insensitive)</a:t>
                      </a:r>
                    </a:p>
                  </a:txBody>
                  <a:tcPr marT="60960" marB="6096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datetime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685D"/>
                        </a:solidFill>
                        <a:effectLst/>
                        <a:latin typeface="+mn-lt"/>
                        <a:ea typeface="ＭＳ Ｐゴシック" pitchFamily="-84" charset="-128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A date and time</a:t>
                      </a:r>
                    </a:p>
                  </a:txBody>
                  <a:tcPr marT="60960" marB="6096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biginteger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685D"/>
                        </a:solidFill>
                        <a:effectLst/>
                        <a:latin typeface="+mn-lt"/>
                        <a:ea typeface="ＭＳ Ｐゴシック" pitchFamily="-84" charset="-128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Java </a:t>
                      </a:r>
                      <a:r>
                        <a:rPr kumimoji="0" lang="en-A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BigInteger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685D"/>
                        </a:solidFill>
                        <a:effectLst/>
                        <a:latin typeface="+mn-lt"/>
                        <a:ea typeface="ＭＳ Ｐゴシック" pitchFamily="-84" charset="-128"/>
                      </a:endParaRPr>
                    </a:p>
                  </a:txBody>
                  <a:tcPr marT="60960" marB="6096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bigdecimal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685D"/>
                        </a:solidFill>
                        <a:effectLst/>
                        <a:latin typeface="+mn-lt"/>
                        <a:ea typeface="ＭＳ Ｐゴシック" pitchFamily="-84" charset="-128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Java </a:t>
                      </a:r>
                      <a:r>
                        <a:rPr kumimoji="0" lang="en-A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BigDecimal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685D"/>
                        </a:solidFill>
                        <a:effectLst/>
                        <a:latin typeface="+mn-lt"/>
                        <a:ea typeface="ＭＳ Ｐゴシック" pitchFamily="-84" charset="-128"/>
                      </a:endParaRPr>
                    </a:p>
                  </a:txBody>
                  <a:tcPr marT="60960" marB="60960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84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722"/>
    </mc:Choice>
    <mc:Fallback xmlns="">
      <p:transition spd="slow" advTm="4472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>
                <a:cs typeface="Arial" pitchFamily="34" charset="0"/>
              </a:rPr>
              <a:t>Complex 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169298"/>
              </p:ext>
            </p:extLst>
          </p:nvPr>
        </p:nvGraphicFramePr>
        <p:xfrm>
          <a:off x="1213164" y="2265125"/>
          <a:ext cx="6496918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2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Type</a:t>
                      </a: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Description</a:t>
                      </a:r>
                    </a:p>
                  </a:txBody>
                  <a:tcPr marT="60960" marB="6096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Tuple</a:t>
                      </a: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Ordered set of fields (a </a:t>
                      </a:r>
                      <a:r>
                        <a:rPr kumimoji="0" lang="en-AU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“</a:t>
                      </a: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row / record</a:t>
                      </a:r>
                      <a:r>
                        <a:rPr kumimoji="0" lang="en-AU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”</a:t>
                      </a: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)</a:t>
                      </a:r>
                    </a:p>
                  </a:txBody>
                  <a:tcPr marT="60960" marB="6096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Bag</a:t>
                      </a: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Collection of </a:t>
                      </a:r>
                      <a:r>
                        <a:rPr kumimoji="0" lang="en-A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tuples</a:t>
                      </a: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 (a </a:t>
                      </a:r>
                      <a:r>
                        <a:rPr kumimoji="0" lang="en-AU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“</a:t>
                      </a:r>
                      <a:r>
                        <a:rPr kumimoji="0" lang="en-AU" alt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resultset</a:t>
                      </a:r>
                      <a:r>
                        <a:rPr kumimoji="0" lang="en-AU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 / </a:t>
                      </a: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table</a:t>
                      </a:r>
                      <a:r>
                        <a:rPr kumimoji="0" lang="en-AU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”</a:t>
                      </a: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)</a:t>
                      </a:r>
                    </a:p>
                  </a:txBody>
                  <a:tcPr marT="60960" marB="6096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Map</a:t>
                      </a: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A set of key-value pairs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Keys must be of type </a:t>
                      </a:r>
                      <a:r>
                        <a:rPr kumimoji="0" lang="en-A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chararray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685D"/>
                        </a:solidFill>
                        <a:effectLst/>
                        <a:latin typeface="+mn-lt"/>
                        <a:ea typeface="ＭＳ Ｐゴシック" pitchFamily="-84" charset="-128"/>
                      </a:endParaRPr>
                    </a:p>
                  </a:txBody>
                  <a:tcPr marT="60960" marB="6096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99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039"/>
    </mc:Choice>
    <mc:Fallback xmlns="">
      <p:transition spd="slow" advTm="5503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 Data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BinStorage</a:t>
            </a:r>
            <a:endParaRPr lang="en-US" dirty="0"/>
          </a:p>
          <a:p>
            <a:pPr lvl="1"/>
            <a:r>
              <a:rPr lang="en-US" dirty="0"/>
              <a:t>Loads and stores data in machine-readable (binary) format</a:t>
            </a:r>
          </a:p>
          <a:p>
            <a:r>
              <a:rPr lang="en-US" dirty="0" err="1"/>
              <a:t>PigStorage</a:t>
            </a:r>
            <a:endParaRPr lang="en-US" dirty="0"/>
          </a:p>
          <a:p>
            <a:pPr lvl="1"/>
            <a:r>
              <a:rPr lang="en-US" dirty="0"/>
              <a:t>Loads and stores data as structured, field delimited text files</a:t>
            </a:r>
          </a:p>
          <a:p>
            <a:r>
              <a:rPr lang="en-US" dirty="0" err="1"/>
              <a:t>TextLoader</a:t>
            </a:r>
            <a:endParaRPr lang="en-US" dirty="0"/>
          </a:p>
          <a:p>
            <a:pPr lvl="1"/>
            <a:r>
              <a:rPr lang="en-US" dirty="0"/>
              <a:t>Loads unstructured data in UTF-8 format</a:t>
            </a:r>
          </a:p>
          <a:p>
            <a:r>
              <a:rPr lang="nb-NO" dirty="0"/>
              <a:t>PigDump</a:t>
            </a:r>
          </a:p>
          <a:p>
            <a:pPr lvl="1"/>
            <a:r>
              <a:rPr lang="nb-NO" dirty="0"/>
              <a:t>Stores data in UTF-8 format</a:t>
            </a:r>
          </a:p>
          <a:p>
            <a:r>
              <a:rPr lang="nb-NO" dirty="0"/>
              <a:t>YourOwnFormat!</a:t>
            </a:r>
          </a:p>
          <a:p>
            <a:pPr lvl="1"/>
            <a:r>
              <a:rPr lang="nb-NO" dirty="0"/>
              <a:t>via UDFs</a:t>
            </a:r>
            <a:endParaRPr lang="en-US" dirty="0"/>
          </a:p>
          <a:p>
            <a:pPr lvl="1"/>
            <a:endParaRPr lang="nb-NO" dirty="0"/>
          </a:p>
          <a:p>
            <a:pPr lvl="1"/>
            <a:endParaRPr lang="en-US" dirty="0"/>
          </a:p>
          <a:p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126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486"/>
    </mc:Choice>
    <mc:Fallback xmlns="">
      <p:transition spd="slow" advTm="614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>
                <a:latin typeface="Arial" pitchFamily="34" charset="0"/>
                <a:cs typeface="Arial" pitchFamily="34" charset="0"/>
              </a:rPr>
              <a:t>Loading Data Into Pig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AU" dirty="0">
                <a:ea typeface="+mn-ea"/>
              </a:rPr>
              <a:t>Loads data from an HDFS file</a:t>
            </a:r>
          </a:p>
          <a:p>
            <a:pPr lvl="1">
              <a:buNone/>
              <a:defRPr/>
            </a:pPr>
            <a:r>
              <a:rPr lang="en-AU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var</a:t>
            </a:r>
            <a:r>
              <a:rPr lang="en-AU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= LOAD 'employees.txt';</a:t>
            </a:r>
          </a:p>
          <a:p>
            <a:pPr lvl="1">
              <a:buNone/>
              <a:defRPr/>
            </a:pPr>
            <a:r>
              <a:rPr lang="en-AU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var</a:t>
            </a:r>
            <a:r>
              <a:rPr lang="en-AU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= LOAD 'employees.txt' AS (id, name, salary);</a:t>
            </a:r>
          </a:p>
          <a:p>
            <a:pPr lvl="1">
              <a:buNone/>
              <a:defRPr/>
            </a:pPr>
            <a:r>
              <a:rPr lang="en-AU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var</a:t>
            </a:r>
            <a:r>
              <a:rPr lang="en-AU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= LOAD 'employees.txt' using </a:t>
            </a:r>
            <a:r>
              <a:rPr lang="en-AU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PigStorage</a:t>
            </a:r>
            <a:r>
              <a:rPr lang="en-AU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</a:p>
          <a:p>
            <a:pPr lvl="1" indent="854075">
              <a:buNone/>
              <a:defRPr/>
            </a:pPr>
            <a:r>
              <a:rPr lang="en-AU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AS (id, name, salary);</a:t>
            </a:r>
          </a:p>
          <a:p>
            <a:pPr>
              <a:defRPr/>
            </a:pPr>
            <a:r>
              <a:rPr lang="en-AU" dirty="0">
                <a:latin typeface="+mn-lt"/>
                <a:cs typeface="Consolas" panose="020B0609020204030204" pitchFamily="49" charset="0"/>
              </a:rPr>
              <a:t>Each LOAD statement defines a new bag</a:t>
            </a:r>
          </a:p>
          <a:p>
            <a:pPr lvl="1">
              <a:defRPr/>
            </a:pPr>
            <a:r>
              <a:rPr lang="en-AU" dirty="0">
                <a:latin typeface="+mn-lt"/>
                <a:cs typeface="Consolas" panose="020B0609020204030204" pitchFamily="49" charset="0"/>
              </a:rPr>
              <a:t>Each bag can have multiple elements (atoms)</a:t>
            </a:r>
          </a:p>
          <a:p>
            <a:pPr lvl="1">
              <a:defRPr/>
            </a:pPr>
            <a:r>
              <a:rPr lang="en-AU" dirty="0">
                <a:latin typeface="+mn-lt"/>
                <a:cs typeface="Consolas" panose="020B0609020204030204" pitchFamily="49" charset="0"/>
              </a:rPr>
              <a:t>Each element can be referenced by name or position ($</a:t>
            </a:r>
            <a:r>
              <a:rPr lang="en-AU" i="1" dirty="0">
                <a:latin typeface="+mn-lt"/>
                <a:cs typeface="Consolas" panose="020B0609020204030204" pitchFamily="49" charset="0"/>
              </a:rPr>
              <a:t>n</a:t>
            </a:r>
            <a:r>
              <a:rPr lang="en-AU" dirty="0">
                <a:latin typeface="+mn-lt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AU" dirty="0">
                <a:latin typeface="+mn-lt"/>
                <a:ea typeface="+mn-ea"/>
                <a:cs typeface="Consolas" panose="020B0609020204030204" pitchFamily="49" charset="0"/>
              </a:rPr>
              <a:t>A bag is immutable</a:t>
            </a:r>
          </a:p>
          <a:p>
            <a:pPr>
              <a:defRPr/>
            </a:pPr>
            <a:r>
              <a:rPr lang="en-AU" dirty="0">
                <a:latin typeface="+mn-lt"/>
                <a:cs typeface="Consolas" panose="020B0609020204030204" pitchFamily="49" charset="0"/>
              </a:rPr>
              <a:t>A bag can be aliased and referenced later</a:t>
            </a:r>
            <a:endParaRPr lang="en-AU" dirty="0">
              <a:latin typeface="+mn-lt"/>
              <a:ea typeface="+mn-ea"/>
              <a:cs typeface="Consolas" panose="020B0609020204030204" pitchFamily="49" charset="0"/>
            </a:endParaRPr>
          </a:p>
          <a:p>
            <a:pPr>
              <a:buNone/>
              <a:defRPr/>
            </a:pPr>
            <a:endParaRPr lang="en-AU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977900" indent="-58738">
              <a:buFont typeface="Verdana" pitchFamily="34" charset="0"/>
              <a:buNone/>
              <a:defRPr/>
            </a:pPr>
            <a:endParaRPr lang="en-AU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977900" indent="-58738">
              <a:buFont typeface="Verdana" pitchFamily="34" charset="0"/>
              <a:buNone/>
              <a:defRPr/>
            </a:pPr>
            <a:endParaRPr lang="en-AU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457200" lvl="1" indent="0" fontAlgn="auto">
              <a:spcAft>
                <a:spcPts val="0"/>
              </a:spcAft>
              <a:buFont typeface="Verdana" pitchFamily="34" charset="0"/>
              <a:buNone/>
              <a:defRPr/>
            </a:pPr>
            <a:endParaRPr lang="en-AU" dirty="0"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362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584"/>
    </mc:Choice>
    <mc:Fallback xmlns="">
      <p:transition spd="slow" advTm="2065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>
                <a:cs typeface="Arial" pitchFamily="34" charset="0"/>
              </a:rPr>
              <a:t>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AU" dirty="0">
                <a:latin typeface="+mn-lt"/>
                <a:ea typeface="+mn-ea"/>
              </a:rPr>
              <a:t>STORE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AU" dirty="0">
                <a:latin typeface="+mn-lt"/>
                <a:ea typeface="+mn-ea"/>
              </a:rPr>
              <a:t>Writes output to an HDFS file in a specified directory</a:t>
            </a:r>
          </a:p>
          <a:p>
            <a:pPr lvl="2" indent="-401638">
              <a:buNone/>
              <a:defRPr/>
            </a:pPr>
            <a:r>
              <a:rPr lang="en-A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grunt&gt; STORE processed INTO '</a:t>
            </a:r>
            <a:r>
              <a:rPr lang="en-A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processed_txt</a:t>
            </a:r>
            <a:r>
              <a:rPr lang="en-A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lvl="2">
              <a:defRPr/>
            </a:pPr>
            <a:r>
              <a:rPr lang="en-AU" dirty="0">
                <a:latin typeface="+mn-lt"/>
                <a:cs typeface="Consolas" panose="020B0609020204030204" pitchFamily="49" charset="0"/>
              </a:rPr>
              <a:t>Fails if directory exists</a:t>
            </a:r>
          </a:p>
          <a:p>
            <a:pPr lvl="2">
              <a:defRPr/>
            </a:pPr>
            <a:r>
              <a:rPr lang="en-AU" dirty="0">
                <a:latin typeface="+mn-lt"/>
                <a:cs typeface="Consolas" panose="020B0609020204030204" pitchFamily="49" charset="0"/>
              </a:rPr>
              <a:t>Writes output files, part-[</a:t>
            </a:r>
            <a:r>
              <a:rPr lang="en-AU" dirty="0" err="1">
                <a:latin typeface="+mn-lt"/>
                <a:cs typeface="Consolas" panose="020B0609020204030204" pitchFamily="49" charset="0"/>
              </a:rPr>
              <a:t>m|r</a:t>
            </a:r>
            <a:r>
              <a:rPr lang="en-AU" dirty="0">
                <a:cs typeface="Consolas" panose="020B0609020204030204" pitchFamily="49" charset="0"/>
              </a:rPr>
              <a:t>]-</a:t>
            </a:r>
            <a:r>
              <a:rPr lang="en-AU" dirty="0" err="1">
                <a:latin typeface="+mn-lt"/>
                <a:cs typeface="Consolas" panose="020B0609020204030204" pitchFamily="49" charset="0"/>
              </a:rPr>
              <a:t>xxxxx</a:t>
            </a:r>
            <a:r>
              <a:rPr lang="en-AU" dirty="0">
                <a:latin typeface="+mn-lt"/>
                <a:cs typeface="Consolas" panose="020B0609020204030204" pitchFamily="49" charset="0"/>
              </a:rPr>
              <a:t>, to the directory</a:t>
            </a:r>
          </a:p>
          <a:p>
            <a:pPr lvl="1">
              <a:defRPr/>
            </a:pPr>
            <a:r>
              <a:rPr lang="en-AU" dirty="0" err="1">
                <a:latin typeface="+mn-lt"/>
                <a:cs typeface="Consolas" panose="020B0609020204030204" pitchFamily="49" charset="0"/>
              </a:rPr>
              <a:t>PigStorage</a:t>
            </a:r>
            <a:r>
              <a:rPr lang="en-AU" dirty="0">
                <a:latin typeface="+mn-lt"/>
                <a:cs typeface="Consolas" panose="020B0609020204030204" pitchFamily="49" charset="0"/>
              </a:rPr>
              <a:t> can be used to specify a field delimiter</a:t>
            </a:r>
            <a:endParaRPr lang="en-AU" dirty="0">
              <a:latin typeface="+mn-lt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AU" dirty="0">
                <a:latin typeface="+mn-lt"/>
                <a:ea typeface="+mn-ea"/>
              </a:rPr>
              <a:t>DUMP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AU" dirty="0">
                <a:latin typeface="+mn-lt"/>
                <a:ea typeface="+mn-ea"/>
              </a:rPr>
              <a:t>Write output to screen</a:t>
            </a:r>
          </a:p>
          <a:p>
            <a:pPr lvl="2" indent="-401638">
              <a:buNone/>
              <a:defRPr/>
            </a:pPr>
            <a:r>
              <a:rPr lang="en-A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grunt&gt; DUMP processed;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122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720"/>
    </mc:Choice>
    <mc:Fallback xmlns="">
      <p:transition spd="slow" advTm="1747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>
                <a:cs typeface="Arial" pitchFamily="34" charset="0"/>
              </a:rPr>
              <a:t>Relational Operators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r>
              <a:rPr lang="en-AU" dirty="0">
                <a:cs typeface="Arial" pitchFamily="34" charset="0"/>
              </a:rPr>
              <a:t>FOREACH</a:t>
            </a:r>
          </a:p>
          <a:p>
            <a:pPr lvl="1"/>
            <a:r>
              <a:rPr lang="en-AU" dirty="0">
                <a:cs typeface="Arial" pitchFamily="34" charset="0"/>
              </a:rPr>
              <a:t>Applies expressions to every record in a bag</a:t>
            </a:r>
          </a:p>
          <a:p>
            <a:r>
              <a:rPr lang="en-AU" dirty="0">
                <a:cs typeface="Arial" pitchFamily="34" charset="0"/>
              </a:rPr>
              <a:t>FILTER</a:t>
            </a:r>
          </a:p>
          <a:p>
            <a:pPr lvl="1"/>
            <a:r>
              <a:rPr lang="en-AU" dirty="0">
                <a:cs typeface="Arial" pitchFamily="34" charset="0"/>
              </a:rPr>
              <a:t>Filters by expression</a:t>
            </a:r>
          </a:p>
          <a:p>
            <a:r>
              <a:rPr lang="en-AU" dirty="0">
                <a:cs typeface="Arial" pitchFamily="34" charset="0"/>
              </a:rPr>
              <a:t>GROUP</a:t>
            </a:r>
          </a:p>
          <a:p>
            <a:pPr lvl="1"/>
            <a:r>
              <a:rPr lang="en-AU" dirty="0">
                <a:cs typeface="Arial" pitchFamily="34" charset="0"/>
              </a:rPr>
              <a:t>Collect records with the same key</a:t>
            </a:r>
          </a:p>
          <a:p>
            <a:r>
              <a:rPr lang="en-AU" dirty="0">
                <a:cs typeface="Arial" pitchFamily="34" charset="0"/>
              </a:rPr>
              <a:t>ORDER BY</a:t>
            </a:r>
          </a:p>
          <a:p>
            <a:pPr lvl="1"/>
            <a:r>
              <a:rPr lang="en-AU" dirty="0">
                <a:cs typeface="Arial" pitchFamily="34" charset="0"/>
              </a:rPr>
              <a:t>Sorting</a:t>
            </a:r>
          </a:p>
          <a:p>
            <a:r>
              <a:rPr lang="en-AU" dirty="0">
                <a:cs typeface="Arial" pitchFamily="34" charset="0"/>
              </a:rPr>
              <a:t>DISTINCT</a:t>
            </a:r>
          </a:p>
          <a:p>
            <a:pPr lvl="1"/>
            <a:r>
              <a:rPr lang="en-AU" dirty="0">
                <a:cs typeface="Arial" pitchFamily="34" charset="0"/>
              </a:rPr>
              <a:t>Removes duplicates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594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407"/>
    </mc:Choice>
    <mc:Fallback xmlns="">
      <p:transition spd="slow" advTm="934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FOREACH . . .GENERATE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 the FOREACH …GENERATE operator to work with rows of data, call functions, etc.</a:t>
            </a:r>
          </a:p>
          <a:p>
            <a:r>
              <a:rPr lang="en-US" dirty="0"/>
              <a:t>Basic syntax:</a:t>
            </a:r>
          </a:p>
          <a:p>
            <a:pPr lvl="1" indent="-395288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alias2 = FOREACH alias1 GENERATE expression; </a:t>
            </a:r>
          </a:p>
          <a:p>
            <a:r>
              <a:rPr lang="en-US" dirty="0"/>
              <a:t>Example:</a:t>
            </a:r>
          </a:p>
          <a:p>
            <a:pPr lvl="1" indent="-395288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DUMP alias1;</a:t>
            </a:r>
          </a:p>
          <a:p>
            <a:pPr lvl="1" indent="-395288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(1,2,3) (4,2,1) (8,3,4) (4,3,3) (7,2,5) (8,4,3)</a:t>
            </a:r>
          </a:p>
          <a:p>
            <a:pPr lvl="1" indent="-395288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alias2 = FOREACH alias1 GENERATE col1, col2;</a:t>
            </a:r>
          </a:p>
          <a:p>
            <a:pPr lvl="1" indent="-395288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DUMP alias2;</a:t>
            </a:r>
          </a:p>
          <a:p>
            <a:pPr lvl="1" indent="-395288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(1,2) (4,2) (8,3) (4,3) (7,2) (8,4)</a:t>
            </a:r>
          </a:p>
          <a:p>
            <a:pPr indent="-395288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851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399"/>
    </mc:Choice>
    <mc:Fallback xmlns="">
      <p:transition spd="slow" advTm="1563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FILTER. . .BY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the FILTER operator to restrict </a:t>
            </a:r>
            <a:r>
              <a:rPr lang="en-US" dirty="0" err="1"/>
              <a:t>tuples</a:t>
            </a:r>
            <a:r>
              <a:rPr lang="en-US" dirty="0"/>
              <a:t> or rows of data</a:t>
            </a:r>
          </a:p>
          <a:p>
            <a:r>
              <a:rPr lang="en-US" dirty="0"/>
              <a:t>Basic syntax:</a:t>
            </a:r>
          </a:p>
          <a:p>
            <a:pPr lvl="1" indent="-395288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alias2 = FILTER alias1 BY expression;</a:t>
            </a:r>
          </a:p>
          <a:p>
            <a:r>
              <a:rPr lang="en-US" dirty="0"/>
              <a:t>Example:</a:t>
            </a:r>
          </a:p>
          <a:p>
            <a:pPr lvl="1" indent="-395288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DUMP alias1;</a:t>
            </a:r>
          </a:p>
          <a:p>
            <a:pPr lvl="1" indent="-395288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(1,2,3) (4,2,1) (8,3,4) (4,3,3) (7,2,5) (8,4,3)</a:t>
            </a:r>
          </a:p>
          <a:p>
            <a:pPr lvl="1" indent="-395288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alias2 = FILTER alias1 BY (col1 == 8) OR (NOT (col2+col3 &gt; col1));</a:t>
            </a:r>
          </a:p>
          <a:p>
            <a:pPr lvl="1" indent="-395288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DUMP alias2;</a:t>
            </a:r>
          </a:p>
          <a:p>
            <a:pPr lvl="1" indent="-395288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(4,2,1) (8,3,4) (7,2,5) (8,4,3)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868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335"/>
    </mc:Choice>
    <mc:Fallback xmlns="">
      <p:transition spd="slow" advTm="2253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>
                <a:cs typeface="Arial" pitchFamily="34" charset="0"/>
              </a:rPr>
              <a:t>Objectives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AU" dirty="0">
                <a:cs typeface="Arial" pitchFamily="34" charset="0"/>
              </a:rPr>
              <a:t>Develop understanding of Pig’s data model</a:t>
            </a:r>
          </a:p>
          <a:p>
            <a:r>
              <a:rPr lang="en-AU" dirty="0">
                <a:cs typeface="Arial" pitchFamily="34" charset="0"/>
              </a:rPr>
              <a:t>Understand basics of </a:t>
            </a:r>
            <a:r>
              <a:rPr lang="en-AU" dirty="0" err="1">
                <a:cs typeface="Arial" pitchFamily="34" charset="0"/>
              </a:rPr>
              <a:t>PigLatin</a:t>
            </a:r>
            <a:endParaRPr lang="en-AU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43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76"/>
    </mc:Choice>
    <mc:Fallback xmlns="">
      <p:transition spd="slow" advTm="28876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GROUP. . .ALL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Use the GROUP…ALL operator to group data</a:t>
            </a:r>
          </a:p>
          <a:p>
            <a:pPr lvl="1"/>
            <a:r>
              <a:rPr lang="en-US" dirty="0"/>
              <a:t>Use GROUP when only one relation is involved</a:t>
            </a:r>
          </a:p>
          <a:p>
            <a:pPr lvl="1"/>
            <a:r>
              <a:rPr lang="en-US" dirty="0"/>
              <a:t>Use COGROUP with multiple relations are involved</a:t>
            </a:r>
          </a:p>
          <a:p>
            <a:r>
              <a:rPr lang="en-US" dirty="0"/>
              <a:t>Basic syntax:</a:t>
            </a:r>
          </a:p>
          <a:p>
            <a:pPr lvl="1" indent="-395288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alias2 = GROUP alias1 ALL; </a:t>
            </a:r>
          </a:p>
          <a:p>
            <a:r>
              <a:rPr lang="en-US" dirty="0"/>
              <a:t>Example:</a:t>
            </a:r>
          </a:p>
          <a:p>
            <a:pPr lvl="1" indent="-395288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DUMP alias1;</a:t>
            </a:r>
          </a:p>
          <a:p>
            <a:pPr lvl="1" indent="-395288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(John,18,4.0F) (Mary,19,3.8F) (Bill,20,3.9F) (Joe,18,3.8F)</a:t>
            </a:r>
          </a:p>
          <a:p>
            <a:pPr lvl="1" indent="-395288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alias2 = GROUP alias1 BY col2;</a:t>
            </a:r>
          </a:p>
          <a:p>
            <a:pPr lvl="1" indent="-395288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DUMP alias2;</a:t>
            </a:r>
          </a:p>
          <a:p>
            <a:pPr lvl="1" indent="-395288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(18,{(John,18,4.0F),(Joe,18,3.8F)}) </a:t>
            </a:r>
          </a:p>
          <a:p>
            <a:pPr lvl="1" indent="-395288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(19,{(Mary,19,3.8F)}) </a:t>
            </a:r>
          </a:p>
          <a:p>
            <a:pPr lvl="1" indent="-395288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(20,{(Bill,20,3.9F)})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895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938"/>
    </mc:Choice>
    <mc:Fallback xmlns="">
      <p:transition spd="slow" advTm="160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ORDER. . .BY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 the ORDER…BY operator to sort a relation based on one or more fields</a:t>
            </a:r>
          </a:p>
          <a:p>
            <a:r>
              <a:rPr lang="en-US" dirty="0"/>
              <a:t>Basic syntax:</a:t>
            </a:r>
          </a:p>
          <a:p>
            <a:pPr lvl="1" indent="-395288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alias = ORDER alias BY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field_alias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[ASC|DESC];</a:t>
            </a:r>
          </a:p>
          <a:p>
            <a:r>
              <a:rPr lang="en-US" dirty="0"/>
              <a:t>Example:</a:t>
            </a:r>
          </a:p>
          <a:p>
            <a:pPr lvl="1" indent="-395288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DUMP alias1;</a:t>
            </a:r>
          </a:p>
          <a:p>
            <a:pPr lvl="1" indent="-395288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(1,2,3) (4,2,1) (8,3,4) (4,3,3) (7,2,5) (8,4,3)</a:t>
            </a:r>
          </a:p>
          <a:p>
            <a:pPr lvl="1" indent="-395288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alias2 = ORDER alias1 BY col3 DESC;</a:t>
            </a:r>
          </a:p>
          <a:p>
            <a:pPr lvl="1" indent="-395288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DUMP alias2;</a:t>
            </a:r>
          </a:p>
          <a:p>
            <a:pPr lvl="1" indent="-395288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(7,2,5) (8,3,4) (1,2,3) (4,3,3) (8,4,3) (4,2,1)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063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859"/>
    </mc:Choice>
    <mc:Fallback xmlns="">
      <p:transition spd="slow" advTm="688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DISTINCT. . 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DISTINCT operator to remove duplicate </a:t>
            </a:r>
            <a:r>
              <a:rPr lang="en-US" dirty="0" err="1"/>
              <a:t>tuples</a:t>
            </a:r>
            <a:r>
              <a:rPr lang="en-US" dirty="0"/>
              <a:t> in a relation.</a:t>
            </a:r>
          </a:p>
          <a:p>
            <a:r>
              <a:rPr lang="en-US" dirty="0"/>
              <a:t>Basic syntax:</a:t>
            </a:r>
          </a:p>
          <a:p>
            <a:pPr lvl="1" indent="-395288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alias2 = DISTINCT alias1;</a:t>
            </a:r>
          </a:p>
          <a:p>
            <a:r>
              <a:rPr lang="en-US" dirty="0"/>
              <a:t>Example:</a:t>
            </a:r>
          </a:p>
          <a:p>
            <a:pPr lvl="1" indent="-395288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DUMP alias1;</a:t>
            </a:r>
          </a:p>
          <a:p>
            <a:pPr lvl="1" indent="-395288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(8,3,4) (1,2,3) (4,3,3) (4,3,3) (1,2,3)</a:t>
            </a:r>
          </a:p>
          <a:p>
            <a:pPr lvl="1" indent="-395288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alias2= DISTINCT alias1;</a:t>
            </a:r>
          </a:p>
          <a:p>
            <a:pPr lvl="1" indent="-395288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DUMP alias2;</a:t>
            </a:r>
          </a:p>
          <a:p>
            <a:pPr lvl="1" indent="-395288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(8,3,4) (1,2,3) (4,3,3)</a:t>
            </a:r>
          </a:p>
          <a:p>
            <a:pPr indent="-395288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660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965"/>
    </mc:Choice>
    <mc:Fallback xmlns="">
      <p:transition spd="slow" advTm="549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>
                <a:cs typeface="Arial" pitchFamily="34" charset="0"/>
              </a:rPr>
              <a:t>Relational Operators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r>
              <a:rPr lang="en-AU" dirty="0">
                <a:cs typeface="Arial" pitchFamily="34" charset="0"/>
              </a:rPr>
              <a:t>FLATTEN</a:t>
            </a:r>
          </a:p>
          <a:p>
            <a:pPr lvl="1"/>
            <a:r>
              <a:rPr lang="en-US" dirty="0"/>
              <a:t>Used to un-nest </a:t>
            </a:r>
            <a:r>
              <a:rPr lang="en-US" dirty="0" err="1"/>
              <a:t>tuples</a:t>
            </a:r>
            <a:r>
              <a:rPr lang="en-US" dirty="0"/>
              <a:t> as well as bags </a:t>
            </a:r>
          </a:p>
          <a:p>
            <a:r>
              <a:rPr lang="en-AU" dirty="0">
                <a:cs typeface="Arial" pitchFamily="34" charset="0"/>
              </a:rPr>
              <a:t>INNER JOIN</a:t>
            </a:r>
          </a:p>
          <a:p>
            <a:pPr lvl="1"/>
            <a:r>
              <a:rPr lang="en-US" dirty="0"/>
              <a:t>Used to perform an inner join of two or more relations based on common field values</a:t>
            </a:r>
            <a:endParaRPr lang="en-AU" dirty="0">
              <a:cs typeface="Arial" pitchFamily="34" charset="0"/>
            </a:endParaRPr>
          </a:p>
          <a:p>
            <a:r>
              <a:rPr lang="en-AU" dirty="0">
                <a:cs typeface="Arial" pitchFamily="34" charset="0"/>
              </a:rPr>
              <a:t>OUTER JOIN</a:t>
            </a:r>
          </a:p>
          <a:p>
            <a:pPr lvl="1"/>
            <a:r>
              <a:rPr lang="en-US" dirty="0"/>
              <a:t>Used to perform left, right or full outer joins</a:t>
            </a:r>
            <a:endParaRPr lang="en-AU" dirty="0">
              <a:cs typeface="Arial" pitchFamily="34" charset="0"/>
            </a:endParaRPr>
          </a:p>
          <a:p>
            <a:r>
              <a:rPr lang="en-AU" dirty="0">
                <a:cs typeface="Arial" pitchFamily="34" charset="0"/>
              </a:rPr>
              <a:t>SPLIT</a:t>
            </a:r>
          </a:p>
          <a:p>
            <a:pPr lvl="1"/>
            <a:r>
              <a:rPr lang="en-US" dirty="0"/>
              <a:t>Used to partition the contents of a relation into two or more relations</a:t>
            </a:r>
            <a:endParaRPr lang="en-AU" dirty="0">
              <a:cs typeface="Arial" pitchFamily="34" charset="0"/>
            </a:endParaRPr>
          </a:p>
          <a:p>
            <a:r>
              <a:rPr lang="en-AU" dirty="0">
                <a:cs typeface="Arial" pitchFamily="34" charset="0"/>
              </a:rPr>
              <a:t>SAMPLE</a:t>
            </a:r>
          </a:p>
          <a:p>
            <a:pPr lvl="1"/>
            <a:r>
              <a:rPr lang="en-US" dirty="0"/>
              <a:t>Used to select a random data sample with the stated sample size</a:t>
            </a:r>
            <a:endParaRPr lang="en-AU" dirty="0"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065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955"/>
    </mc:Choice>
    <mc:Fallback xmlns="">
      <p:transition spd="slow" advTm="1369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075EF-8C6B-4104-85FB-23637BB3A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pic>
        <p:nvPicPr>
          <p:cNvPr id="1028" name="Picture 4" descr="SQL INNER JOIN OF COMPANY AND FOODS TABLES">
            <a:extLst>
              <a:ext uri="{FF2B5EF4-FFF2-40B4-BE49-F238E27FC236}">
                <a16:creationId xmlns:a16="http://schemas.microsoft.com/office/drawing/2014/main" id="{20D3AF68-563A-4ABD-81D5-FB8E003C91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861" y="1600200"/>
            <a:ext cx="621227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30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029"/>
    </mc:Choice>
    <mc:Fallback xmlns="">
      <p:transition spd="slow" advTm="153029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JOIN. . 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the JOIN operator to perform an inner, </a:t>
            </a:r>
            <a:r>
              <a:rPr lang="en-US" dirty="0" err="1"/>
              <a:t>equi</a:t>
            </a:r>
            <a:r>
              <a:rPr lang="en-US" dirty="0"/>
              <a:t>-join join of two or more relations based on common field values</a:t>
            </a:r>
          </a:p>
          <a:p>
            <a:r>
              <a:rPr lang="en-US" dirty="0"/>
              <a:t>The JOIN operator always performs an inner join</a:t>
            </a:r>
          </a:p>
          <a:p>
            <a:r>
              <a:rPr lang="en-US" dirty="0"/>
              <a:t>Inner joins ignore null keys</a:t>
            </a:r>
          </a:p>
          <a:p>
            <a:pPr lvl="1"/>
            <a:r>
              <a:rPr lang="en-US" dirty="0"/>
              <a:t>Filter null keys before the join</a:t>
            </a:r>
          </a:p>
          <a:p>
            <a:r>
              <a:rPr lang="en-US" dirty="0"/>
              <a:t>JOIN and COGROUP operators perform similar functions</a:t>
            </a:r>
          </a:p>
          <a:p>
            <a:pPr lvl="1"/>
            <a:r>
              <a:rPr lang="en-US" dirty="0"/>
              <a:t> JOIN creates a flat set of output records </a:t>
            </a:r>
          </a:p>
          <a:p>
            <a:pPr lvl="1"/>
            <a:r>
              <a:rPr lang="en-US" dirty="0"/>
              <a:t>COGROUP creates a nested set of output records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341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999"/>
    </mc:Choice>
    <mc:Fallback xmlns="">
      <p:transition spd="slow" advTm="539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DUMP Alias1;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(1,2,3)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(4,2,1)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(8,3,4)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(4,3,3)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(7,2,5)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(8,4,3)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DUMP Alias2;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(2,4)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(8,9)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(1,3)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(2,7)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(2,9)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(4,6)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(4,9)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Join Alias1 by Col1 to Alias2 by Col1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Alias3 = JOIN Alias1 BY Col1, Alias2 BY Col1;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Dump Alias3;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(1,2,3,1,3)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(4,2,1,4,6)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(4,3,3,4,6)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(4,2,1,4,9)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(4,3,3,4,9)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(8,3,4,8,9)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(8,4,3,8,9)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16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75"/>
    </mc:Choice>
    <mc:Fallback xmlns="">
      <p:transition spd="slow" advTm="196675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949A5-06A9-4ABA-9A86-98D44F57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B92083-A829-4D67-9A1F-3BDDC6B5C16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1346885" y="1054250"/>
            <a:ext cx="6574147" cy="536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50904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8BB3-9192-4554-9597-8E6355FF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202831-DA0A-4999-A829-DBA1D92F0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560" y="1600200"/>
            <a:ext cx="621888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47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8248"/>
    </mc:Choice>
    <mc:Fallback xmlns="">
      <p:transition spd="slow" advTm="278248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JOIN. . 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Use the OUTER JOIN operator to perform left, right, or full outer joins </a:t>
            </a:r>
          </a:p>
          <a:p>
            <a:pPr lvl="1"/>
            <a:r>
              <a:rPr lang="en-US" dirty="0"/>
              <a:t>Pig Latin syntax closely adheres to the SQL standard</a:t>
            </a:r>
          </a:p>
          <a:p>
            <a:r>
              <a:rPr lang="en-US" dirty="0"/>
              <a:t>The keyword OUTER is optional</a:t>
            </a:r>
          </a:p>
          <a:p>
            <a:pPr lvl="1"/>
            <a:r>
              <a:rPr lang="en-US" dirty="0"/>
              <a:t>keywords LEFT, RIGHT and FULL will imply left outer, right outer and full outer joins respectively</a:t>
            </a:r>
          </a:p>
          <a:p>
            <a:r>
              <a:rPr lang="en-US" dirty="0"/>
              <a:t>Outer joins will only work provided the relations which need to produce nulls (in the case of non-matching keys) have schemas</a:t>
            </a:r>
          </a:p>
          <a:p>
            <a:r>
              <a:rPr lang="en-US" dirty="0"/>
              <a:t>Outer joins will only work for two-way joins</a:t>
            </a:r>
          </a:p>
          <a:p>
            <a:pPr lvl="1"/>
            <a:r>
              <a:rPr lang="en-US" dirty="0"/>
              <a:t>To perform a multi-way outer join perform multiple two-way outer join statements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148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39"/>
    </mc:Choice>
    <mc:Fallback xmlns="">
      <p:transition spd="slow" advTm="1162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>
                <a:cs typeface="Arial" pitchFamily="34" charset="0"/>
              </a:rPr>
              <a:t>What Is Pig?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Developed by Yahoo! and a top level Apache project</a:t>
            </a:r>
          </a:p>
          <a:p>
            <a:r>
              <a:rPr lang="en-AU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Immediately makes data on a cluster available to non-Java programmers via Pig Latin – a dataflow language</a:t>
            </a:r>
          </a:p>
          <a:p>
            <a:r>
              <a:rPr lang="en-AU" i="1" dirty="0">
                <a:cs typeface="Arial" pitchFamily="34" charset="0"/>
              </a:rPr>
              <a:t>Interprets Pig Latin and generates </a:t>
            </a:r>
            <a:r>
              <a:rPr lang="en-AU" i="1" dirty="0" err="1">
                <a:cs typeface="Arial" pitchFamily="34" charset="0"/>
              </a:rPr>
              <a:t>MapReduce</a:t>
            </a:r>
            <a:r>
              <a:rPr lang="en-AU" i="1" dirty="0">
                <a:cs typeface="Arial" pitchFamily="34" charset="0"/>
              </a:rPr>
              <a:t> jobs that run on the cluster</a:t>
            </a:r>
          </a:p>
          <a:p>
            <a:r>
              <a:rPr lang="en-AU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Enables easy data summarization, ad-hoc reporting and querying, and analysis of large volumes of data</a:t>
            </a:r>
          </a:p>
          <a:p>
            <a:r>
              <a:rPr lang="en-AU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Pig interpreter runs on a client machine – no administrative overhead required</a:t>
            </a:r>
          </a:p>
        </p:txBody>
      </p:sp>
    </p:spTree>
    <p:extLst>
      <p:ext uri="{BB962C8B-B14F-4D97-AF65-F5344CB8AC3E}">
        <p14:creationId xmlns:p14="http://schemas.microsoft.com/office/powerpoint/2010/main" val="126243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038"/>
    </mc:Choice>
    <mc:Fallback xmlns="">
      <p:transition spd="slow" advTm="57038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JOIN Examples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  <a:p>
            <a:pPr lvl="1"/>
            <a:r>
              <a:rPr lang="en-US" dirty="0"/>
              <a:t>A = LOAD 'a.txt' AS (n:chararray, a:int); </a:t>
            </a:r>
          </a:p>
          <a:p>
            <a:pPr lvl="1"/>
            <a:r>
              <a:rPr lang="en-US" dirty="0"/>
              <a:t>B = LOAD 'b.txt' AS (n:chararray, m:chararray); </a:t>
            </a:r>
          </a:p>
          <a:p>
            <a:pPr lvl="1"/>
            <a:r>
              <a:rPr lang="en-US" dirty="0"/>
              <a:t>C = JOIN A by $0 LEFT OUTER, B BY $0; </a:t>
            </a:r>
          </a:p>
          <a:p>
            <a:r>
              <a:rPr lang="en-US" dirty="0"/>
              <a:t>Full Outer Join</a:t>
            </a:r>
          </a:p>
          <a:p>
            <a:pPr lvl="1"/>
            <a:r>
              <a:rPr lang="en-US" dirty="0"/>
              <a:t>A = LOAD 'a.txt' AS (n:chararray, a:int); </a:t>
            </a:r>
          </a:p>
          <a:p>
            <a:pPr lvl="1"/>
            <a:r>
              <a:rPr lang="en-US" dirty="0"/>
              <a:t>B = LOAD 'b.txt' AS (n:chararray, m:chararray); </a:t>
            </a:r>
          </a:p>
          <a:p>
            <a:pPr lvl="1"/>
            <a:r>
              <a:rPr lang="en-US" dirty="0"/>
              <a:t>C = JOIN A BY $0 FULL OUTER, B BY $0;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937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793"/>
    </mc:Choice>
    <mc:Fallback xmlns="">
      <p:transition spd="slow" advTm="1187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>
                <a:cs typeface="Arial" pitchFamily="34" charset="0"/>
              </a:rPr>
              <a:t>User-Defined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AU" dirty="0"/>
              <a:t>Natively w</a:t>
            </a:r>
            <a:r>
              <a:rPr lang="en-AU" dirty="0">
                <a:ea typeface="+mn-ea"/>
              </a:rPr>
              <a:t>ritten in Java, packaged as a jar file</a:t>
            </a:r>
          </a:p>
          <a:p>
            <a:pPr lvl="1">
              <a:defRPr/>
            </a:pPr>
            <a:r>
              <a:rPr lang="en-AU" dirty="0"/>
              <a:t>Other languages include </a:t>
            </a:r>
            <a:r>
              <a:rPr lang="en-AU" dirty="0" err="1"/>
              <a:t>Jython</a:t>
            </a:r>
            <a:r>
              <a:rPr lang="en-AU" dirty="0"/>
              <a:t>, JavaScript, Ruby, Groovy, and Python</a:t>
            </a:r>
            <a:endParaRPr lang="en-AU" dirty="0">
              <a:ea typeface="+mn-ea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AU" dirty="0">
                <a:ea typeface="+mn-ea"/>
              </a:rPr>
              <a:t>Register the jar with the REGISTER statement</a:t>
            </a:r>
          </a:p>
          <a:p>
            <a:pPr fontAlgn="auto">
              <a:spcAft>
                <a:spcPts val="0"/>
              </a:spcAft>
              <a:defRPr/>
            </a:pPr>
            <a:r>
              <a:rPr lang="en-AU" dirty="0">
                <a:ea typeface="+mn-ea"/>
              </a:rPr>
              <a:t>Optionally, alias it with the DEFINE statement</a:t>
            </a:r>
          </a:p>
          <a:p>
            <a:pPr marL="0" indent="347663" fontAlgn="auto"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AU" sz="1600" dirty="0">
              <a:ea typeface="+mn-ea"/>
              <a:cs typeface="Consolas" panose="020B0609020204030204" pitchFamily="49" charset="0"/>
            </a:endParaRPr>
          </a:p>
          <a:p>
            <a:pPr marL="0" indent="347663" fontAlgn="auto"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sz="1600" dirty="0">
                <a:ea typeface="+mn-ea"/>
                <a:cs typeface="Consolas" panose="020B0609020204030204" pitchFamily="49" charset="0"/>
              </a:rPr>
              <a:t>REGISTER /</a:t>
            </a:r>
            <a:r>
              <a:rPr lang="en-AU" sz="1600" dirty="0" err="1">
                <a:ea typeface="+mn-ea"/>
                <a:cs typeface="Consolas" panose="020B0609020204030204" pitchFamily="49" charset="0"/>
              </a:rPr>
              <a:t>src</a:t>
            </a:r>
            <a:r>
              <a:rPr lang="en-AU" sz="1600" dirty="0">
                <a:ea typeface="+mn-ea"/>
                <a:cs typeface="Consolas" panose="020B0609020204030204" pitchFamily="49" charset="0"/>
              </a:rPr>
              <a:t>/myfunc.jar;</a:t>
            </a:r>
          </a:p>
          <a:p>
            <a:pPr marL="0" indent="347663" fontAlgn="auto"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sz="1600" dirty="0">
                <a:ea typeface="+mn-ea"/>
                <a:cs typeface="Consolas" panose="020B0609020204030204" pitchFamily="49" charset="0"/>
              </a:rPr>
              <a:t>A = LOAD 'students';</a:t>
            </a:r>
          </a:p>
          <a:p>
            <a:pPr marL="0" indent="347663" fontAlgn="auto"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sz="1600" dirty="0">
                <a:ea typeface="+mn-ea"/>
                <a:cs typeface="Consolas" panose="020B0609020204030204" pitchFamily="49" charset="0"/>
              </a:rPr>
              <a:t>B = FOREACH A GENERATE </a:t>
            </a:r>
            <a:r>
              <a:rPr lang="en-AU" sz="1600" dirty="0" err="1">
                <a:ea typeface="+mn-ea"/>
                <a:cs typeface="Consolas" panose="020B0609020204030204" pitchFamily="49" charset="0"/>
              </a:rPr>
              <a:t>myfunc.MyEvalFunc</a:t>
            </a:r>
            <a:r>
              <a:rPr lang="en-AU" sz="1600" dirty="0">
                <a:ea typeface="+mn-ea"/>
                <a:cs typeface="Consolas" panose="020B0609020204030204" pitchFamily="49" charset="0"/>
              </a:rPr>
              <a:t>($0);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718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417"/>
    </mc:Choice>
    <mc:Fallback xmlns="">
      <p:transition spd="slow" advTm="944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>
                <a:cs typeface="Arial" pitchFamily="34" charset="0"/>
              </a:rPr>
              <a:t>DEFINE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AU" dirty="0">
                <a:ea typeface="+mn-ea"/>
              </a:rPr>
              <a:t>DEFINE can be used to work with UDFs and also streaming commands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AU" dirty="0">
                <a:ea typeface="+mn-ea"/>
              </a:rPr>
              <a:t>Useful when dealing with complex input/output formats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/* read and write comma-delimited data */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DEFINE Y 'stream.pl' INPUT(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USING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PigStreaming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(','))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OUTPUT(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USING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PigStreaming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(','));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= STREAM X THROUGH Y;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A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/* Define UDFs to a more readable format */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DEFINE MAXNUM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org.apache.pig.piggybank.evaluation.math.MAX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= LOAD ‘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student_data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’ AS (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name:chararray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gpa1:float, gpa2:double);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= FOREACH A GENERATE name, MAXNUM(gpa1, gpa2);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DUMP B;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916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345"/>
    </mc:Choice>
    <mc:Fallback xmlns="">
      <p:transition spd="slow" advTm="2703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http://pig.apache.org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1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20"/>
    </mc:Choice>
    <mc:Fallback xmlns="">
      <p:transition spd="slow" advTm="1822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 data in Pig one of four types:</a:t>
            </a:r>
          </a:p>
          <a:p>
            <a:pPr lvl="1"/>
            <a:r>
              <a:rPr lang="en-US" b="1" dirty="0"/>
              <a:t> Atom</a:t>
            </a:r>
            <a:r>
              <a:rPr lang="en-US" dirty="0"/>
              <a:t> is a simple data value - stored as a string but can be used as either a string or a number</a:t>
            </a:r>
          </a:p>
          <a:p>
            <a:pPr lvl="1"/>
            <a:r>
              <a:rPr lang="en-US" b="1" dirty="0"/>
              <a:t>Tuple</a:t>
            </a:r>
            <a:r>
              <a:rPr lang="en-US" dirty="0"/>
              <a:t> is a data record consisting of a sequence of "fields" </a:t>
            </a:r>
          </a:p>
          <a:p>
            <a:pPr lvl="2"/>
            <a:r>
              <a:rPr lang="en-US" dirty="0"/>
              <a:t>Each field is a piece of data of any type (atom, tuple or bag)</a:t>
            </a:r>
          </a:p>
          <a:p>
            <a:pPr lvl="1"/>
            <a:r>
              <a:rPr lang="en-US" b="1" dirty="0"/>
              <a:t>Bag</a:t>
            </a:r>
            <a:r>
              <a:rPr lang="en-US" dirty="0"/>
              <a:t> is a set of tuples (also referred to as a ‘Relation’)</a:t>
            </a:r>
          </a:p>
          <a:p>
            <a:pPr lvl="2"/>
            <a:r>
              <a:rPr lang="en-US" dirty="0"/>
              <a:t>The concept of a table</a:t>
            </a:r>
          </a:p>
          <a:p>
            <a:pPr lvl="1"/>
            <a:r>
              <a:rPr lang="en-US" b="1" dirty="0"/>
              <a:t>Map </a:t>
            </a:r>
            <a:r>
              <a:rPr lang="en-US" dirty="0"/>
              <a:t>is a map from keys that are string literals to values that can be any data type</a:t>
            </a:r>
          </a:p>
          <a:p>
            <a:pPr lvl="2"/>
            <a:r>
              <a:rPr lang="en-US" dirty="0"/>
              <a:t>The concept of a hash map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98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101"/>
    </mc:Choice>
    <mc:Fallback xmlns="">
      <p:transition spd="slow" advTm="1021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>
                <a:cs typeface="Arial" pitchFamily="34" charset="0"/>
              </a:rPr>
              <a:t>Pig Capabilities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AU" dirty="0">
                <a:cs typeface="Arial" pitchFamily="34" charset="0"/>
              </a:rPr>
              <a:t>Support for</a:t>
            </a:r>
          </a:p>
          <a:p>
            <a:pPr lvl="1"/>
            <a:r>
              <a:rPr lang="en-AU" dirty="0">
                <a:cs typeface="Arial" pitchFamily="34" charset="0"/>
              </a:rPr>
              <a:t>Grouping</a:t>
            </a:r>
          </a:p>
          <a:p>
            <a:pPr lvl="1"/>
            <a:r>
              <a:rPr lang="en-AU" dirty="0">
                <a:cs typeface="Arial" pitchFamily="34" charset="0"/>
              </a:rPr>
              <a:t>Joins</a:t>
            </a:r>
          </a:p>
          <a:p>
            <a:pPr lvl="1"/>
            <a:r>
              <a:rPr lang="en-AU" dirty="0">
                <a:cs typeface="Arial" pitchFamily="34" charset="0"/>
              </a:rPr>
              <a:t>Filtering</a:t>
            </a:r>
          </a:p>
          <a:p>
            <a:pPr lvl="1"/>
            <a:r>
              <a:rPr lang="en-AU" dirty="0">
                <a:cs typeface="Arial" pitchFamily="34" charset="0"/>
              </a:rPr>
              <a:t>Aggregation</a:t>
            </a:r>
          </a:p>
          <a:p>
            <a:r>
              <a:rPr lang="en-AU" dirty="0">
                <a:cs typeface="Arial" pitchFamily="34" charset="0"/>
              </a:rPr>
              <a:t>Extensibility</a:t>
            </a:r>
          </a:p>
          <a:p>
            <a:pPr lvl="1"/>
            <a:r>
              <a:rPr lang="en-AU" dirty="0">
                <a:cs typeface="Arial" pitchFamily="34" charset="0"/>
              </a:rPr>
              <a:t>Support for User Defined Functions (UDF’s)</a:t>
            </a:r>
          </a:p>
          <a:p>
            <a:r>
              <a:rPr lang="en-AU" dirty="0">
                <a:cs typeface="Arial" pitchFamily="34" charset="0"/>
              </a:rPr>
              <a:t>Leverages the same massive parallelism as native </a:t>
            </a:r>
            <a:r>
              <a:rPr lang="en-AU" dirty="0" err="1">
                <a:cs typeface="Arial" pitchFamily="34" charset="0"/>
              </a:rPr>
              <a:t>MapReduce</a:t>
            </a:r>
            <a:endParaRPr lang="en-AU" dirty="0"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650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500"/>
    </mc:Choice>
    <mc:Fallback xmlns="">
      <p:transition spd="slow" advTm="172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 Basics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Pig is a client application </a:t>
            </a:r>
          </a:p>
          <a:p>
            <a:pPr lvl="1"/>
            <a:r>
              <a:rPr lang="en-US" dirty="0"/>
              <a:t>No cluster software is required</a:t>
            </a:r>
          </a:p>
          <a:p>
            <a:r>
              <a:rPr lang="en-US" dirty="0"/>
              <a:t>Interprets Pig Latin scripts to </a:t>
            </a:r>
            <a:r>
              <a:rPr lang="en-US" dirty="0" err="1"/>
              <a:t>MapReduce</a:t>
            </a:r>
            <a:r>
              <a:rPr lang="en-US" dirty="0"/>
              <a:t> jobs</a:t>
            </a:r>
          </a:p>
          <a:p>
            <a:pPr lvl="1"/>
            <a:r>
              <a:rPr lang="en-US" dirty="0"/>
              <a:t>Parses Pig Latin scripts</a:t>
            </a:r>
          </a:p>
          <a:p>
            <a:pPr lvl="1"/>
            <a:r>
              <a:rPr lang="en-US" dirty="0"/>
              <a:t>Performs optimization</a:t>
            </a:r>
          </a:p>
          <a:p>
            <a:pPr lvl="1"/>
            <a:r>
              <a:rPr lang="en-US" dirty="0"/>
              <a:t>Creates execution plan</a:t>
            </a:r>
          </a:p>
          <a:p>
            <a:r>
              <a:rPr lang="en-US" dirty="0"/>
              <a:t>Submits </a:t>
            </a:r>
            <a:r>
              <a:rPr lang="en-US" dirty="0" err="1"/>
              <a:t>MapReduce</a:t>
            </a:r>
            <a:r>
              <a:rPr lang="en-US" dirty="0"/>
              <a:t> jobs to the cluster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333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395"/>
    </mc:Choice>
    <mc:Fallback xmlns="">
      <p:transition spd="slow" advTm="493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Modes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Pig has two execution modes</a:t>
            </a:r>
          </a:p>
          <a:p>
            <a:pPr lvl="1"/>
            <a:r>
              <a:rPr lang="en-US" dirty="0"/>
              <a:t>Local Mode - all files are installed and run using your local host and file system</a:t>
            </a:r>
          </a:p>
          <a:p>
            <a:pPr lvl="1"/>
            <a:r>
              <a:rPr lang="en-US" dirty="0" err="1"/>
              <a:t>MapReduce</a:t>
            </a:r>
            <a:r>
              <a:rPr lang="en-US" dirty="0"/>
              <a:t> Mode - all files are installed and run on a </a:t>
            </a:r>
            <a:r>
              <a:rPr lang="en-US" dirty="0" err="1"/>
              <a:t>Hadoop</a:t>
            </a:r>
            <a:r>
              <a:rPr lang="en-US" dirty="0"/>
              <a:t> cluster and HDFS installation</a:t>
            </a:r>
          </a:p>
          <a:p>
            <a:r>
              <a:rPr lang="en-US" dirty="0"/>
              <a:t>Interactive</a:t>
            </a:r>
          </a:p>
          <a:p>
            <a:pPr lvl="1"/>
            <a:r>
              <a:rPr lang="en-US" dirty="0"/>
              <a:t>By using the Grunt shell by invoking Pig on the command line</a:t>
            </a:r>
          </a:p>
          <a:p>
            <a:pPr lvl="2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pig</a:t>
            </a:r>
          </a:p>
          <a:p>
            <a:pPr lvl="2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grunt&gt;</a:t>
            </a:r>
          </a:p>
          <a:p>
            <a:r>
              <a:rPr lang="en-US" dirty="0"/>
              <a:t>Batch</a:t>
            </a:r>
          </a:p>
          <a:p>
            <a:pPr lvl="1"/>
            <a:r>
              <a:rPr lang="en-US" dirty="0"/>
              <a:t>Run Pig in batch mode using Pig Scripts and the "pig" command</a:t>
            </a:r>
          </a:p>
          <a:p>
            <a:pPr lvl="2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pig –f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id.pig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–p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&gt;=&lt;value&gt; ...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8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175"/>
    </mc:Choice>
    <mc:Fallback xmlns="">
      <p:transition spd="slow" advTm="831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>
                <a:cs typeface="Arial" pitchFamily="34" charset="0"/>
              </a:rPr>
              <a:t>Pig Latin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r>
              <a:rPr lang="en-AU" dirty="0">
                <a:cs typeface="Arial" pitchFamily="34" charset="0"/>
              </a:rPr>
              <a:t>Pig Latin scripts are generally organized as follows</a:t>
            </a:r>
          </a:p>
          <a:p>
            <a:pPr lvl="1"/>
            <a:r>
              <a:rPr lang="en-AU" dirty="0">
                <a:cs typeface="Arial" pitchFamily="34" charset="0"/>
              </a:rPr>
              <a:t>A LOAD statement reads data</a:t>
            </a:r>
          </a:p>
          <a:p>
            <a:pPr lvl="1"/>
            <a:r>
              <a:rPr lang="en-AU" dirty="0">
                <a:cs typeface="Arial" pitchFamily="34" charset="0"/>
              </a:rPr>
              <a:t>A series of </a:t>
            </a:r>
            <a:r>
              <a:rPr lang="en-AU" altLang="en-US" dirty="0">
                <a:cs typeface="Arial" pitchFamily="34" charset="0"/>
              </a:rPr>
              <a:t>“</a:t>
            </a:r>
            <a:r>
              <a:rPr lang="en-AU" dirty="0">
                <a:cs typeface="Arial" pitchFamily="34" charset="0"/>
              </a:rPr>
              <a:t>transformation</a:t>
            </a:r>
            <a:r>
              <a:rPr lang="en-AU" altLang="en-US" dirty="0">
                <a:cs typeface="Arial" pitchFamily="34" charset="0"/>
              </a:rPr>
              <a:t>”</a:t>
            </a:r>
            <a:r>
              <a:rPr lang="en-AU" dirty="0">
                <a:cs typeface="Arial" pitchFamily="34" charset="0"/>
              </a:rPr>
              <a:t> statements process the data</a:t>
            </a:r>
          </a:p>
          <a:p>
            <a:pPr lvl="1"/>
            <a:r>
              <a:rPr lang="en-AU" dirty="0">
                <a:cs typeface="Arial" pitchFamily="34" charset="0"/>
              </a:rPr>
              <a:t>A STORE statement writes the output to the </a:t>
            </a:r>
            <a:r>
              <a:rPr lang="en-AU" dirty="0" err="1">
                <a:cs typeface="Arial" pitchFamily="34" charset="0"/>
              </a:rPr>
              <a:t>filesystem</a:t>
            </a:r>
            <a:endParaRPr lang="en-AU" dirty="0">
              <a:cs typeface="Arial" pitchFamily="34" charset="0"/>
            </a:endParaRPr>
          </a:p>
          <a:p>
            <a:pPr lvl="2"/>
            <a:r>
              <a:rPr lang="en-AU" dirty="0">
                <a:cs typeface="Arial" pitchFamily="34" charset="0"/>
              </a:rPr>
              <a:t>A DUMP statement displays output on the screen</a:t>
            </a:r>
          </a:p>
          <a:p>
            <a:r>
              <a:rPr lang="en-AU" dirty="0">
                <a:cs typeface="Arial" pitchFamily="34" charset="0"/>
              </a:rPr>
              <a:t>Logical vs. physical plans:</a:t>
            </a:r>
          </a:p>
          <a:p>
            <a:pPr lvl="1"/>
            <a:r>
              <a:rPr lang="en-AU" dirty="0">
                <a:cs typeface="Arial" pitchFamily="34" charset="0"/>
              </a:rPr>
              <a:t>All statements are stored and validated as a logical plan</a:t>
            </a:r>
          </a:p>
          <a:p>
            <a:pPr lvl="1"/>
            <a:r>
              <a:rPr lang="en-AU" dirty="0">
                <a:cs typeface="Arial" pitchFamily="34" charset="0"/>
              </a:rPr>
              <a:t>Once a STORE or DUMP statement is found the logical plan is executed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621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409"/>
    </mc:Choice>
    <mc:Fallback xmlns="">
      <p:transition spd="slow" advTm="1214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>
                <a:cs typeface="Arial" pitchFamily="34" charset="0"/>
              </a:rPr>
              <a:t>Example Pig Script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35578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Load the content of a file into a pig bag named ‘</a:t>
            </a:r>
            <a:r>
              <a:rPr lang="en-US" sz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input_lines</a:t>
            </a: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r>
              <a:rPr lang="tr-T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input_lines = LOAD </a:t>
            </a:r>
            <a:r>
              <a:rPr lang="tr-TR" sz="1200" dirty="0">
                <a:solidFill>
                  <a:srgbClr val="F16F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tr-TR" sz="1200" dirty="0" err="1">
                <a:solidFill>
                  <a:srgbClr val="F16F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CHANGES.txt</a:t>
            </a:r>
            <a:r>
              <a:rPr lang="tr-TR" sz="1200" dirty="0">
                <a:solidFill>
                  <a:srgbClr val="F16F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tr-T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AS (line:chararray);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endParaRPr lang="en-US" sz="1200" dirty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r>
              <a:rPr lang="en-US" sz="1200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Extract words from each line and put them into a pig bag named ‘words’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words = FOREACH input_lines GENERATE FLATTEN(TOKENIZE(line)) AS word;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r>
              <a:rPr lang="en-US" sz="1200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filter out any words that are just white spaces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filtered_words = FILTER words BY word MATCHES </a:t>
            </a:r>
            <a:r>
              <a:rPr lang="nl-NL" sz="1200" dirty="0">
                <a:solidFill>
                  <a:srgbClr val="F16F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'\\w+'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r>
              <a:rPr lang="en-US" sz="1200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create a group for each word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word_groups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GROUP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filtered_words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BY word;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r>
              <a:rPr lang="en-US" sz="1200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count the entries in each group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word_count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FOREACH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word_groups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GENERATE COUNT(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filtered_words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AS count, group AS word;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r>
              <a:rPr lang="en-US" sz="1200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order the records by count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ordered_word_count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ORDER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word_count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BY count DESC;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endParaRPr lang="en-US" sz="1200" dirty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200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Store the results ( executes the pig script )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STORE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ordered_word_count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INTO </a:t>
            </a:r>
            <a:r>
              <a:rPr lang="en-US" sz="1200" dirty="0">
                <a:solidFill>
                  <a:srgbClr val="F16F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'output’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409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953"/>
    </mc:Choice>
    <mc:Fallback xmlns="">
      <p:transition spd="slow" advTm="2289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uiExpand="1" build="p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3|10.1|30.2|19.5|1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12.4|12.3|32|25.1|66.4|4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123.1|12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1.4|25.7|16.2|14.5|14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7|15.4|40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16.7|18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16.6|8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7.1|13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4.9|5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4.1|54.9|22.2|30.2|9.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4.7|5.9|12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2.9|25.3|58.8|13.4|36.3|14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39.5|15.6|24.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51.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31.6|8.6|4.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17.1|5.2|42.9|20.4|56.9|9|29.7|25.1|43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3|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34.4|25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|66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1.3|33.5|42.3|32.8|22.3|19.1|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9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14.4|4.8|6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14.8|17.6|8.7|5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6136C202CADD44A3D0E9DE143A9DDF" ma:contentTypeVersion="2" ma:contentTypeDescription="Create a new document." ma:contentTypeScope="" ma:versionID="8325c4de3f4da7801a634109d55a2cde">
  <xsd:schema xmlns:xsd="http://www.w3.org/2001/XMLSchema" xmlns:xs="http://www.w3.org/2001/XMLSchema" xmlns:p="http://schemas.microsoft.com/office/2006/metadata/properties" xmlns:ns2="b54761f9-7f75-4a6c-bbfd-0947f15c3a86" targetNamespace="http://schemas.microsoft.com/office/2006/metadata/properties" ma:root="true" ma:fieldsID="1c81483aade9fd35d03eac5ea637c08e" ns2:_="">
    <xsd:import namespace="b54761f9-7f75-4a6c-bbfd-0947f15c3a8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4761f9-7f75-4a6c-bbfd-0947f15c3a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BCABEAA-B550-49EB-97E4-5A93E2A73147}"/>
</file>

<file path=customXml/itemProps2.xml><?xml version="1.0" encoding="utf-8"?>
<ds:datastoreItem xmlns:ds="http://schemas.openxmlformats.org/officeDocument/2006/customXml" ds:itemID="{1FAC07F9-7B14-4D1D-AB9B-C5BC91F78941}"/>
</file>

<file path=customXml/itemProps3.xml><?xml version="1.0" encoding="utf-8"?>
<ds:datastoreItem xmlns:ds="http://schemas.openxmlformats.org/officeDocument/2006/customXml" ds:itemID="{A1B96C40-5FDC-49DE-A9AD-51E22C4E14E9}"/>
</file>

<file path=docProps/app.xml><?xml version="1.0" encoding="utf-8"?>
<Properties xmlns="http://schemas.openxmlformats.org/officeDocument/2006/extended-properties" xmlns:vt="http://schemas.openxmlformats.org/officeDocument/2006/docPropsVTypes">
  <TotalTime>1939</TotalTime>
  <Words>2031</Words>
  <Application>Microsoft Office PowerPoint</Application>
  <PresentationFormat>On-screen Show (4:3)</PresentationFormat>
  <Paragraphs>318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Consolas</vt:lpstr>
      <vt:lpstr>Courier New</vt:lpstr>
      <vt:lpstr>Verdana</vt:lpstr>
      <vt:lpstr>Wingdings</vt:lpstr>
      <vt:lpstr>Office Theme</vt:lpstr>
      <vt:lpstr>Apache Pig</vt:lpstr>
      <vt:lpstr>Objectives</vt:lpstr>
      <vt:lpstr>What Is Pig?</vt:lpstr>
      <vt:lpstr>Pig Terms</vt:lpstr>
      <vt:lpstr>Pig Capabilities</vt:lpstr>
      <vt:lpstr>Pig Basics</vt:lpstr>
      <vt:lpstr>Execution Modes</vt:lpstr>
      <vt:lpstr>Pig Latin</vt:lpstr>
      <vt:lpstr>Example Pig Script</vt:lpstr>
      <vt:lpstr>Basic “grunt” Shell Commands</vt:lpstr>
      <vt:lpstr>About Pig Scripts</vt:lpstr>
      <vt:lpstr>Simple Data Types</vt:lpstr>
      <vt:lpstr>Complex Data Types</vt:lpstr>
      <vt:lpstr>Pig Data Formats</vt:lpstr>
      <vt:lpstr>Loading Data Into Pig</vt:lpstr>
      <vt:lpstr>Input And Output</vt:lpstr>
      <vt:lpstr>Relational Operators</vt:lpstr>
      <vt:lpstr>FOREACH . . .GENERATE</vt:lpstr>
      <vt:lpstr>FILTER. . .BY</vt:lpstr>
      <vt:lpstr>GROUP. . .ALL</vt:lpstr>
      <vt:lpstr>ORDER. . .BY</vt:lpstr>
      <vt:lpstr>DISTINCT. . .</vt:lpstr>
      <vt:lpstr>Relational Operators</vt:lpstr>
      <vt:lpstr>INNER JOIN</vt:lpstr>
      <vt:lpstr>INNER JOIN. . .</vt:lpstr>
      <vt:lpstr>INNER JOIN Example </vt:lpstr>
      <vt:lpstr>LEFT OUTER JOINS</vt:lpstr>
      <vt:lpstr>LEFT OUTER JOINS</vt:lpstr>
      <vt:lpstr>OUTER JOIN. . .</vt:lpstr>
      <vt:lpstr>OUTER JOIN Examples </vt:lpstr>
      <vt:lpstr>User-Defined Functions</vt:lpstr>
      <vt:lpstr>DEFINE</vt:lpstr>
      <vt:lpstr>References</vt:lpstr>
    </vt:vector>
  </TitlesOfParts>
  <Company>EMC 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Corporate User</dc:creator>
  <cp:lastModifiedBy>ROSE, JOHN</cp:lastModifiedBy>
  <cp:revision>95</cp:revision>
  <dcterms:created xsi:type="dcterms:W3CDTF">2014-02-26T23:42:35Z</dcterms:created>
  <dcterms:modified xsi:type="dcterms:W3CDTF">2021-04-08T12:01:59Z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0x010100EC6136C202CADD44A3D0E9DE143A9DDF</vt:lpwstr>
  </property>
</Properties>
</file>