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2" r:id="rId8"/>
    <p:sldId id="261" r:id="rId9"/>
    <p:sldId id="259" r:id="rId10"/>
    <p:sldId id="260" r:id="rId11"/>
    <p:sldId id="263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85" r:id="rId22"/>
    <p:sldId id="286" r:id="rId23"/>
    <p:sldId id="275" r:id="rId24"/>
    <p:sldId id="277" r:id="rId25"/>
    <p:sldId id="278" r:id="rId26"/>
    <p:sldId id="276" r:id="rId27"/>
    <p:sldId id="279" r:id="rId28"/>
    <p:sldId id="280" r:id="rId29"/>
    <p:sldId id="281" r:id="rId30"/>
    <p:sldId id="282" r:id="rId31"/>
    <p:sldId id="283" r:id="rId32"/>
    <p:sldId id="287" r:id="rId33"/>
    <p:sldId id="288" r:id="rId34"/>
    <p:sldId id="289" r:id="rId35"/>
    <p:sldId id="306" r:id="rId36"/>
    <p:sldId id="284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07" r:id="rId45"/>
    <p:sldId id="297" r:id="rId46"/>
    <p:sldId id="301" r:id="rId47"/>
    <p:sldId id="302" r:id="rId48"/>
    <p:sldId id="303" r:id="rId49"/>
    <p:sldId id="299" r:id="rId50"/>
    <p:sldId id="298" r:id="rId51"/>
    <p:sldId id="304" r:id="rId52"/>
    <p:sldId id="300" r:id="rId53"/>
    <p:sldId id="3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639E2-4796-4EBB-9EF3-44EE1350E7C8}" v="4" dt="2023-04-07T01:26:38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10" y="-1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t Miles" userId="80ed8732390fccd9" providerId="LiveId" clId="{96D639E2-4796-4EBB-9EF3-44EE1350E7C8}"/>
    <pc:docChg chg="modSld">
      <pc:chgData name="Cort Miles" userId="80ed8732390fccd9" providerId="LiveId" clId="{96D639E2-4796-4EBB-9EF3-44EE1350E7C8}" dt="2023-04-10T00:43:21.821" v="2" actId="1076"/>
      <pc:docMkLst>
        <pc:docMk/>
      </pc:docMkLst>
      <pc:sldChg chg="modSp">
        <pc:chgData name="Cort Miles" userId="80ed8732390fccd9" providerId="LiveId" clId="{96D639E2-4796-4EBB-9EF3-44EE1350E7C8}" dt="2023-04-07T01:26:36.566" v="1" actId="20578"/>
        <pc:sldMkLst>
          <pc:docMk/>
          <pc:sldMk cId="2052669283" sldId="285"/>
        </pc:sldMkLst>
        <pc:spChg chg="mod">
          <ac:chgData name="Cort Miles" userId="80ed8732390fccd9" providerId="LiveId" clId="{96D639E2-4796-4EBB-9EF3-44EE1350E7C8}" dt="2023-04-07T01:26:36.566" v="1" actId="20578"/>
          <ac:spMkLst>
            <pc:docMk/>
            <pc:sldMk cId="2052669283" sldId="285"/>
            <ac:spMk id="3" creationId="{00000000-0000-0000-0000-000000000000}"/>
          </ac:spMkLst>
        </pc:spChg>
      </pc:sldChg>
      <pc:sldChg chg="modSp mod">
        <pc:chgData name="Cort Miles" userId="80ed8732390fccd9" providerId="LiveId" clId="{96D639E2-4796-4EBB-9EF3-44EE1350E7C8}" dt="2023-04-10T00:43:21.821" v="2" actId="1076"/>
        <pc:sldMkLst>
          <pc:docMk/>
          <pc:sldMk cId="1466702749" sldId="298"/>
        </pc:sldMkLst>
        <pc:spChg chg="mod">
          <ac:chgData name="Cort Miles" userId="80ed8732390fccd9" providerId="LiveId" clId="{96D639E2-4796-4EBB-9EF3-44EE1350E7C8}" dt="2023-04-10T00:43:21.821" v="2" actId="1076"/>
          <ac:spMkLst>
            <pc:docMk/>
            <pc:sldMk cId="1466702749" sldId="298"/>
            <ac:spMk id="4" creationId="{7EF9D497-8A80-4305-AD98-A89D86A511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D153-E8AB-4E28-9BD1-F5EF0F8F7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AC150-BAF3-4057-8DF8-233A41F45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E5A64-149A-432A-8C22-5748119E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14B06-4F12-42E9-93CB-AA8650A3A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F05E-D872-4EF5-BD87-17327033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2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BE3C-9011-4927-9454-4E81B407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540BB-EA23-454D-AD5C-E1ECAAFE8D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8145D-79FB-45F8-8637-34ADF70C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501B9-ACF5-42A0-9F14-3CBC5535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AE60-9FDD-41BC-A47F-E4F50E923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3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79658-3E41-41DA-BF24-20F1A29A93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C6A6C-7C8E-43C9-8397-15968EDD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7D024-3A4D-45E9-8E78-3AD2895D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FD937-9B91-4CD1-9651-C5D1400E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4106C-6C1E-409A-97F3-751C91BA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266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B465-8527-4888-B717-C803AB2A5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8C62A-B841-457D-B435-2EDB86EA4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046C7-2A6D-427A-B1FE-B19BA2B8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F0501-3694-4CCF-8BF0-9AF5B158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11CA-6FAA-475D-872C-F3F76687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2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3D72-2CC5-449E-B904-B437B05D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C170E-6AB5-4BF4-9B71-CFB842F3F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9B350-CE6A-4960-95F8-F2BBEC36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3214A-9F77-4361-89E4-418C68AEB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32068-BD90-4662-B168-00B8DD1A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7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21B9F-E0DC-4A30-8EE1-F80DE994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7933-0AFA-40E7-B29C-D5CD69AE4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7AD64-D699-401C-BF0E-E4ACC632D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A3224-1649-499D-90C4-19596B31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82614-83F0-489F-B233-74413611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0679D-BA80-4713-A630-4E13A11A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39B8-A0A8-4DD3-82B2-4B81BFA0D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23F10-DCEE-4BFC-BAB8-5CE0C4704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B2442-DD5C-45FD-B364-06E9FC450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68CABF-05FD-44FC-980F-5963AE3E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5BC81-360A-428F-8264-85D85D999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88358-18B1-43E5-8F74-4A83BEE5B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B410E-AC74-4C2A-840E-CD32D116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1D3A9-FE8E-423B-9922-932CC8D3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53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B029-BCE3-42C5-9889-6BB9393D7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0C757-AC8A-48D5-AD4F-FEB1E67A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704A8-601E-45C2-8AB6-1474DB38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E015B-A30A-48A7-8488-5754E6392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E79FE-4FC8-42CE-AFB3-90E4FAD0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9D1B67-3F62-4F2C-8FF9-08C369F4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AA414-675B-4C8B-8E65-ED16CE85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9FB47-B310-4639-B129-AF286BF6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DDD6-B18F-410C-B8F7-9182AFD8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51FD8-92B8-4EB0-A9CE-64BD24C2E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309FF-97AB-4ED1-9D3A-3C168EE18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67A6C-5A2D-4793-A125-535C207A7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C7920-2C2E-48D7-991C-2137DFE7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B4B9-E0D3-41CE-83C9-AE8900B1A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699013-B23A-4EEC-AC2C-3F44E7A3C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B1AD9-6906-4B5A-B664-5D83EB2A2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1B2DE-0EDA-4341-B3E4-981D9E37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0A06E-7C39-4369-A8D6-FACF0C76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7F770-BAF5-4F2B-906A-923C28A3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50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23F837-D759-478A-A4FD-1B3C1ED6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EA53A-736A-41C6-8B4E-AAA6BA91D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A2A1-6F6C-41B2-A55B-9DB2C4ACD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57C0-F871-4436-94A8-977313A492F1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64A63-3EBF-4D76-A7A1-86E42FF3C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1A5AF-2049-4733-A9BA-DD578399E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D7B05-1F0D-4B72-89F8-09E0A88A1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1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sc.edu/~rose/587/python/countReducer.py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se.sc.edu/~rose/587/python/aveArrDelayReducer.py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190D1-780F-4FD0-BA59-59F36AE67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MR/PIG/HIVE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8818A6-489C-4828-8617-444D0400D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5314"/>
            <a:ext cx="9144000" cy="1655762"/>
          </a:xfrm>
        </p:spPr>
        <p:txBody>
          <a:bodyPr/>
          <a:lstStyle/>
          <a:p>
            <a:r>
              <a:rPr lang="en-US" dirty="0"/>
              <a:t>CSCE/STAT 587</a:t>
            </a:r>
          </a:p>
          <a:p>
            <a:r>
              <a:rPr lang="en-US" dirty="0"/>
              <a:t>Spring 2023</a:t>
            </a:r>
          </a:p>
        </p:txBody>
      </p:sp>
    </p:spTree>
    <p:extLst>
      <p:ext uri="{BB962C8B-B14F-4D97-AF65-F5344CB8AC3E}">
        <p14:creationId xmlns:p14="http://schemas.microsoft.com/office/powerpoint/2010/main" val="124093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168"/>
    </mc:Choice>
    <mc:Fallback xmlns="">
      <p:transition spd="slow" advTm="4116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CBF3-FECE-4941-B0E8-0FFF633B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Map/Reduce: Counting Commercial Flights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EE4A-5922-4E89-8A6D-FDD51114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Approach: modify word counting reducer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Recall:</a:t>
            </a:r>
          </a:p>
          <a:p>
            <a:pPr marL="457200" lvl="1" indent="0">
              <a:buNone/>
            </a:pPr>
            <a:r>
              <a:rPr lang="en-US" dirty="0"/>
              <a:t>wordcount reducer read in  &lt;Key Value&gt; pairs</a:t>
            </a:r>
          </a:p>
          <a:p>
            <a:pPr marL="457200" lvl="1" indent="0">
              <a:buNone/>
            </a:pPr>
            <a:r>
              <a:rPr lang="en-US" dirty="0"/>
              <a:t>Aggregates counts based on Key</a:t>
            </a:r>
          </a:p>
          <a:p>
            <a:pPr marL="457200" lvl="1" indent="0">
              <a:buNone/>
            </a:pPr>
            <a:r>
              <a:rPr lang="en-US" dirty="0"/>
              <a:t>Outputs total counts as &lt;Key Total&gt;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should our commercial flight count reducer do?</a:t>
            </a:r>
          </a:p>
          <a:p>
            <a:pPr marL="457200" lvl="1" indent="0">
              <a:buNone/>
            </a:pPr>
            <a:r>
              <a:rPr lang="en-US" dirty="0"/>
              <a:t>read in  &lt;Key Value&gt; pairs</a:t>
            </a:r>
          </a:p>
          <a:p>
            <a:pPr marL="457200" lvl="1" indent="0">
              <a:buNone/>
            </a:pPr>
            <a:r>
              <a:rPr lang="en-US" dirty="0"/>
              <a:t>Aggregates counts based on Key</a:t>
            </a:r>
          </a:p>
          <a:p>
            <a:pPr marL="457200" lvl="1" indent="0">
              <a:buNone/>
            </a:pPr>
            <a:r>
              <a:rPr lang="en-US" dirty="0"/>
              <a:t>Outputs total counts as &lt;Key Total&gt;</a:t>
            </a:r>
          </a:p>
          <a:p>
            <a:pPr marL="0" indent="0">
              <a:buNone/>
            </a:pPr>
            <a:r>
              <a:rPr lang="en-US" dirty="0"/>
              <a:t>Observation?</a:t>
            </a:r>
          </a:p>
          <a:p>
            <a:pPr marL="0" indent="0">
              <a:buNone/>
            </a:pPr>
            <a:r>
              <a:rPr lang="en-US" dirty="0"/>
              <a:t>Its looks the same!!! (almost)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085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52"/>
    </mc:Choice>
    <mc:Fallback xmlns="">
      <p:transition spd="slow" advTm="1452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918B4-6D91-408B-B53C-E4D01817EF0F}"/>
              </a:ext>
            </a:extLst>
          </p:cNvPr>
          <p:cNvSpPr txBox="1"/>
          <p:nvPr/>
        </p:nvSpPr>
        <p:spPr>
          <a:xfrm>
            <a:off x="1018095" y="1112360"/>
            <a:ext cx="7735579" cy="5663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#! /</a:t>
            </a:r>
            <a:r>
              <a:rPr lang="en-US" sz="1200" dirty="0" err="1"/>
              <a:t>usr</a:t>
            </a:r>
            <a:r>
              <a:rPr lang="en-US" sz="1200" dirty="0"/>
              <a:t>/bin/env python</a:t>
            </a:r>
          </a:p>
          <a:p>
            <a:r>
              <a:rPr lang="en-US" sz="1200" dirty="0"/>
              <a:t>import sys</a:t>
            </a:r>
          </a:p>
          <a:p>
            <a:r>
              <a:rPr lang="en-US" sz="1200" dirty="0" err="1"/>
              <a:t>last_key</a:t>
            </a:r>
            <a:r>
              <a:rPr lang="en-US" sz="1200" dirty="0"/>
              <a:t> = None</a:t>
            </a:r>
          </a:p>
          <a:p>
            <a:r>
              <a:rPr lang="en-US" sz="1200" dirty="0"/>
              <a:t>count = 0</a:t>
            </a:r>
          </a:p>
          <a:p>
            <a:r>
              <a:rPr lang="en-US" sz="1200" dirty="0"/>
              <a:t># keys come grouped together  so we need to keep track of state a little bit thus when the key changes , we need to reset</a:t>
            </a:r>
          </a:p>
          <a:p>
            <a:r>
              <a:rPr lang="en-US" sz="1200" dirty="0"/>
              <a:t># our counter, and write out the count we've accumulated</a:t>
            </a:r>
          </a:p>
          <a:p>
            <a:endParaRPr lang="en-US" sz="700" dirty="0"/>
          </a:p>
          <a:p>
            <a:r>
              <a:rPr lang="en-US" sz="1200" dirty="0"/>
              <a:t>for line in </a:t>
            </a:r>
            <a:r>
              <a:rPr lang="en-US" sz="1200" dirty="0" err="1"/>
              <a:t>sys.stdin</a:t>
            </a:r>
            <a:r>
              <a:rPr lang="en-US" sz="1200" dirty="0"/>
              <a:t>:</a:t>
            </a:r>
          </a:p>
          <a:p>
            <a:r>
              <a:rPr lang="en-US" sz="1200" dirty="0"/>
              <a:t>   line = </a:t>
            </a:r>
            <a:r>
              <a:rPr lang="en-US" sz="1200" dirty="0" err="1"/>
              <a:t>line.strip</a:t>
            </a:r>
            <a:r>
              <a:rPr lang="en-US" sz="1200" dirty="0"/>
              <a:t>()</a:t>
            </a:r>
          </a:p>
          <a:p>
            <a:r>
              <a:rPr lang="en-US" sz="1200" dirty="0"/>
              <a:t>   key, value = </a:t>
            </a:r>
            <a:r>
              <a:rPr lang="en-US" sz="1200" dirty="0" err="1"/>
              <a:t>line.split</a:t>
            </a:r>
            <a:r>
              <a:rPr lang="en-US" sz="1200" dirty="0"/>
              <a:t>("\t")</a:t>
            </a:r>
          </a:p>
          <a:p>
            <a:endParaRPr lang="en-US" sz="1200" dirty="0"/>
          </a:p>
          <a:p>
            <a:r>
              <a:rPr lang="en-US" sz="1200" dirty="0"/>
              <a:t>   # we have to be able to deal with missing values</a:t>
            </a:r>
          </a:p>
          <a:p>
            <a:r>
              <a:rPr lang="en-US" sz="1200" dirty="0"/>
              <a:t>   if value =="NA":</a:t>
            </a:r>
          </a:p>
          <a:p>
            <a:r>
              <a:rPr lang="en-US" sz="1200" dirty="0"/>
              <a:t>       continue</a:t>
            </a:r>
          </a:p>
          <a:p>
            <a:endParaRPr lang="en-US" sz="200" dirty="0"/>
          </a:p>
          <a:p>
            <a:r>
              <a:rPr lang="en-US" sz="1200" dirty="0"/>
              <a:t>   value = int(value)</a:t>
            </a:r>
          </a:p>
          <a:p>
            <a:endParaRPr lang="en-US" sz="500" dirty="0"/>
          </a:p>
          <a:p>
            <a:r>
              <a:rPr lang="en-US" sz="1200" dirty="0"/>
              <a:t>   # if this is the first iteration</a:t>
            </a:r>
          </a:p>
          <a:p>
            <a:r>
              <a:rPr lang="en-US" sz="1200" dirty="0"/>
              <a:t>   if not </a:t>
            </a:r>
            <a:r>
              <a:rPr lang="en-US" sz="1200" dirty="0" err="1"/>
              <a:t>last_key</a:t>
            </a:r>
            <a:r>
              <a:rPr lang="en-US" sz="1200" dirty="0"/>
              <a:t>: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last_key</a:t>
            </a:r>
            <a:r>
              <a:rPr lang="en-US" sz="1200" dirty="0"/>
              <a:t> = key</a:t>
            </a:r>
          </a:p>
          <a:p>
            <a:r>
              <a:rPr lang="en-US" sz="1200" dirty="0"/>
              <a:t>       count = 1</a:t>
            </a:r>
          </a:p>
          <a:p>
            <a:endParaRPr lang="en-US" sz="500" dirty="0"/>
          </a:p>
          <a:p>
            <a:r>
              <a:rPr lang="en-US" sz="1200" dirty="0"/>
              <a:t>    # if they're the same, log it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elif</a:t>
            </a:r>
            <a:r>
              <a:rPr lang="en-US" sz="1200" dirty="0"/>
              <a:t> key == </a:t>
            </a:r>
            <a:r>
              <a:rPr lang="en-US" sz="1200" dirty="0" err="1"/>
              <a:t>last_key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count = count + 1 </a:t>
            </a:r>
          </a:p>
          <a:p>
            <a:endParaRPr lang="en-US" sz="300" dirty="0"/>
          </a:p>
          <a:p>
            <a:r>
              <a:rPr lang="en-US" sz="1200" dirty="0"/>
              <a:t>   else: </a:t>
            </a:r>
          </a:p>
          <a:p>
            <a:r>
              <a:rPr lang="en-US" sz="1200" dirty="0"/>
              <a:t>        result = [</a:t>
            </a:r>
            <a:r>
              <a:rPr lang="en-US" sz="1200" dirty="0" err="1"/>
              <a:t>last_key</a:t>
            </a:r>
            <a:r>
              <a:rPr lang="en-US" sz="1200" dirty="0"/>
              <a:t>, count]</a:t>
            </a:r>
          </a:p>
          <a:p>
            <a:r>
              <a:rPr lang="en-US" sz="1200" dirty="0"/>
              <a:t>        print("\</a:t>
            </a:r>
            <a:r>
              <a:rPr lang="en-US" sz="1200" dirty="0" err="1"/>
              <a:t>t".join</a:t>
            </a:r>
            <a:r>
              <a:rPr lang="en-US" sz="1200" dirty="0"/>
              <a:t>(str(v) for v in result))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last_key</a:t>
            </a:r>
            <a:r>
              <a:rPr lang="en-US" sz="1200" dirty="0"/>
              <a:t> = key</a:t>
            </a:r>
          </a:p>
          <a:p>
            <a:r>
              <a:rPr lang="en-US" sz="1200" dirty="0"/>
              <a:t>        count = 1</a:t>
            </a:r>
          </a:p>
          <a:p>
            <a:r>
              <a:rPr lang="en-US" sz="1200" dirty="0"/>
              <a:t># this is to catch the final value that we output</a:t>
            </a:r>
          </a:p>
          <a:p>
            <a:r>
              <a:rPr lang="en-US" sz="1200" dirty="0"/>
              <a:t>print("\</a:t>
            </a:r>
            <a:r>
              <a:rPr lang="en-US" sz="1200" dirty="0" err="1"/>
              <a:t>t".join</a:t>
            </a:r>
            <a:r>
              <a:rPr lang="en-US" sz="1200" dirty="0"/>
              <a:t>(str(v) for v in [</a:t>
            </a:r>
            <a:r>
              <a:rPr lang="en-US" sz="1200" dirty="0" err="1"/>
              <a:t>last_key</a:t>
            </a:r>
            <a:r>
              <a:rPr lang="en-US" sz="1200" dirty="0"/>
              <a:t>, count]))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7F64E-A21A-47D9-BED1-D0FE8775EEBF}"/>
              </a:ext>
            </a:extLst>
          </p:cNvPr>
          <p:cNvSpPr txBox="1"/>
          <p:nvPr/>
        </p:nvSpPr>
        <p:spPr>
          <a:xfrm>
            <a:off x="4920792" y="443058"/>
            <a:ext cx="175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countReducer.py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D79DB8-F236-4642-A3A4-5EAC8B41B11B}"/>
              </a:ext>
            </a:extLst>
          </p:cNvPr>
          <p:cNvSpPr/>
          <p:nvPr/>
        </p:nvSpPr>
        <p:spPr>
          <a:xfrm>
            <a:off x="650449" y="3054280"/>
            <a:ext cx="4392891" cy="6221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DFCB9B-EDB6-49BF-B543-A69A4469F664}"/>
              </a:ext>
            </a:extLst>
          </p:cNvPr>
          <p:cNvSpPr/>
          <p:nvPr/>
        </p:nvSpPr>
        <p:spPr>
          <a:xfrm>
            <a:off x="802850" y="1508289"/>
            <a:ext cx="1534998" cy="3676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832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591"/>
    </mc:Choice>
    <mc:Fallback xmlns="">
      <p:transition spd="slow" advTm="2375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B41D-5D5A-4A16-9800-B6F0DAB1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Map/Reduce: Counting Commercial Flights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F53-E5D2-4C2D-955B-7F748FE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countReducer.py files to the </a:t>
            </a:r>
            <a:r>
              <a:rPr lang="en-US" dirty="0" err="1"/>
              <a:t>linux</a:t>
            </a:r>
            <a:r>
              <a:rPr lang="en-US" dirty="0"/>
              <a:t> filesystem of your </a:t>
            </a:r>
            <a:r>
              <a:rPr lang="en-US" dirty="0" err="1"/>
              <a:t>vm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https://cse.sc.edu/~rose/587/python/countReducer.py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399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12"/>
    </mc:Choice>
    <mc:Fallback xmlns="">
      <p:transition spd="slow" advTm="401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072-311A-4881-A9D6-E2B45F34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Map/Reduce: Counting Commercial Flights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4DDA-8340-4675-8554-AEFA0930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Currently:</a:t>
            </a:r>
          </a:p>
          <a:p>
            <a:pPr marL="457200" lvl="1" indent="0">
              <a:buNone/>
            </a:pPr>
            <a:r>
              <a:rPr lang="en-US" dirty="0"/>
              <a:t>testDataNoHdr.csv in HDFS</a:t>
            </a:r>
          </a:p>
          <a:p>
            <a:pPr marL="457200" lvl="1" indent="0">
              <a:buNone/>
            </a:pPr>
            <a:r>
              <a:rPr lang="en-US" dirty="0"/>
              <a:t>countMapper.py in </a:t>
            </a:r>
            <a:r>
              <a:rPr lang="en-US" dirty="0" err="1"/>
              <a:t>linux</a:t>
            </a:r>
            <a:r>
              <a:rPr lang="en-US" dirty="0"/>
              <a:t> FS</a:t>
            </a:r>
          </a:p>
          <a:p>
            <a:pPr marL="457200" lvl="1" indent="0">
              <a:buNone/>
            </a:pPr>
            <a:r>
              <a:rPr lang="en-US" dirty="0"/>
              <a:t>countReducer.py in </a:t>
            </a:r>
            <a:r>
              <a:rPr lang="en-US" dirty="0" err="1"/>
              <a:t>linux</a:t>
            </a:r>
            <a:r>
              <a:rPr lang="en-US" dirty="0"/>
              <a:t> FS</a:t>
            </a:r>
          </a:p>
          <a:p>
            <a:pPr marL="0" indent="0">
              <a:buNone/>
            </a:pPr>
            <a:r>
              <a:rPr lang="en-US" dirty="0"/>
              <a:t>We should be ready to run the M/R job in streaming mode.</a:t>
            </a:r>
          </a:p>
        </p:txBody>
      </p:sp>
    </p:spTree>
    <p:extLst>
      <p:ext uri="{BB962C8B-B14F-4D97-AF65-F5344CB8AC3E}">
        <p14:creationId xmlns:p14="http://schemas.microsoft.com/office/powerpoint/2010/main" val="1701701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73"/>
    </mc:Choice>
    <mc:Fallback xmlns="">
      <p:transition spd="slow" advTm="4727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/current/hadoop-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-client/hadoop-streaming.jar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-file ./countMapper.py -mapper 'python countMapper.py'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-file ./countReducer.py -reducer 'python countReducer.py'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-input /user/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/testDataNoHdr.csv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-output /user/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CountAirlines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jar 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hdp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/current/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-client/hadoop-streaming.jar -file ./countMapper.py -mapper 'python countMapper.py' -file ./countReducer.py -reducer 'python countReducer.py' -input /user/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maria_dev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/testDataNoHdr.csv -output /user/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maria_dev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CountAirlines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like, you can download the streaming script command: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wget https://cse.sc.edu/~rose/587/python/streamingScript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28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850"/>
    </mc:Choice>
    <mc:Fallback xmlns="">
      <p:transition spd="slow" advTm="25785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you can not overwrite existing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if “/user/</a:t>
            </a:r>
            <a:r>
              <a:rPr lang="en-US" dirty="0" err="1"/>
              <a:t>maria_dev</a:t>
            </a:r>
            <a:r>
              <a:rPr lang="en-US" dirty="0"/>
              <a:t>/</a:t>
            </a:r>
            <a:r>
              <a:rPr lang="en-US" dirty="0" err="1"/>
              <a:t>CountAirlines</a:t>
            </a:r>
            <a:r>
              <a:rPr lang="en-US" dirty="0"/>
              <a:t>" already exists, then the </a:t>
            </a:r>
            <a:r>
              <a:rPr lang="en-US" dirty="0" err="1"/>
              <a:t>mapreduce</a:t>
            </a:r>
            <a:r>
              <a:rPr lang="en-US" dirty="0"/>
              <a:t> job will fail and you will</a:t>
            </a:r>
          </a:p>
          <a:p>
            <a:pPr marL="0" indent="0">
              <a:buNone/>
            </a:pPr>
            <a:r>
              <a:rPr lang="en-US" dirty="0"/>
              <a:t># have to delete “</a:t>
            </a:r>
            <a:r>
              <a:rPr lang="en-US" dirty="0" err="1"/>
              <a:t>CountAirlines</a:t>
            </a:r>
            <a:r>
              <a:rPr lang="en-US" dirty="0"/>
              <a:t>":</a:t>
            </a:r>
          </a:p>
          <a:p>
            <a:pPr marL="0" indent="0">
              <a:buNone/>
            </a:pPr>
            <a:r>
              <a:rPr lang="en-US" dirty="0"/>
              <a:t># hadoop fs -rm -R /user/</a:t>
            </a:r>
            <a:r>
              <a:rPr lang="en-US" dirty="0" err="1"/>
              <a:t>maria_dev</a:t>
            </a:r>
            <a:r>
              <a:rPr lang="en-US" dirty="0"/>
              <a:t>/</a:t>
            </a:r>
            <a:r>
              <a:rPr lang="en-US" dirty="0" err="1"/>
              <a:t>CountAirlines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201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62"/>
    </mc:Choice>
    <mc:Fallback xmlns="">
      <p:transition spd="slow" advTm="6036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dirty="0"/>
              <a:t>VM: Check for changes to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[</a:t>
            </a:r>
            <a:r>
              <a:rPr lang="en-US" dirty="0" err="1"/>
              <a:t>maria_dev@sandbox-hdp</a:t>
            </a:r>
            <a:r>
              <a:rPr lang="en-US" dirty="0"/>
              <a:t> ~]$ hadoop fs -ls /user/</a:t>
            </a:r>
            <a:r>
              <a:rPr lang="en-US" dirty="0" err="1"/>
              <a:t>maria_dev</a:t>
            </a:r>
            <a:r>
              <a:rPr lang="en-US" dirty="0"/>
              <a:t>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Found 10 items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-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   0 2020-04-14 06:00 /user/</a:t>
            </a:r>
            <a:r>
              <a:rPr lang="en-US" dirty="0" err="1"/>
              <a:t>maria_dev</a:t>
            </a:r>
            <a:r>
              <a:rPr lang="en-US" dirty="0"/>
              <a:t>/.Trash                                                                       </a:t>
            </a:r>
          </a:p>
          <a:p>
            <a:pPr marL="0" indent="0">
              <a:buNone/>
            </a:pPr>
            <a:r>
              <a:rPr lang="en-US" dirty="0" err="1"/>
              <a:t>drwx</a:t>
            </a:r>
            <a:r>
              <a:rPr lang="en-US" dirty="0"/>
              <a:t>------   -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   0 2020-04-15 20:01 /user/</a:t>
            </a:r>
            <a:r>
              <a:rPr lang="en-US" dirty="0" err="1"/>
              <a:t>maria_dev</a:t>
            </a:r>
            <a:r>
              <a:rPr lang="en-US" dirty="0"/>
              <a:t>/.staging                                                                     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-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   0 2020-04-15 20:01 /user/</a:t>
            </a:r>
            <a:r>
              <a:rPr lang="en-US" dirty="0" err="1"/>
              <a:t>maria_dev</a:t>
            </a:r>
            <a:r>
              <a:rPr lang="en-US" dirty="0"/>
              <a:t>/</a:t>
            </a:r>
            <a:r>
              <a:rPr lang="en-US" dirty="0" err="1">
                <a:highlight>
                  <a:srgbClr val="FFFF00"/>
                </a:highlight>
              </a:rPr>
              <a:t>CountAirlines</a:t>
            </a:r>
            <a:r>
              <a:rPr lang="en-US" dirty="0"/>
              <a:t>                                                                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-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   0 2020-03-29 18:19 /user/</a:t>
            </a:r>
            <a:r>
              <a:rPr lang="en-US" dirty="0" err="1"/>
              <a:t>maria_dev</a:t>
            </a:r>
            <a:r>
              <a:rPr lang="en-US" dirty="0"/>
              <a:t>/Example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 1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1746 2020-04-01 13:40 /user/</a:t>
            </a:r>
            <a:r>
              <a:rPr lang="en-US" dirty="0" err="1"/>
              <a:t>maria_dev</a:t>
            </a:r>
            <a:r>
              <a:rPr lang="en-US" dirty="0"/>
              <a:t>/g.txt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-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   0 2020-04-13 20:33 /user/</a:t>
            </a:r>
            <a:r>
              <a:rPr lang="en-US" dirty="0" err="1"/>
              <a:t>maria_dev</a:t>
            </a:r>
            <a:r>
              <a:rPr lang="en-US" dirty="0"/>
              <a:t>/hive                                                                         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-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   0 2020-04-01 13:59 /user/</a:t>
            </a:r>
            <a:r>
              <a:rPr lang="en-US" dirty="0" err="1"/>
              <a:t>maria_dev</a:t>
            </a:r>
            <a:r>
              <a:rPr lang="en-US" dirty="0"/>
              <a:t>/output                                                                       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-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   0 2020-04-02 01:04 /user/</a:t>
            </a:r>
            <a:r>
              <a:rPr lang="en-US" dirty="0" err="1"/>
              <a:t>maria_dev</a:t>
            </a:r>
            <a:r>
              <a:rPr lang="en-US" dirty="0"/>
              <a:t>/</a:t>
            </a:r>
            <a:r>
              <a:rPr lang="en-US" dirty="0" err="1"/>
              <a:t>outputwc</a:t>
            </a:r>
            <a:r>
              <a:rPr lang="en-US" dirty="0"/>
              <a:t>                                                                     </a:t>
            </a:r>
          </a:p>
          <a:p>
            <a:pPr marL="0" indent="0">
              <a:buNone/>
            </a:pPr>
            <a:r>
              <a:rPr lang="en-US" dirty="0" err="1"/>
              <a:t>drwxr</a:t>
            </a:r>
            <a:r>
              <a:rPr lang="en-US" dirty="0"/>
              <a:t>-</a:t>
            </a:r>
            <a:r>
              <a:rPr lang="en-US" dirty="0" err="1"/>
              <a:t>xr</a:t>
            </a:r>
            <a:r>
              <a:rPr lang="en-US" dirty="0"/>
              <a:t>-x   -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   0 2020-04-01 23:33 /user/</a:t>
            </a:r>
            <a:r>
              <a:rPr lang="en-US" dirty="0" err="1"/>
              <a:t>maria_dev</a:t>
            </a:r>
            <a:r>
              <a:rPr lang="en-US" dirty="0"/>
              <a:t>/test1                                                                       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 1 </a:t>
            </a:r>
            <a:r>
              <a:rPr lang="en-US" dirty="0" err="1"/>
              <a:t>maria_dev</a:t>
            </a:r>
            <a:r>
              <a:rPr lang="en-US" dirty="0"/>
              <a:t> </a:t>
            </a:r>
            <a:r>
              <a:rPr lang="en-US" dirty="0" err="1"/>
              <a:t>hdfs</a:t>
            </a:r>
            <a:r>
              <a:rPr lang="en-US" dirty="0"/>
              <a:t>       1091 2020-04-15 19:48 /user/</a:t>
            </a:r>
            <a:r>
              <a:rPr lang="en-US" dirty="0" err="1"/>
              <a:t>maria_dev</a:t>
            </a:r>
            <a:r>
              <a:rPr lang="en-US" dirty="0"/>
              <a:t>/testDataNoHdr.csv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258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23"/>
    </mc:Choice>
    <mc:Fallback xmlns="">
      <p:transition spd="slow" advTm="40323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the results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fs -cat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CountAirlines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/part-00000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UA      12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~]$</a:t>
            </a:r>
          </a:p>
        </p:txBody>
      </p:sp>
    </p:spTree>
    <p:extLst>
      <p:ext uri="{BB962C8B-B14F-4D97-AF65-F5344CB8AC3E}">
        <p14:creationId xmlns:p14="http://schemas.microsoft.com/office/powerpoint/2010/main" val="103644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012"/>
    </mc:Choice>
    <mc:Fallback xmlns="">
      <p:transition spd="slow" advTm="5401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for the 25K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/current/hadoop-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-client/hadoop-streaming.jar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-file ./countMapper.py -mapper 'python countMapper.py'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-file ./countReducer.py -reducer 'python countReducer.py'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-input /user/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/test_25K.csv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-output /user/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/CountAirlines_25K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jar 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hdp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/current/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-client/hadoop-streaming.jar -file ./countMapper.py -mapper 'python countMapper.py' -file ./countReducer.py -reducer 'python countReducer.py' -input /user/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maria_dev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/test_25K.csv -output /user/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maria_dev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/CountAirlines_25K</a:t>
            </a:r>
          </a:p>
          <a:p>
            <a:pPr marL="0" indent="0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AA235C-AC8C-46F4-A00C-E044D72EB93A}"/>
              </a:ext>
            </a:extLst>
          </p:cNvPr>
          <p:cNvSpPr/>
          <p:nvPr/>
        </p:nvSpPr>
        <p:spPr>
          <a:xfrm>
            <a:off x="4609705" y="3214541"/>
            <a:ext cx="1781666" cy="4053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B0CDE-D30F-4651-97CB-B0B0B744A50E}"/>
              </a:ext>
            </a:extLst>
          </p:cNvPr>
          <p:cNvSpPr/>
          <p:nvPr/>
        </p:nvSpPr>
        <p:spPr>
          <a:xfrm>
            <a:off x="4826524" y="3706308"/>
            <a:ext cx="2518527" cy="4053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69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706"/>
    </mc:Choice>
    <mc:Fallback xmlns="">
      <p:transition spd="slow" advTm="13570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the results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fs -cat CountAirlines_25K/part-00000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AA      2495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      597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B6      319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      1071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DH      945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DL      2457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EV      996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      580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      173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HP      701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MQ      1724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NW      1811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OH      1333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OO      1656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TZ      271 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UA      1983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      1498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WN      3538              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XE      1313</a:t>
            </a:r>
          </a:p>
        </p:txBody>
      </p:sp>
    </p:spTree>
    <p:extLst>
      <p:ext uri="{BB962C8B-B14F-4D97-AF65-F5344CB8AC3E}">
        <p14:creationId xmlns:p14="http://schemas.microsoft.com/office/powerpoint/2010/main" val="205357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85"/>
    </mc:Choice>
    <mc:Fallback xmlns="">
      <p:transition spd="slow" advTm="674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B41D-5D5A-4A16-9800-B6F0DAB1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Airline Flight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F53-E5D2-4C2D-955B-7F748FE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Entries for all commercial flights in U.S.in a year  </a:t>
            </a:r>
          </a:p>
          <a:p>
            <a:pPr marL="0" indent="0">
              <a:buNone/>
            </a:pPr>
            <a:r>
              <a:rPr lang="en-US" dirty="0"/>
              <a:t>Each record has 29 columns</a:t>
            </a:r>
          </a:p>
          <a:p>
            <a:pPr marL="457200" lvl="1" indent="0">
              <a:buNone/>
            </a:pPr>
            <a:r>
              <a:rPr lang="en-US" sz="2000" dirty="0"/>
              <a:t>Columns 1-10:</a:t>
            </a:r>
          </a:p>
          <a:p>
            <a:pPr marL="457200" lvl="1" indent="0">
              <a:buNone/>
            </a:pPr>
            <a:r>
              <a:rPr lang="en-US" sz="1600" dirty="0"/>
              <a:t>Year  Month  </a:t>
            </a:r>
            <a:r>
              <a:rPr lang="en-US" sz="1600" dirty="0" err="1"/>
              <a:t>DayofMonth</a:t>
            </a:r>
            <a:r>
              <a:rPr lang="en-US" sz="1600" dirty="0"/>
              <a:t>  </a:t>
            </a:r>
            <a:r>
              <a:rPr lang="en-US" sz="1600" dirty="0" err="1"/>
              <a:t>DayOfWeek</a:t>
            </a:r>
            <a:r>
              <a:rPr lang="en-US" sz="1600" dirty="0"/>
              <a:t>  </a:t>
            </a:r>
            <a:r>
              <a:rPr lang="en-US" sz="1600" dirty="0" err="1"/>
              <a:t>DepTime</a:t>
            </a:r>
            <a:r>
              <a:rPr lang="en-US" sz="1600" dirty="0"/>
              <a:t>  </a:t>
            </a:r>
            <a:r>
              <a:rPr lang="en-US" sz="1600" dirty="0" err="1"/>
              <a:t>CRSDepTime</a:t>
            </a:r>
            <a:r>
              <a:rPr lang="en-US" sz="1600" dirty="0"/>
              <a:t>  </a:t>
            </a:r>
            <a:r>
              <a:rPr lang="en-US" sz="1600" dirty="0" err="1"/>
              <a:t>ArrTime</a:t>
            </a:r>
            <a:r>
              <a:rPr lang="en-US" sz="1600" dirty="0"/>
              <a:t>  </a:t>
            </a:r>
            <a:r>
              <a:rPr lang="en-US" sz="1600" dirty="0" err="1"/>
              <a:t>CRSArrTime</a:t>
            </a:r>
            <a:r>
              <a:rPr lang="en-US" sz="1600" dirty="0"/>
              <a:t>  </a:t>
            </a:r>
            <a:r>
              <a:rPr lang="en-US" sz="1600" u="sng" dirty="0" err="1">
                <a:solidFill>
                  <a:srgbClr val="FF0000"/>
                </a:solidFill>
              </a:rPr>
              <a:t>UniqueCarrier</a:t>
            </a:r>
            <a:r>
              <a:rPr lang="en-US" sz="1600" dirty="0"/>
              <a:t>  </a:t>
            </a:r>
            <a:r>
              <a:rPr lang="en-US" sz="1600" dirty="0" err="1"/>
              <a:t>FlightNum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dirty="0"/>
              <a:t>Columns 11-20:</a:t>
            </a:r>
          </a:p>
          <a:p>
            <a:pPr marL="457200" lvl="1" indent="0">
              <a:buNone/>
            </a:pPr>
            <a:r>
              <a:rPr lang="en-US" sz="1600" dirty="0" err="1"/>
              <a:t>TailNum</a:t>
            </a:r>
            <a:r>
              <a:rPr lang="en-US" sz="1600" dirty="0"/>
              <a:t>  </a:t>
            </a:r>
            <a:r>
              <a:rPr lang="en-US" sz="1600" dirty="0" err="1"/>
              <a:t>ActualElapsedTime</a:t>
            </a:r>
            <a:r>
              <a:rPr lang="en-US" sz="1600" dirty="0"/>
              <a:t>  </a:t>
            </a:r>
            <a:r>
              <a:rPr lang="en-US" sz="1600" dirty="0" err="1"/>
              <a:t>CRSElapsedTime</a:t>
            </a:r>
            <a:r>
              <a:rPr lang="en-US" sz="1600" dirty="0"/>
              <a:t>  </a:t>
            </a:r>
            <a:r>
              <a:rPr lang="en-US" sz="1600" dirty="0" err="1"/>
              <a:t>AirTime</a:t>
            </a:r>
            <a:r>
              <a:rPr lang="en-US" sz="1600" dirty="0"/>
              <a:t>  </a:t>
            </a:r>
            <a:r>
              <a:rPr lang="en-US" sz="1600" dirty="0" err="1"/>
              <a:t>ArrDelay</a:t>
            </a:r>
            <a:r>
              <a:rPr lang="en-US" sz="1600" dirty="0"/>
              <a:t>  </a:t>
            </a:r>
            <a:r>
              <a:rPr lang="en-US" sz="1600" dirty="0" err="1"/>
              <a:t>DepDelay</a:t>
            </a:r>
            <a:r>
              <a:rPr lang="en-US" sz="1600" dirty="0"/>
              <a:t>  Origin  </a:t>
            </a:r>
            <a:r>
              <a:rPr lang="en-US" sz="1600" dirty="0" err="1"/>
              <a:t>Dest</a:t>
            </a:r>
            <a:r>
              <a:rPr lang="en-US" sz="1600" dirty="0"/>
              <a:t>  Distance  </a:t>
            </a:r>
            <a:r>
              <a:rPr lang="en-US" sz="1600" dirty="0" err="1"/>
              <a:t>TaxiIn</a:t>
            </a: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r>
              <a:rPr lang="en-US" dirty="0"/>
              <a:t>Columns 21-29:</a:t>
            </a:r>
          </a:p>
          <a:p>
            <a:pPr marL="457200" lvl="1" indent="0">
              <a:buNone/>
            </a:pPr>
            <a:r>
              <a:rPr lang="en-US" sz="1600" dirty="0" err="1"/>
              <a:t>TaxiOut</a:t>
            </a:r>
            <a:r>
              <a:rPr lang="en-US" sz="1600" dirty="0"/>
              <a:t>  Cancelled  </a:t>
            </a:r>
            <a:r>
              <a:rPr lang="en-US" sz="1600" dirty="0" err="1"/>
              <a:t>CancellationCode</a:t>
            </a:r>
            <a:r>
              <a:rPr lang="en-US" sz="1600" dirty="0"/>
              <a:t>  Diverted  </a:t>
            </a:r>
            <a:r>
              <a:rPr lang="en-US" sz="1600" dirty="0" err="1"/>
              <a:t>CarrierDelay</a:t>
            </a:r>
            <a:r>
              <a:rPr lang="en-US" sz="1600" dirty="0"/>
              <a:t>  </a:t>
            </a:r>
            <a:r>
              <a:rPr lang="en-US" sz="1600" dirty="0" err="1"/>
              <a:t>WeatherDelay</a:t>
            </a:r>
            <a:r>
              <a:rPr lang="en-US" sz="1600" dirty="0"/>
              <a:t>  </a:t>
            </a:r>
            <a:r>
              <a:rPr lang="en-US" sz="1600" dirty="0" err="1"/>
              <a:t>NASDelay</a:t>
            </a:r>
            <a:r>
              <a:rPr lang="en-US" sz="1600" dirty="0"/>
              <a:t>  </a:t>
            </a:r>
            <a:r>
              <a:rPr lang="en-US" sz="1600" dirty="0" err="1"/>
              <a:t>SecurityDelay</a:t>
            </a:r>
            <a:r>
              <a:rPr lang="en-US" sz="1600" dirty="0"/>
              <a:t>  </a:t>
            </a:r>
            <a:r>
              <a:rPr lang="en-US" sz="1600" dirty="0" err="1"/>
              <a:t>LateAircraftDelay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18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55"/>
    </mc:Choice>
    <mc:Fallback xmlns="">
      <p:transition spd="slow" advTm="635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430D-FA5B-45B5-A392-B35D4C94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Arrival Delay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FFEC-D135-4D7C-BC55-8487BA14D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Calculate the average arrival delay by airline.</a:t>
            </a:r>
          </a:p>
          <a:p>
            <a:pPr marL="0" indent="0">
              <a:buNone/>
            </a:pPr>
            <a:r>
              <a:rPr lang="en-US" dirty="0"/>
              <a:t>To do this we’ll need: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dirty="0" err="1"/>
              <a:t>UniqueCarrier</a:t>
            </a:r>
            <a:r>
              <a:rPr lang="en-US" dirty="0"/>
              <a:t> field</a:t>
            </a:r>
          </a:p>
          <a:p>
            <a:pPr marL="457200" lvl="1" indent="0">
              <a:buNone/>
            </a:pPr>
            <a:r>
              <a:rPr lang="en-US" dirty="0"/>
              <a:t>the </a:t>
            </a:r>
            <a:r>
              <a:rPr lang="en-US" dirty="0" err="1"/>
              <a:t>arrDelay</a:t>
            </a:r>
            <a:r>
              <a:rPr lang="en-US" dirty="0"/>
              <a:t> field</a:t>
            </a:r>
          </a:p>
          <a:p>
            <a:pPr marL="0" indent="0">
              <a:buNone/>
            </a:pPr>
            <a:r>
              <a:rPr lang="en-US" dirty="0"/>
              <a:t>Simply modify countMapper.py so that it outputs</a:t>
            </a:r>
          </a:p>
          <a:p>
            <a:pPr marL="457200" lvl="1" indent="0">
              <a:buNone/>
            </a:pPr>
            <a:r>
              <a:rPr lang="en-US" dirty="0"/>
              <a:t>&lt;</a:t>
            </a:r>
            <a:r>
              <a:rPr lang="en-US" dirty="0" err="1"/>
              <a:t>UniqueCarrier</a:t>
            </a:r>
            <a:r>
              <a:rPr lang="en-US" dirty="0"/>
              <a:t> </a:t>
            </a:r>
            <a:r>
              <a:rPr lang="en-US" dirty="0" err="1"/>
              <a:t>arrDelay</a:t>
            </a:r>
            <a:r>
              <a:rPr lang="en-US" dirty="0"/>
              <a:t>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543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08"/>
    </mc:Choice>
    <mc:Fallback xmlns="">
      <p:transition spd="slow" advTm="727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05921-0149-41C8-96FF-37D27220CB93}"/>
              </a:ext>
            </a:extLst>
          </p:cNvPr>
          <p:cNvSpPr txBox="1"/>
          <p:nvPr/>
        </p:nvSpPr>
        <p:spPr>
          <a:xfrm>
            <a:off x="813914" y="1396291"/>
            <a:ext cx="100269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#! /</a:t>
            </a:r>
            <a:r>
              <a:rPr lang="en-US" sz="1600" dirty="0" err="1"/>
              <a:t>usr</a:t>
            </a:r>
            <a:r>
              <a:rPr lang="en-US" sz="1600" dirty="0"/>
              <a:t>/bin/env python</a:t>
            </a:r>
          </a:p>
          <a:p>
            <a:endParaRPr lang="en-US" sz="1600" dirty="0"/>
          </a:p>
          <a:p>
            <a:r>
              <a:rPr lang="en-US" sz="1600" dirty="0"/>
              <a:t>import sys</a:t>
            </a:r>
          </a:p>
          <a:p>
            <a:endParaRPr lang="en-US" sz="1600" dirty="0"/>
          </a:p>
          <a:p>
            <a:r>
              <a:rPr lang="en-US" sz="1600" dirty="0"/>
              <a:t># -- Airline Data</a:t>
            </a:r>
          </a:p>
          <a:p>
            <a:r>
              <a:rPr lang="en-US" sz="1600" dirty="0"/>
              <a:t># Year, Month, </a:t>
            </a:r>
            <a:r>
              <a:rPr lang="en-US" sz="1600" dirty="0" err="1"/>
              <a:t>DayofMonth</a:t>
            </a:r>
            <a:r>
              <a:rPr lang="en-US" sz="1600" dirty="0"/>
              <a:t>, </a:t>
            </a:r>
            <a:r>
              <a:rPr lang="en-US" sz="1600" dirty="0" err="1"/>
              <a:t>DayOfWeek</a:t>
            </a:r>
            <a:r>
              <a:rPr lang="en-US" sz="1600" dirty="0"/>
              <a:t>, </a:t>
            </a:r>
            <a:r>
              <a:rPr lang="en-US" sz="1600" dirty="0" err="1"/>
              <a:t>DepTime</a:t>
            </a:r>
            <a:r>
              <a:rPr lang="en-US" sz="1600" dirty="0"/>
              <a:t>, </a:t>
            </a:r>
            <a:r>
              <a:rPr lang="en-US" sz="1600" dirty="0" err="1"/>
              <a:t>CRSDepTime</a:t>
            </a:r>
            <a:r>
              <a:rPr lang="en-US" sz="1600" dirty="0"/>
              <a:t>, </a:t>
            </a:r>
            <a:r>
              <a:rPr lang="en-US" sz="1600" dirty="0" err="1"/>
              <a:t>ArrTime</a:t>
            </a:r>
            <a:r>
              <a:rPr lang="en-US" sz="1600" dirty="0"/>
              <a:t>, </a:t>
            </a:r>
            <a:r>
              <a:rPr lang="en-US" sz="1600" dirty="0" err="1"/>
              <a:t>CRSArrTime</a:t>
            </a:r>
            <a:r>
              <a:rPr lang="en-US" sz="1600" dirty="0"/>
              <a:t>, </a:t>
            </a:r>
            <a:r>
              <a:rPr lang="en-US" sz="1600" dirty="0" err="1"/>
              <a:t>UniqueCarrier</a:t>
            </a:r>
            <a:r>
              <a:rPr lang="en-US" sz="1600" dirty="0"/>
              <a:t>, </a:t>
            </a:r>
            <a:r>
              <a:rPr lang="en-US" sz="1600" dirty="0" err="1"/>
              <a:t>FlightNum</a:t>
            </a:r>
            <a:r>
              <a:rPr lang="en-US" sz="1600" dirty="0"/>
              <a:t>,</a:t>
            </a:r>
          </a:p>
          <a:p>
            <a:r>
              <a:rPr lang="en-US" sz="1600" dirty="0"/>
              <a:t># </a:t>
            </a:r>
            <a:r>
              <a:rPr lang="en-US" sz="1600" dirty="0" err="1"/>
              <a:t>TailNum</a:t>
            </a:r>
            <a:r>
              <a:rPr lang="en-US" sz="1600" dirty="0"/>
              <a:t>, </a:t>
            </a:r>
            <a:r>
              <a:rPr lang="en-US" sz="1600" dirty="0" err="1"/>
              <a:t>ActualElapsedTime</a:t>
            </a:r>
            <a:r>
              <a:rPr lang="en-US" sz="1600" dirty="0"/>
              <a:t>, </a:t>
            </a:r>
            <a:r>
              <a:rPr lang="en-US" sz="1600" dirty="0" err="1"/>
              <a:t>CRSElapsedTime</a:t>
            </a:r>
            <a:r>
              <a:rPr lang="en-US" sz="1600" dirty="0"/>
              <a:t>, </a:t>
            </a:r>
            <a:r>
              <a:rPr lang="en-US" sz="1600" dirty="0" err="1"/>
              <a:t>AirTime</a:t>
            </a:r>
            <a:r>
              <a:rPr lang="en-US" sz="1600" dirty="0"/>
              <a:t>, </a:t>
            </a:r>
            <a:r>
              <a:rPr lang="en-US" sz="1600" dirty="0" err="1"/>
              <a:t>ArrDelay</a:t>
            </a:r>
            <a:r>
              <a:rPr lang="en-US" sz="1600" dirty="0"/>
              <a:t>, </a:t>
            </a:r>
            <a:r>
              <a:rPr lang="en-US" sz="1600" dirty="0" err="1"/>
              <a:t>DepDelay</a:t>
            </a:r>
            <a:r>
              <a:rPr lang="en-US" sz="1600" dirty="0"/>
              <a:t>, Origin, </a:t>
            </a:r>
            <a:r>
              <a:rPr lang="en-US" sz="1600" dirty="0" err="1"/>
              <a:t>Dest</a:t>
            </a:r>
            <a:r>
              <a:rPr lang="en-US" sz="1600" dirty="0"/>
              <a:t>, Distance, </a:t>
            </a:r>
            <a:r>
              <a:rPr lang="en-US" sz="1600" dirty="0" err="1"/>
              <a:t>TaxiIn</a:t>
            </a:r>
            <a:r>
              <a:rPr lang="en-US" sz="1600" dirty="0"/>
              <a:t>,</a:t>
            </a:r>
          </a:p>
          <a:p>
            <a:r>
              <a:rPr lang="en-US" sz="1600" dirty="0"/>
              <a:t># </a:t>
            </a:r>
            <a:r>
              <a:rPr lang="en-US" sz="1600" dirty="0" err="1"/>
              <a:t>TaxiOut</a:t>
            </a:r>
            <a:r>
              <a:rPr lang="en-US" sz="1600" dirty="0"/>
              <a:t>, Cancelled, </a:t>
            </a:r>
            <a:r>
              <a:rPr lang="en-US" sz="1600" dirty="0" err="1"/>
              <a:t>CancellationCode</a:t>
            </a:r>
            <a:r>
              <a:rPr lang="en-US" sz="1600" dirty="0"/>
              <a:t>, Diverted, </a:t>
            </a:r>
            <a:r>
              <a:rPr lang="en-US" sz="1600" dirty="0" err="1"/>
              <a:t>CarrierDelay</a:t>
            </a:r>
            <a:r>
              <a:rPr lang="en-US" sz="1600" dirty="0"/>
              <a:t>, </a:t>
            </a:r>
            <a:r>
              <a:rPr lang="en-US" sz="1600" dirty="0" err="1"/>
              <a:t>WeatherDelay</a:t>
            </a:r>
            <a:r>
              <a:rPr lang="en-US" sz="1600" dirty="0"/>
              <a:t>, </a:t>
            </a:r>
            <a:r>
              <a:rPr lang="en-US" sz="1600" dirty="0" err="1"/>
              <a:t>NASDelay</a:t>
            </a:r>
            <a:r>
              <a:rPr lang="en-US" sz="1600" dirty="0"/>
              <a:t>, </a:t>
            </a:r>
            <a:r>
              <a:rPr lang="en-US" sz="1600" dirty="0" err="1"/>
              <a:t>SecurityDelay</a:t>
            </a:r>
            <a:r>
              <a:rPr lang="en-US" sz="1600" dirty="0"/>
              <a:t>, </a:t>
            </a:r>
            <a:r>
              <a:rPr lang="en-US" sz="1600" dirty="0" err="1"/>
              <a:t>LateAircraftDelay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 line in </a:t>
            </a:r>
            <a:r>
              <a:rPr lang="en-US" sz="1600" dirty="0" err="1"/>
              <a:t>sys.stdin</a:t>
            </a:r>
            <a:r>
              <a:rPr lang="en-US" sz="1600" dirty="0"/>
              <a:t>:</a:t>
            </a:r>
          </a:p>
          <a:p>
            <a:r>
              <a:rPr lang="en-US" sz="1600" dirty="0"/>
              <a:t>    line = </a:t>
            </a:r>
            <a:r>
              <a:rPr lang="en-US" sz="1600" dirty="0" err="1"/>
              <a:t>line.strip</a:t>
            </a:r>
            <a:r>
              <a:rPr lang="en-US" sz="1600" dirty="0"/>
              <a:t>()</a:t>
            </a:r>
          </a:p>
          <a:p>
            <a:r>
              <a:rPr lang="en-US" sz="1600" dirty="0"/>
              <a:t>    unpacked = </a:t>
            </a:r>
            <a:r>
              <a:rPr lang="en-US" sz="1600" dirty="0" err="1"/>
              <a:t>line.split</a:t>
            </a:r>
            <a:r>
              <a:rPr lang="en-US" sz="1600" dirty="0"/>
              <a:t>(",")</a:t>
            </a:r>
          </a:p>
          <a:p>
            <a:r>
              <a:rPr lang="en-US" sz="1600" dirty="0"/>
              <a:t>    Year, Month, </a:t>
            </a:r>
            <a:r>
              <a:rPr lang="en-US" sz="1600" dirty="0" err="1"/>
              <a:t>DayofMonth</a:t>
            </a:r>
            <a:r>
              <a:rPr lang="en-US" sz="1600" dirty="0"/>
              <a:t>, </a:t>
            </a:r>
            <a:r>
              <a:rPr lang="en-US" sz="1600" dirty="0" err="1"/>
              <a:t>DayOfWeek</a:t>
            </a:r>
            <a:r>
              <a:rPr lang="en-US" sz="1600" dirty="0"/>
              <a:t>, </a:t>
            </a:r>
            <a:r>
              <a:rPr lang="en-US" sz="1600" dirty="0" err="1"/>
              <a:t>DepTime</a:t>
            </a:r>
            <a:r>
              <a:rPr lang="en-US" sz="1600" dirty="0"/>
              <a:t>, </a:t>
            </a:r>
            <a:r>
              <a:rPr lang="en-US" sz="1600" dirty="0" err="1"/>
              <a:t>CRSDepTime</a:t>
            </a:r>
            <a:r>
              <a:rPr lang="en-US" sz="1600" dirty="0"/>
              <a:t>, </a:t>
            </a:r>
            <a:r>
              <a:rPr lang="en-US" sz="1600" dirty="0" err="1"/>
              <a:t>ArrTime</a:t>
            </a:r>
            <a:r>
              <a:rPr lang="en-US" sz="1600" dirty="0"/>
              <a:t>, </a:t>
            </a:r>
            <a:r>
              <a:rPr lang="en-US" sz="1600" dirty="0" err="1"/>
              <a:t>CRSArrTime</a:t>
            </a:r>
            <a:r>
              <a:rPr lang="en-US" sz="1600" dirty="0"/>
              <a:t>, </a:t>
            </a:r>
            <a:r>
              <a:rPr lang="en-US" sz="1600" dirty="0" err="1"/>
              <a:t>UniqueCarrier</a:t>
            </a:r>
            <a:r>
              <a:rPr lang="en-US" sz="1600" dirty="0"/>
              <a:t>,</a:t>
            </a:r>
          </a:p>
          <a:p>
            <a:r>
              <a:rPr lang="en-US" sz="1600" dirty="0" err="1"/>
              <a:t>FlightNum</a:t>
            </a:r>
            <a:r>
              <a:rPr lang="en-US" sz="1600" dirty="0"/>
              <a:t>, </a:t>
            </a:r>
            <a:r>
              <a:rPr lang="en-US" sz="1600" dirty="0" err="1"/>
              <a:t>TailNum</a:t>
            </a:r>
            <a:r>
              <a:rPr lang="en-US" sz="1600" dirty="0"/>
              <a:t>, </a:t>
            </a:r>
            <a:r>
              <a:rPr lang="en-US" sz="1600" dirty="0" err="1"/>
              <a:t>ActualElapsedTime</a:t>
            </a:r>
            <a:r>
              <a:rPr lang="en-US" sz="1600" dirty="0"/>
              <a:t>,     </a:t>
            </a:r>
            <a:r>
              <a:rPr lang="en-US" sz="1600" dirty="0" err="1"/>
              <a:t>CRSElapsedTime</a:t>
            </a:r>
            <a:r>
              <a:rPr lang="en-US" sz="1600" dirty="0"/>
              <a:t>, </a:t>
            </a:r>
            <a:r>
              <a:rPr lang="en-US" sz="1600" dirty="0" err="1"/>
              <a:t>AirTime</a:t>
            </a:r>
            <a:r>
              <a:rPr lang="en-US" sz="1600" dirty="0"/>
              <a:t>, </a:t>
            </a:r>
            <a:r>
              <a:rPr lang="en-US" sz="1600" dirty="0" err="1"/>
              <a:t>ArrDelay</a:t>
            </a:r>
            <a:r>
              <a:rPr lang="en-US" sz="1600" dirty="0"/>
              <a:t>, </a:t>
            </a:r>
            <a:r>
              <a:rPr lang="en-US" sz="1600" dirty="0" err="1"/>
              <a:t>DepDelay</a:t>
            </a:r>
            <a:r>
              <a:rPr lang="en-US" sz="1600" dirty="0"/>
              <a:t>, Origin, </a:t>
            </a:r>
            <a:r>
              <a:rPr lang="en-US" sz="1600" dirty="0" err="1"/>
              <a:t>Dest</a:t>
            </a:r>
            <a:r>
              <a:rPr lang="en-US" sz="1600" dirty="0"/>
              <a:t>, Distance, </a:t>
            </a:r>
            <a:r>
              <a:rPr lang="en-US" sz="1600" dirty="0" err="1"/>
              <a:t>TaxiIn,TaxiOut</a:t>
            </a:r>
            <a:r>
              <a:rPr lang="en-US" sz="1600" dirty="0"/>
              <a:t>, Cancelled, </a:t>
            </a:r>
            <a:r>
              <a:rPr lang="en-US" sz="1600" dirty="0" err="1"/>
              <a:t>CancellationCode</a:t>
            </a:r>
            <a:r>
              <a:rPr lang="en-US" sz="1600" dirty="0"/>
              <a:t>, Diverted, </a:t>
            </a:r>
            <a:r>
              <a:rPr lang="en-US" sz="1600" dirty="0" err="1"/>
              <a:t>CarrierDelay</a:t>
            </a:r>
            <a:r>
              <a:rPr lang="en-US" sz="1600" dirty="0"/>
              <a:t>, </a:t>
            </a:r>
            <a:r>
              <a:rPr lang="en-US" sz="1600" dirty="0" err="1"/>
              <a:t>WeatherDelay</a:t>
            </a:r>
            <a:r>
              <a:rPr lang="en-US" sz="1600" dirty="0"/>
              <a:t>,  </a:t>
            </a:r>
            <a:r>
              <a:rPr lang="en-US" sz="1600" dirty="0" err="1"/>
              <a:t>NASDelay</a:t>
            </a:r>
            <a:r>
              <a:rPr lang="en-US" sz="1600" dirty="0"/>
              <a:t>, </a:t>
            </a:r>
            <a:r>
              <a:rPr lang="en-US" sz="1600" dirty="0" err="1"/>
              <a:t>SecurityDelay</a:t>
            </a:r>
            <a:r>
              <a:rPr lang="en-US" sz="1600" dirty="0"/>
              <a:t>, </a:t>
            </a:r>
            <a:r>
              <a:rPr lang="en-US" sz="1600" dirty="0" err="1"/>
              <a:t>LateAircraftDelay</a:t>
            </a:r>
            <a:r>
              <a:rPr lang="en-US" sz="1600" dirty="0"/>
              <a:t> = </a:t>
            </a:r>
            <a:r>
              <a:rPr lang="en-US" sz="1600" dirty="0" err="1"/>
              <a:t>line.split</a:t>
            </a:r>
            <a:r>
              <a:rPr lang="en-US" sz="1600" dirty="0"/>
              <a:t>(",")</a:t>
            </a:r>
          </a:p>
          <a:p>
            <a:r>
              <a:rPr lang="en-US" sz="1600" dirty="0"/>
              <a:t>    results = [</a:t>
            </a:r>
            <a:r>
              <a:rPr lang="en-US" sz="1600" dirty="0" err="1"/>
              <a:t>UniqueCarrier</a:t>
            </a:r>
            <a:r>
              <a:rPr lang="en-US" sz="1600" dirty="0"/>
              <a:t>, </a:t>
            </a:r>
            <a:r>
              <a:rPr lang="en-US" sz="1600" dirty="0" err="1">
                <a:highlight>
                  <a:srgbClr val="FFFF00"/>
                </a:highlight>
              </a:rPr>
              <a:t>ArrDelay</a:t>
            </a:r>
            <a:r>
              <a:rPr lang="en-US" sz="1600" dirty="0"/>
              <a:t>]</a:t>
            </a:r>
          </a:p>
          <a:p>
            <a:r>
              <a:rPr lang="en-US" sz="1600" dirty="0"/>
              <a:t>    print("\</a:t>
            </a:r>
            <a:r>
              <a:rPr lang="en-US" sz="1600" dirty="0" err="1"/>
              <a:t>t".join</a:t>
            </a:r>
            <a:r>
              <a:rPr lang="en-US" sz="1600" dirty="0"/>
              <a:t>(results))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C452B-A485-4950-A3F3-2006D3F0D12B}"/>
              </a:ext>
            </a:extLst>
          </p:cNvPr>
          <p:cNvSpPr txBox="1"/>
          <p:nvPr/>
        </p:nvSpPr>
        <p:spPr>
          <a:xfrm>
            <a:off x="4920792" y="697584"/>
            <a:ext cx="23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aveArrDelayMapper.py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5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37"/>
    </mc:Choice>
    <mc:Fallback xmlns="">
      <p:transition spd="slow" advTm="4773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B41D-5D5A-4A16-9800-B6F0DAB1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Average Arrival Delay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F53-E5D2-4C2D-955B-7F748FE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aveArrDelayMapper.py files to the </a:t>
            </a:r>
            <a:r>
              <a:rPr lang="en-US" dirty="0" err="1"/>
              <a:t>linux</a:t>
            </a:r>
            <a:r>
              <a:rPr lang="en-US" dirty="0"/>
              <a:t> filesystem of your </a:t>
            </a:r>
            <a:r>
              <a:rPr lang="en-US" dirty="0" err="1"/>
              <a:t>vm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https://cse.sc.edu/~rose/587/python/aveArrDelayMapper.py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2281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87"/>
    </mc:Choice>
    <mc:Fallback xmlns="">
      <p:transition spd="slow" advTm="375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8B6903-E12C-45D9-8013-F6F3D02D7A70}"/>
              </a:ext>
            </a:extLst>
          </p:cNvPr>
          <p:cNvSpPr txBox="1"/>
          <p:nvPr/>
        </p:nvSpPr>
        <p:spPr>
          <a:xfrm>
            <a:off x="707012" y="886118"/>
            <a:ext cx="664643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#! /</a:t>
            </a:r>
            <a:r>
              <a:rPr lang="en-US" sz="1200" dirty="0" err="1"/>
              <a:t>usr</a:t>
            </a:r>
            <a:r>
              <a:rPr lang="en-US" sz="1200" dirty="0"/>
              <a:t>/bin/env python</a:t>
            </a:r>
          </a:p>
          <a:p>
            <a:r>
              <a:rPr lang="en-US" sz="1200" dirty="0"/>
              <a:t>import sys</a:t>
            </a:r>
          </a:p>
          <a:p>
            <a:r>
              <a:rPr lang="en-US" sz="1200" dirty="0" err="1"/>
              <a:t>last_key</a:t>
            </a:r>
            <a:r>
              <a:rPr lang="en-US" sz="1200" dirty="0"/>
              <a:t> = None</a:t>
            </a:r>
          </a:p>
          <a:p>
            <a:r>
              <a:rPr lang="en-US" sz="1200" dirty="0"/>
              <a:t>count = 0</a:t>
            </a:r>
          </a:p>
          <a:p>
            <a:r>
              <a:rPr lang="en-US" sz="1200" dirty="0">
                <a:highlight>
                  <a:srgbClr val="FFFF00"/>
                </a:highlight>
              </a:rPr>
              <a:t>sum = 1</a:t>
            </a:r>
          </a:p>
          <a:p>
            <a:r>
              <a:rPr lang="en-US" sz="1200" dirty="0"/>
              <a:t># keys come grouped together so we need to keep track of state a little bit  thus when the key changes, </a:t>
            </a:r>
          </a:p>
          <a:p>
            <a:r>
              <a:rPr lang="en-US" sz="1200" dirty="0"/>
              <a:t># we need to reset our counter, and write out the count we've accumulated</a:t>
            </a:r>
          </a:p>
          <a:p>
            <a:r>
              <a:rPr lang="en-US" sz="1200" dirty="0"/>
              <a:t>for line in </a:t>
            </a:r>
            <a:r>
              <a:rPr lang="en-US" sz="1200" dirty="0" err="1"/>
              <a:t>sys.stdin</a:t>
            </a:r>
            <a:r>
              <a:rPr lang="en-US" sz="1200" dirty="0"/>
              <a:t>:</a:t>
            </a:r>
          </a:p>
          <a:p>
            <a:r>
              <a:rPr lang="en-US" sz="1200" dirty="0"/>
              <a:t>   line = </a:t>
            </a:r>
            <a:r>
              <a:rPr lang="en-US" sz="1200" dirty="0" err="1"/>
              <a:t>line.strip</a:t>
            </a:r>
            <a:r>
              <a:rPr lang="en-US" sz="1200" dirty="0"/>
              <a:t>()</a:t>
            </a:r>
          </a:p>
          <a:p>
            <a:r>
              <a:rPr lang="en-US" sz="1200" dirty="0"/>
              <a:t>   key, value = </a:t>
            </a:r>
            <a:r>
              <a:rPr lang="en-US" sz="1200" dirty="0" err="1"/>
              <a:t>line.split</a:t>
            </a:r>
            <a:r>
              <a:rPr lang="en-US" sz="1200" dirty="0"/>
              <a:t>("\t")</a:t>
            </a:r>
          </a:p>
          <a:p>
            <a:r>
              <a:rPr lang="en-US" sz="1200" dirty="0"/>
              <a:t>   # we have to be able to deal with missing values</a:t>
            </a:r>
          </a:p>
          <a:p>
            <a:r>
              <a:rPr lang="en-US" sz="1200" dirty="0"/>
              <a:t>   if value =="NA":</a:t>
            </a:r>
          </a:p>
          <a:p>
            <a:r>
              <a:rPr lang="en-US" sz="1200" dirty="0"/>
              <a:t>       continue</a:t>
            </a:r>
          </a:p>
          <a:p>
            <a:r>
              <a:rPr lang="en-US" sz="1200" dirty="0"/>
              <a:t>   value = int(value)</a:t>
            </a:r>
          </a:p>
          <a:p>
            <a:r>
              <a:rPr lang="en-US" sz="1200" dirty="0"/>
              <a:t>   # if this is the first iteration</a:t>
            </a:r>
          </a:p>
          <a:p>
            <a:r>
              <a:rPr lang="en-US" sz="1200" dirty="0"/>
              <a:t>   if not </a:t>
            </a:r>
            <a:r>
              <a:rPr lang="en-US" sz="1200" dirty="0" err="1"/>
              <a:t>last_key</a:t>
            </a:r>
            <a:r>
              <a:rPr lang="en-US" sz="1200" dirty="0"/>
              <a:t>:</a:t>
            </a:r>
          </a:p>
          <a:p>
            <a:r>
              <a:rPr lang="en-US" sz="1200" dirty="0"/>
              <a:t>       </a:t>
            </a:r>
            <a:r>
              <a:rPr lang="en-US" sz="1200" dirty="0" err="1"/>
              <a:t>last_key</a:t>
            </a:r>
            <a:r>
              <a:rPr lang="en-US" sz="1200" dirty="0"/>
              <a:t> = key</a:t>
            </a:r>
          </a:p>
          <a:p>
            <a:r>
              <a:rPr lang="en-US" sz="1200" dirty="0"/>
              <a:t>       count = 1</a:t>
            </a:r>
          </a:p>
          <a:p>
            <a:r>
              <a:rPr lang="en-US" sz="1200" dirty="0"/>
              <a:t>       </a:t>
            </a:r>
            <a:r>
              <a:rPr lang="en-US" sz="1200" dirty="0">
                <a:highlight>
                  <a:srgbClr val="FFFF00"/>
                </a:highlight>
              </a:rPr>
              <a:t>sum = value</a:t>
            </a:r>
          </a:p>
          <a:p>
            <a:r>
              <a:rPr lang="en-US" sz="1200" dirty="0"/>
              <a:t>    # if they're the same, log it</a:t>
            </a:r>
          </a:p>
          <a:p>
            <a:r>
              <a:rPr lang="en-US" sz="1200" dirty="0"/>
              <a:t>   </a:t>
            </a:r>
            <a:r>
              <a:rPr lang="en-US" sz="1200" dirty="0" err="1"/>
              <a:t>elif</a:t>
            </a:r>
            <a:r>
              <a:rPr lang="en-US" sz="1200" dirty="0"/>
              <a:t> key == </a:t>
            </a:r>
            <a:r>
              <a:rPr lang="en-US" sz="1200" dirty="0" err="1"/>
              <a:t>last_key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count = count + 1</a:t>
            </a:r>
          </a:p>
          <a:p>
            <a:r>
              <a:rPr lang="en-US" sz="1200" dirty="0"/>
              <a:t>        </a:t>
            </a:r>
            <a:r>
              <a:rPr lang="en-US" sz="1200" dirty="0">
                <a:highlight>
                  <a:srgbClr val="FFFF00"/>
                </a:highlight>
              </a:rPr>
              <a:t>sum = sum + value</a:t>
            </a:r>
          </a:p>
          <a:p>
            <a:r>
              <a:rPr lang="en-US" sz="1200" dirty="0"/>
              <a:t>   else: </a:t>
            </a:r>
          </a:p>
          <a:p>
            <a:r>
              <a:rPr lang="en-US" sz="1200" dirty="0"/>
              <a:t>        result = [</a:t>
            </a:r>
            <a:r>
              <a:rPr lang="en-US" sz="1200" dirty="0" err="1"/>
              <a:t>last_key</a:t>
            </a:r>
            <a:r>
              <a:rPr lang="en-US" sz="1200" dirty="0"/>
              <a:t>, </a:t>
            </a:r>
            <a:r>
              <a:rPr lang="en-US" sz="1200" dirty="0">
                <a:highlight>
                  <a:srgbClr val="FFFF00"/>
                </a:highlight>
              </a:rPr>
              <a:t>sum/count</a:t>
            </a:r>
            <a:r>
              <a:rPr lang="en-US" sz="1200" dirty="0"/>
              <a:t>]</a:t>
            </a:r>
          </a:p>
          <a:p>
            <a:r>
              <a:rPr lang="en-US" sz="1200" dirty="0"/>
              <a:t>        print("\</a:t>
            </a:r>
            <a:r>
              <a:rPr lang="en-US" sz="1200" dirty="0" err="1"/>
              <a:t>t".join</a:t>
            </a:r>
            <a:r>
              <a:rPr lang="en-US" sz="1200" dirty="0"/>
              <a:t>(str(v) for v in result))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last_key</a:t>
            </a:r>
            <a:r>
              <a:rPr lang="en-US" sz="1200" dirty="0"/>
              <a:t> = key</a:t>
            </a:r>
          </a:p>
          <a:p>
            <a:r>
              <a:rPr lang="en-US" sz="1200" dirty="0"/>
              <a:t>        count = 1</a:t>
            </a:r>
          </a:p>
          <a:p>
            <a:r>
              <a:rPr lang="en-US" sz="1200" dirty="0"/>
              <a:t>        </a:t>
            </a:r>
            <a:r>
              <a:rPr lang="en-US" sz="1200" dirty="0">
                <a:highlight>
                  <a:srgbClr val="FFFF00"/>
                </a:highlight>
              </a:rPr>
              <a:t>sum = value</a:t>
            </a:r>
          </a:p>
          <a:p>
            <a:r>
              <a:rPr lang="en-US" sz="1200" dirty="0"/>
              <a:t># this is to catch the final value that we output</a:t>
            </a:r>
          </a:p>
          <a:p>
            <a:r>
              <a:rPr lang="en-US" sz="1200" dirty="0"/>
              <a:t>print("\</a:t>
            </a:r>
            <a:r>
              <a:rPr lang="en-US" sz="1200" dirty="0" err="1"/>
              <a:t>t".join</a:t>
            </a:r>
            <a:r>
              <a:rPr lang="en-US" sz="1200" dirty="0"/>
              <a:t>(str(v) for v in [</a:t>
            </a:r>
            <a:r>
              <a:rPr lang="en-US" sz="1200" dirty="0" err="1"/>
              <a:t>last_key</a:t>
            </a:r>
            <a:r>
              <a:rPr lang="en-US" sz="1200" dirty="0"/>
              <a:t>, </a:t>
            </a:r>
            <a:r>
              <a:rPr lang="en-US" sz="1200" dirty="0">
                <a:highlight>
                  <a:srgbClr val="FFFF00"/>
                </a:highlight>
              </a:rPr>
              <a:t>sum/count</a:t>
            </a:r>
            <a:r>
              <a:rPr lang="en-US" sz="1200" dirty="0"/>
              <a:t>]))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2E8E7-9E13-4153-AB0B-DE86BAE6E38E}"/>
              </a:ext>
            </a:extLst>
          </p:cNvPr>
          <p:cNvSpPr txBox="1"/>
          <p:nvPr/>
        </p:nvSpPr>
        <p:spPr>
          <a:xfrm>
            <a:off x="4920792" y="697584"/>
            <a:ext cx="2356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aveArrDelayReducer.py</a:t>
            </a:r>
          </a:p>
        </p:txBody>
      </p:sp>
    </p:spTree>
    <p:extLst>
      <p:ext uri="{BB962C8B-B14F-4D97-AF65-F5344CB8AC3E}">
        <p14:creationId xmlns:p14="http://schemas.microsoft.com/office/powerpoint/2010/main" val="41772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612"/>
    </mc:Choice>
    <mc:Fallback xmlns="">
      <p:transition spd="slow" advTm="18761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B41D-5D5A-4A16-9800-B6F0DAB1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Average Arrival Delay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F53-E5D2-4C2D-955B-7F748FE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aveArrDelayReducer.py files to the </a:t>
            </a:r>
            <a:r>
              <a:rPr lang="en-US" dirty="0" err="1"/>
              <a:t>linux</a:t>
            </a:r>
            <a:r>
              <a:rPr lang="en-US" dirty="0"/>
              <a:t> filesystem of your </a:t>
            </a:r>
            <a:r>
              <a:rPr lang="en-US" dirty="0" err="1"/>
              <a:t>vm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https://cse.sc.edu/~rose/587/python/aveArrDelayReducer.py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517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48"/>
    </mc:Choice>
    <mc:Fallback xmlns="">
      <p:transition spd="slow" advTm="415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072-311A-4881-A9D6-E2B45F34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Average Arrival Delay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4DDA-8340-4675-8554-AEFA0930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Currently:</a:t>
            </a:r>
          </a:p>
          <a:p>
            <a:pPr marL="457200" lvl="1" indent="0">
              <a:buNone/>
            </a:pPr>
            <a:r>
              <a:rPr lang="en-US" dirty="0"/>
              <a:t>testDataNoHdr.csv in HDFS</a:t>
            </a:r>
          </a:p>
          <a:p>
            <a:pPr marL="457200" lvl="1" indent="0">
              <a:buNone/>
            </a:pPr>
            <a:r>
              <a:rPr lang="en-US" dirty="0"/>
              <a:t>aveArrDelayMapper.py in </a:t>
            </a:r>
            <a:r>
              <a:rPr lang="en-US" dirty="0" err="1"/>
              <a:t>linux</a:t>
            </a:r>
            <a:r>
              <a:rPr lang="en-US" dirty="0"/>
              <a:t> FS</a:t>
            </a:r>
          </a:p>
          <a:p>
            <a:pPr marL="457200" lvl="1" indent="0">
              <a:buNone/>
            </a:pPr>
            <a:r>
              <a:rPr lang="en-US" dirty="0"/>
              <a:t>aveArrDelayReducer.py in </a:t>
            </a:r>
            <a:r>
              <a:rPr lang="en-US" dirty="0" err="1"/>
              <a:t>linux</a:t>
            </a:r>
            <a:r>
              <a:rPr lang="en-US" dirty="0"/>
              <a:t> FS</a:t>
            </a:r>
          </a:p>
          <a:p>
            <a:pPr marL="0" indent="0">
              <a:buNone/>
            </a:pPr>
            <a:r>
              <a:rPr lang="en-US" dirty="0"/>
              <a:t>We should be ready to run the M/R job in streaming mode.</a:t>
            </a:r>
          </a:p>
        </p:txBody>
      </p:sp>
    </p:spTree>
    <p:extLst>
      <p:ext uri="{BB962C8B-B14F-4D97-AF65-F5344CB8AC3E}">
        <p14:creationId xmlns:p14="http://schemas.microsoft.com/office/powerpoint/2010/main" val="99025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00"/>
    </mc:Choice>
    <mc:Fallback xmlns="">
      <p:transition spd="slow" advTm="385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/current/hadoop-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-client/hadoop-streaming.jar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-file ./aveArrDelayMapper.py -mapper 'python aveArrDelayMapper.py'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-file ./aveArrDelayReducer.py -reducer 'python aveArrDelayReducer.py'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-input /user/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/testDataNoHdr.csv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-output /user/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aveArrDelay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jar 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hdp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/current/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-client/hadoop-streaming.jar -file ./aveArrDelayMapper.py -mapper 'python aveArrDelayMapper.py' -file ./aveArrDelayReducer.py -reducer 'python aveArrDelayReducer.py' -input /user/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maria_dev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/testDataNoHdr.csv -output /user/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maria_dev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aveArrDelay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like, you can download the streaming script command:</a:t>
            </a:r>
          </a:p>
          <a:p>
            <a:pPr marL="0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wget https://cse.sc.edu/~rose/587/python/streamingScript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8E0465-826F-4055-82E2-F6623DE190E6}"/>
              </a:ext>
            </a:extLst>
          </p:cNvPr>
          <p:cNvSpPr/>
          <p:nvPr/>
        </p:nvSpPr>
        <p:spPr>
          <a:xfrm>
            <a:off x="2590800" y="2271860"/>
            <a:ext cx="2905025" cy="433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1B04C9-9CC2-40B2-9A36-F9A7EDB1D214}"/>
              </a:ext>
            </a:extLst>
          </p:cNvPr>
          <p:cNvSpPr/>
          <p:nvPr/>
        </p:nvSpPr>
        <p:spPr>
          <a:xfrm>
            <a:off x="7588578" y="2264003"/>
            <a:ext cx="2905025" cy="433633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DDEC5F-C8A9-416B-99EB-8FF4B6BF1D20}"/>
              </a:ext>
            </a:extLst>
          </p:cNvPr>
          <p:cNvSpPr/>
          <p:nvPr/>
        </p:nvSpPr>
        <p:spPr>
          <a:xfrm>
            <a:off x="2573517" y="2752632"/>
            <a:ext cx="2988297" cy="433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11B5AD-3FFD-4537-8D4A-275D131430EA}"/>
              </a:ext>
            </a:extLst>
          </p:cNvPr>
          <p:cNvSpPr/>
          <p:nvPr/>
        </p:nvSpPr>
        <p:spPr>
          <a:xfrm>
            <a:off x="7637282" y="2791908"/>
            <a:ext cx="2988297" cy="433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697E1-6552-41AF-8F90-A22232343D10}"/>
              </a:ext>
            </a:extLst>
          </p:cNvPr>
          <p:cNvSpPr/>
          <p:nvPr/>
        </p:nvSpPr>
        <p:spPr>
          <a:xfrm>
            <a:off x="4835950" y="3629326"/>
            <a:ext cx="1649692" cy="4336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948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186"/>
    </mc:Choice>
    <mc:Fallback xmlns="">
      <p:transition spd="slow" advTm="1741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dirty="0"/>
              <a:t>VM: Check for changes to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 err="1"/>
              <a:t>hadoop</a:t>
            </a:r>
            <a:r>
              <a:rPr lang="en-US" sz="2000" dirty="0"/>
              <a:t> fs -ls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Found 11 items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2020-04-14 06:00 .Trash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</a:t>
            </a:r>
            <a:r>
              <a:rPr lang="en-US" sz="2000" dirty="0"/>
              <a:t>------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2020-04-15 21:50 .staging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2020-04-15 20:01 </a:t>
            </a:r>
            <a:r>
              <a:rPr lang="en-US" sz="2000" dirty="0" err="1"/>
              <a:t>CountAirlines</a:t>
            </a:r>
            <a:r>
              <a:rPr lang="en-US" sz="2000" dirty="0"/>
              <a:t>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2020-03-29 18:19 Example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2020-04-15 21:50 </a:t>
            </a:r>
            <a:r>
              <a:rPr lang="en-US" sz="2000" dirty="0" err="1">
                <a:highlight>
                  <a:srgbClr val="FFFF00"/>
                </a:highlight>
              </a:rPr>
              <a:t>aveArrDelay</a:t>
            </a:r>
            <a:r>
              <a:rPr lang="en-US" sz="2000" dirty="0"/>
              <a:t>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  1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1746 2020-04-01 13:40 g.txt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2020-04-13 20:33 hive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2020-04-01 13:59 output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2020-04-02 01:04 </a:t>
            </a:r>
            <a:r>
              <a:rPr lang="en-US" sz="2000" dirty="0" err="1"/>
              <a:t>outputwc</a:t>
            </a:r>
            <a:r>
              <a:rPr lang="en-US" sz="2000" dirty="0"/>
              <a:t>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2020-04-01 23:33 test1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  1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1091 2020-04-15 19:48 testDataNoHdr.csv</a:t>
            </a:r>
          </a:p>
        </p:txBody>
      </p:sp>
    </p:spTree>
    <p:extLst>
      <p:ext uri="{BB962C8B-B14F-4D97-AF65-F5344CB8AC3E}">
        <p14:creationId xmlns:p14="http://schemas.microsoft.com/office/powerpoint/2010/main" val="33250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01"/>
    </mc:Choice>
    <mc:Fallback xmlns="">
      <p:transition spd="slow" advTm="2160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the results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fs -cat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/part-00000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UA      -5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~]$</a:t>
            </a:r>
          </a:p>
        </p:txBody>
      </p:sp>
    </p:spTree>
    <p:extLst>
      <p:ext uri="{BB962C8B-B14F-4D97-AF65-F5344CB8AC3E}">
        <p14:creationId xmlns:p14="http://schemas.microsoft.com/office/powerpoint/2010/main" val="247127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49"/>
    </mc:Choice>
    <mc:Fallback xmlns="">
      <p:transition spd="slow" advTm="4034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Command Line for 25K Data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hadoop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hdp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/current/hadoop-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-client/hadoop-streaming.jar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-file ./aveArrDelayMapper.py -mapper 'python aveArrDelayMapper.py'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-file ./aveArrDelayReducer.py -reducer 'python aveArrDelayReducer.py'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-input /user/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/test_25K.csv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-output /user/</a:t>
            </a:r>
            <a:r>
              <a:rPr lang="en-US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/aveArrDelay_25K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jar 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usr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hdp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/current/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hadoop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-client/hadoop-streaming.jar -file ./aveArrDelayMapper.py -mapper 'python aveArrDelayMapper.py' -file ./aveArrDelayReducer.py -reducer 'python aveArrDelayReducer.py' -input /user/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maria_dev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/test_25K.csv -output /user/</a:t>
            </a:r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maria_dev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/aveArrDelay_25K</a:t>
            </a:r>
          </a:p>
          <a:p>
            <a:pPr marL="0" indent="0">
              <a:buNone/>
            </a:pP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714045-D40F-4DCE-9194-F898956B2828}"/>
              </a:ext>
            </a:extLst>
          </p:cNvPr>
          <p:cNvSpPr/>
          <p:nvPr/>
        </p:nvSpPr>
        <p:spPr>
          <a:xfrm>
            <a:off x="4609705" y="3214541"/>
            <a:ext cx="1781666" cy="4053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9DB53-D2C7-43C8-8B03-60802E44C91F}"/>
              </a:ext>
            </a:extLst>
          </p:cNvPr>
          <p:cNvSpPr/>
          <p:nvPr/>
        </p:nvSpPr>
        <p:spPr>
          <a:xfrm>
            <a:off x="4799812" y="3640319"/>
            <a:ext cx="2383411" cy="4053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814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61"/>
    </mc:Choice>
    <mc:Fallback xmlns="">
      <p:transition spd="slow" advTm="8656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348E-398C-47CB-B858-AF692A54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Airline Flight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3EC8E-6143-4E22-A0A4-0FB751A46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8145" y="2266546"/>
            <a:ext cx="10544381" cy="346304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ECD7A2D-D929-4192-86CB-EDD76FFE0202}"/>
              </a:ext>
            </a:extLst>
          </p:cNvPr>
          <p:cNvSpPr/>
          <p:nvPr/>
        </p:nvSpPr>
        <p:spPr>
          <a:xfrm>
            <a:off x="3667026" y="2092751"/>
            <a:ext cx="509047" cy="3742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900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73"/>
    </mc:Choice>
    <mc:Fallback xmlns="">
      <p:transition spd="slow" advTm="557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271"/>
            <a:ext cx="10515600" cy="1325563"/>
          </a:xfrm>
        </p:spPr>
        <p:txBody>
          <a:bodyPr/>
          <a:lstStyle/>
          <a:p>
            <a:r>
              <a:rPr lang="en-US" dirty="0"/>
              <a:t>VM: Check for changes to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en-US" sz="2000" dirty="0" err="1"/>
              <a:t>maria_dev@sandbox-hdp</a:t>
            </a:r>
            <a:r>
              <a:rPr lang="en-US" sz="2000" dirty="0"/>
              <a:t> ~]$ </a:t>
            </a:r>
            <a:r>
              <a:rPr lang="en-US" sz="2000" dirty="0" err="1"/>
              <a:t>hadoop</a:t>
            </a:r>
            <a:r>
              <a:rPr lang="en-US" sz="2000" dirty="0"/>
              <a:t> fs -ls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Found 11 items     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2020-04-14 06:00 .Trash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</a:t>
            </a:r>
            <a:r>
              <a:rPr lang="en-US" sz="2000" dirty="0"/>
              <a:t>------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2020-04-15 21:50 .staging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2020-04-15 20:01 </a:t>
            </a:r>
            <a:r>
              <a:rPr lang="en-US" sz="2000" dirty="0" err="1"/>
              <a:t>CountAirlines</a:t>
            </a:r>
            <a:r>
              <a:rPr lang="en-US" sz="2000" dirty="0"/>
              <a:t>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2020-03-29 18:19 Example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2020-04-15 21:50 </a:t>
            </a:r>
            <a:r>
              <a:rPr lang="en-US" sz="2000" dirty="0" err="1">
                <a:highlight>
                  <a:srgbClr val="FFFF00"/>
                </a:highlight>
              </a:rPr>
              <a:t>aveArrDelay</a:t>
            </a:r>
            <a:r>
              <a:rPr lang="en-US" sz="2000" dirty="0"/>
              <a:t>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  1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1746 2020-04-01 13:40 g.txt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2020-04-13 20:33 hive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2020-04-01 13:59 output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2020-04-02 01:04 </a:t>
            </a:r>
            <a:r>
              <a:rPr lang="en-US" sz="2000" dirty="0" err="1"/>
              <a:t>outputwc</a:t>
            </a:r>
            <a:r>
              <a:rPr lang="en-US" sz="2000" dirty="0"/>
              <a:t>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 err="1"/>
              <a:t>drwxr</a:t>
            </a:r>
            <a:r>
              <a:rPr lang="en-US" sz="2000" dirty="0"/>
              <a:t>-</a:t>
            </a:r>
            <a:r>
              <a:rPr lang="en-US" sz="2000" dirty="0" err="1"/>
              <a:t>xr</a:t>
            </a:r>
            <a:r>
              <a:rPr lang="en-US" sz="2000" dirty="0"/>
              <a:t>-x   -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   0 2020-04-01 23:33 test1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2000" dirty="0"/>
              <a:t>-</a:t>
            </a:r>
            <a:r>
              <a:rPr lang="en-US" sz="2000" dirty="0" err="1"/>
              <a:t>rw</a:t>
            </a:r>
            <a:r>
              <a:rPr lang="en-US" sz="2000" dirty="0"/>
              <a:t>-r--r--   1 </a:t>
            </a:r>
            <a:r>
              <a:rPr lang="en-US" sz="2000" dirty="0" err="1"/>
              <a:t>maria_dev</a:t>
            </a:r>
            <a:r>
              <a:rPr lang="en-US" sz="2000" dirty="0"/>
              <a:t> </a:t>
            </a:r>
            <a:r>
              <a:rPr lang="en-US" sz="2000" dirty="0" err="1"/>
              <a:t>hdfs</a:t>
            </a:r>
            <a:r>
              <a:rPr lang="en-US" sz="2000" dirty="0"/>
              <a:t>       1091 2020-04-15 19:48 testDataNoHdr.csv</a:t>
            </a:r>
          </a:p>
        </p:txBody>
      </p:sp>
    </p:spTree>
    <p:extLst>
      <p:ext uri="{BB962C8B-B14F-4D97-AF65-F5344CB8AC3E}">
        <p14:creationId xmlns:p14="http://schemas.microsoft.com/office/powerpoint/2010/main" val="336781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91"/>
    </mc:Choice>
    <mc:Fallback xmlns="">
      <p:transition spd="slow" advTm="1849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the results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~]$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fs -cat aveArrDelay_25K/part-00000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AA      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      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B6      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      5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DH      7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DL      7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EV      6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      7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HA      -1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HP      8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MQ      9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NW      6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OH      4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OO      2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TZ      9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UA      8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      6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WN      7  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XE      9 </a:t>
            </a:r>
          </a:p>
        </p:txBody>
      </p:sp>
    </p:spTree>
    <p:extLst>
      <p:ext uri="{BB962C8B-B14F-4D97-AF65-F5344CB8AC3E}">
        <p14:creationId xmlns:p14="http://schemas.microsoft.com/office/powerpoint/2010/main" val="2263969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46"/>
    </mc:Choice>
    <mc:Fallback xmlns="">
      <p:transition spd="slow" advTm="6774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results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Suggestion: 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Ambari in “Files View”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/user/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aveArrDelay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part-00000 to your local machine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it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aveArrDelayMR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499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46"/>
    </mc:Choice>
    <mc:Fallback xmlns="">
      <p:transition spd="slow" advTm="67746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Airline Counting in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entire program!!!!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flights = load 'test_25K.csv' using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(',');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flights GENERATE $8 AS airline;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grp_airline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GROUP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by airline;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airline_count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grp_airline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generate group, COUNT(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airline_count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into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197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27"/>
    </mc:Choice>
    <mc:Fallback xmlns="">
      <p:transition spd="slow" advTm="326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Airline Counting in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Invoke grunt the pig interactive environment: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~]$ pig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Next, copy and paste in one line at a time: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flights = load 'test_25K.csv' using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(',');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flights GENERATE $8 AS airline;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grp_airline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GROUP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by airline;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airline_count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grp_airline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generate group, COUNT(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airline_count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into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8557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236"/>
    </mc:Choice>
    <mc:Fallback xmlns="">
      <p:transition spd="slow" advTm="253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Airline Counting in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last line of our Pig Latin program, we wrote the results to HDFS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airline_count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into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Let’s take a peek at that directory in HDFS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grunt&gt; 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Pig_airline_count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hdfs://sandbox-hdp.hortonworks.com:8020/user/maria_dev/Pig_airline_count/_SUCCESS&lt;r 1&gt;  0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hdfs://sandbox-hdp.hortonworks.com:8020/user/maria_dev/Pig_airline_count/part-v001-o000-r-00000&lt;r 1&gt;    144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51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38"/>
    </mc:Choice>
    <mc:Fallback xmlns="">
      <p:transition spd="slow" advTm="650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Airline Counting in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Let’s fetch those results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grunt&gt; cat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/part-v001-o000-r-00000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AA      2495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AS      597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B6      319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      1071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DH      945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DL      2457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EV      996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FL      580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HA      173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HP      701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MQ      1724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NW      1811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OH      1333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OO      1656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TZ      271 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UA      1983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US      1498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WN      3538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XE      1313                                                          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grunt&gt; </a:t>
            </a:r>
          </a:p>
        </p:txBody>
      </p:sp>
    </p:spTree>
    <p:extLst>
      <p:ext uri="{BB962C8B-B14F-4D97-AF65-F5344CB8AC3E}">
        <p14:creationId xmlns:p14="http://schemas.microsoft.com/office/powerpoint/2010/main" val="141794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849"/>
    </mc:Choice>
    <mc:Fallback xmlns="">
      <p:transition spd="slow" advTm="59849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AveArrDelay</a:t>
            </a:r>
            <a:r>
              <a:rPr lang="en-US" dirty="0">
                <a:latin typeface="+mn-lt"/>
              </a:rPr>
              <a:t> in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entire program!!!!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flights = load 'test_25K.csv' using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(',');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flights GENERATE $8 as airline, (int)$14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grp_airline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GROUP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airline;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foreach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grp_airline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generate group,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flight_details.arrDelay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into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Pig_airline_AveArrDelay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53357A-1E44-4375-ADFF-D44CAF945B0B}"/>
              </a:ext>
            </a:extLst>
          </p:cNvPr>
          <p:cNvSpPr/>
          <p:nvPr/>
        </p:nvSpPr>
        <p:spPr>
          <a:xfrm>
            <a:off x="838200" y="2790336"/>
            <a:ext cx="6656109" cy="3959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193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58"/>
    </mc:Choice>
    <mc:Fallback xmlns="">
      <p:transition spd="slow" advTm="64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AveArrDelay</a:t>
            </a:r>
            <a:r>
              <a:rPr lang="en-US" dirty="0">
                <a:latin typeface="+mn-lt"/>
              </a:rPr>
              <a:t> in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Having invoked grunt the pig interactive environment: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maria_dev@sandbox-hdp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~]$ pig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Copy and paste in one line at a time: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flights = load 'test_25K.csv' using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PigStorage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(',');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FOREACH flights GENERATE $8 as airline, (int)$14 AS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grp_airline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GROUP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airline;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foreach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grp_airline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generate group, AVG(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flight_details.arrDelay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into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Pig_airline_AveArrDelay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2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30"/>
    </mc:Choice>
    <mc:Fallback xmlns="">
      <p:transition spd="slow" advTm="3803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AveArrDelay</a:t>
            </a:r>
            <a:r>
              <a:rPr lang="en-US" dirty="0">
                <a:latin typeface="+mn-lt"/>
              </a:rPr>
              <a:t> in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75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the last line of our Pig Latin program, we wrote the results to HDFS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store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into 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Pig_airline_AveArrDelay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Let’s take a peek at that directory in HDFS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grunt&gt; ls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Pig_airline_AveArrDelay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                                 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hdfs://sandbox-hdp.hortonworks.com:8020/user/maria_dev/Pig_airline_AveArrDelay/_SUCCESS&lt;r 1&gt;    0                                                  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hdfs://sandbox-hdp.hortonworks.com:8020/user/maria_dev/Pig_airline_AveArrDelay/part-v001-o000-r-00000&lt;r 1&gt;      402                                    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grunt&gt;</a:t>
            </a:r>
          </a:p>
        </p:txBody>
      </p:sp>
    </p:spTree>
    <p:extLst>
      <p:ext uri="{BB962C8B-B14F-4D97-AF65-F5344CB8AC3E}">
        <p14:creationId xmlns:p14="http://schemas.microsoft.com/office/powerpoint/2010/main" val="40874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87"/>
    </mc:Choice>
    <mc:Fallback xmlns="">
      <p:transition spd="slow" advTm="4318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steps in the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First: log in to the </a:t>
            </a:r>
            <a:r>
              <a:rPr lang="en-US" dirty="0" err="1"/>
              <a:t>linux</a:t>
            </a:r>
            <a:r>
              <a:rPr lang="en-US" dirty="0"/>
              <a:t> part of your </a:t>
            </a:r>
            <a:r>
              <a:rPr lang="en-US" dirty="0" err="1"/>
              <a:t>vm</a:t>
            </a:r>
            <a:endParaRPr lang="en-US" dirty="0"/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vm-hadoop-XX.cse.sc.edu port 2222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/>
              <a:t>Where: XX is the </a:t>
            </a:r>
            <a:r>
              <a:rPr lang="en-US" dirty="0" err="1"/>
              <a:t>vm</a:t>
            </a:r>
            <a:r>
              <a:rPr lang="en-US" dirty="0"/>
              <a:t> number assigned to you</a:t>
            </a:r>
          </a:p>
          <a:p>
            <a:pPr lvl="1"/>
            <a:r>
              <a:rPr lang="en-US" dirty="0"/>
              <a:t>Account: </a:t>
            </a:r>
            <a:r>
              <a:rPr lang="en-US" dirty="0" err="1"/>
              <a:t>maria_dev</a:t>
            </a:r>
            <a:endParaRPr lang="en-US" dirty="0"/>
          </a:p>
          <a:p>
            <a:pPr lvl="1"/>
            <a:r>
              <a:rPr lang="en-US" dirty="0"/>
              <a:t>Password: qwertyCSCE587 unless you have changed it.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40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08"/>
    </mc:Choice>
    <mc:Fallback xmlns="">
      <p:transition spd="slow" advTm="525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AveArrDelay</a:t>
            </a:r>
            <a:r>
              <a:rPr lang="en-US" dirty="0">
                <a:latin typeface="+mn-lt"/>
              </a:rPr>
              <a:t> in PIG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dirty="0">
                <a:cs typeface="Courier New" panose="02070309020205020404" pitchFamily="49" charset="0"/>
              </a:rPr>
              <a:t>Let’s fetch those results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grunt&gt; cat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Pig_airline_AveArrDelay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/part-v001-o000-r-00000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AA      7.796001631986944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AS      6.911764705882353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B6      4.219435736677116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      5.923656927426956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DH      7.0495049504950495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DL      7.78910149750416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EV      6.729896907216495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FL      7.038128249566724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HA      -0.04046242774566474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HP      8.034782608695652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MQ      9.78078078078078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NW      6.006155567991047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OH      4.535321821036106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OO      2.9161490683229814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TZ      9.088560885608857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UA      8.052685421994886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US      6.175033921302578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WN      7.266302786555587                                                                                                              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XE      9.065116279069768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0386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74"/>
    </mc:Choice>
    <mc:Fallback xmlns="">
      <p:transition spd="slow" advTm="92174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results from HDFS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Suggestion: 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Ambari in “Files View”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Navigate to /user/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maria_dev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Pig_airline_AveArrDelay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part-v001-o000-r-00000 to your local machine</a:t>
            </a:r>
          </a:p>
          <a:p>
            <a:pPr marL="342900" indent="-342900">
              <a:spcBef>
                <a:spcPts val="0"/>
              </a:spcBef>
              <a:buAutoNum type="arabicParenR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Rename it 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aveArrDelayPig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   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5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746"/>
    </mc:Choice>
    <mc:Fallback xmlns="">
      <p:transition spd="slow" advTm="67746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8D5-3FC2-4587-BE44-0CEBCFE2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Airline Counting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B02D-D9D8-4094-BE25-186D3514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The entire program!!!!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INPATH '/user/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/test_25K.csv' OVERWRITE INTO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flights (Carrier STRING,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flights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regexp_extract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'^(?:([^,]*),?){9}', 1) carrier,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regexp_extract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'^(?:([^,]*),?){15}', 1)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carrier, count(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FROM flights GROUP BY carrier;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D1FC57-EDE8-486F-8536-D2FF1D6C7D92}"/>
              </a:ext>
            </a:extLst>
          </p:cNvPr>
          <p:cNvSpPr/>
          <p:nvPr/>
        </p:nvSpPr>
        <p:spPr>
          <a:xfrm>
            <a:off x="857838" y="2356701"/>
            <a:ext cx="9624767" cy="83898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7D857-70D7-4DEE-AF39-D9A30E2BE2C4}"/>
              </a:ext>
            </a:extLst>
          </p:cNvPr>
          <p:cNvSpPr/>
          <p:nvPr/>
        </p:nvSpPr>
        <p:spPr>
          <a:xfrm>
            <a:off x="849982" y="3282099"/>
            <a:ext cx="9624767" cy="176124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DC74AC-D053-40B8-BD81-6E2F705A77D9}"/>
              </a:ext>
            </a:extLst>
          </p:cNvPr>
          <p:cNvSpPr/>
          <p:nvPr/>
        </p:nvSpPr>
        <p:spPr>
          <a:xfrm>
            <a:off x="859408" y="5129748"/>
            <a:ext cx="9624767" cy="46977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867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892"/>
    </mc:Choice>
    <mc:Fallback xmlns="">
      <p:transition spd="slow" advTm="2298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8D5-3FC2-4587-BE44-0CEBCFE2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Airline Counting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B02D-D9D8-4094-BE25-186D3514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Log into Ambari and pull of the Hive 2.0 interface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Create the </a:t>
            </a:r>
            <a:r>
              <a:rPr lang="en-US" sz="2400" dirty="0" err="1">
                <a:cs typeface="Courier New" panose="02070309020205020404" pitchFamily="49" charset="0"/>
              </a:rPr>
              <a:t>temp_flights</a:t>
            </a:r>
            <a:r>
              <a:rPr lang="en-US" sz="2400" dirty="0">
                <a:cs typeface="Courier New" panose="02070309020205020404" pitchFamily="49" charset="0"/>
              </a:rPr>
              <a:t> table and load in data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INPATH '/user/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/test_25K.csv' OVERWRITE INTO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8662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21"/>
    </mc:Choice>
    <mc:Fallback xmlns="">
      <p:transition spd="slow" advTm="3762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8D5-3FC2-4587-BE44-0CEBCFE2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Airline Counting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B02D-D9D8-4094-BE25-186D3514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Create flights table and parse data from </a:t>
            </a:r>
            <a:r>
              <a:rPr lang="en-US" sz="2400" dirty="0" err="1">
                <a:cs typeface="Courier New" panose="02070309020205020404" pitchFamily="49" charset="0"/>
              </a:rPr>
              <a:t>temp_flights</a:t>
            </a: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flights (Carrier STRING,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flights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regexp_extract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'^(?:([^,]*),?){9}', 1) carrier,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regexp_extract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'^(?:([^,]*),?){15}', 1)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74244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127"/>
    </mc:Choice>
    <mc:Fallback xmlns="">
      <p:transition spd="slow" advTm="55127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8D5-3FC2-4587-BE44-0CEBCFE2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Airline Counting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B02D-D9D8-4094-BE25-186D3514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We now have the table flights!!!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Let’s create our answer with the select statement!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carrier, count(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FROM flights GROUP BY carrier;</a:t>
            </a:r>
          </a:p>
        </p:txBody>
      </p:sp>
    </p:spTree>
    <p:extLst>
      <p:ext uri="{BB962C8B-B14F-4D97-AF65-F5344CB8AC3E}">
        <p14:creationId xmlns:p14="http://schemas.microsoft.com/office/powerpoint/2010/main" val="75874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96"/>
    </mc:Choice>
    <mc:Fallback xmlns="">
      <p:transition spd="slow" advTm="43396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Airline Counting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Results from the select statement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carrier	_c1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AA	2495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	597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B6	319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	1071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DH	945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DL	2457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EV	996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FL	580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HA	173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HP	701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MQ	1724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NW	1811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OH	1333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OO	1656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TZ	271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UA	1983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US	1498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WN	3538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XE	1313</a:t>
            </a:r>
          </a:p>
        </p:txBody>
      </p:sp>
    </p:spTree>
    <p:extLst>
      <p:ext uri="{BB962C8B-B14F-4D97-AF65-F5344CB8AC3E}">
        <p14:creationId xmlns:p14="http://schemas.microsoft.com/office/powerpoint/2010/main" val="4194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07"/>
    </mc:Choice>
    <mc:Fallback xmlns="">
      <p:transition spd="slow" advTm="86207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8D5-3FC2-4587-BE44-0CEBCFE2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AveArrDelay</a:t>
            </a:r>
            <a:r>
              <a:rPr lang="en-US" dirty="0">
                <a:latin typeface="+mn-lt"/>
              </a:rPr>
              <a:t>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B02D-D9D8-4094-BE25-186D3514E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LOAD DATA INPATH '/user/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maria_dev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/test_25K.csv' OVERWRITE INTO TABLE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flights (Carrier STRING,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flights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regexp_extract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'^(?:([^,]*),?){9}', 1) carrier,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regexp_extract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'^(?:([^,]*),?){15}', 1)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temp_flights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carrier,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)/count(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FROM flights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'NA' GROUP BY carrier;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F9D497-8A80-4305-AD98-A89D86A511BF}"/>
              </a:ext>
            </a:extLst>
          </p:cNvPr>
          <p:cNvSpPr/>
          <p:nvPr/>
        </p:nvSpPr>
        <p:spPr>
          <a:xfrm>
            <a:off x="762000" y="1484718"/>
            <a:ext cx="10420546" cy="289873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E07050-81A3-4CDF-99CE-3F999F4EEDF3}"/>
              </a:ext>
            </a:extLst>
          </p:cNvPr>
          <p:cNvSpPr/>
          <p:nvPr/>
        </p:nvSpPr>
        <p:spPr>
          <a:xfrm>
            <a:off x="829555" y="4751113"/>
            <a:ext cx="10420547" cy="6221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670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706"/>
    </mc:Choice>
    <mc:Fallback xmlns="">
      <p:transition spd="slow" advTm="2007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C8D5-3FC2-4587-BE44-0CEBCFE2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+mn-lt"/>
              </a:rPr>
              <a:t>AveArrDelay</a:t>
            </a:r>
            <a:r>
              <a:rPr lang="en-US" dirty="0">
                <a:latin typeface="+mn-lt"/>
              </a:rPr>
              <a:t>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5B02D-D9D8-4094-BE25-186D3514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We ALREADY have the table flights!!!</a:t>
            </a: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(Besides we would have to delete the tables </a:t>
            </a:r>
            <a:r>
              <a:rPr lang="en-US" sz="2400" b="1" dirty="0" err="1">
                <a:cs typeface="Courier New" panose="02070309020205020404" pitchFamily="49" charset="0"/>
              </a:rPr>
              <a:t>temp_flights</a:t>
            </a:r>
            <a:r>
              <a:rPr lang="en-US" sz="2400" b="1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cs typeface="Courier New" panose="02070309020205020404" pitchFamily="49" charset="0"/>
              </a:rPr>
              <a:t>and </a:t>
            </a:r>
            <a:r>
              <a:rPr lang="en-US" sz="2400" b="1" dirty="0">
                <a:cs typeface="Courier New" panose="02070309020205020404" pitchFamily="49" charset="0"/>
              </a:rPr>
              <a:t>flights</a:t>
            </a:r>
            <a:r>
              <a:rPr lang="en-US" sz="2400" dirty="0">
                <a:cs typeface="Courier New" panose="02070309020205020404" pitchFamily="49" charset="0"/>
              </a:rPr>
              <a:t> and upload </a:t>
            </a:r>
            <a:r>
              <a:rPr lang="en-US" sz="2400" b="1" dirty="0">
                <a:cs typeface="Courier New" panose="02070309020205020404" pitchFamily="49" charset="0"/>
              </a:rPr>
              <a:t>test_25K.csv </a:t>
            </a:r>
            <a:r>
              <a:rPr lang="en-US" sz="2400" dirty="0">
                <a:cs typeface="Courier New" panose="02070309020205020404" pitchFamily="49" charset="0"/>
              </a:rPr>
              <a:t>again if we wanted to repeat the first 4 HiveQL lines)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Let’s create our answer with the select statement!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carrier, sum(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)/count(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FROM flights where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!= 'NA' GROUP BY carrier;</a:t>
            </a:r>
          </a:p>
        </p:txBody>
      </p:sp>
    </p:spTree>
    <p:extLst>
      <p:ext uri="{BB962C8B-B14F-4D97-AF65-F5344CB8AC3E}">
        <p14:creationId xmlns:p14="http://schemas.microsoft.com/office/powerpoint/2010/main" val="370933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978"/>
    </mc:Choice>
    <mc:Fallback xmlns="">
      <p:transition spd="slow" advTm="2497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8FA68-B055-4076-81D0-DC062F2A0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n-lt"/>
              </a:rPr>
              <a:t>AveArrDelay</a:t>
            </a:r>
            <a:r>
              <a:rPr lang="en-US" dirty="0">
                <a:latin typeface="+mn-lt"/>
              </a:rPr>
              <a:t> in 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5055-B1B6-489C-9AF1-85D177CF4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8460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>
                <a:cs typeface="Courier New" panose="02070309020205020404" pitchFamily="49" charset="0"/>
              </a:rPr>
              <a:t>Results from the select statement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carrier	_c1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AA	7.796001631986944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AS	6.911764705882353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B6	4.219435736677116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CO	5.923656927426956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DH	7.0495049504950495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DL	7.78910149750416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EV	6.729896907216495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FL	7.038128249566724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HA	-0.04046242774566474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HP	8.034782608695652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MQ	9.78078078078078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NW	6.006155567991047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OH	4.535321821036106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OO	2.9161490683229814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TZ	9.088560885608857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UA	8.052685421994886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US	6.175033921302578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WN	7.266302786555587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200" dirty="0">
                <a:latin typeface="Courier New" panose="02070309020205020404" pitchFamily="49" charset="0"/>
                <a:cs typeface="Courier New" panose="02070309020205020404" pitchFamily="49" charset="0"/>
              </a:rPr>
              <a:t>XE	9.065116279069768</a:t>
            </a:r>
          </a:p>
        </p:txBody>
      </p:sp>
    </p:spTree>
    <p:extLst>
      <p:ext uri="{BB962C8B-B14F-4D97-AF65-F5344CB8AC3E}">
        <p14:creationId xmlns:p14="http://schemas.microsoft.com/office/powerpoint/2010/main" val="122007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655"/>
    </mc:Choice>
    <mc:Fallback xmlns="">
      <p:transition spd="slow" advTm="8465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B41D-5D5A-4A16-9800-B6F0DAB1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Airline Flight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F53-E5D2-4C2D-955B-7F748FE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Data sets we need: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https://cse.sc.edu/~rose/587/CSV/testDataNoHdr.csv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https://cse.sc.edu/~rose/587/CSV/testNA.csv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https://cse.sc.edu/~rose/587/CSV/test_25K.csv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wget</a:t>
            </a:r>
            <a:r>
              <a:rPr lang="en-US" dirty="0"/>
              <a:t> to transfer these files to the </a:t>
            </a:r>
            <a:r>
              <a:rPr lang="en-US" dirty="0" err="1"/>
              <a:t>linux</a:t>
            </a:r>
            <a:r>
              <a:rPr lang="en-US" dirty="0"/>
              <a:t> filesystem of your </a:t>
            </a:r>
            <a:r>
              <a:rPr lang="en-US" dirty="0" err="1"/>
              <a:t>vm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https://cse.sc.edu/~rose/587/CSV/testDataNoHdr.csv</a:t>
            </a:r>
          </a:p>
          <a:p>
            <a:pPr marL="0" indent="0">
              <a:buNone/>
            </a:pPr>
            <a:r>
              <a:rPr lang="en-US" dirty="0"/>
              <a:t>Then transfer to HDFS</a:t>
            </a:r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fs -put testDataNoHdr.csv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18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192"/>
    </mc:Choice>
    <mc:Fallback xmlns="">
      <p:transition spd="slow" advTm="1201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216B-CC9B-4032-AC6D-4FCFD5BF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Teams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91E3-8AB0-4FB6-B937-EC6D46A3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Download your last query results to your local machine as </a:t>
            </a:r>
            <a:r>
              <a:rPr lang="en-US" dirty="0">
                <a:latin typeface="+mn-lt"/>
              </a:rPr>
              <a:t>AveArrDelayHive.csv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today’s lab:</a:t>
            </a:r>
          </a:p>
          <a:p>
            <a:pPr marL="971550" lvl="1" indent="-514350">
              <a:buAutoNum type="arabicParenR"/>
            </a:pPr>
            <a:r>
              <a:rPr lang="en-US" dirty="0"/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aveArrDelayMR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arenR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aveArrDelayPig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AutoNum type="arabicParenR"/>
            </a:pPr>
            <a:r>
              <a:rPr lang="en-US" dirty="0"/>
              <a:t>Upload AveArrDelayHive.csv</a:t>
            </a:r>
          </a:p>
          <a:p>
            <a:pPr marL="0" indent="0">
              <a:buNone/>
            </a:pPr>
            <a:r>
              <a:rPr lang="en-US" dirty="0"/>
              <a:t>as your submission for today’s lab.</a:t>
            </a:r>
          </a:p>
        </p:txBody>
      </p:sp>
    </p:spTree>
    <p:extLst>
      <p:ext uri="{BB962C8B-B14F-4D97-AF65-F5344CB8AC3E}">
        <p14:creationId xmlns:p14="http://schemas.microsoft.com/office/powerpoint/2010/main" val="303928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901"/>
    </mc:Choice>
    <mc:Fallback xmlns="">
      <p:transition spd="slow" advTm="709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034B-AD37-4017-98CA-211E8718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Commercial Flights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4644-B04D-4061-A9FA-3F0B97BE0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Approach: Modify our word counting code to count airline flights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Observation: Each line corresponds to 1 flight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Idea: count how many flights for each airline.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162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644"/>
    </mc:Choice>
    <mc:Fallback xmlns="">
      <p:transition spd="slow" advTm="696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CBF3-FECE-4941-B0E8-0FFF633B3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Map/Reduce: Counting Commercial Flights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3EE4A-5922-4E89-8A6D-FDD511143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Approach: modify word counting mapper</a:t>
            </a:r>
          </a:p>
          <a:p>
            <a:pPr marL="0" indent="0">
              <a:buNone/>
            </a:pPr>
            <a:r>
              <a:rPr lang="en-US" dirty="0"/>
              <a:t>Each row contains each of the 29 fields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Recall that the mapper should output a &lt;Key Value&gt; pair for each row</a:t>
            </a:r>
          </a:p>
          <a:p>
            <a:pPr marL="457200" lvl="1" indent="0">
              <a:buNone/>
            </a:pPr>
            <a:r>
              <a:rPr lang="en-US" dirty="0" err="1"/>
              <a:t>UniqueCarrier</a:t>
            </a:r>
            <a:r>
              <a:rPr lang="en-US" dirty="0"/>
              <a:t> should the Key</a:t>
            </a:r>
          </a:p>
          <a:p>
            <a:pPr marL="457200" lvl="1" indent="0">
              <a:buNone/>
            </a:pPr>
            <a:r>
              <a:rPr lang="en-US" dirty="0"/>
              <a:t>1 should be the value (as in the word counter)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row, read each field into a variable</a:t>
            </a:r>
          </a:p>
          <a:p>
            <a:pPr marL="457200" lvl="1" indent="0">
              <a:buNone/>
            </a:pPr>
            <a:r>
              <a:rPr lang="en-US" dirty="0"/>
              <a:t>Ignore all of the fields except for Unique Carrier</a:t>
            </a:r>
          </a:p>
          <a:p>
            <a:pPr marL="457200" lvl="1" indent="0">
              <a:buNone/>
            </a:pPr>
            <a:r>
              <a:rPr lang="en-US" dirty="0"/>
              <a:t>Select the </a:t>
            </a:r>
            <a:r>
              <a:rPr lang="en-US" dirty="0" err="1"/>
              <a:t>UniqueCarrier</a:t>
            </a:r>
            <a:r>
              <a:rPr lang="en-US" dirty="0"/>
              <a:t> field as the Key</a:t>
            </a:r>
          </a:p>
          <a:p>
            <a:pPr marL="457200" lvl="1" indent="0">
              <a:buNone/>
            </a:pPr>
            <a:r>
              <a:rPr lang="en-US" dirty="0"/>
              <a:t>Output the tuple &lt;</a:t>
            </a:r>
            <a:r>
              <a:rPr lang="en-US" dirty="0" err="1"/>
              <a:t>UniqueCarrier</a:t>
            </a:r>
            <a:r>
              <a:rPr lang="en-US" dirty="0"/>
              <a:t> 1&gt;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922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108"/>
    </mc:Choice>
    <mc:Fallback xmlns="">
      <p:transition spd="slow" advTm="1161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305921-0149-41C8-96FF-37D27220CB93}"/>
              </a:ext>
            </a:extLst>
          </p:cNvPr>
          <p:cNvSpPr txBox="1"/>
          <p:nvPr/>
        </p:nvSpPr>
        <p:spPr>
          <a:xfrm>
            <a:off x="813914" y="1396291"/>
            <a:ext cx="1002691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#! /</a:t>
            </a:r>
            <a:r>
              <a:rPr lang="en-US" sz="1600" dirty="0" err="1"/>
              <a:t>usr</a:t>
            </a:r>
            <a:r>
              <a:rPr lang="en-US" sz="1600" dirty="0"/>
              <a:t>/bin/env python</a:t>
            </a:r>
          </a:p>
          <a:p>
            <a:endParaRPr lang="en-US" sz="1600" dirty="0"/>
          </a:p>
          <a:p>
            <a:r>
              <a:rPr lang="en-US" sz="1600" dirty="0"/>
              <a:t>import sys</a:t>
            </a:r>
          </a:p>
          <a:p>
            <a:endParaRPr lang="en-US" sz="1600" dirty="0"/>
          </a:p>
          <a:p>
            <a:r>
              <a:rPr lang="en-US" sz="1600" dirty="0"/>
              <a:t># -- Airline Data</a:t>
            </a:r>
          </a:p>
          <a:p>
            <a:r>
              <a:rPr lang="en-US" sz="1600" dirty="0"/>
              <a:t># Year, Month, </a:t>
            </a:r>
            <a:r>
              <a:rPr lang="en-US" sz="1600" dirty="0" err="1"/>
              <a:t>DayofMonth</a:t>
            </a:r>
            <a:r>
              <a:rPr lang="en-US" sz="1600" dirty="0"/>
              <a:t>, </a:t>
            </a:r>
            <a:r>
              <a:rPr lang="en-US" sz="1600" dirty="0" err="1"/>
              <a:t>DayOfWeek</a:t>
            </a:r>
            <a:r>
              <a:rPr lang="en-US" sz="1600" dirty="0"/>
              <a:t>, </a:t>
            </a:r>
            <a:r>
              <a:rPr lang="en-US" sz="1600" dirty="0" err="1"/>
              <a:t>DepTime</a:t>
            </a:r>
            <a:r>
              <a:rPr lang="en-US" sz="1600" dirty="0"/>
              <a:t>, </a:t>
            </a:r>
            <a:r>
              <a:rPr lang="en-US" sz="1600" dirty="0" err="1"/>
              <a:t>CRSDepTime</a:t>
            </a:r>
            <a:r>
              <a:rPr lang="en-US" sz="1600" dirty="0"/>
              <a:t>, </a:t>
            </a:r>
            <a:r>
              <a:rPr lang="en-US" sz="1600" dirty="0" err="1"/>
              <a:t>ArrTime</a:t>
            </a:r>
            <a:r>
              <a:rPr lang="en-US" sz="1600" dirty="0"/>
              <a:t>, </a:t>
            </a:r>
            <a:r>
              <a:rPr lang="en-US" sz="1600" dirty="0" err="1"/>
              <a:t>CRSArrTime</a:t>
            </a:r>
            <a:r>
              <a:rPr lang="en-US" sz="1600" dirty="0"/>
              <a:t>, </a:t>
            </a:r>
            <a:r>
              <a:rPr lang="en-US" sz="1600" dirty="0" err="1"/>
              <a:t>UniqueCarrier</a:t>
            </a:r>
            <a:r>
              <a:rPr lang="en-US" sz="1600" dirty="0"/>
              <a:t>, </a:t>
            </a:r>
            <a:r>
              <a:rPr lang="en-US" sz="1600" dirty="0" err="1"/>
              <a:t>FlightNum</a:t>
            </a:r>
            <a:r>
              <a:rPr lang="en-US" sz="1600" dirty="0"/>
              <a:t>,</a:t>
            </a:r>
          </a:p>
          <a:p>
            <a:r>
              <a:rPr lang="en-US" sz="1600" dirty="0"/>
              <a:t># </a:t>
            </a:r>
            <a:r>
              <a:rPr lang="en-US" sz="1600" dirty="0" err="1"/>
              <a:t>TailNum</a:t>
            </a:r>
            <a:r>
              <a:rPr lang="en-US" sz="1600" dirty="0"/>
              <a:t>, </a:t>
            </a:r>
            <a:r>
              <a:rPr lang="en-US" sz="1600" dirty="0" err="1"/>
              <a:t>ActualElapsedTime</a:t>
            </a:r>
            <a:r>
              <a:rPr lang="en-US" sz="1600" dirty="0"/>
              <a:t>, </a:t>
            </a:r>
            <a:r>
              <a:rPr lang="en-US" sz="1600" dirty="0" err="1"/>
              <a:t>CRSElapsedTime</a:t>
            </a:r>
            <a:r>
              <a:rPr lang="en-US" sz="1600" dirty="0"/>
              <a:t>, </a:t>
            </a:r>
            <a:r>
              <a:rPr lang="en-US" sz="1600" dirty="0" err="1"/>
              <a:t>AirTime</a:t>
            </a:r>
            <a:r>
              <a:rPr lang="en-US" sz="1600" dirty="0"/>
              <a:t>, </a:t>
            </a:r>
            <a:r>
              <a:rPr lang="en-US" sz="1600" dirty="0" err="1"/>
              <a:t>ArrDelay</a:t>
            </a:r>
            <a:r>
              <a:rPr lang="en-US" sz="1600" dirty="0"/>
              <a:t>, </a:t>
            </a:r>
            <a:r>
              <a:rPr lang="en-US" sz="1600" dirty="0" err="1"/>
              <a:t>DepDelay</a:t>
            </a:r>
            <a:r>
              <a:rPr lang="en-US" sz="1600" dirty="0"/>
              <a:t>, Origin, </a:t>
            </a:r>
            <a:r>
              <a:rPr lang="en-US" sz="1600" dirty="0" err="1"/>
              <a:t>Dest</a:t>
            </a:r>
            <a:r>
              <a:rPr lang="en-US" sz="1600" dirty="0"/>
              <a:t>, Distance, </a:t>
            </a:r>
            <a:r>
              <a:rPr lang="en-US" sz="1600" dirty="0" err="1"/>
              <a:t>TaxiIn</a:t>
            </a:r>
            <a:r>
              <a:rPr lang="en-US" sz="1600" dirty="0"/>
              <a:t>,</a:t>
            </a:r>
          </a:p>
          <a:p>
            <a:r>
              <a:rPr lang="en-US" sz="1600" dirty="0"/>
              <a:t># </a:t>
            </a:r>
            <a:r>
              <a:rPr lang="en-US" sz="1600" dirty="0" err="1"/>
              <a:t>TaxiOut</a:t>
            </a:r>
            <a:r>
              <a:rPr lang="en-US" sz="1600" dirty="0"/>
              <a:t>, Cancelled, </a:t>
            </a:r>
            <a:r>
              <a:rPr lang="en-US" sz="1600" dirty="0" err="1"/>
              <a:t>CancellationCode</a:t>
            </a:r>
            <a:r>
              <a:rPr lang="en-US" sz="1600" dirty="0"/>
              <a:t>, Diverted, </a:t>
            </a:r>
            <a:r>
              <a:rPr lang="en-US" sz="1600" dirty="0" err="1"/>
              <a:t>CarrierDelay</a:t>
            </a:r>
            <a:r>
              <a:rPr lang="en-US" sz="1600" dirty="0"/>
              <a:t>, </a:t>
            </a:r>
            <a:r>
              <a:rPr lang="en-US" sz="1600" dirty="0" err="1"/>
              <a:t>WeatherDelay</a:t>
            </a:r>
            <a:r>
              <a:rPr lang="en-US" sz="1600" dirty="0"/>
              <a:t>, </a:t>
            </a:r>
            <a:r>
              <a:rPr lang="en-US" sz="1600" dirty="0" err="1"/>
              <a:t>NASDelay</a:t>
            </a:r>
            <a:r>
              <a:rPr lang="en-US" sz="1600" dirty="0"/>
              <a:t>, </a:t>
            </a:r>
            <a:r>
              <a:rPr lang="en-US" sz="1600" dirty="0" err="1"/>
              <a:t>SecurityDelay</a:t>
            </a:r>
            <a:r>
              <a:rPr lang="en-US" sz="1600" dirty="0"/>
              <a:t>, </a:t>
            </a:r>
            <a:r>
              <a:rPr lang="en-US" sz="1600" dirty="0" err="1"/>
              <a:t>LateAircraftDelay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for line in </a:t>
            </a:r>
            <a:r>
              <a:rPr lang="en-US" sz="1600" dirty="0" err="1"/>
              <a:t>sys.stdin</a:t>
            </a:r>
            <a:r>
              <a:rPr lang="en-US" sz="1600" dirty="0"/>
              <a:t>:</a:t>
            </a:r>
          </a:p>
          <a:p>
            <a:r>
              <a:rPr lang="en-US" sz="1600" dirty="0"/>
              <a:t>    line = </a:t>
            </a:r>
            <a:r>
              <a:rPr lang="en-US" sz="1600" dirty="0" err="1"/>
              <a:t>line.strip</a:t>
            </a:r>
            <a:r>
              <a:rPr lang="en-US" sz="1600" dirty="0"/>
              <a:t>()</a:t>
            </a:r>
          </a:p>
          <a:p>
            <a:r>
              <a:rPr lang="en-US" sz="1600" dirty="0"/>
              <a:t>    unpacked = </a:t>
            </a:r>
            <a:r>
              <a:rPr lang="en-US" sz="1600" dirty="0" err="1"/>
              <a:t>line.split</a:t>
            </a:r>
            <a:r>
              <a:rPr lang="en-US" sz="1600" dirty="0"/>
              <a:t>(",")</a:t>
            </a:r>
          </a:p>
          <a:p>
            <a:r>
              <a:rPr lang="en-US" sz="1600" dirty="0"/>
              <a:t>    </a:t>
            </a:r>
            <a:r>
              <a:rPr lang="en-US" sz="1600" dirty="0">
                <a:highlight>
                  <a:srgbClr val="FFFF00"/>
                </a:highlight>
              </a:rPr>
              <a:t>Year, Month, </a:t>
            </a:r>
            <a:r>
              <a:rPr lang="en-US" sz="1600" dirty="0" err="1">
                <a:highlight>
                  <a:srgbClr val="FFFF00"/>
                </a:highlight>
              </a:rPr>
              <a:t>DayofMonth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DayOfWeek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DepTime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CRSDepTime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ArrTime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CRSArrTime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UniqueCarrier</a:t>
            </a:r>
            <a:r>
              <a:rPr lang="en-US" sz="1600" dirty="0">
                <a:highlight>
                  <a:srgbClr val="FFFF00"/>
                </a:highlight>
              </a:rPr>
              <a:t>,</a:t>
            </a:r>
          </a:p>
          <a:p>
            <a:r>
              <a:rPr lang="en-US" sz="1600" dirty="0" err="1">
                <a:highlight>
                  <a:srgbClr val="FFFF00"/>
                </a:highlight>
              </a:rPr>
              <a:t>FlightNum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TailNum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ActualElapsedTime</a:t>
            </a:r>
            <a:r>
              <a:rPr lang="en-US" sz="1600" dirty="0">
                <a:highlight>
                  <a:srgbClr val="FFFF00"/>
                </a:highlight>
              </a:rPr>
              <a:t>,     </a:t>
            </a:r>
            <a:r>
              <a:rPr lang="en-US" sz="1600" dirty="0" err="1">
                <a:highlight>
                  <a:srgbClr val="FFFF00"/>
                </a:highlight>
              </a:rPr>
              <a:t>CRSElapsedTime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AirTime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ArrDelay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DepDelay</a:t>
            </a:r>
            <a:r>
              <a:rPr lang="en-US" sz="1600" dirty="0">
                <a:highlight>
                  <a:srgbClr val="FFFF00"/>
                </a:highlight>
              </a:rPr>
              <a:t>, Origin, </a:t>
            </a:r>
            <a:r>
              <a:rPr lang="en-US" sz="1600" dirty="0" err="1">
                <a:highlight>
                  <a:srgbClr val="FFFF00"/>
                </a:highlight>
              </a:rPr>
              <a:t>Dest</a:t>
            </a:r>
            <a:r>
              <a:rPr lang="en-US" sz="1600" dirty="0">
                <a:highlight>
                  <a:srgbClr val="FFFF00"/>
                </a:highlight>
              </a:rPr>
              <a:t>, Distance, </a:t>
            </a:r>
            <a:r>
              <a:rPr lang="en-US" sz="1600" dirty="0" err="1">
                <a:highlight>
                  <a:srgbClr val="FFFF00"/>
                </a:highlight>
              </a:rPr>
              <a:t>TaxiIn,TaxiOut</a:t>
            </a:r>
            <a:r>
              <a:rPr lang="en-US" sz="1600" dirty="0">
                <a:highlight>
                  <a:srgbClr val="FFFF00"/>
                </a:highlight>
              </a:rPr>
              <a:t>, Cancelled, </a:t>
            </a:r>
            <a:r>
              <a:rPr lang="en-US" sz="1600" dirty="0" err="1">
                <a:highlight>
                  <a:srgbClr val="FFFF00"/>
                </a:highlight>
              </a:rPr>
              <a:t>CancellationCode</a:t>
            </a:r>
            <a:r>
              <a:rPr lang="en-US" sz="1600" dirty="0">
                <a:highlight>
                  <a:srgbClr val="FFFF00"/>
                </a:highlight>
              </a:rPr>
              <a:t>, Diverted, </a:t>
            </a:r>
            <a:r>
              <a:rPr lang="en-US" sz="1600" dirty="0" err="1">
                <a:highlight>
                  <a:srgbClr val="FFFF00"/>
                </a:highlight>
              </a:rPr>
              <a:t>CarrierDelay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WeatherDelay</a:t>
            </a:r>
            <a:r>
              <a:rPr lang="en-US" sz="1600" dirty="0">
                <a:highlight>
                  <a:srgbClr val="FFFF00"/>
                </a:highlight>
              </a:rPr>
              <a:t>,  </a:t>
            </a:r>
            <a:r>
              <a:rPr lang="en-US" sz="1600" dirty="0" err="1">
                <a:highlight>
                  <a:srgbClr val="FFFF00"/>
                </a:highlight>
              </a:rPr>
              <a:t>NASDelay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SecurityDelay</a:t>
            </a:r>
            <a:r>
              <a:rPr lang="en-US" sz="1600" dirty="0">
                <a:highlight>
                  <a:srgbClr val="FFFF00"/>
                </a:highlight>
              </a:rPr>
              <a:t>, </a:t>
            </a:r>
            <a:r>
              <a:rPr lang="en-US" sz="1600" dirty="0" err="1">
                <a:highlight>
                  <a:srgbClr val="FFFF00"/>
                </a:highlight>
              </a:rPr>
              <a:t>LateAircraftDelay</a:t>
            </a:r>
            <a:r>
              <a:rPr lang="en-US" sz="1600" dirty="0">
                <a:highlight>
                  <a:srgbClr val="FFFF00"/>
                </a:highlight>
              </a:rPr>
              <a:t> </a:t>
            </a:r>
            <a:r>
              <a:rPr lang="en-US" sz="1600" dirty="0"/>
              <a:t>= </a:t>
            </a:r>
            <a:r>
              <a:rPr lang="en-US" sz="1600" dirty="0" err="1"/>
              <a:t>line.split</a:t>
            </a:r>
            <a:r>
              <a:rPr lang="en-US" sz="1600" dirty="0"/>
              <a:t>(",")</a:t>
            </a:r>
          </a:p>
          <a:p>
            <a:r>
              <a:rPr lang="en-US" sz="1600" dirty="0"/>
              <a:t>    results = [</a:t>
            </a:r>
            <a:r>
              <a:rPr lang="en-US" sz="1600" dirty="0" err="1">
                <a:highlight>
                  <a:srgbClr val="FFFF00"/>
                </a:highlight>
              </a:rPr>
              <a:t>UniqueCarrier</a:t>
            </a:r>
            <a:r>
              <a:rPr lang="en-US" sz="1600" dirty="0"/>
              <a:t>, "1"]</a:t>
            </a:r>
          </a:p>
          <a:p>
            <a:r>
              <a:rPr lang="en-US" sz="1600" dirty="0"/>
              <a:t>    print("\</a:t>
            </a:r>
            <a:r>
              <a:rPr lang="en-US" sz="1600" dirty="0" err="1"/>
              <a:t>t".join</a:t>
            </a:r>
            <a:r>
              <a:rPr lang="en-US" sz="1600" dirty="0"/>
              <a:t>(results))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8C452B-A485-4950-A3F3-2006D3F0D12B}"/>
              </a:ext>
            </a:extLst>
          </p:cNvPr>
          <p:cNvSpPr txBox="1"/>
          <p:nvPr/>
        </p:nvSpPr>
        <p:spPr>
          <a:xfrm>
            <a:off x="4920792" y="697584"/>
            <a:ext cx="172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countMapper.py</a:t>
            </a:r>
          </a:p>
        </p:txBody>
      </p:sp>
    </p:spTree>
    <p:extLst>
      <p:ext uri="{BB962C8B-B14F-4D97-AF65-F5344CB8AC3E}">
        <p14:creationId xmlns:p14="http://schemas.microsoft.com/office/powerpoint/2010/main" val="12145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228"/>
    </mc:Choice>
    <mc:Fallback xmlns="">
      <p:transition spd="slow" advTm="13022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4B41D-5D5A-4A16-9800-B6F0DAB1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Map/Reduce: Counting Commercial Flights By Airlines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D0F53-E5D2-4C2D-955B-7F748FE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countMapper.py files to the </a:t>
            </a:r>
            <a:r>
              <a:rPr lang="en-US" dirty="0" err="1"/>
              <a:t>linux</a:t>
            </a:r>
            <a:r>
              <a:rPr lang="en-US" dirty="0"/>
              <a:t> filesystem of your </a:t>
            </a:r>
            <a:r>
              <a:rPr lang="en-US" dirty="0" err="1"/>
              <a:t>vm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e.g.: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https://cse.sc.edu/~rose/587/python/countMapper.py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79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62"/>
    </mc:Choice>
    <mc:Fallback xmlns="">
      <p:transition spd="slow" advTm="429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7|2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6|47.9|38.1|32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4|19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18.3|24.8|22.8|60.2|21.2|40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8|21.2|10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155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10.7|12.9|1.9|4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|45.3|29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27.1|10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23.5|40.6|10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6|33.1|5.8|31.7|2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3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6136C202CADD44A3D0E9DE143A9DDF" ma:contentTypeVersion="2" ma:contentTypeDescription="Create a new document." ma:contentTypeScope="" ma:versionID="8325c4de3f4da7801a634109d55a2cde">
  <xsd:schema xmlns:xsd="http://www.w3.org/2001/XMLSchema" xmlns:xs="http://www.w3.org/2001/XMLSchema" xmlns:p="http://schemas.microsoft.com/office/2006/metadata/properties" xmlns:ns2="b54761f9-7f75-4a6c-bbfd-0947f15c3a86" targetNamespace="http://schemas.microsoft.com/office/2006/metadata/properties" ma:root="true" ma:fieldsID="1c81483aade9fd35d03eac5ea637c08e" ns2:_="">
    <xsd:import namespace="b54761f9-7f75-4a6c-bbfd-0947f15c3a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4761f9-7f75-4a6c-bbfd-0947f15c3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7D7739-3FE6-44BE-B0E6-77036AADF3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ACDA13-EED1-47A8-B8AE-627753CBD68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1F8A43A-0B92-47B7-8978-F14294C0EB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54761f9-7f75-4a6c-bbfd-0947f15c3a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4237</Words>
  <Application>Microsoft Office PowerPoint</Application>
  <PresentationFormat>Widescreen</PresentationFormat>
  <Paragraphs>555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Times New Roman</vt:lpstr>
      <vt:lpstr>Office Theme</vt:lpstr>
      <vt:lpstr>Second MR/PIG/HIVE Lab</vt:lpstr>
      <vt:lpstr>Commercial Airline Flight Data</vt:lpstr>
      <vt:lpstr>Commercial Airline Flight Data</vt:lpstr>
      <vt:lpstr>Preliminary steps in the VM</vt:lpstr>
      <vt:lpstr>Commercial Airline Flight Data</vt:lpstr>
      <vt:lpstr>Counting Commercial Flights By Airlines</vt:lpstr>
      <vt:lpstr>Map/Reduce: Counting Commercial Flights By Airlines</vt:lpstr>
      <vt:lpstr>PowerPoint Presentation</vt:lpstr>
      <vt:lpstr>Map/Reduce: Counting Commercial Flights By Airlines</vt:lpstr>
      <vt:lpstr>Map/Reduce: Counting Commercial Flights By Airlines</vt:lpstr>
      <vt:lpstr>PowerPoint Presentation</vt:lpstr>
      <vt:lpstr>Map/Reduce: Counting Commercial Flights By Airlines</vt:lpstr>
      <vt:lpstr>Map/Reduce: Counting Commercial Flights By Airlines</vt:lpstr>
      <vt:lpstr>The Command Line</vt:lpstr>
      <vt:lpstr>Note: you can not overwrite existing files</vt:lpstr>
      <vt:lpstr>VM: Check for changes to HDFS</vt:lpstr>
      <vt:lpstr>Fetch the results from HDFS</vt:lpstr>
      <vt:lpstr>The Command Line for the 25K dataset</vt:lpstr>
      <vt:lpstr>Fetch the results from HDFS</vt:lpstr>
      <vt:lpstr>Average Arrival Delay By Airlines</vt:lpstr>
      <vt:lpstr>PowerPoint Presentation</vt:lpstr>
      <vt:lpstr>Average Arrival Delay By Airlines</vt:lpstr>
      <vt:lpstr>PowerPoint Presentation</vt:lpstr>
      <vt:lpstr>Average Arrival Delay By Airlines</vt:lpstr>
      <vt:lpstr>Average Arrival Delay By Airlines</vt:lpstr>
      <vt:lpstr>The Command Line</vt:lpstr>
      <vt:lpstr>VM: Check for changes to HDFS</vt:lpstr>
      <vt:lpstr>Fetch the results from HDFS</vt:lpstr>
      <vt:lpstr>The Command Line for 25K Data Set</vt:lpstr>
      <vt:lpstr>VM: Check for changes to HDFS</vt:lpstr>
      <vt:lpstr>Fetch the results from HDFS</vt:lpstr>
      <vt:lpstr>Download the results from HDFS</vt:lpstr>
      <vt:lpstr>Airline Counting in PIG</vt:lpstr>
      <vt:lpstr>Airline Counting in PIG</vt:lpstr>
      <vt:lpstr>Airline Counting in PIG</vt:lpstr>
      <vt:lpstr>Airline Counting in PIG</vt:lpstr>
      <vt:lpstr>AveArrDelay in PIG</vt:lpstr>
      <vt:lpstr>AveArrDelay in PIG</vt:lpstr>
      <vt:lpstr>AveArrDelay in PIG</vt:lpstr>
      <vt:lpstr>AveArrDelay in PIG</vt:lpstr>
      <vt:lpstr>Download the results from HDFS</vt:lpstr>
      <vt:lpstr>Airline Counting in HIVE</vt:lpstr>
      <vt:lpstr>Airline Counting in HIVE</vt:lpstr>
      <vt:lpstr>Airline Counting in HIVE</vt:lpstr>
      <vt:lpstr>Airline Counting in HIVE</vt:lpstr>
      <vt:lpstr>Airline Counting in Hive</vt:lpstr>
      <vt:lpstr>AveArrDelay in HIVE</vt:lpstr>
      <vt:lpstr>AveArrDelay in HIVE</vt:lpstr>
      <vt:lpstr>AveArrDelay in HIVE</vt:lpstr>
      <vt:lpstr>Teams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 MR/PIG/HIVE Lab</dc:title>
  <dc:creator>ROSE, JOHN</dc:creator>
  <cp:lastModifiedBy>Cort Miles</cp:lastModifiedBy>
  <cp:revision>89</cp:revision>
  <dcterms:created xsi:type="dcterms:W3CDTF">2020-04-15T18:12:37Z</dcterms:created>
  <dcterms:modified xsi:type="dcterms:W3CDTF">2023-04-10T00:43:30Z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0x010100EC6136C202CADD44A3D0E9DE143A9DDF</vt:lpwstr>
  </property>
</Properties>
</file>