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9"/>
  </p:notesMasterIdLst>
  <p:sldIdLst>
    <p:sldId id="1864" r:id="rId5"/>
    <p:sldId id="1846" r:id="rId6"/>
    <p:sldId id="1869" r:id="rId7"/>
    <p:sldId id="1868" r:id="rId8"/>
    <p:sldId id="1845" r:id="rId9"/>
    <p:sldId id="1849" r:id="rId10"/>
    <p:sldId id="1870" r:id="rId11"/>
    <p:sldId id="1871" r:id="rId12"/>
    <p:sldId id="1872" r:id="rId13"/>
    <p:sldId id="1875" r:id="rId14"/>
    <p:sldId id="1866" r:id="rId15"/>
    <p:sldId id="1873" r:id="rId16"/>
    <p:sldId id="1874" r:id="rId17"/>
    <p:sldId id="1858"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EE9015F-CF17-57D6-DACB-807B78B9121E}" name="Swanwick, Matt" initials="MS" userId="S::MS025768@cerner.net::2e9444da-93fc-40de-96d3-04bddcb3d31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24" autoAdjust="0"/>
  </p:normalViewPr>
  <p:slideViewPr>
    <p:cSldViewPr snapToGrid="0">
      <p:cViewPr varScale="1">
        <p:scale>
          <a:sx n="111" d="100"/>
          <a:sy n="111" d="100"/>
        </p:scale>
        <p:origin x="594" y="96"/>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42012" y="2766219"/>
            <a:ext cx="6220101" cy="1325563"/>
          </a:xfrm>
        </p:spPr>
        <p:txBody>
          <a:bodyPr anchor="ctr">
            <a:noAutofit/>
          </a:bodyPr>
          <a:lstStyle/>
          <a:p>
            <a:r>
              <a:rPr lang="en-US" altLang="en-US" dirty="0"/>
              <a:t>NFL Matchup </a:t>
            </a:r>
            <a:br>
              <a:rPr lang="en-US" altLang="en-US" dirty="0"/>
            </a:br>
            <a:r>
              <a:rPr lang="en-US" altLang="en-US" dirty="0"/>
              <a:t>Predictor</a:t>
            </a:r>
          </a:p>
        </p:txBody>
      </p:sp>
      <p:pic>
        <p:nvPicPr>
          <p:cNvPr id="3" name="Picture 2" descr="A logo of a football team&#10;&#10;Description automatically generated">
            <a:extLst>
              <a:ext uri="{FF2B5EF4-FFF2-40B4-BE49-F238E27FC236}">
                <a16:creationId xmlns:a16="http://schemas.microsoft.com/office/drawing/2014/main" id="{2D49E4D9-8967-E750-3A23-F50EEDA9D951}"/>
              </a:ext>
            </a:extLst>
          </p:cNvPr>
          <p:cNvPicPr>
            <a:picLocks noChangeAspect="1"/>
          </p:cNvPicPr>
          <p:nvPr/>
        </p:nvPicPr>
        <p:blipFill>
          <a:blip r:embed="rId3"/>
          <a:stretch>
            <a:fillRect/>
          </a:stretch>
        </p:blipFill>
        <p:spPr>
          <a:xfrm>
            <a:off x="9461468" y="2185987"/>
            <a:ext cx="1809750" cy="2486025"/>
          </a:xfrm>
          <a:prstGeom prst="rect">
            <a:avLst/>
          </a:prstGeom>
        </p:spPr>
      </p:pic>
      <p:sp>
        <p:nvSpPr>
          <p:cNvPr id="4" name="TextBox 3">
            <a:extLst>
              <a:ext uri="{FF2B5EF4-FFF2-40B4-BE49-F238E27FC236}">
                <a16:creationId xmlns:a16="http://schemas.microsoft.com/office/drawing/2014/main" id="{F86E6C19-29A0-B145-8BD1-FDCD871C6D62}"/>
              </a:ext>
            </a:extLst>
          </p:cNvPr>
          <p:cNvSpPr txBox="1"/>
          <p:nvPr/>
        </p:nvSpPr>
        <p:spPr>
          <a:xfrm>
            <a:off x="5442012" y="4672012"/>
            <a:ext cx="4326903" cy="1077218"/>
          </a:xfrm>
          <a:prstGeom prst="rect">
            <a:avLst/>
          </a:prstGeom>
          <a:noFill/>
        </p:spPr>
        <p:txBody>
          <a:bodyPr wrap="square" rtlCol="0">
            <a:spAutoFit/>
          </a:bodyPr>
          <a:lstStyle/>
          <a:p>
            <a:r>
              <a:rPr lang="en-US" sz="1600" dirty="0">
                <a:solidFill>
                  <a:schemeClr val="bg1"/>
                </a:solidFill>
              </a:rPr>
              <a:t>Brian Cooper</a:t>
            </a:r>
          </a:p>
          <a:p>
            <a:r>
              <a:rPr lang="en-US" sz="1600" dirty="0">
                <a:solidFill>
                  <a:schemeClr val="bg1"/>
                </a:solidFill>
              </a:rPr>
              <a:t>Caleb Wolf</a:t>
            </a:r>
          </a:p>
          <a:p>
            <a:r>
              <a:rPr lang="en-US" sz="1600" dirty="0">
                <a:solidFill>
                  <a:schemeClr val="bg1"/>
                </a:solidFill>
              </a:rPr>
              <a:t>Matt Swanwick</a:t>
            </a:r>
          </a:p>
          <a:p>
            <a:r>
              <a:rPr lang="en-US" sz="1600" dirty="0">
                <a:solidFill>
                  <a:schemeClr val="bg1"/>
                </a:solidFill>
              </a:rPr>
              <a:t>Simone Allen</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335520" y="3030566"/>
            <a:ext cx="9141397" cy="615553"/>
          </a:xfrm>
        </p:spPr>
        <p:txBody>
          <a:bodyPr/>
          <a:lstStyle/>
          <a:p>
            <a:r>
              <a:rPr lang="en-US" dirty="0"/>
              <a:t>Live Demo</a:t>
            </a:r>
          </a:p>
        </p:txBody>
      </p:sp>
      <p:sp>
        <p:nvSpPr>
          <p:cNvPr id="5" name="Text Placeholder 4">
            <a:extLst>
              <a:ext uri="{FF2B5EF4-FFF2-40B4-BE49-F238E27FC236}">
                <a16:creationId xmlns:a16="http://schemas.microsoft.com/office/drawing/2014/main" id="{1917BC83-075C-0193-09F6-C375440C99BF}"/>
              </a:ext>
            </a:extLst>
          </p:cNvPr>
          <p:cNvSpPr>
            <a:spLocks noGrp="1"/>
          </p:cNvSpPr>
          <p:nvPr>
            <p:ph type="body" sz="quarter" idx="12"/>
          </p:nvPr>
        </p:nvSpPr>
        <p:spPr>
          <a:xfrm>
            <a:off x="2006524" y="4528788"/>
            <a:ext cx="7799387" cy="1534757"/>
          </a:xfrm>
        </p:spPr>
        <p:txBody>
          <a:bodyPr/>
          <a:lstStyle/>
          <a:p>
            <a:endParaRPr lang="en-US" dirty="0"/>
          </a:p>
        </p:txBody>
      </p:sp>
    </p:spTree>
    <p:extLst>
      <p:ext uri="{BB962C8B-B14F-4D97-AF65-F5344CB8AC3E}">
        <p14:creationId xmlns:p14="http://schemas.microsoft.com/office/powerpoint/2010/main" val="130795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Mistakes Made/Lessons Learned</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432562"/>
            <a:ext cx="10667999" cy="1569430"/>
          </a:xfrm>
        </p:spPr>
        <p:txBody>
          <a:bodyPr/>
          <a:lstStyle/>
          <a:p>
            <a:r>
              <a:rPr lang="en-US" altLang="en-US" dirty="0"/>
              <a:t>When grabbing the data from Wikipedia, we noticed that not all team data was consistently displayed.  This made the exporting and cleaning the data a long and difficult task and was prohibitive for us pulling multiple years worth of statistics.</a:t>
            </a:r>
          </a:p>
          <a:p>
            <a:r>
              <a:rPr lang="en-US" altLang="en-US" dirty="0"/>
              <a:t>Here is one example, where the results table had an extra row, which caused issues with our parsing algorithm.</a:t>
            </a:r>
          </a:p>
          <a:p>
            <a:endParaRPr lang="en-US" altLang="en-US" dirty="0"/>
          </a:p>
          <a:p>
            <a:endParaRPr lang="en-US" dirty="0"/>
          </a:p>
        </p:txBody>
      </p:sp>
      <p:pic>
        <p:nvPicPr>
          <p:cNvPr id="6" name="Picture 5">
            <a:extLst>
              <a:ext uri="{FF2B5EF4-FFF2-40B4-BE49-F238E27FC236}">
                <a16:creationId xmlns:a16="http://schemas.microsoft.com/office/drawing/2014/main" id="{77E7AF58-5DBB-AA30-97E9-0B26B42AC5EB}"/>
              </a:ext>
            </a:extLst>
          </p:cNvPr>
          <p:cNvPicPr>
            <a:picLocks noChangeAspect="1"/>
          </p:cNvPicPr>
          <p:nvPr/>
        </p:nvPicPr>
        <p:blipFill>
          <a:blip r:embed="rId2"/>
          <a:stretch>
            <a:fillRect/>
          </a:stretch>
        </p:blipFill>
        <p:spPr>
          <a:xfrm>
            <a:off x="3519576" y="2745948"/>
            <a:ext cx="4079729" cy="3075651"/>
          </a:xfrm>
          <a:prstGeom prst="rect">
            <a:avLst/>
          </a:prstGeom>
        </p:spPr>
      </p:pic>
    </p:spTree>
    <p:extLst>
      <p:ext uri="{BB962C8B-B14F-4D97-AF65-F5344CB8AC3E}">
        <p14:creationId xmlns:p14="http://schemas.microsoft.com/office/powerpoint/2010/main" val="1470979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Mistakes Made/Lessons Learned</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432562"/>
            <a:ext cx="10667999" cy="1569430"/>
          </a:xfrm>
        </p:spPr>
        <p:txBody>
          <a:bodyPr/>
          <a:lstStyle/>
          <a:p>
            <a:endParaRPr lang="en-US" altLang="en-US" dirty="0"/>
          </a:p>
          <a:p>
            <a:endParaRPr lang="en-US" dirty="0"/>
          </a:p>
        </p:txBody>
      </p:sp>
      <p:pic>
        <p:nvPicPr>
          <p:cNvPr id="79" name="Picture 78">
            <a:extLst>
              <a:ext uri="{FF2B5EF4-FFF2-40B4-BE49-F238E27FC236}">
                <a16:creationId xmlns:a16="http://schemas.microsoft.com/office/drawing/2014/main" id="{009B4FB6-3579-06C5-B330-2CE9CB2F3918}"/>
              </a:ext>
            </a:extLst>
          </p:cNvPr>
          <p:cNvPicPr>
            <a:picLocks noChangeAspect="1"/>
          </p:cNvPicPr>
          <p:nvPr/>
        </p:nvPicPr>
        <p:blipFill>
          <a:blip r:embed="rId2"/>
          <a:stretch>
            <a:fillRect/>
          </a:stretch>
        </p:blipFill>
        <p:spPr>
          <a:xfrm>
            <a:off x="762000" y="1736246"/>
            <a:ext cx="6586990" cy="1425336"/>
          </a:xfrm>
          <a:prstGeom prst="rect">
            <a:avLst/>
          </a:prstGeom>
        </p:spPr>
      </p:pic>
      <p:pic>
        <p:nvPicPr>
          <p:cNvPr id="80" name="Picture 79">
            <a:extLst>
              <a:ext uri="{FF2B5EF4-FFF2-40B4-BE49-F238E27FC236}">
                <a16:creationId xmlns:a16="http://schemas.microsoft.com/office/drawing/2014/main" id="{75528DBA-030A-5BA9-2073-6F654ABA5713}"/>
              </a:ext>
            </a:extLst>
          </p:cNvPr>
          <p:cNvPicPr>
            <a:picLocks noChangeAspect="1"/>
          </p:cNvPicPr>
          <p:nvPr/>
        </p:nvPicPr>
        <p:blipFill>
          <a:blip r:embed="rId3"/>
          <a:stretch>
            <a:fillRect/>
          </a:stretch>
        </p:blipFill>
        <p:spPr>
          <a:xfrm>
            <a:off x="5485680" y="3696418"/>
            <a:ext cx="6139905" cy="1425335"/>
          </a:xfrm>
          <a:prstGeom prst="rect">
            <a:avLst/>
          </a:prstGeom>
        </p:spPr>
      </p:pic>
    </p:spTree>
    <p:extLst>
      <p:ext uri="{BB962C8B-B14F-4D97-AF65-F5344CB8AC3E}">
        <p14:creationId xmlns:p14="http://schemas.microsoft.com/office/powerpoint/2010/main" val="2807834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3"/>
            <a:ext cx="10591800" cy="1259485"/>
          </a:xfrm>
        </p:spPr>
        <p:txBody>
          <a:bodyPr/>
          <a:lstStyle/>
          <a:p>
            <a:pPr algn="ctr"/>
            <a:r>
              <a:rPr lang="en-US" dirty="0"/>
              <a:t>Post-Game Press Conference</a:t>
            </a:r>
            <a:br>
              <a:rPr lang="en-US" dirty="0"/>
            </a:br>
            <a:r>
              <a:rPr lang="en-US" sz="1800" dirty="0"/>
              <a:t>(Things we would have done differently)</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432562"/>
            <a:ext cx="10667999" cy="1569430"/>
          </a:xfrm>
        </p:spPr>
        <p:txBody>
          <a:bodyPr/>
          <a:lstStyle/>
          <a:p>
            <a:endParaRPr lang="en-US" altLang="en-US" dirty="0"/>
          </a:p>
          <a:p>
            <a:endParaRPr lang="en-US" dirty="0"/>
          </a:p>
        </p:txBody>
      </p:sp>
      <p:sp>
        <p:nvSpPr>
          <p:cNvPr id="4" name="Text Placeholder 6">
            <a:extLst>
              <a:ext uri="{FF2B5EF4-FFF2-40B4-BE49-F238E27FC236}">
                <a16:creationId xmlns:a16="http://schemas.microsoft.com/office/drawing/2014/main" id="{BA78067A-B52C-9C70-F308-D7E3B6B2E66C}"/>
              </a:ext>
            </a:extLst>
          </p:cNvPr>
          <p:cNvSpPr txBox="1">
            <a:spLocks/>
          </p:cNvSpPr>
          <p:nvPr/>
        </p:nvSpPr>
        <p:spPr>
          <a:xfrm>
            <a:off x="957532" y="2217276"/>
            <a:ext cx="10667999" cy="1819885"/>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bg1"/>
                </a:solidFill>
                <a:latin typeface="+mn-lt"/>
                <a:ea typeface="+mn-ea"/>
                <a:cs typeface="+mn-cs"/>
              </a:defRPr>
            </a:lvl1pPr>
            <a:lvl2pPr marL="228600" indent="-228600" algn="l" defTabSz="914400" rtl="0" eaLnBrk="1" latinLnBrk="0" hangingPunct="1">
              <a:lnSpc>
                <a:spcPct val="100000"/>
              </a:lnSpc>
              <a:spcBef>
                <a:spcPts val="1000"/>
              </a:spcBef>
              <a:buFont typeface="Arial" panose="020B0604020202020204" pitchFamily="34" charset="0"/>
              <a:buChar char="•"/>
              <a:defRPr sz="1800" b="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pPr>
            <a:r>
              <a:rPr lang="en-US" altLang="en-US" dirty="0"/>
              <a:t>Obtain multiple years worth of data.</a:t>
            </a:r>
          </a:p>
          <a:p>
            <a:pPr marL="285750" indent="-285750" fontAlgn="auto">
              <a:spcAft>
                <a:spcPts val="0"/>
              </a:spcAft>
              <a:buFont typeface="Arial" panose="020B0604020202020204" pitchFamily="34" charset="0"/>
              <a:buChar char="•"/>
            </a:pPr>
            <a:r>
              <a:rPr lang="en-US" altLang="en-US" dirty="0"/>
              <a:t>Predict the actual score of the game – not just the winner.</a:t>
            </a:r>
          </a:p>
          <a:p>
            <a:pPr marL="285750" indent="-285750" fontAlgn="auto">
              <a:spcAft>
                <a:spcPts val="0"/>
              </a:spcAft>
              <a:buFont typeface="Arial" panose="020B0604020202020204" pitchFamily="34" charset="0"/>
              <a:buChar char="•"/>
            </a:pPr>
            <a:r>
              <a:rPr lang="en-US" altLang="en-US" dirty="0"/>
              <a:t>Add the ability to predict multiple games or an entire season – instead of just one matchup at a time.</a:t>
            </a:r>
          </a:p>
          <a:p>
            <a:pPr marL="285750" indent="-285750" fontAlgn="auto">
              <a:spcAft>
                <a:spcPts val="0"/>
              </a:spcAft>
              <a:buFont typeface="Arial" panose="020B0604020202020204" pitchFamily="34" charset="0"/>
              <a:buChar char="•"/>
            </a:pPr>
            <a:r>
              <a:rPr lang="en-US" altLang="en-US" dirty="0"/>
              <a:t>Use a relational database to store our raw data instead of CSV files.</a:t>
            </a:r>
          </a:p>
          <a:p>
            <a:pPr fontAlgn="auto">
              <a:spcAft>
                <a:spcPts val="0"/>
              </a:spcAft>
            </a:pPr>
            <a:endParaRPr lang="en-US" dirty="0"/>
          </a:p>
        </p:txBody>
      </p:sp>
    </p:spTree>
    <p:extLst>
      <p:ext uri="{BB962C8B-B14F-4D97-AF65-F5344CB8AC3E}">
        <p14:creationId xmlns:p14="http://schemas.microsoft.com/office/powerpoint/2010/main" val="278656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335520" y="3030566"/>
            <a:ext cx="9141397" cy="615553"/>
          </a:xfrm>
        </p:spPr>
        <p:txBody>
          <a:bodyPr/>
          <a:lstStyle/>
          <a:p>
            <a:r>
              <a:rPr lang="en-US" dirty="0"/>
              <a:t>Questions?</a:t>
            </a:r>
          </a:p>
        </p:txBody>
      </p:sp>
      <p:sp>
        <p:nvSpPr>
          <p:cNvPr id="5" name="Text Placeholder 4">
            <a:extLst>
              <a:ext uri="{FF2B5EF4-FFF2-40B4-BE49-F238E27FC236}">
                <a16:creationId xmlns:a16="http://schemas.microsoft.com/office/drawing/2014/main" id="{1917BC83-075C-0193-09F6-C375440C99BF}"/>
              </a:ext>
            </a:extLst>
          </p:cNvPr>
          <p:cNvSpPr>
            <a:spLocks noGrp="1"/>
          </p:cNvSpPr>
          <p:nvPr>
            <p:ph type="body" sz="quarter" idx="12"/>
          </p:nvPr>
        </p:nvSpPr>
        <p:spPr>
          <a:xfrm>
            <a:off x="2006524" y="4528788"/>
            <a:ext cx="7799387" cy="1534757"/>
          </a:xfrm>
        </p:spPr>
        <p:txBody>
          <a:bodyPr/>
          <a:lstStyle/>
          <a:p>
            <a:endParaRPr lang="en-US" dirty="0"/>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Purpose</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2304691"/>
          </a:xfrm>
        </p:spPr>
        <p:txBody>
          <a:bodyPr/>
          <a:lstStyle/>
          <a:p>
            <a:r>
              <a:rPr lang="en-US" altLang="en-US" dirty="0"/>
              <a:t>To retrieve multiple, previous years of regular season NFL game results to predict the outcomes matchups outside of our dataset.  </a:t>
            </a:r>
          </a:p>
          <a:p>
            <a:r>
              <a:rPr lang="en-US" altLang="en-US" dirty="0"/>
              <a:t>We planned to look at factors such as home team, visiting team, point differential, winning/losing streaks, location, and weather to see if they have an impact on the outcome.</a:t>
            </a:r>
          </a:p>
          <a:p>
            <a:endParaRPr lang="en-US" dirty="0"/>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Game Plan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3313981"/>
          </a:xfrm>
        </p:spPr>
        <p:txBody>
          <a:bodyPr/>
          <a:lstStyle/>
          <a:p>
            <a:r>
              <a:rPr lang="en-US" altLang="en-US" dirty="0"/>
              <a:t>To accomplish this, we planned to perform the following actions:</a:t>
            </a:r>
          </a:p>
          <a:p>
            <a:pPr marL="285750" indent="-285750">
              <a:buFont typeface="Arial" panose="020B0604020202020204" pitchFamily="34" charset="0"/>
              <a:buChar char="•"/>
            </a:pPr>
            <a:r>
              <a:rPr lang="en-US" b="0" dirty="0"/>
              <a:t>Retrieve historical data from Wikipedia by using a combination of Pandas and </a:t>
            </a:r>
            <a:r>
              <a:rPr lang="en-US" b="0" dirty="0" err="1"/>
              <a:t>BeautifulSoup</a:t>
            </a:r>
            <a:r>
              <a:rPr lang="en-US" b="0" dirty="0"/>
              <a:t>.</a:t>
            </a:r>
          </a:p>
          <a:p>
            <a:pPr marL="285750" indent="-285750">
              <a:buFont typeface="Arial" panose="020B0604020202020204" pitchFamily="34" charset="0"/>
              <a:buChar char="•"/>
            </a:pPr>
            <a:r>
              <a:rPr lang="en-US" b="0" dirty="0"/>
              <a:t>Clean the data and export it in CSV format using Pandas.</a:t>
            </a:r>
          </a:p>
          <a:p>
            <a:pPr marL="285750" indent="-285750">
              <a:buFont typeface="Arial" panose="020B0604020202020204" pitchFamily="34" charset="0"/>
              <a:buChar char="•"/>
            </a:pPr>
            <a:r>
              <a:rPr lang="en-US" b="0" dirty="0"/>
              <a:t>Consume the cleaned data in a machine learning model (TBD) to train the data for predictive purposes.</a:t>
            </a:r>
          </a:p>
          <a:p>
            <a:pPr marL="285750" indent="-285750">
              <a:buFont typeface="Arial" panose="020B0604020202020204" pitchFamily="34" charset="0"/>
              <a:buChar char="•"/>
            </a:pPr>
            <a:r>
              <a:rPr lang="en-US" b="0" dirty="0"/>
              <a:t>Build a user interface that accepts game parameters (including but not limited to) opponents, location, weather and produces a predicted outcome.</a:t>
            </a:r>
          </a:p>
        </p:txBody>
      </p:sp>
    </p:spTree>
    <p:extLst>
      <p:ext uri="{BB962C8B-B14F-4D97-AF65-F5344CB8AC3E}">
        <p14:creationId xmlns:p14="http://schemas.microsoft.com/office/powerpoint/2010/main" val="14590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Assumptions</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3840192"/>
          </a:xfrm>
        </p:spPr>
        <p:txBody>
          <a:bodyPr/>
          <a:lstStyle/>
          <a:p>
            <a:pPr marL="285750" indent="-285750">
              <a:buFont typeface="Arial" panose="020B0604020202020204" pitchFamily="34" charset="0"/>
              <a:buChar char="•"/>
            </a:pPr>
            <a:r>
              <a:rPr lang="en-US" b="0" dirty="0"/>
              <a:t>Different machine learning models will produce different outcomes.  We expect to test-drive a few to dial-in our model such as Birch, Random Forest, and Neural Network.</a:t>
            </a:r>
          </a:p>
          <a:p>
            <a:pPr marL="285750" indent="-285750">
              <a:buFont typeface="Arial" panose="020B0604020202020204" pitchFamily="34" charset="0"/>
              <a:buChar char="•"/>
            </a:pPr>
            <a:r>
              <a:rPr lang="en-US" b="0" dirty="0"/>
              <a:t>A web user interface will be developed using JavaScript and Flask, but if we run into complexities we can't overcome, we will build a prompt-driven python script.</a:t>
            </a:r>
          </a:p>
          <a:p>
            <a:pPr marL="285750" indent="-285750">
              <a:buFont typeface="Arial" panose="020B0604020202020204" pitchFamily="34" charset="0"/>
              <a:buChar char="•"/>
            </a:pPr>
            <a:r>
              <a:rPr lang="en-US" b="0" dirty="0"/>
              <a:t>The initial data points we obtain will be sufficient for creating an accurate model.  If they aren't, we may need to pull in more data/statistics to incorporate in the model.</a:t>
            </a:r>
          </a:p>
          <a:p>
            <a:pPr marL="285750" indent="-285750">
              <a:buFont typeface="Arial" panose="020B0604020202020204" pitchFamily="34" charset="0"/>
              <a:buChar char="•"/>
            </a:pPr>
            <a:r>
              <a:rPr lang="en-US" b="0" dirty="0"/>
              <a:t>Past results will be a contributing factor to future results.  NFL teams have many variables year-to-year including roster moves, coaches, and injuries.</a:t>
            </a:r>
          </a:p>
        </p:txBody>
      </p:sp>
    </p:spTree>
    <p:extLst>
      <p:ext uri="{BB962C8B-B14F-4D97-AF65-F5344CB8AC3E}">
        <p14:creationId xmlns:p14="http://schemas.microsoft.com/office/powerpoint/2010/main" val="242202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Audibles</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6" y="2786252"/>
            <a:ext cx="7799387" cy="2467235"/>
          </a:xfrm>
        </p:spPr>
        <p:txBody>
          <a:bodyPr/>
          <a:lstStyle/>
          <a:p>
            <a:pPr algn="l"/>
            <a:r>
              <a:rPr lang="en-US" dirty="0"/>
              <a:t> </a:t>
            </a:r>
          </a:p>
          <a:p>
            <a:pPr marL="285750" indent="-285750" algn="l">
              <a:buFont typeface="Arial" panose="020B0604020202020204" pitchFamily="34" charset="0"/>
              <a:buChar char="•"/>
            </a:pPr>
            <a:r>
              <a:rPr lang="en-US" dirty="0"/>
              <a:t>Based on time constraints, we only pulled and cleaned one complete season of outcomes (2022 season).</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Accuracy rates were much lower than desired using the models we initially tried (Random Forest, Neural Network), so we created KNN and Logistic Regression models as well, with the KNN model performing the best.</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Grabbing the Data</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a:bodyPr>
          <a:lstStyle/>
          <a:p>
            <a:r>
              <a:rPr lang="en-US" dirty="0"/>
              <a:t>Sources:</a:t>
            </a:r>
          </a:p>
          <a:p>
            <a:pPr marL="285750" indent="-285750">
              <a:buFont typeface="Arial" panose="020B0604020202020204" pitchFamily="34" charset="0"/>
              <a:buChar char="•"/>
            </a:pPr>
            <a:r>
              <a:rPr lang="en-US" b="0" dirty="0"/>
              <a:t>Wikipedia pages for each team’s 2022 season results.</a:t>
            </a:r>
          </a:p>
          <a:p>
            <a:pPr marL="285750" indent="-285750">
              <a:buFont typeface="Arial" panose="020B0604020202020204" pitchFamily="34" charset="0"/>
              <a:buChar char="•"/>
            </a:pPr>
            <a:r>
              <a:rPr lang="en-US" b="0" dirty="0"/>
              <a:t>Used a combination of pandas </a:t>
            </a:r>
            <a:r>
              <a:rPr lang="en-US" b="0" dirty="0" err="1"/>
              <a:t>from_html</a:t>
            </a:r>
            <a:r>
              <a:rPr lang="en-US" b="0" dirty="0"/>
              <a:t> for table data and </a:t>
            </a:r>
            <a:r>
              <a:rPr lang="en-US" b="0" dirty="0" err="1"/>
              <a:t>BeautifulSoup</a:t>
            </a:r>
            <a:r>
              <a:rPr lang="en-US" b="0" dirty="0"/>
              <a:t> screen scraping for individual game conditions (weather, kickoff time, and location).</a:t>
            </a:r>
          </a:p>
          <a:p>
            <a:r>
              <a:rPr lang="en-US" dirty="0"/>
              <a:t>Outputs:</a:t>
            </a:r>
          </a:p>
          <a:p>
            <a:pPr marL="285750" indent="-285750">
              <a:buFont typeface="Arial" panose="020B0604020202020204" pitchFamily="34" charset="0"/>
              <a:buChar char="•"/>
            </a:pPr>
            <a:r>
              <a:rPr lang="en-US" b="0" dirty="0"/>
              <a:t>Individual unclean CSV for each NFL team.</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Wrangling the Data</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lnSpcReduction="10000"/>
          </a:bodyPr>
          <a:lstStyle/>
          <a:p>
            <a:r>
              <a:rPr lang="en-US" dirty="0"/>
              <a:t>Sources:</a:t>
            </a:r>
          </a:p>
          <a:p>
            <a:pPr marL="285750" indent="-285750">
              <a:buFont typeface="Arial" panose="020B0604020202020204" pitchFamily="34" charset="0"/>
              <a:buChar char="•"/>
            </a:pPr>
            <a:r>
              <a:rPr lang="en-US" b="0" dirty="0"/>
              <a:t>Individual unclean CSV for each NFL team.</a:t>
            </a:r>
          </a:p>
          <a:p>
            <a:endParaRPr lang="en-US" dirty="0"/>
          </a:p>
          <a:p>
            <a:r>
              <a:rPr lang="en-US" dirty="0"/>
              <a:t>Output:</a:t>
            </a:r>
          </a:p>
          <a:p>
            <a:pPr marL="285750" indent="-285750">
              <a:buFont typeface="Arial" panose="020B0604020202020204" pitchFamily="34" charset="0"/>
              <a:buChar char="•"/>
            </a:pPr>
            <a:r>
              <a:rPr lang="en-US" b="0" dirty="0"/>
              <a:t>Combined home and away participants into one outcome record.</a:t>
            </a:r>
          </a:p>
          <a:p>
            <a:pPr marL="285750" indent="-285750">
              <a:buFont typeface="Arial" panose="020B0604020202020204" pitchFamily="34" charset="0"/>
              <a:buChar char="•"/>
            </a:pPr>
            <a:r>
              <a:rPr lang="en-US" b="0" dirty="0"/>
              <a:t>Calculated win/loss ratio, win/loss streaks, average points for and against.</a:t>
            </a:r>
          </a:p>
          <a:p>
            <a:pPr marL="285750" indent="-285750">
              <a:buFont typeface="Arial" panose="020B0604020202020204" pitchFamily="34" charset="0"/>
              <a:buChar char="•"/>
            </a:pPr>
            <a:r>
              <a:rPr lang="en-US" b="0" dirty="0"/>
              <a:t>One, master CSV with all outcome data captured.</a:t>
            </a:r>
          </a:p>
          <a:p>
            <a:pPr marL="285750" indent="-285750">
              <a:buFont typeface="Arial" panose="020B0604020202020204" pitchFamily="34" charset="0"/>
              <a:buChar char="•"/>
            </a:pPr>
            <a:endParaRPr lang="en-US" b="0" dirty="0"/>
          </a:p>
        </p:txBody>
      </p:sp>
    </p:spTree>
    <p:extLst>
      <p:ext uri="{BB962C8B-B14F-4D97-AF65-F5344CB8AC3E}">
        <p14:creationId xmlns:p14="http://schemas.microsoft.com/office/powerpoint/2010/main" val="62723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Building the Model</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a:bodyPr>
          <a:lstStyle/>
          <a:p>
            <a:r>
              <a:rPr lang="en-US" dirty="0"/>
              <a:t>Sources:</a:t>
            </a:r>
          </a:p>
          <a:p>
            <a:pPr marL="285750" indent="-285750">
              <a:buFont typeface="Arial" panose="020B0604020202020204" pitchFamily="34" charset="0"/>
              <a:buChar char="•"/>
            </a:pPr>
            <a:r>
              <a:rPr lang="en-US" b="0" dirty="0"/>
              <a:t>One, master CSV with all outcome data captured.</a:t>
            </a:r>
          </a:p>
          <a:p>
            <a:endParaRPr lang="en-US" b="0" dirty="0"/>
          </a:p>
          <a:p>
            <a:r>
              <a:rPr lang="en-US" dirty="0"/>
              <a:t>Output:</a:t>
            </a:r>
          </a:p>
          <a:p>
            <a:pPr marL="285750" indent="-285750">
              <a:buFont typeface="Arial" panose="020B0604020202020204" pitchFamily="34" charset="0"/>
              <a:buChar char="•"/>
            </a:pPr>
            <a:r>
              <a:rPr lang="en-US" b="0" dirty="0"/>
              <a:t>Standard scaler for the data.</a:t>
            </a:r>
          </a:p>
          <a:p>
            <a:pPr marL="285750" indent="-285750">
              <a:buFont typeface="Arial" panose="020B0604020202020204" pitchFamily="34" charset="0"/>
              <a:buChar char="•"/>
            </a:pPr>
            <a:r>
              <a:rPr lang="en-US" b="0" dirty="0"/>
              <a:t>KNN model export with a testing accuracy score &gt; 75%.</a:t>
            </a:r>
          </a:p>
          <a:p>
            <a:pPr marL="285750" indent="-285750">
              <a:buFont typeface="Arial" panose="020B0604020202020204" pitchFamily="34" charset="0"/>
              <a:buChar char="•"/>
            </a:pPr>
            <a:r>
              <a:rPr lang="en-US" b="0" dirty="0"/>
              <a:t>PCA model and seven other models that did we did not end up using due to lower accuracy results.</a:t>
            </a:r>
          </a:p>
        </p:txBody>
      </p:sp>
    </p:spTree>
    <p:extLst>
      <p:ext uri="{BB962C8B-B14F-4D97-AF65-F5344CB8AC3E}">
        <p14:creationId xmlns:p14="http://schemas.microsoft.com/office/powerpoint/2010/main" val="269019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Application Building</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fontScale="92500" lnSpcReduction="10000"/>
          </a:bodyPr>
          <a:lstStyle/>
          <a:p>
            <a:r>
              <a:rPr lang="en-US" dirty="0"/>
              <a:t>Sources:</a:t>
            </a:r>
          </a:p>
          <a:p>
            <a:pPr marL="285750" indent="-285750">
              <a:buFont typeface="Arial" panose="020B0604020202020204" pitchFamily="34" charset="0"/>
              <a:buChar char="•"/>
            </a:pPr>
            <a:r>
              <a:rPr lang="en-US" b="0" dirty="0"/>
              <a:t>One, master CSV with all outcome data captured.</a:t>
            </a:r>
          </a:p>
          <a:p>
            <a:pPr marL="285750" indent="-285750">
              <a:buFont typeface="Arial" panose="020B0604020202020204" pitchFamily="34" charset="0"/>
              <a:buChar char="•"/>
            </a:pPr>
            <a:r>
              <a:rPr lang="en-US" b="0" dirty="0"/>
              <a:t>Referential CSV data for building HTML dropdowns.</a:t>
            </a:r>
          </a:p>
          <a:p>
            <a:pPr marL="285750" indent="-285750">
              <a:buFont typeface="Arial" panose="020B0604020202020204" pitchFamily="34" charset="0"/>
              <a:buChar char="•"/>
            </a:pPr>
            <a:r>
              <a:rPr lang="en-US" b="0" dirty="0"/>
              <a:t>Standard scaler for the data.</a:t>
            </a:r>
          </a:p>
          <a:p>
            <a:pPr marL="285750" indent="-285750">
              <a:buFont typeface="Arial" panose="020B0604020202020204" pitchFamily="34" charset="0"/>
              <a:buChar char="•"/>
            </a:pPr>
            <a:r>
              <a:rPr lang="en-US" b="0" dirty="0"/>
              <a:t>KNN model export.</a:t>
            </a:r>
          </a:p>
          <a:p>
            <a:r>
              <a:rPr lang="en-US" dirty="0"/>
              <a:t>Output:</a:t>
            </a:r>
          </a:p>
          <a:p>
            <a:pPr marL="285750" indent="-285750">
              <a:buFont typeface="Arial" panose="020B0604020202020204" pitchFamily="34" charset="0"/>
              <a:buChar char="•"/>
            </a:pPr>
            <a:r>
              <a:rPr lang="en-US" b="0" dirty="0"/>
              <a:t>Wizard based web user interface that captures matchup data (teams, location, weather conditions, and team statistics) that predicts the matchup winner, displaying the winning team’s logo.</a:t>
            </a:r>
          </a:p>
          <a:p>
            <a:pPr marL="285750" indent="-285750">
              <a:buFont typeface="Arial" panose="020B0604020202020204" pitchFamily="34" charset="0"/>
              <a:buChar char="•"/>
            </a:pPr>
            <a:endParaRPr lang="en-US" b="0" dirty="0"/>
          </a:p>
        </p:txBody>
      </p:sp>
    </p:spTree>
    <p:extLst>
      <p:ext uri="{BB962C8B-B14F-4D97-AF65-F5344CB8AC3E}">
        <p14:creationId xmlns:p14="http://schemas.microsoft.com/office/powerpoint/2010/main" val="172110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5C1F8C-D27A-4CE7-9DF4-4AFDB2880FA9}">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 id="{b1851626-05c4-426e-b768-1c35733f6fea}" enabled="1" method="Standard" siteId="{fbc493a8-0d24-4454-a815-f4ca58e8c09d}" contentBits="0" removed="0"/>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139</TotalTime>
  <Words>717</Words>
  <Application>Microsoft Office PowerPoint</Application>
  <PresentationFormat>Widescreen</PresentationFormat>
  <Paragraphs>67</Paragraphs>
  <Slides>14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Segoe UI</vt:lpstr>
      <vt:lpstr>Office Theme</vt:lpstr>
      <vt:lpstr>NFL Matchup  Predictor</vt:lpstr>
      <vt:lpstr>Purpose</vt:lpstr>
      <vt:lpstr>Game Plan</vt:lpstr>
      <vt:lpstr>Assumptions</vt:lpstr>
      <vt:lpstr>Audibles</vt:lpstr>
      <vt:lpstr>Grabbing the Data </vt:lpstr>
      <vt:lpstr>Wrangling the Data </vt:lpstr>
      <vt:lpstr>Building the Model </vt:lpstr>
      <vt:lpstr>Application Building </vt:lpstr>
      <vt:lpstr>Live Demo</vt:lpstr>
      <vt:lpstr>Mistakes Made/Lessons Learned</vt:lpstr>
      <vt:lpstr>Mistakes Made/Lessons Learned</vt:lpstr>
      <vt:lpstr>Post-Game Press Conference (Things we would have done differently)</vt:lpstr>
      <vt:lpstr>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Matchup  Predictor</dc:title>
  <dc:subject/>
  <dc:creator>Swanwick, Matt</dc:creator>
  <cp:keywords/>
  <dc:description/>
  <cp:lastModifiedBy>Swanwick, Matt</cp:lastModifiedBy>
  <cp:revision>11</cp:revision>
  <dcterms:created xsi:type="dcterms:W3CDTF">2024-01-16T01:12:51Z</dcterms:created>
  <dcterms:modified xsi:type="dcterms:W3CDTF">2024-01-17T01:35:39Z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