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60" r:id="rId3"/>
    <p:sldId id="262" r:id="rId4"/>
    <p:sldId id="263" r:id="rId5"/>
    <p:sldId id="258"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90"/>
  </p:normalViewPr>
  <p:slideViewPr>
    <p:cSldViewPr snapToGrid="0" snapToObjects="1">
      <p:cViewPr varScale="1">
        <p:scale>
          <a:sx n="83" d="100"/>
          <a:sy n="83" d="100"/>
        </p:scale>
        <p:origin x="21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7C69B-2EBB-0840-BC1C-4116091E1A6A}" type="datetimeFigureOut">
              <a:rPr lang="en-US" smtClean="0"/>
              <a:t>4/19/20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C6188-E75A-B244-B7DF-81B791AEC2B6}" type="slidenum">
              <a:rPr lang="en-US" smtClean="0"/>
              <a:t>‹#›</a:t>
            </a:fld>
            <a:endParaRPr lang="en-US"/>
          </a:p>
        </p:txBody>
      </p:sp>
    </p:spTree>
    <p:extLst>
      <p:ext uri="{BB962C8B-B14F-4D97-AF65-F5344CB8AC3E}">
        <p14:creationId xmlns:p14="http://schemas.microsoft.com/office/powerpoint/2010/main" val="50648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C6188-E75A-B244-B7DF-81B791AEC2B6}" type="slidenum">
              <a:rPr lang="en-US" smtClean="0"/>
              <a:t>4</a:t>
            </a:fld>
            <a:endParaRPr lang="en-US"/>
          </a:p>
        </p:txBody>
      </p:sp>
    </p:spTree>
    <p:extLst>
      <p:ext uri="{BB962C8B-B14F-4D97-AF65-F5344CB8AC3E}">
        <p14:creationId xmlns:p14="http://schemas.microsoft.com/office/powerpoint/2010/main" val="251489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C6188-E75A-B244-B7DF-81B791AEC2B6}" type="slidenum">
              <a:rPr lang="en-US" smtClean="0"/>
              <a:t>7</a:t>
            </a:fld>
            <a:endParaRPr lang="en-US"/>
          </a:p>
        </p:txBody>
      </p:sp>
    </p:spTree>
    <p:extLst>
      <p:ext uri="{BB962C8B-B14F-4D97-AF65-F5344CB8AC3E}">
        <p14:creationId xmlns:p14="http://schemas.microsoft.com/office/powerpoint/2010/main" val="119292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59B1-4C42-664C-95A2-78D43CB25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67DA9D-49C5-7443-9D94-BC201FB75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4CA9A-A3D2-C64B-B097-7D0AF1F4D421}"/>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C97055DE-C4F5-DC4B-A59B-CBF51321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286E8-20BF-B342-BF44-9270979D73F2}"/>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112985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E2CB-FDED-1247-BBDA-2B50C0560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C97EF-445E-E145-AAE6-B611A885F6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DED69-5F76-7249-91C6-8819007ADEDE}"/>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63E21762-2E19-A04C-BC3E-4BB45883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09E28-D526-4C41-813D-7229CFA78526}"/>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36792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2BD1A-18B7-4D4F-8782-B30A5288C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C27A7-F654-674E-BBEE-C995EFD94A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FAE6D-5016-7346-998E-497D8F3D7B21}"/>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E598DC9B-6EAB-D844-9662-C41403A1D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A9F7E-8881-5747-804C-BAEFF8F275C9}"/>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211314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341-C417-F141-9F92-BE5E124C5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64590-027E-2041-8EE1-F8273168C3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3F55A-2C6D-1A47-BEA3-A2B2D45CFC85}"/>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B0271B87-C029-C443-98B2-47BE1619D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8A757-0B07-3649-A12F-F94E7230200C}"/>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214826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9B48-9EE9-0141-8174-35DBD44CE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96D8E-FB46-7D47-A901-4DC378778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ECB57-3E7E-3A4F-8D54-B1CCB3D08676}"/>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3F893BDC-7FBF-3C4F-9E15-DE924085A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2B176-1603-6E42-9218-842DC1FE22A1}"/>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107582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719-6AA9-F84A-9C4D-659307A49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BEA4F-4017-7044-BA36-1A4DF852E6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7AF1CC-4549-2540-B2F6-4F88A50421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8922D-5E85-244D-B9B8-E358E537D76A}"/>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6" name="Footer Placeholder 5">
            <a:extLst>
              <a:ext uri="{FF2B5EF4-FFF2-40B4-BE49-F238E27FC236}">
                <a16:creationId xmlns:a16="http://schemas.microsoft.com/office/drawing/2014/main" id="{699C188B-5A76-DB40-9164-6B007AE6D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B1776-93F4-5E4A-8DD8-B602FF3CF52A}"/>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181692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BB8-0BE0-0A4F-98C7-43A0AE462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D0B417-2520-124D-BAE9-63EDF28A0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361BDC-AC93-BB48-9A97-79FC9A89DF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9B9ED-FAC6-9B47-A3B1-B82BF2DB0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57AC81-7A83-7A40-8D18-3EBBCC2C5F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46F17-C687-3948-ADDF-CD899CC7A8D3}"/>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8" name="Footer Placeholder 7">
            <a:extLst>
              <a:ext uri="{FF2B5EF4-FFF2-40B4-BE49-F238E27FC236}">
                <a16:creationId xmlns:a16="http://schemas.microsoft.com/office/drawing/2014/main" id="{10891484-8026-484D-B150-19217752D9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D6638-3ED2-C640-9A0D-8007D7EA81AD}"/>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198525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5847-2FFE-4C47-AE82-077416010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1E64C-91CF-3A4A-AD59-15211D738219}"/>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4" name="Footer Placeholder 3">
            <a:extLst>
              <a:ext uri="{FF2B5EF4-FFF2-40B4-BE49-F238E27FC236}">
                <a16:creationId xmlns:a16="http://schemas.microsoft.com/office/drawing/2014/main" id="{41B6D82C-A9C3-384D-99B0-81321A572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88A03-3443-EE40-9318-EE2B5F097835}"/>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399470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F1C37-5689-8E41-860A-8B557CBA9A27}"/>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3" name="Footer Placeholder 2">
            <a:extLst>
              <a:ext uri="{FF2B5EF4-FFF2-40B4-BE49-F238E27FC236}">
                <a16:creationId xmlns:a16="http://schemas.microsoft.com/office/drawing/2014/main" id="{8065CE41-2EF2-FC46-879E-71336E5673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C3374-E536-B248-B9D2-45A4222CCA12}"/>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181061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B3C3-9464-894B-9C3B-50ECF9326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573DB-2B92-7D41-ABA2-55BFE38DB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704F45-AF43-F14E-A3B7-E8F10CA52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47A69E-79A6-8D42-B985-2877BFA13057}"/>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6" name="Footer Placeholder 5">
            <a:extLst>
              <a:ext uri="{FF2B5EF4-FFF2-40B4-BE49-F238E27FC236}">
                <a16:creationId xmlns:a16="http://schemas.microsoft.com/office/drawing/2014/main" id="{0E20C6DC-A504-C040-A08E-1BD49CC52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51798-3E13-AB4C-A740-CBD05371B755}"/>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224133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288A-9967-7743-BE37-427531344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9DBEE-DF70-4242-BA2E-B60D2E3FF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5EB99-C17D-B54E-B2A5-1FCDFEFCC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F0B49C-1BFF-2543-BA3E-BD619039B8EA}"/>
              </a:ext>
            </a:extLst>
          </p:cNvPr>
          <p:cNvSpPr>
            <a:spLocks noGrp="1"/>
          </p:cNvSpPr>
          <p:nvPr>
            <p:ph type="dt" sz="half" idx="10"/>
          </p:nvPr>
        </p:nvSpPr>
        <p:spPr/>
        <p:txBody>
          <a:bodyPr/>
          <a:lstStyle/>
          <a:p>
            <a:fld id="{64ADF991-214F-1E48-8C30-4E2D92EBEC2B}" type="datetimeFigureOut">
              <a:rPr lang="en-US" smtClean="0"/>
              <a:t>4/18/20</a:t>
            </a:fld>
            <a:endParaRPr lang="en-US"/>
          </a:p>
        </p:txBody>
      </p:sp>
      <p:sp>
        <p:nvSpPr>
          <p:cNvPr id="6" name="Footer Placeholder 5">
            <a:extLst>
              <a:ext uri="{FF2B5EF4-FFF2-40B4-BE49-F238E27FC236}">
                <a16:creationId xmlns:a16="http://schemas.microsoft.com/office/drawing/2014/main" id="{A55DC8B5-FD39-0D44-B89D-C3D07CC13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9EB3A-BB53-D741-8312-1F6DEB38BB10}"/>
              </a:ext>
            </a:extLst>
          </p:cNvPr>
          <p:cNvSpPr>
            <a:spLocks noGrp="1"/>
          </p:cNvSpPr>
          <p:nvPr>
            <p:ph type="sldNum" sz="quarter" idx="12"/>
          </p:nvPr>
        </p:nvSpPr>
        <p:spPr/>
        <p:txBody>
          <a:bodyPr/>
          <a:lstStyle/>
          <a:p>
            <a:fld id="{7ED44586-1E1F-F340-AFE5-C1A2161C045D}" type="slidenum">
              <a:rPr lang="en-US" smtClean="0"/>
              <a:t>‹#›</a:t>
            </a:fld>
            <a:endParaRPr lang="en-US"/>
          </a:p>
        </p:txBody>
      </p:sp>
    </p:spTree>
    <p:extLst>
      <p:ext uri="{BB962C8B-B14F-4D97-AF65-F5344CB8AC3E}">
        <p14:creationId xmlns:p14="http://schemas.microsoft.com/office/powerpoint/2010/main" val="235663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FE121-2698-1442-B4D7-C2AE9BA09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E8516-7798-AF45-BABA-36CC00949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FFF83-91B6-2146-8E15-CA3AA9B94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DF991-214F-1E48-8C30-4E2D92EBEC2B}" type="datetimeFigureOut">
              <a:rPr lang="en-US" smtClean="0"/>
              <a:t>4/18/20</a:t>
            </a:fld>
            <a:endParaRPr lang="en-US"/>
          </a:p>
        </p:txBody>
      </p:sp>
      <p:sp>
        <p:nvSpPr>
          <p:cNvPr id="5" name="Footer Placeholder 4">
            <a:extLst>
              <a:ext uri="{FF2B5EF4-FFF2-40B4-BE49-F238E27FC236}">
                <a16:creationId xmlns:a16="http://schemas.microsoft.com/office/drawing/2014/main" id="{84513FFE-2A0F-AA40-A49F-4C03E7F26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16E18-B9AF-F641-BE88-F43EBCEB6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44586-1E1F-F340-AFE5-C1A2161C045D}" type="slidenum">
              <a:rPr lang="en-US" smtClean="0"/>
              <a:t>‹#›</a:t>
            </a:fld>
            <a:endParaRPr lang="en-US"/>
          </a:p>
        </p:txBody>
      </p:sp>
    </p:spTree>
    <p:extLst>
      <p:ext uri="{BB962C8B-B14F-4D97-AF65-F5344CB8AC3E}">
        <p14:creationId xmlns:p14="http://schemas.microsoft.com/office/powerpoint/2010/main" val="1026032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Bagged Trees</a:t>
            </a:r>
            <a:br>
              <a:rPr lang="en-US" dirty="0"/>
            </a:br>
            <a:r>
              <a:rPr lang="en-US" sz="2000" dirty="0"/>
              <a:t>Introduction</a:t>
            </a:r>
            <a:endParaRPr lang="en-US" dirty="0"/>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2739211"/>
          </a:xfrm>
          <a:prstGeom prst="rect">
            <a:avLst/>
          </a:prstGeom>
          <a:noFill/>
        </p:spPr>
        <p:txBody>
          <a:bodyPr wrap="square" rtlCol="0">
            <a:spAutoFit/>
          </a:bodyPr>
          <a:lstStyle/>
          <a:p>
            <a:r>
              <a:rPr lang="en-US" dirty="0"/>
              <a:t>“Bagging predictors is a method of for generating multiple versions of a predictor and using these to get an aggregated predictor”</a:t>
            </a:r>
          </a:p>
          <a:p>
            <a:pPr algn="r"/>
            <a:r>
              <a:rPr lang="en-US" sz="1400" dirty="0"/>
              <a:t>Leo </a:t>
            </a:r>
            <a:r>
              <a:rPr lang="en-US" sz="1400" dirty="0" err="1"/>
              <a:t>Breiman</a:t>
            </a:r>
            <a:r>
              <a:rPr lang="en-US" sz="1400" dirty="0"/>
              <a:t>, University of California</a:t>
            </a:r>
          </a:p>
          <a:p>
            <a:pPr algn="r"/>
            <a:r>
              <a:rPr lang="en-US" sz="1400" dirty="0"/>
              <a:t>Bagging Predictors – September 1994</a:t>
            </a:r>
          </a:p>
          <a:p>
            <a:endParaRPr lang="en-US" dirty="0"/>
          </a:p>
          <a:p>
            <a:endParaRPr lang="en-US" dirty="0"/>
          </a:p>
          <a:p>
            <a:r>
              <a:rPr lang="en-US" dirty="0"/>
              <a:t>Bootstrap Aggregation aka “Bagging“</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F053439-32EC-FD43-B017-BD58464B769B}"/>
              </a:ext>
            </a:extLst>
          </p:cNvPr>
          <p:cNvPicPr>
            <a:picLocks noChangeAspect="1"/>
          </p:cNvPicPr>
          <p:nvPr/>
        </p:nvPicPr>
        <p:blipFill>
          <a:blip r:embed="rId2"/>
          <a:stretch>
            <a:fillRect/>
          </a:stretch>
        </p:blipFill>
        <p:spPr>
          <a:xfrm>
            <a:off x="2984499" y="3515666"/>
            <a:ext cx="6223000" cy="1574800"/>
          </a:xfrm>
          <a:prstGeom prst="rect">
            <a:avLst/>
          </a:prstGeom>
        </p:spPr>
      </p:pic>
    </p:spTree>
    <p:extLst>
      <p:ext uri="{BB962C8B-B14F-4D97-AF65-F5344CB8AC3E}">
        <p14:creationId xmlns:p14="http://schemas.microsoft.com/office/powerpoint/2010/main" val="13889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Why use bagging</a:t>
            </a:r>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Bagging effectively reduces the variance of a prediction through its aggregation process</a:t>
            </a:r>
          </a:p>
          <a:p>
            <a:pPr marL="742950" lvl="1" indent="-285750">
              <a:buFont typeface="Arial" panose="020B0604020202020204" pitchFamily="34" charset="0"/>
              <a:buChar char="•"/>
            </a:pPr>
            <a:r>
              <a:rPr lang="en-US" dirty="0"/>
              <a:t>﻿For models that produce an unstable prediction, bagging reduces ﻿the variance in the prediction</a:t>
            </a:r>
          </a:p>
          <a:p>
            <a:pPr marL="742950" lvl="1" indent="-285750">
              <a:buFont typeface="Arial" panose="020B0604020202020204" pitchFamily="34" charset="0"/>
              <a:buChar char="•"/>
            </a:pPr>
            <a:r>
              <a:rPr lang="en-US" dirty="0" err="1"/>
              <a:t>Breiman</a:t>
            </a:r>
            <a:r>
              <a:rPr lang="en-US" dirty="0"/>
              <a:t> states that we can see a reduction in test set misclassification rates from 20% to 47%</a:t>
            </a:r>
          </a:p>
          <a:p>
            <a:pPr marL="742950" lvl="1"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B142A0A7-A445-CC42-8E38-7F9A91F4987C}"/>
              </a:ext>
            </a:extLst>
          </p:cNvPr>
          <p:cNvPicPr>
            <a:picLocks noChangeAspect="1"/>
          </p:cNvPicPr>
          <p:nvPr/>
        </p:nvPicPr>
        <p:blipFill>
          <a:blip r:embed="rId2"/>
          <a:stretch>
            <a:fillRect/>
          </a:stretch>
        </p:blipFill>
        <p:spPr>
          <a:xfrm>
            <a:off x="4323327" y="2620828"/>
            <a:ext cx="3534314" cy="2129020"/>
          </a:xfrm>
          <a:prstGeom prst="rect">
            <a:avLst/>
          </a:prstGeom>
        </p:spPr>
      </p:pic>
    </p:spTree>
    <p:extLst>
      <p:ext uri="{BB962C8B-B14F-4D97-AF65-F5344CB8AC3E}">
        <p14:creationId xmlns:p14="http://schemas.microsoft.com/office/powerpoint/2010/main" val="42705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Why use bagging</a:t>
            </a:r>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﻿Bagging models can provide their own internal estimate of predictive performance that correlates well with either cross-validation estimates or test set estimates</a:t>
            </a:r>
          </a:p>
          <a:p>
            <a:pPr marL="742950" lvl="1" indent="-285750">
              <a:buFont typeface="Arial" panose="020B0604020202020204" pitchFamily="34" charset="0"/>
              <a:buChar char="•"/>
            </a:pPr>
            <a:r>
              <a:rPr lang="en-US" dirty="0"/>
              <a:t>﻿Out-of-bag can be used to assess the predictive performance of that specific model</a:t>
            </a:r>
          </a:p>
          <a:p>
            <a:pPr marL="742950" lvl="1" indent="-285750">
              <a:buFont typeface="Arial" panose="020B0604020202020204" pitchFamily="34" charset="0"/>
              <a:buChar char="•"/>
            </a:pPr>
            <a:r>
              <a:rPr lang="en-US" dirty="0"/>
              <a:t>﻿Out-of-bag estimate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4208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Conditions</a:t>
            </a:r>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﻿Bagging can push a good but unstable procedure a significant step towards optimality, however, can degrade the performance of stable procedures</a:t>
            </a:r>
          </a:p>
          <a:p>
            <a:pPr marL="285750" indent="-285750">
              <a:buFont typeface="Arial" panose="020B0604020202020204" pitchFamily="34" charset="0"/>
              <a:buChar char="•"/>
            </a:pPr>
            <a:r>
              <a:rPr lang="en-US" dirty="0"/>
              <a:t>﻿Computational costs and memory requirements increase as the number of bootstrap samples increases</a:t>
            </a:r>
          </a:p>
          <a:p>
            <a:pPr marL="285750" indent="-285750">
              <a:buFont typeface="Arial" panose="020B0604020202020204" pitchFamily="34" charset="0"/>
              <a:buChar char="•"/>
            </a:pPr>
            <a:r>
              <a:rPr lang="en-US" dirty="0"/>
              <a:t>﻿Bagged model is much less interpretable than a model that is not bagged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lvl="1"/>
            <a:endParaRPr lang="en-US" dirty="0"/>
          </a:p>
          <a:p>
            <a:pPr marL="742950" lvl="1" indent="-285750">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09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Random Forest</a:t>
            </a:r>
            <a:br>
              <a:rPr lang="en-US" dirty="0"/>
            </a:br>
            <a:r>
              <a:rPr lang="en-US" sz="2000" dirty="0"/>
              <a:t>Introduction</a:t>
            </a:r>
            <a:endParaRPr lang="en-US" dirty="0"/>
          </a:p>
        </p:txBody>
      </p:sp>
      <p:sp>
        <p:nvSpPr>
          <p:cNvPr id="3" name="TextBox 2">
            <a:extLst>
              <a:ext uri="{FF2B5EF4-FFF2-40B4-BE49-F238E27FC236}">
                <a16:creationId xmlns:a16="http://schemas.microsoft.com/office/drawing/2014/main" id="{74D47393-CFDB-D34C-BDFC-C219D8577FF8}"/>
              </a:ext>
            </a:extLst>
          </p:cNvPr>
          <p:cNvSpPr txBox="1"/>
          <p:nvPr/>
        </p:nvSpPr>
        <p:spPr>
          <a:xfrm>
            <a:off x="1152040" y="1690688"/>
            <a:ext cx="9887919" cy="2308324"/>
          </a:xfrm>
          <a:prstGeom prst="rect">
            <a:avLst/>
          </a:prstGeom>
          <a:noFill/>
        </p:spPr>
        <p:txBody>
          <a:bodyPr wrap="square" rtlCol="0">
            <a:spAutoFit/>
          </a:bodyPr>
          <a:lstStyle/>
          <a:p>
            <a:r>
              <a:rPr lang="en-US" dirty="0"/>
              <a:t>﻿Reducing correlation  among trees, known as de-correlating trees, is then the next logical step to  improving the performance of bagging</a:t>
            </a:r>
          </a:p>
          <a:p>
            <a:endParaRPr lang="en-US" dirty="0"/>
          </a:p>
          <a:p>
            <a:r>
              <a:rPr lang="en-US" dirty="0"/>
              <a:t>Through ﻿multiple attempts of generalization the original bagging algorithm, in 2001, </a:t>
            </a:r>
            <a:r>
              <a:rPr lang="en-US" dirty="0" err="1"/>
              <a:t>Breiman</a:t>
            </a:r>
            <a:r>
              <a:rPr lang="en-US" dirty="0"/>
              <a:t> constructed a unified algorithm called </a:t>
            </a:r>
            <a:r>
              <a:rPr lang="en-US" b="1" dirty="0"/>
              <a:t>random forests</a:t>
            </a:r>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78B94DE-4CEC-B14F-88E2-08A1F0E039EE}"/>
              </a:ext>
            </a:extLst>
          </p:cNvPr>
          <p:cNvPicPr>
            <a:picLocks noChangeAspect="1"/>
          </p:cNvPicPr>
          <p:nvPr/>
        </p:nvPicPr>
        <p:blipFill>
          <a:blip r:embed="rId2"/>
          <a:stretch>
            <a:fillRect/>
          </a:stretch>
        </p:blipFill>
        <p:spPr>
          <a:xfrm>
            <a:off x="3497666" y="3157960"/>
            <a:ext cx="5196883" cy="2900586"/>
          </a:xfrm>
          <a:prstGeom prst="rect">
            <a:avLst/>
          </a:prstGeom>
        </p:spPr>
      </p:pic>
    </p:spTree>
    <p:extLst>
      <p:ext uri="{BB962C8B-B14F-4D97-AF65-F5344CB8AC3E}">
        <p14:creationId xmlns:p14="http://schemas.microsoft.com/office/powerpoint/2010/main" val="145116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Why use Random Forest</a:t>
            </a:r>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﻿With bagging, the trees are not completely independent of  each other since all of the original predictors are considered at every split of  every tree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﻿Reducing correlation among trees, known as de-correlating trees, is then the next logical step to  improving the performance of bagging.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﻿Compared to bagging, random forests is more computationally efficient  on a tree-by-tree basis since the tree building process only needs to evaluate a fraction of the original predictors at each split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190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A52-A2A7-B64A-BBB3-8302E1477E5C}"/>
              </a:ext>
            </a:extLst>
          </p:cNvPr>
          <p:cNvSpPr>
            <a:spLocks noGrp="1"/>
          </p:cNvSpPr>
          <p:nvPr>
            <p:ph type="title"/>
          </p:nvPr>
        </p:nvSpPr>
        <p:spPr/>
        <p:txBody>
          <a:bodyPr/>
          <a:lstStyle/>
          <a:p>
            <a:pPr algn="ctr"/>
            <a:r>
              <a:rPr lang="en-US" dirty="0"/>
              <a:t>Conditions</a:t>
            </a:r>
          </a:p>
        </p:txBody>
      </p:sp>
      <p:sp>
        <p:nvSpPr>
          <p:cNvPr id="3" name="TextBox 2">
            <a:extLst>
              <a:ext uri="{FF2B5EF4-FFF2-40B4-BE49-F238E27FC236}">
                <a16:creationId xmlns:a16="http://schemas.microsoft.com/office/drawing/2014/main" id="{E87A57D0-3611-304E-AE19-A04EF4016501}"/>
              </a:ext>
            </a:extLst>
          </p:cNvPr>
          <p:cNvSpPr txBox="1"/>
          <p:nvPr/>
        </p:nvSpPr>
        <p:spPr>
          <a:xfrm>
            <a:off x="1152040" y="1690688"/>
            <a:ext cx="988791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larger the forest, the better the results</a:t>
            </a:r>
          </a:p>
          <a:p>
            <a:pPr marL="742950" lvl="1" indent="-285750">
              <a:buFont typeface="Arial" panose="020B0604020202020204" pitchFamily="34" charset="0"/>
              <a:buChar char="•"/>
            </a:pPr>
            <a:r>
              <a:rPr lang="en-US" dirty="0"/>
              <a:t>﻿a starting point, the authors suggest using at least 1,000 trees. If the cross-validation  performance profiles are still improving at 1,000 trees, then incorporate more trees until performance levels off</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ensemble nature of random forests makes it impossible to gain an understanding of the relationship between the predictors and the response.  However, because trees are the typical base learner for this method, it is  possible to quantify the impact of predictors in the ensemble.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lvl="1"/>
            <a:endParaRPr lang="en-US" dirty="0"/>
          </a:p>
          <a:p>
            <a:pPr marL="742950" lvl="1" indent="-285750">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88728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424</Words>
  <Application>Microsoft Macintosh PowerPoint</Application>
  <PresentationFormat>Widescreen</PresentationFormat>
  <Paragraphs>61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Bagged Trees Introduction</vt:lpstr>
      <vt:lpstr>Why use bagging</vt:lpstr>
      <vt:lpstr>Why use bagging</vt:lpstr>
      <vt:lpstr>Conditions</vt:lpstr>
      <vt:lpstr>Random Forest Introduction</vt:lpstr>
      <vt:lpstr>Why use Random Forest</vt:lpstr>
      <vt:lpstr>Conditions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Wong</dc:creator>
  <cp:lastModifiedBy>Calvin Wong</cp:lastModifiedBy>
  <cp:revision>7</cp:revision>
  <dcterms:created xsi:type="dcterms:W3CDTF">2020-04-18T14:41:03Z</dcterms:created>
  <dcterms:modified xsi:type="dcterms:W3CDTF">2020-04-19T14:15:43Z</dcterms:modified>
</cp:coreProperties>
</file>