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59" r:id="rId6"/>
    <p:sldId id="260" r:id="rId7"/>
    <p:sldId id="261" r:id="rId8"/>
    <p:sldId id="268"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E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94" autoAdjust="0"/>
  </p:normalViewPr>
  <p:slideViewPr>
    <p:cSldViewPr snapToGrid="0">
      <p:cViewPr varScale="1">
        <p:scale>
          <a:sx n="121" d="100"/>
          <a:sy n="121" d="100"/>
        </p:scale>
        <p:origin x="72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F27E2-7F70-42D8-9900-725AB004ED7F}"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352A5-C6F8-49CD-B46D-2846318CCF66}" type="slidenum">
              <a:rPr lang="en-US" smtClean="0"/>
              <a:t>‹#›</a:t>
            </a:fld>
            <a:endParaRPr lang="en-US"/>
          </a:p>
        </p:txBody>
      </p:sp>
    </p:spTree>
    <p:extLst>
      <p:ext uri="{BB962C8B-B14F-4D97-AF65-F5344CB8AC3E}">
        <p14:creationId xmlns:p14="http://schemas.microsoft.com/office/powerpoint/2010/main" val="388145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F352A5-C6F8-49CD-B46D-2846318CCF66}" type="slidenum">
              <a:rPr lang="en-US" smtClean="0"/>
              <a:t>10</a:t>
            </a:fld>
            <a:endParaRPr lang="en-US"/>
          </a:p>
        </p:txBody>
      </p:sp>
    </p:spTree>
    <p:extLst>
      <p:ext uri="{BB962C8B-B14F-4D97-AF65-F5344CB8AC3E}">
        <p14:creationId xmlns:p14="http://schemas.microsoft.com/office/powerpoint/2010/main" val="156330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3873-28B4-45F4-B1E1-E72857F92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C546CB-C200-41B8-9295-50D1002243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E3F8F6-F14A-4B1D-A541-ACFC098FA89D}"/>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4202ACB1-3ACB-4FED-9B11-8041780E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E8AE3-0178-4CD3-A042-FDE117898754}"/>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358679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52D1-27B0-4621-BEA9-D03591502B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C5257-519F-403C-BEEE-9CCF0841D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3446C-858C-40FB-8C0B-387CE1628B6B}"/>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786DD8A1-E914-4EE2-B730-5BA0B9528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6763B-F22F-4395-B2E5-3530D30F2545}"/>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32700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74D7A3-820F-4168-A74E-8F7624EF4A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18A59-3CB9-45CF-B49C-D2418A97C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C4135-5184-46C0-AC33-A3AAE04B471A}"/>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FE3EB5C0-3EEE-4DCA-BFA9-11EB4264B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81F87-919D-4AA5-B51A-F91C232C4687}"/>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344481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6877-37C2-4086-A142-6C8C17B30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ABEB3-690F-4F45-AC8E-2E647A35A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73437-8429-4C5E-BEC7-109B4E346589}"/>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0389C20D-5960-45D6-A216-06751C5E7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5D5D8-322A-4AB0-89FB-154936C3DA4F}"/>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8954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5C29-3608-4DA1-8E0A-81D0A06B8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12074-1D18-4F83-99C4-437FA8C94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D0E3EB-1985-482D-B6DC-A2B11457308A}"/>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FBB53774-5A19-4715-AB6C-7EB652B09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46C9A-1B06-4182-A6E5-8FDDCAD37F7A}"/>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58987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0B6C-BE85-46C2-BC43-CD4821E1B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03ADF-DB84-46B2-8211-87BFFE680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D1210-60E8-4B25-952B-711B9683A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810827-C5E9-409A-80D8-C73534F20F06}"/>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6" name="Footer Placeholder 5">
            <a:extLst>
              <a:ext uri="{FF2B5EF4-FFF2-40B4-BE49-F238E27FC236}">
                <a16:creationId xmlns:a16="http://schemas.microsoft.com/office/drawing/2014/main" id="{542289C5-4F0E-4739-BBDF-E05CB5365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5DC43-4CFA-414B-B109-73F5A3DEFB54}"/>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90113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34A3-146D-43DF-92D3-F4A54890E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92D5-6613-4701-A1D6-8272C17DB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822A7-A031-4B00-A1BA-B62399954D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FDB6E-302B-4165-8325-65CC55405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51D8F-BA96-4B63-A69E-CCFD888A3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4AFC85-27B6-4866-9F9D-BED140B45681}"/>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8" name="Footer Placeholder 7">
            <a:extLst>
              <a:ext uri="{FF2B5EF4-FFF2-40B4-BE49-F238E27FC236}">
                <a16:creationId xmlns:a16="http://schemas.microsoft.com/office/drawing/2014/main" id="{5BB3230E-F452-4C14-A3F1-5227B086A0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71E59A-FCFE-44F8-8F4C-86FCD537E8F0}"/>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92878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6719-5F2C-4BC5-B8DA-73FADAE872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B2E42-0E56-4946-BBD3-C4D712CBB481}"/>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4" name="Footer Placeholder 3">
            <a:extLst>
              <a:ext uri="{FF2B5EF4-FFF2-40B4-BE49-F238E27FC236}">
                <a16:creationId xmlns:a16="http://schemas.microsoft.com/office/drawing/2014/main" id="{A2FE6125-072F-492E-8841-8256E9DF3A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422C1-5EA3-4303-AFDB-7AD0353541DA}"/>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96205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77928-EF84-4DB9-83CD-DB8819DD9218}"/>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3" name="Footer Placeholder 2">
            <a:extLst>
              <a:ext uri="{FF2B5EF4-FFF2-40B4-BE49-F238E27FC236}">
                <a16:creationId xmlns:a16="http://schemas.microsoft.com/office/drawing/2014/main" id="{CF9876D8-2F2A-4295-B843-C9299568B9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31865-255E-4836-B44A-F004A3946508}"/>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427685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7F6F-1448-4843-B3AD-8BAD690FA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C7360C-6FE1-44B9-B3C2-323405BBD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4821E-DF4B-4A9A-95E7-78DD04166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FB055-D41D-4A69-8C16-A0CF1BBA52BD}"/>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6" name="Footer Placeholder 5">
            <a:extLst>
              <a:ext uri="{FF2B5EF4-FFF2-40B4-BE49-F238E27FC236}">
                <a16:creationId xmlns:a16="http://schemas.microsoft.com/office/drawing/2014/main" id="{7FA4F3F8-C223-43F0-A491-DA0693C8C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EC2BF-BCAA-4172-93E7-55C8BE988774}"/>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45955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670D-9A40-4BD0-AF71-D0D53F82D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E79B1-CD25-4241-AD0C-DAD65D88E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721F43-01D0-4813-B093-4390C0782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A798F-0916-4C22-8C8F-E9E2DFEBF864}"/>
              </a:ext>
            </a:extLst>
          </p:cNvPr>
          <p:cNvSpPr>
            <a:spLocks noGrp="1"/>
          </p:cNvSpPr>
          <p:nvPr>
            <p:ph type="dt" sz="half" idx="10"/>
          </p:nvPr>
        </p:nvSpPr>
        <p:spPr/>
        <p:txBody>
          <a:bodyPr/>
          <a:lstStyle/>
          <a:p>
            <a:fld id="{3A51B364-65D4-4088-A7C7-94EAC25E75D7}" type="datetimeFigureOut">
              <a:rPr lang="en-US" smtClean="0"/>
              <a:t>8/29/19</a:t>
            </a:fld>
            <a:endParaRPr lang="en-US"/>
          </a:p>
        </p:txBody>
      </p:sp>
      <p:sp>
        <p:nvSpPr>
          <p:cNvPr id="6" name="Footer Placeholder 5">
            <a:extLst>
              <a:ext uri="{FF2B5EF4-FFF2-40B4-BE49-F238E27FC236}">
                <a16:creationId xmlns:a16="http://schemas.microsoft.com/office/drawing/2014/main" id="{F9E3C1F4-9712-4C9F-B962-71DD70370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E7D30-679A-438A-AC3A-61D1B5CDCF83}"/>
              </a:ext>
            </a:extLst>
          </p:cNvPr>
          <p:cNvSpPr>
            <a:spLocks noGrp="1"/>
          </p:cNvSpPr>
          <p:nvPr>
            <p:ph type="sldNum" sz="quarter" idx="12"/>
          </p:nvPr>
        </p:nvSpPr>
        <p:spPr/>
        <p:txBody>
          <a:bodyPr/>
          <a:lstStyle/>
          <a:p>
            <a:fld id="{6DDA912C-AF6A-4B17-9FDE-174D35932EFC}" type="slidenum">
              <a:rPr lang="en-US" smtClean="0"/>
              <a:t>‹#›</a:t>
            </a:fld>
            <a:endParaRPr lang="en-US"/>
          </a:p>
        </p:txBody>
      </p:sp>
    </p:spTree>
    <p:extLst>
      <p:ext uri="{BB962C8B-B14F-4D97-AF65-F5344CB8AC3E}">
        <p14:creationId xmlns:p14="http://schemas.microsoft.com/office/powerpoint/2010/main" val="270174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847AA-26B6-4A6D-9725-C2F6163BE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69BB8-633F-4EC0-B3F7-5D3D66E76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73B8A-3DCD-468D-83E0-319491B51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1B364-65D4-4088-A7C7-94EAC25E75D7}" type="datetimeFigureOut">
              <a:rPr lang="en-US" smtClean="0"/>
              <a:t>8/29/19</a:t>
            </a:fld>
            <a:endParaRPr lang="en-US"/>
          </a:p>
        </p:txBody>
      </p:sp>
      <p:sp>
        <p:nvSpPr>
          <p:cNvPr id="5" name="Footer Placeholder 4">
            <a:extLst>
              <a:ext uri="{FF2B5EF4-FFF2-40B4-BE49-F238E27FC236}">
                <a16:creationId xmlns:a16="http://schemas.microsoft.com/office/drawing/2014/main" id="{ADF1CC39-E0C4-40D5-A338-2E362DE42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73193A-E91C-40C7-897C-E77BDEF91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A912C-AF6A-4B17-9FDE-174D35932EFC}" type="slidenum">
              <a:rPr lang="en-US" smtClean="0"/>
              <a:t>‹#›</a:t>
            </a:fld>
            <a:endParaRPr lang="en-US"/>
          </a:p>
        </p:txBody>
      </p:sp>
    </p:spTree>
    <p:extLst>
      <p:ext uri="{BB962C8B-B14F-4D97-AF65-F5344CB8AC3E}">
        <p14:creationId xmlns:p14="http://schemas.microsoft.com/office/powerpoint/2010/main" val="333753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AFDA-E807-4B3A-920A-9927D1CEE2F0}"/>
              </a:ext>
            </a:extLst>
          </p:cNvPr>
          <p:cNvSpPr>
            <a:spLocks noGrp="1"/>
          </p:cNvSpPr>
          <p:nvPr>
            <p:ph type="ctrTitle"/>
          </p:nvPr>
        </p:nvSpPr>
        <p:spPr/>
        <p:txBody>
          <a:bodyPr/>
          <a:lstStyle/>
          <a:p>
            <a:r>
              <a:rPr lang="en-US" dirty="0" err="1"/>
              <a:t>DeepFiji</a:t>
            </a:r>
            <a:r>
              <a:rPr lang="en-US"/>
              <a:t> Beta</a:t>
            </a:r>
            <a:endParaRPr lang="en-US" dirty="0"/>
          </a:p>
        </p:txBody>
      </p:sp>
      <p:sp>
        <p:nvSpPr>
          <p:cNvPr id="3" name="Subtitle 2">
            <a:extLst>
              <a:ext uri="{FF2B5EF4-FFF2-40B4-BE49-F238E27FC236}">
                <a16:creationId xmlns:a16="http://schemas.microsoft.com/office/drawing/2014/main" id="{B8A515A0-3A9E-4D51-A095-B11102535D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37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1122-E7EF-4847-929E-D4A54E221C2B}"/>
              </a:ext>
            </a:extLst>
          </p:cNvPr>
          <p:cNvSpPr>
            <a:spLocks noGrp="1"/>
          </p:cNvSpPr>
          <p:nvPr>
            <p:ph type="title"/>
          </p:nvPr>
        </p:nvSpPr>
        <p:spPr>
          <a:xfrm>
            <a:off x="838200" y="-36090"/>
            <a:ext cx="10515600" cy="1325563"/>
          </a:xfrm>
        </p:spPr>
        <p:txBody>
          <a:bodyPr/>
          <a:lstStyle/>
          <a:p>
            <a:r>
              <a:rPr lang="en-US" dirty="0"/>
              <a:t>Using </a:t>
            </a:r>
            <a:r>
              <a:rPr lang="en-US" dirty="0" err="1"/>
              <a:t>tensorboard</a:t>
            </a:r>
            <a:endParaRPr lang="en-US" dirty="0"/>
          </a:p>
        </p:txBody>
      </p:sp>
      <p:sp>
        <p:nvSpPr>
          <p:cNvPr id="3" name="Content Placeholder 2">
            <a:extLst>
              <a:ext uri="{FF2B5EF4-FFF2-40B4-BE49-F238E27FC236}">
                <a16:creationId xmlns:a16="http://schemas.microsoft.com/office/drawing/2014/main" id="{10DFF21E-C680-4422-B2F9-4D8C80EA9EE7}"/>
              </a:ext>
            </a:extLst>
          </p:cNvPr>
          <p:cNvSpPr>
            <a:spLocks noGrp="1"/>
          </p:cNvSpPr>
          <p:nvPr>
            <p:ph idx="1"/>
          </p:nvPr>
        </p:nvSpPr>
        <p:spPr>
          <a:xfrm>
            <a:off x="838200" y="1039082"/>
            <a:ext cx="10515600" cy="4486275"/>
          </a:xfrm>
        </p:spPr>
        <p:txBody>
          <a:bodyPr>
            <a:normAutofit/>
          </a:bodyPr>
          <a:lstStyle/>
          <a:p>
            <a:r>
              <a:rPr lang="en-US" sz="2000" dirty="0"/>
              <a:t>At first it will show nothing, wait a minute and reload</a:t>
            </a:r>
          </a:p>
          <a:p>
            <a:r>
              <a:rPr lang="en-US" sz="2000" dirty="0"/>
              <a:t>On Images tab you will be able to watch the progress of the training</a:t>
            </a:r>
          </a:p>
          <a:p>
            <a:pPr lvl="1"/>
            <a:r>
              <a:rPr lang="en-US" sz="1800" dirty="0"/>
              <a:t>Use slider to scroll through past iterations</a:t>
            </a:r>
          </a:p>
          <a:p>
            <a:r>
              <a:rPr lang="en-US" sz="2000" dirty="0"/>
              <a:t>Mask is the mask, click outlines to see the outlines channel</a:t>
            </a:r>
          </a:p>
          <a:p>
            <a:r>
              <a:rPr lang="en-US" sz="2000" dirty="0"/>
              <a:t>Training is done when you are at 2100 iterations</a:t>
            </a:r>
          </a:p>
          <a:p>
            <a:r>
              <a:rPr lang="en-US" sz="2000" dirty="0"/>
              <a:t>When it is finished SCROLL THROUGH THE ITERATIONS, pick the best one (find the “step” number associated with it) and write it down</a:t>
            </a:r>
          </a:p>
        </p:txBody>
      </p:sp>
      <p:pic>
        <p:nvPicPr>
          <p:cNvPr id="4" name="Picture 3">
            <a:extLst>
              <a:ext uri="{FF2B5EF4-FFF2-40B4-BE49-F238E27FC236}">
                <a16:creationId xmlns:a16="http://schemas.microsoft.com/office/drawing/2014/main" id="{5D88FF5C-30D8-47A7-922C-9E9C0E8F1AF8}"/>
              </a:ext>
            </a:extLst>
          </p:cNvPr>
          <p:cNvPicPr>
            <a:picLocks noChangeAspect="1"/>
          </p:cNvPicPr>
          <p:nvPr/>
        </p:nvPicPr>
        <p:blipFill>
          <a:blip r:embed="rId3"/>
          <a:stretch>
            <a:fillRect/>
          </a:stretch>
        </p:blipFill>
        <p:spPr>
          <a:xfrm>
            <a:off x="151429" y="3748580"/>
            <a:ext cx="5555796" cy="2967802"/>
          </a:xfrm>
          <a:prstGeom prst="rect">
            <a:avLst/>
          </a:prstGeom>
        </p:spPr>
      </p:pic>
      <p:pic>
        <p:nvPicPr>
          <p:cNvPr id="5" name="Picture 4">
            <a:extLst>
              <a:ext uri="{FF2B5EF4-FFF2-40B4-BE49-F238E27FC236}">
                <a16:creationId xmlns:a16="http://schemas.microsoft.com/office/drawing/2014/main" id="{3FCEB82D-3AA7-4A91-9901-1B46D27BC360}"/>
              </a:ext>
            </a:extLst>
          </p:cNvPr>
          <p:cNvPicPr>
            <a:picLocks noChangeAspect="1"/>
          </p:cNvPicPr>
          <p:nvPr/>
        </p:nvPicPr>
        <p:blipFill>
          <a:blip r:embed="rId4"/>
          <a:stretch>
            <a:fillRect/>
          </a:stretch>
        </p:blipFill>
        <p:spPr>
          <a:xfrm>
            <a:off x="6484777" y="3667312"/>
            <a:ext cx="5333846" cy="3529856"/>
          </a:xfrm>
          <a:prstGeom prst="rect">
            <a:avLst/>
          </a:prstGeom>
        </p:spPr>
      </p:pic>
    </p:spTree>
    <p:extLst>
      <p:ext uri="{BB962C8B-B14F-4D97-AF65-F5344CB8AC3E}">
        <p14:creationId xmlns:p14="http://schemas.microsoft.com/office/powerpoint/2010/main" val="91927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018C26-20F9-4D28-B591-99017F7EB8C0}"/>
              </a:ext>
            </a:extLst>
          </p:cNvPr>
          <p:cNvPicPr>
            <a:picLocks noChangeAspect="1"/>
          </p:cNvPicPr>
          <p:nvPr/>
        </p:nvPicPr>
        <p:blipFill>
          <a:blip r:embed="rId2"/>
          <a:stretch>
            <a:fillRect/>
          </a:stretch>
        </p:blipFill>
        <p:spPr>
          <a:xfrm>
            <a:off x="7917315" y="4001294"/>
            <a:ext cx="5444121" cy="2923568"/>
          </a:xfrm>
          <a:prstGeom prst="rect">
            <a:avLst/>
          </a:prstGeom>
        </p:spPr>
      </p:pic>
      <p:sp>
        <p:nvSpPr>
          <p:cNvPr id="2" name="Title 1">
            <a:extLst>
              <a:ext uri="{FF2B5EF4-FFF2-40B4-BE49-F238E27FC236}">
                <a16:creationId xmlns:a16="http://schemas.microsoft.com/office/drawing/2014/main" id="{BC9C17AD-C57D-4EAA-A1F6-2F2241337751}"/>
              </a:ext>
            </a:extLst>
          </p:cNvPr>
          <p:cNvSpPr>
            <a:spLocks noGrp="1"/>
          </p:cNvSpPr>
          <p:nvPr>
            <p:ph type="title"/>
          </p:nvPr>
        </p:nvSpPr>
        <p:spPr/>
        <p:txBody>
          <a:bodyPr/>
          <a:lstStyle/>
          <a:p>
            <a:r>
              <a:rPr lang="en-US" dirty="0"/>
              <a:t>InfererPt1.ijm</a:t>
            </a:r>
          </a:p>
        </p:txBody>
      </p:sp>
      <p:sp>
        <p:nvSpPr>
          <p:cNvPr id="3" name="Content Placeholder 2">
            <a:extLst>
              <a:ext uri="{FF2B5EF4-FFF2-40B4-BE49-F238E27FC236}">
                <a16:creationId xmlns:a16="http://schemas.microsoft.com/office/drawing/2014/main" id="{1B143B86-CCF0-4E67-B14B-6342D7915226}"/>
              </a:ext>
            </a:extLst>
          </p:cNvPr>
          <p:cNvSpPr>
            <a:spLocks noGrp="1"/>
          </p:cNvSpPr>
          <p:nvPr>
            <p:ph idx="1"/>
          </p:nvPr>
        </p:nvSpPr>
        <p:spPr/>
        <p:txBody>
          <a:bodyPr>
            <a:normAutofit/>
          </a:bodyPr>
          <a:lstStyle/>
          <a:p>
            <a:r>
              <a:rPr lang="en-US" sz="2400" dirty="0"/>
              <a:t>Add data files to a folder you create called Data</a:t>
            </a:r>
          </a:p>
          <a:p>
            <a:r>
              <a:rPr lang="en-US" sz="2400" dirty="0"/>
              <a:t>Macro will ask you if you want to override the “best” model, if so provide the number of the iteration (“step”) you thought did the best job,  otherwise just leave it -1</a:t>
            </a:r>
          </a:p>
          <a:p>
            <a:r>
              <a:rPr lang="en-US" sz="2400" dirty="0"/>
              <a:t>Once run, check </a:t>
            </a:r>
            <a:r>
              <a:rPr lang="en-US" sz="2400" dirty="0" err="1"/>
              <a:t>Data_output</a:t>
            </a:r>
            <a:r>
              <a:rPr lang="en-US" sz="2400" dirty="0"/>
              <a:t> folder to see when all processed files are done, then run InfererPt2.ijm</a:t>
            </a:r>
          </a:p>
        </p:txBody>
      </p:sp>
      <p:pic>
        <p:nvPicPr>
          <p:cNvPr id="4" name="Picture 3">
            <a:extLst>
              <a:ext uri="{FF2B5EF4-FFF2-40B4-BE49-F238E27FC236}">
                <a16:creationId xmlns:a16="http://schemas.microsoft.com/office/drawing/2014/main" id="{D7B8E787-543D-4F8A-8736-2B65B9A96150}"/>
              </a:ext>
            </a:extLst>
          </p:cNvPr>
          <p:cNvPicPr>
            <a:picLocks noChangeAspect="1"/>
          </p:cNvPicPr>
          <p:nvPr/>
        </p:nvPicPr>
        <p:blipFill>
          <a:blip r:embed="rId3"/>
          <a:stretch>
            <a:fillRect/>
          </a:stretch>
        </p:blipFill>
        <p:spPr>
          <a:xfrm>
            <a:off x="1331799" y="4063207"/>
            <a:ext cx="5586217" cy="2566640"/>
          </a:xfrm>
          <a:prstGeom prst="rect">
            <a:avLst/>
          </a:prstGeom>
        </p:spPr>
      </p:pic>
    </p:spTree>
    <p:extLst>
      <p:ext uri="{BB962C8B-B14F-4D97-AF65-F5344CB8AC3E}">
        <p14:creationId xmlns:p14="http://schemas.microsoft.com/office/powerpoint/2010/main" val="288665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B1C-5744-4599-A209-2D26465EB2AF}"/>
              </a:ext>
            </a:extLst>
          </p:cNvPr>
          <p:cNvSpPr>
            <a:spLocks noGrp="1"/>
          </p:cNvSpPr>
          <p:nvPr>
            <p:ph type="title"/>
          </p:nvPr>
        </p:nvSpPr>
        <p:spPr/>
        <p:txBody>
          <a:bodyPr/>
          <a:lstStyle/>
          <a:p>
            <a:r>
              <a:rPr lang="en-US" dirty="0"/>
              <a:t>InfererPt2.ijm</a:t>
            </a:r>
          </a:p>
        </p:txBody>
      </p:sp>
      <p:sp>
        <p:nvSpPr>
          <p:cNvPr id="3" name="Content Placeholder 2">
            <a:extLst>
              <a:ext uri="{FF2B5EF4-FFF2-40B4-BE49-F238E27FC236}">
                <a16:creationId xmlns:a16="http://schemas.microsoft.com/office/drawing/2014/main" id="{8109EAB5-D74A-49A3-AD70-2B3CF2EBDD31}"/>
              </a:ext>
            </a:extLst>
          </p:cNvPr>
          <p:cNvSpPr>
            <a:spLocks noGrp="1"/>
          </p:cNvSpPr>
          <p:nvPr>
            <p:ph idx="1"/>
          </p:nvPr>
        </p:nvSpPr>
        <p:spPr/>
        <p:txBody>
          <a:bodyPr/>
          <a:lstStyle/>
          <a:p>
            <a:r>
              <a:rPr lang="en-US" dirty="0"/>
              <a:t>InfererPt2.ijm converts the windowed inputs back to their original versions and saves to the “Final” folder</a:t>
            </a:r>
          </a:p>
        </p:txBody>
      </p:sp>
    </p:spTree>
    <p:extLst>
      <p:ext uri="{BB962C8B-B14F-4D97-AF65-F5344CB8AC3E}">
        <p14:creationId xmlns:p14="http://schemas.microsoft.com/office/powerpoint/2010/main" val="297952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C097-F6FE-4435-98E8-11626BFF93B7}"/>
              </a:ext>
            </a:extLst>
          </p:cNvPr>
          <p:cNvSpPr>
            <a:spLocks noGrp="1"/>
          </p:cNvSpPr>
          <p:nvPr>
            <p:ph type="title"/>
          </p:nvPr>
        </p:nvSpPr>
        <p:spPr/>
        <p:txBody>
          <a:bodyPr/>
          <a:lstStyle/>
          <a:p>
            <a:r>
              <a:rPr lang="en-US" dirty="0"/>
              <a:t>Retraining</a:t>
            </a:r>
          </a:p>
        </p:txBody>
      </p:sp>
      <p:sp>
        <p:nvSpPr>
          <p:cNvPr id="3" name="Content Placeholder 2">
            <a:extLst>
              <a:ext uri="{FF2B5EF4-FFF2-40B4-BE49-F238E27FC236}">
                <a16:creationId xmlns:a16="http://schemas.microsoft.com/office/drawing/2014/main" id="{94B19644-BF13-48D3-8291-86EAD009AB86}"/>
              </a:ext>
            </a:extLst>
          </p:cNvPr>
          <p:cNvSpPr>
            <a:spLocks noGrp="1"/>
          </p:cNvSpPr>
          <p:nvPr>
            <p:ph idx="1"/>
          </p:nvPr>
        </p:nvSpPr>
        <p:spPr/>
        <p:txBody>
          <a:bodyPr>
            <a:normAutofit/>
          </a:bodyPr>
          <a:lstStyle/>
          <a:p>
            <a:r>
              <a:rPr lang="en-US" sz="2400" dirty="0"/>
              <a:t>If there is a patch of a final image that does not look right, draw a box around it of size WINDOW_SIZE and duplicate it</a:t>
            </a:r>
          </a:p>
          <a:p>
            <a:r>
              <a:rPr lang="en-US" sz="2400" dirty="0"/>
              <a:t>Save this as a tiff, then annotate it like you would Training/Validation and save an ROI list WITH THE SAME NAME as image</a:t>
            </a:r>
          </a:p>
          <a:p>
            <a:r>
              <a:rPr lang="en-US" sz="2400" dirty="0"/>
              <a:t>Do this for as many regions as you want:  each region should be its own image </a:t>
            </a:r>
          </a:p>
          <a:p>
            <a:pPr lvl="1"/>
            <a:r>
              <a:rPr lang="en-US" sz="2000" dirty="0"/>
              <a:t>If &gt;1 </a:t>
            </a:r>
            <a:r>
              <a:rPr lang="en-US" sz="2000" dirty="0" err="1"/>
              <a:t>roi</a:t>
            </a:r>
            <a:r>
              <a:rPr lang="en-US" sz="2000" dirty="0"/>
              <a:t>:  save an XXX.zip file</a:t>
            </a:r>
          </a:p>
          <a:p>
            <a:pPr lvl="1"/>
            <a:r>
              <a:rPr lang="en-US" sz="2000" dirty="0"/>
              <a:t>If =1 </a:t>
            </a:r>
            <a:r>
              <a:rPr lang="en-US" sz="2000" dirty="0" err="1"/>
              <a:t>roi</a:t>
            </a:r>
            <a:r>
              <a:rPr lang="en-US" sz="2000" dirty="0"/>
              <a:t>:  save as .</a:t>
            </a:r>
            <a:r>
              <a:rPr lang="en-US" sz="2000" dirty="0" err="1"/>
              <a:t>zip.roi</a:t>
            </a:r>
            <a:r>
              <a:rPr lang="en-US" sz="2000" dirty="0"/>
              <a:t> file</a:t>
            </a:r>
          </a:p>
          <a:p>
            <a:pPr lvl="1"/>
            <a:r>
              <a:rPr lang="en-US" sz="2000" dirty="0"/>
              <a:t>If =0 </a:t>
            </a:r>
            <a:r>
              <a:rPr lang="en-US" sz="2000" dirty="0" err="1"/>
              <a:t>roi</a:t>
            </a:r>
            <a:r>
              <a:rPr lang="en-US" sz="2000" dirty="0"/>
              <a:t>:  save nothing</a:t>
            </a:r>
          </a:p>
          <a:p>
            <a:r>
              <a:rPr lang="en-US" sz="2400" dirty="0"/>
              <a:t>These images/</a:t>
            </a:r>
            <a:r>
              <a:rPr lang="en-US" sz="2400" dirty="0" err="1"/>
              <a:t>roi</a:t>
            </a:r>
            <a:r>
              <a:rPr lang="en-US" sz="2400" dirty="0"/>
              <a:t> files should be put into a new folder:  Retrain</a:t>
            </a:r>
          </a:p>
        </p:txBody>
      </p:sp>
      <p:pic>
        <p:nvPicPr>
          <p:cNvPr id="4" name="Picture 3">
            <a:extLst>
              <a:ext uri="{FF2B5EF4-FFF2-40B4-BE49-F238E27FC236}">
                <a16:creationId xmlns:a16="http://schemas.microsoft.com/office/drawing/2014/main" id="{BF3858C7-9DC0-409B-AA8D-FDC204A96256}"/>
              </a:ext>
            </a:extLst>
          </p:cNvPr>
          <p:cNvPicPr>
            <a:picLocks noChangeAspect="1"/>
          </p:cNvPicPr>
          <p:nvPr/>
        </p:nvPicPr>
        <p:blipFill>
          <a:blip r:embed="rId2"/>
          <a:stretch>
            <a:fillRect/>
          </a:stretch>
        </p:blipFill>
        <p:spPr>
          <a:xfrm>
            <a:off x="9220200" y="3879022"/>
            <a:ext cx="4400550" cy="2147128"/>
          </a:xfrm>
          <a:prstGeom prst="rect">
            <a:avLst/>
          </a:prstGeom>
        </p:spPr>
      </p:pic>
      <p:sp>
        <p:nvSpPr>
          <p:cNvPr id="5" name="Rectangle 4">
            <a:extLst>
              <a:ext uri="{FF2B5EF4-FFF2-40B4-BE49-F238E27FC236}">
                <a16:creationId xmlns:a16="http://schemas.microsoft.com/office/drawing/2014/main" id="{AB2C3A72-B00F-44F7-9143-817BF12B4F1D}"/>
              </a:ext>
            </a:extLst>
          </p:cNvPr>
          <p:cNvSpPr/>
          <p:nvPr/>
        </p:nvSpPr>
        <p:spPr>
          <a:xfrm>
            <a:off x="10144125" y="4686300"/>
            <a:ext cx="476250" cy="10477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26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971-BF87-4129-929F-7509E74DE40C}"/>
              </a:ext>
            </a:extLst>
          </p:cNvPr>
          <p:cNvSpPr>
            <a:spLocks noGrp="1"/>
          </p:cNvSpPr>
          <p:nvPr>
            <p:ph type="title"/>
          </p:nvPr>
        </p:nvSpPr>
        <p:spPr/>
        <p:txBody>
          <a:bodyPr/>
          <a:lstStyle/>
          <a:p>
            <a:r>
              <a:rPr lang="en-US" dirty="0"/>
              <a:t>Run </a:t>
            </a:r>
            <a:r>
              <a:rPr lang="en-US" dirty="0" err="1"/>
              <a:t>Retrainer.ijm</a:t>
            </a:r>
            <a:endParaRPr lang="en-US" dirty="0"/>
          </a:p>
        </p:txBody>
      </p:sp>
      <p:sp>
        <p:nvSpPr>
          <p:cNvPr id="3" name="Content Placeholder 2">
            <a:extLst>
              <a:ext uri="{FF2B5EF4-FFF2-40B4-BE49-F238E27FC236}">
                <a16:creationId xmlns:a16="http://schemas.microsoft.com/office/drawing/2014/main" id="{85B774CF-CF9F-41CB-901C-35FD9FBABF28}"/>
              </a:ext>
            </a:extLst>
          </p:cNvPr>
          <p:cNvSpPr>
            <a:spLocks noGrp="1"/>
          </p:cNvSpPr>
          <p:nvPr>
            <p:ph idx="1"/>
          </p:nvPr>
        </p:nvSpPr>
        <p:spPr/>
        <p:txBody>
          <a:bodyPr/>
          <a:lstStyle/>
          <a:p>
            <a:r>
              <a:rPr lang="en-US" dirty="0"/>
              <a:t>This should open </a:t>
            </a:r>
            <a:r>
              <a:rPr lang="en-US" dirty="0" err="1"/>
              <a:t>tensorboard</a:t>
            </a:r>
            <a:r>
              <a:rPr lang="en-US" dirty="0"/>
              <a:t> again</a:t>
            </a:r>
          </a:p>
          <a:p>
            <a:endParaRPr lang="en-US" dirty="0"/>
          </a:p>
          <a:p>
            <a:r>
              <a:rPr lang="en-US" dirty="0"/>
              <a:t>When complete, re-run InfererPt1.ijm and InfererPt2.ijm to see if results improved</a:t>
            </a:r>
          </a:p>
        </p:txBody>
      </p:sp>
    </p:spTree>
    <p:extLst>
      <p:ext uri="{BB962C8B-B14F-4D97-AF65-F5344CB8AC3E}">
        <p14:creationId xmlns:p14="http://schemas.microsoft.com/office/powerpoint/2010/main" val="17770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CD1751-B48D-4A70-82E9-E50EE9513C37}"/>
              </a:ext>
            </a:extLst>
          </p:cNvPr>
          <p:cNvPicPr>
            <a:picLocks noChangeAspect="1"/>
          </p:cNvPicPr>
          <p:nvPr/>
        </p:nvPicPr>
        <p:blipFill>
          <a:blip r:embed="rId2"/>
          <a:stretch>
            <a:fillRect/>
          </a:stretch>
        </p:blipFill>
        <p:spPr>
          <a:xfrm>
            <a:off x="310390" y="2164071"/>
            <a:ext cx="2889962" cy="2889962"/>
          </a:xfrm>
          <a:prstGeom prst="rect">
            <a:avLst/>
          </a:prstGeom>
        </p:spPr>
      </p:pic>
      <p:pic>
        <p:nvPicPr>
          <p:cNvPr id="5" name="Picture 4">
            <a:extLst>
              <a:ext uri="{FF2B5EF4-FFF2-40B4-BE49-F238E27FC236}">
                <a16:creationId xmlns:a16="http://schemas.microsoft.com/office/drawing/2014/main" id="{8B8A06B9-20E6-4B86-80B6-A71E69E0D7DE}"/>
              </a:ext>
            </a:extLst>
          </p:cNvPr>
          <p:cNvPicPr>
            <a:picLocks noChangeAspect="1"/>
          </p:cNvPicPr>
          <p:nvPr/>
        </p:nvPicPr>
        <p:blipFill>
          <a:blip r:embed="rId3"/>
          <a:stretch>
            <a:fillRect/>
          </a:stretch>
        </p:blipFill>
        <p:spPr>
          <a:xfrm>
            <a:off x="4673472" y="2068189"/>
            <a:ext cx="3081726" cy="3081726"/>
          </a:xfrm>
          <a:prstGeom prst="rect">
            <a:avLst/>
          </a:prstGeom>
        </p:spPr>
      </p:pic>
      <p:pic>
        <p:nvPicPr>
          <p:cNvPr id="6" name="Picture 5">
            <a:extLst>
              <a:ext uri="{FF2B5EF4-FFF2-40B4-BE49-F238E27FC236}">
                <a16:creationId xmlns:a16="http://schemas.microsoft.com/office/drawing/2014/main" id="{F77E7E82-B3FE-401A-9FD5-B63CDCF564A4}"/>
              </a:ext>
            </a:extLst>
          </p:cNvPr>
          <p:cNvPicPr>
            <a:picLocks noChangeAspect="1"/>
          </p:cNvPicPr>
          <p:nvPr/>
        </p:nvPicPr>
        <p:blipFill>
          <a:blip r:embed="rId4"/>
          <a:stretch>
            <a:fillRect/>
          </a:stretch>
        </p:blipFill>
        <p:spPr>
          <a:xfrm>
            <a:off x="8967787" y="139959"/>
            <a:ext cx="3081726" cy="3081726"/>
          </a:xfrm>
          <a:prstGeom prst="rect">
            <a:avLst/>
          </a:prstGeom>
        </p:spPr>
      </p:pic>
      <p:pic>
        <p:nvPicPr>
          <p:cNvPr id="7" name="Picture 6">
            <a:extLst>
              <a:ext uri="{FF2B5EF4-FFF2-40B4-BE49-F238E27FC236}">
                <a16:creationId xmlns:a16="http://schemas.microsoft.com/office/drawing/2014/main" id="{F40C040A-170D-40F7-9ABF-08B15C0B6FF5}"/>
              </a:ext>
            </a:extLst>
          </p:cNvPr>
          <p:cNvPicPr>
            <a:picLocks noChangeAspect="1"/>
          </p:cNvPicPr>
          <p:nvPr/>
        </p:nvPicPr>
        <p:blipFill>
          <a:blip r:embed="rId5"/>
          <a:stretch>
            <a:fillRect/>
          </a:stretch>
        </p:blipFill>
        <p:spPr>
          <a:xfrm>
            <a:off x="8967787" y="3636316"/>
            <a:ext cx="3081726" cy="3081726"/>
          </a:xfrm>
          <a:prstGeom prst="rect">
            <a:avLst/>
          </a:prstGeom>
        </p:spPr>
      </p:pic>
      <p:sp>
        <p:nvSpPr>
          <p:cNvPr id="8" name="Arrow: Right 7">
            <a:extLst>
              <a:ext uri="{FF2B5EF4-FFF2-40B4-BE49-F238E27FC236}">
                <a16:creationId xmlns:a16="http://schemas.microsoft.com/office/drawing/2014/main" id="{A39D2BA0-24C1-4CCC-89F0-FDCB95E4F1E4}"/>
              </a:ext>
            </a:extLst>
          </p:cNvPr>
          <p:cNvSpPr/>
          <p:nvPr/>
        </p:nvSpPr>
        <p:spPr>
          <a:xfrm>
            <a:off x="3292948" y="3331029"/>
            <a:ext cx="1220329" cy="305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40007F7-E498-4F1C-BD51-229FE97F6783}"/>
              </a:ext>
            </a:extLst>
          </p:cNvPr>
          <p:cNvSpPr/>
          <p:nvPr/>
        </p:nvSpPr>
        <p:spPr>
          <a:xfrm rot="1447656">
            <a:off x="7760187" y="4198638"/>
            <a:ext cx="1220329" cy="305287"/>
          </a:xfrm>
          <a:prstGeom prst="rightArrow">
            <a:avLst/>
          </a:prstGeom>
          <a:solidFill>
            <a:srgbClr val="FA0EC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0972132-0E9B-4C75-9C22-F549857F9A8F}"/>
              </a:ext>
            </a:extLst>
          </p:cNvPr>
          <p:cNvSpPr/>
          <p:nvPr/>
        </p:nvSpPr>
        <p:spPr>
          <a:xfrm rot="19791049">
            <a:off x="7760186" y="2514984"/>
            <a:ext cx="1220329" cy="30528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16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884C-7BA7-4673-93F1-FDE3415DCA08}"/>
              </a:ext>
            </a:extLst>
          </p:cNvPr>
          <p:cNvSpPr>
            <a:spLocks noGrp="1"/>
          </p:cNvSpPr>
          <p:nvPr>
            <p:ph type="title"/>
          </p:nvPr>
        </p:nvSpPr>
        <p:spPr/>
        <p:txBody>
          <a:bodyPr/>
          <a:lstStyle/>
          <a:p>
            <a:r>
              <a:rPr lang="en-US" dirty="0"/>
              <a:t>Steps (can be run any </a:t>
            </a:r>
            <a:r>
              <a:rPr lang="en-US"/>
              <a:t>machine &gt;60GB</a:t>
            </a:r>
            <a:r>
              <a:rPr lang="en-US" dirty="0"/>
              <a:t>)</a:t>
            </a:r>
          </a:p>
        </p:txBody>
      </p:sp>
      <p:sp>
        <p:nvSpPr>
          <p:cNvPr id="3" name="Content Placeholder 2">
            <a:extLst>
              <a:ext uri="{FF2B5EF4-FFF2-40B4-BE49-F238E27FC236}">
                <a16:creationId xmlns:a16="http://schemas.microsoft.com/office/drawing/2014/main" id="{417CD53D-FD3F-46FC-BE26-2F4D54ED6E9F}"/>
              </a:ext>
            </a:extLst>
          </p:cNvPr>
          <p:cNvSpPr>
            <a:spLocks noGrp="1"/>
          </p:cNvSpPr>
          <p:nvPr>
            <p:ph idx="1"/>
          </p:nvPr>
        </p:nvSpPr>
        <p:spPr/>
        <p:txBody>
          <a:bodyPr>
            <a:normAutofit fontScale="92500" lnSpcReduction="20000"/>
          </a:bodyPr>
          <a:lstStyle/>
          <a:p>
            <a:r>
              <a:rPr lang="en-US" dirty="0"/>
              <a:t>Annotate 2 sets of images using ROI Manager</a:t>
            </a:r>
          </a:p>
          <a:p>
            <a:pPr lvl="1"/>
            <a:r>
              <a:rPr lang="en-US" dirty="0" err="1"/>
              <a:t>Training.tif</a:t>
            </a:r>
            <a:r>
              <a:rPr lang="en-US" dirty="0"/>
              <a:t> ---&gt; Training.zip (lots of data)</a:t>
            </a:r>
          </a:p>
          <a:p>
            <a:pPr lvl="1"/>
            <a:r>
              <a:rPr lang="en-US" dirty="0" err="1"/>
              <a:t>Validation.tif</a:t>
            </a:r>
            <a:r>
              <a:rPr lang="en-US" dirty="0"/>
              <a:t> ---&gt; Validation.zip (very small amount)</a:t>
            </a:r>
          </a:p>
          <a:p>
            <a:r>
              <a:rPr lang="en-US" dirty="0"/>
              <a:t>Run </a:t>
            </a:r>
            <a:r>
              <a:rPr lang="en-US" dirty="0" err="1"/>
              <a:t>Trainer.ijm</a:t>
            </a:r>
            <a:endParaRPr lang="en-US" dirty="0"/>
          </a:p>
          <a:p>
            <a:pPr lvl="1"/>
            <a:r>
              <a:rPr lang="en-US" dirty="0"/>
              <a:t>Watch training as it happens, wait for completion</a:t>
            </a:r>
          </a:p>
          <a:p>
            <a:r>
              <a:rPr lang="en-US" dirty="0"/>
              <a:t>Put new data to process in Data folder</a:t>
            </a:r>
          </a:p>
          <a:p>
            <a:r>
              <a:rPr lang="en-US" dirty="0"/>
              <a:t>Run Infererpt1.ijm</a:t>
            </a:r>
          </a:p>
          <a:p>
            <a:pPr lvl="1"/>
            <a:r>
              <a:rPr lang="en-US" dirty="0"/>
              <a:t>Wait for data files to show up in “</a:t>
            </a:r>
            <a:r>
              <a:rPr lang="en-US" dirty="0" err="1"/>
              <a:t>Data_output</a:t>
            </a:r>
            <a:r>
              <a:rPr lang="en-US" dirty="0"/>
              <a:t>”</a:t>
            </a:r>
          </a:p>
          <a:p>
            <a:r>
              <a:rPr lang="en-US" dirty="0"/>
              <a:t>Run Infererpt2.ijm</a:t>
            </a:r>
          </a:p>
          <a:p>
            <a:r>
              <a:rPr lang="en-US" dirty="0"/>
              <a:t>Results in “Final”</a:t>
            </a:r>
          </a:p>
          <a:p>
            <a:r>
              <a:rPr lang="en-US" dirty="0"/>
              <a:t>Retrain as necessary using </a:t>
            </a:r>
            <a:r>
              <a:rPr lang="en-US" dirty="0" err="1"/>
              <a:t>Retrainer.ijm</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8671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178D-00AF-4AAE-B06D-72D5974B83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D628781-3B88-4351-8ACC-5E20EC34917B}"/>
              </a:ext>
            </a:extLst>
          </p:cNvPr>
          <p:cNvSpPr>
            <a:spLocks noGrp="1"/>
          </p:cNvSpPr>
          <p:nvPr>
            <p:ph idx="1"/>
          </p:nvPr>
        </p:nvSpPr>
        <p:spPr>
          <a:xfrm>
            <a:off x="3198066" y="3889296"/>
            <a:ext cx="1472682" cy="1763583"/>
          </a:xfrm>
        </p:spPr>
        <p:txBody>
          <a:bodyPr>
            <a:normAutofit/>
          </a:bodyPr>
          <a:lstStyle/>
          <a:p>
            <a:r>
              <a:rPr lang="en-US" sz="1800" dirty="0"/>
              <a:t>Watch results in web page</a:t>
            </a:r>
          </a:p>
        </p:txBody>
      </p:sp>
      <p:sp>
        <p:nvSpPr>
          <p:cNvPr id="4" name="Oval 3">
            <a:extLst>
              <a:ext uri="{FF2B5EF4-FFF2-40B4-BE49-F238E27FC236}">
                <a16:creationId xmlns:a16="http://schemas.microsoft.com/office/drawing/2014/main" id="{65072D7B-2ACA-43FD-BA7F-13B67704441C}"/>
              </a:ext>
            </a:extLst>
          </p:cNvPr>
          <p:cNvSpPr/>
          <p:nvPr/>
        </p:nvSpPr>
        <p:spPr>
          <a:xfrm>
            <a:off x="838200" y="3093098"/>
            <a:ext cx="1604865"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5C60A76-FA4B-4B39-B307-E06CA2B7817C}"/>
              </a:ext>
            </a:extLst>
          </p:cNvPr>
          <p:cNvSpPr/>
          <p:nvPr/>
        </p:nvSpPr>
        <p:spPr>
          <a:xfrm>
            <a:off x="3065883" y="3093098"/>
            <a:ext cx="1604865"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10E4F27-3195-44F7-83F4-660764B47B9F}"/>
              </a:ext>
            </a:extLst>
          </p:cNvPr>
          <p:cNvSpPr/>
          <p:nvPr/>
        </p:nvSpPr>
        <p:spPr>
          <a:xfrm>
            <a:off x="5293566" y="3093098"/>
            <a:ext cx="1604865"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8C50462-25A2-4B1F-91A5-5ABC1CCC218F}"/>
              </a:ext>
            </a:extLst>
          </p:cNvPr>
          <p:cNvSpPr/>
          <p:nvPr/>
        </p:nvSpPr>
        <p:spPr>
          <a:xfrm>
            <a:off x="7521250" y="3093098"/>
            <a:ext cx="1604865"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7EFC6C3-AE24-4395-B52A-D001B6B80CD2}"/>
              </a:ext>
            </a:extLst>
          </p:cNvPr>
          <p:cNvSpPr/>
          <p:nvPr/>
        </p:nvSpPr>
        <p:spPr>
          <a:xfrm>
            <a:off x="9679732" y="3093098"/>
            <a:ext cx="1604865" cy="671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471C952-73BD-4E47-BEA5-BE676D7596BB}"/>
              </a:ext>
            </a:extLst>
          </p:cNvPr>
          <p:cNvCxnSpPr/>
          <p:nvPr/>
        </p:nvCxnSpPr>
        <p:spPr>
          <a:xfrm>
            <a:off x="2443064" y="3429000"/>
            <a:ext cx="622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E433D4-FAB5-44F9-9D0D-C195DD70D1A7}"/>
              </a:ext>
            </a:extLst>
          </p:cNvPr>
          <p:cNvCxnSpPr/>
          <p:nvPr/>
        </p:nvCxnSpPr>
        <p:spPr>
          <a:xfrm>
            <a:off x="4670749" y="3429000"/>
            <a:ext cx="622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56EA39-3278-4F15-A927-2A5720B6E8F0}"/>
              </a:ext>
            </a:extLst>
          </p:cNvPr>
          <p:cNvCxnSpPr/>
          <p:nvPr/>
        </p:nvCxnSpPr>
        <p:spPr>
          <a:xfrm>
            <a:off x="6898433" y="3432111"/>
            <a:ext cx="622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154A9-36A6-4BCC-B9A7-8BDF0AE9BA20}"/>
              </a:ext>
            </a:extLst>
          </p:cNvPr>
          <p:cNvCxnSpPr/>
          <p:nvPr/>
        </p:nvCxnSpPr>
        <p:spPr>
          <a:xfrm>
            <a:off x="9010259" y="3429000"/>
            <a:ext cx="622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B92A6C-5B1C-4FFE-A259-839BD275D1A8}"/>
              </a:ext>
            </a:extLst>
          </p:cNvPr>
          <p:cNvSpPr txBox="1"/>
          <p:nvPr/>
        </p:nvSpPr>
        <p:spPr>
          <a:xfrm>
            <a:off x="1110343" y="3237722"/>
            <a:ext cx="1101012" cy="369332"/>
          </a:xfrm>
          <a:prstGeom prst="rect">
            <a:avLst/>
          </a:prstGeom>
          <a:noFill/>
        </p:spPr>
        <p:txBody>
          <a:bodyPr wrap="square" rtlCol="0">
            <a:spAutoFit/>
          </a:bodyPr>
          <a:lstStyle/>
          <a:p>
            <a:r>
              <a:rPr lang="en-US" dirty="0"/>
              <a:t>Annotate</a:t>
            </a:r>
          </a:p>
        </p:txBody>
      </p:sp>
      <p:sp>
        <p:nvSpPr>
          <p:cNvPr id="15" name="TextBox 14">
            <a:extLst>
              <a:ext uri="{FF2B5EF4-FFF2-40B4-BE49-F238E27FC236}">
                <a16:creationId xmlns:a16="http://schemas.microsoft.com/office/drawing/2014/main" id="{74312C6D-8411-4FA0-9E4C-00188F9ED206}"/>
              </a:ext>
            </a:extLst>
          </p:cNvPr>
          <p:cNvSpPr txBox="1"/>
          <p:nvPr/>
        </p:nvSpPr>
        <p:spPr>
          <a:xfrm>
            <a:off x="3280488" y="3236938"/>
            <a:ext cx="1310175" cy="369332"/>
          </a:xfrm>
          <a:prstGeom prst="rect">
            <a:avLst/>
          </a:prstGeom>
          <a:noFill/>
        </p:spPr>
        <p:txBody>
          <a:bodyPr wrap="square" rtlCol="0">
            <a:spAutoFit/>
          </a:bodyPr>
          <a:lstStyle/>
          <a:p>
            <a:r>
              <a:rPr lang="en-US" dirty="0" err="1"/>
              <a:t>Trainer.ijm</a:t>
            </a:r>
            <a:endParaRPr lang="en-US" dirty="0"/>
          </a:p>
        </p:txBody>
      </p:sp>
      <p:sp>
        <p:nvSpPr>
          <p:cNvPr id="18" name="TextBox 17">
            <a:extLst>
              <a:ext uri="{FF2B5EF4-FFF2-40B4-BE49-F238E27FC236}">
                <a16:creationId xmlns:a16="http://schemas.microsoft.com/office/drawing/2014/main" id="{A0D63AE1-D03C-4EBC-ABE5-8229DCA243A2}"/>
              </a:ext>
            </a:extLst>
          </p:cNvPr>
          <p:cNvSpPr txBox="1"/>
          <p:nvPr/>
        </p:nvSpPr>
        <p:spPr>
          <a:xfrm>
            <a:off x="5541602" y="3236938"/>
            <a:ext cx="1310175" cy="369332"/>
          </a:xfrm>
          <a:prstGeom prst="rect">
            <a:avLst/>
          </a:prstGeom>
          <a:noFill/>
        </p:spPr>
        <p:txBody>
          <a:bodyPr wrap="square" rtlCol="0">
            <a:spAutoFit/>
          </a:bodyPr>
          <a:lstStyle/>
          <a:p>
            <a:r>
              <a:rPr lang="en-US" dirty="0" err="1"/>
              <a:t>Inferer.ijm</a:t>
            </a:r>
            <a:endParaRPr lang="en-US" dirty="0"/>
          </a:p>
        </p:txBody>
      </p:sp>
      <p:sp>
        <p:nvSpPr>
          <p:cNvPr id="19" name="TextBox 18">
            <a:extLst>
              <a:ext uri="{FF2B5EF4-FFF2-40B4-BE49-F238E27FC236}">
                <a16:creationId xmlns:a16="http://schemas.microsoft.com/office/drawing/2014/main" id="{F7085A8F-A61D-431C-ABFD-08DDABACCF0A}"/>
              </a:ext>
            </a:extLst>
          </p:cNvPr>
          <p:cNvSpPr txBox="1"/>
          <p:nvPr/>
        </p:nvSpPr>
        <p:spPr>
          <a:xfrm>
            <a:off x="7704359" y="3236938"/>
            <a:ext cx="1440419" cy="369332"/>
          </a:xfrm>
          <a:prstGeom prst="rect">
            <a:avLst/>
          </a:prstGeom>
          <a:noFill/>
        </p:spPr>
        <p:txBody>
          <a:bodyPr wrap="square" rtlCol="0">
            <a:spAutoFit/>
          </a:bodyPr>
          <a:lstStyle/>
          <a:p>
            <a:r>
              <a:rPr lang="en-US" dirty="0"/>
              <a:t>Re-annotate</a:t>
            </a:r>
          </a:p>
        </p:txBody>
      </p:sp>
      <p:sp>
        <p:nvSpPr>
          <p:cNvPr id="20" name="Content Placeholder 2">
            <a:extLst>
              <a:ext uri="{FF2B5EF4-FFF2-40B4-BE49-F238E27FC236}">
                <a16:creationId xmlns:a16="http://schemas.microsoft.com/office/drawing/2014/main" id="{A46D0FBB-9A2A-4A86-8E5C-637D9CB63ABC}"/>
              </a:ext>
            </a:extLst>
          </p:cNvPr>
          <p:cNvSpPr txBox="1">
            <a:spLocks/>
          </p:cNvSpPr>
          <p:nvPr/>
        </p:nvSpPr>
        <p:spPr>
          <a:xfrm>
            <a:off x="7653433" y="3818534"/>
            <a:ext cx="1472682" cy="176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Use images that </a:t>
            </a:r>
            <a:r>
              <a:rPr lang="en-US" sz="1800" dirty="0" err="1"/>
              <a:t>Inferer</a:t>
            </a:r>
            <a:r>
              <a:rPr lang="en-US" sz="1800" dirty="0"/>
              <a:t> failed on</a:t>
            </a:r>
          </a:p>
        </p:txBody>
      </p:sp>
      <p:sp>
        <p:nvSpPr>
          <p:cNvPr id="21" name="TextBox 20">
            <a:extLst>
              <a:ext uri="{FF2B5EF4-FFF2-40B4-BE49-F238E27FC236}">
                <a16:creationId xmlns:a16="http://schemas.microsoft.com/office/drawing/2014/main" id="{33861D6D-BE20-4F57-BA6D-D7535D6398AE}"/>
              </a:ext>
            </a:extLst>
          </p:cNvPr>
          <p:cNvSpPr txBox="1"/>
          <p:nvPr/>
        </p:nvSpPr>
        <p:spPr>
          <a:xfrm>
            <a:off x="9843792" y="3244334"/>
            <a:ext cx="1472682" cy="369332"/>
          </a:xfrm>
          <a:prstGeom prst="rect">
            <a:avLst/>
          </a:prstGeom>
          <a:noFill/>
        </p:spPr>
        <p:txBody>
          <a:bodyPr wrap="square" rtlCol="0">
            <a:spAutoFit/>
          </a:bodyPr>
          <a:lstStyle/>
          <a:p>
            <a:r>
              <a:rPr lang="en-US" dirty="0" err="1"/>
              <a:t>Retrainer.ijm</a:t>
            </a:r>
            <a:endParaRPr lang="en-US" dirty="0"/>
          </a:p>
        </p:txBody>
      </p:sp>
      <p:sp>
        <p:nvSpPr>
          <p:cNvPr id="22" name="Arrow: Curved Up 21">
            <a:extLst>
              <a:ext uri="{FF2B5EF4-FFF2-40B4-BE49-F238E27FC236}">
                <a16:creationId xmlns:a16="http://schemas.microsoft.com/office/drawing/2014/main" id="{86A69EC3-81E8-4C03-B63C-032C8E005C21}"/>
              </a:ext>
            </a:extLst>
          </p:cNvPr>
          <p:cNvSpPr/>
          <p:nvPr/>
        </p:nvSpPr>
        <p:spPr>
          <a:xfrm flipH="1">
            <a:off x="5541602" y="4103915"/>
            <a:ext cx="5286374" cy="132554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ontent Placeholder 2">
            <a:extLst>
              <a:ext uri="{FF2B5EF4-FFF2-40B4-BE49-F238E27FC236}">
                <a16:creationId xmlns:a16="http://schemas.microsoft.com/office/drawing/2014/main" id="{2F68F4D2-1A9F-4827-A6E1-A728F6663533}"/>
              </a:ext>
            </a:extLst>
          </p:cNvPr>
          <p:cNvSpPr txBox="1">
            <a:spLocks/>
          </p:cNvSpPr>
          <p:nvPr/>
        </p:nvSpPr>
        <p:spPr>
          <a:xfrm>
            <a:off x="969994" y="3942956"/>
            <a:ext cx="1677955" cy="176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Training set</a:t>
            </a:r>
          </a:p>
          <a:p>
            <a:r>
              <a:rPr lang="en-US" sz="1800" dirty="0"/>
              <a:t>Validation set</a:t>
            </a:r>
          </a:p>
        </p:txBody>
      </p:sp>
    </p:spTree>
    <p:extLst>
      <p:ext uri="{BB962C8B-B14F-4D97-AF65-F5344CB8AC3E}">
        <p14:creationId xmlns:p14="http://schemas.microsoft.com/office/powerpoint/2010/main" val="230212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471-3A61-498F-BCC3-033E57AE8A3E}"/>
              </a:ext>
            </a:extLst>
          </p:cNvPr>
          <p:cNvSpPr>
            <a:spLocks noGrp="1"/>
          </p:cNvSpPr>
          <p:nvPr>
            <p:ph type="title"/>
          </p:nvPr>
        </p:nvSpPr>
        <p:spPr/>
        <p:txBody>
          <a:bodyPr/>
          <a:lstStyle/>
          <a:p>
            <a:r>
              <a:rPr lang="en-US" dirty="0"/>
              <a:t>Annotating Training</a:t>
            </a:r>
          </a:p>
        </p:txBody>
      </p:sp>
      <p:sp>
        <p:nvSpPr>
          <p:cNvPr id="3" name="Content Placeholder 2">
            <a:extLst>
              <a:ext uri="{FF2B5EF4-FFF2-40B4-BE49-F238E27FC236}">
                <a16:creationId xmlns:a16="http://schemas.microsoft.com/office/drawing/2014/main" id="{1A7853AA-C9C0-4130-9BF1-905B69CF1EB2}"/>
              </a:ext>
            </a:extLst>
          </p:cNvPr>
          <p:cNvSpPr>
            <a:spLocks noGrp="1"/>
          </p:cNvSpPr>
          <p:nvPr>
            <p:ph idx="1"/>
          </p:nvPr>
        </p:nvSpPr>
        <p:spPr/>
        <p:txBody>
          <a:bodyPr>
            <a:normAutofit fontScale="92500" lnSpcReduction="10000"/>
          </a:bodyPr>
          <a:lstStyle/>
          <a:p>
            <a:r>
              <a:rPr lang="en-US" sz="2000" dirty="0"/>
              <a:t>Compile series of images into a single </a:t>
            </a:r>
            <a:r>
              <a:rPr lang="en-US" sz="2000" dirty="0" err="1"/>
              <a:t>Training.tif</a:t>
            </a:r>
            <a:r>
              <a:rPr lang="en-US" sz="2000" dirty="0"/>
              <a:t> file OR put individual images into a folder called “Training”</a:t>
            </a:r>
          </a:p>
          <a:p>
            <a:r>
              <a:rPr lang="en-US" sz="2000" dirty="0"/>
              <a:t>Choose these images to span the variety of things you will encounter in the final data</a:t>
            </a:r>
          </a:p>
          <a:p>
            <a:pPr lvl="1"/>
            <a:r>
              <a:rPr lang="en-US" sz="1800" dirty="0"/>
              <a:t>Different intensities, different backgrounds</a:t>
            </a:r>
          </a:p>
          <a:p>
            <a:pPr lvl="1"/>
            <a:r>
              <a:rPr lang="en-US" sz="1800" dirty="0"/>
              <a:t>Images with shapes other than the ones you are interested in</a:t>
            </a:r>
          </a:p>
          <a:p>
            <a:pPr lvl="1"/>
            <a:r>
              <a:rPr lang="en-US" sz="1800" dirty="0"/>
              <a:t>Do not try to make this a realistic ratio of positive to negative:  enrich for positive</a:t>
            </a:r>
          </a:p>
          <a:p>
            <a:r>
              <a:rPr lang="en-US" sz="2000" dirty="0"/>
              <a:t>Open file(s) in Fiji</a:t>
            </a:r>
          </a:p>
          <a:p>
            <a:r>
              <a:rPr lang="en-US" sz="2000" dirty="0"/>
              <a:t>Draw along the inside of the objects, not right on the edge or just outside the edge</a:t>
            </a:r>
          </a:p>
          <a:p>
            <a:r>
              <a:rPr lang="en-US" sz="2000" dirty="0"/>
              <a:t>Add to manager with t key</a:t>
            </a:r>
          </a:p>
          <a:p>
            <a:r>
              <a:rPr lang="en-US" sz="2000" dirty="0" err="1"/>
              <a:t>RoiManager</a:t>
            </a:r>
            <a:r>
              <a:rPr lang="en-US" sz="2000" dirty="0"/>
              <a:t>-&gt;More-&gt;Options:</a:t>
            </a:r>
          </a:p>
          <a:p>
            <a:r>
              <a:rPr lang="en-US" sz="2000" dirty="0"/>
              <a:t>Save as .zip when done, if using single images</a:t>
            </a:r>
          </a:p>
          <a:p>
            <a:pPr marL="0" indent="0">
              <a:buNone/>
            </a:pPr>
            <a:r>
              <a:rPr lang="en-US" sz="2000" dirty="0"/>
              <a:t>in “Training” folder, save .zip files with the same name as the image (for now,</a:t>
            </a:r>
          </a:p>
          <a:p>
            <a:pPr marL="0" indent="0">
              <a:buNone/>
            </a:pPr>
            <a:r>
              <a:rPr lang="en-US" sz="2000" dirty="0"/>
              <a:t>DO NOT use images that have 1 or 0 objects in them, use the single </a:t>
            </a:r>
            <a:r>
              <a:rPr lang="en-US" sz="2000" dirty="0" err="1"/>
              <a:t>Training.tif</a:t>
            </a:r>
            <a:r>
              <a:rPr lang="en-US" sz="2000"/>
              <a:t> instead)</a:t>
            </a:r>
            <a:endParaRPr lang="en-US" sz="2000" dirty="0"/>
          </a:p>
          <a:p>
            <a:endParaRPr lang="en-US" sz="2000" dirty="0"/>
          </a:p>
        </p:txBody>
      </p:sp>
      <p:pic>
        <p:nvPicPr>
          <p:cNvPr id="7" name="Picture 6">
            <a:extLst>
              <a:ext uri="{FF2B5EF4-FFF2-40B4-BE49-F238E27FC236}">
                <a16:creationId xmlns:a16="http://schemas.microsoft.com/office/drawing/2014/main" id="{5D98DF51-45C5-41AD-A5AE-975A7B872D33}"/>
              </a:ext>
            </a:extLst>
          </p:cNvPr>
          <p:cNvPicPr>
            <a:picLocks noChangeAspect="1"/>
          </p:cNvPicPr>
          <p:nvPr/>
        </p:nvPicPr>
        <p:blipFill>
          <a:blip r:embed="rId2"/>
          <a:stretch>
            <a:fillRect/>
          </a:stretch>
        </p:blipFill>
        <p:spPr>
          <a:xfrm>
            <a:off x="10235681" y="2523233"/>
            <a:ext cx="1956319" cy="1946130"/>
          </a:xfrm>
          <a:prstGeom prst="rect">
            <a:avLst/>
          </a:prstGeom>
        </p:spPr>
      </p:pic>
      <p:pic>
        <p:nvPicPr>
          <p:cNvPr id="8" name="Picture 7">
            <a:extLst>
              <a:ext uri="{FF2B5EF4-FFF2-40B4-BE49-F238E27FC236}">
                <a16:creationId xmlns:a16="http://schemas.microsoft.com/office/drawing/2014/main" id="{8EDA8EDA-C4BF-4AF2-AEDC-9D4675E566C8}"/>
              </a:ext>
            </a:extLst>
          </p:cNvPr>
          <p:cNvPicPr>
            <a:picLocks noChangeAspect="1"/>
          </p:cNvPicPr>
          <p:nvPr/>
        </p:nvPicPr>
        <p:blipFill>
          <a:blip r:embed="rId3"/>
          <a:stretch>
            <a:fillRect/>
          </a:stretch>
        </p:blipFill>
        <p:spPr>
          <a:xfrm>
            <a:off x="10235681" y="4737110"/>
            <a:ext cx="1956319" cy="1946130"/>
          </a:xfrm>
          <a:prstGeom prst="rect">
            <a:avLst/>
          </a:prstGeom>
        </p:spPr>
      </p:pic>
      <p:sp>
        <p:nvSpPr>
          <p:cNvPr id="9" name="TextBox 8">
            <a:extLst>
              <a:ext uri="{FF2B5EF4-FFF2-40B4-BE49-F238E27FC236}">
                <a16:creationId xmlns:a16="http://schemas.microsoft.com/office/drawing/2014/main" id="{9C3C778C-BA94-479F-8B26-138238C6C796}"/>
              </a:ext>
            </a:extLst>
          </p:cNvPr>
          <p:cNvSpPr txBox="1"/>
          <p:nvPr/>
        </p:nvSpPr>
        <p:spPr>
          <a:xfrm>
            <a:off x="9461241" y="3326007"/>
            <a:ext cx="998376" cy="369332"/>
          </a:xfrm>
          <a:prstGeom prst="rect">
            <a:avLst/>
          </a:prstGeom>
          <a:noFill/>
        </p:spPr>
        <p:txBody>
          <a:bodyPr wrap="square" rtlCol="0">
            <a:spAutoFit/>
          </a:bodyPr>
          <a:lstStyle/>
          <a:p>
            <a:r>
              <a:rPr lang="en-US" dirty="0">
                <a:highlight>
                  <a:srgbClr val="FF0000"/>
                </a:highlight>
              </a:rPr>
              <a:t>BAD:</a:t>
            </a:r>
          </a:p>
        </p:txBody>
      </p:sp>
      <p:sp>
        <p:nvSpPr>
          <p:cNvPr id="10" name="TextBox 9">
            <a:extLst>
              <a:ext uri="{FF2B5EF4-FFF2-40B4-BE49-F238E27FC236}">
                <a16:creationId xmlns:a16="http://schemas.microsoft.com/office/drawing/2014/main" id="{BE4BDE43-FE64-4084-91A6-8716A5623C16}"/>
              </a:ext>
            </a:extLst>
          </p:cNvPr>
          <p:cNvSpPr txBox="1"/>
          <p:nvPr/>
        </p:nvSpPr>
        <p:spPr>
          <a:xfrm>
            <a:off x="9458129" y="5539884"/>
            <a:ext cx="1188098" cy="369332"/>
          </a:xfrm>
          <a:prstGeom prst="rect">
            <a:avLst/>
          </a:prstGeom>
          <a:noFill/>
        </p:spPr>
        <p:txBody>
          <a:bodyPr wrap="square" rtlCol="0">
            <a:spAutoFit/>
          </a:bodyPr>
          <a:lstStyle/>
          <a:p>
            <a:r>
              <a:rPr lang="en-US" dirty="0">
                <a:highlight>
                  <a:srgbClr val="00FF00"/>
                </a:highlight>
              </a:rPr>
              <a:t>GOOD:</a:t>
            </a:r>
          </a:p>
        </p:txBody>
      </p:sp>
      <p:pic>
        <p:nvPicPr>
          <p:cNvPr id="11" name="Picture 10">
            <a:extLst>
              <a:ext uri="{FF2B5EF4-FFF2-40B4-BE49-F238E27FC236}">
                <a16:creationId xmlns:a16="http://schemas.microsoft.com/office/drawing/2014/main" id="{39CC5ED1-EF44-491E-809E-E4D4FB920E8B}"/>
              </a:ext>
            </a:extLst>
          </p:cNvPr>
          <p:cNvPicPr>
            <a:picLocks noChangeAspect="1"/>
          </p:cNvPicPr>
          <p:nvPr/>
        </p:nvPicPr>
        <p:blipFill>
          <a:blip r:embed="rId4"/>
          <a:stretch>
            <a:fillRect/>
          </a:stretch>
        </p:blipFill>
        <p:spPr>
          <a:xfrm>
            <a:off x="7279490" y="4306552"/>
            <a:ext cx="1956319" cy="1233332"/>
          </a:xfrm>
          <a:prstGeom prst="rect">
            <a:avLst/>
          </a:prstGeom>
        </p:spPr>
      </p:pic>
    </p:spTree>
    <p:extLst>
      <p:ext uri="{BB962C8B-B14F-4D97-AF65-F5344CB8AC3E}">
        <p14:creationId xmlns:p14="http://schemas.microsoft.com/office/powerpoint/2010/main" val="272032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E9EB-9871-45CF-B2A6-230749947632}"/>
              </a:ext>
            </a:extLst>
          </p:cNvPr>
          <p:cNvSpPr>
            <a:spLocks noGrp="1"/>
          </p:cNvSpPr>
          <p:nvPr>
            <p:ph type="title"/>
          </p:nvPr>
        </p:nvSpPr>
        <p:spPr/>
        <p:txBody>
          <a:bodyPr/>
          <a:lstStyle/>
          <a:p>
            <a:r>
              <a:rPr lang="en-US" dirty="0"/>
              <a:t>Annotating Validation</a:t>
            </a:r>
          </a:p>
        </p:txBody>
      </p:sp>
      <p:sp>
        <p:nvSpPr>
          <p:cNvPr id="3" name="Content Placeholder 2">
            <a:extLst>
              <a:ext uri="{FF2B5EF4-FFF2-40B4-BE49-F238E27FC236}">
                <a16:creationId xmlns:a16="http://schemas.microsoft.com/office/drawing/2014/main" id="{8951792E-20CE-44F7-BECA-30B1CCF02BBC}"/>
              </a:ext>
            </a:extLst>
          </p:cNvPr>
          <p:cNvSpPr>
            <a:spLocks noGrp="1"/>
          </p:cNvSpPr>
          <p:nvPr>
            <p:ph idx="1"/>
          </p:nvPr>
        </p:nvSpPr>
        <p:spPr/>
        <p:txBody>
          <a:bodyPr>
            <a:normAutofit/>
          </a:bodyPr>
          <a:lstStyle/>
          <a:p>
            <a:r>
              <a:rPr lang="en-US" sz="2400" dirty="0"/>
              <a:t>Validation is what will be used to grade the results</a:t>
            </a:r>
          </a:p>
          <a:p>
            <a:r>
              <a:rPr lang="en-US" sz="2400" dirty="0"/>
              <a:t>Validation usually only needs to be a single 512x512 with something in it</a:t>
            </a:r>
          </a:p>
          <a:p>
            <a:r>
              <a:rPr lang="en-US" sz="2400" dirty="0"/>
              <a:t>Validation should NOT be something from in </a:t>
            </a:r>
            <a:r>
              <a:rPr lang="en-US" sz="2400" dirty="0" err="1"/>
              <a:t>Training.tif</a:t>
            </a:r>
            <a:endParaRPr lang="en-US" sz="2400" dirty="0"/>
          </a:p>
          <a:p>
            <a:r>
              <a:rPr lang="en-US" sz="2400" dirty="0"/>
              <a:t>Annotate same way as Training</a:t>
            </a:r>
          </a:p>
          <a:p>
            <a:endParaRPr lang="en-US" sz="2400" dirty="0"/>
          </a:p>
          <a:p>
            <a:r>
              <a:rPr lang="en-US" sz="2400" dirty="0"/>
              <a:t>MUST HAVE AT LEAST 3 IMAGES IN VALIDATION</a:t>
            </a:r>
          </a:p>
          <a:p>
            <a:pPr lvl="1"/>
            <a:r>
              <a:rPr lang="en-US" sz="2000" dirty="0"/>
              <a:t>This is not a problem if your </a:t>
            </a:r>
            <a:r>
              <a:rPr lang="en-US" sz="2000" dirty="0" err="1"/>
              <a:t>Validation.tif</a:t>
            </a:r>
            <a:r>
              <a:rPr lang="en-US" sz="2000" dirty="0"/>
              <a:t> image is larger than your window size (see slide 8), but if </a:t>
            </a:r>
            <a:r>
              <a:rPr lang="en-US" sz="2000" dirty="0" err="1"/>
              <a:t>Validation.tif</a:t>
            </a:r>
            <a:r>
              <a:rPr lang="en-US" sz="2000" dirty="0"/>
              <a:t> is the SAME as window size it will need more data</a:t>
            </a:r>
          </a:p>
        </p:txBody>
      </p:sp>
    </p:spTree>
    <p:extLst>
      <p:ext uri="{BB962C8B-B14F-4D97-AF65-F5344CB8AC3E}">
        <p14:creationId xmlns:p14="http://schemas.microsoft.com/office/powerpoint/2010/main" val="420666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5537-8A83-4B2B-B6FF-F28AB4ACF606}"/>
              </a:ext>
            </a:extLst>
          </p:cNvPr>
          <p:cNvSpPr>
            <a:spLocks noGrp="1"/>
          </p:cNvSpPr>
          <p:nvPr>
            <p:ph type="title"/>
          </p:nvPr>
        </p:nvSpPr>
        <p:spPr/>
        <p:txBody>
          <a:bodyPr/>
          <a:lstStyle/>
          <a:p>
            <a:r>
              <a:rPr lang="en-US" dirty="0"/>
              <a:t>Training:  What it should look like</a:t>
            </a:r>
          </a:p>
        </p:txBody>
      </p:sp>
      <p:sp>
        <p:nvSpPr>
          <p:cNvPr id="3" name="Content Placeholder 2">
            <a:extLst>
              <a:ext uri="{FF2B5EF4-FFF2-40B4-BE49-F238E27FC236}">
                <a16:creationId xmlns:a16="http://schemas.microsoft.com/office/drawing/2014/main" id="{DAE6A2C5-E097-4695-B8C1-6B86424217BA}"/>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ALWAYS put on s: drive (core)</a:t>
            </a:r>
          </a:p>
        </p:txBody>
      </p:sp>
      <p:pic>
        <p:nvPicPr>
          <p:cNvPr id="5" name="Picture 4">
            <a:extLst>
              <a:ext uri="{FF2B5EF4-FFF2-40B4-BE49-F238E27FC236}">
                <a16:creationId xmlns:a16="http://schemas.microsoft.com/office/drawing/2014/main" id="{2D14C742-5C25-415A-AF13-96CB1075D53B}"/>
              </a:ext>
            </a:extLst>
          </p:cNvPr>
          <p:cNvPicPr>
            <a:picLocks noChangeAspect="1"/>
          </p:cNvPicPr>
          <p:nvPr/>
        </p:nvPicPr>
        <p:blipFill>
          <a:blip r:embed="rId2"/>
          <a:stretch>
            <a:fillRect/>
          </a:stretch>
        </p:blipFill>
        <p:spPr>
          <a:xfrm>
            <a:off x="941419" y="1825625"/>
            <a:ext cx="7715250" cy="2600325"/>
          </a:xfrm>
          <a:prstGeom prst="rect">
            <a:avLst/>
          </a:prstGeom>
        </p:spPr>
      </p:pic>
    </p:spTree>
    <p:extLst>
      <p:ext uri="{BB962C8B-B14F-4D97-AF65-F5344CB8AC3E}">
        <p14:creationId xmlns:p14="http://schemas.microsoft.com/office/powerpoint/2010/main" val="349003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ACE3-0DB9-4696-9B9C-532F789BD06F}"/>
              </a:ext>
            </a:extLst>
          </p:cNvPr>
          <p:cNvSpPr>
            <a:spLocks noGrp="1"/>
          </p:cNvSpPr>
          <p:nvPr>
            <p:ph type="title"/>
          </p:nvPr>
        </p:nvSpPr>
        <p:spPr/>
        <p:txBody>
          <a:bodyPr/>
          <a:lstStyle/>
          <a:p>
            <a:r>
              <a:rPr lang="en-US" dirty="0"/>
              <a:t>Selecting a window size:</a:t>
            </a:r>
          </a:p>
        </p:txBody>
      </p:sp>
      <p:sp>
        <p:nvSpPr>
          <p:cNvPr id="3" name="Content Placeholder 2">
            <a:extLst>
              <a:ext uri="{FF2B5EF4-FFF2-40B4-BE49-F238E27FC236}">
                <a16:creationId xmlns:a16="http://schemas.microsoft.com/office/drawing/2014/main" id="{484A0A79-D0D2-414F-B7CF-221BAEA3C009}"/>
              </a:ext>
            </a:extLst>
          </p:cNvPr>
          <p:cNvSpPr>
            <a:spLocks noGrp="1"/>
          </p:cNvSpPr>
          <p:nvPr>
            <p:ph idx="1"/>
          </p:nvPr>
        </p:nvSpPr>
        <p:spPr/>
        <p:txBody>
          <a:bodyPr/>
          <a:lstStyle/>
          <a:p>
            <a:r>
              <a:rPr lang="en-US" dirty="0"/>
              <a:t>Your images are going to be windowed to a size, usually smaller than the original data</a:t>
            </a:r>
          </a:p>
          <a:p>
            <a:r>
              <a:rPr lang="en-US" dirty="0"/>
              <a:t>If you have anything 512 or larger:  do 256 unless you have large objects (in which case you should probably shrink your images beforehand)</a:t>
            </a:r>
          </a:p>
          <a:p>
            <a:r>
              <a:rPr lang="en-US" dirty="0"/>
              <a:t>REMEMBER THIS NUMBER:  You will want to know this number later for retraining</a:t>
            </a:r>
          </a:p>
        </p:txBody>
      </p:sp>
    </p:spTree>
    <p:extLst>
      <p:ext uri="{BB962C8B-B14F-4D97-AF65-F5344CB8AC3E}">
        <p14:creationId xmlns:p14="http://schemas.microsoft.com/office/powerpoint/2010/main" val="35828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68BC-837B-49AB-B2C7-55F05EB25D72}"/>
              </a:ext>
            </a:extLst>
          </p:cNvPr>
          <p:cNvSpPr>
            <a:spLocks noGrp="1"/>
          </p:cNvSpPr>
          <p:nvPr>
            <p:ph type="title"/>
          </p:nvPr>
        </p:nvSpPr>
        <p:spPr/>
        <p:txBody>
          <a:bodyPr/>
          <a:lstStyle/>
          <a:p>
            <a:r>
              <a:rPr lang="en-US" dirty="0"/>
              <a:t>Running </a:t>
            </a:r>
            <a:r>
              <a:rPr lang="en-US" dirty="0" err="1"/>
              <a:t>Trainer.ijm</a:t>
            </a:r>
            <a:endParaRPr lang="en-US" dirty="0"/>
          </a:p>
        </p:txBody>
      </p:sp>
      <p:sp>
        <p:nvSpPr>
          <p:cNvPr id="3" name="Content Placeholder 2">
            <a:extLst>
              <a:ext uri="{FF2B5EF4-FFF2-40B4-BE49-F238E27FC236}">
                <a16:creationId xmlns:a16="http://schemas.microsoft.com/office/drawing/2014/main" id="{95B3F1B4-C559-4516-8DFF-859450B5D03A}"/>
              </a:ext>
            </a:extLst>
          </p:cNvPr>
          <p:cNvSpPr>
            <a:spLocks noGrp="1"/>
          </p:cNvSpPr>
          <p:nvPr>
            <p:ph idx="1"/>
          </p:nvPr>
        </p:nvSpPr>
        <p:spPr/>
        <p:txBody>
          <a:bodyPr>
            <a:normAutofit lnSpcReduction="10000"/>
          </a:bodyPr>
          <a:lstStyle/>
          <a:p>
            <a:r>
              <a:rPr lang="en-US" dirty="0"/>
              <a:t>Choose a window size, tell it whether fluorescence or EM</a:t>
            </a:r>
          </a:p>
          <a:p>
            <a:endParaRPr lang="en-US" dirty="0"/>
          </a:p>
          <a:p>
            <a:r>
              <a:rPr lang="en-US" dirty="0"/>
              <a:t>This will window and make rotated/shifted versions of training data</a:t>
            </a:r>
          </a:p>
          <a:p>
            <a:endParaRPr lang="en-US" dirty="0"/>
          </a:p>
          <a:p>
            <a:r>
              <a:rPr lang="en-US" dirty="0"/>
              <a:t>Must be on reasonable machine:  &gt;32GB RAM</a:t>
            </a:r>
          </a:p>
          <a:p>
            <a:endParaRPr lang="en-US" dirty="0"/>
          </a:p>
          <a:p>
            <a:r>
              <a:rPr lang="en-US" dirty="0"/>
              <a:t>U:\smc\Fiji_2016.app\macros\Trainer.ijm</a:t>
            </a:r>
          </a:p>
          <a:p>
            <a:endParaRPr lang="en-US" dirty="0"/>
          </a:p>
          <a:p>
            <a:r>
              <a:rPr lang="en-US" dirty="0"/>
              <a:t>A webpage will open:  </a:t>
            </a:r>
            <a:r>
              <a:rPr lang="en-US" dirty="0" err="1"/>
              <a:t>Tensorboard</a:t>
            </a:r>
            <a:endParaRPr lang="en-US" dirty="0"/>
          </a:p>
        </p:txBody>
      </p:sp>
      <p:pic>
        <p:nvPicPr>
          <p:cNvPr id="4" name="Picture 3">
            <a:extLst>
              <a:ext uri="{FF2B5EF4-FFF2-40B4-BE49-F238E27FC236}">
                <a16:creationId xmlns:a16="http://schemas.microsoft.com/office/drawing/2014/main" id="{7FA6BC18-F0A3-4528-BB89-4569406B4698}"/>
              </a:ext>
            </a:extLst>
          </p:cNvPr>
          <p:cNvPicPr>
            <a:picLocks noChangeAspect="1"/>
          </p:cNvPicPr>
          <p:nvPr/>
        </p:nvPicPr>
        <p:blipFill>
          <a:blip r:embed="rId2"/>
          <a:stretch>
            <a:fillRect/>
          </a:stretch>
        </p:blipFill>
        <p:spPr>
          <a:xfrm>
            <a:off x="9534525" y="1210469"/>
            <a:ext cx="2114550" cy="1457325"/>
          </a:xfrm>
          <a:prstGeom prst="rect">
            <a:avLst/>
          </a:prstGeom>
        </p:spPr>
      </p:pic>
    </p:spTree>
    <p:extLst>
      <p:ext uri="{BB962C8B-B14F-4D97-AF65-F5344CB8AC3E}">
        <p14:creationId xmlns:p14="http://schemas.microsoft.com/office/powerpoint/2010/main" val="94293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11545</TotalTime>
  <Words>836</Words>
  <Application>Microsoft Macintosh PowerPoint</Application>
  <PresentationFormat>Widescreen</PresentationFormat>
  <Paragraphs>95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DeepFiji Beta</vt:lpstr>
      <vt:lpstr>PowerPoint Presentation</vt:lpstr>
      <vt:lpstr>Steps (can be run any machine &gt;60GB)</vt:lpstr>
      <vt:lpstr>PowerPoint Presentation</vt:lpstr>
      <vt:lpstr>Annotating Training</vt:lpstr>
      <vt:lpstr>Annotating Validation</vt:lpstr>
      <vt:lpstr>Training:  What it should look like</vt:lpstr>
      <vt:lpstr>Selecting a window size:</vt:lpstr>
      <vt:lpstr>Running Trainer.ijm</vt:lpstr>
      <vt:lpstr>Using tensorboard</vt:lpstr>
      <vt:lpstr>InfererPt1.ijm</vt:lpstr>
      <vt:lpstr>InfererPt2.ijm</vt:lpstr>
      <vt:lpstr>Retraining</vt:lpstr>
      <vt:lpstr>Run Retrainer.ijm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DeepFiji</dc:title>
  <dc:creator>McKinney, Sean</dc:creator>
  <cp:lastModifiedBy>Wood, Christopher</cp:lastModifiedBy>
  <cp:revision>25</cp:revision>
  <dcterms:created xsi:type="dcterms:W3CDTF">2019-04-10T17:08:49Z</dcterms:created>
  <dcterms:modified xsi:type="dcterms:W3CDTF">2019-08-29T19:02:40Z</dcterms:modified>
</cp:coreProperties>
</file>