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62" d="100"/>
          <a:sy n="162" d="100"/>
        </p:scale>
        <p:origin x="1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F6DE2-DB6F-683F-B2DC-A8D11A5060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069AEA-8D7F-F93C-8FEF-AC0BA5F932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7A2862-BB43-8A99-5DE9-03FA520198FF}"/>
              </a:ext>
            </a:extLst>
          </p:cNvPr>
          <p:cNvSpPr>
            <a:spLocks noGrp="1"/>
          </p:cNvSpPr>
          <p:nvPr>
            <p:ph type="dt" sz="half" idx="10"/>
          </p:nvPr>
        </p:nvSpPr>
        <p:spPr/>
        <p:txBody>
          <a:bodyPr/>
          <a:lstStyle/>
          <a:p>
            <a:fld id="{B6623BEF-0DEB-4170-829B-3232D02B0E1D}" type="datetimeFigureOut">
              <a:rPr lang="en-US" smtClean="0"/>
              <a:t>1/29/2024</a:t>
            </a:fld>
            <a:endParaRPr lang="en-US"/>
          </a:p>
        </p:txBody>
      </p:sp>
      <p:sp>
        <p:nvSpPr>
          <p:cNvPr id="5" name="Footer Placeholder 4">
            <a:extLst>
              <a:ext uri="{FF2B5EF4-FFF2-40B4-BE49-F238E27FC236}">
                <a16:creationId xmlns:a16="http://schemas.microsoft.com/office/drawing/2014/main" id="{DFA9D6EC-6D0F-B2A0-A299-EC3AD2CA71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68E5E8-F23A-3D27-5D38-F9CEE15FB9F6}"/>
              </a:ext>
            </a:extLst>
          </p:cNvPr>
          <p:cNvSpPr>
            <a:spLocks noGrp="1"/>
          </p:cNvSpPr>
          <p:nvPr>
            <p:ph type="sldNum" sz="quarter" idx="12"/>
          </p:nvPr>
        </p:nvSpPr>
        <p:spPr/>
        <p:txBody>
          <a:bodyPr/>
          <a:lstStyle/>
          <a:p>
            <a:fld id="{5290A274-8D4F-49F7-9DD3-1C64453F940C}" type="slidenum">
              <a:rPr lang="en-US" smtClean="0"/>
              <a:t>‹#›</a:t>
            </a:fld>
            <a:endParaRPr lang="en-US"/>
          </a:p>
        </p:txBody>
      </p:sp>
    </p:spTree>
    <p:extLst>
      <p:ext uri="{BB962C8B-B14F-4D97-AF65-F5344CB8AC3E}">
        <p14:creationId xmlns:p14="http://schemas.microsoft.com/office/powerpoint/2010/main" val="422764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80AD9-58FA-B2EA-3E54-229146DBAF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AC3B5B-3B0E-F14A-091B-CF29FDB47C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2C41E5-65D5-AD57-3B9F-415B32380EE0}"/>
              </a:ext>
            </a:extLst>
          </p:cNvPr>
          <p:cNvSpPr>
            <a:spLocks noGrp="1"/>
          </p:cNvSpPr>
          <p:nvPr>
            <p:ph type="dt" sz="half" idx="10"/>
          </p:nvPr>
        </p:nvSpPr>
        <p:spPr/>
        <p:txBody>
          <a:bodyPr/>
          <a:lstStyle/>
          <a:p>
            <a:fld id="{B6623BEF-0DEB-4170-829B-3232D02B0E1D}" type="datetimeFigureOut">
              <a:rPr lang="en-US" smtClean="0"/>
              <a:t>1/29/2024</a:t>
            </a:fld>
            <a:endParaRPr lang="en-US"/>
          </a:p>
        </p:txBody>
      </p:sp>
      <p:sp>
        <p:nvSpPr>
          <p:cNvPr id="5" name="Footer Placeholder 4">
            <a:extLst>
              <a:ext uri="{FF2B5EF4-FFF2-40B4-BE49-F238E27FC236}">
                <a16:creationId xmlns:a16="http://schemas.microsoft.com/office/drawing/2014/main" id="{6FD8C476-0A22-5489-3F90-B825F71389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5B0259-7FF9-007B-0EE0-4AED9E076FD1}"/>
              </a:ext>
            </a:extLst>
          </p:cNvPr>
          <p:cNvSpPr>
            <a:spLocks noGrp="1"/>
          </p:cNvSpPr>
          <p:nvPr>
            <p:ph type="sldNum" sz="quarter" idx="12"/>
          </p:nvPr>
        </p:nvSpPr>
        <p:spPr/>
        <p:txBody>
          <a:bodyPr/>
          <a:lstStyle/>
          <a:p>
            <a:fld id="{5290A274-8D4F-49F7-9DD3-1C64453F940C}" type="slidenum">
              <a:rPr lang="en-US" smtClean="0"/>
              <a:t>‹#›</a:t>
            </a:fld>
            <a:endParaRPr lang="en-US"/>
          </a:p>
        </p:txBody>
      </p:sp>
    </p:spTree>
    <p:extLst>
      <p:ext uri="{BB962C8B-B14F-4D97-AF65-F5344CB8AC3E}">
        <p14:creationId xmlns:p14="http://schemas.microsoft.com/office/powerpoint/2010/main" val="247727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DA6897-EFC0-4916-EFE2-5B1D8C3C4C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5E4EEC-076F-E62A-9C0B-CBD0E5B89A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10A0D4-52F9-402B-8FA4-0CF9FFFE718E}"/>
              </a:ext>
            </a:extLst>
          </p:cNvPr>
          <p:cNvSpPr>
            <a:spLocks noGrp="1"/>
          </p:cNvSpPr>
          <p:nvPr>
            <p:ph type="dt" sz="half" idx="10"/>
          </p:nvPr>
        </p:nvSpPr>
        <p:spPr/>
        <p:txBody>
          <a:bodyPr/>
          <a:lstStyle/>
          <a:p>
            <a:fld id="{B6623BEF-0DEB-4170-829B-3232D02B0E1D}" type="datetimeFigureOut">
              <a:rPr lang="en-US" smtClean="0"/>
              <a:t>1/29/2024</a:t>
            </a:fld>
            <a:endParaRPr lang="en-US"/>
          </a:p>
        </p:txBody>
      </p:sp>
      <p:sp>
        <p:nvSpPr>
          <p:cNvPr id="5" name="Footer Placeholder 4">
            <a:extLst>
              <a:ext uri="{FF2B5EF4-FFF2-40B4-BE49-F238E27FC236}">
                <a16:creationId xmlns:a16="http://schemas.microsoft.com/office/drawing/2014/main" id="{C4282606-D3A9-6ADB-50CB-4FBC2880FD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101D81-9AEC-E791-5B6C-F519AB26A561}"/>
              </a:ext>
            </a:extLst>
          </p:cNvPr>
          <p:cNvSpPr>
            <a:spLocks noGrp="1"/>
          </p:cNvSpPr>
          <p:nvPr>
            <p:ph type="sldNum" sz="quarter" idx="12"/>
          </p:nvPr>
        </p:nvSpPr>
        <p:spPr/>
        <p:txBody>
          <a:bodyPr/>
          <a:lstStyle/>
          <a:p>
            <a:fld id="{5290A274-8D4F-49F7-9DD3-1C64453F940C}" type="slidenum">
              <a:rPr lang="en-US" smtClean="0"/>
              <a:t>‹#›</a:t>
            </a:fld>
            <a:endParaRPr lang="en-US"/>
          </a:p>
        </p:txBody>
      </p:sp>
    </p:spTree>
    <p:extLst>
      <p:ext uri="{BB962C8B-B14F-4D97-AF65-F5344CB8AC3E}">
        <p14:creationId xmlns:p14="http://schemas.microsoft.com/office/powerpoint/2010/main" val="844041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5FC8-7A1F-7656-F2FD-ABF0331FC9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A282AC-7085-9797-0C08-F0F2E2E195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4F8236-D932-15C7-2643-DB896DD655B0}"/>
              </a:ext>
            </a:extLst>
          </p:cNvPr>
          <p:cNvSpPr>
            <a:spLocks noGrp="1"/>
          </p:cNvSpPr>
          <p:nvPr>
            <p:ph type="dt" sz="half" idx="10"/>
          </p:nvPr>
        </p:nvSpPr>
        <p:spPr/>
        <p:txBody>
          <a:bodyPr/>
          <a:lstStyle/>
          <a:p>
            <a:fld id="{B6623BEF-0DEB-4170-829B-3232D02B0E1D}" type="datetimeFigureOut">
              <a:rPr lang="en-US" smtClean="0"/>
              <a:t>1/29/2024</a:t>
            </a:fld>
            <a:endParaRPr lang="en-US"/>
          </a:p>
        </p:txBody>
      </p:sp>
      <p:sp>
        <p:nvSpPr>
          <p:cNvPr id="5" name="Footer Placeholder 4">
            <a:extLst>
              <a:ext uri="{FF2B5EF4-FFF2-40B4-BE49-F238E27FC236}">
                <a16:creationId xmlns:a16="http://schemas.microsoft.com/office/drawing/2014/main" id="{C1A47D78-DAB5-C248-6B0F-13C58A1616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C64D27-552A-9AEC-D3F8-3C0E3932545A}"/>
              </a:ext>
            </a:extLst>
          </p:cNvPr>
          <p:cNvSpPr>
            <a:spLocks noGrp="1"/>
          </p:cNvSpPr>
          <p:nvPr>
            <p:ph type="sldNum" sz="quarter" idx="12"/>
          </p:nvPr>
        </p:nvSpPr>
        <p:spPr/>
        <p:txBody>
          <a:bodyPr/>
          <a:lstStyle/>
          <a:p>
            <a:fld id="{5290A274-8D4F-49F7-9DD3-1C64453F940C}" type="slidenum">
              <a:rPr lang="en-US" smtClean="0"/>
              <a:t>‹#›</a:t>
            </a:fld>
            <a:endParaRPr lang="en-US"/>
          </a:p>
        </p:txBody>
      </p:sp>
    </p:spTree>
    <p:extLst>
      <p:ext uri="{BB962C8B-B14F-4D97-AF65-F5344CB8AC3E}">
        <p14:creationId xmlns:p14="http://schemas.microsoft.com/office/powerpoint/2010/main" val="1049730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D9B00-0A03-9EBD-8F79-A25DFFE68E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EEF6B0-13A8-8679-B1FE-A6AE030269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7B10D1-4202-C59F-E759-D352A28A5D6A}"/>
              </a:ext>
            </a:extLst>
          </p:cNvPr>
          <p:cNvSpPr>
            <a:spLocks noGrp="1"/>
          </p:cNvSpPr>
          <p:nvPr>
            <p:ph type="dt" sz="half" idx="10"/>
          </p:nvPr>
        </p:nvSpPr>
        <p:spPr/>
        <p:txBody>
          <a:bodyPr/>
          <a:lstStyle/>
          <a:p>
            <a:fld id="{B6623BEF-0DEB-4170-829B-3232D02B0E1D}" type="datetimeFigureOut">
              <a:rPr lang="en-US" smtClean="0"/>
              <a:t>1/29/2024</a:t>
            </a:fld>
            <a:endParaRPr lang="en-US"/>
          </a:p>
        </p:txBody>
      </p:sp>
      <p:sp>
        <p:nvSpPr>
          <p:cNvPr id="5" name="Footer Placeholder 4">
            <a:extLst>
              <a:ext uri="{FF2B5EF4-FFF2-40B4-BE49-F238E27FC236}">
                <a16:creationId xmlns:a16="http://schemas.microsoft.com/office/drawing/2014/main" id="{928F7F43-D4D6-3A3B-7EEB-AA8CAC23B8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B8C0F-9EFC-3E19-0888-3CB32953E749}"/>
              </a:ext>
            </a:extLst>
          </p:cNvPr>
          <p:cNvSpPr>
            <a:spLocks noGrp="1"/>
          </p:cNvSpPr>
          <p:nvPr>
            <p:ph type="sldNum" sz="quarter" idx="12"/>
          </p:nvPr>
        </p:nvSpPr>
        <p:spPr/>
        <p:txBody>
          <a:bodyPr/>
          <a:lstStyle/>
          <a:p>
            <a:fld id="{5290A274-8D4F-49F7-9DD3-1C64453F940C}" type="slidenum">
              <a:rPr lang="en-US" smtClean="0"/>
              <a:t>‹#›</a:t>
            </a:fld>
            <a:endParaRPr lang="en-US"/>
          </a:p>
        </p:txBody>
      </p:sp>
    </p:spTree>
    <p:extLst>
      <p:ext uri="{BB962C8B-B14F-4D97-AF65-F5344CB8AC3E}">
        <p14:creationId xmlns:p14="http://schemas.microsoft.com/office/powerpoint/2010/main" val="2119447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743AC-5AEB-1E60-4704-776E01BEE1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AEF732-8158-28E2-F5C5-4FF2DBA322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695DDC-60A2-B7C2-3984-FA276FE009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74184C-FA8A-A67D-CC74-79921887B003}"/>
              </a:ext>
            </a:extLst>
          </p:cNvPr>
          <p:cNvSpPr>
            <a:spLocks noGrp="1"/>
          </p:cNvSpPr>
          <p:nvPr>
            <p:ph type="dt" sz="half" idx="10"/>
          </p:nvPr>
        </p:nvSpPr>
        <p:spPr/>
        <p:txBody>
          <a:bodyPr/>
          <a:lstStyle/>
          <a:p>
            <a:fld id="{B6623BEF-0DEB-4170-829B-3232D02B0E1D}" type="datetimeFigureOut">
              <a:rPr lang="en-US" smtClean="0"/>
              <a:t>1/29/2024</a:t>
            </a:fld>
            <a:endParaRPr lang="en-US"/>
          </a:p>
        </p:txBody>
      </p:sp>
      <p:sp>
        <p:nvSpPr>
          <p:cNvPr id="6" name="Footer Placeholder 5">
            <a:extLst>
              <a:ext uri="{FF2B5EF4-FFF2-40B4-BE49-F238E27FC236}">
                <a16:creationId xmlns:a16="http://schemas.microsoft.com/office/drawing/2014/main" id="{30EA22C8-12CD-7541-C3DB-0589137D18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FE82FB-4EC9-999F-51AB-E0060EA1E0C4}"/>
              </a:ext>
            </a:extLst>
          </p:cNvPr>
          <p:cNvSpPr>
            <a:spLocks noGrp="1"/>
          </p:cNvSpPr>
          <p:nvPr>
            <p:ph type="sldNum" sz="quarter" idx="12"/>
          </p:nvPr>
        </p:nvSpPr>
        <p:spPr/>
        <p:txBody>
          <a:bodyPr/>
          <a:lstStyle/>
          <a:p>
            <a:fld id="{5290A274-8D4F-49F7-9DD3-1C64453F940C}" type="slidenum">
              <a:rPr lang="en-US" smtClean="0"/>
              <a:t>‹#›</a:t>
            </a:fld>
            <a:endParaRPr lang="en-US"/>
          </a:p>
        </p:txBody>
      </p:sp>
    </p:spTree>
    <p:extLst>
      <p:ext uri="{BB962C8B-B14F-4D97-AF65-F5344CB8AC3E}">
        <p14:creationId xmlns:p14="http://schemas.microsoft.com/office/powerpoint/2010/main" val="1270461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D1AB-C88D-B97F-B033-2F54C73FAC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4A038D-42E2-F51D-B7A6-9D28002780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46AB84-B0AB-B293-94F0-72DC79FED6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06A5DC-8CC6-7AFC-6BDE-6F9D117528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EA6F7A-CB96-C1A2-4433-16DF14D816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C26CB8-0A9C-8A0D-E35F-D936B8F05637}"/>
              </a:ext>
            </a:extLst>
          </p:cNvPr>
          <p:cNvSpPr>
            <a:spLocks noGrp="1"/>
          </p:cNvSpPr>
          <p:nvPr>
            <p:ph type="dt" sz="half" idx="10"/>
          </p:nvPr>
        </p:nvSpPr>
        <p:spPr/>
        <p:txBody>
          <a:bodyPr/>
          <a:lstStyle/>
          <a:p>
            <a:fld id="{B6623BEF-0DEB-4170-829B-3232D02B0E1D}" type="datetimeFigureOut">
              <a:rPr lang="en-US" smtClean="0"/>
              <a:t>1/29/2024</a:t>
            </a:fld>
            <a:endParaRPr lang="en-US"/>
          </a:p>
        </p:txBody>
      </p:sp>
      <p:sp>
        <p:nvSpPr>
          <p:cNvPr id="8" name="Footer Placeholder 7">
            <a:extLst>
              <a:ext uri="{FF2B5EF4-FFF2-40B4-BE49-F238E27FC236}">
                <a16:creationId xmlns:a16="http://schemas.microsoft.com/office/drawing/2014/main" id="{C005DB55-C051-FB32-0A9D-98FF1A87B7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183B44-4011-96FB-7E8A-2F7B63F75897}"/>
              </a:ext>
            </a:extLst>
          </p:cNvPr>
          <p:cNvSpPr>
            <a:spLocks noGrp="1"/>
          </p:cNvSpPr>
          <p:nvPr>
            <p:ph type="sldNum" sz="quarter" idx="12"/>
          </p:nvPr>
        </p:nvSpPr>
        <p:spPr/>
        <p:txBody>
          <a:bodyPr/>
          <a:lstStyle/>
          <a:p>
            <a:fld id="{5290A274-8D4F-49F7-9DD3-1C64453F940C}" type="slidenum">
              <a:rPr lang="en-US" smtClean="0"/>
              <a:t>‹#›</a:t>
            </a:fld>
            <a:endParaRPr lang="en-US"/>
          </a:p>
        </p:txBody>
      </p:sp>
    </p:spTree>
    <p:extLst>
      <p:ext uri="{BB962C8B-B14F-4D97-AF65-F5344CB8AC3E}">
        <p14:creationId xmlns:p14="http://schemas.microsoft.com/office/powerpoint/2010/main" val="3783171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D80BF-BAEC-24A8-B00B-D024684F9D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FC1F3D-14DE-49C5-0A34-5046D718ED17}"/>
              </a:ext>
            </a:extLst>
          </p:cNvPr>
          <p:cNvSpPr>
            <a:spLocks noGrp="1"/>
          </p:cNvSpPr>
          <p:nvPr>
            <p:ph type="dt" sz="half" idx="10"/>
          </p:nvPr>
        </p:nvSpPr>
        <p:spPr/>
        <p:txBody>
          <a:bodyPr/>
          <a:lstStyle/>
          <a:p>
            <a:fld id="{B6623BEF-0DEB-4170-829B-3232D02B0E1D}" type="datetimeFigureOut">
              <a:rPr lang="en-US" smtClean="0"/>
              <a:t>1/29/2024</a:t>
            </a:fld>
            <a:endParaRPr lang="en-US"/>
          </a:p>
        </p:txBody>
      </p:sp>
      <p:sp>
        <p:nvSpPr>
          <p:cNvPr id="4" name="Footer Placeholder 3">
            <a:extLst>
              <a:ext uri="{FF2B5EF4-FFF2-40B4-BE49-F238E27FC236}">
                <a16:creationId xmlns:a16="http://schemas.microsoft.com/office/drawing/2014/main" id="{B6C7E227-24A1-3CCC-A7C2-A3E02C35E5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2A5B80-BE94-BF01-D5DA-E74FBD3711EA}"/>
              </a:ext>
            </a:extLst>
          </p:cNvPr>
          <p:cNvSpPr>
            <a:spLocks noGrp="1"/>
          </p:cNvSpPr>
          <p:nvPr>
            <p:ph type="sldNum" sz="quarter" idx="12"/>
          </p:nvPr>
        </p:nvSpPr>
        <p:spPr/>
        <p:txBody>
          <a:bodyPr/>
          <a:lstStyle/>
          <a:p>
            <a:fld id="{5290A274-8D4F-49F7-9DD3-1C64453F940C}" type="slidenum">
              <a:rPr lang="en-US" smtClean="0"/>
              <a:t>‹#›</a:t>
            </a:fld>
            <a:endParaRPr lang="en-US"/>
          </a:p>
        </p:txBody>
      </p:sp>
    </p:spTree>
    <p:extLst>
      <p:ext uri="{BB962C8B-B14F-4D97-AF65-F5344CB8AC3E}">
        <p14:creationId xmlns:p14="http://schemas.microsoft.com/office/powerpoint/2010/main" val="68249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10BD27-7CD4-CCCA-F9B4-F32137D72AA2}"/>
              </a:ext>
            </a:extLst>
          </p:cNvPr>
          <p:cNvSpPr>
            <a:spLocks noGrp="1"/>
          </p:cNvSpPr>
          <p:nvPr>
            <p:ph type="dt" sz="half" idx="10"/>
          </p:nvPr>
        </p:nvSpPr>
        <p:spPr/>
        <p:txBody>
          <a:bodyPr/>
          <a:lstStyle/>
          <a:p>
            <a:fld id="{B6623BEF-0DEB-4170-829B-3232D02B0E1D}" type="datetimeFigureOut">
              <a:rPr lang="en-US" smtClean="0"/>
              <a:t>1/29/2024</a:t>
            </a:fld>
            <a:endParaRPr lang="en-US"/>
          </a:p>
        </p:txBody>
      </p:sp>
      <p:sp>
        <p:nvSpPr>
          <p:cNvPr id="3" name="Footer Placeholder 2">
            <a:extLst>
              <a:ext uri="{FF2B5EF4-FFF2-40B4-BE49-F238E27FC236}">
                <a16:creationId xmlns:a16="http://schemas.microsoft.com/office/drawing/2014/main" id="{2E935E87-1411-E280-3A93-48D96880AD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90C687-54AB-C934-1611-BB83A5F194D0}"/>
              </a:ext>
            </a:extLst>
          </p:cNvPr>
          <p:cNvSpPr>
            <a:spLocks noGrp="1"/>
          </p:cNvSpPr>
          <p:nvPr>
            <p:ph type="sldNum" sz="quarter" idx="12"/>
          </p:nvPr>
        </p:nvSpPr>
        <p:spPr/>
        <p:txBody>
          <a:bodyPr/>
          <a:lstStyle/>
          <a:p>
            <a:fld id="{5290A274-8D4F-49F7-9DD3-1C64453F940C}" type="slidenum">
              <a:rPr lang="en-US" smtClean="0"/>
              <a:t>‹#›</a:t>
            </a:fld>
            <a:endParaRPr lang="en-US"/>
          </a:p>
        </p:txBody>
      </p:sp>
    </p:spTree>
    <p:extLst>
      <p:ext uri="{BB962C8B-B14F-4D97-AF65-F5344CB8AC3E}">
        <p14:creationId xmlns:p14="http://schemas.microsoft.com/office/powerpoint/2010/main" val="4234231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4D719-4BB3-8F63-B7AD-DA53E5CE40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45931F-7E9B-CC36-B172-B83A34339B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C6CEC7-19E4-C1A8-7091-7BA60857FA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2C53CC-C20C-9BCC-994E-477A4E1BFE94}"/>
              </a:ext>
            </a:extLst>
          </p:cNvPr>
          <p:cNvSpPr>
            <a:spLocks noGrp="1"/>
          </p:cNvSpPr>
          <p:nvPr>
            <p:ph type="dt" sz="half" idx="10"/>
          </p:nvPr>
        </p:nvSpPr>
        <p:spPr/>
        <p:txBody>
          <a:bodyPr/>
          <a:lstStyle/>
          <a:p>
            <a:fld id="{B6623BEF-0DEB-4170-829B-3232D02B0E1D}" type="datetimeFigureOut">
              <a:rPr lang="en-US" smtClean="0"/>
              <a:t>1/29/2024</a:t>
            </a:fld>
            <a:endParaRPr lang="en-US"/>
          </a:p>
        </p:txBody>
      </p:sp>
      <p:sp>
        <p:nvSpPr>
          <p:cNvPr id="6" name="Footer Placeholder 5">
            <a:extLst>
              <a:ext uri="{FF2B5EF4-FFF2-40B4-BE49-F238E27FC236}">
                <a16:creationId xmlns:a16="http://schemas.microsoft.com/office/drawing/2014/main" id="{2FF9E521-FA38-F40C-49C3-4F2CF3CCFE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438518-78E9-C486-7E0F-E001643A739F}"/>
              </a:ext>
            </a:extLst>
          </p:cNvPr>
          <p:cNvSpPr>
            <a:spLocks noGrp="1"/>
          </p:cNvSpPr>
          <p:nvPr>
            <p:ph type="sldNum" sz="quarter" idx="12"/>
          </p:nvPr>
        </p:nvSpPr>
        <p:spPr/>
        <p:txBody>
          <a:bodyPr/>
          <a:lstStyle/>
          <a:p>
            <a:fld id="{5290A274-8D4F-49F7-9DD3-1C64453F940C}" type="slidenum">
              <a:rPr lang="en-US" smtClean="0"/>
              <a:t>‹#›</a:t>
            </a:fld>
            <a:endParaRPr lang="en-US"/>
          </a:p>
        </p:txBody>
      </p:sp>
    </p:spTree>
    <p:extLst>
      <p:ext uri="{BB962C8B-B14F-4D97-AF65-F5344CB8AC3E}">
        <p14:creationId xmlns:p14="http://schemas.microsoft.com/office/powerpoint/2010/main" val="2230129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7280-9DAD-3FFC-FEF9-247668DC17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017120-155B-1669-5E57-A69855A98C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C23DC6-972D-5F9B-A4AA-B0AB135203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931645-40B3-81A2-4DA1-BA4F25959867}"/>
              </a:ext>
            </a:extLst>
          </p:cNvPr>
          <p:cNvSpPr>
            <a:spLocks noGrp="1"/>
          </p:cNvSpPr>
          <p:nvPr>
            <p:ph type="dt" sz="half" idx="10"/>
          </p:nvPr>
        </p:nvSpPr>
        <p:spPr/>
        <p:txBody>
          <a:bodyPr/>
          <a:lstStyle/>
          <a:p>
            <a:fld id="{B6623BEF-0DEB-4170-829B-3232D02B0E1D}" type="datetimeFigureOut">
              <a:rPr lang="en-US" smtClean="0"/>
              <a:t>1/29/2024</a:t>
            </a:fld>
            <a:endParaRPr lang="en-US"/>
          </a:p>
        </p:txBody>
      </p:sp>
      <p:sp>
        <p:nvSpPr>
          <p:cNvPr id="6" name="Footer Placeholder 5">
            <a:extLst>
              <a:ext uri="{FF2B5EF4-FFF2-40B4-BE49-F238E27FC236}">
                <a16:creationId xmlns:a16="http://schemas.microsoft.com/office/drawing/2014/main" id="{FB7C34D0-98BD-68A9-6726-F736AD9C3E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93CF9E-D52B-9EF0-B1A9-8A677E2A0314}"/>
              </a:ext>
            </a:extLst>
          </p:cNvPr>
          <p:cNvSpPr>
            <a:spLocks noGrp="1"/>
          </p:cNvSpPr>
          <p:nvPr>
            <p:ph type="sldNum" sz="quarter" idx="12"/>
          </p:nvPr>
        </p:nvSpPr>
        <p:spPr/>
        <p:txBody>
          <a:bodyPr/>
          <a:lstStyle/>
          <a:p>
            <a:fld id="{5290A274-8D4F-49F7-9DD3-1C64453F940C}" type="slidenum">
              <a:rPr lang="en-US" smtClean="0"/>
              <a:t>‹#›</a:t>
            </a:fld>
            <a:endParaRPr lang="en-US"/>
          </a:p>
        </p:txBody>
      </p:sp>
    </p:spTree>
    <p:extLst>
      <p:ext uri="{BB962C8B-B14F-4D97-AF65-F5344CB8AC3E}">
        <p14:creationId xmlns:p14="http://schemas.microsoft.com/office/powerpoint/2010/main" val="3982094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F91322-E653-BFB0-C51B-8F3F56EB0C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089590-3653-F999-5979-220272D77A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9CC1CE-1EF9-99DD-6F00-8155D8061F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23BEF-0DEB-4170-829B-3232D02B0E1D}" type="datetimeFigureOut">
              <a:rPr lang="en-US" smtClean="0"/>
              <a:t>1/29/2024</a:t>
            </a:fld>
            <a:endParaRPr lang="en-US"/>
          </a:p>
        </p:txBody>
      </p:sp>
      <p:sp>
        <p:nvSpPr>
          <p:cNvPr id="5" name="Footer Placeholder 4">
            <a:extLst>
              <a:ext uri="{FF2B5EF4-FFF2-40B4-BE49-F238E27FC236}">
                <a16:creationId xmlns:a16="http://schemas.microsoft.com/office/drawing/2014/main" id="{AD9122BB-25AF-7D4E-424A-F85E476417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72B279-8F3B-44B2-CAA9-90E0F57AC7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90A274-8D4F-49F7-9DD3-1C64453F940C}" type="slidenum">
              <a:rPr lang="en-US" smtClean="0"/>
              <a:t>‹#›</a:t>
            </a:fld>
            <a:endParaRPr lang="en-US"/>
          </a:p>
        </p:txBody>
      </p:sp>
    </p:spTree>
    <p:extLst>
      <p:ext uri="{BB962C8B-B14F-4D97-AF65-F5344CB8AC3E}">
        <p14:creationId xmlns:p14="http://schemas.microsoft.com/office/powerpoint/2010/main" val="3895098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D95B5-B90A-86B5-A9A6-7135F960E859}"/>
              </a:ext>
            </a:extLst>
          </p:cNvPr>
          <p:cNvSpPr>
            <a:spLocks noGrp="1"/>
          </p:cNvSpPr>
          <p:nvPr>
            <p:ph type="title"/>
          </p:nvPr>
        </p:nvSpPr>
        <p:spPr>
          <a:xfrm>
            <a:off x="0" y="0"/>
            <a:ext cx="10515600" cy="1325563"/>
          </a:xfrm>
        </p:spPr>
        <p:txBody>
          <a:bodyPr/>
          <a:lstStyle/>
          <a:p>
            <a:r>
              <a:rPr lang="en-US" dirty="0"/>
              <a:t>viewer (</a:t>
            </a:r>
            <a:r>
              <a:rPr lang="en-US" dirty="0" err="1"/>
              <a:t>napari.Viewer</a:t>
            </a:r>
            <a:r>
              <a:rPr lang="en-US" dirty="0"/>
              <a:t>())</a:t>
            </a:r>
          </a:p>
        </p:txBody>
      </p:sp>
      <p:sp>
        <p:nvSpPr>
          <p:cNvPr id="3" name="Content Placeholder 2">
            <a:extLst>
              <a:ext uri="{FF2B5EF4-FFF2-40B4-BE49-F238E27FC236}">
                <a16:creationId xmlns:a16="http://schemas.microsoft.com/office/drawing/2014/main" id="{42B466C2-FB69-D8E1-8565-FE6C3BF4EE2D}"/>
              </a:ext>
            </a:extLst>
          </p:cNvPr>
          <p:cNvSpPr>
            <a:spLocks noGrp="1"/>
          </p:cNvSpPr>
          <p:nvPr>
            <p:ph idx="1"/>
          </p:nvPr>
        </p:nvSpPr>
        <p:spPr>
          <a:xfrm>
            <a:off x="149129" y="1342167"/>
            <a:ext cx="11851879" cy="5403986"/>
          </a:xfrm>
        </p:spPr>
        <p:txBody>
          <a:bodyPr>
            <a:normAutofit fontScale="77500" lnSpcReduction="20000"/>
          </a:bodyPr>
          <a:lstStyle/>
          <a:p>
            <a:r>
              <a:rPr lang="en-US" sz="1600" dirty="0"/>
              <a:t>import </a:t>
            </a:r>
            <a:r>
              <a:rPr lang="en-US" sz="1600" dirty="0" err="1"/>
              <a:t>napari</a:t>
            </a:r>
            <a:endParaRPr lang="en-US" sz="1600" dirty="0"/>
          </a:p>
          <a:p>
            <a:r>
              <a:rPr lang="en-US" sz="1600" i="1" dirty="0"/>
              <a:t>viewer</a:t>
            </a:r>
            <a:r>
              <a:rPr lang="en-US" sz="1600" dirty="0"/>
              <a:t> = </a:t>
            </a:r>
            <a:r>
              <a:rPr lang="en-US" sz="1600" b="1" dirty="0" err="1"/>
              <a:t>napari.Viewer</a:t>
            </a:r>
            <a:r>
              <a:rPr lang="en-US" sz="1600" dirty="0"/>
              <a:t>() </a:t>
            </a:r>
          </a:p>
          <a:p>
            <a:pPr lvl="1"/>
            <a:r>
              <a:rPr lang="en-US" sz="1200" dirty="0"/>
              <a:t>First step in most programs, creates </a:t>
            </a:r>
            <a:r>
              <a:rPr lang="en-US" sz="1200" dirty="0" err="1"/>
              <a:t>napari</a:t>
            </a:r>
            <a:r>
              <a:rPr lang="en-US" sz="1200" dirty="0"/>
              <a:t> viewer and assigns to a variable called “viewer”</a:t>
            </a:r>
          </a:p>
          <a:p>
            <a:r>
              <a:rPr lang="en-US" sz="1600" i="1" dirty="0" err="1"/>
              <a:t>viewer</a:t>
            </a:r>
            <a:r>
              <a:rPr lang="en-US" sz="1600" dirty="0" err="1"/>
              <a:t>.</a:t>
            </a:r>
            <a:r>
              <a:rPr lang="en-US" sz="1600" b="1" dirty="0" err="1"/>
              <a:t>add_image</a:t>
            </a:r>
            <a:r>
              <a:rPr lang="en-US" sz="1600" dirty="0"/>
              <a:t>(</a:t>
            </a:r>
            <a:r>
              <a:rPr lang="en-US" sz="1600" i="1" dirty="0" err="1"/>
              <a:t>img</a:t>
            </a:r>
            <a:r>
              <a:rPr lang="en-US" sz="1600" dirty="0"/>
              <a:t>, …)</a:t>
            </a:r>
          </a:p>
          <a:p>
            <a:pPr lvl="1"/>
            <a:r>
              <a:rPr lang="en-US" sz="1200" dirty="0"/>
              <a:t>Adds a new layer(s) to </a:t>
            </a:r>
            <a:r>
              <a:rPr lang="en-US" sz="1200" dirty="0" err="1"/>
              <a:t>napari</a:t>
            </a:r>
            <a:r>
              <a:rPr lang="en-US" sz="1200" dirty="0"/>
              <a:t> with the supplied </a:t>
            </a:r>
            <a:r>
              <a:rPr lang="en-US" sz="1200" dirty="0" err="1"/>
              <a:t>img</a:t>
            </a:r>
            <a:endParaRPr lang="en-US" sz="1200" dirty="0"/>
          </a:p>
          <a:p>
            <a:pPr lvl="1"/>
            <a:r>
              <a:rPr lang="en-US" sz="1200" dirty="0"/>
              <a:t>Optional Arguments:</a:t>
            </a:r>
          </a:p>
          <a:p>
            <a:pPr lvl="2"/>
            <a:r>
              <a:rPr lang="en-US" sz="800" dirty="0" err="1"/>
              <a:t>channel_axis</a:t>
            </a:r>
            <a:r>
              <a:rPr lang="en-US" sz="800" dirty="0"/>
              <a:t>=? #This tells it which axis of the image has our channels, this is only for displaying our image as a multi-colored/multi-layers image as opposed to grayscale</a:t>
            </a:r>
          </a:p>
          <a:p>
            <a:pPr lvl="2"/>
            <a:r>
              <a:rPr lang="en-US" sz="800" dirty="0"/>
              <a:t>name=? # Can be a single string ‘my image’ or a list of strings if you are using </a:t>
            </a:r>
            <a:r>
              <a:rPr lang="en-US" sz="800" dirty="0" err="1"/>
              <a:t>channel_axis</a:t>
            </a:r>
            <a:r>
              <a:rPr lang="en-US" sz="800" dirty="0"/>
              <a:t> [‘</a:t>
            </a:r>
            <a:r>
              <a:rPr lang="en-US" sz="800" dirty="0" err="1"/>
              <a:t>dapi</a:t>
            </a:r>
            <a:r>
              <a:rPr lang="en-US" sz="800" dirty="0"/>
              <a:t>’, ‘</a:t>
            </a:r>
            <a:r>
              <a:rPr lang="en-US" sz="800" dirty="0" err="1"/>
              <a:t>mitos</a:t>
            </a:r>
            <a:r>
              <a:rPr lang="en-US" sz="800" dirty="0"/>
              <a:t>’, ‘lysosomes’]</a:t>
            </a:r>
          </a:p>
          <a:p>
            <a:pPr lvl="2"/>
            <a:r>
              <a:rPr lang="en-US" sz="800" dirty="0"/>
              <a:t>colormap=? #Can be a single string ‘red’ or a list of strings if you are using </a:t>
            </a:r>
            <a:r>
              <a:rPr lang="en-US" sz="800" dirty="0" err="1"/>
              <a:t>channel_axis</a:t>
            </a:r>
            <a:r>
              <a:rPr lang="en-US" sz="800" dirty="0"/>
              <a:t> [‘magenta’, ‘yellow’, ‘gray’]</a:t>
            </a:r>
          </a:p>
          <a:p>
            <a:pPr lvl="2"/>
            <a:r>
              <a:rPr lang="en-US" sz="800" dirty="0" err="1"/>
              <a:t>contrast_limits</a:t>
            </a:r>
            <a:r>
              <a:rPr lang="en-US" sz="800" dirty="0"/>
              <a:t>=? #Can be a single list of low and high contrast [0,1024], or a list of lists if you are using </a:t>
            </a:r>
            <a:r>
              <a:rPr lang="en-US" sz="800" dirty="0" err="1"/>
              <a:t>channel_axis</a:t>
            </a:r>
            <a:r>
              <a:rPr lang="en-US" sz="800" dirty="0"/>
              <a:t> [[0,1024], [0,255], [100,10000]]</a:t>
            </a:r>
          </a:p>
          <a:p>
            <a:pPr lvl="2"/>
            <a:r>
              <a:rPr lang="en-US" sz="800" dirty="0"/>
              <a:t>scale=? #Is a list of resolutions so that </a:t>
            </a:r>
            <a:r>
              <a:rPr lang="en-US" sz="800" dirty="0" err="1"/>
              <a:t>napari</a:t>
            </a:r>
            <a:r>
              <a:rPr lang="en-US" sz="800" dirty="0"/>
              <a:t> properly scales.  For a z/y/x image [1.2, 0.6, 0.6] (depending on microscope settings), for a t/z/y/x image [1, 1.2, 0.6, 0.6]</a:t>
            </a:r>
            <a:endParaRPr lang="en-US" sz="1200" dirty="0"/>
          </a:p>
          <a:p>
            <a:r>
              <a:rPr lang="en-US" sz="1600" i="1" dirty="0" err="1"/>
              <a:t>viewer</a:t>
            </a:r>
            <a:r>
              <a:rPr lang="en-US" sz="1600" dirty="0" err="1"/>
              <a:t>.</a:t>
            </a:r>
            <a:r>
              <a:rPr lang="en-US" sz="1600" b="1" dirty="0" err="1"/>
              <a:t>add_labels</a:t>
            </a:r>
            <a:r>
              <a:rPr lang="en-US" sz="1600" dirty="0"/>
              <a:t>(</a:t>
            </a:r>
            <a:r>
              <a:rPr lang="en-US" sz="1600" i="1" dirty="0" err="1"/>
              <a:t>label</a:t>
            </a:r>
            <a:r>
              <a:rPr lang="en-US" sz="1600" dirty="0" err="1"/>
              <a:t>_</a:t>
            </a:r>
            <a:r>
              <a:rPr lang="en-US" sz="1600" i="1" dirty="0" err="1"/>
              <a:t>img</a:t>
            </a:r>
            <a:r>
              <a:rPr lang="en-US" sz="1600" dirty="0"/>
              <a:t>,…)</a:t>
            </a:r>
          </a:p>
          <a:p>
            <a:pPr lvl="1"/>
            <a:r>
              <a:rPr lang="en-US" sz="1200" dirty="0"/>
              <a:t>Adds a new layer (a ‘labels’ layer) to </a:t>
            </a:r>
            <a:r>
              <a:rPr lang="en-US" sz="1200" dirty="0" err="1"/>
              <a:t>napari</a:t>
            </a:r>
            <a:r>
              <a:rPr lang="en-US" sz="1200" dirty="0"/>
              <a:t> using a label image (one where each object is given an integer index).  The generated image is translucent and color codes each object randomly for ease of viewing.  By changing the “contour” parameter in the layer one can observe just the edges of each object.</a:t>
            </a:r>
          </a:p>
          <a:p>
            <a:pPr lvl="1"/>
            <a:r>
              <a:rPr lang="en-US" sz="1200" dirty="0"/>
              <a:t>Optional Arguments:</a:t>
            </a:r>
          </a:p>
          <a:p>
            <a:pPr lvl="2"/>
            <a:r>
              <a:rPr lang="en-US" sz="800" dirty="0"/>
              <a:t>name=?</a:t>
            </a:r>
          </a:p>
          <a:p>
            <a:r>
              <a:rPr lang="en-US" sz="1600" i="1" dirty="0" err="1"/>
              <a:t>viewer</a:t>
            </a:r>
            <a:r>
              <a:rPr lang="en-US" sz="1600" dirty="0" err="1"/>
              <a:t>.</a:t>
            </a:r>
            <a:r>
              <a:rPr lang="en-US" sz="1600" b="1" dirty="0" err="1"/>
              <a:t>add_points</a:t>
            </a:r>
            <a:r>
              <a:rPr lang="en-US" sz="1600" dirty="0"/>
              <a:t>(</a:t>
            </a:r>
            <a:r>
              <a:rPr lang="en-US" sz="1600" i="1" dirty="0" err="1"/>
              <a:t>point_list</a:t>
            </a:r>
            <a:r>
              <a:rPr lang="en-US" sz="1600" dirty="0"/>
              <a:t>,..)</a:t>
            </a:r>
          </a:p>
          <a:p>
            <a:pPr lvl="1"/>
            <a:r>
              <a:rPr lang="en-US" sz="1200" dirty="0"/>
              <a:t>Adds a ‘points’ layer to </a:t>
            </a:r>
            <a:r>
              <a:rPr lang="en-US" sz="1200" dirty="0" err="1"/>
              <a:t>napari</a:t>
            </a:r>
            <a:r>
              <a:rPr lang="en-US" sz="1200" dirty="0"/>
              <a:t> with centers at the locations in </a:t>
            </a:r>
            <a:r>
              <a:rPr lang="en-US" sz="1200" dirty="0" err="1"/>
              <a:t>point_list</a:t>
            </a:r>
            <a:r>
              <a:rPr lang="en-US" sz="1200" dirty="0"/>
              <a:t>.  </a:t>
            </a:r>
            <a:r>
              <a:rPr lang="en-US" sz="1200" dirty="0" err="1"/>
              <a:t>point_list</a:t>
            </a:r>
            <a:r>
              <a:rPr lang="en-US" sz="1200" dirty="0"/>
              <a:t>  is NOT an image, but a </a:t>
            </a:r>
            <a:r>
              <a:rPr lang="en-US" sz="1200" dirty="0" err="1"/>
              <a:t>numpy</a:t>
            </a:r>
            <a:r>
              <a:rPr lang="en-US" sz="1200" dirty="0"/>
              <a:t> array of shape </a:t>
            </a:r>
            <a:r>
              <a:rPr lang="en-US" sz="1200" dirty="0" err="1"/>
              <a:t>rowsXcolumns</a:t>
            </a:r>
            <a:r>
              <a:rPr lang="en-US" sz="1200" dirty="0"/>
              <a:t> where the rows are the points and the columns are the coordinates (usually </a:t>
            </a:r>
            <a:r>
              <a:rPr lang="en-US" sz="1200" dirty="0" err="1"/>
              <a:t>z,y,x</a:t>
            </a:r>
            <a:r>
              <a:rPr lang="en-US" sz="1200" dirty="0"/>
              <a:t> or </a:t>
            </a:r>
            <a:r>
              <a:rPr lang="en-US" sz="1200" dirty="0" err="1"/>
              <a:t>y,x</a:t>
            </a:r>
            <a:r>
              <a:rPr lang="en-US" sz="1200" dirty="0"/>
              <a:t>)</a:t>
            </a:r>
          </a:p>
          <a:p>
            <a:pPr lvl="1"/>
            <a:r>
              <a:rPr lang="en-US" sz="1200" dirty="0"/>
              <a:t>Optional Arguments:</a:t>
            </a:r>
          </a:p>
          <a:p>
            <a:pPr lvl="2"/>
            <a:r>
              <a:rPr lang="en-US" sz="800" dirty="0"/>
              <a:t>name=?</a:t>
            </a:r>
            <a:endParaRPr lang="en-US" sz="1200" dirty="0"/>
          </a:p>
          <a:p>
            <a:r>
              <a:rPr lang="en-US" sz="1600" i="1" dirty="0" err="1"/>
              <a:t>viewer</a:t>
            </a:r>
            <a:r>
              <a:rPr lang="en-US" sz="1600" dirty="0" err="1"/>
              <a:t>.layers.</a:t>
            </a:r>
            <a:r>
              <a:rPr lang="en-US" sz="1600" b="1" dirty="0" err="1"/>
              <a:t>clear</a:t>
            </a:r>
            <a:r>
              <a:rPr lang="en-US" sz="1600" dirty="0"/>
              <a:t>()</a:t>
            </a:r>
          </a:p>
          <a:p>
            <a:pPr lvl="1"/>
            <a:r>
              <a:rPr lang="en-US" sz="1200" dirty="0"/>
              <a:t>Removes all layers</a:t>
            </a:r>
          </a:p>
          <a:p>
            <a:r>
              <a:rPr lang="en-US" sz="1600" i="1" dirty="0" err="1"/>
              <a:t>viewer</a:t>
            </a:r>
            <a:r>
              <a:rPr lang="en-US" sz="1600" dirty="0" err="1"/>
              <a:t>.layers</a:t>
            </a:r>
            <a:r>
              <a:rPr lang="en-US" sz="1600" dirty="0"/>
              <a:t>[‘layer name’] or </a:t>
            </a:r>
            <a:r>
              <a:rPr lang="en-US" sz="1600" dirty="0" err="1"/>
              <a:t>viewer.layers</a:t>
            </a:r>
            <a:r>
              <a:rPr lang="en-US" sz="1600" dirty="0"/>
              <a:t>[0]</a:t>
            </a:r>
          </a:p>
          <a:p>
            <a:pPr lvl="1"/>
            <a:r>
              <a:rPr lang="en-US" sz="1200" dirty="0"/>
              <a:t>Retrieves an individual layer from the </a:t>
            </a:r>
            <a:r>
              <a:rPr lang="en-US" sz="1200" dirty="0" err="1"/>
              <a:t>napari</a:t>
            </a:r>
            <a:r>
              <a:rPr lang="en-US" sz="1200" dirty="0"/>
              <a:t> viewer (either by name or position, if using position 0 refers to the bottommost layer in the viewer and -1 the top)</a:t>
            </a:r>
          </a:p>
          <a:p>
            <a:pPr lvl="1"/>
            <a:r>
              <a:rPr lang="en-US" sz="1200" dirty="0"/>
              <a:t>Commonly used attributes, these can be both read and written (</a:t>
            </a:r>
            <a:r>
              <a:rPr lang="en-US" sz="1200" dirty="0" err="1"/>
              <a:t>ie</a:t>
            </a:r>
            <a:r>
              <a:rPr lang="en-US" sz="1200" dirty="0"/>
              <a:t> you can change their values through assignment ala </a:t>
            </a:r>
            <a:r>
              <a:rPr lang="en-US" sz="1200" dirty="0" err="1"/>
              <a:t>viewer.layers</a:t>
            </a:r>
            <a:r>
              <a:rPr lang="en-US" sz="1200" dirty="0"/>
              <a:t>[0].colormap = ‘red’)</a:t>
            </a:r>
          </a:p>
          <a:p>
            <a:pPr lvl="2"/>
            <a:r>
              <a:rPr lang="en-US" sz="800" dirty="0" err="1"/>
              <a:t>viewer.layers</a:t>
            </a:r>
            <a:r>
              <a:rPr lang="en-US" sz="800" dirty="0"/>
              <a:t>[0].data #The </a:t>
            </a:r>
            <a:r>
              <a:rPr lang="en-US" sz="800" dirty="0" err="1"/>
              <a:t>numpy</a:t>
            </a:r>
            <a:r>
              <a:rPr lang="en-US" sz="800" dirty="0"/>
              <a:t> array that is being display in the layer.  If this layer is a points layer it will return the list of points as a </a:t>
            </a:r>
            <a:r>
              <a:rPr lang="en-US" sz="800" dirty="0" err="1"/>
              <a:t>numpy</a:t>
            </a:r>
            <a:r>
              <a:rPr lang="en-US" sz="800" dirty="0"/>
              <a:t> array </a:t>
            </a:r>
            <a:r>
              <a:rPr lang="en-US" sz="800" dirty="0" err="1"/>
              <a:t>pointsXcoords</a:t>
            </a:r>
            <a:endParaRPr lang="en-US" sz="800" dirty="0"/>
          </a:p>
          <a:p>
            <a:pPr lvl="2"/>
            <a:r>
              <a:rPr lang="en-US" sz="800" dirty="0" err="1"/>
              <a:t>viewer.layers</a:t>
            </a:r>
            <a:r>
              <a:rPr lang="en-US" sz="800" dirty="0"/>
              <a:t>[0].colormap</a:t>
            </a:r>
          </a:p>
          <a:p>
            <a:pPr lvl="2"/>
            <a:r>
              <a:rPr lang="en-US" sz="800" dirty="0" err="1"/>
              <a:t>viewer.layers</a:t>
            </a:r>
            <a:r>
              <a:rPr lang="en-US" sz="800" dirty="0"/>
              <a:t>[0].</a:t>
            </a:r>
            <a:r>
              <a:rPr lang="en-US" sz="800" dirty="0" err="1"/>
              <a:t>contrast_limits</a:t>
            </a:r>
            <a:endParaRPr lang="en-US" sz="800" dirty="0"/>
          </a:p>
          <a:p>
            <a:pPr lvl="2"/>
            <a:r>
              <a:rPr lang="en-US" sz="800" dirty="0" err="1"/>
              <a:t>viewer.layers</a:t>
            </a:r>
            <a:r>
              <a:rPr lang="en-US" sz="800" dirty="0"/>
              <a:t>[0].scale</a:t>
            </a:r>
          </a:p>
          <a:p>
            <a:pPr lvl="2"/>
            <a:r>
              <a:rPr lang="en-US" sz="800" dirty="0" err="1"/>
              <a:t>viewer.layers</a:t>
            </a:r>
            <a:r>
              <a:rPr lang="en-US" sz="800" dirty="0"/>
              <a:t>[0].name</a:t>
            </a:r>
          </a:p>
          <a:p>
            <a:r>
              <a:rPr lang="en-US" sz="1600" i="1" dirty="0" err="1"/>
              <a:t>viewer</a:t>
            </a:r>
            <a:r>
              <a:rPr lang="en-US" sz="1600" dirty="0" err="1"/>
              <a:t>.dims.ndisplay</a:t>
            </a:r>
            <a:endParaRPr lang="en-US" sz="1600" dirty="0"/>
          </a:p>
          <a:p>
            <a:pPr lvl="1"/>
            <a:r>
              <a:rPr lang="en-US" sz="1200" dirty="0"/>
              <a:t>This is an attribute that can be read or written, it tells whether the viewer is in 2D viewing mode (</a:t>
            </a:r>
            <a:r>
              <a:rPr lang="en-US" sz="1200" dirty="0" err="1"/>
              <a:t>viewer.dims.ndisplay</a:t>
            </a:r>
            <a:r>
              <a:rPr lang="en-US" sz="1200" dirty="0"/>
              <a:t>=2) or 3D viewing mode (</a:t>
            </a:r>
            <a:r>
              <a:rPr lang="en-US" sz="1200" dirty="0" err="1"/>
              <a:t>viewer.dims.ndisplay</a:t>
            </a:r>
            <a:r>
              <a:rPr lang="en-US" sz="1200" dirty="0"/>
              <a:t>=3)</a:t>
            </a:r>
          </a:p>
          <a:p>
            <a:pPr lvl="2"/>
            <a:endParaRPr lang="en-US" sz="800" dirty="0"/>
          </a:p>
          <a:p>
            <a:endParaRPr lang="en-US" sz="1600" dirty="0"/>
          </a:p>
          <a:p>
            <a:endParaRPr lang="en-US" sz="1600" dirty="0"/>
          </a:p>
          <a:p>
            <a:endParaRPr lang="en-US" sz="1600" dirty="0"/>
          </a:p>
        </p:txBody>
      </p:sp>
    </p:spTree>
    <p:extLst>
      <p:ext uri="{BB962C8B-B14F-4D97-AF65-F5344CB8AC3E}">
        <p14:creationId xmlns:p14="http://schemas.microsoft.com/office/powerpoint/2010/main" val="2647170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84951-A3D2-1A9B-18CC-4CCB093F2FB3}"/>
              </a:ext>
            </a:extLst>
          </p:cNvPr>
          <p:cNvSpPr>
            <a:spLocks noGrp="1"/>
          </p:cNvSpPr>
          <p:nvPr>
            <p:ph type="title"/>
          </p:nvPr>
        </p:nvSpPr>
        <p:spPr>
          <a:xfrm>
            <a:off x="0" y="0"/>
            <a:ext cx="10515600" cy="1325563"/>
          </a:xfrm>
        </p:spPr>
        <p:txBody>
          <a:bodyPr/>
          <a:lstStyle/>
          <a:p>
            <a:r>
              <a:rPr lang="en-US" dirty="0" err="1"/>
              <a:t>Numpy</a:t>
            </a:r>
            <a:r>
              <a:rPr lang="en-US" dirty="0"/>
              <a:t> arrays</a:t>
            </a:r>
          </a:p>
        </p:txBody>
      </p:sp>
      <p:sp>
        <p:nvSpPr>
          <p:cNvPr id="3" name="Content Placeholder 2">
            <a:extLst>
              <a:ext uri="{FF2B5EF4-FFF2-40B4-BE49-F238E27FC236}">
                <a16:creationId xmlns:a16="http://schemas.microsoft.com/office/drawing/2014/main" id="{ECCC04A5-C53C-53FA-C4A6-E049BFFF3814}"/>
              </a:ext>
            </a:extLst>
          </p:cNvPr>
          <p:cNvSpPr>
            <a:spLocks noGrp="1"/>
          </p:cNvSpPr>
          <p:nvPr>
            <p:ph idx="1"/>
          </p:nvPr>
        </p:nvSpPr>
        <p:spPr>
          <a:xfrm>
            <a:off x="43170" y="1111372"/>
            <a:ext cx="12028480" cy="5285503"/>
          </a:xfrm>
        </p:spPr>
        <p:txBody>
          <a:bodyPr>
            <a:normAutofit lnSpcReduction="10000"/>
          </a:bodyPr>
          <a:lstStyle/>
          <a:p>
            <a:r>
              <a:rPr lang="en-US" sz="1600" dirty="0"/>
              <a:t>import </a:t>
            </a:r>
            <a:r>
              <a:rPr lang="en-US" sz="1600" dirty="0" err="1"/>
              <a:t>numpy</a:t>
            </a:r>
            <a:r>
              <a:rPr lang="en-US" sz="1600" dirty="0"/>
              <a:t> as np</a:t>
            </a:r>
          </a:p>
          <a:p>
            <a:r>
              <a:rPr lang="en-US" sz="1600" dirty="0"/>
              <a:t>Arrays of arbitrary dimensions containing value of which is a consistent datatype (</a:t>
            </a:r>
            <a:r>
              <a:rPr lang="en-US" sz="1600" dirty="0" err="1"/>
              <a:t>ie</a:t>
            </a:r>
            <a:r>
              <a:rPr lang="en-US" sz="1600" dirty="0"/>
              <a:t> all values are float, or all values are integer, or all values are Booleans)</a:t>
            </a:r>
          </a:p>
          <a:p>
            <a:r>
              <a:rPr lang="en-US" sz="1600" dirty="0"/>
              <a:t>Creating</a:t>
            </a:r>
          </a:p>
          <a:p>
            <a:pPr lvl="1"/>
            <a:r>
              <a:rPr lang="en-US" sz="1200" i="1" dirty="0" err="1"/>
              <a:t>img</a:t>
            </a:r>
            <a:r>
              <a:rPr lang="en-US" sz="1200" dirty="0"/>
              <a:t> = </a:t>
            </a:r>
            <a:r>
              <a:rPr lang="en-US" sz="1200" b="1" dirty="0" err="1"/>
              <a:t>np</a:t>
            </a:r>
            <a:r>
              <a:rPr lang="en-US" sz="1200" dirty="0" err="1"/>
              <a:t>.</a:t>
            </a:r>
            <a:r>
              <a:rPr lang="en-US" sz="1200" b="1" dirty="0" err="1"/>
              <a:t>zeros</a:t>
            </a:r>
            <a:r>
              <a:rPr lang="en-US" sz="1200" dirty="0"/>
              <a:t>([100,512,512]) #Creates all zeros</a:t>
            </a:r>
          </a:p>
          <a:p>
            <a:pPr lvl="1"/>
            <a:r>
              <a:rPr lang="en-US" sz="1200" i="1" dirty="0" err="1"/>
              <a:t>img</a:t>
            </a:r>
            <a:r>
              <a:rPr lang="en-US" sz="1200" dirty="0"/>
              <a:t> = </a:t>
            </a:r>
            <a:r>
              <a:rPr lang="en-US" sz="1200" b="1" dirty="0" err="1"/>
              <a:t>ski.io</a:t>
            </a:r>
            <a:r>
              <a:rPr lang="en-US" sz="1200" dirty="0" err="1"/>
              <a:t>.</a:t>
            </a:r>
            <a:r>
              <a:rPr lang="en-US" sz="1200" b="1" dirty="0" err="1"/>
              <a:t>imread</a:t>
            </a:r>
            <a:r>
              <a:rPr lang="en-US" sz="1200" dirty="0"/>
              <a:t>(‘s:\\micro\\mg2\\</a:t>
            </a:r>
            <a:r>
              <a:rPr lang="en-US" sz="1200" dirty="0" err="1"/>
              <a:t>ahk</a:t>
            </a:r>
            <a:r>
              <a:rPr lang="en-US" sz="1200" dirty="0"/>
              <a:t>\\</a:t>
            </a:r>
            <a:r>
              <a:rPr lang="en-US" sz="1200" dirty="0" err="1"/>
              <a:t>my_image.tif</a:t>
            </a:r>
            <a:r>
              <a:rPr lang="en-US" sz="1200" dirty="0"/>
              <a:t>’) #Loads tiff image from disk</a:t>
            </a:r>
          </a:p>
          <a:p>
            <a:pPr lvl="1"/>
            <a:r>
              <a:rPr lang="en-US" sz="1200" i="1" dirty="0" err="1"/>
              <a:t>img</a:t>
            </a:r>
            <a:r>
              <a:rPr lang="en-US" sz="1200" dirty="0"/>
              <a:t> = </a:t>
            </a:r>
            <a:r>
              <a:rPr lang="en-US" sz="1200" b="1" dirty="0" err="1"/>
              <a:t>np</a:t>
            </a:r>
            <a:r>
              <a:rPr lang="en-US" sz="1200" dirty="0" err="1"/>
              <a:t>.</a:t>
            </a:r>
            <a:r>
              <a:rPr lang="en-US" sz="1200" b="1" dirty="0" err="1"/>
              <a:t>zeros_like</a:t>
            </a:r>
            <a:r>
              <a:rPr lang="en-US" sz="1200" dirty="0"/>
              <a:t>(</a:t>
            </a:r>
            <a:r>
              <a:rPr lang="en-US" sz="1200" i="1" dirty="0" err="1"/>
              <a:t>other</a:t>
            </a:r>
            <a:r>
              <a:rPr lang="en-US" sz="1200" dirty="0" err="1"/>
              <a:t>_</a:t>
            </a:r>
            <a:r>
              <a:rPr lang="en-US" sz="1200" i="1" dirty="0" err="1"/>
              <a:t>img</a:t>
            </a:r>
            <a:r>
              <a:rPr lang="en-US" sz="1200" dirty="0"/>
              <a:t>) #Creates all zeros but in the same shape as </a:t>
            </a:r>
            <a:r>
              <a:rPr lang="en-US" sz="1200" dirty="0" err="1"/>
              <a:t>other_img</a:t>
            </a:r>
            <a:endParaRPr lang="en-US" sz="1200" dirty="0"/>
          </a:p>
          <a:p>
            <a:r>
              <a:rPr lang="en-US" sz="1600" dirty="0"/>
              <a:t>Attributes</a:t>
            </a:r>
          </a:p>
          <a:p>
            <a:pPr lvl="1"/>
            <a:r>
              <a:rPr lang="en-US" sz="1200" i="1" dirty="0" err="1"/>
              <a:t>img</a:t>
            </a:r>
            <a:r>
              <a:rPr lang="en-US" sz="1200" dirty="0" err="1"/>
              <a:t>.shape</a:t>
            </a:r>
            <a:r>
              <a:rPr lang="en-US" sz="1200" dirty="0"/>
              <a:t> #Gives dimensions of the </a:t>
            </a:r>
            <a:r>
              <a:rPr lang="en-US" sz="1200" dirty="0" err="1"/>
              <a:t>numpy</a:t>
            </a:r>
            <a:r>
              <a:rPr lang="en-US" sz="1200" dirty="0"/>
              <a:t> array, always good to look at this after loading an image</a:t>
            </a:r>
          </a:p>
          <a:p>
            <a:pPr lvl="1"/>
            <a:r>
              <a:rPr lang="en-US" sz="1200" i="1" dirty="0" err="1"/>
              <a:t>img</a:t>
            </a:r>
            <a:r>
              <a:rPr lang="en-US" sz="1200" dirty="0" err="1"/>
              <a:t>.dtype</a:t>
            </a:r>
            <a:r>
              <a:rPr lang="en-US" sz="1200" dirty="0"/>
              <a:t> #Gives the datatype of all of the elements of the array</a:t>
            </a:r>
          </a:p>
          <a:p>
            <a:r>
              <a:rPr lang="en-US" sz="1600" dirty="0"/>
              <a:t>Slicing (accessing/</a:t>
            </a:r>
            <a:r>
              <a:rPr lang="en-US" sz="1600" dirty="0" err="1"/>
              <a:t>subsetting</a:t>
            </a:r>
            <a:r>
              <a:rPr lang="en-US" sz="1600" dirty="0"/>
              <a:t> data)</a:t>
            </a:r>
          </a:p>
          <a:p>
            <a:pPr lvl="1"/>
            <a:r>
              <a:rPr lang="en-US" sz="1200" i="1" dirty="0" err="1"/>
              <a:t>img</a:t>
            </a:r>
            <a:r>
              <a:rPr lang="en-US" sz="1200" dirty="0"/>
              <a:t>[12, 13, 15] #This finds the 13</a:t>
            </a:r>
            <a:r>
              <a:rPr lang="en-US" sz="1200" baseline="30000" dirty="0"/>
              <a:t>th</a:t>
            </a:r>
            <a:r>
              <a:rPr lang="en-US" sz="1200" dirty="0"/>
              <a:t> slice of the 14</a:t>
            </a:r>
            <a:r>
              <a:rPr lang="en-US" sz="1200" baseline="30000" dirty="0"/>
              <a:t>th</a:t>
            </a:r>
            <a:r>
              <a:rPr lang="en-US" sz="1200" dirty="0"/>
              <a:t> row of the 16</a:t>
            </a:r>
            <a:r>
              <a:rPr lang="en-US" sz="1200" baseline="30000" dirty="0"/>
              <a:t>th</a:t>
            </a:r>
            <a:r>
              <a:rPr lang="en-US" sz="1200" dirty="0"/>
              <a:t> column of the image</a:t>
            </a:r>
          </a:p>
          <a:p>
            <a:pPr lvl="1"/>
            <a:r>
              <a:rPr lang="en-US" sz="1200" i="1" dirty="0" err="1"/>
              <a:t>img</a:t>
            </a:r>
            <a:r>
              <a:rPr lang="en-US" sz="1200" dirty="0"/>
              <a:t>[12, 13, :] # This finds the 13</a:t>
            </a:r>
            <a:r>
              <a:rPr lang="en-US" sz="1200" baseline="30000" dirty="0"/>
              <a:t>th</a:t>
            </a:r>
            <a:r>
              <a:rPr lang="en-US" sz="1200" dirty="0"/>
              <a:t> slice of the 14</a:t>
            </a:r>
            <a:r>
              <a:rPr lang="en-US" sz="1200" baseline="30000" dirty="0"/>
              <a:t>th</a:t>
            </a:r>
            <a:r>
              <a:rPr lang="en-US" sz="1200" dirty="0"/>
              <a:t> row and takes all columns</a:t>
            </a:r>
          </a:p>
          <a:p>
            <a:pPr lvl="1"/>
            <a:r>
              <a:rPr lang="en-US" sz="1200" i="1" dirty="0" err="1"/>
              <a:t>img</a:t>
            </a:r>
            <a:r>
              <a:rPr lang="en-US" sz="1200" dirty="0"/>
              <a:t>[12, 10:15, :]  #This finds the 13</a:t>
            </a:r>
            <a:r>
              <a:rPr lang="en-US" sz="1200" baseline="30000" dirty="0"/>
              <a:t>th</a:t>
            </a:r>
            <a:r>
              <a:rPr lang="en-US" sz="1200" dirty="0"/>
              <a:t> slice, takes the 11</a:t>
            </a:r>
            <a:r>
              <a:rPr lang="en-US" sz="1200" baseline="30000" dirty="0"/>
              <a:t>th</a:t>
            </a:r>
            <a:r>
              <a:rPr lang="en-US" sz="1200" dirty="0"/>
              <a:t> through the 15</a:t>
            </a:r>
            <a:r>
              <a:rPr lang="en-US" sz="1200" baseline="30000" dirty="0"/>
              <a:t>th</a:t>
            </a:r>
            <a:r>
              <a:rPr lang="en-US" sz="1200" dirty="0"/>
              <a:t> rows, and all columns (note 10:15 will NOT include the 15, only 10, 11, 12, 13, 14)</a:t>
            </a:r>
          </a:p>
          <a:p>
            <a:r>
              <a:rPr lang="en-US" sz="1600" b="1" dirty="0" err="1"/>
              <a:t>np</a:t>
            </a:r>
            <a:r>
              <a:rPr lang="en-US" sz="1600" dirty="0" err="1"/>
              <a:t>.</a:t>
            </a:r>
            <a:r>
              <a:rPr lang="en-US" sz="1600" b="1" dirty="0" err="1"/>
              <a:t>max</a:t>
            </a:r>
            <a:r>
              <a:rPr lang="en-US" sz="1600" dirty="0"/>
              <a:t>(</a:t>
            </a:r>
            <a:r>
              <a:rPr lang="en-US" sz="1600" i="1" dirty="0" err="1"/>
              <a:t>img</a:t>
            </a:r>
            <a:r>
              <a:rPr lang="en-US" sz="1600" dirty="0"/>
              <a:t>, …), </a:t>
            </a:r>
            <a:r>
              <a:rPr lang="en-US" sz="1600" b="1" dirty="0" err="1"/>
              <a:t>np</a:t>
            </a:r>
            <a:r>
              <a:rPr lang="en-US" sz="1600" dirty="0" err="1"/>
              <a:t>.</a:t>
            </a:r>
            <a:r>
              <a:rPr lang="en-US" sz="1600" b="1" dirty="0" err="1"/>
              <a:t>mean</a:t>
            </a:r>
            <a:r>
              <a:rPr lang="en-US" sz="1600" dirty="0"/>
              <a:t>(</a:t>
            </a:r>
            <a:r>
              <a:rPr lang="en-US" sz="1600" i="1" dirty="0" err="1"/>
              <a:t>img</a:t>
            </a:r>
            <a:r>
              <a:rPr lang="en-US" sz="1600" dirty="0"/>
              <a:t>, …), </a:t>
            </a:r>
            <a:r>
              <a:rPr lang="en-US" sz="1600" b="1" dirty="0" err="1"/>
              <a:t>np</a:t>
            </a:r>
            <a:r>
              <a:rPr lang="en-US" sz="1600" dirty="0" err="1"/>
              <a:t>.</a:t>
            </a:r>
            <a:r>
              <a:rPr lang="en-US" sz="1600" b="1" dirty="0" err="1"/>
              <a:t>min</a:t>
            </a:r>
            <a:r>
              <a:rPr lang="en-US" sz="1600" dirty="0"/>
              <a:t>(</a:t>
            </a:r>
            <a:r>
              <a:rPr lang="en-US" sz="1600" i="1" dirty="0" err="1"/>
              <a:t>img</a:t>
            </a:r>
            <a:r>
              <a:rPr lang="en-US" sz="1600" dirty="0"/>
              <a:t>,…), </a:t>
            </a:r>
            <a:r>
              <a:rPr lang="en-US" sz="1600" b="1" dirty="0" err="1"/>
              <a:t>np</a:t>
            </a:r>
            <a:r>
              <a:rPr lang="en-US" sz="1600" dirty="0" err="1"/>
              <a:t>.</a:t>
            </a:r>
            <a:r>
              <a:rPr lang="en-US" sz="1600" b="1" dirty="0" err="1"/>
              <a:t>std</a:t>
            </a:r>
            <a:r>
              <a:rPr lang="en-US" sz="1600" dirty="0"/>
              <a:t>(</a:t>
            </a:r>
            <a:r>
              <a:rPr lang="en-US" sz="1600" i="1" dirty="0" err="1"/>
              <a:t>img</a:t>
            </a:r>
            <a:r>
              <a:rPr lang="en-US" sz="1600" dirty="0"/>
              <a:t>, …), </a:t>
            </a:r>
            <a:r>
              <a:rPr lang="en-US" sz="1600" b="1" dirty="0" err="1"/>
              <a:t>np</a:t>
            </a:r>
            <a:r>
              <a:rPr lang="en-US" sz="1600" dirty="0" err="1"/>
              <a:t>.</a:t>
            </a:r>
            <a:r>
              <a:rPr lang="en-US" sz="1600" b="1" dirty="0" err="1"/>
              <a:t>median</a:t>
            </a:r>
            <a:r>
              <a:rPr lang="en-US" sz="1600" dirty="0"/>
              <a:t>(</a:t>
            </a:r>
            <a:r>
              <a:rPr lang="en-US" sz="1600" i="1" dirty="0" err="1"/>
              <a:t>img</a:t>
            </a:r>
            <a:r>
              <a:rPr lang="en-US" sz="1600" dirty="0"/>
              <a:t>,…)</a:t>
            </a:r>
          </a:p>
          <a:p>
            <a:pPr lvl="1"/>
            <a:r>
              <a:rPr lang="en-US" sz="1200" dirty="0"/>
              <a:t>Calculates a value over the entire array</a:t>
            </a:r>
          </a:p>
          <a:p>
            <a:pPr lvl="1"/>
            <a:r>
              <a:rPr lang="en-US" sz="1200" dirty="0"/>
              <a:t>Optional Arguments</a:t>
            </a:r>
          </a:p>
          <a:p>
            <a:pPr lvl="2"/>
            <a:r>
              <a:rPr lang="en-US" sz="800" dirty="0"/>
              <a:t>axis=? #Tells which axis/axes you want removed, </a:t>
            </a:r>
            <a:r>
              <a:rPr lang="en-US" sz="800" dirty="0" err="1"/>
              <a:t>eg</a:t>
            </a:r>
            <a:r>
              <a:rPr lang="en-US" sz="800" dirty="0"/>
              <a:t> if you want to get rid of the first axis:  </a:t>
            </a:r>
            <a:r>
              <a:rPr lang="en-US" sz="800" dirty="0" err="1"/>
              <a:t>np.max</a:t>
            </a:r>
            <a:r>
              <a:rPr lang="en-US" sz="800" dirty="0"/>
              <a:t>(</a:t>
            </a:r>
            <a:r>
              <a:rPr lang="en-US" sz="800" dirty="0" err="1"/>
              <a:t>img</a:t>
            </a:r>
            <a:r>
              <a:rPr lang="en-US" sz="800" dirty="0"/>
              <a:t>, axis=0), if the 2</a:t>
            </a:r>
            <a:r>
              <a:rPr lang="en-US" sz="800" baseline="30000" dirty="0"/>
              <a:t>nd</a:t>
            </a:r>
            <a:r>
              <a:rPr lang="en-US" sz="800" dirty="0"/>
              <a:t> and 3</a:t>
            </a:r>
            <a:r>
              <a:rPr lang="en-US" sz="800" baseline="30000" dirty="0"/>
              <a:t>rd</a:t>
            </a:r>
            <a:r>
              <a:rPr lang="en-US" sz="800" dirty="0"/>
              <a:t>:  </a:t>
            </a:r>
            <a:r>
              <a:rPr lang="en-US" sz="800" dirty="0" err="1"/>
              <a:t>np.max</a:t>
            </a:r>
            <a:r>
              <a:rPr lang="en-US" sz="800" dirty="0"/>
              <a:t>(</a:t>
            </a:r>
            <a:r>
              <a:rPr lang="en-US" sz="800" dirty="0" err="1"/>
              <a:t>img</a:t>
            </a:r>
            <a:r>
              <a:rPr lang="en-US" sz="800" dirty="0"/>
              <a:t>, axis=(1,2))</a:t>
            </a:r>
          </a:p>
          <a:p>
            <a:r>
              <a:rPr lang="en-US" sz="1600" dirty="0"/>
              <a:t>Operations</a:t>
            </a:r>
          </a:p>
          <a:p>
            <a:pPr lvl="1"/>
            <a:r>
              <a:rPr lang="en-US" sz="1200" i="1" dirty="0" err="1"/>
              <a:t>new</a:t>
            </a:r>
            <a:r>
              <a:rPr lang="en-US" sz="1200" dirty="0" err="1"/>
              <a:t>_</a:t>
            </a:r>
            <a:r>
              <a:rPr lang="en-US" sz="1200" i="1" dirty="0" err="1"/>
              <a:t>img</a:t>
            </a:r>
            <a:r>
              <a:rPr lang="en-US" sz="1200" dirty="0"/>
              <a:t> = </a:t>
            </a:r>
            <a:r>
              <a:rPr lang="en-US" sz="1200" i="1" dirty="0" err="1"/>
              <a:t>img</a:t>
            </a:r>
            <a:r>
              <a:rPr lang="en-US" sz="1200" dirty="0"/>
              <a:t> * 2 #Multiplies all values by 2</a:t>
            </a:r>
          </a:p>
          <a:p>
            <a:pPr lvl="1"/>
            <a:r>
              <a:rPr lang="en-US" sz="1200" i="1" dirty="0" err="1"/>
              <a:t>new</a:t>
            </a:r>
            <a:r>
              <a:rPr lang="en-US" sz="1200" dirty="0" err="1"/>
              <a:t>_</a:t>
            </a:r>
            <a:r>
              <a:rPr lang="en-US" sz="1200" i="1" dirty="0" err="1"/>
              <a:t>img</a:t>
            </a:r>
            <a:r>
              <a:rPr lang="en-US" sz="1200" dirty="0"/>
              <a:t> = </a:t>
            </a:r>
            <a:r>
              <a:rPr lang="en-US" sz="1200" i="1" dirty="0" err="1"/>
              <a:t>img</a:t>
            </a:r>
            <a:r>
              <a:rPr lang="en-US" sz="1200" dirty="0"/>
              <a:t> &gt; 1000 #Makes new array in same shape as </a:t>
            </a:r>
            <a:r>
              <a:rPr lang="en-US" sz="1200" dirty="0" err="1"/>
              <a:t>img</a:t>
            </a:r>
            <a:r>
              <a:rPr lang="en-US" sz="1200" dirty="0"/>
              <a:t>, but all values are either True or False depending on whether that pixel was greater than 1000</a:t>
            </a:r>
          </a:p>
        </p:txBody>
      </p:sp>
    </p:spTree>
    <p:extLst>
      <p:ext uri="{BB962C8B-B14F-4D97-AF65-F5344CB8AC3E}">
        <p14:creationId xmlns:p14="http://schemas.microsoft.com/office/powerpoint/2010/main" val="1644553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1A0E-64BD-B603-1BB6-E69E3E431179}"/>
              </a:ext>
            </a:extLst>
          </p:cNvPr>
          <p:cNvSpPr>
            <a:spLocks noGrp="1"/>
          </p:cNvSpPr>
          <p:nvPr>
            <p:ph type="title"/>
          </p:nvPr>
        </p:nvSpPr>
        <p:spPr>
          <a:xfrm>
            <a:off x="0" y="0"/>
            <a:ext cx="10515600" cy="1325563"/>
          </a:xfrm>
        </p:spPr>
        <p:txBody>
          <a:bodyPr/>
          <a:lstStyle/>
          <a:p>
            <a:r>
              <a:rPr lang="en-US" dirty="0"/>
              <a:t>Scikit-image and </a:t>
            </a:r>
            <a:r>
              <a:rPr lang="en-US" dirty="0" err="1"/>
              <a:t>scipy.ndimage</a:t>
            </a:r>
            <a:endParaRPr lang="en-US" dirty="0"/>
          </a:p>
        </p:txBody>
      </p:sp>
      <p:sp>
        <p:nvSpPr>
          <p:cNvPr id="3" name="Content Placeholder 2">
            <a:extLst>
              <a:ext uri="{FF2B5EF4-FFF2-40B4-BE49-F238E27FC236}">
                <a16:creationId xmlns:a16="http://schemas.microsoft.com/office/drawing/2014/main" id="{7597B9A8-1EC0-A068-0659-E81FE045ECEF}"/>
              </a:ext>
            </a:extLst>
          </p:cNvPr>
          <p:cNvSpPr>
            <a:spLocks noGrp="1"/>
          </p:cNvSpPr>
          <p:nvPr>
            <p:ph idx="1"/>
          </p:nvPr>
        </p:nvSpPr>
        <p:spPr>
          <a:xfrm>
            <a:off x="0" y="1052506"/>
            <a:ext cx="12192000" cy="5736816"/>
          </a:xfrm>
        </p:spPr>
        <p:txBody>
          <a:bodyPr>
            <a:normAutofit lnSpcReduction="10000"/>
          </a:bodyPr>
          <a:lstStyle/>
          <a:p>
            <a:r>
              <a:rPr lang="en-US" sz="1600" dirty="0"/>
              <a:t>import </a:t>
            </a:r>
            <a:r>
              <a:rPr lang="en-US" sz="1600" dirty="0" err="1"/>
              <a:t>skimage</a:t>
            </a:r>
            <a:r>
              <a:rPr lang="en-US" sz="1600" dirty="0"/>
              <a:t> as ski</a:t>
            </a:r>
          </a:p>
          <a:p>
            <a:r>
              <a:rPr lang="en-US" sz="1600" dirty="0"/>
              <a:t>import </a:t>
            </a:r>
            <a:r>
              <a:rPr lang="en-US" sz="1600" dirty="0" err="1"/>
              <a:t>scipy.ndimage</a:t>
            </a:r>
            <a:r>
              <a:rPr lang="en-US" sz="1600" dirty="0"/>
              <a:t> as </a:t>
            </a:r>
            <a:r>
              <a:rPr lang="en-US" sz="1600" dirty="0" err="1"/>
              <a:t>ndi</a:t>
            </a:r>
            <a:endParaRPr lang="en-US" sz="1600" dirty="0"/>
          </a:p>
          <a:p>
            <a:r>
              <a:rPr lang="en-US" sz="1600" dirty="0"/>
              <a:t>Filters</a:t>
            </a:r>
          </a:p>
          <a:p>
            <a:pPr lvl="1"/>
            <a:r>
              <a:rPr lang="en-US" sz="1200" i="1" dirty="0"/>
              <a:t>blurred </a:t>
            </a:r>
            <a:r>
              <a:rPr lang="en-US" sz="1200" dirty="0"/>
              <a:t>= </a:t>
            </a:r>
            <a:r>
              <a:rPr lang="en-US" sz="1200" b="1" dirty="0" err="1"/>
              <a:t>ndi.gaussian_filter</a:t>
            </a:r>
            <a:r>
              <a:rPr lang="en-US" sz="1200" dirty="0"/>
              <a:t>(</a:t>
            </a:r>
            <a:r>
              <a:rPr lang="en-US" sz="1200" i="1" dirty="0" err="1"/>
              <a:t>img</a:t>
            </a:r>
            <a:r>
              <a:rPr lang="en-US" sz="1200" dirty="0"/>
              <a:t>, sigma=3) #Blurs by 3 pixels</a:t>
            </a:r>
          </a:p>
          <a:p>
            <a:pPr lvl="1"/>
            <a:r>
              <a:rPr lang="en-US" sz="1200" i="1" dirty="0" err="1"/>
              <a:t>punctated</a:t>
            </a:r>
            <a:r>
              <a:rPr lang="en-US" sz="1200" i="1" dirty="0"/>
              <a:t> </a:t>
            </a:r>
            <a:r>
              <a:rPr lang="en-US" sz="1200" dirty="0"/>
              <a:t>= -</a:t>
            </a:r>
            <a:r>
              <a:rPr lang="en-US" sz="1200" b="1" dirty="0" err="1"/>
              <a:t>ndi.gaussian_laplace</a:t>
            </a:r>
            <a:r>
              <a:rPr lang="en-US" sz="1200" dirty="0"/>
              <a:t>(</a:t>
            </a:r>
            <a:r>
              <a:rPr lang="en-US" sz="1200" i="1" dirty="0" err="1"/>
              <a:t>img</a:t>
            </a:r>
            <a:r>
              <a:rPr lang="en-US" sz="1200" dirty="0"/>
              <a:t>, sigma=2) #Accentuates peaks of width 2 in image, useful for spot/peak finding</a:t>
            </a:r>
          </a:p>
          <a:p>
            <a:r>
              <a:rPr lang="en-US" sz="1600" dirty="0"/>
              <a:t>Morphology</a:t>
            </a:r>
          </a:p>
          <a:p>
            <a:pPr lvl="1"/>
            <a:r>
              <a:rPr lang="en-US" sz="1200" i="1" dirty="0" err="1"/>
              <a:t>Expanded_label_img</a:t>
            </a:r>
            <a:r>
              <a:rPr lang="en-US" sz="1200" i="1" dirty="0"/>
              <a:t> </a:t>
            </a:r>
            <a:r>
              <a:rPr lang="en-US" sz="1200" dirty="0"/>
              <a:t>= </a:t>
            </a:r>
            <a:r>
              <a:rPr lang="en-US" sz="1200" b="1" dirty="0" err="1"/>
              <a:t>ski.expand_labels</a:t>
            </a:r>
            <a:r>
              <a:rPr lang="en-US" sz="1200" dirty="0"/>
              <a:t>(</a:t>
            </a:r>
            <a:r>
              <a:rPr lang="en-US" sz="1200" i="1" dirty="0" err="1"/>
              <a:t>label_img</a:t>
            </a:r>
            <a:r>
              <a:rPr lang="en-US" sz="1200" dirty="0"/>
              <a:t>,…)</a:t>
            </a:r>
          </a:p>
          <a:p>
            <a:pPr lvl="2"/>
            <a:r>
              <a:rPr lang="en-US" sz="800" dirty="0"/>
              <a:t>Takes a </a:t>
            </a:r>
            <a:r>
              <a:rPr lang="en-US" sz="800" dirty="0" err="1"/>
              <a:t>label_img</a:t>
            </a:r>
            <a:r>
              <a:rPr lang="en-US" sz="800" dirty="0"/>
              <a:t> and expands each object by a distance (defaults to 1 pixel), but does NOT merge objects if this would cause them to</a:t>
            </a:r>
          </a:p>
          <a:p>
            <a:pPr lvl="2"/>
            <a:r>
              <a:rPr lang="en-US" sz="800" dirty="0"/>
              <a:t>Optional argument</a:t>
            </a:r>
          </a:p>
          <a:p>
            <a:pPr lvl="3"/>
            <a:r>
              <a:rPr lang="en-US" sz="600" dirty="0"/>
              <a:t>distance=? #Used if you want to expand by more than one pixel</a:t>
            </a:r>
          </a:p>
          <a:p>
            <a:r>
              <a:rPr lang="en-US" sz="1600" dirty="0"/>
              <a:t>“Analyze Particles” functions</a:t>
            </a:r>
          </a:p>
          <a:p>
            <a:pPr lvl="1"/>
            <a:r>
              <a:rPr lang="en-US" sz="1200" i="1" dirty="0" err="1"/>
              <a:t>label_img</a:t>
            </a:r>
            <a:r>
              <a:rPr lang="en-US" sz="1200" dirty="0"/>
              <a:t> = </a:t>
            </a:r>
            <a:r>
              <a:rPr lang="en-US" sz="1200" b="1" dirty="0" err="1"/>
              <a:t>ndi.label</a:t>
            </a:r>
            <a:r>
              <a:rPr lang="en-US" sz="1200" dirty="0"/>
              <a:t>(</a:t>
            </a:r>
            <a:r>
              <a:rPr lang="en-US" sz="1200" i="1" dirty="0" err="1"/>
              <a:t>binary_img</a:t>
            </a:r>
            <a:r>
              <a:rPr lang="en-US" sz="1200" dirty="0"/>
              <a:t>) #Takes binary image (True/False) and returns image where pixel value corresponds to object assignment</a:t>
            </a:r>
          </a:p>
          <a:p>
            <a:pPr lvl="1"/>
            <a:r>
              <a:rPr lang="en-US" sz="1200" i="1" dirty="0" err="1"/>
              <a:t>results_dict</a:t>
            </a:r>
            <a:r>
              <a:rPr lang="en-US" sz="1200" dirty="0"/>
              <a:t> = </a:t>
            </a:r>
            <a:r>
              <a:rPr lang="en-US" sz="1200" b="1" dirty="0" err="1"/>
              <a:t>ski.measure.regionprops_table</a:t>
            </a:r>
            <a:r>
              <a:rPr lang="en-US" sz="1200" dirty="0"/>
              <a:t>(</a:t>
            </a:r>
            <a:r>
              <a:rPr lang="en-US" sz="1200" i="1" dirty="0" err="1"/>
              <a:t>label_img</a:t>
            </a:r>
            <a:r>
              <a:rPr lang="en-US" sz="1200" dirty="0"/>
              <a:t>, </a:t>
            </a:r>
            <a:r>
              <a:rPr lang="en-US" sz="1200" i="1" dirty="0" err="1"/>
              <a:t>intensity_img</a:t>
            </a:r>
            <a:r>
              <a:rPr lang="en-US" sz="1200" dirty="0"/>
              <a:t>, properties=[‘label’, ‘area’, ‘</a:t>
            </a:r>
            <a:r>
              <a:rPr lang="en-US" sz="1200" dirty="0" err="1"/>
              <a:t>mean_intensity</a:t>
            </a:r>
            <a:r>
              <a:rPr lang="en-US" sz="1200" dirty="0"/>
              <a:t>’…]</a:t>
            </a:r>
          </a:p>
          <a:p>
            <a:pPr lvl="2"/>
            <a:r>
              <a:rPr lang="en-US" sz="800" dirty="0"/>
              <a:t>Returns a dictionary of values that must then be turned into a table (see </a:t>
            </a:r>
            <a:r>
              <a:rPr lang="en-US" sz="800" dirty="0" err="1"/>
              <a:t>pd.DataFrame</a:t>
            </a:r>
            <a:r>
              <a:rPr lang="en-US" sz="800" dirty="0"/>
              <a:t>() later)</a:t>
            </a:r>
          </a:p>
          <a:p>
            <a:pPr lvl="2"/>
            <a:r>
              <a:rPr lang="en-US" sz="800" dirty="0"/>
              <a:t>‘</a:t>
            </a:r>
            <a:r>
              <a:rPr lang="en-US" sz="800" dirty="0" err="1"/>
              <a:t>intensity_img</a:t>
            </a:r>
            <a:r>
              <a:rPr lang="en-US" sz="800" dirty="0"/>
              <a:t>’ is optional:  if you just want shape parameters it is not necessary, but ‘</a:t>
            </a:r>
            <a:r>
              <a:rPr lang="en-US" sz="800" dirty="0" err="1"/>
              <a:t>mean_intensity</a:t>
            </a:r>
            <a:r>
              <a:rPr lang="en-US" sz="800" dirty="0"/>
              <a:t>’ will not work</a:t>
            </a:r>
          </a:p>
          <a:p>
            <a:pPr lvl="2"/>
            <a:r>
              <a:rPr lang="en-US" sz="800" dirty="0"/>
              <a:t>properties:  common properties are ‘label’, ‘area’, ‘</a:t>
            </a:r>
            <a:r>
              <a:rPr lang="en-US" sz="800" dirty="0" err="1"/>
              <a:t>mean_intensity</a:t>
            </a:r>
            <a:r>
              <a:rPr lang="en-US" sz="800" dirty="0"/>
              <a:t>’, ‘centroid’, ‘orientation’, note that orientation is in radians.  For 2D images y-center and x-center are called ‘centroid-0’ and centroid-1’, for 3D: </a:t>
            </a:r>
            <a:r>
              <a:rPr lang="en-US" sz="800" dirty="0" err="1"/>
              <a:t>z,y,x</a:t>
            </a:r>
            <a:r>
              <a:rPr lang="en-US" sz="800" dirty="0"/>
              <a:t>-&gt;centroid-0, centroid-1, centroid-2</a:t>
            </a:r>
          </a:p>
          <a:p>
            <a:r>
              <a:rPr lang="en-US" sz="1600" dirty="0"/>
              <a:t>Peak finding</a:t>
            </a:r>
          </a:p>
          <a:p>
            <a:pPr lvl="1"/>
            <a:r>
              <a:rPr lang="en-US" sz="1200" i="1" dirty="0"/>
              <a:t>peaks</a:t>
            </a:r>
            <a:r>
              <a:rPr lang="en-US" sz="1200" dirty="0"/>
              <a:t> = </a:t>
            </a:r>
            <a:r>
              <a:rPr lang="en-US" sz="1200" b="1" dirty="0" err="1"/>
              <a:t>ski.feature.peak_local_max</a:t>
            </a:r>
            <a:r>
              <a:rPr lang="en-US" sz="1200" dirty="0"/>
              <a:t>(</a:t>
            </a:r>
            <a:r>
              <a:rPr lang="en-US" sz="1200" i="1" dirty="0" err="1"/>
              <a:t>punctated</a:t>
            </a:r>
            <a:r>
              <a:rPr lang="en-US" sz="1200" dirty="0"/>
              <a:t>)</a:t>
            </a:r>
          </a:p>
          <a:p>
            <a:pPr lvl="2"/>
            <a:r>
              <a:rPr lang="en-US" sz="800" dirty="0"/>
              <a:t>Returns a </a:t>
            </a:r>
            <a:r>
              <a:rPr lang="en-US" sz="800" dirty="0" err="1"/>
              <a:t>numpy</a:t>
            </a:r>
            <a:r>
              <a:rPr lang="en-US" sz="800" dirty="0"/>
              <a:t> array of positions in </a:t>
            </a:r>
            <a:r>
              <a:rPr lang="en-US" sz="800" dirty="0" err="1"/>
              <a:t>punctated</a:t>
            </a:r>
            <a:r>
              <a:rPr lang="en-US" sz="800" dirty="0"/>
              <a:t> where it found a local intensity maximum</a:t>
            </a:r>
          </a:p>
          <a:p>
            <a:pPr lvl="2"/>
            <a:r>
              <a:rPr lang="en-US" sz="800" dirty="0"/>
              <a:t>Common arguments</a:t>
            </a:r>
          </a:p>
          <a:p>
            <a:pPr lvl="3"/>
            <a:r>
              <a:rPr lang="en-US" sz="600" dirty="0" err="1"/>
              <a:t>min_distance</a:t>
            </a:r>
            <a:r>
              <a:rPr lang="en-US" sz="600" dirty="0"/>
              <a:t>=? #Tells it to ignore a second peak if it is within this distance of a brighter one</a:t>
            </a:r>
          </a:p>
          <a:p>
            <a:pPr lvl="3"/>
            <a:r>
              <a:rPr lang="en-US" sz="600" dirty="0" err="1"/>
              <a:t>threshold_abs</a:t>
            </a:r>
            <a:r>
              <a:rPr lang="en-US" sz="600" dirty="0"/>
              <a:t>=? #Tells it to only count peaks if they are brighter than </a:t>
            </a:r>
            <a:r>
              <a:rPr lang="en-US" sz="600" dirty="0" err="1"/>
              <a:t>threshold_abs</a:t>
            </a:r>
            <a:endParaRPr lang="en-US" sz="600" dirty="0"/>
          </a:p>
          <a:p>
            <a:pPr lvl="3"/>
            <a:r>
              <a:rPr lang="en-US" sz="600" dirty="0" err="1"/>
              <a:t>threshold_rel</a:t>
            </a:r>
            <a:r>
              <a:rPr lang="en-US" sz="600" dirty="0"/>
              <a:t>=? #A number between 0 and 1.  Tells it to only count peaks if they are brighter than the image’s brightest pixel * </a:t>
            </a:r>
            <a:r>
              <a:rPr lang="en-US" sz="600" dirty="0" err="1"/>
              <a:t>threshold_rel</a:t>
            </a:r>
            <a:endParaRPr lang="en-US" sz="600" dirty="0"/>
          </a:p>
          <a:p>
            <a:r>
              <a:rPr lang="en-US" sz="1600" dirty="0"/>
              <a:t>Painting tables values onto a label image</a:t>
            </a:r>
          </a:p>
          <a:p>
            <a:pPr lvl="1"/>
            <a:r>
              <a:rPr lang="en-US" sz="1200" i="1" dirty="0" err="1"/>
              <a:t>rslt_img</a:t>
            </a:r>
            <a:r>
              <a:rPr lang="en-US" sz="1200" i="1" dirty="0"/>
              <a:t> </a:t>
            </a:r>
            <a:r>
              <a:rPr lang="en-US" sz="1200" dirty="0"/>
              <a:t>= </a:t>
            </a:r>
            <a:r>
              <a:rPr lang="en-US" sz="1200" b="1" dirty="0" err="1"/>
              <a:t>ski.util.map_array</a:t>
            </a:r>
            <a:r>
              <a:rPr lang="en-US" sz="1200" dirty="0"/>
              <a:t>(</a:t>
            </a:r>
            <a:r>
              <a:rPr lang="en-US" sz="1200" i="1" dirty="0" err="1"/>
              <a:t>label_img</a:t>
            </a:r>
            <a:r>
              <a:rPr lang="en-US" sz="1200" i="1" dirty="0"/>
              <a:t>, </a:t>
            </a:r>
            <a:r>
              <a:rPr lang="en-US" sz="1200" i="1" dirty="0" err="1"/>
              <a:t>list_of_labels</a:t>
            </a:r>
            <a:r>
              <a:rPr lang="en-US" sz="1200" i="1" dirty="0"/>
              <a:t>, </a:t>
            </a:r>
            <a:r>
              <a:rPr lang="en-US" sz="1200" i="1" dirty="0" err="1"/>
              <a:t>list_of_values_to_paint</a:t>
            </a:r>
            <a:r>
              <a:rPr lang="en-US" sz="1200" dirty="0"/>
              <a:t>)</a:t>
            </a:r>
          </a:p>
          <a:p>
            <a:pPr lvl="2"/>
            <a:r>
              <a:rPr lang="en-US" sz="800" dirty="0"/>
              <a:t>This takes a label image and converts the intensity of each object to that object’s value in a list (or table).  Most commonly this will be used with the result from a </a:t>
            </a:r>
            <a:r>
              <a:rPr lang="en-US" sz="800" dirty="0" err="1"/>
              <a:t>regionprops_table</a:t>
            </a:r>
            <a:r>
              <a:rPr lang="en-US" sz="800" dirty="0"/>
              <a:t> as:</a:t>
            </a:r>
          </a:p>
          <a:p>
            <a:pPr lvl="3"/>
            <a:r>
              <a:rPr lang="en-US" sz="600" dirty="0" err="1"/>
              <a:t>area_img</a:t>
            </a:r>
            <a:r>
              <a:rPr lang="en-US" sz="600" dirty="0"/>
              <a:t> = </a:t>
            </a:r>
            <a:r>
              <a:rPr lang="en-US" sz="600" dirty="0" err="1"/>
              <a:t>ski.util.map_array</a:t>
            </a:r>
            <a:r>
              <a:rPr lang="en-US" sz="600" dirty="0"/>
              <a:t>(</a:t>
            </a:r>
            <a:r>
              <a:rPr lang="en-US" sz="600" dirty="0" err="1"/>
              <a:t>label_img</a:t>
            </a:r>
            <a:r>
              <a:rPr lang="en-US" sz="600" dirty="0"/>
              <a:t>, </a:t>
            </a:r>
            <a:r>
              <a:rPr lang="en-US" sz="600" dirty="0" err="1"/>
              <a:t>results_dataframe</a:t>
            </a:r>
            <a:r>
              <a:rPr lang="en-US" sz="600" dirty="0"/>
              <a:t>['label'].values, </a:t>
            </a:r>
            <a:r>
              <a:rPr lang="en-US" sz="600" dirty="0" err="1"/>
              <a:t>results_dataframe</a:t>
            </a:r>
            <a:r>
              <a:rPr lang="en-US" sz="600" dirty="0"/>
              <a:t>['area'].values)</a:t>
            </a:r>
          </a:p>
          <a:p>
            <a:pPr lvl="3"/>
            <a:endParaRPr lang="en-US" sz="600" dirty="0"/>
          </a:p>
          <a:p>
            <a:pPr lvl="1"/>
            <a:endParaRPr lang="en-US" sz="1200" dirty="0"/>
          </a:p>
          <a:p>
            <a:pPr lvl="1"/>
            <a:endParaRPr lang="en-US" sz="1200" dirty="0"/>
          </a:p>
          <a:p>
            <a:pPr lvl="1"/>
            <a:endParaRPr lang="en-US" sz="1200" dirty="0"/>
          </a:p>
        </p:txBody>
      </p:sp>
    </p:spTree>
    <p:extLst>
      <p:ext uri="{BB962C8B-B14F-4D97-AF65-F5344CB8AC3E}">
        <p14:creationId xmlns:p14="http://schemas.microsoft.com/office/powerpoint/2010/main" val="750384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0E538-42D6-F036-5CCC-20C010CA80DF}"/>
              </a:ext>
            </a:extLst>
          </p:cNvPr>
          <p:cNvSpPr>
            <a:spLocks noGrp="1"/>
          </p:cNvSpPr>
          <p:nvPr>
            <p:ph type="title"/>
          </p:nvPr>
        </p:nvSpPr>
        <p:spPr>
          <a:xfrm>
            <a:off x="0" y="0"/>
            <a:ext cx="10515600" cy="1325563"/>
          </a:xfrm>
        </p:spPr>
        <p:txBody>
          <a:bodyPr/>
          <a:lstStyle/>
          <a:p>
            <a:r>
              <a:rPr lang="en-US" dirty="0" err="1"/>
              <a:t>sutils</a:t>
            </a:r>
            <a:endParaRPr lang="en-US" dirty="0"/>
          </a:p>
        </p:txBody>
      </p:sp>
      <p:sp>
        <p:nvSpPr>
          <p:cNvPr id="3" name="Content Placeholder 2">
            <a:extLst>
              <a:ext uri="{FF2B5EF4-FFF2-40B4-BE49-F238E27FC236}">
                <a16:creationId xmlns:a16="http://schemas.microsoft.com/office/drawing/2014/main" id="{EC3F662A-4CA6-05AD-B8BA-050CBE0AA6F4}"/>
              </a:ext>
            </a:extLst>
          </p:cNvPr>
          <p:cNvSpPr>
            <a:spLocks noGrp="1"/>
          </p:cNvSpPr>
          <p:nvPr>
            <p:ph idx="1"/>
          </p:nvPr>
        </p:nvSpPr>
        <p:spPr>
          <a:xfrm>
            <a:off x="0" y="1444952"/>
            <a:ext cx="12192000" cy="5144222"/>
          </a:xfrm>
        </p:spPr>
        <p:txBody>
          <a:bodyPr>
            <a:normAutofit/>
          </a:bodyPr>
          <a:lstStyle/>
          <a:p>
            <a:r>
              <a:rPr lang="en-US" sz="1600" dirty="0"/>
              <a:t>import </a:t>
            </a:r>
            <a:r>
              <a:rPr lang="en-US" sz="1600" dirty="0" err="1"/>
              <a:t>sutils</a:t>
            </a:r>
            <a:endParaRPr lang="en-US" sz="1600" dirty="0"/>
          </a:p>
          <a:p>
            <a:r>
              <a:rPr lang="en-US" sz="1600" dirty="0"/>
              <a:t>Copy of sutils.py must be in same place as notebook</a:t>
            </a:r>
          </a:p>
          <a:p>
            <a:r>
              <a:rPr lang="en-US" sz="1600" i="1" dirty="0" err="1"/>
              <a:t>backsubbed</a:t>
            </a:r>
            <a:r>
              <a:rPr lang="en-US" sz="1600" dirty="0"/>
              <a:t> = </a:t>
            </a:r>
            <a:r>
              <a:rPr lang="en-US" sz="1600" b="1" dirty="0" err="1"/>
              <a:t>sutils.backsub</a:t>
            </a:r>
            <a:r>
              <a:rPr lang="en-US" sz="1600" dirty="0"/>
              <a:t>(</a:t>
            </a:r>
            <a:r>
              <a:rPr lang="en-US" sz="1600" i="1" dirty="0" err="1"/>
              <a:t>img</a:t>
            </a:r>
            <a:r>
              <a:rPr lang="en-US" sz="1600" dirty="0"/>
              <a:t>)</a:t>
            </a:r>
          </a:p>
          <a:p>
            <a:pPr lvl="1"/>
            <a:r>
              <a:rPr lang="en-US" sz="1200" dirty="0"/>
              <a:t>Does rolling ball background subtraction similar to ImageJ</a:t>
            </a:r>
          </a:p>
          <a:p>
            <a:pPr lvl="1"/>
            <a:r>
              <a:rPr lang="en-US" sz="1200" dirty="0"/>
              <a:t>Arguments</a:t>
            </a:r>
          </a:p>
          <a:p>
            <a:pPr lvl="2"/>
            <a:r>
              <a:rPr lang="en-US" sz="800" dirty="0"/>
              <a:t>radius=?</a:t>
            </a:r>
          </a:p>
          <a:p>
            <a:r>
              <a:rPr lang="en-US" sz="1600" i="1" dirty="0" err="1"/>
              <a:t>new_label_img</a:t>
            </a:r>
            <a:r>
              <a:rPr lang="en-US" sz="1600" i="1" dirty="0"/>
              <a:t> </a:t>
            </a:r>
            <a:r>
              <a:rPr lang="en-US" sz="1600" dirty="0"/>
              <a:t>= </a:t>
            </a:r>
            <a:r>
              <a:rPr lang="en-US" sz="1600" b="1" dirty="0" err="1"/>
              <a:t>sutils.remove_objects</a:t>
            </a:r>
            <a:r>
              <a:rPr lang="en-US" sz="1600" dirty="0"/>
              <a:t>(</a:t>
            </a:r>
            <a:r>
              <a:rPr lang="en-US" sz="1600" i="1" dirty="0" err="1"/>
              <a:t>label_img</a:t>
            </a:r>
            <a:r>
              <a:rPr lang="en-US" sz="1600" dirty="0"/>
              <a:t>, </a:t>
            </a:r>
            <a:r>
              <a:rPr lang="en-US" sz="1600" i="1" dirty="0" err="1"/>
              <a:t>area_min</a:t>
            </a:r>
            <a:r>
              <a:rPr lang="en-US" sz="1600" dirty="0"/>
              <a:t>, </a:t>
            </a:r>
            <a:r>
              <a:rPr lang="en-US" sz="1600" i="1" dirty="0" err="1"/>
              <a:t>area_max</a:t>
            </a:r>
            <a:r>
              <a:rPr lang="en-US" sz="1600" dirty="0"/>
              <a:t>)</a:t>
            </a:r>
          </a:p>
          <a:p>
            <a:pPr lvl="1"/>
            <a:r>
              <a:rPr lang="en-US" sz="1200" dirty="0"/>
              <a:t>Takes a label image (one with pixel intensities that correspond to which object the pixel corresponds to), and throws out all objects smaller than </a:t>
            </a:r>
            <a:r>
              <a:rPr lang="en-US" sz="1200" dirty="0" err="1"/>
              <a:t>area_min</a:t>
            </a:r>
            <a:r>
              <a:rPr lang="en-US" sz="1200" dirty="0"/>
              <a:t> or greater than </a:t>
            </a:r>
            <a:r>
              <a:rPr lang="en-US" sz="1200" dirty="0" err="1"/>
              <a:t>area_max</a:t>
            </a:r>
            <a:endParaRPr lang="en-US" sz="1200" dirty="0"/>
          </a:p>
          <a:p>
            <a:r>
              <a:rPr lang="en-US" sz="1600" i="1" dirty="0" err="1"/>
              <a:t>smaller_labels</a:t>
            </a:r>
            <a:r>
              <a:rPr lang="en-US" sz="1600" i="1" dirty="0"/>
              <a:t> </a:t>
            </a:r>
            <a:r>
              <a:rPr lang="en-US" sz="1600" dirty="0"/>
              <a:t>= </a:t>
            </a:r>
            <a:r>
              <a:rPr lang="en-US" sz="1600" b="1" dirty="0" err="1"/>
              <a:t>sutils.shrink_labels</a:t>
            </a:r>
            <a:r>
              <a:rPr lang="en-US" sz="1600" dirty="0"/>
              <a:t>(</a:t>
            </a:r>
            <a:r>
              <a:rPr lang="en-US" sz="1600" i="1" dirty="0" err="1"/>
              <a:t>label_img</a:t>
            </a:r>
            <a:r>
              <a:rPr lang="en-US" sz="1600" dirty="0"/>
              <a:t>,…)</a:t>
            </a:r>
          </a:p>
          <a:p>
            <a:pPr lvl="1"/>
            <a:r>
              <a:rPr lang="en-US" sz="1200" dirty="0"/>
              <a:t>Opposite of </a:t>
            </a:r>
            <a:r>
              <a:rPr lang="en-US" sz="1200" dirty="0" err="1"/>
              <a:t>ski.expand_labels</a:t>
            </a:r>
            <a:r>
              <a:rPr lang="en-US" sz="1200" dirty="0"/>
              <a:t>, useful for when blurring/</a:t>
            </a:r>
            <a:r>
              <a:rPr lang="en-US" sz="1200" dirty="0" err="1"/>
              <a:t>cellpose</a:t>
            </a:r>
            <a:r>
              <a:rPr lang="en-US" sz="1200" dirty="0"/>
              <a:t> have made objects larger than they actually are</a:t>
            </a:r>
          </a:p>
          <a:p>
            <a:pPr lvl="1"/>
            <a:r>
              <a:rPr lang="en-US" sz="1200" dirty="0"/>
              <a:t>Optional argument</a:t>
            </a:r>
          </a:p>
          <a:p>
            <a:pPr lvl="2"/>
            <a:r>
              <a:rPr lang="en-US" sz="800" dirty="0"/>
              <a:t>shrinkage=? #How much shrinkage.  Must be odd, value of 3 results in shrinkage of 1, so to shrink by 2 pixels use 5, 3 pixels 7 etc.</a:t>
            </a:r>
          </a:p>
          <a:p>
            <a:pPr lvl="2"/>
            <a:endParaRPr lang="en-US" sz="800" dirty="0"/>
          </a:p>
          <a:p>
            <a:pPr lvl="1"/>
            <a:endParaRPr lang="en-US" sz="1200" dirty="0"/>
          </a:p>
          <a:p>
            <a:pPr lvl="1"/>
            <a:endParaRPr lang="en-US" sz="1400" dirty="0"/>
          </a:p>
        </p:txBody>
      </p:sp>
    </p:spTree>
    <p:extLst>
      <p:ext uri="{BB962C8B-B14F-4D97-AF65-F5344CB8AC3E}">
        <p14:creationId xmlns:p14="http://schemas.microsoft.com/office/powerpoint/2010/main" val="3560242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CEC21-B542-9C78-1708-1DE1A7EA3470}"/>
              </a:ext>
            </a:extLst>
          </p:cNvPr>
          <p:cNvSpPr>
            <a:spLocks noGrp="1"/>
          </p:cNvSpPr>
          <p:nvPr>
            <p:ph type="title"/>
          </p:nvPr>
        </p:nvSpPr>
        <p:spPr>
          <a:xfrm>
            <a:off x="0" y="0"/>
            <a:ext cx="10515600" cy="1325563"/>
          </a:xfrm>
        </p:spPr>
        <p:txBody>
          <a:bodyPr/>
          <a:lstStyle/>
          <a:p>
            <a:r>
              <a:rPr lang="en-US" dirty="0"/>
              <a:t>pandas (</a:t>
            </a:r>
            <a:r>
              <a:rPr lang="en-US" dirty="0" err="1"/>
              <a:t>dataframes</a:t>
            </a:r>
            <a:r>
              <a:rPr lang="en-US" dirty="0"/>
              <a:t>/tables)</a:t>
            </a:r>
          </a:p>
        </p:txBody>
      </p:sp>
      <p:sp>
        <p:nvSpPr>
          <p:cNvPr id="3" name="Content Placeholder 2">
            <a:extLst>
              <a:ext uri="{FF2B5EF4-FFF2-40B4-BE49-F238E27FC236}">
                <a16:creationId xmlns:a16="http://schemas.microsoft.com/office/drawing/2014/main" id="{A1887FBF-2A4E-C6AF-5389-C8FD1E2DB4D7}"/>
              </a:ext>
            </a:extLst>
          </p:cNvPr>
          <p:cNvSpPr>
            <a:spLocks noGrp="1"/>
          </p:cNvSpPr>
          <p:nvPr>
            <p:ph idx="1"/>
          </p:nvPr>
        </p:nvSpPr>
        <p:spPr>
          <a:xfrm>
            <a:off x="0" y="1253331"/>
            <a:ext cx="12192000" cy="5355466"/>
          </a:xfrm>
        </p:spPr>
        <p:txBody>
          <a:bodyPr>
            <a:normAutofit/>
          </a:bodyPr>
          <a:lstStyle/>
          <a:p>
            <a:r>
              <a:rPr lang="en-US" sz="1400" dirty="0"/>
              <a:t>import pandas as pd</a:t>
            </a:r>
          </a:p>
          <a:p>
            <a:r>
              <a:rPr lang="en-US" sz="1400" dirty="0"/>
              <a:t>Creating</a:t>
            </a:r>
          </a:p>
          <a:p>
            <a:pPr lvl="1"/>
            <a:r>
              <a:rPr lang="en-US" sz="1200" i="1" dirty="0" err="1"/>
              <a:t>df</a:t>
            </a:r>
            <a:r>
              <a:rPr lang="en-US" sz="1200" dirty="0"/>
              <a:t> = </a:t>
            </a:r>
            <a:r>
              <a:rPr lang="en-US" sz="1200" b="1" dirty="0" err="1"/>
              <a:t>pd.DataFrame</a:t>
            </a:r>
            <a:r>
              <a:rPr lang="en-US" sz="1200" dirty="0"/>
              <a:t>(</a:t>
            </a:r>
            <a:r>
              <a:rPr lang="en-US" sz="1200" i="1" dirty="0" err="1"/>
              <a:t>results_dict</a:t>
            </a:r>
            <a:r>
              <a:rPr lang="en-US" sz="1200" dirty="0"/>
              <a:t>) #Takes dictionary, like from </a:t>
            </a:r>
            <a:r>
              <a:rPr lang="en-US" sz="1200" dirty="0" err="1"/>
              <a:t>regionprops_table</a:t>
            </a:r>
            <a:endParaRPr lang="en-US" sz="1200" dirty="0"/>
          </a:p>
          <a:p>
            <a:pPr lvl="1"/>
            <a:r>
              <a:rPr lang="en-US" sz="1200" i="1" dirty="0" err="1"/>
              <a:t>df</a:t>
            </a:r>
            <a:r>
              <a:rPr lang="en-US" sz="1200" dirty="0"/>
              <a:t> = </a:t>
            </a:r>
            <a:r>
              <a:rPr lang="en-US" sz="1200" b="1" dirty="0" err="1"/>
              <a:t>pd.DataFrame</a:t>
            </a:r>
            <a:r>
              <a:rPr lang="en-US" sz="1200" dirty="0"/>
              <a:t>({‘Names’:</a:t>
            </a:r>
            <a:r>
              <a:rPr lang="en-US" sz="1200" i="1" dirty="0" err="1"/>
              <a:t>list_of_names</a:t>
            </a:r>
            <a:r>
              <a:rPr lang="en-US" sz="1200" dirty="0"/>
              <a:t>, ‘Intensities’:</a:t>
            </a:r>
            <a:r>
              <a:rPr lang="en-US" sz="1200" i="1" dirty="0" err="1"/>
              <a:t>list_of_intensities</a:t>
            </a:r>
            <a:r>
              <a:rPr lang="en-US" sz="1200" dirty="0"/>
              <a:t>}) #Takes lists or </a:t>
            </a:r>
            <a:r>
              <a:rPr lang="en-US" sz="1200" dirty="0" err="1"/>
              <a:t>numpy</a:t>
            </a:r>
            <a:r>
              <a:rPr lang="en-US" sz="1200" dirty="0"/>
              <a:t> arrays and makes tables with specified columns from them</a:t>
            </a:r>
          </a:p>
          <a:p>
            <a:r>
              <a:rPr lang="en-US" sz="1600" dirty="0"/>
              <a:t>Accessing</a:t>
            </a:r>
          </a:p>
          <a:p>
            <a:pPr lvl="1"/>
            <a:r>
              <a:rPr lang="en-US" sz="1200" i="1" dirty="0" err="1"/>
              <a:t>df</a:t>
            </a:r>
            <a:r>
              <a:rPr lang="en-US" sz="1200" dirty="0" err="1"/>
              <a:t>.columns</a:t>
            </a:r>
            <a:r>
              <a:rPr lang="en-US" sz="1200" dirty="0"/>
              <a:t> #Lists the columns’ names</a:t>
            </a:r>
          </a:p>
          <a:p>
            <a:pPr lvl="1"/>
            <a:r>
              <a:rPr lang="en-US" sz="1200" i="1" dirty="0" err="1"/>
              <a:t>df</a:t>
            </a:r>
            <a:r>
              <a:rPr lang="en-US" sz="1200" dirty="0" err="1"/>
              <a:t>.</a:t>
            </a:r>
            <a:r>
              <a:rPr lang="en-US" sz="1200" b="1" dirty="0" err="1"/>
              <a:t>head</a:t>
            </a:r>
            <a:r>
              <a:rPr lang="en-US" sz="1200" dirty="0"/>
              <a:t>() #Shows the column names and first few rows of data</a:t>
            </a:r>
          </a:p>
          <a:p>
            <a:pPr lvl="1"/>
            <a:r>
              <a:rPr lang="en-US" sz="1200" i="1" dirty="0" err="1"/>
              <a:t>df</a:t>
            </a:r>
            <a:r>
              <a:rPr lang="en-US" sz="1200" dirty="0"/>
              <a:t>[‘</a:t>
            </a:r>
            <a:r>
              <a:rPr lang="en-US" sz="1200" dirty="0" err="1"/>
              <a:t>column_name</a:t>
            </a:r>
            <a:r>
              <a:rPr lang="en-US" sz="1200" dirty="0"/>
              <a:t>’] #gives entire column</a:t>
            </a:r>
          </a:p>
          <a:p>
            <a:pPr lvl="1"/>
            <a:r>
              <a:rPr lang="en-US" sz="1200" i="1" dirty="0" err="1"/>
              <a:t>df</a:t>
            </a:r>
            <a:r>
              <a:rPr lang="en-US" sz="1200" dirty="0"/>
              <a:t>[‘</a:t>
            </a:r>
            <a:r>
              <a:rPr lang="en-US" sz="1200" dirty="0" err="1"/>
              <a:t>column_name</a:t>
            </a:r>
            <a:r>
              <a:rPr lang="en-US" sz="1200" dirty="0"/>
              <a:t>’].values #returns </a:t>
            </a:r>
            <a:r>
              <a:rPr lang="en-US" sz="1200" dirty="0" err="1"/>
              <a:t>numpy</a:t>
            </a:r>
            <a:r>
              <a:rPr lang="en-US" sz="1200" dirty="0"/>
              <a:t> array of values, useful for some functions like </a:t>
            </a:r>
            <a:r>
              <a:rPr lang="en-US" sz="1200" b="1" dirty="0" err="1"/>
              <a:t>ski.util.map_array</a:t>
            </a:r>
            <a:endParaRPr lang="en-US" sz="1200" b="1" dirty="0"/>
          </a:p>
          <a:p>
            <a:r>
              <a:rPr lang="en-US" sz="1600" dirty="0"/>
              <a:t>Altering</a:t>
            </a:r>
          </a:p>
          <a:p>
            <a:pPr lvl="1"/>
            <a:r>
              <a:rPr lang="en-US" sz="1200" i="1" dirty="0" err="1"/>
              <a:t>df</a:t>
            </a:r>
            <a:r>
              <a:rPr lang="en-US" sz="1200" dirty="0"/>
              <a:t>[‘</a:t>
            </a:r>
            <a:r>
              <a:rPr lang="en-US" sz="1200" dirty="0" err="1"/>
              <a:t>column_name</a:t>
            </a:r>
            <a:r>
              <a:rPr lang="en-US" sz="1200" dirty="0"/>
              <a:t>’] = </a:t>
            </a:r>
            <a:r>
              <a:rPr lang="en-US" sz="1200" dirty="0" err="1"/>
              <a:t>df</a:t>
            </a:r>
            <a:r>
              <a:rPr lang="en-US" sz="1200" dirty="0"/>
              <a:t>[‘</a:t>
            </a:r>
            <a:r>
              <a:rPr lang="en-US" sz="1200" dirty="0" err="1"/>
              <a:t>column_name</a:t>
            </a:r>
            <a:r>
              <a:rPr lang="en-US" sz="1200" dirty="0"/>
              <a:t>’] * 3 #Multiplies every entry in the column by 3</a:t>
            </a:r>
          </a:p>
          <a:p>
            <a:r>
              <a:rPr lang="en-US" sz="1600" dirty="0"/>
              <a:t>Saving</a:t>
            </a:r>
          </a:p>
          <a:p>
            <a:pPr lvl="1"/>
            <a:r>
              <a:rPr lang="en-US" sz="1200" i="1" dirty="0" err="1"/>
              <a:t>df</a:t>
            </a:r>
            <a:r>
              <a:rPr lang="en-US" sz="1200" dirty="0" err="1"/>
              <a:t>.</a:t>
            </a:r>
            <a:r>
              <a:rPr lang="en-US" sz="1200" b="1" dirty="0" err="1"/>
              <a:t>to_csv</a:t>
            </a:r>
            <a:r>
              <a:rPr lang="en-US" sz="1200" dirty="0"/>
              <a:t>(‘</a:t>
            </a:r>
            <a:r>
              <a:rPr lang="en-US" sz="1200" dirty="0" err="1"/>
              <a:t>fname</a:t>
            </a:r>
            <a:r>
              <a:rPr lang="en-US" sz="1200" dirty="0"/>
              <a:t>’) #Saves table to csv</a:t>
            </a:r>
          </a:p>
          <a:p>
            <a:r>
              <a:rPr lang="en-US" sz="1600" dirty="0"/>
              <a:t>Loading</a:t>
            </a:r>
          </a:p>
          <a:p>
            <a:pPr lvl="1"/>
            <a:r>
              <a:rPr lang="en-US" sz="1200" i="1" dirty="0" err="1"/>
              <a:t>df</a:t>
            </a:r>
            <a:r>
              <a:rPr lang="en-US" sz="1200" dirty="0"/>
              <a:t> = </a:t>
            </a:r>
            <a:r>
              <a:rPr lang="en-US" sz="1200" b="1" dirty="0" err="1"/>
              <a:t>pd.read_csv</a:t>
            </a:r>
            <a:r>
              <a:rPr lang="en-US" sz="1200" dirty="0"/>
              <a:t>(‘</a:t>
            </a:r>
            <a:r>
              <a:rPr lang="en-US" sz="1200" dirty="0" err="1"/>
              <a:t>fname</a:t>
            </a:r>
            <a:r>
              <a:rPr lang="en-US" sz="1200" dirty="0"/>
              <a:t>’) #Loads table from csv</a:t>
            </a:r>
          </a:p>
        </p:txBody>
      </p:sp>
    </p:spTree>
    <p:extLst>
      <p:ext uri="{BB962C8B-B14F-4D97-AF65-F5344CB8AC3E}">
        <p14:creationId xmlns:p14="http://schemas.microsoft.com/office/powerpoint/2010/main" val="1803347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1846</Words>
  <Application>Microsoft Office PowerPoint</Application>
  <PresentationFormat>Widescreen</PresentationFormat>
  <Paragraphs>115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viewer (napari.Viewer())</vt:lpstr>
      <vt:lpstr>Numpy arrays</vt:lpstr>
      <vt:lpstr>Scikit-image and scipy.ndimage</vt:lpstr>
      <vt:lpstr>sutils</vt:lpstr>
      <vt:lpstr>pandas (dataframes/tables)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McKinney, Sean</dc:creator>
  <cp:lastModifiedBy>McKinney, Sean</cp:lastModifiedBy>
  <cp:revision>9</cp:revision>
  <dcterms:created xsi:type="dcterms:W3CDTF">2024-01-29T15:34:33Z</dcterms:created>
  <dcterms:modified xsi:type="dcterms:W3CDTF">2024-01-29T18:18:44Z</dcterms:modified>
</cp:coreProperties>
</file>