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84" r:id="rId18"/>
    <p:sldId id="273" r:id="rId19"/>
    <p:sldId id="274" r:id="rId20"/>
    <p:sldId id="278" r:id="rId21"/>
    <p:sldId id="275" r:id="rId22"/>
    <p:sldId id="277" r:id="rId23"/>
    <p:sldId id="279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3"/>
    <p:restoredTop sz="96327"/>
  </p:normalViewPr>
  <p:slideViewPr>
    <p:cSldViewPr snapToGrid="0">
      <p:cViewPr varScale="1">
        <p:scale>
          <a:sx n="180" d="100"/>
          <a:sy n="180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1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9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9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7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5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6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79400" cy="68579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6A2E4-85BF-A1E3-E284-3E91D8E77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76" y="1607462"/>
            <a:ext cx="3663724" cy="2016553"/>
          </a:xfrm>
        </p:spPr>
        <p:txBody>
          <a:bodyPr anchor="b">
            <a:normAutofit/>
          </a:bodyPr>
          <a:lstStyle/>
          <a:p>
            <a:r>
              <a:rPr lang="en-US" sz="3200"/>
              <a:t>Globalizing Your ASP.NET 8 Presence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D1313-A66A-679E-304C-CB96A5400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929" y="3851839"/>
            <a:ext cx="3663724" cy="1192070"/>
          </a:xfrm>
        </p:spPr>
        <p:txBody>
          <a:bodyPr anchor="t">
            <a:normAutofit/>
          </a:bodyPr>
          <a:lstStyle/>
          <a:p>
            <a:r>
              <a:rPr lang="en-US" sz="1600"/>
              <a:t>Confoo </a:t>
            </a:r>
            <a:r>
              <a:rPr lang="en-US" sz="1600" dirty="0"/>
              <a:t>2024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87604F5C-A4AE-503C-C70C-DA1074914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5"/>
          <a:stretch/>
        </p:blipFill>
        <p:spPr>
          <a:xfrm>
            <a:off x="6477000" y="1648605"/>
            <a:ext cx="4912581" cy="356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05F355-D9B7-492A-91C5-52AE9D9A6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6A22E-BDA8-3FD4-7FE7-7A51B6C72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7" b="39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9BF69F-F060-4ACF-A4F5-D123B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82940" y="-51065"/>
            <a:ext cx="6858000" cy="696012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29E2C-C59F-FD54-A941-7348A83F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Resource Files</a:t>
            </a:r>
          </a:p>
        </p:txBody>
      </p:sp>
    </p:spTree>
    <p:extLst>
      <p:ext uri="{BB962C8B-B14F-4D97-AF65-F5344CB8AC3E}">
        <p14:creationId xmlns:p14="http://schemas.microsoft.com/office/powerpoint/2010/main" val="354853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A669-6C82-71D7-B789-42CCC9C5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File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D8FA-704F-9B5C-36F4-580CE30D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RESGEN.EXE</a:t>
            </a:r>
          </a:p>
          <a:p>
            <a:pPr marL="0" indent="0">
              <a:buNone/>
            </a:pPr>
            <a:r>
              <a:rPr lang="en-US" dirty="0"/>
              <a:t>Use a Localization Manager in your preferred IDE</a:t>
            </a:r>
          </a:p>
          <a:p>
            <a:pPr marL="0" indent="0">
              <a:buNone/>
            </a:pPr>
            <a:r>
              <a:rPr lang="en-US" dirty="0"/>
              <a:t>Working with your Business Analyst</a:t>
            </a:r>
          </a:p>
        </p:txBody>
      </p:sp>
    </p:spTree>
    <p:extLst>
      <p:ext uri="{BB962C8B-B14F-4D97-AF65-F5344CB8AC3E}">
        <p14:creationId xmlns:p14="http://schemas.microsoft.com/office/powerpoint/2010/main" val="14309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05F355-D9B7-492A-91C5-52AE9D9A6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104E7-9314-AE67-40C1-6486C87A2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89BF69F-F060-4ACF-A4F5-D123B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82940" y="-51065"/>
            <a:ext cx="6858000" cy="696012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5EF4E-D410-F966-D876-009B9EBB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Localization: Controllers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158D6-A911-9CF3-AF55-5BF2E65E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799" y="4299358"/>
            <a:ext cx="6114227" cy="118704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1800" cap="all" spc="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6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01166C-CE0B-2AC3-79C0-7EF8D5063C8B}"/>
              </a:ext>
            </a:extLst>
          </p:cNvPr>
          <p:cNvSpPr txBox="1"/>
          <p:nvPr/>
        </p:nvSpPr>
        <p:spPr>
          <a:xfrm>
            <a:off x="588333" y="1705451"/>
            <a:ext cx="11270513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HomeController</a:t>
            </a:r>
            <a:r>
              <a:rPr lang="en-US" sz="20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: </a:t>
            </a:r>
            <a:r>
              <a:rPr lang="en-US" sz="2000" dirty="0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Controller</a:t>
            </a:r>
            <a:r>
              <a:rPr lang="en-US" sz="20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private</a:t>
            </a:r>
            <a:r>
              <a:rPr lang="en-US" sz="20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000" dirty="0" err="1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readonly</a:t>
            </a:r>
            <a:r>
              <a:rPr lang="en-US" sz="20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IHtmlStringLocalizer</a:t>
            </a:r>
            <a:r>
              <a:rPr lang="en-US" sz="20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2000" dirty="0" err="1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HomeController</a:t>
            </a:r>
            <a:r>
              <a:rPr lang="en-US" sz="20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_localizer;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en-US" sz="20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</a:t>
            </a:r>
            <a:r>
              <a:rPr lang="en-US" sz="2000" dirty="0" err="1">
                <a:solidFill>
                  <a:srgbClr val="908E3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HomeController</a:t>
            </a:r>
            <a:r>
              <a:rPr lang="en-US" sz="20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	</a:t>
            </a:r>
            <a:r>
              <a:rPr lang="en-US" sz="2000" dirty="0" err="1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IStringLocalizer</a:t>
            </a:r>
            <a:r>
              <a:rPr lang="en-US" sz="20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2000" dirty="0" err="1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HomeController</a:t>
            </a:r>
            <a:r>
              <a:rPr lang="en-US" sz="20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localizer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	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	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_localizer = localizer</a:t>
            </a:r>
            <a:r>
              <a:rPr lang="en-US" sz="20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5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31C5-08F1-045E-4739-559F8ECF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File Naming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5F3E-8072-5FC4-FA79-270C63971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8915402" cy="4641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Resources/</a:t>
            </a:r>
            <a:r>
              <a:rPr lang="en-US" sz="2800" dirty="0" err="1">
                <a:solidFill>
                  <a:schemeClr val="accent2"/>
                </a:solidFill>
              </a:rPr>
              <a:t>Controllers.HomeController.en.resx</a:t>
            </a:r>
            <a:endParaRPr lang="en-US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Resources/</a:t>
            </a:r>
            <a:r>
              <a:rPr lang="en-US" sz="2800" dirty="0" err="1">
                <a:solidFill>
                  <a:schemeClr val="accent2"/>
                </a:solidFill>
              </a:rPr>
              <a:t>Controllers.HomeController.fr.resx</a:t>
            </a:r>
            <a:endParaRPr lang="en-US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Resources/</a:t>
            </a:r>
            <a:r>
              <a:rPr lang="en-US" sz="2800" dirty="0" err="1">
                <a:solidFill>
                  <a:schemeClr val="accent2"/>
                </a:solidFill>
              </a:rPr>
              <a:t>Controllers.HomeController.en.resx</a:t>
            </a:r>
            <a:endParaRPr lang="en-US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8272"/>
                </a:solidFill>
              </a:rPr>
              <a:t>Resources/Controllers/</a:t>
            </a:r>
            <a:r>
              <a:rPr lang="en-US" sz="2800" dirty="0" err="1">
                <a:solidFill>
                  <a:srgbClr val="008272"/>
                </a:solidFill>
              </a:rPr>
              <a:t>HomeController.en.resx</a:t>
            </a:r>
            <a:endParaRPr lang="en-US" sz="2800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8272"/>
                </a:solidFill>
              </a:rPr>
              <a:t>Resources/Controllers/</a:t>
            </a:r>
            <a:r>
              <a:rPr lang="en-US" sz="2800" dirty="0" err="1">
                <a:solidFill>
                  <a:srgbClr val="008272"/>
                </a:solidFill>
              </a:rPr>
              <a:t>HomeController.fr.resx</a:t>
            </a:r>
            <a:endParaRPr lang="en-US" sz="2800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8272"/>
                </a:solidFill>
              </a:rPr>
              <a:t>Resources/Controllers/</a:t>
            </a:r>
            <a:r>
              <a:rPr lang="en-US" sz="2800" dirty="0" err="1">
                <a:solidFill>
                  <a:srgbClr val="008272"/>
                </a:solidFill>
              </a:rPr>
              <a:t>HomeController.en.resx</a:t>
            </a:r>
            <a:endParaRPr lang="en-US" sz="2800" dirty="0">
              <a:solidFill>
                <a:srgbClr val="008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9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CA94C2-FC10-CFA0-7BF5-678E8334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0" b="27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412EE-F6C1-C033-0967-825931C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57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F7BEC-ED34-95D4-0A36-D3D6CDF5C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34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5870E-E672-4599-965A-BEC1D0E65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0787"/>
            <a:ext cx="12192000" cy="453721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6000"/>
                </a:srgbClr>
              </a:gs>
              <a:gs pos="100000">
                <a:srgbClr val="000000"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FEB1C-CC12-A7F6-E3B0-3BFD428C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2613893"/>
            <a:ext cx="6807331" cy="2552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Localization: Views</a:t>
            </a:r>
          </a:p>
        </p:txBody>
      </p:sp>
    </p:spTree>
    <p:extLst>
      <p:ext uri="{BB962C8B-B14F-4D97-AF65-F5344CB8AC3E}">
        <p14:creationId xmlns:p14="http://schemas.microsoft.com/office/powerpoint/2010/main" val="107159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40E2FA-8DC6-2F21-600D-BFA424429740}"/>
              </a:ext>
            </a:extLst>
          </p:cNvPr>
          <p:cNvSpPr txBox="1"/>
          <p:nvPr/>
        </p:nvSpPr>
        <p:spPr>
          <a:xfrm>
            <a:off x="949841" y="2518074"/>
            <a:ext cx="1072470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71591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</a:t>
            </a:r>
            <a:r>
              <a:rPr lang="en-US" sz="2800" dirty="0" err="1">
                <a:solidFill>
                  <a:srgbClr val="00000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IActionResult</a:t>
            </a:r>
            <a:r>
              <a:rPr lang="en-US" sz="2800" dirty="0">
                <a:solidFill>
                  <a:srgbClr val="00000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Index</a:t>
            </a:r>
            <a:r>
              <a:rPr lang="en-US" sz="28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br>
              <a:rPr lang="en-US" sz="28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28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br>
              <a:rPr lang="en-US" sz="28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28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2800" dirty="0" err="1">
                <a:solidFill>
                  <a:srgbClr val="660E7A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ViewData</a:t>
            </a:r>
            <a:r>
              <a:rPr lang="en-US" sz="28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sz="2800" dirty="0">
                <a:solidFill>
                  <a:srgbClr val="106B1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"Title"</a:t>
            </a:r>
            <a:r>
              <a:rPr lang="en-US" sz="28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 = </a:t>
            </a:r>
            <a:r>
              <a:rPr lang="en-US" sz="2800" dirty="0">
                <a:solidFill>
                  <a:srgbClr val="660E7A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_localizer</a:t>
            </a:r>
            <a:r>
              <a:rPr lang="en-US" sz="28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sz="2800" dirty="0">
                <a:solidFill>
                  <a:srgbClr val="106B1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"Title"</a:t>
            </a:r>
            <a:r>
              <a:rPr lang="en-US" sz="28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];</a:t>
            </a:r>
            <a:br>
              <a:rPr lang="en-US" sz="28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28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2800" dirty="0">
                <a:solidFill>
                  <a:srgbClr val="071591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 </a:t>
            </a:r>
            <a:r>
              <a:rPr lang="en-US" sz="2800" dirty="0">
                <a:solidFill>
                  <a:srgbClr val="185B9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View</a:t>
            </a:r>
            <a:r>
              <a:rPr lang="en-US" sz="28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br>
              <a:rPr lang="en-US" sz="28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28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711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3ECA9D3-0391-ED3F-C174-A456E3E26EA7}"/>
              </a:ext>
            </a:extLst>
          </p:cNvPr>
          <p:cNvSpPr txBox="1">
            <a:spLocks/>
          </p:cNvSpPr>
          <p:nvPr/>
        </p:nvSpPr>
        <p:spPr>
          <a:xfrm>
            <a:off x="269238" y="1214590"/>
            <a:ext cx="11759729" cy="4764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cap="all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@using</a:t>
            </a:r>
            <a:r>
              <a:rPr lang="en-US" sz="28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800" dirty="0" err="1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Microsoft</a:t>
            </a:r>
            <a:r>
              <a:rPr lang="en-US" sz="2800" dirty="0" err="1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2800" dirty="0" err="1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AspNetCore</a:t>
            </a:r>
            <a:r>
              <a:rPr lang="en-US" sz="2800" dirty="0" err="1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2800" dirty="0" err="1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Mvc</a:t>
            </a:r>
            <a:r>
              <a:rPr lang="en-US" sz="2800" dirty="0" err="1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2800" dirty="0" err="1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Localization</a:t>
            </a:r>
            <a:endParaRPr lang="en-US" sz="2800" dirty="0">
              <a:solidFill>
                <a:srgbClr val="D4D4D4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br>
              <a:rPr lang="en-US" sz="28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2800" dirty="0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@inject</a:t>
            </a:r>
            <a:r>
              <a:rPr lang="en-US" sz="28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800" dirty="0" err="1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IViewLocalizer</a:t>
            </a:r>
            <a:r>
              <a:rPr lang="en-US" sz="2800" dirty="0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Localizer</a:t>
            </a:r>
          </a:p>
          <a:p>
            <a:br>
              <a:rPr lang="en-US" sz="28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2800" dirty="0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en-US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</a:p>
          <a:p>
            <a:r>
              <a:rPr lang="en-US" sz="2800" dirty="0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en-US" sz="2800" dirty="0" err="1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ViewData</a:t>
            </a:r>
            <a:r>
              <a:rPr lang="en-US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pt-BR" sz="28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sz="2800" dirty="0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Title</a:t>
            </a:r>
            <a:r>
              <a:rPr lang="pt-BR" sz="28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 =</a:t>
            </a:r>
            <a:r>
              <a:rPr lang="en-US" sz="28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800" dirty="0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Localizer</a:t>
            </a:r>
            <a:r>
              <a:rPr lang="en-US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pt-BR" sz="28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sz="2800" dirty="0" err="1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HomeTitle</a:t>
            </a:r>
            <a:r>
              <a:rPr lang="pt-BR" sz="28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];</a:t>
            </a:r>
          </a:p>
          <a:p>
            <a:r>
              <a:rPr lang="en-US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pt-BR" sz="28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pt-BR" sz="28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h1</a:t>
            </a:r>
            <a:r>
              <a:rPr lang="pt-BR" sz="28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pt-BR" sz="2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class</a:t>
            </a:r>
            <a:r>
              <a:rPr lang="pt-BR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pt-BR" sz="28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pt-BR" sz="2800" dirty="0" err="1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</a:t>
            </a:r>
            <a:r>
              <a:rPr lang="pt-BR" sz="28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-header"</a:t>
            </a:r>
            <a:r>
              <a:rPr lang="pt-BR" sz="28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pt-BR" sz="2800" dirty="0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pt-BR" sz="2800" dirty="0" err="1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ViewData</a:t>
            </a:r>
            <a:r>
              <a:rPr lang="pt-BR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pt-BR" sz="28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sz="2800" dirty="0" err="1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HomeTitle</a:t>
            </a:r>
            <a:r>
              <a:rPr lang="pt-BR" sz="28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pt-BR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</a:t>
            </a:r>
          </a:p>
          <a:p>
            <a:r>
              <a:rPr lang="pt-BR" sz="28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pt-BR" sz="28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h1</a:t>
            </a:r>
            <a:r>
              <a:rPr lang="pt-BR" sz="28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endParaRPr lang="pt-BR" sz="2800" dirty="0">
              <a:solidFill>
                <a:srgbClr val="D4D4D4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8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31C5-08F1-045E-4739-559F8ECF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File Naming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5F3E-8072-5FC4-FA79-270C6397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Resources/</a:t>
            </a:r>
            <a:r>
              <a:rPr lang="en-US" sz="2800" dirty="0" err="1">
                <a:solidFill>
                  <a:srgbClr val="0078D7"/>
                </a:solidFill>
              </a:rPr>
              <a:t>Views.Home.Index.en.resx</a:t>
            </a:r>
            <a:endParaRPr lang="en-US" sz="28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Resources/</a:t>
            </a:r>
            <a:r>
              <a:rPr lang="en-US" sz="2800" dirty="0" err="1">
                <a:solidFill>
                  <a:srgbClr val="0078D7"/>
                </a:solidFill>
              </a:rPr>
              <a:t>Views.Home.Index.fr.resx</a:t>
            </a:r>
            <a:endParaRPr lang="en-US" sz="28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Resources/</a:t>
            </a:r>
            <a:r>
              <a:rPr lang="en-US" sz="2800" dirty="0" err="1">
                <a:solidFill>
                  <a:srgbClr val="0078D7"/>
                </a:solidFill>
              </a:rPr>
              <a:t>Views.Home.Index.en.resx</a:t>
            </a:r>
            <a:endParaRPr lang="en-US" sz="2800" dirty="0">
              <a:solidFill>
                <a:srgbClr val="0078D7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8272"/>
                </a:solidFill>
              </a:rPr>
              <a:t>Resources/Views/Home/</a:t>
            </a:r>
            <a:r>
              <a:rPr lang="en-US" sz="2800" dirty="0" err="1">
                <a:solidFill>
                  <a:srgbClr val="008272"/>
                </a:solidFill>
              </a:rPr>
              <a:t>Index.en.resx</a:t>
            </a:r>
            <a:endParaRPr lang="en-US" sz="2800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8272"/>
                </a:solidFill>
              </a:rPr>
              <a:t>Resources/Views/Home/</a:t>
            </a:r>
            <a:r>
              <a:rPr lang="en-US" sz="2800" dirty="0" err="1">
                <a:solidFill>
                  <a:srgbClr val="008272"/>
                </a:solidFill>
              </a:rPr>
              <a:t>Index.fr.resx</a:t>
            </a:r>
            <a:endParaRPr lang="en-US" sz="2800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8272"/>
                </a:solidFill>
              </a:rPr>
              <a:t>Resources/Views/Home/</a:t>
            </a:r>
            <a:r>
              <a:rPr lang="en-US" sz="2800" dirty="0" err="1">
                <a:solidFill>
                  <a:srgbClr val="008272"/>
                </a:solidFill>
              </a:rPr>
              <a:t>Index.en.resx</a:t>
            </a:r>
            <a:endParaRPr lang="en-US" sz="2800" dirty="0">
              <a:solidFill>
                <a:srgbClr val="008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4497-F3C0-62EB-C34D-2F4494A7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98F8-1EB6-B247-DAC8-1D21AF60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Globalizing ASP.NET Core MVC Projects</a:t>
            </a:r>
          </a:p>
          <a:p>
            <a:r>
              <a:rPr lang="en-US" dirty="0"/>
              <a:t>Resource Files</a:t>
            </a:r>
          </a:p>
          <a:p>
            <a:r>
              <a:rPr lang="en-US" dirty="0"/>
              <a:t>Localizing ASP.NET Core MVC Projects</a:t>
            </a:r>
          </a:p>
          <a:p>
            <a:r>
              <a:rPr lang="en-US" dirty="0"/>
              <a:t>User Selectable Culture w/ Cookies</a:t>
            </a:r>
          </a:p>
          <a:p>
            <a:r>
              <a:rPr lang="en-US" dirty="0"/>
              <a:t>Data Annotations</a:t>
            </a:r>
          </a:p>
          <a:p>
            <a:r>
              <a:rPr lang="en-US" dirty="0"/>
              <a:t>Custom Providers</a:t>
            </a:r>
          </a:p>
          <a:p>
            <a:r>
              <a:rPr lang="en-US" dirty="0"/>
              <a:t>Custom Localizers</a:t>
            </a:r>
          </a:p>
        </p:txBody>
      </p:sp>
    </p:spTree>
    <p:extLst>
      <p:ext uri="{BB962C8B-B14F-4D97-AF65-F5344CB8AC3E}">
        <p14:creationId xmlns:p14="http://schemas.microsoft.com/office/powerpoint/2010/main" val="4275784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CA94C2-FC10-CFA0-7BF5-678E8334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0" b="27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412EE-F6C1-C033-0967-825931C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0863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chnological background">
            <a:extLst>
              <a:ext uri="{FF2B5EF4-FFF2-40B4-BE49-F238E27FC236}">
                <a16:creationId xmlns:a16="http://schemas.microsoft.com/office/drawing/2014/main" id="{96FDE940-9764-E7E4-A14A-67AEA6A42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0" b="9297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7D5870E-E672-4599-965A-BEC1D0E65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0787"/>
            <a:ext cx="12192000" cy="453721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6000"/>
                </a:srgbClr>
              </a:gs>
              <a:gs pos="100000">
                <a:srgbClr val="000000"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6E904-65CC-70F3-5355-7F738175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2613893"/>
            <a:ext cx="6807331" cy="2552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Localization: Data Annotation</a:t>
            </a:r>
          </a:p>
        </p:txBody>
      </p:sp>
    </p:spTree>
    <p:extLst>
      <p:ext uri="{BB962C8B-B14F-4D97-AF65-F5344CB8AC3E}">
        <p14:creationId xmlns:p14="http://schemas.microsoft.com/office/powerpoint/2010/main" val="341349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31C5-08F1-045E-4739-559F8ECF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File Naming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5F3E-8072-5FC4-FA79-270C63971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10092956" cy="41372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Models/</a:t>
            </a:r>
            <a:r>
              <a:rPr lang="en-US" sz="2800" dirty="0" err="1">
                <a:solidFill>
                  <a:srgbClr val="0078D7"/>
                </a:solidFill>
              </a:rPr>
              <a:t>AlbumViewModel.en-US.resx</a:t>
            </a:r>
            <a:endParaRPr lang="en-US" sz="28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Models/ </a:t>
            </a:r>
            <a:r>
              <a:rPr lang="en-US" sz="2800" dirty="0" err="1">
                <a:solidFill>
                  <a:srgbClr val="0078D7"/>
                </a:solidFill>
              </a:rPr>
              <a:t>AlbumViewModel.en-US.resx</a:t>
            </a:r>
            <a:endParaRPr lang="en-US" sz="28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Models/ </a:t>
            </a:r>
            <a:r>
              <a:rPr lang="en-US" sz="2800" dirty="0" err="1">
                <a:solidFill>
                  <a:srgbClr val="0078D7"/>
                </a:solidFill>
              </a:rPr>
              <a:t>AlbumViewModel.en-US.resx</a:t>
            </a:r>
            <a:endParaRPr lang="en-US" sz="2800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5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CA94C2-FC10-CFA0-7BF5-678E8334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0" b="27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412EE-F6C1-C033-0967-825931C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478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84120-874D-5EE8-8F9C-5325BC219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5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5870E-E672-4599-965A-BEC1D0E65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0787"/>
            <a:ext cx="12192000" cy="453721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6000"/>
                </a:srgbClr>
              </a:gs>
              <a:gs pos="100000">
                <a:srgbClr val="000000"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927D9-8D63-04CB-D03E-D6765BD4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2613893"/>
            <a:ext cx="6807331" cy="2552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Localization: Custom Localizer</a:t>
            </a:r>
          </a:p>
        </p:txBody>
      </p:sp>
    </p:spTree>
    <p:extLst>
      <p:ext uri="{BB962C8B-B14F-4D97-AF65-F5344CB8AC3E}">
        <p14:creationId xmlns:p14="http://schemas.microsoft.com/office/powerpoint/2010/main" val="169044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CA94C2-FC10-CFA0-7BF5-678E8334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0" b="27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412EE-F6C1-C033-0967-825931C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047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EC0D-DD6E-ACF2-F97F-AFCE70D7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attending the session!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AFCF-1051-7BAE-2496-787AFCE2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899" y="1132676"/>
            <a:ext cx="5806263" cy="47283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the demoes and code located on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cwoodruff</a:t>
            </a:r>
            <a:r>
              <a:rPr lang="en-US" dirty="0"/>
              <a:t>/ASPNETCore-I18n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F17AF-9F36-A0F3-6D9E-CE64F3A0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41" y="2651051"/>
            <a:ext cx="4123660" cy="41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0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0FE752-32ED-45F1-7680-1E3BA5A73D3A}"/>
              </a:ext>
            </a:extLst>
          </p:cNvPr>
          <p:cNvGrpSpPr/>
          <p:nvPr/>
        </p:nvGrpSpPr>
        <p:grpSpPr>
          <a:xfrm>
            <a:off x="2119580" y="399851"/>
            <a:ext cx="2209122" cy="2209122"/>
            <a:chOff x="2016006" y="3188"/>
            <a:chExt cx="2209122" cy="22091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9A0428E-DAEA-83A5-DBEE-02A778BD42B7}"/>
                </a:ext>
              </a:extLst>
            </p:cNvPr>
            <p:cNvSpPr/>
            <p:nvPr/>
          </p:nvSpPr>
          <p:spPr>
            <a:xfrm>
              <a:off x="2016006" y="3188"/>
              <a:ext cx="2209122" cy="2209122"/>
            </a:xfrm>
            <a:prstGeom prst="ellipse">
              <a:avLst/>
            </a:prstGeom>
            <a:solidFill>
              <a:srgbClr val="0078D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0705A753-CD39-D8CC-E114-09B260DA8FFA}"/>
                </a:ext>
              </a:extLst>
            </p:cNvPr>
            <p:cNvSpPr txBox="1"/>
            <p:nvPr/>
          </p:nvSpPr>
          <p:spPr>
            <a:xfrm>
              <a:off x="2339524" y="326706"/>
              <a:ext cx="1562086" cy="1562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Globalization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3BB10F4-0839-28FE-3AF9-83304A9797DC}"/>
              </a:ext>
            </a:extLst>
          </p:cNvPr>
          <p:cNvGrpSpPr/>
          <p:nvPr/>
        </p:nvGrpSpPr>
        <p:grpSpPr>
          <a:xfrm>
            <a:off x="2583496" y="2788354"/>
            <a:ext cx="1281290" cy="1281290"/>
            <a:chOff x="2479922" y="2391691"/>
            <a:chExt cx="1281290" cy="1281290"/>
          </a:xfrm>
        </p:grpSpPr>
        <p:sp>
          <p:nvSpPr>
            <p:cNvPr id="15" name="Plus 14">
              <a:extLst>
                <a:ext uri="{FF2B5EF4-FFF2-40B4-BE49-F238E27FC236}">
                  <a16:creationId xmlns:a16="http://schemas.microsoft.com/office/drawing/2014/main" id="{49903BB6-F4F0-F3F6-25AF-D0E83A6FABF9}"/>
                </a:ext>
              </a:extLst>
            </p:cNvPr>
            <p:cNvSpPr/>
            <p:nvPr/>
          </p:nvSpPr>
          <p:spPr>
            <a:xfrm>
              <a:off x="2479922" y="2391691"/>
              <a:ext cx="1281290" cy="1281290"/>
            </a:xfrm>
            <a:prstGeom prst="mathPlus">
              <a:avLst/>
            </a:prstGeom>
            <a:solidFill>
              <a:schemeClr val="accent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Plus 6">
              <a:extLst>
                <a:ext uri="{FF2B5EF4-FFF2-40B4-BE49-F238E27FC236}">
                  <a16:creationId xmlns:a16="http://schemas.microsoft.com/office/drawing/2014/main" id="{EC7CC9C8-3242-40C1-AB11-69A4B4236D8E}"/>
                </a:ext>
              </a:extLst>
            </p:cNvPr>
            <p:cNvSpPr txBox="1"/>
            <p:nvPr/>
          </p:nvSpPr>
          <p:spPr>
            <a:xfrm>
              <a:off x="2649757" y="2881656"/>
              <a:ext cx="941620" cy="301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DE0671-1F24-39FC-E3D3-24A0CA45D351}"/>
              </a:ext>
            </a:extLst>
          </p:cNvPr>
          <p:cNvGrpSpPr/>
          <p:nvPr/>
        </p:nvGrpSpPr>
        <p:grpSpPr>
          <a:xfrm>
            <a:off x="2119580" y="4249026"/>
            <a:ext cx="2209122" cy="2209122"/>
            <a:chOff x="2016006" y="3852363"/>
            <a:chExt cx="2209122" cy="220912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3CC73D-6CDF-2ED0-0A6C-93577FBF0ECC}"/>
                </a:ext>
              </a:extLst>
            </p:cNvPr>
            <p:cNvSpPr/>
            <p:nvPr/>
          </p:nvSpPr>
          <p:spPr>
            <a:xfrm>
              <a:off x="2016006" y="3852363"/>
              <a:ext cx="2209122" cy="22091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6427988F-2F0D-00BF-71E3-5DE953D8A33C}"/>
                </a:ext>
              </a:extLst>
            </p:cNvPr>
            <p:cNvSpPr txBox="1"/>
            <p:nvPr/>
          </p:nvSpPr>
          <p:spPr>
            <a:xfrm>
              <a:off x="2339524" y="4175881"/>
              <a:ext cx="1562086" cy="1562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Localization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E5EA48-D7D2-E875-A6DA-734883BEFB0D}"/>
              </a:ext>
            </a:extLst>
          </p:cNvPr>
          <p:cNvGrpSpPr/>
          <p:nvPr/>
        </p:nvGrpSpPr>
        <p:grpSpPr>
          <a:xfrm>
            <a:off x="4660071" y="3018103"/>
            <a:ext cx="702500" cy="821793"/>
            <a:chOff x="4556497" y="2621440"/>
            <a:chExt cx="702500" cy="821793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EA233673-9C82-4127-EA60-32E468982555}"/>
                </a:ext>
              </a:extLst>
            </p:cNvPr>
            <p:cNvSpPr/>
            <p:nvPr/>
          </p:nvSpPr>
          <p:spPr>
            <a:xfrm>
              <a:off x="4556497" y="2621440"/>
              <a:ext cx="702500" cy="82179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ight Arrow 10">
              <a:extLst>
                <a:ext uri="{FF2B5EF4-FFF2-40B4-BE49-F238E27FC236}">
                  <a16:creationId xmlns:a16="http://schemas.microsoft.com/office/drawing/2014/main" id="{FC4E2DDB-0418-2942-1ED0-54D20EC3C9DF}"/>
                </a:ext>
              </a:extLst>
            </p:cNvPr>
            <p:cNvSpPr txBox="1"/>
            <p:nvPr/>
          </p:nvSpPr>
          <p:spPr>
            <a:xfrm>
              <a:off x="4556497" y="2785799"/>
              <a:ext cx="491750" cy="493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19B125-31A9-62AD-EE69-65C4DC924A3B}"/>
              </a:ext>
            </a:extLst>
          </p:cNvPr>
          <p:cNvGrpSpPr/>
          <p:nvPr/>
        </p:nvGrpSpPr>
        <p:grpSpPr>
          <a:xfrm>
            <a:off x="5654176" y="1219877"/>
            <a:ext cx="4418244" cy="4418244"/>
            <a:chOff x="5550602" y="823214"/>
            <a:chExt cx="4418244" cy="44182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0086081-36E7-C4DF-7AC0-FE6C576EA15B}"/>
                </a:ext>
              </a:extLst>
            </p:cNvPr>
            <p:cNvSpPr/>
            <p:nvPr/>
          </p:nvSpPr>
          <p:spPr>
            <a:xfrm>
              <a:off x="5550602" y="823214"/>
              <a:ext cx="4418244" cy="4418244"/>
            </a:xfrm>
            <a:prstGeom prst="ellipse">
              <a:avLst/>
            </a:prstGeom>
            <a:solidFill>
              <a:srgbClr val="5C2D9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0898ED44-C23D-1883-4CC4-7630113FD20A}"/>
                </a:ext>
              </a:extLst>
            </p:cNvPr>
            <p:cNvSpPr txBox="1"/>
            <p:nvPr/>
          </p:nvSpPr>
          <p:spPr>
            <a:xfrm>
              <a:off x="6197639" y="1470251"/>
              <a:ext cx="3124170" cy="3124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Internationalization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67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30EB-9665-697D-B7A2-E8202557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6F00-50BB-28C0-CDC4-2809B181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Process of designing and developing software for different cultures</a:t>
            </a:r>
          </a:p>
          <a:p>
            <a:r>
              <a:rPr lang="en-US" dirty="0"/>
              <a:t>Identifying the culture/locale that must be supported</a:t>
            </a:r>
          </a:p>
          <a:p>
            <a:r>
              <a:rPr lang="en-US" dirty="0"/>
              <a:t>Designing features which support those cultures/locales</a:t>
            </a:r>
          </a:p>
          <a:p>
            <a:r>
              <a:rPr lang="en-US" dirty="0"/>
              <a:t>Writing code that functions equally well in any of the supported cultures/locales</a:t>
            </a:r>
          </a:p>
        </p:txBody>
      </p:sp>
    </p:spTree>
    <p:extLst>
      <p:ext uri="{BB962C8B-B14F-4D97-AF65-F5344CB8AC3E}">
        <p14:creationId xmlns:p14="http://schemas.microsoft.com/office/powerpoint/2010/main" val="4615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1E23-69AF-D5FA-719F-34F7BC5C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3193-2902-63B3-C706-51CC70D7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Areas we have to look at for Globalization: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Currencies</a:t>
            </a:r>
          </a:p>
          <a:p>
            <a:r>
              <a:rPr lang="en-US" dirty="0"/>
              <a:t>Date and time formatting</a:t>
            </a:r>
          </a:p>
          <a:p>
            <a:r>
              <a:rPr lang="en-US" dirty="0"/>
              <a:t>Numeric, weight, and measure conventions</a:t>
            </a:r>
          </a:p>
        </p:txBody>
      </p:sp>
    </p:spTree>
    <p:extLst>
      <p:ext uri="{BB962C8B-B14F-4D97-AF65-F5344CB8AC3E}">
        <p14:creationId xmlns:p14="http://schemas.microsoft.com/office/powerpoint/2010/main" val="272749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E8D6-B9DE-5F61-7526-67BB1B57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79CC-D62C-E910-20BF-404381E4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Translating the application user interface (UI) or adapting graphics for a specific culture</a:t>
            </a:r>
          </a:p>
          <a:p>
            <a:r>
              <a:rPr lang="en-US" dirty="0"/>
              <a:t>The localization process for assigning UI elements with localized text and resizing application UI elements to accommodate localized text</a:t>
            </a:r>
          </a:p>
        </p:txBody>
      </p:sp>
    </p:spTree>
    <p:extLst>
      <p:ext uri="{BB962C8B-B14F-4D97-AF65-F5344CB8AC3E}">
        <p14:creationId xmlns:p14="http://schemas.microsoft.com/office/powerpoint/2010/main" val="301123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holding a globe">
            <a:extLst>
              <a:ext uri="{FF2B5EF4-FFF2-40B4-BE49-F238E27FC236}">
                <a16:creationId xmlns:a16="http://schemas.microsoft.com/office/drawing/2014/main" id="{A88FF67F-A2E8-B3F2-38BB-A4C66FD23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46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93C624-781F-48FD-A4F9-145F1CE60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18755"/>
            <a:ext cx="12191999" cy="175084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E44D9-C816-4628-8772-65BDB0D26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8468"/>
            <a:ext cx="12191999" cy="318932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5000">
                <a:srgbClr val="000000">
                  <a:alpha val="3500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55C46-BA06-64A8-20D7-7F114DFF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85800"/>
            <a:ext cx="6096000" cy="1558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Globalization</a:t>
            </a:r>
          </a:p>
        </p:txBody>
      </p:sp>
    </p:spTree>
    <p:extLst>
      <p:ext uri="{BB962C8B-B14F-4D97-AF65-F5344CB8AC3E}">
        <p14:creationId xmlns:p14="http://schemas.microsoft.com/office/powerpoint/2010/main" val="7055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DA80-AA26-E036-337B-4EC5BD49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Determine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18A5-8A1E-553A-C350-E238CFA3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URL Request String</a:t>
            </a:r>
          </a:p>
          <a:p>
            <a:r>
              <a:rPr lang="en-US" dirty="0" err="1"/>
              <a:t>QueryStringRequestCultureProvider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 err="1"/>
              <a:t>CookieRequestCultureProvider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Accept-Language HTTP Header</a:t>
            </a:r>
          </a:p>
          <a:p>
            <a:r>
              <a:rPr lang="en-US" dirty="0" err="1"/>
              <a:t>AcceptLanguageHeaderRequestCultureProvider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1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05F355-D9B7-492A-91C5-52AE9D9A6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CA94C2-FC10-CFA0-7BF5-678E8334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0" b="27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9BF69F-F060-4ACF-A4F5-D123B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82940" y="-51065"/>
            <a:ext cx="6858000" cy="696012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412EE-F6C1-C033-0967-825931C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4962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ncas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484</Words>
  <Application>Microsoft Macintosh PowerPoint</Application>
  <PresentationFormat>Widescreen</PresentationFormat>
  <Paragraphs>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Avenir Next LT Pro</vt:lpstr>
      <vt:lpstr>Avenir Next LT Pro Light</vt:lpstr>
      <vt:lpstr>Hack</vt:lpstr>
      <vt:lpstr>EncaseVTI</vt:lpstr>
      <vt:lpstr>Globalizing Your ASP.NET 8 Presence</vt:lpstr>
      <vt:lpstr>Agenda</vt:lpstr>
      <vt:lpstr>PowerPoint Presentation</vt:lpstr>
      <vt:lpstr>Globalization</vt:lpstr>
      <vt:lpstr>Globalization</vt:lpstr>
      <vt:lpstr>Localization</vt:lpstr>
      <vt:lpstr>Globalization</vt:lpstr>
      <vt:lpstr>Methods to Determine Culture</vt:lpstr>
      <vt:lpstr>Demo</vt:lpstr>
      <vt:lpstr>Resource Files</vt:lpstr>
      <vt:lpstr>Resource File Generation</vt:lpstr>
      <vt:lpstr>Localization: Controllers</vt:lpstr>
      <vt:lpstr>PowerPoint Presentation</vt:lpstr>
      <vt:lpstr>Resource File Naming Standard</vt:lpstr>
      <vt:lpstr>Demo</vt:lpstr>
      <vt:lpstr>Localization: Views</vt:lpstr>
      <vt:lpstr>PowerPoint Presentation</vt:lpstr>
      <vt:lpstr>PowerPoint Presentation</vt:lpstr>
      <vt:lpstr>Resource File Naming Standard</vt:lpstr>
      <vt:lpstr>Demo</vt:lpstr>
      <vt:lpstr>Localization: Data Annotation</vt:lpstr>
      <vt:lpstr>Resource File Naming Standard</vt:lpstr>
      <vt:lpstr>Demo</vt:lpstr>
      <vt:lpstr>Localization: Custom Localizer</vt:lpstr>
      <vt:lpstr>Demo</vt:lpstr>
      <vt:lpstr>Thanks for attending the session!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Globalizing Your ASP.NET 8 Presence</dc:title>
  <dc:creator>Chris Woodruff</dc:creator>
  <cp:lastModifiedBy>Chris Woodruff</cp:lastModifiedBy>
  <cp:revision>8</cp:revision>
  <dcterms:created xsi:type="dcterms:W3CDTF">2024-02-18T17:00:59Z</dcterms:created>
  <dcterms:modified xsi:type="dcterms:W3CDTF">2024-02-19T11:52:18Z</dcterms:modified>
</cp:coreProperties>
</file>