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2" r:id="rId2"/>
  </p:sldMasterIdLst>
  <p:notesMasterIdLst>
    <p:notesMasterId r:id="rId32"/>
  </p:notesMasterIdLst>
  <p:sldIdLst>
    <p:sldId id="257" r:id="rId3"/>
    <p:sldId id="295" r:id="rId4"/>
    <p:sldId id="298" r:id="rId5"/>
    <p:sldId id="297" r:id="rId6"/>
    <p:sldId id="292" r:id="rId7"/>
    <p:sldId id="278" r:id="rId8"/>
    <p:sldId id="301" r:id="rId9"/>
    <p:sldId id="314" r:id="rId10"/>
    <p:sldId id="302" r:id="rId11"/>
    <p:sldId id="321" r:id="rId12"/>
    <p:sldId id="322" r:id="rId13"/>
    <p:sldId id="323" r:id="rId14"/>
    <p:sldId id="304" r:id="rId15"/>
    <p:sldId id="333" r:id="rId16"/>
    <p:sldId id="316" r:id="rId17"/>
    <p:sldId id="306" r:id="rId18"/>
    <p:sldId id="320" r:id="rId19"/>
    <p:sldId id="318" r:id="rId20"/>
    <p:sldId id="299" r:id="rId21"/>
    <p:sldId id="308" r:id="rId22"/>
    <p:sldId id="313" r:id="rId23"/>
    <p:sldId id="307" r:id="rId24"/>
    <p:sldId id="329" r:id="rId25"/>
    <p:sldId id="334" r:id="rId26"/>
    <p:sldId id="330" r:id="rId27"/>
    <p:sldId id="327" r:id="rId28"/>
    <p:sldId id="326" r:id="rId29"/>
    <p:sldId id="280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/>
    <p:restoredTop sz="94704"/>
  </p:normalViewPr>
  <p:slideViewPr>
    <p:cSldViewPr snapToGrid="0">
      <p:cViewPr varScale="1">
        <p:scale>
          <a:sx n="186" d="100"/>
          <a:sy n="186" d="100"/>
        </p:scale>
        <p:origin x="2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97F60-1F99-4AD6-8A3D-18954B09A78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B2B52-4BD2-457C-A852-AD551FB1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B8967-9FEF-7B47-828F-64A53CE413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A90C4-79FB-F24F-A610-055C8DF17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2F6A5-0EA0-1949-A5A6-AB5CD22D5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9057" y="685800"/>
            <a:ext cx="4103169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037B8A9-EC33-6244-AF79-4A7E60F760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5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C7974C0-8063-C84A-9F91-79CCE2FE76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3078" y="7061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1227D-2AE8-E144-A374-FF88024F63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3078" y="25082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8617A8F-EA86-1547-BFB9-A2C681733B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3077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40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FEA7E95-0A4F-9144-8FD0-9E50CF6A96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685800"/>
            <a:ext cx="5028923" cy="549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DC13D-2DD0-944D-B1E5-6E2DD0DDF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98" y="706176"/>
            <a:ext cx="2288410" cy="163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7C9C47-7F30-3E47-9466-7B4080C17A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1098" y="2508250"/>
            <a:ext cx="2288410" cy="164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8359FC7-4711-314D-AF2F-01F27DA08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1098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2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B0A12E6-90F4-2949-B213-A1FCE6027F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974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C43AC7F-3D02-E04B-9701-45C48A359F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1527" y="2067627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AC429-28E2-3F41-91B3-FDDE94B76C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0080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8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A5965-6BFE-C049-A5FE-A0779CCE0F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367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9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1DB4502-4661-5641-AF43-FD32692A9D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8357" y="0"/>
            <a:ext cx="698364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60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4A5C4-DF89-2047-8979-4BFE3F4EE6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17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A69D197-1CAF-434D-9148-38EAF5B6FC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C85C64F-79D6-1F45-BC15-964B345EF4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9607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B45975D-7D13-7840-88C6-B7B5F95FEC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15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2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361332F-9DAA-DF43-A457-99744A3871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706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E606A-7174-AB4B-B027-11F0B815E4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1881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886C985-B572-9444-B85C-7964F7DB52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8905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6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963-8839-7F4D-A10A-1797B5D235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1600200"/>
            <a:ext cx="5957852" cy="412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02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FDF91-0592-9941-9D05-C95EA7E57E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79427" y="1587500"/>
            <a:ext cx="4117460" cy="459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84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D3828-7F40-9947-B075-D8F044F29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7469" y="2476500"/>
            <a:ext cx="4117460" cy="322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727C6A5-E90E-F64C-B8BA-E4D3FA20A1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98500"/>
            <a:ext cx="4117460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97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36BC8-D6AB-1246-BCBC-E3B552F7AA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0151" y="25146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4A8D8A8-4DA6-2047-A13B-36A0D85A8B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51385" y="25273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A26A1E3-7D12-2144-908B-5870DC3B23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39915" y="2514600"/>
            <a:ext cx="2745502" cy="3670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39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06FA-AE5D-AF40-82A1-6936260C9D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781" y="1155700"/>
            <a:ext cx="6859786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7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70606-2CA8-314B-9295-8B00EEB5DC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8312" y="0"/>
            <a:ext cx="7923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15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C416C06-A4CA-C543-AA54-D20FC29B7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87500"/>
            <a:ext cx="6096000" cy="527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B1A1B-5CF8-2341-B484-2A9F779EDE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4183" y="698500"/>
            <a:ext cx="2756618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C758E78-8D2E-4642-BAD3-D4AC49A0FF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1015" y="3886200"/>
            <a:ext cx="2731211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7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2A9C4-C6CD-654E-A66E-D794CF7C06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02074" y="3721100"/>
            <a:ext cx="2689926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E444FF3-6FEC-5B4D-A2D3-E1A9F332D2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8596" y="692727"/>
            <a:ext cx="2948268" cy="2863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2A3F748-BA46-8842-8027-2543272543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0117" y="692727"/>
            <a:ext cx="4061883" cy="2855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0102B7A-51DB-8F4A-86F8-E7F6B015C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5503" y="3721100"/>
            <a:ext cx="2086115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CA5FE98-DCC4-2C4C-B2E8-907EC0548D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8596" y="3720285"/>
            <a:ext cx="2035699" cy="2472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16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4AEC3C-CCCC-B94E-A6B0-FDFB02883B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52639" y="-1"/>
            <a:ext cx="5639361" cy="3508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AC0A1-4C5F-D741-929A-3FBBABE511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3696" y="2070100"/>
            <a:ext cx="3188530" cy="2729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7EDA217-AA98-B042-A1C1-A938EC0FEC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6865" y="2293676"/>
            <a:ext cx="3658553" cy="29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9C0A755-DBEE-EF44-9940-E1E913959C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10213" y="1123372"/>
            <a:ext cx="3656965" cy="2305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66FB2-7E9E-9E46-9657-E5BFC4AB16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986" y="2978727"/>
            <a:ext cx="3663894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95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F6B5E-AC20-834A-B1E2-2AC5492F5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72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14D4-127E-A2A0-640C-C4F6051F0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70F33-78BA-7A96-DEBB-989066A7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484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A90C4-79FB-F24F-A610-055C8DF17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9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361332F-9DAA-DF43-A457-99744A3871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706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E606A-7174-AB4B-B027-11F0B815E4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1881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886C985-B572-9444-B85C-7964F7DB52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8905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4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9C0A755-DBEE-EF44-9940-E1E913959C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10213" y="1123372"/>
            <a:ext cx="3656965" cy="2305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66FB2-7E9E-9E46-9657-E5BFC4AB16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986" y="2978727"/>
            <a:ext cx="3663894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35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9A4FE8F-6495-D14D-9F96-667FF7C97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3674" y="678873"/>
            <a:ext cx="3672411" cy="2750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78CA9-B6DE-C743-B157-DC79CAAACC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3674" y="3429000"/>
            <a:ext cx="3672411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12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A1E3142-54B5-6446-957A-3D8FD6DC9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4104" y="1600200"/>
            <a:ext cx="3200079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86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FC05B4F-3252-DC4A-88DC-2323D5572C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397" y="4343400"/>
            <a:ext cx="2756618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DDF5DB-81C9-314E-AB55-FD4CC6504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0985" y="4343400"/>
            <a:ext cx="2762426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743091B-3BC3-5F42-B437-ECEE6FA57E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9208" y="4343400"/>
            <a:ext cx="275304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41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DDA22F1-ED6A-6F42-BFB1-693024AF3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8414" y="1136469"/>
            <a:ext cx="6389401" cy="457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7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D315D77-E253-5C4B-B026-DC67B7832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16243" y="698500"/>
            <a:ext cx="1820131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CFB98-34FD-F14C-9B9E-4B9BE3A1C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0163" y="4349932"/>
            <a:ext cx="1816211" cy="1822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7F53F48-D27A-7246-AF5F-C207089315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52973" y="2514600"/>
            <a:ext cx="1815598" cy="183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9A4FE8F-6495-D14D-9F96-667FF7C97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3674" y="678873"/>
            <a:ext cx="3672411" cy="2750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78CA9-B6DE-C743-B157-DC79CAAACC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3674" y="3429000"/>
            <a:ext cx="3672411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968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D03030-6B57-7543-B56D-FA0F9122A5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5653" y="698500"/>
            <a:ext cx="4115872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749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2F6A5-0EA0-1949-A5A6-AB5CD22D5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9057" y="685800"/>
            <a:ext cx="4103169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5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037B8A9-EC33-6244-AF79-4A7E60F760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63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C7974C0-8063-C84A-9F91-79CCE2FE76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3078" y="7061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1227D-2AE8-E144-A374-FF88024F63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3078" y="25082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8617A8F-EA86-1547-BFB9-A2C681733B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3077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014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FEA7E95-0A4F-9144-8FD0-9E50CF6A96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685800"/>
            <a:ext cx="5028923" cy="549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889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DC13D-2DD0-944D-B1E5-6E2DD0DDF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98" y="706176"/>
            <a:ext cx="2288410" cy="163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7C9C47-7F30-3E47-9466-7B4080C17A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1098" y="2508250"/>
            <a:ext cx="2288410" cy="164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8359FC7-4711-314D-AF2F-01F27DA08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1098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41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B0A12E6-90F4-2949-B213-A1FCE6027F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974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C43AC7F-3D02-E04B-9701-45C48A359F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1527" y="2067627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AC429-28E2-3F41-91B3-FDDE94B76C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0080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58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A5965-6BFE-C049-A5FE-A0779CCE0F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367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93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1DB4502-4661-5641-AF43-FD32692A9D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8357" y="0"/>
            <a:ext cx="698364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740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4A5C4-DF89-2047-8979-4BFE3F4EE6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A1E3142-54B5-6446-957A-3D8FD6DC9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4104" y="1600200"/>
            <a:ext cx="3200079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052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A69D197-1CAF-434D-9148-38EAF5B6FC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C85C64F-79D6-1F45-BC15-964B345EF4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9607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B45975D-7D13-7840-88C6-B7B5F95FEC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15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29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963-8839-7F4D-A10A-1797B5D235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1600200"/>
            <a:ext cx="5957852" cy="412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863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FDF91-0592-9941-9D05-C95EA7E57E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79427" y="1587500"/>
            <a:ext cx="4117460" cy="459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592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D3828-7F40-9947-B075-D8F044F29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7469" y="2476500"/>
            <a:ext cx="4117460" cy="322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727C6A5-E90E-F64C-B8BA-E4D3FA20A1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98500"/>
            <a:ext cx="4117460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01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36BC8-D6AB-1246-BCBC-E3B552F7AA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0151" y="25146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4A8D8A8-4DA6-2047-A13B-36A0D85A8B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51385" y="25273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A26A1E3-7D12-2144-908B-5870DC3B23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39915" y="2514600"/>
            <a:ext cx="2745502" cy="3670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97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06FA-AE5D-AF40-82A1-6936260C9D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781" y="1155700"/>
            <a:ext cx="6859786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322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70606-2CA8-314B-9295-8B00EEB5DC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8312" y="0"/>
            <a:ext cx="7923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365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C416C06-A4CA-C543-AA54-D20FC29B7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87500"/>
            <a:ext cx="6096000" cy="527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204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B1A1B-5CF8-2341-B484-2A9F779EDE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4183" y="698500"/>
            <a:ext cx="2756618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C758E78-8D2E-4642-BAD3-D4AC49A0FF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1015" y="3886200"/>
            <a:ext cx="2731211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12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2A9C4-C6CD-654E-A66E-D794CF7C06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02074" y="3721100"/>
            <a:ext cx="2689926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E444FF3-6FEC-5B4D-A2D3-E1A9F332D2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8596" y="692727"/>
            <a:ext cx="2948268" cy="2863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2A3F748-BA46-8842-8027-2543272543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0117" y="692727"/>
            <a:ext cx="4061883" cy="2855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0102B7A-51DB-8F4A-86F8-E7F6B015C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5503" y="3721100"/>
            <a:ext cx="2086115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CA5FE98-DCC4-2C4C-B2E8-907EC0548D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8596" y="3720285"/>
            <a:ext cx="2035699" cy="2472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FC05B4F-3252-DC4A-88DC-2323D5572C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397" y="4343400"/>
            <a:ext cx="2756618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DDF5DB-81C9-314E-AB55-FD4CC6504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0985" y="4343400"/>
            <a:ext cx="2762426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743091B-3BC3-5F42-B437-ECEE6FA57E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9208" y="4343400"/>
            <a:ext cx="275304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97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4AEC3C-CCCC-B94E-A6B0-FDFB02883B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52639" y="-1"/>
            <a:ext cx="5639361" cy="3508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AC0A1-4C5F-D741-929A-3FBBABE511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3696" y="2070100"/>
            <a:ext cx="3188530" cy="2729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7EDA217-AA98-B042-A1C1-A938EC0FEC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6865" y="2293676"/>
            <a:ext cx="3658553" cy="29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9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F6B5E-AC20-834A-B1E2-2AC5492F5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DDA22F1-ED6A-6F42-BFB1-693024AF3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8414" y="1136469"/>
            <a:ext cx="6389401" cy="457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3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D315D77-E253-5C4B-B026-DC67B7832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16243" y="698500"/>
            <a:ext cx="1820131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CFB98-34FD-F14C-9B9E-4B9BE3A1C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0163" y="4349932"/>
            <a:ext cx="1816211" cy="1822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7F53F48-D27A-7246-AF5F-C207089315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52973" y="2514600"/>
            <a:ext cx="1815598" cy="183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5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D03030-6B57-7543-B56D-FA0F9122A5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5653" y="698500"/>
            <a:ext cx="4115872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31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09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599E0-8B73-4308-AF9E-06982B7377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1DBDE-02E0-1640-B250-990BBF49FF09}"/>
              </a:ext>
            </a:extLst>
          </p:cNvPr>
          <p:cNvSpPr/>
          <p:nvPr/>
        </p:nvSpPr>
        <p:spPr>
          <a:xfrm>
            <a:off x="2630488" y="1823357"/>
            <a:ext cx="9559925" cy="5034643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A94BB-0D70-45AF-9D1A-0D85C4E28679}"/>
              </a:ext>
            </a:extLst>
          </p:cNvPr>
          <p:cNvSpPr txBox="1"/>
          <p:nvPr/>
        </p:nvSpPr>
        <p:spPr>
          <a:xfrm>
            <a:off x="5128847" y="3429000"/>
            <a:ext cx="565760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0" kern="1000" spc="1500" dirty="0">
                <a:latin typeface="Montserrat SemiBold" panose="00000700000000000000" pitchFamily="50" charset="0"/>
                <a:ea typeface="PT Sans" panose="020B0503020203020204" pitchFamily="34" charset="0"/>
                <a:cs typeface="Montserrat" charset="0"/>
              </a:rPr>
              <a:t>EF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A4487-3604-4446-A1B7-A52C630F7ACA}"/>
              </a:ext>
            </a:extLst>
          </p:cNvPr>
          <p:cNvSpPr txBox="1"/>
          <p:nvPr/>
        </p:nvSpPr>
        <p:spPr>
          <a:xfrm>
            <a:off x="6204284" y="4737462"/>
            <a:ext cx="458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TURBO CHARGING FOR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08DFD-BA93-4B1E-852F-D7BD87254EFF}"/>
              </a:ext>
            </a:extLst>
          </p:cNvPr>
          <p:cNvSpPr txBox="1"/>
          <p:nvPr/>
        </p:nvSpPr>
        <p:spPr>
          <a:xfrm>
            <a:off x="8699386" y="1398421"/>
            <a:ext cx="208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Chris Woodruff</a:t>
            </a:r>
          </a:p>
        </p:txBody>
      </p:sp>
    </p:spTree>
    <p:extLst>
      <p:ext uri="{BB962C8B-B14F-4D97-AF65-F5344CB8AC3E}">
        <p14:creationId xmlns:p14="http://schemas.microsoft.com/office/powerpoint/2010/main" val="338638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QUERY 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C6AD-49A2-80CF-361B-8C3057ED92D9}"/>
              </a:ext>
            </a:extLst>
          </p:cNvPr>
          <p:cNvSpPr txBox="1"/>
          <p:nvPr/>
        </p:nvSpPr>
        <p:spPr>
          <a:xfrm>
            <a:off x="2051539" y="1874912"/>
            <a:ext cx="359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4D887-A488-B6A8-25A2-2B191DB3B4EC}"/>
              </a:ext>
            </a:extLst>
          </p:cNvPr>
          <p:cNvSpPr txBox="1"/>
          <p:nvPr/>
        </p:nvSpPr>
        <p:spPr>
          <a:xfrm>
            <a:off x="6096000" y="187491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[Id]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[FirstName]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[Title]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ReportsTo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,[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BirthDate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,[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HireDate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[Address]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[City]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[State]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[Country]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[Phone]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[Fax]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[Email]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QUERY 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C6AD-49A2-80CF-361B-8C3057ED92D9}"/>
              </a:ext>
            </a:extLst>
          </p:cNvPr>
          <p:cNvSpPr txBox="1"/>
          <p:nvPr/>
        </p:nvSpPr>
        <p:spPr>
          <a:xfrm>
            <a:off x="2051539" y="1874912"/>
            <a:ext cx="359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4D887-A488-B6A8-25A2-2B191DB3B4EC}"/>
              </a:ext>
            </a:extLst>
          </p:cNvPr>
          <p:cNvSpPr txBox="1"/>
          <p:nvPr/>
        </p:nvSpPr>
        <p:spPr>
          <a:xfrm>
            <a:off x="6096000" y="187491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[Id]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[FirstName]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[Title]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[Address]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[City]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[State]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[Country]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[Phone]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[Fax]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[Email]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0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QUERY 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C6AD-49A2-80CF-361B-8C3057ED92D9}"/>
              </a:ext>
            </a:extLst>
          </p:cNvPr>
          <p:cNvSpPr txBox="1"/>
          <p:nvPr/>
        </p:nvSpPr>
        <p:spPr>
          <a:xfrm>
            <a:off x="2051539" y="1874912"/>
            <a:ext cx="359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 </a:t>
            </a:r>
            <a:r>
              <a:rPr lang="en-US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Employees </a:t>
            </a:r>
            <a:b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</a:t>
            </a:r>
            <a:endParaRPr lang="en-US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4D887-A488-B6A8-25A2-2B191DB3B4EC}"/>
              </a:ext>
            </a:extLst>
          </p:cNvPr>
          <p:cNvSpPr txBox="1"/>
          <p:nvPr/>
        </p:nvSpPr>
        <p:spPr>
          <a:xfrm>
            <a:off x="5398477" y="1874912"/>
            <a:ext cx="67935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 </a:t>
            </a:r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Employees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e.Id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e.LastName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e.FirstName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FullName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e.FirstName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+ </a:t>
            </a:r>
            <a:r>
              <a:rPr lang="en-US" sz="1800" dirty="0">
                <a:solidFill>
                  <a:srgbClr val="B4141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 "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+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e.LastName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e.Title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e.Address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e.City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e.State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e.Country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e.PostalCode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e.Phone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e.Fax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e.Email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sz="1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NO TRACKING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21466-6571-0DF2-AA5A-C8FE59753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2085888"/>
            <a:ext cx="7534275" cy="120032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AsNoTracking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4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NO TRACKING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87C5-384E-5E2A-7BFE-665685243FED}"/>
              </a:ext>
            </a:extLst>
          </p:cNvPr>
          <p:cNvSpPr txBox="1"/>
          <p:nvPr/>
        </p:nvSpPr>
        <p:spPr>
          <a:xfrm>
            <a:off x="1538288" y="2052769"/>
            <a:ext cx="107533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Medium" panose="00000600000000000000" pitchFamily="2" charset="0"/>
              </a:rPr>
              <a:t>protected override void </a:t>
            </a:r>
            <a:r>
              <a:rPr lang="en-US" sz="2000" dirty="0" err="1">
                <a:latin typeface="Montserrat Medium" panose="00000600000000000000" pitchFamily="2" charset="0"/>
              </a:rPr>
              <a:t>OnConfiguring</a:t>
            </a:r>
            <a:r>
              <a:rPr lang="en-US" sz="2000" dirty="0">
                <a:latin typeface="Montserrat Medium" panose="00000600000000000000" pitchFamily="2" charset="0"/>
              </a:rPr>
              <a:t>(</a:t>
            </a:r>
            <a:r>
              <a:rPr lang="en-US" sz="2000" dirty="0" err="1">
                <a:latin typeface="Montserrat Medium" panose="00000600000000000000" pitchFamily="2" charset="0"/>
              </a:rPr>
              <a:t>DbContextOptionsBuilder</a:t>
            </a:r>
            <a:r>
              <a:rPr lang="en-US" sz="2000" dirty="0">
                <a:latin typeface="Montserrat Medium" panose="00000600000000000000" pitchFamily="2" charset="0"/>
              </a:rPr>
              <a:t> </a:t>
            </a:r>
            <a:r>
              <a:rPr lang="en-US" sz="2000" dirty="0" err="1">
                <a:latin typeface="Montserrat Medium" panose="00000600000000000000" pitchFamily="2" charset="0"/>
              </a:rPr>
              <a:t>optionsBuilder</a:t>
            </a:r>
            <a:r>
              <a:rPr lang="en-US" sz="2000" dirty="0">
                <a:latin typeface="Montserrat Medium" panose="00000600000000000000" pitchFamily="2" charset="0"/>
              </a:rPr>
              <a:t>)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{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    </a:t>
            </a:r>
            <a:r>
              <a:rPr lang="en-US" sz="2000" dirty="0" err="1">
                <a:latin typeface="Montserrat Medium" panose="00000600000000000000" pitchFamily="2" charset="0"/>
              </a:rPr>
              <a:t>optionsBuilder</a:t>
            </a:r>
            <a:endParaRPr lang="en-US" sz="2000" dirty="0">
              <a:latin typeface="Montserrat Medium" panose="00000600000000000000" pitchFamily="2" charset="0"/>
            </a:endParaRPr>
          </a:p>
          <a:p>
            <a:r>
              <a:rPr lang="en-US" sz="2000" dirty="0">
                <a:latin typeface="Montserrat Medium" panose="00000600000000000000" pitchFamily="2" charset="0"/>
              </a:rPr>
              <a:t>       .</a:t>
            </a:r>
            <a:r>
              <a:rPr lang="en-US" sz="2000" dirty="0" err="1">
                <a:latin typeface="Montserrat Medium" panose="00000600000000000000" pitchFamily="2" charset="0"/>
              </a:rPr>
              <a:t>UseSqlServer</a:t>
            </a:r>
            <a:r>
              <a:rPr lang="en-US" sz="2000" dirty="0">
                <a:latin typeface="Montserrat Medium" panose="00000600000000000000" pitchFamily="2" charset="0"/>
              </a:rPr>
              <a:t>(ConnectionString)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       .</a:t>
            </a:r>
            <a:r>
              <a:rPr lang="en-US" sz="2000" dirty="0" err="1">
                <a:latin typeface="Montserrat Medium" panose="00000600000000000000" pitchFamily="2" charset="0"/>
              </a:rPr>
              <a:t>UseQueryTrackingBehavior</a:t>
            </a:r>
            <a:r>
              <a:rPr lang="en-US" sz="2000" dirty="0">
                <a:latin typeface="Montserrat Medium" panose="00000600000000000000" pitchFamily="2" charset="0"/>
              </a:rPr>
              <a:t>(</a:t>
            </a:r>
            <a:r>
              <a:rPr lang="en-US" sz="2000" dirty="0" err="1">
                <a:latin typeface="Montserrat Medium" panose="00000600000000000000" pitchFamily="2" charset="0"/>
              </a:rPr>
              <a:t>QueryTrackingBehavior.NoTracking</a:t>
            </a:r>
            <a:r>
              <a:rPr lang="en-US" sz="2000" dirty="0">
                <a:latin typeface="Montserrat Medium" panose="00000600000000000000" pitchFamily="2" charset="0"/>
              </a:rPr>
              <a:t>);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64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7520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IDENTITY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88F15-56B8-A20D-CF6E-A307D6DC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2085888"/>
            <a:ext cx="9224230" cy="120032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AsNoTrackingWithIdentityResolution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7696174" y="743404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STORED PROCS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FC81F-E35A-D4D6-6E63-CD930253AED8}"/>
              </a:ext>
            </a:extLst>
          </p:cNvPr>
          <p:cNvSpPr txBox="1"/>
          <p:nvPr/>
        </p:nvSpPr>
        <p:spPr>
          <a:xfrm>
            <a:off x="1881555" y="394692"/>
            <a:ext cx="1015804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modelBuilder.Entity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&lt;Artist&gt;()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InsertUsingStoredProcedure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sproc_InsertArtist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storedProcedureBuilder.HasParameter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a.Name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storedProcedureBuilder.HasResultColumn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UpdateUsingStoredProcedure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sproc_UpdateArtist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storedProcedureBuilder.HasOriginalValueParameter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storedProcedureBuilder.HasParameter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a.Name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storedProcedureBuilder.HasRowsAffectedResultColumn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DeleteUsingStoredProcedure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sproc_DeleteArtist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storedProcedureBuilder.HasOriginalValueParameter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storedProcedureBuilder.HasRowsAffectedResultColumn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8996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805E6-20E5-F823-EF9E-9A072505A44D}"/>
              </a:ext>
            </a:extLst>
          </p:cNvPr>
          <p:cNvSpPr txBox="1"/>
          <p:nvPr/>
        </p:nvSpPr>
        <p:spPr>
          <a:xfrm>
            <a:off x="7696174" y="743404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STORED PROCS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F0CED-FC42-776E-5740-DEFF88A43943}"/>
              </a:ext>
            </a:extLst>
          </p:cNvPr>
          <p:cNvSpPr txBox="1"/>
          <p:nvPr/>
        </p:nvSpPr>
        <p:spPr>
          <a:xfrm>
            <a:off x="1658815" y="2633801"/>
            <a:ext cx="103807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Artist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GetById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(int id)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var artists =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context.Artists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.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FromSql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($“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dbo.sproc_GetArtistDetails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{id}")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.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ToList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artists.FirstOrDefault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5749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399" y="743404"/>
            <a:ext cx="8036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GLOBAL QUERY FILTERS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D6E6D-BA6F-9651-8968-13A41CEAC0F6}"/>
              </a:ext>
            </a:extLst>
          </p:cNvPr>
          <p:cNvSpPr/>
          <p:nvPr/>
        </p:nvSpPr>
        <p:spPr>
          <a:xfrm>
            <a:off x="1940621" y="2037834"/>
            <a:ext cx="1110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modelBuilder.Entity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&lt;Album&gt;().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HasQueryFilter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(p =&gt; !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p.IsOutOfStock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924E2-A10B-78D8-DFAF-655B7B6E2690}"/>
              </a:ext>
            </a:extLst>
          </p:cNvPr>
          <p:cNvSpPr/>
          <p:nvPr/>
        </p:nvSpPr>
        <p:spPr>
          <a:xfrm>
            <a:off x="1940621" y="2962896"/>
            <a:ext cx="8876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albums =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context.Albums.Include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a.Tracks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.Where(a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a.ArtistId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== id);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6592A-4C96-2E43-25D1-4B850ED6B54A}"/>
              </a:ext>
            </a:extLst>
          </p:cNvPr>
          <p:cNvSpPr txBox="1"/>
          <p:nvPr/>
        </p:nvSpPr>
        <p:spPr>
          <a:xfrm>
            <a:off x="1940621" y="4195734"/>
            <a:ext cx="9964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 Hide invoices older than 14 years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modelBuilder.Entity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&lt;Invoice&gt;().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HasQueryFilter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i.InvoiceDate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DateTime.Now.AddYears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(-14));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8C513-6113-D637-8CF0-1EB4F528FF0A}"/>
              </a:ext>
            </a:extLst>
          </p:cNvPr>
          <p:cNvSpPr/>
          <p:nvPr/>
        </p:nvSpPr>
        <p:spPr>
          <a:xfrm>
            <a:off x="1940621" y="5367017"/>
            <a:ext cx="9905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invoices =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context.Invoices.Include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(i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i.InvoiceLines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.Where(i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i.CustomerId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== id);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9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85D234-DAC8-0C4A-A1F3-1C6ED7A18865}"/>
              </a:ext>
            </a:extLst>
          </p:cNvPr>
          <p:cNvSpPr/>
          <p:nvPr/>
        </p:nvSpPr>
        <p:spPr>
          <a:xfrm>
            <a:off x="1588" y="-5667"/>
            <a:ext cx="11163300" cy="6863667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C10FE-8A1F-469B-8D3B-1FC57061B846}"/>
              </a:ext>
            </a:extLst>
          </p:cNvPr>
          <p:cNvSpPr txBox="1"/>
          <p:nvPr/>
        </p:nvSpPr>
        <p:spPr>
          <a:xfrm>
            <a:off x="7487444" y="3834874"/>
            <a:ext cx="321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.NET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42362DA-35A5-82CC-C8B8-92450ED0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09" y="1366024"/>
            <a:ext cx="4977614" cy="52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7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636C3-4E91-D042-A6F1-7FD053F0864F}"/>
              </a:ext>
            </a:extLst>
          </p:cNvPr>
          <p:cNvSpPr/>
          <p:nvPr/>
        </p:nvSpPr>
        <p:spPr>
          <a:xfrm>
            <a:off x="611188" y="0"/>
            <a:ext cx="7327900" cy="68580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BDE16-8168-457D-B40E-2397053A105D}"/>
              </a:ext>
            </a:extLst>
          </p:cNvPr>
          <p:cNvSpPr txBox="1"/>
          <p:nvPr/>
        </p:nvSpPr>
        <p:spPr>
          <a:xfrm>
            <a:off x="1582909" y="3060683"/>
            <a:ext cx="279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Chris Woodruff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5D117-BB2D-4526-A6AC-5A0AF4651886}"/>
              </a:ext>
            </a:extLst>
          </p:cNvPr>
          <p:cNvSpPr txBox="1"/>
          <p:nvPr/>
        </p:nvSpPr>
        <p:spPr>
          <a:xfrm>
            <a:off x="1783267" y="3523157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linkedin.com/in/</a:t>
            </a:r>
            <a:r>
              <a:rPr lang="en-US" sz="1100" dirty="0" err="1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chriswoodruff</a:t>
            </a:r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/</a:t>
            </a:r>
          </a:p>
        </p:txBody>
      </p:sp>
      <p:pic>
        <p:nvPicPr>
          <p:cNvPr id="13" name="Picture Placeholder 12" descr="Chris Woodruff">
            <a:extLst>
              <a:ext uri="{FF2B5EF4-FFF2-40B4-BE49-F238E27FC236}">
                <a16:creationId xmlns:a16="http://schemas.microsoft.com/office/drawing/2014/main" id="{C552963C-D55C-80E8-A903-D4F995B52D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r="9178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54BCDD-7F15-9B35-49F0-2159B2FED420}"/>
              </a:ext>
            </a:extLst>
          </p:cNvPr>
          <p:cNvSpPr txBox="1"/>
          <p:nvPr/>
        </p:nvSpPr>
        <p:spPr>
          <a:xfrm>
            <a:off x="1783266" y="3769378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https://twitter.com/cwoodruff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8A1E-BFD4-34B9-F4B1-073B92DFE0A4}"/>
              </a:ext>
            </a:extLst>
          </p:cNvPr>
          <p:cNvSpPr txBox="1"/>
          <p:nvPr/>
        </p:nvSpPr>
        <p:spPr>
          <a:xfrm>
            <a:off x="1783265" y="4015599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https://woodruff.dev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A9526-6FAB-2ABA-D029-9B87FA952A20}"/>
              </a:ext>
            </a:extLst>
          </p:cNvPr>
          <p:cNvSpPr txBox="1"/>
          <p:nvPr/>
        </p:nvSpPr>
        <p:spPr>
          <a:xfrm>
            <a:off x="1783265" y="4261820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cwoodruff@live.com</a:t>
            </a:r>
          </a:p>
        </p:txBody>
      </p:sp>
    </p:spTree>
    <p:extLst>
      <p:ext uri="{BB962C8B-B14F-4D97-AF65-F5344CB8AC3E}">
        <p14:creationId xmlns:p14="http://schemas.microsoft.com/office/powerpoint/2010/main" val="164091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CODE CORRECTLY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F4155-C7DB-B365-BB3B-524000458D7D}"/>
              </a:ext>
            </a:extLst>
          </p:cNvPr>
          <p:cNvSpPr txBox="1"/>
          <p:nvPr/>
        </p:nvSpPr>
        <p:spPr>
          <a:xfrm>
            <a:off x="2538046" y="1787769"/>
            <a:ext cx="9161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private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ChinookDbContext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_context;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(int i = 0; i &lt;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 i++)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Response.Items.Add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Models.Items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Name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()[i].Name,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....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Created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()[i].Created,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Updated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()[i].Updated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765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CODE CORRECTLY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F4155-C7DB-B365-BB3B-524000458D7D}"/>
              </a:ext>
            </a:extLst>
          </p:cNvPr>
          <p:cNvSpPr txBox="1"/>
          <p:nvPr/>
        </p:nvSpPr>
        <p:spPr>
          <a:xfrm>
            <a:off x="2538046" y="1787769"/>
            <a:ext cx="9161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private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ChinookDbContext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_context;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foreach (var album 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Response.Albums.Add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Models.Items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Name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album.Name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....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Created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album.Created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Updated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album.Updated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4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FAAAC-9D6B-9638-52EF-04BE1F970C87}"/>
              </a:ext>
            </a:extLst>
          </p:cNvPr>
          <p:cNvSpPr txBox="1"/>
          <p:nvPr/>
        </p:nvSpPr>
        <p:spPr>
          <a:xfrm>
            <a:off x="2327031" y="224636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3600" dirty="0"/>
              <a:t>Response Caching</a:t>
            </a:r>
          </a:p>
          <a:p>
            <a:pPr marL="76200" indent="0">
              <a:buNone/>
            </a:pPr>
            <a:r>
              <a:rPr lang="en-US" sz="3600" dirty="0"/>
              <a:t>In-Memory Caching</a:t>
            </a:r>
          </a:p>
          <a:p>
            <a:pPr marL="76200" indent="0">
              <a:buNone/>
            </a:pPr>
            <a:r>
              <a:rPr lang="en-US" sz="3600" dirty="0"/>
              <a:t>Distributed Caching</a:t>
            </a:r>
          </a:p>
        </p:txBody>
      </p:sp>
      <p:pic>
        <p:nvPicPr>
          <p:cNvPr id="5122" name="Picture 2" descr="WordPress: Die 5 besten Caching Plugins im Test | technikfrage.de">
            <a:extLst>
              <a:ext uri="{FF2B5EF4-FFF2-40B4-BE49-F238E27FC236}">
                <a16:creationId xmlns:a16="http://schemas.microsoft.com/office/drawing/2014/main" id="{471A3093-B90A-BDD1-9F06-43807DFA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18" y="1293906"/>
            <a:ext cx="5802312" cy="427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5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RESPONSE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5CC8481-B6E9-9753-3AD3-8A2558B74EF6}"/>
              </a:ext>
            </a:extLst>
          </p:cNvPr>
          <p:cNvSpPr txBox="1">
            <a:spLocks/>
          </p:cNvSpPr>
          <p:nvPr/>
        </p:nvSpPr>
        <p:spPr>
          <a:xfrm>
            <a:off x="2165486" y="1880903"/>
            <a:ext cx="6521314" cy="1770835"/>
          </a:xfrm>
          <a:prstGeom prst="rect">
            <a:avLst/>
          </a:prstGeom>
        </p:spPr>
        <p:txBody>
          <a:bodyPr/>
          <a:lstStyle>
            <a:lvl1pPr marL="228543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9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0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6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2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7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3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Font typeface="Arial" panose="020B0604020202020204" pitchFamily="34" charset="0"/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Directs Caching on the consumer side</a:t>
            </a:r>
          </a:p>
          <a:p>
            <a:pPr marL="76200" indent="0">
              <a:buFont typeface="Arial" panose="020B0604020202020204" pitchFamily="34" charset="0"/>
              <a:buNone/>
            </a:pPr>
            <a:endParaRPr lang="en-US" sz="2400" dirty="0">
              <a:latin typeface="Montserrat Medium" panose="00000600000000000000" pitchFamily="2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HTTP 1.1 Caching specification</a:t>
            </a:r>
          </a:p>
          <a:p>
            <a:pPr marL="76200" indent="0">
              <a:buFont typeface="Arial" panose="020B0604020202020204" pitchFamily="34" charset="0"/>
              <a:buNone/>
            </a:pPr>
            <a:endParaRPr lang="en-US" sz="2400" dirty="0">
              <a:latin typeface="Montserrat Medium" panose="00000600000000000000" pitchFamily="2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endParaRPr lang="en-US" sz="2400" dirty="0">
              <a:latin typeface="Montserrat Medium" panose="00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5FFB5-7DDB-C3E3-5439-36CACD54EEED}"/>
              </a:ext>
            </a:extLst>
          </p:cNvPr>
          <p:cNvSpPr txBox="1"/>
          <p:nvPr/>
        </p:nvSpPr>
        <p:spPr>
          <a:xfrm>
            <a:off x="2165485" y="3814246"/>
            <a:ext cx="89772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Medium" panose="00000600000000000000" pitchFamily="2" charset="0"/>
              </a:rPr>
              <a:t>Install the NuGet package: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Microsoft.Extensions.Caching.Abstractions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Montserrat Medium" panose="00000600000000000000" pitchFamily="2" charset="0"/>
              </a:rPr>
              <a:t>At start up add to Services: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services.AddResponseCaching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950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RESPONSE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A1D25-EC75-5856-DD98-8B04A4EAD273}"/>
              </a:ext>
            </a:extLst>
          </p:cNvPr>
          <p:cNvSpPr/>
          <p:nvPr/>
        </p:nvSpPr>
        <p:spPr>
          <a:xfrm>
            <a:off x="1781909" y="4310713"/>
            <a:ext cx="10181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ResponseCache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(Location = 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ResponseCacheLocation.None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NoStore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true)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7620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  <a:cs typeface="Calibri" panose="020F0502020204030204" pitchFamily="34" charset="0"/>
              </a:rPr>
              <a:t>Response Header:</a:t>
            </a:r>
          </a:p>
          <a:p>
            <a:pPr marL="76200" indent="0">
              <a:buNone/>
            </a:pPr>
            <a:r>
              <a:rPr lang="it-IT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Cache-Control: no-store,no-cache</a:t>
            </a:r>
          </a:p>
          <a:p>
            <a:pPr marL="76200" indent="0">
              <a:buNone/>
            </a:pPr>
            <a:r>
              <a:rPr lang="it-IT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Pragma: no-cache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20C10-4C89-A3FB-9CC9-9E5DCBF568DF}"/>
              </a:ext>
            </a:extLst>
          </p:cNvPr>
          <p:cNvSpPr/>
          <p:nvPr/>
        </p:nvSpPr>
        <p:spPr>
          <a:xfrm>
            <a:off x="1781909" y="1893961"/>
            <a:ext cx="99177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2400" dirty="0">
                <a:latin typeface="Montserrat Medium" panose="00000600000000000000" pitchFamily="2" charset="0"/>
                <a:ea typeface="Source Code Pro" panose="020B0509030403020204" pitchFamily="49" charset="0"/>
                <a:cs typeface="Calibri" panose="020F0502020204030204" pitchFamily="34" charset="0"/>
              </a:rPr>
              <a:t>Attribute on Controller or Action</a:t>
            </a: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ResponseCache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(Duration = 60)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7620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  <a:cs typeface="Calibri" panose="020F0502020204030204" pitchFamily="34" charset="0"/>
              </a:rPr>
              <a:t>Response Header:</a:t>
            </a: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Cache-Control: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public,max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-age=60</a:t>
            </a:r>
          </a:p>
        </p:txBody>
      </p:sp>
    </p:spTree>
    <p:extLst>
      <p:ext uri="{BB962C8B-B14F-4D97-AF65-F5344CB8AC3E}">
        <p14:creationId xmlns:p14="http://schemas.microsoft.com/office/powerpoint/2010/main" val="113473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6582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IN-MEMORY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B0557-00D1-3C4A-D300-B0893F1756FF}"/>
              </a:ext>
            </a:extLst>
          </p:cNvPr>
          <p:cNvSpPr txBox="1"/>
          <p:nvPr/>
        </p:nvSpPr>
        <p:spPr>
          <a:xfrm>
            <a:off x="2438399" y="2054442"/>
            <a:ext cx="90091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Medium" panose="00000600000000000000" pitchFamily="2" charset="0"/>
              </a:rPr>
              <a:t>Install the NuGet package: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Microsoft.Extensions.Caching.Abstractions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Montserrat Medium" panose="00000600000000000000" pitchFamily="2" charset="0"/>
              </a:rPr>
              <a:t>At start up add to Services: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services.AddMemoryCache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71981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9319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DISTRIBUTED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958-8BA6-0B71-AD0D-8A77B5463BAA}"/>
              </a:ext>
            </a:extLst>
          </p:cNvPr>
          <p:cNvSpPr txBox="1"/>
          <p:nvPr/>
        </p:nvSpPr>
        <p:spPr>
          <a:xfrm>
            <a:off x="2438400" y="1846275"/>
            <a:ext cx="6096000" cy="325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Local Redis Cache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SQL Server Cache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Azure Redis Cache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Amazon </a:t>
            </a:r>
            <a:r>
              <a:rPr lang="en-US" sz="2800" dirty="0" err="1">
                <a:latin typeface="Montserrat Medium" panose="00000600000000000000" pitchFamily="2" charset="0"/>
              </a:rPr>
              <a:t>ElastiCache</a:t>
            </a:r>
            <a:endParaRPr lang="en-US" sz="2800" dirty="0">
              <a:latin typeface="Montserrat Medium" panose="00000600000000000000" pitchFamily="2" charset="0"/>
            </a:endParaRP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Google Cloud </a:t>
            </a:r>
            <a:r>
              <a:rPr lang="en-US" sz="2800" dirty="0" err="1">
                <a:latin typeface="Montserrat Medium" panose="00000600000000000000" pitchFamily="2" charset="0"/>
              </a:rPr>
              <a:t>Memcache</a:t>
            </a:r>
            <a:endParaRPr lang="en-US" sz="2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83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BAD5A3-E0BD-7740-98D9-A42989EB584D}"/>
              </a:ext>
            </a:extLst>
          </p:cNvPr>
          <p:cNvSpPr/>
          <p:nvPr/>
        </p:nvSpPr>
        <p:spPr>
          <a:xfrm>
            <a:off x="3698632" y="0"/>
            <a:ext cx="8491782" cy="68580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05D99-BABB-4AC0-9E31-58496EEF10C5}"/>
              </a:ext>
            </a:extLst>
          </p:cNvPr>
          <p:cNvSpPr txBox="1"/>
          <p:nvPr/>
        </p:nvSpPr>
        <p:spPr>
          <a:xfrm>
            <a:off x="4955913" y="1161791"/>
            <a:ext cx="686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http://learn.microsoft.com/en-us/ef/core/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C365F-90A8-4908-A8D8-B53E4CB280C6}"/>
              </a:ext>
            </a:extLst>
          </p:cNvPr>
          <p:cNvSpPr txBox="1"/>
          <p:nvPr/>
        </p:nvSpPr>
        <p:spPr>
          <a:xfrm>
            <a:off x="4955912" y="2569554"/>
            <a:ext cx="72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devblogs.microsoft.com/dotnet/tag/entity-framework/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D6A93-A62B-49B5-8C1A-6326EA3EF9E6}"/>
              </a:ext>
            </a:extLst>
          </p:cNvPr>
          <p:cNvSpPr txBox="1"/>
          <p:nvPr/>
        </p:nvSpPr>
        <p:spPr>
          <a:xfrm>
            <a:off x="4955912" y="3946540"/>
            <a:ext cx="655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https://www.youtube.com/@dotnet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FCF19-B632-4E22-946C-2A3693A0EE76}"/>
              </a:ext>
            </a:extLst>
          </p:cNvPr>
          <p:cNvSpPr txBox="1"/>
          <p:nvPr/>
        </p:nvSpPr>
        <p:spPr>
          <a:xfrm>
            <a:off x="4955913" y="5279596"/>
            <a:ext cx="62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https://github.com/dotnet/efcore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2FC8A05-4DA4-4729-B035-BAD89E501F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846" y="1098754"/>
            <a:ext cx="464629" cy="4646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2EB4D4D-FA60-4D5A-B162-597293F14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332" y="2491129"/>
            <a:ext cx="464629" cy="4646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286FDA3-8DEF-478B-B004-93ADD82EF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846" y="3862400"/>
            <a:ext cx="464629" cy="4646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365B964-E801-49B8-98C8-472DB2A1B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846" y="5201171"/>
            <a:ext cx="464629" cy="464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3ED485-9A32-E786-9024-D792030B4A0A}"/>
              </a:ext>
            </a:extLst>
          </p:cNvPr>
          <p:cNvSpPr txBox="1"/>
          <p:nvPr/>
        </p:nvSpPr>
        <p:spPr>
          <a:xfrm>
            <a:off x="-523548" y="5349814"/>
            <a:ext cx="4531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15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OTHER</a:t>
            </a:r>
          </a:p>
          <a:p>
            <a:pPr algn="ctr"/>
            <a:r>
              <a:rPr lang="en-US" sz="3000" spc="15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RESOURCES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4344B-214E-D609-E3C3-C3288EF146DD}"/>
              </a:ext>
            </a:extLst>
          </p:cNvPr>
          <p:cNvSpPr txBox="1"/>
          <p:nvPr/>
        </p:nvSpPr>
        <p:spPr>
          <a:xfrm>
            <a:off x="316067" y="5002597"/>
            <a:ext cx="2972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5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645294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CEE8BE-2A8C-DD47-A385-F736C1566725}"/>
              </a:ext>
            </a:extLst>
          </p:cNvPr>
          <p:cNvSpPr/>
          <p:nvPr/>
        </p:nvSpPr>
        <p:spPr>
          <a:xfrm>
            <a:off x="1588" y="0"/>
            <a:ext cx="4267200" cy="68580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CBAE8-F737-4A7B-AE90-EAAB3FD8EC50}"/>
              </a:ext>
            </a:extLst>
          </p:cNvPr>
          <p:cNvSpPr txBox="1"/>
          <p:nvPr/>
        </p:nvSpPr>
        <p:spPr>
          <a:xfrm>
            <a:off x="922338" y="1635149"/>
            <a:ext cx="3160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7A40-E325-4345-9A9E-16985F758994}"/>
              </a:ext>
            </a:extLst>
          </p:cNvPr>
          <p:cNvSpPr txBox="1"/>
          <p:nvPr/>
        </p:nvSpPr>
        <p:spPr>
          <a:xfrm>
            <a:off x="922337" y="2859535"/>
            <a:ext cx="310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Turbo Charging EF Core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15D42605-ECB8-A835-B7CD-51E5B344CB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7" r="11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7571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3E6B14-44C6-094D-B194-49DC9C2FDB57}"/>
              </a:ext>
            </a:extLst>
          </p:cNvPr>
          <p:cNvSpPr/>
          <p:nvPr/>
        </p:nvSpPr>
        <p:spPr>
          <a:xfrm>
            <a:off x="1588" y="3429000"/>
            <a:ext cx="6094413" cy="27559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9B105-2DB8-407A-B4A9-0782FCDBEF0F}"/>
              </a:ext>
            </a:extLst>
          </p:cNvPr>
          <p:cNvSpPr txBox="1"/>
          <p:nvPr/>
        </p:nvSpPr>
        <p:spPr>
          <a:xfrm>
            <a:off x="1418724" y="4140200"/>
            <a:ext cx="366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THANK YOU</a:t>
            </a: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5E34CC82-7FF0-B837-C575-831FA043F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3" y="0"/>
            <a:ext cx="5463639" cy="54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close-up of a measuring tape&#10;&#10;Description automatically generated with low confidence">
            <a:extLst>
              <a:ext uri="{FF2B5EF4-FFF2-40B4-BE49-F238E27FC236}">
                <a16:creationId xmlns:a16="http://schemas.microsoft.com/office/drawing/2014/main" id="{BBE75F9F-3568-F813-5D36-9B14E2809C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 b="7790"/>
          <a:stretch>
            <a:fillRect/>
          </a:stretch>
        </p:blipFill>
        <p:spPr>
          <a:xfrm>
            <a:off x="4579956" y="2192215"/>
            <a:ext cx="8294729" cy="4665785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C4D017-4EA8-C341-90DB-64E56F282E05}"/>
              </a:ext>
            </a:extLst>
          </p:cNvPr>
          <p:cNvSpPr/>
          <p:nvPr/>
        </p:nvSpPr>
        <p:spPr>
          <a:xfrm>
            <a:off x="623887" y="0"/>
            <a:ext cx="4559301" cy="6863667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EB5BA1-282B-FB48-B227-A859ECCBDBC8}"/>
              </a:ext>
            </a:extLst>
          </p:cNvPr>
          <p:cNvGrpSpPr/>
          <p:nvPr/>
        </p:nvGrpSpPr>
        <p:grpSpPr>
          <a:xfrm>
            <a:off x="1154561" y="908539"/>
            <a:ext cx="3476054" cy="3028224"/>
            <a:chOff x="1565275" y="1817077"/>
            <a:chExt cx="6952107" cy="60564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00D8A-6F3E-4F01-8BC5-5BDF4E2A017A}"/>
                </a:ext>
              </a:extLst>
            </p:cNvPr>
            <p:cNvSpPr txBox="1"/>
            <p:nvPr/>
          </p:nvSpPr>
          <p:spPr>
            <a:xfrm>
              <a:off x="3159805" y="1817077"/>
              <a:ext cx="535757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300" dirty="0">
                  <a:latin typeface="Montserrat SemiBold" panose="00000700000000000000" pitchFamily="50" charset="0"/>
                  <a:ea typeface="Montserrat" charset="0"/>
                  <a:cs typeface="Montserrat" charset="0"/>
                </a:rPr>
                <a:t>Looking at EF Core for Perf</a:t>
              </a:r>
            </a:p>
          </p:txBody>
        </p:sp>
        <p:pic>
          <p:nvPicPr>
            <p:cNvPr id="7" name="Graphic 6" descr="Race Car with solid fill">
              <a:extLst>
                <a:ext uri="{FF2B5EF4-FFF2-40B4-BE49-F238E27FC236}">
                  <a16:creationId xmlns:a16="http://schemas.microsoft.com/office/drawing/2014/main" id="{2B14E581-1335-4B58-9325-C8451F732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565275" y="1964773"/>
              <a:ext cx="815760" cy="815760"/>
            </a:xfrm>
            <a:prstGeom prst="rect">
              <a:avLst/>
            </a:prstGeom>
          </p:spPr>
        </p:pic>
        <p:pic>
          <p:nvPicPr>
            <p:cNvPr id="8" name="Graphic 7" descr="Question Mark with solid fill">
              <a:extLst>
                <a:ext uri="{FF2B5EF4-FFF2-40B4-BE49-F238E27FC236}">
                  <a16:creationId xmlns:a16="http://schemas.microsoft.com/office/drawing/2014/main" id="{582D81DE-63CF-493E-94D5-780ECA16D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565275" y="7057764"/>
              <a:ext cx="815760" cy="8157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9B8E1F-607E-496C-9D2F-FE70184F04CA}"/>
                </a:ext>
              </a:extLst>
            </p:cNvPr>
            <p:cNvSpPr txBox="1"/>
            <p:nvPr/>
          </p:nvSpPr>
          <p:spPr>
            <a:xfrm>
              <a:off x="3159805" y="4557759"/>
              <a:ext cx="535757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300" dirty="0">
                  <a:latin typeface="Montserrat SemiBold" panose="00000700000000000000" pitchFamily="50" charset="0"/>
                  <a:ea typeface="Montserrat" charset="0"/>
                  <a:cs typeface="Montserrat" charset="0"/>
                </a:rPr>
                <a:t>Looking at .NET for Perf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1BF0B2-63A8-438C-BA3D-5502712A950A}"/>
                </a:ext>
              </a:extLst>
            </p:cNvPr>
            <p:cNvSpPr txBox="1"/>
            <p:nvPr/>
          </p:nvSpPr>
          <p:spPr>
            <a:xfrm>
              <a:off x="3197905" y="7057764"/>
              <a:ext cx="53194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300" dirty="0">
                  <a:latin typeface="Montserrat SemiBold" panose="00000700000000000000" pitchFamily="50" charset="0"/>
                  <a:ea typeface="Montserrat" charset="0"/>
                  <a:cs typeface="Montserrat" charset="0"/>
                </a:rPr>
                <a:t>Questions &amp; Answers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E92459-0757-43C6-89D6-EFFF8B43D82C}"/>
              </a:ext>
            </a:extLst>
          </p:cNvPr>
          <p:cNvSpPr txBox="1"/>
          <p:nvPr/>
        </p:nvSpPr>
        <p:spPr>
          <a:xfrm>
            <a:off x="7018742" y="1108594"/>
            <a:ext cx="3276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5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Agenda</a:t>
            </a:r>
          </a:p>
        </p:txBody>
      </p:sp>
      <p:pic>
        <p:nvPicPr>
          <p:cNvPr id="4" name="Picture 3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38A78C3-7178-99FB-6474-EB7A31233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5" y="2192215"/>
            <a:ext cx="576397" cy="5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7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85D234-DAC8-0C4A-A1F3-1C6ED7A18865}"/>
              </a:ext>
            </a:extLst>
          </p:cNvPr>
          <p:cNvSpPr/>
          <p:nvPr/>
        </p:nvSpPr>
        <p:spPr>
          <a:xfrm>
            <a:off x="1588" y="-5667"/>
            <a:ext cx="11163300" cy="6863667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C10FE-8A1F-469B-8D3B-1FC57061B846}"/>
              </a:ext>
            </a:extLst>
          </p:cNvPr>
          <p:cNvSpPr txBox="1"/>
          <p:nvPr/>
        </p:nvSpPr>
        <p:spPr>
          <a:xfrm>
            <a:off x="7487444" y="3834874"/>
            <a:ext cx="321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EF CORE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C12CA45-2E9D-1063-34BC-57CC0F5E46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b="11"/>
          <a:stretch/>
        </p:blipFill>
        <p:spPr/>
      </p:pic>
    </p:spTree>
    <p:extLst>
      <p:ext uri="{BB962C8B-B14F-4D97-AF65-F5344CB8AC3E}">
        <p14:creationId xmlns:p14="http://schemas.microsoft.com/office/powerpoint/2010/main" val="38032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7C668-B393-470C-9975-4D2D64E2F495}"/>
              </a:ext>
            </a:extLst>
          </p:cNvPr>
          <p:cNvSpPr txBox="1"/>
          <p:nvPr/>
        </p:nvSpPr>
        <p:spPr>
          <a:xfrm>
            <a:off x="1513949" y="823087"/>
            <a:ext cx="9705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30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WHAT IS ENTITY FRAMEWORK CORE?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9A48F-E50C-4E30-B4B2-11A40082DADC}"/>
              </a:ext>
            </a:extLst>
          </p:cNvPr>
          <p:cNvSpPr txBox="1"/>
          <p:nvPr/>
        </p:nvSpPr>
        <p:spPr>
          <a:xfrm>
            <a:off x="1494899" y="3127448"/>
            <a:ext cx="248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100% OPEN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4DD55-CDB0-4373-B477-71DEE6842B20}"/>
              </a:ext>
            </a:extLst>
          </p:cNvPr>
          <p:cNvSpPr txBox="1"/>
          <p:nvPr/>
        </p:nvSpPr>
        <p:spPr>
          <a:xfrm>
            <a:off x="4689588" y="3125908"/>
            <a:ext cx="265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CROSS-PLATFORM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98BB9-FC1D-4184-9EB1-33BDDB5A62CD}"/>
              </a:ext>
            </a:extLst>
          </p:cNvPr>
          <p:cNvSpPr txBox="1"/>
          <p:nvPr/>
        </p:nvSpPr>
        <p:spPr>
          <a:xfrm>
            <a:off x="7884278" y="3127448"/>
            <a:ext cx="241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A8A3-1E7F-40D4-9011-09B2ED1B4B7C}"/>
              </a:ext>
            </a:extLst>
          </p:cNvPr>
          <p:cNvSpPr txBox="1"/>
          <p:nvPr/>
        </p:nvSpPr>
        <p:spPr>
          <a:xfrm>
            <a:off x="1473749" y="1377085"/>
            <a:ext cx="267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150" dirty="0">
                <a:solidFill>
                  <a:prstClr val="black"/>
                </a:solidFill>
                <a:latin typeface="Montserrat Medium" panose="00000600000000000000" pitchFamily="50" charset="0"/>
                <a:ea typeface="Montserrat" charset="0"/>
                <a:cs typeface="Montserrat" charset="0"/>
              </a:rPr>
              <a:t>Where did it come from?</a:t>
            </a:r>
          </a:p>
        </p:txBody>
      </p:sp>
      <p:pic>
        <p:nvPicPr>
          <p:cNvPr id="22" name="Picture Placeholder 21" descr="A picture containing light&#10;&#10;Description automatically generated">
            <a:extLst>
              <a:ext uri="{FF2B5EF4-FFF2-40B4-BE49-F238E27FC236}">
                <a16:creationId xmlns:a16="http://schemas.microsoft.com/office/drawing/2014/main" id="{4D01D66F-C1E2-E877-6B94-9F117BC887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r="16625"/>
          <a:stretch>
            <a:fillRect/>
          </a:stretch>
        </p:blipFill>
        <p:spPr>
          <a:xfrm>
            <a:off x="4729163" y="3598863"/>
            <a:ext cx="2752725" cy="2514600"/>
          </a:xfrm>
        </p:spPr>
      </p:pic>
      <p:pic>
        <p:nvPicPr>
          <p:cNvPr id="3074" name="Picture 2" descr="What is &quot;Open Source&quot;?">
            <a:extLst>
              <a:ext uri="{FF2B5EF4-FFF2-40B4-BE49-F238E27FC236}">
                <a16:creationId xmlns:a16="http://schemas.microsoft.com/office/drawing/2014/main" id="{F29D4144-B4D4-45C0-D3D8-C2E52396D51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r="19158"/>
          <a:stretch>
            <a:fillRect/>
          </a:stretch>
        </p:blipFill>
        <p:spPr bwMode="auto">
          <a:xfrm>
            <a:off x="1524000" y="3598863"/>
            <a:ext cx="275748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auge, performance, speed icon">
            <a:extLst>
              <a:ext uri="{FF2B5EF4-FFF2-40B4-BE49-F238E27FC236}">
                <a16:creationId xmlns:a16="http://schemas.microsoft.com/office/drawing/2014/main" id="{2E035F7A-1B95-9BF8-0CD6-90A240F6221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" b="4483"/>
          <a:stretch>
            <a:fillRect/>
          </a:stretch>
        </p:blipFill>
        <p:spPr bwMode="auto">
          <a:xfrm>
            <a:off x="7910513" y="3598863"/>
            <a:ext cx="2762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Stopwatch with solid fill">
            <a:extLst>
              <a:ext uri="{FF2B5EF4-FFF2-40B4-BE49-F238E27FC236}">
                <a16:creationId xmlns:a16="http://schemas.microsoft.com/office/drawing/2014/main" id="{968D14C1-BFE3-0146-2E3F-DDF677A3D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0513" y="2562292"/>
            <a:ext cx="501484" cy="501484"/>
          </a:xfrm>
          <a:prstGeom prst="rect">
            <a:avLst/>
          </a:prstGeom>
        </p:spPr>
      </p:pic>
      <p:pic>
        <p:nvPicPr>
          <p:cNvPr id="26" name="Graphic 25" descr="Programmer female with solid fill">
            <a:extLst>
              <a:ext uri="{FF2B5EF4-FFF2-40B4-BE49-F238E27FC236}">
                <a16:creationId xmlns:a16="http://schemas.microsoft.com/office/drawing/2014/main" id="{BF1DE729-E1F5-8A4C-A92A-3DA373D99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4000" y="2562292"/>
            <a:ext cx="501484" cy="501484"/>
          </a:xfrm>
          <a:prstGeom prst="rect">
            <a:avLst/>
          </a:prstGeom>
        </p:spPr>
      </p:pic>
      <p:pic>
        <p:nvPicPr>
          <p:cNvPr id="28" name="Graphic 27" descr="Network diagram with solid fill">
            <a:extLst>
              <a:ext uri="{FF2B5EF4-FFF2-40B4-BE49-F238E27FC236}">
                <a16:creationId xmlns:a16="http://schemas.microsoft.com/office/drawing/2014/main" id="{5C817922-D4C0-377A-05B4-1E64A7C47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9163" y="2562292"/>
            <a:ext cx="563616" cy="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713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DBCONTEXT POOLING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85960-AE93-E4F9-093C-F95539AFCA06}"/>
              </a:ext>
            </a:extLst>
          </p:cNvPr>
          <p:cNvSpPr/>
          <p:nvPr/>
        </p:nvSpPr>
        <p:spPr bwMode="auto">
          <a:xfrm>
            <a:off x="292726" y="1297402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CB6FE-A2E7-1790-A899-6E13BF7C7711}"/>
              </a:ext>
            </a:extLst>
          </p:cNvPr>
          <p:cNvSpPr txBox="1"/>
          <p:nvPr/>
        </p:nvSpPr>
        <p:spPr>
          <a:xfrm>
            <a:off x="5339654" y="1297402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3E65D-7B90-3E23-5F73-2C181A350333}"/>
              </a:ext>
            </a:extLst>
          </p:cNvPr>
          <p:cNvSpPr txBox="1"/>
          <p:nvPr/>
        </p:nvSpPr>
        <p:spPr>
          <a:xfrm>
            <a:off x="2978446" y="1507629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9016E1-86F3-F459-ACB9-7797BCA6D56A}"/>
              </a:ext>
            </a:extLst>
          </p:cNvPr>
          <p:cNvSpPr/>
          <p:nvPr/>
        </p:nvSpPr>
        <p:spPr bwMode="auto">
          <a:xfrm>
            <a:off x="4494727" y="1980407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F319F-5B23-D87F-E747-17B8AC2B2994}"/>
              </a:ext>
            </a:extLst>
          </p:cNvPr>
          <p:cNvCxnSpPr/>
          <p:nvPr/>
        </p:nvCxnSpPr>
        <p:spPr>
          <a:xfrm flipV="1">
            <a:off x="4135080" y="2123095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81403-C081-5B38-2BAC-D1CD950BF079}"/>
              </a:ext>
            </a:extLst>
          </p:cNvPr>
          <p:cNvGrpSpPr/>
          <p:nvPr/>
        </p:nvGrpSpPr>
        <p:grpSpPr>
          <a:xfrm>
            <a:off x="1931384" y="1922152"/>
            <a:ext cx="3245461" cy="1336238"/>
            <a:chOff x="1461284" y="1360511"/>
            <a:chExt cx="2434441" cy="10023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FDFA4-637C-7015-55EE-1DC174D49F5E}"/>
                </a:ext>
              </a:extLst>
            </p:cNvPr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105184-535C-EE23-27DD-04E58F50A609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D737D6D-6114-E084-C2CE-79FF9D1EA2EF}"/>
              </a:ext>
            </a:extLst>
          </p:cNvPr>
          <p:cNvSpPr/>
          <p:nvPr/>
        </p:nvSpPr>
        <p:spPr bwMode="auto">
          <a:xfrm>
            <a:off x="2643221" y="1980406"/>
            <a:ext cx="149315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DACDCD-759A-EF9C-C4B9-290DB94F3D38}"/>
              </a:ext>
            </a:extLst>
          </p:cNvPr>
          <p:cNvGrpSpPr/>
          <p:nvPr/>
        </p:nvGrpSpPr>
        <p:grpSpPr>
          <a:xfrm>
            <a:off x="1918216" y="3194228"/>
            <a:ext cx="3454077" cy="1750760"/>
            <a:chOff x="1451407" y="2314704"/>
            <a:chExt cx="2590925" cy="1313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751BE7-6DA0-4D63-53AD-D0E91E86CC20}"/>
                </a:ext>
              </a:extLst>
            </p:cNvPr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D7DE9D-0D8E-A0B8-2CD7-C8CD13C8771B}"/>
                </a:ext>
              </a:extLst>
            </p:cNvPr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FDC483-89EA-8DDE-3451-ECCAC854A5C1}"/>
                </a:ext>
              </a:extLst>
            </p:cNvPr>
            <p:cNvCxnSpPr/>
            <p:nvPr/>
          </p:nvCxnSpPr>
          <p:spPr>
            <a:xfrm flipV="1">
              <a:off x="3104413" y="2776369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23DAA6-1DCB-F066-4051-53D3559685FA}"/>
                </a:ext>
              </a:extLst>
            </p:cNvPr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E0E7D3-A2EB-A723-3E1C-233876FEACF6}"/>
                </a:ext>
              </a:extLst>
            </p:cNvPr>
            <p:cNvSpPr/>
            <p:nvPr/>
          </p:nvSpPr>
          <p:spPr bwMode="auto">
            <a:xfrm>
              <a:off x="1995237" y="2669337"/>
              <a:ext cx="1110149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EBD5F-E0E7-F44B-ABDF-9AE4534CC373}"/>
                </a:ext>
              </a:extLst>
            </p:cNvPr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C4CBA0-7730-705D-E4DA-D9EB991BFAD6}"/>
              </a:ext>
            </a:extLst>
          </p:cNvPr>
          <p:cNvGrpSpPr/>
          <p:nvPr/>
        </p:nvGrpSpPr>
        <p:grpSpPr>
          <a:xfrm>
            <a:off x="1892306" y="4880827"/>
            <a:ext cx="3454077" cy="1750760"/>
            <a:chOff x="1461284" y="1049575"/>
            <a:chExt cx="2590925" cy="131325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177B2-A7A8-7222-F029-62E006F6F156}"/>
                </a:ext>
              </a:extLst>
            </p:cNvPr>
            <p:cNvSpPr txBox="1"/>
            <p:nvPr/>
          </p:nvSpPr>
          <p:spPr>
            <a:xfrm>
              <a:off x="1461284" y="1460515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C78DB5-8137-B41C-D3B9-73F1A161E57F}"/>
                </a:ext>
              </a:extLst>
            </p:cNvPr>
            <p:cNvSpPr/>
            <p:nvPr/>
          </p:nvSpPr>
          <p:spPr bwMode="auto">
            <a:xfrm>
              <a:off x="3384065" y="1404208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AB6C8A6-F2BF-DCDF-06F8-837F9D745F3B}"/>
                </a:ext>
              </a:extLst>
            </p:cNvPr>
            <p:cNvCxnSpPr/>
            <p:nvPr/>
          </p:nvCxnSpPr>
          <p:spPr>
            <a:xfrm flipV="1">
              <a:off x="3114290" y="1511240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A3E467-D5FA-6D47-F0A9-8E6AA01EAD8B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1D70CB-AAEF-A86E-14D6-232B75E1DCAD}"/>
                </a:ext>
              </a:extLst>
            </p:cNvPr>
            <p:cNvSpPr/>
            <p:nvPr/>
          </p:nvSpPr>
          <p:spPr bwMode="auto">
            <a:xfrm>
              <a:off x="2024549" y="1404208"/>
              <a:ext cx="1090713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10C39E-6731-58A9-5306-A0AABEECC0D8}"/>
                </a:ext>
              </a:extLst>
            </p:cNvPr>
            <p:cNvSpPr txBox="1"/>
            <p:nvPr/>
          </p:nvSpPr>
          <p:spPr>
            <a:xfrm>
              <a:off x="2246692" y="1049575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8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9" grpId="0" animBg="1"/>
      <p:bldP spid="9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399" y="743404"/>
            <a:ext cx="6781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DBCONTEXT POOLING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0B265-5C59-07AF-941B-52B21EF56B36}"/>
              </a:ext>
            </a:extLst>
          </p:cNvPr>
          <p:cNvSpPr/>
          <p:nvPr/>
        </p:nvSpPr>
        <p:spPr bwMode="auto">
          <a:xfrm>
            <a:off x="286863" y="1297402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D9791-C764-1BB8-D806-675899D181F7}"/>
              </a:ext>
            </a:extLst>
          </p:cNvPr>
          <p:cNvSpPr txBox="1"/>
          <p:nvPr/>
        </p:nvSpPr>
        <p:spPr>
          <a:xfrm>
            <a:off x="5333791" y="1297402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4F108-2BEC-E2FB-95A8-28CC66863F3D}"/>
              </a:ext>
            </a:extLst>
          </p:cNvPr>
          <p:cNvSpPr txBox="1"/>
          <p:nvPr/>
        </p:nvSpPr>
        <p:spPr>
          <a:xfrm>
            <a:off x="2972583" y="1507629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93C23-912A-2724-29FE-2633D699BE04}"/>
              </a:ext>
            </a:extLst>
          </p:cNvPr>
          <p:cNvSpPr/>
          <p:nvPr/>
        </p:nvSpPr>
        <p:spPr bwMode="auto">
          <a:xfrm>
            <a:off x="4488864" y="1980407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0C57A-7B4F-20D0-0D21-3232EC4904D1}"/>
              </a:ext>
            </a:extLst>
          </p:cNvPr>
          <p:cNvCxnSpPr/>
          <p:nvPr/>
        </p:nvCxnSpPr>
        <p:spPr>
          <a:xfrm flipV="1">
            <a:off x="4129217" y="2123095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F634A-5796-29D3-1C0D-69A5C67F2085}"/>
              </a:ext>
            </a:extLst>
          </p:cNvPr>
          <p:cNvGrpSpPr/>
          <p:nvPr/>
        </p:nvGrpSpPr>
        <p:grpSpPr>
          <a:xfrm>
            <a:off x="1925521" y="1922152"/>
            <a:ext cx="3245461" cy="1336238"/>
            <a:chOff x="1461284" y="1360511"/>
            <a:chExt cx="2434441" cy="10023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A0870-FD1B-AAE0-BB47-47B6DBC8B578}"/>
                </a:ext>
              </a:extLst>
            </p:cNvPr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BB295A-6588-2C41-E659-FD43C7047083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356E7-D075-72FF-5177-3689ED8173B9}"/>
              </a:ext>
            </a:extLst>
          </p:cNvPr>
          <p:cNvCxnSpPr/>
          <p:nvPr/>
        </p:nvCxnSpPr>
        <p:spPr>
          <a:xfrm flipV="1">
            <a:off x="4090139" y="5496294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5E315D-A913-18FC-D5C1-50795E8FE682}"/>
              </a:ext>
            </a:extLst>
          </p:cNvPr>
          <p:cNvGrpSpPr/>
          <p:nvPr/>
        </p:nvGrpSpPr>
        <p:grpSpPr>
          <a:xfrm>
            <a:off x="1912353" y="3194228"/>
            <a:ext cx="3454077" cy="1750760"/>
            <a:chOff x="1451407" y="2314704"/>
            <a:chExt cx="2590925" cy="13132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18214-E733-6538-0617-C27F5C499E07}"/>
                </a:ext>
              </a:extLst>
            </p:cNvPr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EFA0DD-A0EA-A610-F7E1-8FF4CCA4D822}"/>
                </a:ext>
              </a:extLst>
            </p:cNvPr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2D25E6-DABC-F807-3CD9-DAEE132CBC44}"/>
                </a:ext>
              </a:extLst>
            </p:cNvPr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C8BEC7-F73B-19BD-4EA5-B3C93069D252}"/>
                </a:ext>
              </a:extLst>
            </p:cNvPr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926F3C-EACE-D779-5149-58E2942328FD}"/>
              </a:ext>
            </a:extLst>
          </p:cNvPr>
          <p:cNvGrpSpPr/>
          <p:nvPr/>
        </p:nvGrpSpPr>
        <p:grpSpPr>
          <a:xfrm>
            <a:off x="1886443" y="4880827"/>
            <a:ext cx="3454077" cy="1750760"/>
            <a:chOff x="1431972" y="3579833"/>
            <a:chExt cx="2590925" cy="1313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556453-210A-F378-FA83-3F561C476F7C}"/>
                </a:ext>
              </a:extLst>
            </p:cNvPr>
            <p:cNvSpPr txBox="1"/>
            <p:nvPr/>
          </p:nvSpPr>
          <p:spPr>
            <a:xfrm>
              <a:off x="1431972" y="3990773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3A2FD-7B65-9ABB-22DF-B9CC90BDFEF9}"/>
                </a:ext>
              </a:extLst>
            </p:cNvPr>
            <p:cNvSpPr/>
            <p:nvPr/>
          </p:nvSpPr>
          <p:spPr bwMode="auto">
            <a:xfrm>
              <a:off x="3354753" y="3934466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9D10AE-2113-29FE-C205-9411C6E8A2A5}"/>
                </a:ext>
              </a:extLst>
            </p:cNvPr>
            <p:cNvSpPr/>
            <p:nvPr/>
          </p:nvSpPr>
          <p:spPr bwMode="auto">
            <a:xfrm>
              <a:off x="1577831" y="3890769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B35C08-C6CC-5666-728F-1E114DEEA922}"/>
                </a:ext>
              </a:extLst>
            </p:cNvPr>
            <p:cNvSpPr txBox="1"/>
            <p:nvPr/>
          </p:nvSpPr>
          <p:spPr>
            <a:xfrm>
              <a:off x="2217380" y="3579833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26372D-A853-8385-32AA-D391EA60619D}"/>
              </a:ext>
            </a:extLst>
          </p:cNvPr>
          <p:cNvCxnSpPr/>
          <p:nvPr/>
        </p:nvCxnSpPr>
        <p:spPr>
          <a:xfrm flipV="1">
            <a:off x="4116049" y="3809695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F42877-6059-DCDE-8459-F7AD157A6E96}"/>
              </a:ext>
            </a:extLst>
          </p:cNvPr>
          <p:cNvSpPr txBox="1"/>
          <p:nvPr/>
        </p:nvSpPr>
        <p:spPr>
          <a:xfrm>
            <a:off x="935881" y="1826905"/>
            <a:ext cx="750776" cy="1025481"/>
          </a:xfrm>
          <a:prstGeom prst="rect">
            <a:avLst/>
          </a:prstGeom>
          <a:noFill/>
        </p:spPr>
        <p:txBody>
          <a:bodyPr vert="vert270"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866" dirty="0">
                <a:solidFill>
                  <a:srgbClr val="FFFFFF"/>
                </a:solidFill>
                <a:latin typeface="Segoe UI Semilight"/>
              </a:rPr>
              <a:t>Scope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52D89-0A4F-AFC7-7C39-8A72FFCF3C07}"/>
              </a:ext>
            </a:extLst>
          </p:cNvPr>
          <p:cNvSpPr/>
          <p:nvPr/>
        </p:nvSpPr>
        <p:spPr bwMode="auto">
          <a:xfrm>
            <a:off x="319360" y="1751839"/>
            <a:ext cx="1725261" cy="222317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Context Pool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5F786F-0A06-3015-6203-F45E4F3EC95C}"/>
              </a:ext>
            </a:extLst>
          </p:cNvPr>
          <p:cNvSpPr/>
          <p:nvPr/>
        </p:nvSpPr>
        <p:spPr bwMode="auto">
          <a:xfrm>
            <a:off x="434067" y="2104059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B47F10-B04D-66D3-B31B-43FB6566A455}"/>
              </a:ext>
            </a:extLst>
          </p:cNvPr>
          <p:cNvSpPr/>
          <p:nvPr/>
        </p:nvSpPr>
        <p:spPr bwMode="auto">
          <a:xfrm>
            <a:off x="434067" y="2465088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2DD9F4-305B-9E4A-1CF7-2BB2C133286F}"/>
              </a:ext>
            </a:extLst>
          </p:cNvPr>
          <p:cNvSpPr/>
          <p:nvPr/>
        </p:nvSpPr>
        <p:spPr bwMode="auto">
          <a:xfrm>
            <a:off x="429033" y="2826117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56D15F-C3ED-4C04-166A-B6DEF33F5C47}"/>
              </a:ext>
            </a:extLst>
          </p:cNvPr>
          <p:cNvSpPr/>
          <p:nvPr/>
        </p:nvSpPr>
        <p:spPr bwMode="auto">
          <a:xfrm>
            <a:off x="429033" y="3187145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E91EC9-15D6-AC07-C29D-1C0903ABD65A}"/>
              </a:ext>
            </a:extLst>
          </p:cNvPr>
          <p:cNvSpPr/>
          <p:nvPr/>
        </p:nvSpPr>
        <p:spPr bwMode="auto">
          <a:xfrm>
            <a:off x="429033" y="3548176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3A4755-489A-974C-3E58-316AD2F08205}"/>
              </a:ext>
            </a:extLst>
          </p:cNvPr>
          <p:cNvSpPr/>
          <p:nvPr/>
        </p:nvSpPr>
        <p:spPr bwMode="auto">
          <a:xfrm>
            <a:off x="2634903" y="1963629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74ADB9-72AE-8F0F-0918-F5444E95884F}"/>
              </a:ext>
            </a:extLst>
          </p:cNvPr>
          <p:cNvSpPr/>
          <p:nvPr/>
        </p:nvSpPr>
        <p:spPr bwMode="auto">
          <a:xfrm>
            <a:off x="2608994" y="3661243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A79A8D-50E1-6CEB-064C-D884E6F58B12}"/>
              </a:ext>
            </a:extLst>
          </p:cNvPr>
          <p:cNvSpPr/>
          <p:nvPr/>
        </p:nvSpPr>
        <p:spPr bwMode="auto">
          <a:xfrm>
            <a:off x="2592476" y="5339363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8355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24" grpId="0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COMPILED QUERIES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861FC-15A9-830F-2C4D-2A467FFF6D82}"/>
              </a:ext>
            </a:extLst>
          </p:cNvPr>
          <p:cNvSpPr/>
          <p:nvPr/>
        </p:nvSpPr>
        <p:spPr>
          <a:xfrm>
            <a:off x="1664631" y="2185353"/>
            <a:ext cx="10269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explicitQuery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EF.CompileQuery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context, int id)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=&gt;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context.Albums.FirstOrDefault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== id));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93B8-014B-F8F2-367D-81BBAFCABFE2}"/>
              </a:ext>
            </a:extLst>
          </p:cNvPr>
          <p:cNvSpPr/>
          <p:nvPr/>
        </p:nvSpPr>
        <p:spPr>
          <a:xfrm>
            <a:off x="1664631" y="4071044"/>
            <a:ext cx="9595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compiledExplicitQuery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EF.CompileAsyncQuery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context, int id)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context.Albums.FirstOrDefault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== id));</a:t>
            </a:r>
          </a:p>
        </p:txBody>
      </p:sp>
    </p:spTree>
    <p:extLst>
      <p:ext uri="{BB962C8B-B14F-4D97-AF65-F5344CB8AC3E}">
        <p14:creationId xmlns:p14="http://schemas.microsoft.com/office/powerpoint/2010/main" val="18357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FROMSQL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CEC8C-BBB3-350D-049A-CB895EB0EBF6}"/>
              </a:ext>
            </a:extLst>
          </p:cNvPr>
          <p:cNvSpPr/>
          <p:nvPr/>
        </p:nvSpPr>
        <p:spPr>
          <a:xfrm>
            <a:off x="1670990" y="2444681"/>
            <a:ext cx="58362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city = "Redmond";</a:t>
            </a:r>
          </a:p>
          <a:p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using 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context =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CreateContext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())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context.Customers.FromSql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($@“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SELECT *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FROM Customers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WHERE City = {city}");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14057-4C01-03BB-2AA4-242B9A7AF48B}"/>
              </a:ext>
            </a:extLst>
          </p:cNvPr>
          <p:cNvSpPr/>
          <p:nvPr/>
        </p:nvSpPr>
        <p:spPr>
          <a:xfrm>
            <a:off x="8151344" y="2444681"/>
            <a:ext cx="3395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 = @p0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2DDB6-CE68-E59E-B831-BDC448B85071}"/>
              </a:ext>
            </a:extLst>
          </p:cNvPr>
          <p:cNvSpPr/>
          <p:nvPr/>
        </p:nvSpPr>
        <p:spPr>
          <a:xfrm>
            <a:off x="8059615" y="4565301"/>
            <a:ext cx="3923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 = ‘Redmond’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mnm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nml" id="{C6542E83-5061-4B7A-B30C-B21DD34754F1}" vid="{C5D6D251-6CA5-49F2-B710-4C2B801616B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mnml</Template>
  <TotalTime>7833</TotalTime>
  <Words>1327</Words>
  <Application>Microsoft Macintosh PowerPoint</Application>
  <PresentationFormat>Widescreen</PresentationFormat>
  <Paragraphs>303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Montserrat</vt:lpstr>
      <vt:lpstr>Montserrat Medium</vt:lpstr>
      <vt:lpstr>Montserrat SemiBold</vt:lpstr>
      <vt:lpstr>Segoe UI Semilight</vt:lpstr>
      <vt:lpstr>Source Code Pro</vt:lpstr>
      <vt:lpstr>mnml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</cp:revision>
  <dcterms:created xsi:type="dcterms:W3CDTF">2023-02-19T13:28:57Z</dcterms:created>
  <dcterms:modified xsi:type="dcterms:W3CDTF">2024-11-03T11:00:57Z</dcterms:modified>
</cp:coreProperties>
</file>