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60" r:id="rId3"/>
    <p:sldId id="261" r:id="rId4"/>
    <p:sldId id="259" r:id="rId5"/>
    <p:sldId id="262" r:id="rId6"/>
    <p:sldId id="263" r:id="rId7"/>
    <p:sldId id="257" r:id="rId8"/>
    <p:sldId id="264" r:id="rId9"/>
    <p:sldId id="265" r:id="rId10"/>
    <p:sldId id="266" r:id="rId11"/>
    <p:sldId id="267" r:id="rId12"/>
    <p:sldId id="268"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25"/>
    <p:restoredTop sz="94686"/>
  </p:normalViewPr>
  <p:slideViewPr>
    <p:cSldViewPr snapToGrid="0">
      <p:cViewPr varScale="1">
        <p:scale>
          <a:sx n="245" d="100"/>
          <a:sy n="245" d="100"/>
        </p:scale>
        <p:origin x="19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A59EC04-9C99-EE4B-97A7-1CDD01851280}"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40008689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9EC04-9C99-EE4B-97A7-1CDD01851280}"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29382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9EC04-9C99-EE4B-97A7-1CDD01851280}"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262477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9EC04-9C99-EE4B-97A7-1CDD01851280}"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39039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A59EC04-9C99-EE4B-97A7-1CDD01851280}"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17514072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59EC04-9C99-EE4B-97A7-1CDD01851280}" type="datetimeFigureOut">
              <a:rPr lang="en-US" smtClean="0"/>
              <a:t>4/25/24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201855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A59EC04-9C99-EE4B-97A7-1CDD01851280}"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EB534-42BA-D146-8825-F20CAA28BA2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115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9EC04-9C99-EE4B-97A7-1CDD01851280}"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59879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9EC04-9C99-EE4B-97A7-1CDD01851280}" type="datetimeFigureOut">
              <a:rPr lang="en-US" smtClean="0"/>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260307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A59EC04-9C99-EE4B-97A7-1CDD01851280}" type="datetimeFigureOut">
              <a:rPr lang="en-US" smtClean="0"/>
              <a:t>4/25/24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2965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A59EC04-9C99-EE4B-97A7-1CDD01851280}" type="datetimeFigureOut">
              <a:rPr lang="en-US" smtClean="0"/>
              <a:t>4/25/24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9EB534-42BA-D146-8825-F20CAA28BA2D}" type="slidenum">
              <a:rPr lang="en-US" smtClean="0"/>
              <a:t>‹#›</a:t>
            </a:fld>
            <a:endParaRPr lang="en-US"/>
          </a:p>
        </p:txBody>
      </p:sp>
    </p:spTree>
    <p:extLst>
      <p:ext uri="{BB962C8B-B14F-4D97-AF65-F5344CB8AC3E}">
        <p14:creationId xmlns:p14="http://schemas.microsoft.com/office/powerpoint/2010/main" val="128506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A59EC04-9C99-EE4B-97A7-1CDD01851280}" type="datetimeFigureOut">
              <a:rPr lang="en-US" smtClean="0"/>
              <a:t>4/25/24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9EB534-42BA-D146-8825-F20CAA28BA2D}" type="slidenum">
              <a:rPr lang="en-US" smtClean="0"/>
              <a:t>‹#›</a:t>
            </a:fld>
            <a:endParaRPr lang="en-US"/>
          </a:p>
        </p:txBody>
      </p:sp>
    </p:spTree>
    <p:extLst>
      <p:ext uri="{BB962C8B-B14F-4D97-AF65-F5344CB8AC3E}">
        <p14:creationId xmlns:p14="http://schemas.microsoft.com/office/powerpoint/2010/main" val="18890853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15B5-22ED-FC8A-1159-8FED1E1D5D68}"/>
              </a:ext>
            </a:extLst>
          </p:cNvPr>
          <p:cNvSpPr>
            <a:spLocks noGrp="1"/>
          </p:cNvSpPr>
          <p:nvPr>
            <p:ph type="ctrTitle"/>
          </p:nvPr>
        </p:nvSpPr>
        <p:spPr/>
        <p:txBody>
          <a:bodyPr/>
          <a:lstStyle/>
          <a:p>
            <a:r>
              <a:rPr lang="en-US" dirty="0"/>
              <a:t>HTMX to Improve ASP.NET Core</a:t>
            </a:r>
          </a:p>
        </p:txBody>
      </p:sp>
      <p:sp>
        <p:nvSpPr>
          <p:cNvPr id="3" name="Subtitle 2">
            <a:extLst>
              <a:ext uri="{FF2B5EF4-FFF2-40B4-BE49-F238E27FC236}">
                <a16:creationId xmlns:a16="http://schemas.microsoft.com/office/drawing/2014/main" id="{BCB9B179-4414-DC28-295E-7343503CA381}"/>
              </a:ext>
            </a:extLst>
          </p:cNvPr>
          <p:cNvSpPr>
            <a:spLocks noGrp="1"/>
          </p:cNvSpPr>
          <p:nvPr>
            <p:ph type="subTitle" idx="1"/>
          </p:nvPr>
        </p:nvSpPr>
        <p:spPr/>
        <p:txBody>
          <a:bodyPr/>
          <a:lstStyle/>
          <a:p>
            <a:r>
              <a:rPr lang="en-US" dirty="0"/>
              <a:t>Chris Woodruff</a:t>
            </a:r>
          </a:p>
        </p:txBody>
      </p:sp>
    </p:spTree>
    <p:extLst>
      <p:ext uri="{BB962C8B-B14F-4D97-AF65-F5344CB8AC3E}">
        <p14:creationId xmlns:p14="http://schemas.microsoft.com/office/powerpoint/2010/main" val="2986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E151-4890-B224-4860-01025FE136BA}"/>
              </a:ext>
            </a:extLst>
          </p:cNvPr>
          <p:cNvSpPr>
            <a:spLocks noGrp="1"/>
          </p:cNvSpPr>
          <p:nvPr>
            <p:ph type="title"/>
          </p:nvPr>
        </p:nvSpPr>
        <p:spPr/>
        <p:txBody>
          <a:bodyPr/>
          <a:lstStyle/>
          <a:p>
            <a:r>
              <a:rPr lang="en-US" dirty="0"/>
              <a:t>Swapping in HTMX (</a:t>
            </a:r>
            <a:r>
              <a:rPr lang="en-US" dirty="0" err="1"/>
              <a:t>hx</a:t>
            </a:r>
            <a:r>
              <a:rPr lang="en-US" dirty="0"/>
              <a:t>-swap)</a:t>
            </a:r>
          </a:p>
        </p:txBody>
      </p:sp>
      <p:sp>
        <p:nvSpPr>
          <p:cNvPr id="3" name="Content Placeholder 2">
            <a:extLst>
              <a:ext uri="{FF2B5EF4-FFF2-40B4-BE49-F238E27FC236}">
                <a16:creationId xmlns:a16="http://schemas.microsoft.com/office/drawing/2014/main" id="{02B5050E-BAB6-92D2-DDD9-167CBBB730A0}"/>
              </a:ext>
            </a:extLst>
          </p:cNvPr>
          <p:cNvSpPr>
            <a:spLocks noGrp="1"/>
          </p:cNvSpPr>
          <p:nvPr>
            <p:ph sz="half" idx="1"/>
          </p:nvPr>
        </p:nvSpPr>
        <p:spPr>
          <a:xfrm>
            <a:off x="561110" y="2638044"/>
            <a:ext cx="5292574" cy="3101982"/>
          </a:xfrm>
        </p:spPr>
        <p:txBody>
          <a:bodyPr>
            <a:noAutofit/>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&lt;div id="main"&gt;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&lt;button </a:t>
            </a:r>
            <a:r>
              <a:rPr lang="en-US" dirty="0" err="1">
                <a:latin typeface="Hack" panose="020B0609030202020204" pitchFamily="49" charset="0"/>
                <a:ea typeface="Hack" panose="020B0609030202020204" pitchFamily="49" charset="0"/>
                <a:cs typeface="Hack" panose="020B0609030202020204" pitchFamily="49" charset="0"/>
              </a:rPr>
              <a:t>hx</a:t>
            </a:r>
            <a:r>
              <a:rPr lang="en-US" dirty="0">
                <a:latin typeface="Hack" panose="020B0609030202020204" pitchFamily="49" charset="0"/>
                <a:ea typeface="Hack" panose="020B0609030202020204" pitchFamily="49" charset="0"/>
                <a:cs typeface="Hack" panose="020B0609030202020204" pitchFamily="49" charset="0"/>
              </a:rPr>
              <a:t>-get="/contacts" </a:t>
            </a:r>
            <a:r>
              <a:rPr lang="en-US" dirty="0" err="1">
                <a:latin typeface="Hack" panose="020B0609030202020204" pitchFamily="49" charset="0"/>
                <a:ea typeface="Hack" panose="020B0609030202020204" pitchFamily="49" charset="0"/>
                <a:cs typeface="Hack" panose="020B0609030202020204" pitchFamily="49" charset="0"/>
              </a:rPr>
              <a:t>hx</a:t>
            </a:r>
            <a:r>
              <a:rPr lang="en-US" dirty="0">
                <a:latin typeface="Hack" panose="020B0609030202020204" pitchFamily="49" charset="0"/>
                <a:ea typeface="Hack" panose="020B0609030202020204" pitchFamily="49" charset="0"/>
                <a:cs typeface="Hack" panose="020B0609030202020204" pitchFamily="49" charset="0"/>
              </a:rPr>
              <a:t>-target="#main" </a:t>
            </a:r>
            <a:r>
              <a:rPr lang="en-US" dirty="0" err="1">
                <a:highlight>
                  <a:srgbClr val="FFFF00"/>
                </a:highlight>
                <a:latin typeface="Hack" panose="020B0609030202020204" pitchFamily="49" charset="0"/>
                <a:ea typeface="Hack" panose="020B0609030202020204" pitchFamily="49" charset="0"/>
                <a:cs typeface="Hack" panose="020B0609030202020204" pitchFamily="49" charset="0"/>
              </a:rPr>
              <a:t>hx</a:t>
            </a:r>
            <a:r>
              <a:rPr lang="en-US" dirty="0">
                <a:highlight>
                  <a:srgbClr val="FFFF00"/>
                </a:highlight>
                <a:latin typeface="Hack" panose="020B0609030202020204" pitchFamily="49" charset="0"/>
                <a:ea typeface="Hack" panose="020B0609030202020204" pitchFamily="49" charset="0"/>
                <a:cs typeface="Hack" panose="020B0609030202020204" pitchFamily="49" charset="0"/>
              </a:rPr>
              <a:t>-swap="</a:t>
            </a:r>
            <a:r>
              <a:rPr lang="en-US" dirty="0" err="1">
                <a:highlight>
                  <a:srgbClr val="FFFF00"/>
                </a:highlight>
                <a:latin typeface="Hack" panose="020B0609030202020204" pitchFamily="49" charset="0"/>
                <a:ea typeface="Hack" panose="020B0609030202020204" pitchFamily="49" charset="0"/>
                <a:cs typeface="Hack" panose="020B0609030202020204" pitchFamily="49" charset="0"/>
              </a:rPr>
              <a:t>outerHTML</a:t>
            </a:r>
            <a:r>
              <a:rPr lang="en-US" dirty="0">
                <a:highlight>
                  <a:srgbClr val="FFFF00"/>
                </a:highlight>
                <a:latin typeface="Hack" panose="020B0609030202020204" pitchFamily="49" charset="0"/>
                <a:ea typeface="Hack" panose="020B0609030202020204" pitchFamily="49" charset="0"/>
                <a:cs typeface="Hack" panose="020B0609030202020204" pitchFamily="49" charset="0"/>
              </a:rPr>
              <a:t>"</a:t>
            </a:r>
            <a:r>
              <a:rPr lang="en-US"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Get The Contacts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&lt;/button&gt;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&lt;/div&gt;</a:t>
            </a:r>
          </a:p>
        </p:txBody>
      </p:sp>
      <p:sp>
        <p:nvSpPr>
          <p:cNvPr id="4" name="Content Placeholder 3">
            <a:extLst>
              <a:ext uri="{FF2B5EF4-FFF2-40B4-BE49-F238E27FC236}">
                <a16:creationId xmlns:a16="http://schemas.microsoft.com/office/drawing/2014/main" id="{EF6D866B-4581-B188-7B43-53EDAE8DC578}"/>
              </a:ext>
            </a:extLst>
          </p:cNvPr>
          <p:cNvSpPr>
            <a:spLocks noGrp="1"/>
          </p:cNvSpPr>
          <p:nvPr>
            <p:ph sz="half" idx="2"/>
          </p:nvPr>
        </p:nvSpPr>
        <p:spPr>
          <a:xfrm>
            <a:off x="6338315" y="2638044"/>
            <a:ext cx="5292574" cy="3101982"/>
          </a:xfrm>
        </p:spPr>
        <p:txBody>
          <a:bodyPr>
            <a:noAutofit/>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&lt;</a:t>
            </a:r>
            <a:r>
              <a:rPr lang="en-US" dirty="0" err="1">
                <a:latin typeface="Hack" panose="020B0609030202020204" pitchFamily="49" charset="0"/>
                <a:ea typeface="Hack" panose="020B0609030202020204" pitchFamily="49" charset="0"/>
                <a:cs typeface="Hack" panose="020B0609030202020204" pitchFamily="49" charset="0"/>
              </a:rPr>
              <a:t>ul</a:t>
            </a:r>
            <a:r>
              <a:rPr lang="en-US"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&lt;li&gt;&lt;a </a:t>
            </a:r>
            <a:r>
              <a:rPr lang="en-US" dirty="0" err="1">
                <a:latin typeface="Hack" panose="020B0609030202020204" pitchFamily="49" charset="0"/>
                <a:ea typeface="Hack" panose="020B0609030202020204" pitchFamily="49" charset="0"/>
                <a:cs typeface="Hack" panose="020B0609030202020204" pitchFamily="49" charset="0"/>
              </a:rPr>
              <a:t>href</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mailto:joe@example.com</a:t>
            </a:r>
            <a:r>
              <a:rPr lang="en-US" dirty="0">
                <a:latin typeface="Hack" panose="020B0609030202020204" pitchFamily="49" charset="0"/>
                <a:ea typeface="Hack" panose="020B0609030202020204" pitchFamily="49" charset="0"/>
                <a:cs typeface="Hack" panose="020B0609030202020204" pitchFamily="49" charset="0"/>
              </a:rPr>
              <a:t>"&gt;Joe&lt;/a&gt;&lt;/li&gt;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&lt;li&gt;&lt;a </a:t>
            </a:r>
            <a:r>
              <a:rPr lang="en-US" dirty="0" err="1">
                <a:latin typeface="Hack" panose="020B0609030202020204" pitchFamily="49" charset="0"/>
                <a:ea typeface="Hack" panose="020B0609030202020204" pitchFamily="49" charset="0"/>
                <a:cs typeface="Hack" panose="020B0609030202020204" pitchFamily="49" charset="0"/>
              </a:rPr>
              <a:t>href</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mailto:sarah@example.com</a:t>
            </a:r>
            <a:r>
              <a:rPr lang="en-US" dirty="0">
                <a:latin typeface="Hack" panose="020B0609030202020204" pitchFamily="49" charset="0"/>
                <a:ea typeface="Hack" panose="020B0609030202020204" pitchFamily="49" charset="0"/>
                <a:cs typeface="Hack" panose="020B0609030202020204" pitchFamily="49" charset="0"/>
              </a:rPr>
              <a:t>"&gt;Sarah&lt;/a&gt;&lt;/li&gt;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&lt;li&gt;&lt;a </a:t>
            </a:r>
            <a:r>
              <a:rPr lang="en-US" dirty="0" err="1">
                <a:latin typeface="Hack" panose="020B0609030202020204" pitchFamily="49" charset="0"/>
                <a:ea typeface="Hack" panose="020B0609030202020204" pitchFamily="49" charset="0"/>
                <a:cs typeface="Hack" panose="020B0609030202020204" pitchFamily="49" charset="0"/>
              </a:rPr>
              <a:t>href</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mailto:fred@example.com</a:t>
            </a:r>
            <a:r>
              <a:rPr lang="en-US" dirty="0">
                <a:latin typeface="Hack" panose="020B0609030202020204" pitchFamily="49" charset="0"/>
                <a:ea typeface="Hack" panose="020B0609030202020204" pitchFamily="49" charset="0"/>
                <a:cs typeface="Hack" panose="020B0609030202020204" pitchFamily="49" charset="0"/>
              </a:rPr>
              <a:t>"&gt;Fred&lt;/a&gt;&lt;/li&gt;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&lt;/</a:t>
            </a:r>
            <a:r>
              <a:rPr lang="en-US" dirty="0" err="1">
                <a:latin typeface="Hack" panose="020B0609030202020204" pitchFamily="49" charset="0"/>
                <a:ea typeface="Hack" panose="020B0609030202020204" pitchFamily="49" charset="0"/>
                <a:cs typeface="Hack" panose="020B0609030202020204" pitchFamily="49" charset="0"/>
              </a:rPr>
              <a:t>ul</a:t>
            </a:r>
            <a:r>
              <a:rPr lang="en-US" dirty="0">
                <a:latin typeface="Hack" panose="020B0609030202020204" pitchFamily="49" charset="0"/>
                <a:ea typeface="Hack" panose="020B0609030202020204" pitchFamily="49" charset="0"/>
                <a:cs typeface="Hack" panose="020B0609030202020204" pitchFamily="49" charset="0"/>
              </a:rPr>
              <a:t>&gt;</a:t>
            </a:r>
          </a:p>
        </p:txBody>
      </p:sp>
    </p:spTree>
    <p:extLst>
      <p:ext uri="{BB962C8B-B14F-4D97-AF65-F5344CB8AC3E}">
        <p14:creationId xmlns:p14="http://schemas.microsoft.com/office/powerpoint/2010/main" val="9818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B772EC-A4A9-9F4D-B71E-D54432E805A6}"/>
              </a:ext>
            </a:extLst>
          </p:cNvPr>
          <p:cNvSpPr>
            <a:spLocks noGrp="1"/>
          </p:cNvSpPr>
          <p:nvPr>
            <p:ph type="title"/>
          </p:nvPr>
        </p:nvSpPr>
        <p:spPr/>
        <p:txBody>
          <a:bodyPr/>
          <a:lstStyle/>
          <a:p>
            <a:r>
              <a:rPr lang="en-US" dirty="0"/>
              <a:t>Swapping in HTMX (</a:t>
            </a:r>
            <a:r>
              <a:rPr lang="en-US" dirty="0" err="1"/>
              <a:t>hx</a:t>
            </a:r>
            <a:r>
              <a:rPr lang="en-US" dirty="0"/>
              <a:t>-swap)</a:t>
            </a:r>
          </a:p>
        </p:txBody>
      </p:sp>
      <p:sp>
        <p:nvSpPr>
          <p:cNvPr id="6" name="Content Placeholder 5">
            <a:extLst>
              <a:ext uri="{FF2B5EF4-FFF2-40B4-BE49-F238E27FC236}">
                <a16:creationId xmlns:a16="http://schemas.microsoft.com/office/drawing/2014/main" id="{467F98F6-B6E5-9FAC-CD92-E76554C28EF4}"/>
              </a:ext>
            </a:extLst>
          </p:cNvPr>
          <p:cNvSpPr>
            <a:spLocks noGrp="1"/>
          </p:cNvSpPr>
          <p:nvPr>
            <p:ph idx="1"/>
          </p:nvPr>
        </p:nvSpPr>
        <p:spPr>
          <a:xfrm>
            <a:off x="2231136" y="2638044"/>
            <a:ext cx="9235232" cy="3101983"/>
          </a:xfrm>
        </p:spPr>
        <p:txBody>
          <a:bodyPr>
            <a:noAutofit/>
          </a:bodyPr>
          <a:lstStyle/>
          <a:p>
            <a:r>
              <a:rPr lang="en-US" sz="2000" dirty="0" err="1"/>
              <a:t>innerHTML</a:t>
            </a:r>
            <a:r>
              <a:rPr lang="en-US" sz="2000" dirty="0"/>
              <a:t> - The default, replace the inner html of the target element. ​</a:t>
            </a:r>
          </a:p>
          <a:p>
            <a:r>
              <a:rPr lang="en-US" sz="2000" dirty="0" err="1"/>
              <a:t>outerHTML</a:t>
            </a:r>
            <a:r>
              <a:rPr lang="en-US" sz="2000" dirty="0"/>
              <a:t> - Replace the entire target element with the response. ​</a:t>
            </a:r>
          </a:p>
          <a:p>
            <a:r>
              <a:rPr lang="en-US" sz="2000" dirty="0" err="1"/>
              <a:t>beforebegin</a:t>
            </a:r>
            <a:r>
              <a:rPr lang="en-US" sz="2000" dirty="0"/>
              <a:t> - Insert the response before the target element. ​</a:t>
            </a:r>
          </a:p>
          <a:p>
            <a:r>
              <a:rPr lang="en-US" sz="2000" dirty="0" err="1"/>
              <a:t>afterbegin</a:t>
            </a:r>
            <a:r>
              <a:rPr lang="en-US" sz="2000" dirty="0"/>
              <a:t> - Insert the response before the first child of the target element. ​</a:t>
            </a:r>
          </a:p>
          <a:p>
            <a:r>
              <a:rPr lang="en-US" sz="2000" dirty="0" err="1"/>
              <a:t>beforeend</a:t>
            </a:r>
            <a:r>
              <a:rPr lang="en-US" sz="2000" dirty="0"/>
              <a:t> - Insert the response after the last child of the target element. ​</a:t>
            </a:r>
          </a:p>
          <a:p>
            <a:r>
              <a:rPr lang="en-US" sz="2000" dirty="0" err="1"/>
              <a:t>afterend</a:t>
            </a:r>
            <a:r>
              <a:rPr lang="en-US" sz="2000" dirty="0"/>
              <a:t> - Insert the response after the target element. ​</a:t>
            </a:r>
          </a:p>
          <a:p>
            <a:r>
              <a:rPr lang="en-US" sz="2000" dirty="0"/>
              <a:t>delete - Deletes the target element regardless of the response. ​</a:t>
            </a:r>
          </a:p>
          <a:p>
            <a:r>
              <a:rPr lang="en-US" sz="2000" dirty="0"/>
              <a:t>none - No swap will be performed.</a:t>
            </a:r>
          </a:p>
        </p:txBody>
      </p:sp>
    </p:spTree>
    <p:extLst>
      <p:ext uri="{BB962C8B-B14F-4D97-AF65-F5344CB8AC3E}">
        <p14:creationId xmlns:p14="http://schemas.microsoft.com/office/powerpoint/2010/main" val="353705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A-F967-A7EE-A153-DA0B3A35032E}"/>
              </a:ext>
            </a:extLst>
          </p:cNvPr>
          <p:cNvSpPr>
            <a:spLocks noGrp="1"/>
          </p:cNvSpPr>
          <p:nvPr>
            <p:ph type="title"/>
          </p:nvPr>
        </p:nvSpPr>
        <p:spPr/>
        <p:txBody>
          <a:bodyPr/>
          <a:lstStyle/>
          <a:p>
            <a:r>
              <a:rPr lang="en-US" dirty="0"/>
              <a:t>Events in HTMX (</a:t>
            </a:r>
            <a:r>
              <a:rPr lang="en-US" dirty="0" err="1"/>
              <a:t>hx</a:t>
            </a:r>
            <a:r>
              <a:rPr lang="en-US" dirty="0"/>
              <a:t>-trigger)</a:t>
            </a:r>
          </a:p>
        </p:txBody>
      </p:sp>
      <p:sp>
        <p:nvSpPr>
          <p:cNvPr id="4" name="Content Placeholder 3">
            <a:extLst>
              <a:ext uri="{FF2B5EF4-FFF2-40B4-BE49-F238E27FC236}">
                <a16:creationId xmlns:a16="http://schemas.microsoft.com/office/drawing/2014/main" id="{64885B27-4984-DF35-DA6F-5BBB8B0FF011}"/>
              </a:ext>
            </a:extLst>
          </p:cNvPr>
          <p:cNvSpPr>
            <a:spLocks noGrp="1"/>
          </p:cNvSpPr>
          <p:nvPr>
            <p:ph idx="1"/>
          </p:nvPr>
        </p:nvSpPr>
        <p:spPr>
          <a:xfrm>
            <a:off x="2231135" y="2638044"/>
            <a:ext cx="7729729" cy="3101983"/>
          </a:xfrm>
        </p:spPr>
        <p:txBody>
          <a:bodyPr>
            <a:normAutofit/>
          </a:bodyPr>
          <a:lstStyle/>
          <a:p>
            <a:pPr marL="0" indent="0">
              <a:buNone/>
            </a:pPr>
            <a:r>
              <a:rPr lang="en-US" sz="2000" dirty="0">
                <a:latin typeface="Hack" panose="020B0609030202020204" pitchFamily="49" charset="0"/>
                <a:ea typeface="Hack" panose="020B0609030202020204" pitchFamily="49" charset="0"/>
                <a:cs typeface="Hack" panose="020B0609030202020204" pitchFamily="49" charset="0"/>
              </a:rPr>
              <a:t>&lt;div id="main"&gt;</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  &lt;button </a:t>
            </a:r>
            <a:r>
              <a:rPr lang="en-US" sz="2000" dirty="0" err="1">
                <a:latin typeface="Hack" panose="020B0609030202020204" pitchFamily="49" charset="0"/>
                <a:ea typeface="Hack" panose="020B0609030202020204" pitchFamily="49" charset="0"/>
                <a:cs typeface="Hack" panose="020B0609030202020204" pitchFamily="49" charset="0"/>
              </a:rPr>
              <a:t>hx</a:t>
            </a:r>
            <a:r>
              <a:rPr lang="en-US" sz="2000" dirty="0">
                <a:latin typeface="Hack" panose="020B0609030202020204" pitchFamily="49" charset="0"/>
                <a:ea typeface="Hack" panose="020B0609030202020204" pitchFamily="49" charset="0"/>
                <a:cs typeface="Hack" panose="020B0609030202020204" pitchFamily="49" charset="0"/>
              </a:rPr>
              <a:t>-get="/contacts" </a:t>
            </a:r>
            <a:r>
              <a:rPr lang="en-US" sz="2000" dirty="0" err="1">
                <a:latin typeface="Hack" panose="020B0609030202020204" pitchFamily="49" charset="0"/>
                <a:ea typeface="Hack" panose="020B0609030202020204" pitchFamily="49" charset="0"/>
                <a:cs typeface="Hack" panose="020B0609030202020204" pitchFamily="49" charset="0"/>
              </a:rPr>
              <a:t>hx</a:t>
            </a:r>
            <a:r>
              <a:rPr lang="en-US" sz="2000" dirty="0">
                <a:latin typeface="Hack" panose="020B0609030202020204" pitchFamily="49" charset="0"/>
                <a:ea typeface="Hack" panose="020B0609030202020204" pitchFamily="49" charset="0"/>
                <a:cs typeface="Hack" panose="020B0609030202020204" pitchFamily="49" charset="0"/>
              </a:rPr>
              <a:t>-target="#main" </a:t>
            </a:r>
            <a:r>
              <a:rPr lang="en-US" sz="2000" dirty="0" err="1">
                <a:latin typeface="Hack" panose="020B0609030202020204" pitchFamily="49" charset="0"/>
                <a:ea typeface="Hack" panose="020B0609030202020204" pitchFamily="49" charset="0"/>
                <a:cs typeface="Hack" panose="020B0609030202020204" pitchFamily="49" charset="0"/>
              </a:rPr>
              <a:t>hx</a:t>
            </a:r>
            <a:r>
              <a:rPr lang="en-US" sz="2000" dirty="0">
                <a:latin typeface="Hack" panose="020B0609030202020204" pitchFamily="49" charset="0"/>
                <a:ea typeface="Hack" panose="020B0609030202020204" pitchFamily="49" charset="0"/>
                <a:cs typeface="Hack" panose="020B0609030202020204" pitchFamily="49" charset="0"/>
              </a:rPr>
              <a:t>-swap="</a:t>
            </a:r>
            <a:r>
              <a:rPr lang="en-US" sz="2000" dirty="0" err="1">
                <a:latin typeface="Hack" panose="020B0609030202020204" pitchFamily="49" charset="0"/>
                <a:ea typeface="Hack" panose="020B0609030202020204" pitchFamily="49" charset="0"/>
                <a:cs typeface="Hack" panose="020B0609030202020204" pitchFamily="49" charset="0"/>
              </a:rPr>
              <a:t>outerHTML</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err="1">
                <a:highlight>
                  <a:srgbClr val="FFFF00"/>
                </a:highlight>
                <a:latin typeface="Hack" panose="020B0609030202020204" pitchFamily="49" charset="0"/>
                <a:ea typeface="Hack" panose="020B0609030202020204" pitchFamily="49" charset="0"/>
                <a:cs typeface="Hack" panose="020B0609030202020204" pitchFamily="49" charset="0"/>
              </a:rPr>
              <a:t>hx</a:t>
            </a:r>
            <a:r>
              <a:rPr lang="en-US" sz="2000" dirty="0">
                <a:highlight>
                  <a:srgbClr val="FFFF00"/>
                </a:highlight>
                <a:latin typeface="Hack" panose="020B0609030202020204" pitchFamily="49" charset="0"/>
                <a:ea typeface="Hack" panose="020B0609030202020204" pitchFamily="49" charset="0"/>
                <a:cs typeface="Hack" panose="020B0609030202020204" pitchFamily="49" charset="0"/>
              </a:rPr>
              <a:t>-trigger="</a:t>
            </a:r>
            <a:r>
              <a:rPr lang="en-US" sz="2000" dirty="0" err="1">
                <a:highlight>
                  <a:srgbClr val="FFFF00"/>
                </a:highlight>
                <a:latin typeface="Hack" panose="020B0609030202020204" pitchFamily="49" charset="0"/>
                <a:ea typeface="Hack" panose="020B0609030202020204" pitchFamily="49" charset="0"/>
                <a:cs typeface="Hack" panose="020B0609030202020204" pitchFamily="49" charset="0"/>
              </a:rPr>
              <a:t>mouseenter</a:t>
            </a:r>
            <a:r>
              <a:rPr lang="en-US" sz="2000" dirty="0">
                <a:highlight>
                  <a:srgbClr val="FFFF00"/>
                </a:highlight>
                <a:latin typeface="Hack" panose="020B0609030202020204" pitchFamily="49" charset="0"/>
                <a:ea typeface="Hack" panose="020B0609030202020204" pitchFamily="49" charset="0"/>
                <a:cs typeface="Hack" panose="020B0609030202020204" pitchFamily="49" charset="0"/>
              </a:rPr>
              <a:t>"</a:t>
            </a:r>
            <a:r>
              <a:rPr lang="en-US" sz="2000"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    Get The Contacts</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  &lt;/button&gt;</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&lt;/div&gt;</a:t>
            </a:r>
          </a:p>
        </p:txBody>
      </p:sp>
    </p:spTree>
    <p:extLst>
      <p:ext uri="{BB962C8B-B14F-4D97-AF65-F5344CB8AC3E}">
        <p14:creationId xmlns:p14="http://schemas.microsoft.com/office/powerpoint/2010/main" val="34517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94BB-CE5A-A2F5-0F4D-E5884C503125}"/>
              </a:ext>
            </a:extLst>
          </p:cNvPr>
          <p:cNvSpPr>
            <a:spLocks noGrp="1"/>
          </p:cNvSpPr>
          <p:nvPr>
            <p:ph type="title"/>
          </p:nvPr>
        </p:nvSpPr>
        <p:spPr/>
        <p:txBody>
          <a:bodyPr/>
          <a:lstStyle/>
          <a:p>
            <a:r>
              <a:rPr lang="en-US" dirty="0"/>
              <a:t>HTMX with Forms</a:t>
            </a:r>
          </a:p>
        </p:txBody>
      </p:sp>
      <p:sp>
        <p:nvSpPr>
          <p:cNvPr id="3" name="Content Placeholder 2">
            <a:extLst>
              <a:ext uri="{FF2B5EF4-FFF2-40B4-BE49-F238E27FC236}">
                <a16:creationId xmlns:a16="http://schemas.microsoft.com/office/drawing/2014/main" id="{8841AB2B-47E0-5159-10B3-C1F158C2B5C3}"/>
              </a:ext>
            </a:extLst>
          </p:cNvPr>
          <p:cNvSpPr>
            <a:spLocks noGrp="1"/>
          </p:cNvSpPr>
          <p:nvPr>
            <p:ph idx="1"/>
          </p:nvPr>
        </p:nvSpPr>
        <p:spPr>
          <a:xfrm>
            <a:off x="774123" y="2638044"/>
            <a:ext cx="10671463" cy="3101983"/>
          </a:xfrm>
        </p:spPr>
        <p:txBody>
          <a:bodyPr>
            <a:normAutofit/>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&lt;div id="main"&gt;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&lt;label for="search"&gt;Search Contacts:&lt;/label&gt;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&lt;input id="search" name="q" type="search" placeholder="Search Contacts"&gt;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&lt;button </a:t>
            </a:r>
            <a:r>
              <a:rPr lang="en-US" dirty="0" err="1">
                <a:latin typeface="Hack" panose="020B0609030202020204" pitchFamily="49" charset="0"/>
                <a:ea typeface="Hack" panose="020B0609030202020204" pitchFamily="49" charset="0"/>
                <a:cs typeface="Hack" panose="020B0609030202020204" pitchFamily="49" charset="0"/>
              </a:rPr>
              <a:t>hx</a:t>
            </a:r>
            <a:r>
              <a:rPr lang="en-US" dirty="0">
                <a:latin typeface="Hack" panose="020B0609030202020204" pitchFamily="49" charset="0"/>
                <a:ea typeface="Hack" panose="020B0609030202020204" pitchFamily="49" charset="0"/>
                <a:cs typeface="Hack" panose="020B0609030202020204" pitchFamily="49" charset="0"/>
              </a:rPr>
              <a:t>-post="/contacts" </a:t>
            </a:r>
            <a:r>
              <a:rPr lang="en-US" dirty="0" err="1">
                <a:latin typeface="Hack" panose="020B0609030202020204" pitchFamily="49" charset="0"/>
                <a:ea typeface="Hack" panose="020B0609030202020204" pitchFamily="49" charset="0"/>
                <a:cs typeface="Hack" panose="020B0609030202020204" pitchFamily="49" charset="0"/>
              </a:rPr>
              <a:t>hx</a:t>
            </a:r>
            <a:r>
              <a:rPr lang="en-US" dirty="0">
                <a:latin typeface="Hack" panose="020B0609030202020204" pitchFamily="49" charset="0"/>
                <a:ea typeface="Hack" panose="020B0609030202020204" pitchFamily="49" charset="0"/>
                <a:cs typeface="Hack" panose="020B0609030202020204" pitchFamily="49" charset="0"/>
              </a:rPr>
              <a:t>-target="#main" </a:t>
            </a:r>
            <a:r>
              <a:rPr lang="en-US" dirty="0" err="1">
                <a:latin typeface="Hack" panose="020B0609030202020204" pitchFamily="49" charset="0"/>
                <a:ea typeface="Hack" panose="020B0609030202020204" pitchFamily="49" charset="0"/>
                <a:cs typeface="Hack" panose="020B0609030202020204" pitchFamily="49" charset="0"/>
              </a:rPr>
              <a:t>hx</a:t>
            </a:r>
            <a:r>
              <a:rPr lang="en-US" dirty="0">
                <a:latin typeface="Hack" panose="020B0609030202020204" pitchFamily="49" charset="0"/>
                <a:ea typeface="Hack" panose="020B0609030202020204" pitchFamily="49" charset="0"/>
                <a:cs typeface="Hack" panose="020B0609030202020204" pitchFamily="49" charset="0"/>
              </a:rPr>
              <a:t>-include="#search"&gt;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Search The Contacts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&lt;/button&gt;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&lt;/div&gt;</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38001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A696-2CC8-280F-89BA-A2895D46FA0A}"/>
              </a:ext>
            </a:extLst>
          </p:cNvPr>
          <p:cNvSpPr>
            <a:spLocks noGrp="1"/>
          </p:cNvSpPr>
          <p:nvPr>
            <p:ph type="title"/>
          </p:nvPr>
        </p:nvSpPr>
        <p:spPr/>
        <p:txBody>
          <a:bodyPr/>
          <a:lstStyle/>
          <a:p>
            <a:r>
              <a:rPr lang="en-US" dirty="0"/>
              <a:t>Why use HTMX with ASP.NET Core?</a:t>
            </a:r>
          </a:p>
        </p:txBody>
      </p:sp>
      <p:sp>
        <p:nvSpPr>
          <p:cNvPr id="3" name="Content Placeholder 2">
            <a:extLst>
              <a:ext uri="{FF2B5EF4-FFF2-40B4-BE49-F238E27FC236}">
                <a16:creationId xmlns:a16="http://schemas.microsoft.com/office/drawing/2014/main" id="{B079BF86-4B38-8F0D-C8D6-721A0CE48EC5}"/>
              </a:ext>
            </a:extLst>
          </p:cNvPr>
          <p:cNvSpPr>
            <a:spLocks noGrp="1"/>
          </p:cNvSpPr>
          <p:nvPr>
            <p:ph idx="1"/>
          </p:nvPr>
        </p:nvSpPr>
        <p:spPr/>
        <p:txBody>
          <a:bodyPr>
            <a:normAutofit/>
          </a:bodyPr>
          <a:lstStyle/>
          <a:p>
            <a:r>
              <a:rPr lang="en-US" sz="2400" dirty="0"/>
              <a:t>Build client-side experience using HTML for better server-side development</a:t>
            </a:r>
          </a:p>
          <a:p>
            <a:r>
              <a:rPr lang="en-US" sz="2400" dirty="0"/>
              <a:t>Can use Partial() in Razor Pages to leverage Ajax programming</a:t>
            </a:r>
          </a:p>
          <a:p>
            <a:r>
              <a:rPr lang="en-US" sz="2400" dirty="0"/>
              <a:t>Trying to balance the code between client and server</a:t>
            </a:r>
          </a:p>
          <a:p>
            <a:r>
              <a:rPr lang="en-US" sz="2400" dirty="0"/>
              <a:t>Allowing ASP.NET Core to have improved UX without </a:t>
            </a:r>
            <a:r>
              <a:rPr lang="en-US" sz="2400" dirty="0" err="1"/>
              <a:t>Javascript</a:t>
            </a:r>
            <a:endParaRPr lang="en-US" sz="2400" dirty="0"/>
          </a:p>
        </p:txBody>
      </p:sp>
    </p:spTree>
    <p:extLst>
      <p:ext uri="{BB962C8B-B14F-4D97-AF65-F5344CB8AC3E}">
        <p14:creationId xmlns:p14="http://schemas.microsoft.com/office/powerpoint/2010/main" val="86187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86384-DA03-A78D-1665-3A39D398EE49}"/>
              </a:ext>
            </a:extLst>
          </p:cNvPr>
          <p:cNvSpPr txBox="1"/>
          <p:nvPr/>
        </p:nvSpPr>
        <p:spPr>
          <a:xfrm>
            <a:off x="2222788" y="2305615"/>
            <a:ext cx="7746423" cy="1692771"/>
          </a:xfrm>
          <a:prstGeom prst="rect">
            <a:avLst/>
          </a:prstGeom>
          <a:noFill/>
        </p:spPr>
        <p:txBody>
          <a:bodyPr wrap="square">
            <a:spAutoFit/>
          </a:bodyPr>
          <a:lstStyle/>
          <a:p>
            <a:r>
              <a:rPr lang="en-US" sz="2800" dirty="0"/>
              <a:t>“In the beginning was the hyperlink, and the hyperlink was with the web, and the hyperlink was the web. And it was good.” </a:t>
            </a:r>
          </a:p>
          <a:p>
            <a:pPr algn="r"/>
            <a:r>
              <a:rPr lang="en-US" sz="2000" dirty="0"/>
              <a:t>- </a:t>
            </a:r>
            <a:r>
              <a:rPr lang="en-US" sz="1400" dirty="0"/>
              <a:t>Rescuing REST From the API W</a:t>
            </a:r>
            <a:r>
              <a:rPr lang="en-US" dirty="0"/>
              <a:t>inter</a:t>
            </a:r>
            <a:endParaRPr lang="en-US" sz="2800" dirty="0"/>
          </a:p>
        </p:txBody>
      </p:sp>
      <p:sp>
        <p:nvSpPr>
          <p:cNvPr id="7" name="TextBox 6">
            <a:extLst>
              <a:ext uri="{FF2B5EF4-FFF2-40B4-BE49-F238E27FC236}">
                <a16:creationId xmlns:a16="http://schemas.microsoft.com/office/drawing/2014/main" id="{A267FF12-153C-FD9C-F854-98179EFEE15C}"/>
              </a:ext>
            </a:extLst>
          </p:cNvPr>
          <p:cNvSpPr txBox="1"/>
          <p:nvPr/>
        </p:nvSpPr>
        <p:spPr>
          <a:xfrm>
            <a:off x="5651356" y="6283675"/>
            <a:ext cx="6096866" cy="369332"/>
          </a:xfrm>
          <a:prstGeom prst="rect">
            <a:avLst/>
          </a:prstGeom>
          <a:noFill/>
        </p:spPr>
        <p:txBody>
          <a:bodyPr wrap="square">
            <a:spAutoFit/>
          </a:bodyPr>
          <a:lstStyle/>
          <a:p>
            <a:r>
              <a:rPr lang="en-US" dirty="0"/>
              <a:t>https://</a:t>
            </a:r>
            <a:r>
              <a:rPr lang="en-US" dirty="0" err="1"/>
              <a:t>intercoolerjs.org</a:t>
            </a:r>
            <a:r>
              <a:rPr lang="en-US" dirty="0"/>
              <a:t>/2016/01/18/rescuing-</a:t>
            </a:r>
            <a:r>
              <a:rPr lang="en-US" dirty="0" err="1"/>
              <a:t>rest.html</a:t>
            </a:r>
            <a:endParaRPr lang="en-US" dirty="0"/>
          </a:p>
        </p:txBody>
      </p:sp>
    </p:spTree>
    <p:extLst>
      <p:ext uri="{BB962C8B-B14F-4D97-AF65-F5344CB8AC3E}">
        <p14:creationId xmlns:p14="http://schemas.microsoft.com/office/powerpoint/2010/main" val="11445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3788-57C3-3FDA-D45A-29FFEA76BA22}"/>
              </a:ext>
            </a:extLst>
          </p:cNvPr>
          <p:cNvSpPr>
            <a:spLocks noGrp="1"/>
          </p:cNvSpPr>
          <p:nvPr>
            <p:ph type="title"/>
          </p:nvPr>
        </p:nvSpPr>
        <p:spPr/>
        <p:txBody>
          <a:bodyPr/>
          <a:lstStyle/>
          <a:p>
            <a:r>
              <a:rPr lang="en-US" dirty="0"/>
              <a:t>Let’s go back to 1963</a:t>
            </a:r>
          </a:p>
        </p:txBody>
      </p:sp>
      <p:sp>
        <p:nvSpPr>
          <p:cNvPr id="3" name="Content Placeholder 2">
            <a:extLst>
              <a:ext uri="{FF2B5EF4-FFF2-40B4-BE49-F238E27FC236}">
                <a16:creationId xmlns:a16="http://schemas.microsoft.com/office/drawing/2014/main" id="{7EC20795-6D51-633E-91F0-E742F95B5B23}"/>
              </a:ext>
            </a:extLst>
          </p:cNvPr>
          <p:cNvSpPr>
            <a:spLocks noGrp="1"/>
          </p:cNvSpPr>
          <p:nvPr>
            <p:ph idx="1"/>
          </p:nvPr>
        </p:nvSpPr>
        <p:spPr/>
        <p:txBody>
          <a:bodyPr>
            <a:normAutofit/>
          </a:bodyPr>
          <a:lstStyle/>
          <a:p>
            <a:pPr marL="0" indent="0">
              <a:buNone/>
            </a:pPr>
            <a:r>
              <a:rPr lang="en-US" sz="2400" dirty="0"/>
              <a:t>The terms “hypertext” and “hypermedia” were coined in 1963 by Ted Nelson, who would go on to work on the Hypertext Editing System at Brown University and who later created the File Retrieval and Editing System (FRESS)</a:t>
            </a:r>
          </a:p>
        </p:txBody>
      </p:sp>
    </p:spTree>
    <p:extLst>
      <p:ext uri="{BB962C8B-B14F-4D97-AF65-F5344CB8AC3E}">
        <p14:creationId xmlns:p14="http://schemas.microsoft.com/office/powerpoint/2010/main" val="377573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7C4C-B588-56A6-6160-9BFC0DBB4D0E}"/>
              </a:ext>
            </a:extLst>
          </p:cNvPr>
          <p:cNvSpPr>
            <a:spLocks noGrp="1"/>
          </p:cNvSpPr>
          <p:nvPr>
            <p:ph type="title"/>
          </p:nvPr>
        </p:nvSpPr>
        <p:spPr/>
        <p:txBody>
          <a:bodyPr/>
          <a:lstStyle/>
          <a:p>
            <a:r>
              <a:rPr lang="en-US" dirty="0"/>
              <a:t>Let’s go back to 1991</a:t>
            </a:r>
          </a:p>
        </p:txBody>
      </p:sp>
      <p:sp>
        <p:nvSpPr>
          <p:cNvPr id="3" name="Content Placeholder 2">
            <a:extLst>
              <a:ext uri="{FF2B5EF4-FFF2-40B4-BE49-F238E27FC236}">
                <a16:creationId xmlns:a16="http://schemas.microsoft.com/office/drawing/2014/main" id="{711AE392-753D-4147-7E8B-2274BAB625FA}"/>
              </a:ext>
            </a:extLst>
          </p:cNvPr>
          <p:cNvSpPr>
            <a:spLocks noGrp="1"/>
          </p:cNvSpPr>
          <p:nvPr>
            <p:ph idx="1"/>
          </p:nvPr>
        </p:nvSpPr>
        <p:spPr/>
        <p:txBody>
          <a:bodyPr>
            <a:normAutofit/>
          </a:bodyPr>
          <a:lstStyle/>
          <a:p>
            <a:r>
              <a:rPr lang="en-US" dirty="0"/>
              <a:t>HTML was released in 1991 by Tim Berners-Lee</a:t>
            </a:r>
          </a:p>
          <a:p>
            <a:r>
              <a:rPr lang="en-US" dirty="0"/>
              <a:t>18 elements in the first release</a:t>
            </a:r>
          </a:p>
          <a:p>
            <a:r>
              <a:rPr lang="en-US" dirty="0"/>
              <a:t>The most important element was and still is the Anchor tag</a:t>
            </a:r>
          </a:p>
          <a:p>
            <a:endParaRPr lang="en-US" dirty="0"/>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&lt;a </a:t>
            </a:r>
            <a:r>
              <a:rPr lang="en-US" sz="1600" dirty="0" err="1">
                <a:latin typeface="Hack" panose="020B0609030202020204" pitchFamily="49" charset="0"/>
                <a:ea typeface="Hack" panose="020B0609030202020204" pitchFamily="49" charset="0"/>
                <a:cs typeface="Hack" panose="020B0609030202020204" pitchFamily="49" charset="0"/>
              </a:rPr>
              <a:t>href</a:t>
            </a:r>
            <a:r>
              <a:rPr lang="en-US" sz="1600" dirty="0">
                <a:latin typeface="Hack" panose="020B0609030202020204" pitchFamily="49" charset="0"/>
                <a:ea typeface="Hack" panose="020B0609030202020204" pitchFamily="49" charset="0"/>
                <a:cs typeface="Hack" panose="020B0609030202020204" pitchFamily="49" charset="0"/>
              </a:rPr>
              <a:t>="https://</a:t>
            </a:r>
            <a:r>
              <a:rPr lang="en-US" sz="1600" dirty="0" err="1">
                <a:latin typeface="Hack" panose="020B0609030202020204" pitchFamily="49" charset="0"/>
                <a:ea typeface="Hack" panose="020B0609030202020204" pitchFamily="49" charset="0"/>
                <a:cs typeface="Hack" panose="020B0609030202020204" pitchFamily="49" charset="0"/>
              </a:rPr>
              <a:t>hypermedia.systems</a:t>
            </a:r>
            <a:r>
              <a:rPr lang="en-US" sz="1600"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Hypermedia Systems</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&lt;/a&gt;</a:t>
            </a:r>
          </a:p>
        </p:txBody>
      </p:sp>
    </p:spTree>
    <p:extLst>
      <p:ext uri="{BB962C8B-B14F-4D97-AF65-F5344CB8AC3E}">
        <p14:creationId xmlns:p14="http://schemas.microsoft.com/office/powerpoint/2010/main" val="229619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DC81B2-0CB9-9F6F-AF5A-A7CF56D9A6E0}"/>
              </a:ext>
            </a:extLst>
          </p:cNvPr>
          <p:cNvPicPr>
            <a:picLocks noChangeAspect="1"/>
          </p:cNvPicPr>
          <p:nvPr/>
        </p:nvPicPr>
        <p:blipFill>
          <a:blip r:embed="rId2"/>
          <a:stretch>
            <a:fillRect/>
          </a:stretch>
        </p:blipFill>
        <p:spPr>
          <a:xfrm>
            <a:off x="1953558" y="225701"/>
            <a:ext cx="8284883" cy="6406598"/>
          </a:xfrm>
          <a:prstGeom prst="rect">
            <a:avLst/>
          </a:prstGeom>
        </p:spPr>
      </p:pic>
    </p:spTree>
    <p:extLst>
      <p:ext uri="{BB962C8B-B14F-4D97-AF65-F5344CB8AC3E}">
        <p14:creationId xmlns:p14="http://schemas.microsoft.com/office/powerpoint/2010/main" val="407561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4DC6AA-1D35-8EFE-311F-83711846B39D}"/>
              </a:ext>
            </a:extLst>
          </p:cNvPr>
          <p:cNvPicPr>
            <a:picLocks noChangeAspect="1"/>
          </p:cNvPicPr>
          <p:nvPr/>
        </p:nvPicPr>
        <p:blipFill>
          <a:blip r:embed="rId2"/>
          <a:stretch>
            <a:fillRect/>
          </a:stretch>
        </p:blipFill>
        <p:spPr>
          <a:xfrm>
            <a:off x="2209800" y="320771"/>
            <a:ext cx="7772400" cy="6216458"/>
          </a:xfrm>
          <a:prstGeom prst="rect">
            <a:avLst/>
          </a:prstGeom>
        </p:spPr>
      </p:pic>
    </p:spTree>
    <p:extLst>
      <p:ext uri="{BB962C8B-B14F-4D97-AF65-F5344CB8AC3E}">
        <p14:creationId xmlns:p14="http://schemas.microsoft.com/office/powerpoint/2010/main" val="104538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653C-E269-9DEE-4792-A97A44B3B281}"/>
              </a:ext>
            </a:extLst>
          </p:cNvPr>
          <p:cNvSpPr>
            <a:spLocks noGrp="1"/>
          </p:cNvSpPr>
          <p:nvPr>
            <p:ph type="title"/>
          </p:nvPr>
        </p:nvSpPr>
        <p:spPr/>
        <p:txBody>
          <a:bodyPr/>
          <a:lstStyle/>
          <a:p>
            <a:r>
              <a:rPr lang="en-US" dirty="0"/>
              <a:t>What is HTMX?</a:t>
            </a:r>
          </a:p>
        </p:txBody>
      </p:sp>
      <p:sp>
        <p:nvSpPr>
          <p:cNvPr id="3" name="Content Placeholder 2">
            <a:extLst>
              <a:ext uri="{FF2B5EF4-FFF2-40B4-BE49-F238E27FC236}">
                <a16:creationId xmlns:a16="http://schemas.microsoft.com/office/drawing/2014/main" id="{A8F0A820-8FA7-BCF0-72C8-4321C2904A53}"/>
              </a:ext>
            </a:extLst>
          </p:cNvPr>
          <p:cNvSpPr>
            <a:spLocks noGrp="1"/>
          </p:cNvSpPr>
          <p:nvPr>
            <p:ph idx="1"/>
          </p:nvPr>
        </p:nvSpPr>
        <p:spPr/>
        <p:txBody>
          <a:bodyPr>
            <a:normAutofit fontScale="77500" lnSpcReduction="20000"/>
          </a:bodyPr>
          <a:lstStyle/>
          <a:p>
            <a:pPr marL="0" indent="0">
              <a:buNone/>
            </a:pPr>
            <a:r>
              <a:rPr lang="en-US" dirty="0" err="1"/>
              <a:t>htmx</a:t>
            </a:r>
            <a:r>
              <a:rPr lang="en-US" dirty="0"/>
              <a:t> is a </a:t>
            </a:r>
            <a:r>
              <a:rPr lang="en-US" dirty="0" err="1"/>
              <a:t>javascript</a:t>
            </a:r>
            <a:r>
              <a:rPr lang="en-US" dirty="0"/>
              <a:t> library that extends HTML for better hypertext abilities.</a:t>
            </a:r>
          </a:p>
          <a:p>
            <a:pPr marL="0" indent="0">
              <a:buNone/>
            </a:pPr>
            <a:endParaRPr lang="en-US" dirty="0"/>
          </a:p>
          <a:p>
            <a:pPr marL="0" indent="0">
              <a:buNone/>
            </a:pPr>
            <a:r>
              <a:rPr lang="en-US" dirty="0" err="1"/>
              <a:t>htmx</a:t>
            </a:r>
            <a:r>
              <a:rPr lang="en-US" dirty="0"/>
              <a:t> gives you access to AJAX, CSS Transitions, </a:t>
            </a:r>
            <a:r>
              <a:rPr lang="en-US" dirty="0" err="1"/>
              <a:t>WebSockets</a:t>
            </a:r>
            <a:r>
              <a:rPr lang="en-US" dirty="0"/>
              <a:t> and Server Sent Events directly in HTML, using attributes, so you can build modern user interfaces with the simplicity and power of hypertext</a:t>
            </a:r>
          </a:p>
          <a:p>
            <a:pPr marL="0" indent="0">
              <a:buNone/>
            </a:pPr>
            <a:endParaRPr lang="en-US" dirty="0"/>
          </a:p>
          <a:p>
            <a:pPr marL="0" indent="0">
              <a:buNone/>
            </a:pPr>
            <a:r>
              <a:rPr lang="en-US" dirty="0" err="1"/>
              <a:t>htmx</a:t>
            </a:r>
            <a:r>
              <a:rPr lang="en-US" dirty="0"/>
              <a:t> extends and generalizes the core idea of HTML as a hypertext, opening up many more possibilities directly within the language:</a:t>
            </a:r>
          </a:p>
          <a:p>
            <a:r>
              <a:rPr lang="en-US" dirty="0"/>
              <a:t>Now any element, not just anchors and forms, can issue an HTTP request</a:t>
            </a:r>
          </a:p>
          <a:p>
            <a:r>
              <a:rPr lang="en-US" dirty="0"/>
              <a:t>Now any event, not just clicks or form submissions, can trigger requests</a:t>
            </a:r>
          </a:p>
          <a:p>
            <a:r>
              <a:rPr lang="en-US" dirty="0"/>
              <a:t>Now any HTTP verb, not just GET and POST, can be used</a:t>
            </a:r>
          </a:p>
          <a:p>
            <a:r>
              <a:rPr lang="en-US" dirty="0"/>
              <a:t>Now any element, not just the entire window, can be the target for update by the request</a:t>
            </a:r>
          </a:p>
        </p:txBody>
      </p:sp>
    </p:spTree>
    <p:extLst>
      <p:ext uri="{BB962C8B-B14F-4D97-AF65-F5344CB8AC3E}">
        <p14:creationId xmlns:p14="http://schemas.microsoft.com/office/powerpoint/2010/main" val="362317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1EB7-4EB5-B7C3-5581-DD81F172BCD4}"/>
              </a:ext>
            </a:extLst>
          </p:cNvPr>
          <p:cNvSpPr>
            <a:spLocks noGrp="1"/>
          </p:cNvSpPr>
          <p:nvPr>
            <p:ph type="title"/>
          </p:nvPr>
        </p:nvSpPr>
        <p:spPr/>
        <p:txBody>
          <a:bodyPr/>
          <a:lstStyle/>
          <a:p>
            <a:r>
              <a:rPr lang="en-US" dirty="0"/>
              <a:t>Triggering HTMX</a:t>
            </a:r>
          </a:p>
        </p:txBody>
      </p:sp>
      <p:sp>
        <p:nvSpPr>
          <p:cNvPr id="3" name="Content Placeholder 2">
            <a:extLst>
              <a:ext uri="{FF2B5EF4-FFF2-40B4-BE49-F238E27FC236}">
                <a16:creationId xmlns:a16="http://schemas.microsoft.com/office/drawing/2014/main" id="{42E7421C-A502-34A0-0B79-59752CE88255}"/>
              </a:ext>
            </a:extLst>
          </p:cNvPr>
          <p:cNvSpPr>
            <a:spLocks noGrp="1"/>
          </p:cNvSpPr>
          <p:nvPr>
            <p:ph idx="1"/>
          </p:nvPr>
        </p:nvSpPr>
        <p:spPr/>
        <p:txBody>
          <a:bodyPr>
            <a:normAutofit/>
          </a:bodyPr>
          <a:lstStyle/>
          <a:p>
            <a:r>
              <a:rPr lang="en-US" sz="2400" dirty="0" err="1"/>
              <a:t>hx</a:t>
            </a:r>
            <a:r>
              <a:rPr lang="en-US" sz="2400" dirty="0"/>
              <a:t>-get - issues an HTTP GET request.</a:t>
            </a:r>
          </a:p>
          <a:p>
            <a:r>
              <a:rPr lang="en-US" sz="2400" dirty="0" err="1"/>
              <a:t>hx</a:t>
            </a:r>
            <a:r>
              <a:rPr lang="en-US" sz="2400" dirty="0"/>
              <a:t>-post - issues an HTTP POST request.</a:t>
            </a:r>
          </a:p>
          <a:p>
            <a:r>
              <a:rPr lang="en-US" sz="2400" dirty="0" err="1"/>
              <a:t>hx</a:t>
            </a:r>
            <a:r>
              <a:rPr lang="en-US" sz="2400" dirty="0"/>
              <a:t>-put - issues an HTTP PUT request.</a:t>
            </a:r>
          </a:p>
          <a:p>
            <a:r>
              <a:rPr lang="en-US" sz="2400" dirty="0" err="1"/>
              <a:t>hx</a:t>
            </a:r>
            <a:r>
              <a:rPr lang="en-US" sz="2400" dirty="0"/>
              <a:t>-patch - issues an HTTP PATCH request.</a:t>
            </a:r>
          </a:p>
          <a:p>
            <a:r>
              <a:rPr lang="en-US" sz="2400" dirty="0" err="1"/>
              <a:t>hx</a:t>
            </a:r>
            <a:r>
              <a:rPr lang="en-US" sz="2400" dirty="0"/>
              <a:t>-delete - issues an HTTP DELETE request.</a:t>
            </a:r>
          </a:p>
        </p:txBody>
      </p:sp>
    </p:spTree>
    <p:extLst>
      <p:ext uri="{BB962C8B-B14F-4D97-AF65-F5344CB8AC3E}">
        <p14:creationId xmlns:p14="http://schemas.microsoft.com/office/powerpoint/2010/main" val="279829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8CF8-81C0-CD1E-29C9-7DB97730F3E1}"/>
              </a:ext>
            </a:extLst>
          </p:cNvPr>
          <p:cNvSpPr>
            <a:spLocks noGrp="1"/>
          </p:cNvSpPr>
          <p:nvPr>
            <p:ph type="title"/>
          </p:nvPr>
        </p:nvSpPr>
        <p:spPr/>
        <p:txBody>
          <a:bodyPr/>
          <a:lstStyle/>
          <a:p>
            <a:r>
              <a:rPr lang="en-US" dirty="0"/>
              <a:t>Targets in </a:t>
            </a:r>
            <a:r>
              <a:rPr lang="en-US" dirty="0" err="1"/>
              <a:t>htmx</a:t>
            </a:r>
            <a:r>
              <a:rPr lang="en-US" dirty="0"/>
              <a:t> (</a:t>
            </a:r>
            <a:r>
              <a:rPr lang="en-US" dirty="0" err="1"/>
              <a:t>hx</a:t>
            </a:r>
            <a:r>
              <a:rPr lang="en-US" dirty="0"/>
              <a:t>-target)</a:t>
            </a:r>
          </a:p>
        </p:txBody>
      </p:sp>
      <p:sp>
        <p:nvSpPr>
          <p:cNvPr id="4" name="Content Placeholder 3">
            <a:extLst>
              <a:ext uri="{FF2B5EF4-FFF2-40B4-BE49-F238E27FC236}">
                <a16:creationId xmlns:a16="http://schemas.microsoft.com/office/drawing/2014/main" id="{573CAAEE-4C80-96F0-3D1F-3240ED0F6C80}"/>
              </a:ext>
            </a:extLst>
          </p:cNvPr>
          <p:cNvSpPr>
            <a:spLocks noGrp="1"/>
          </p:cNvSpPr>
          <p:nvPr>
            <p:ph sz="half" idx="1"/>
          </p:nvPr>
        </p:nvSpPr>
        <p:spPr>
          <a:xfrm>
            <a:off x="561110" y="2638044"/>
            <a:ext cx="4691495" cy="3101982"/>
          </a:xfrm>
        </p:spPr>
        <p:txBody>
          <a:bodyPr>
            <a:normAutofit/>
          </a:bodyPr>
          <a:lstStyle/>
          <a:p>
            <a:pPr marL="0" indent="0">
              <a:buNone/>
            </a:pPr>
            <a:r>
              <a:rPr lang="en-US" sz="2000" dirty="0">
                <a:latin typeface="Hack" panose="020B0609030202020204" pitchFamily="49" charset="0"/>
                <a:ea typeface="Hack" panose="020B0609030202020204" pitchFamily="49" charset="0"/>
                <a:cs typeface="Hack" panose="020B0609030202020204" pitchFamily="49" charset="0"/>
              </a:rPr>
              <a:t>&lt;div id="main"&gt;</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  &lt;button </a:t>
            </a:r>
            <a:r>
              <a:rPr lang="en-US" sz="2000" dirty="0" err="1">
                <a:latin typeface="Hack" panose="020B0609030202020204" pitchFamily="49" charset="0"/>
                <a:ea typeface="Hack" panose="020B0609030202020204" pitchFamily="49" charset="0"/>
                <a:cs typeface="Hack" panose="020B0609030202020204" pitchFamily="49" charset="0"/>
              </a:rPr>
              <a:t>hx</a:t>
            </a:r>
            <a:r>
              <a:rPr lang="en-US" sz="2000" dirty="0">
                <a:latin typeface="Hack" panose="020B0609030202020204" pitchFamily="49" charset="0"/>
                <a:ea typeface="Hack" panose="020B0609030202020204" pitchFamily="49" charset="0"/>
                <a:cs typeface="Hack" panose="020B0609030202020204" pitchFamily="49" charset="0"/>
              </a:rPr>
              <a:t>-get="/contacts" </a:t>
            </a:r>
            <a:r>
              <a:rPr lang="en-US" sz="2000" dirty="0" err="1">
                <a:highlight>
                  <a:srgbClr val="FFFF00"/>
                </a:highlight>
                <a:latin typeface="Hack" panose="020B0609030202020204" pitchFamily="49" charset="0"/>
                <a:ea typeface="Hack" panose="020B0609030202020204" pitchFamily="49" charset="0"/>
                <a:cs typeface="Hack" panose="020B0609030202020204" pitchFamily="49" charset="0"/>
              </a:rPr>
              <a:t>hx</a:t>
            </a:r>
            <a:r>
              <a:rPr lang="en-US" sz="2000" dirty="0">
                <a:highlight>
                  <a:srgbClr val="FFFF00"/>
                </a:highlight>
                <a:latin typeface="Hack" panose="020B0609030202020204" pitchFamily="49" charset="0"/>
                <a:ea typeface="Hack" panose="020B0609030202020204" pitchFamily="49" charset="0"/>
                <a:cs typeface="Hack" panose="020B0609030202020204" pitchFamily="49" charset="0"/>
              </a:rPr>
              <a:t>-target="#main"</a:t>
            </a:r>
            <a:r>
              <a:rPr lang="en-US" sz="2000"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    Get The Contacts</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  &lt;/button&gt;</a:t>
            </a: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&lt;/div&gt;</a:t>
            </a:r>
          </a:p>
        </p:txBody>
      </p:sp>
      <p:sp>
        <p:nvSpPr>
          <p:cNvPr id="5" name="Content Placeholder 4">
            <a:extLst>
              <a:ext uri="{FF2B5EF4-FFF2-40B4-BE49-F238E27FC236}">
                <a16:creationId xmlns:a16="http://schemas.microsoft.com/office/drawing/2014/main" id="{2F34DD47-34EE-CF6F-348F-7C6EC39D35E6}"/>
              </a:ext>
            </a:extLst>
          </p:cNvPr>
          <p:cNvSpPr>
            <a:spLocks noGrp="1"/>
          </p:cNvSpPr>
          <p:nvPr>
            <p:ph sz="half" idx="2"/>
          </p:nvPr>
        </p:nvSpPr>
        <p:spPr>
          <a:xfrm>
            <a:off x="6338315" y="2638044"/>
            <a:ext cx="5346262" cy="3101982"/>
          </a:xfrm>
        </p:spPr>
        <p:txBody>
          <a:bodyPr>
            <a:no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&lt;div id="main"&gt;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&lt;</a:t>
            </a:r>
            <a:r>
              <a:rPr lang="en-US" sz="1600" dirty="0" err="1">
                <a:latin typeface="Hack" panose="020B0609030202020204" pitchFamily="49" charset="0"/>
                <a:ea typeface="Hack" panose="020B0609030202020204" pitchFamily="49" charset="0"/>
                <a:cs typeface="Hack" panose="020B0609030202020204" pitchFamily="49" charset="0"/>
              </a:rPr>
              <a:t>ul</a:t>
            </a:r>
            <a:r>
              <a:rPr lang="en-US" sz="1600"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&lt;li&gt;&lt;a </a:t>
            </a:r>
            <a:r>
              <a:rPr lang="en-US" sz="1600" dirty="0" err="1">
                <a:latin typeface="Hack" panose="020B0609030202020204" pitchFamily="49" charset="0"/>
                <a:ea typeface="Hack" panose="020B0609030202020204" pitchFamily="49" charset="0"/>
                <a:cs typeface="Hack" panose="020B0609030202020204" pitchFamily="49" charset="0"/>
              </a:rPr>
              <a:t>href</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mailto:joe@example.com</a:t>
            </a:r>
            <a:r>
              <a:rPr lang="en-US" sz="1600" dirty="0">
                <a:latin typeface="Hack" panose="020B0609030202020204" pitchFamily="49" charset="0"/>
                <a:ea typeface="Hack" panose="020B0609030202020204" pitchFamily="49" charset="0"/>
                <a:cs typeface="Hack" panose="020B0609030202020204" pitchFamily="49" charset="0"/>
              </a:rPr>
              <a:t>"&gt;Joe&lt;/a&gt;&lt;/li&gt;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&lt;li&gt;&lt;a </a:t>
            </a:r>
            <a:r>
              <a:rPr lang="en-US" sz="1600" dirty="0" err="1">
                <a:latin typeface="Hack" panose="020B0609030202020204" pitchFamily="49" charset="0"/>
                <a:ea typeface="Hack" panose="020B0609030202020204" pitchFamily="49" charset="0"/>
                <a:cs typeface="Hack" panose="020B0609030202020204" pitchFamily="49" charset="0"/>
              </a:rPr>
              <a:t>href</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mailto:sarah@example.com</a:t>
            </a:r>
            <a:r>
              <a:rPr lang="en-US" sz="1600" dirty="0">
                <a:latin typeface="Hack" panose="020B0609030202020204" pitchFamily="49" charset="0"/>
                <a:ea typeface="Hack" panose="020B0609030202020204" pitchFamily="49" charset="0"/>
                <a:cs typeface="Hack" panose="020B0609030202020204" pitchFamily="49" charset="0"/>
              </a:rPr>
              <a:t>"&gt;Sarah&lt;/a&gt;&lt;/li&gt;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&lt;li&gt;&lt;a </a:t>
            </a:r>
            <a:r>
              <a:rPr lang="en-US" sz="1600" dirty="0" err="1">
                <a:latin typeface="Hack" panose="020B0609030202020204" pitchFamily="49" charset="0"/>
                <a:ea typeface="Hack" panose="020B0609030202020204" pitchFamily="49" charset="0"/>
                <a:cs typeface="Hack" panose="020B0609030202020204" pitchFamily="49" charset="0"/>
              </a:rPr>
              <a:t>href</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mailto:fred@example.com</a:t>
            </a:r>
            <a:r>
              <a:rPr lang="en-US" sz="1600" dirty="0">
                <a:latin typeface="Hack" panose="020B0609030202020204" pitchFamily="49" charset="0"/>
                <a:ea typeface="Hack" panose="020B0609030202020204" pitchFamily="49" charset="0"/>
                <a:cs typeface="Hack" panose="020B0609030202020204" pitchFamily="49" charset="0"/>
              </a:rPr>
              <a:t>"&gt;Fred&lt;/a&gt;&lt;/li&gt;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&lt;/</a:t>
            </a:r>
            <a:r>
              <a:rPr lang="en-US" sz="1600" dirty="0" err="1">
                <a:latin typeface="Hack" panose="020B0609030202020204" pitchFamily="49" charset="0"/>
                <a:ea typeface="Hack" panose="020B0609030202020204" pitchFamily="49" charset="0"/>
                <a:cs typeface="Hack" panose="020B0609030202020204" pitchFamily="49" charset="0"/>
              </a:rPr>
              <a:t>ul</a:t>
            </a:r>
            <a:r>
              <a:rPr lang="en-US" sz="1600" dirty="0">
                <a:latin typeface="Hack" panose="020B0609030202020204" pitchFamily="49" charset="0"/>
                <a:ea typeface="Hack" panose="020B0609030202020204" pitchFamily="49" charset="0"/>
                <a:cs typeface="Hack" panose="020B0609030202020204" pitchFamily="49" charset="0"/>
              </a:rPr>
              <a:t>&gt;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&lt;/div&gt;</a:t>
            </a:r>
          </a:p>
        </p:txBody>
      </p:sp>
    </p:spTree>
    <p:extLst>
      <p:ext uri="{BB962C8B-B14F-4D97-AF65-F5344CB8AC3E}">
        <p14:creationId xmlns:p14="http://schemas.microsoft.com/office/powerpoint/2010/main" val="107936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708</TotalTime>
  <Words>807</Words>
  <Application>Microsoft Macintosh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Hack</vt:lpstr>
      <vt:lpstr>Parcel</vt:lpstr>
      <vt:lpstr>HTMX to Improve ASP.NET Core</vt:lpstr>
      <vt:lpstr>PowerPoint Presentation</vt:lpstr>
      <vt:lpstr>Let’s go back to 1963</vt:lpstr>
      <vt:lpstr>Let’s go back to 1991</vt:lpstr>
      <vt:lpstr>PowerPoint Presentation</vt:lpstr>
      <vt:lpstr>PowerPoint Presentation</vt:lpstr>
      <vt:lpstr>What is HTMX?</vt:lpstr>
      <vt:lpstr>Triggering HTMX</vt:lpstr>
      <vt:lpstr>Targets in htmx (hx-target)</vt:lpstr>
      <vt:lpstr>Swapping in HTMX (hx-swap)</vt:lpstr>
      <vt:lpstr>Swapping in HTMX (hx-swap)</vt:lpstr>
      <vt:lpstr>Events in HTMX (hx-trigger)</vt:lpstr>
      <vt:lpstr>HTMX with Forms</vt:lpstr>
      <vt:lpstr>Why use HTMX with ASP.NET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6</cp:revision>
  <dcterms:created xsi:type="dcterms:W3CDTF">2024-04-26T01:04:32Z</dcterms:created>
  <dcterms:modified xsi:type="dcterms:W3CDTF">2024-04-26T12:53:08Z</dcterms:modified>
</cp:coreProperties>
</file>