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9" r:id="rId2"/>
    <p:sldId id="258" r:id="rId3"/>
    <p:sldId id="262" r:id="rId4"/>
    <p:sldId id="270" r:id="rId5"/>
    <p:sldId id="289" r:id="rId6"/>
    <p:sldId id="290" r:id="rId7"/>
    <p:sldId id="271" r:id="rId8"/>
    <p:sldId id="283" r:id="rId9"/>
    <p:sldId id="281" r:id="rId10"/>
    <p:sldId id="264" r:id="rId11"/>
    <p:sldId id="280" r:id="rId12"/>
    <p:sldId id="285" r:id="rId13"/>
    <p:sldId id="272" r:id="rId14"/>
    <p:sldId id="279" r:id="rId15"/>
    <p:sldId id="265" r:id="rId16"/>
    <p:sldId id="284" r:id="rId17"/>
    <p:sldId id="273" r:id="rId18"/>
    <p:sldId id="266" r:id="rId19"/>
    <p:sldId id="267" r:id="rId20"/>
    <p:sldId id="268" r:id="rId21"/>
    <p:sldId id="278" r:id="rId22"/>
    <p:sldId id="286" r:id="rId23"/>
    <p:sldId id="274" r:id="rId24"/>
    <p:sldId id="287" r:id="rId25"/>
    <p:sldId id="277" r:id="rId26"/>
    <p:sldId id="269" r:id="rId27"/>
  </p:sldIdLst>
  <p:sldSz cx="9144000" cy="6858000" type="screen4x3"/>
  <p:notesSz cx="6858000" cy="9144000"/>
  <p:embeddedFontLst>
    <p:embeddedFont>
      <p:font typeface="HY견고딕" pitchFamily="18" charset="-127"/>
      <p:regular r:id="rId29"/>
    </p:embeddedFont>
    <p:embeddedFont>
      <p:font typeface="맑은 고딕" pitchFamily="50" charset="-127"/>
      <p:regular r:id="rId30"/>
      <p:bold r:id="rId31"/>
    </p:embeddedFont>
    <p:embeddedFont>
      <p:font typeface="나눔스퀘어라운드 Regular" charset="-127"/>
      <p:regular r:id="rId32"/>
    </p:embeddedFont>
    <p:embeddedFont>
      <p:font typeface="나눔고딕 ExtraBold" charset="-127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8C00"/>
    <a:srgbClr val="EF8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2742" autoAdjust="0"/>
  </p:normalViewPr>
  <p:slideViewPr>
    <p:cSldViewPr snapToObjects="1">
      <p:cViewPr varScale="1">
        <p:scale>
          <a:sx n="134" d="100"/>
          <a:sy n="134" d="100"/>
        </p:scale>
        <p:origin x="-1349" y="-72"/>
      </p:cViewPr>
      <p:guideLst>
        <p:guide orient="horz" pos="799"/>
        <p:guide orient="horz" pos="3793"/>
        <p:guide orient="horz" pos="1162"/>
        <p:guide orient="horz" pos="981"/>
        <p:guide orient="horz" pos="2976"/>
        <p:guide pos="113"/>
        <p:guide pos="1247"/>
        <p:guide pos="1565"/>
        <p:guide pos="2744"/>
        <p:guide pos="3696"/>
        <p:guide pos="4876"/>
        <p:guide pos="2971"/>
        <p:guide pos="4150"/>
        <p:guide pos="4468"/>
        <p:guide pos="5602"/>
        <p:guide pos="7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F00C9-CB70-4A4B-BB92-36FEDA8F91BA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21B36-E6AB-4ED1-826B-1F78065EC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67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1B36-E6AB-4ED1-826B-1F78065EC0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22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순위 </a:t>
            </a:r>
            <a:r>
              <a:rPr lang="ko-KR" altLang="en-US" sz="12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컬럼과</a:t>
            </a: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상관관계 그래프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1B36-E6AB-4ED1-826B-1F78065EC03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4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21B36-E6AB-4ED1-826B-1F78065EC03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2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a typeface="나눔스퀘어" panose="020B0600000101010101" pitchFamily="50" charset="-127"/>
              </a:rPr>
              <a:t>랜덤 </a:t>
            </a:r>
            <a:r>
              <a:rPr lang="ko-KR" altLang="en-US" sz="1200" b="1" dirty="0" err="1" smtClean="0">
                <a:solidFill>
                  <a:schemeClr val="bg1"/>
                </a:solidFill>
                <a:ea typeface="나눔스퀘어" panose="020B0600000101010101" pitchFamily="50" charset="-127"/>
              </a:rPr>
              <a:t>포레스트</a:t>
            </a:r>
            <a:r>
              <a:rPr lang="ko-KR" altLang="en-US" sz="1200" b="1" dirty="0" smtClean="0">
                <a:solidFill>
                  <a:schemeClr val="bg1"/>
                </a:solidFill>
                <a:ea typeface="나눔스퀘어" panose="020B0600000101010101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ea typeface="나눔스퀘어" panose="020B0600000101010101" pitchFamily="50" charset="-127"/>
              </a:rPr>
              <a:t>리그레이션</a:t>
            </a:r>
            <a:endParaRPr lang="en-US" altLang="ko-KR" sz="1200" b="1" dirty="0" smtClean="0">
              <a:solidFill>
                <a:schemeClr val="bg1"/>
              </a:solidFill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1B36-E6AB-4ED1-826B-1F78065EC03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4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나눔스퀘어" panose="020B0600000101010101" pitchFamily="50" charset="-127"/>
              </a:rPr>
              <a:t>최고 평균 정확도는 </a:t>
            </a:r>
            <a:r>
              <a:rPr lang="en-US" altLang="ko-KR" sz="1200" b="1" dirty="0" smtClean="0">
                <a:solidFill>
                  <a:schemeClr val="bg1"/>
                </a:solidFill>
                <a:ea typeface="나눔스퀘어" panose="020B0600000101010101" pitchFamily="50" charset="-127"/>
              </a:rPr>
              <a:t>79.2%</a:t>
            </a:r>
            <a:r>
              <a:rPr lang="ko-KR" altLang="en-US" sz="1200" b="1" dirty="0" smtClean="0">
                <a:solidFill>
                  <a:schemeClr val="bg1"/>
                </a:solidFill>
                <a:ea typeface="나눔스퀘어" panose="020B0600000101010101" pitchFamily="50" charset="-127"/>
              </a:rPr>
              <a:t>과 </a:t>
            </a:r>
            <a:r>
              <a:rPr lang="en-US" altLang="ko-KR" sz="1200" b="1" dirty="0" smtClean="0">
                <a:solidFill>
                  <a:schemeClr val="bg1"/>
                </a:solidFill>
                <a:ea typeface="나눔스퀘어" panose="020B0600000101010101" pitchFamily="50" charset="-127"/>
              </a:rPr>
              <a:t>RMSE</a:t>
            </a:r>
            <a:r>
              <a:rPr lang="ko-KR" altLang="en-US" sz="1200" b="1" dirty="0" smtClean="0">
                <a:solidFill>
                  <a:schemeClr val="bg1"/>
                </a:solidFill>
                <a:ea typeface="나눔스퀘어" panose="020B0600000101010101" pitchFamily="50" charset="-127"/>
              </a:rPr>
              <a:t>의 수치는 </a:t>
            </a:r>
            <a:r>
              <a:rPr lang="en-US" altLang="ko-KR" sz="1200" b="1" dirty="0" smtClean="0">
                <a:solidFill>
                  <a:schemeClr val="bg1"/>
                </a:solidFill>
                <a:ea typeface="나눔스퀘어" panose="020B0600000101010101" pitchFamily="50" charset="-127"/>
              </a:rPr>
              <a:t>0.140578</a:t>
            </a:r>
            <a:r>
              <a:rPr lang="ko-KR" altLang="en-US" sz="1200" b="1" dirty="0" smtClean="0">
                <a:solidFill>
                  <a:schemeClr val="bg1"/>
                </a:solidFill>
                <a:ea typeface="나눔스퀘어" panose="020B0600000101010101" pitchFamily="50" charset="-127"/>
              </a:rPr>
              <a:t>로 기록하였다</a:t>
            </a:r>
            <a:r>
              <a:rPr lang="en-US" altLang="ko-KR" sz="1200" b="1" dirty="0" smtClean="0">
                <a:solidFill>
                  <a:schemeClr val="bg1"/>
                </a:solidFill>
                <a:ea typeface="나눔스퀘어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1B36-E6AB-4ED1-826B-1F78065EC03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6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002C-AFA3-471E-812F-7D553797DE97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72E9-FA74-482D-8D13-0E0AFDE51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5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002C-AFA3-471E-812F-7D553797DE97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72E9-FA74-482D-8D13-0E0AFDE51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5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002C-AFA3-471E-812F-7D553797DE97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72E9-FA74-482D-8D13-0E0AFDE51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002C-AFA3-471E-812F-7D553797DE97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72E9-FA74-482D-8D13-0E0AFDE51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2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002C-AFA3-471E-812F-7D553797DE97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72E9-FA74-482D-8D13-0E0AFDE51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7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002C-AFA3-471E-812F-7D553797DE97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72E9-FA74-482D-8D13-0E0AFDE51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4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002C-AFA3-471E-812F-7D553797DE97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72E9-FA74-482D-8D13-0E0AFDE51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3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002C-AFA3-471E-812F-7D553797DE97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72E9-FA74-482D-8D13-0E0AFDE51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7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002C-AFA3-471E-812F-7D553797DE97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72E9-FA74-482D-8D13-0E0AFDE51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79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002C-AFA3-471E-812F-7D553797DE97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72E9-FA74-482D-8D13-0E0AFDE51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93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002C-AFA3-471E-812F-7D553797DE97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72E9-FA74-482D-8D13-0E0AFDE51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57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002C-AFA3-471E-812F-7D553797DE97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72E9-FA74-482D-8D13-0E0AFDE51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75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indieobscura.com/article/1036/how-to-get-a-trench-coat-in-playerunknowns-battleground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indieobscura.com/article/1036/how-to-get-a-trench-coat-in-playerunknowns-battleground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indieobscura.com/article/1036/how-to-get-a-trench-coat-in-playerunknowns-battleground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indieobscura.com/article/1036/how-to-get-a-trench-coat-in-playerunknowns-battleground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tns7j7v7WAhUKwLwKHdO5CLMQjRwIBw&amp;url=https://www.polygon.com/2017/8/1/16075990/pubg-august-update-patch-notes&amp;psig=AOvVaw1n-Dh4_McyDvaA3piYwYvD&amp;ust=150857736318860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image" Target="../media/image5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hyperlink" Target="http://www.google.co.kr/url?sa=i&amp;rct=j&amp;q=&amp;esrc=s&amp;source=images&amp;cd=&amp;cad=rja&amp;uact=8&amp;ved=0ahUKEwitns7j7v7WAhUKwLwKHdO5CLMQjRwIBw&amp;url=http://www.dogdrip.net/index.php?mid=game&amp;search_target=tag&amp;search_keyword=%EC%A7%80%EB%A2%B0%EB%A5%BC+%EC%B0%BE%EC%9E%90&amp;m=1&amp;category=65002255&amp;page=29&amp;document_srl=124829147&amp;psig=AOvVaw1n-Dh4_McyDvaA3piYwYvD&amp;ust=150857736318860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indieobscura.com/article/1036/how-to-get-a-trench-coat-in-playerunknowns-battleground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indieobscura.com/article/1036/how-to-get-a-trench-coat-in-playerunknowns-battleground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53386" y="2420888"/>
            <a:ext cx="4837222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8000" kern="1300" spc="80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Headliner No. 45" panose="02000000000000000000" pitchFamily="2" charset="0"/>
                <a:cs typeface="DaunPenh" panose="01010101010101010101" pitchFamily="2" charset="0"/>
              </a:rPr>
              <a:t>DESIGN GROUNDS</a:t>
            </a:r>
            <a:endParaRPr lang="ko-KR" altLang="en-US" sz="8000" kern="1300" spc="80" dirty="0">
              <a:blipFill>
                <a:blip r:embed="rId2"/>
                <a:stretch>
                  <a:fillRect/>
                </a:stretch>
              </a:blip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Headliner No. 45" panose="02000000000000000000" pitchFamily="2" charset="0"/>
              <a:cs typeface="DaunPenh" panose="01010101010101010101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19872" y="2401466"/>
            <a:ext cx="2160240" cy="248406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softEdge rad="1270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eadliner No. 45" panose="02000000000000000000" pitchFamily="2" charset="0"/>
              </a:rPr>
              <a:t>YELLOW TEAM</a:t>
            </a:r>
            <a:r>
              <a:rPr lang="en-US" altLang="ko-KR" sz="1600" spc="300" dirty="0">
                <a:solidFill>
                  <a:schemeClr val="bg1"/>
                </a:solidFill>
                <a:latin typeface="+mj-lt"/>
              </a:rPr>
              <a:t>’</a:t>
            </a:r>
            <a:r>
              <a:rPr lang="en-US" altLang="ko-KR" sz="1600" spc="300" dirty="0">
                <a:solidFill>
                  <a:schemeClr val="bg1"/>
                </a:solidFill>
                <a:latin typeface="Headliner No. 45" panose="02000000000000000000" pitchFamily="2" charset="0"/>
              </a:rPr>
              <a:t>S</a:t>
            </a:r>
            <a:endParaRPr lang="ko-KR" altLang="en-US" sz="1600" spc="300" dirty="0">
              <a:solidFill>
                <a:schemeClr val="bg1"/>
              </a:solidFill>
              <a:latin typeface="Headliner No. 45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2719953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blipFill>
                  <a:blip r:embed="rId3"/>
                  <a:stretch>
                    <a:fillRect/>
                  </a:stretch>
                </a:blipFill>
                <a:latin typeface="HY견고딕" panose="02030600000101010101" pitchFamily="18" charset="-127"/>
                <a:ea typeface="HY견고딕" panose="02030600000101010101" pitchFamily="18" charset="-127"/>
              </a:rPr>
              <a:t>TM</a:t>
            </a:r>
            <a:endParaRPr lang="ko-KR" altLang="en-US" sz="1200" dirty="0">
              <a:blipFill>
                <a:blip r:embed="rId3"/>
                <a:stretch>
                  <a:fillRect/>
                </a:stretch>
              </a:blip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50144" y="4585871"/>
            <a:ext cx="6401753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8000" kern="1300" spc="80" dirty="0" err="1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blipFill>
                  <a:blip r:embed="rId2"/>
                  <a:stretch>
                    <a:fillRect/>
                  </a:stretch>
                </a:blipFill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Headliner No. 45" panose="02000000000000000000" pitchFamily="2" charset="0"/>
                <a:cs typeface="DaunPenh" panose="01010101010101010101" pitchFamily="2" charset="0"/>
              </a:rPr>
              <a:t>배틀그라운드</a:t>
            </a:r>
            <a:endParaRPr lang="ko-KR" altLang="en-US" sz="8000" kern="1300" spc="8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blipFill>
                <a:blip r:embed="rId2"/>
                <a:stretch>
                  <a:fillRect/>
                </a:stretch>
              </a:blipFill>
              <a:effectLst>
                <a:glow rad="63500">
                  <a:schemeClr val="bg1">
                    <a:lumMod val="95000"/>
                    <a:lumOff val="5000"/>
                    <a:alpha val="40000"/>
                  </a:schemeClr>
                </a:glow>
              </a:effectLst>
              <a:latin typeface="Headliner No. 45" panose="02000000000000000000" pitchFamily="2" charset="0"/>
              <a:cs typeface="DaunPenh" panose="01010101010101010101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86077" y="5809849"/>
            <a:ext cx="4529884" cy="19892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86077" y="5809849"/>
            <a:ext cx="4529884" cy="283447"/>
          </a:xfrm>
          <a:prstGeom prst="rect">
            <a:avLst/>
          </a:prstGeom>
          <a:solidFill>
            <a:srgbClr val="DA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조원배 백준호</a:t>
            </a:r>
          </a:p>
        </p:txBody>
      </p:sp>
    </p:spTree>
    <p:extLst>
      <p:ext uri="{BB962C8B-B14F-4D97-AF65-F5344CB8AC3E}">
        <p14:creationId xmlns:p14="http://schemas.microsoft.com/office/powerpoint/2010/main" val="4073444910"/>
      </p:ext>
    </p:extLst>
  </p:cSld>
  <p:clrMapOvr>
    <a:masterClrMapping/>
  </p:clrMapOvr>
  <p:transition spd="slow" advTm="4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-31047" y="711304"/>
            <a:ext cx="9175047" cy="581404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lumOff val="25000"/>
                  <a:alpha val="51000"/>
                </a:schemeClr>
              </a:gs>
              <a:gs pos="100000">
                <a:srgbClr val="DA8C00">
                  <a:alpha val="73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-33029" y="711304"/>
            <a:ext cx="2292775" cy="5814040"/>
          </a:xfrm>
          <a:prstGeom prst="rect">
            <a:avLst/>
          </a:prstGeom>
          <a:solidFill>
            <a:schemeClr val="bg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265675" y="712667"/>
            <a:ext cx="2292775" cy="5847054"/>
          </a:xfrm>
          <a:prstGeom prst="rect">
            <a:avLst/>
          </a:prstGeom>
          <a:solidFill>
            <a:schemeClr val="bg1">
              <a:lumMod val="95000"/>
              <a:lumOff val="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558450" y="711304"/>
            <a:ext cx="4589133" cy="5814040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그룹 125"/>
          <p:cNvGrpSpPr/>
          <p:nvPr/>
        </p:nvGrpSpPr>
        <p:grpSpPr>
          <a:xfrm>
            <a:off x="-36512" y="6525344"/>
            <a:ext cx="9178506" cy="438086"/>
            <a:chOff x="3583" y="6419914"/>
            <a:chExt cx="9144000" cy="438086"/>
          </a:xfrm>
        </p:grpSpPr>
        <p:sp>
          <p:nvSpPr>
            <p:cNvPr id="127" name="직사각형 126"/>
            <p:cNvSpPr/>
            <p:nvPr/>
          </p:nvSpPr>
          <p:spPr>
            <a:xfrm>
              <a:off x="3583" y="6419914"/>
              <a:ext cx="9144000" cy="438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107504" y="6566409"/>
              <a:ext cx="282694" cy="174959"/>
              <a:chOff x="1017634" y="4545031"/>
              <a:chExt cx="411242" cy="254517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1171782" y="4545031"/>
                <a:ext cx="257094" cy="254517"/>
                <a:chOff x="1171782" y="4545031"/>
                <a:chExt cx="257094" cy="254517"/>
              </a:xfrm>
            </p:grpSpPr>
            <p:sp>
              <p:nvSpPr>
                <p:cNvPr id="139" name="타원 138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양쪽 모서리가 둥근 사각형 139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6" name="그룹 135"/>
              <p:cNvGrpSpPr/>
              <p:nvPr/>
            </p:nvGrpSpPr>
            <p:grpSpPr>
              <a:xfrm>
                <a:off x="1017634" y="4595988"/>
                <a:ext cx="205621" cy="203560"/>
                <a:chOff x="1171782" y="4545031"/>
                <a:chExt cx="257094" cy="254517"/>
              </a:xfrm>
            </p:grpSpPr>
            <p:sp>
              <p:nvSpPr>
                <p:cNvPr id="137" name="타원 136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양쪽 모서리가 둥근 사각형 137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2" name="L 도형 131"/>
            <p:cNvSpPr/>
            <p:nvPr/>
          </p:nvSpPr>
          <p:spPr>
            <a:xfrm rot="18900000">
              <a:off x="2058164" y="6584625"/>
              <a:ext cx="112102" cy="112102"/>
            </a:xfrm>
            <a:prstGeom prst="corner">
              <a:avLst>
                <a:gd name="adj1" fmla="val 23545"/>
                <a:gd name="adj2" fmla="val 20899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-31047" y="-48017"/>
            <a:ext cx="9178630" cy="1037034"/>
            <a:chOff x="-31047" y="-20857"/>
            <a:chExt cx="9178630" cy="1037034"/>
          </a:xfrm>
        </p:grpSpPr>
        <p:sp>
          <p:nvSpPr>
            <p:cNvPr id="142" name="직사각형 141"/>
            <p:cNvSpPr/>
            <p:nvPr/>
          </p:nvSpPr>
          <p:spPr>
            <a:xfrm>
              <a:off x="3583" y="-10015"/>
              <a:ext cx="9144000" cy="72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0" y="427855"/>
              <a:ext cx="9144000" cy="33442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자유형 143"/>
            <p:cNvSpPr/>
            <p:nvPr/>
          </p:nvSpPr>
          <p:spPr>
            <a:xfrm>
              <a:off x="-31047" y="-20857"/>
              <a:ext cx="2653868" cy="1037034"/>
            </a:xfrm>
            <a:custGeom>
              <a:avLst/>
              <a:gdLst>
                <a:gd name="connsiteX0" fmla="*/ 2076450 w 2076450"/>
                <a:gd name="connsiteY0" fmla="*/ 0 h 1009650"/>
                <a:gd name="connsiteX1" fmla="*/ 0 w 2076450"/>
                <a:gd name="connsiteY1" fmla="*/ 0 h 1009650"/>
                <a:gd name="connsiteX2" fmla="*/ 0 w 2076450"/>
                <a:gd name="connsiteY2" fmla="*/ 1009650 h 1009650"/>
                <a:gd name="connsiteX3" fmla="*/ 1190625 w 2076450"/>
                <a:gd name="connsiteY3" fmla="*/ 857250 h 1009650"/>
                <a:gd name="connsiteX4" fmla="*/ 2076450 w 2076450"/>
                <a:gd name="connsiteY4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50" h="1009650">
                  <a:moveTo>
                    <a:pt x="207645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1190625" y="8572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DA8C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2" name="그림 1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900" y="67020"/>
              <a:ext cx="720080" cy="30378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1907704" y="464263"/>
              <a:ext cx="3744416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전처리</a:t>
              </a:r>
              <a:endParaRPr lang="ko-KR" altLang="en-US" sz="1100" b="1" dirty="0">
                <a:solidFill>
                  <a:schemeClr val="bg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BF453DB-DBD6-4672-8EF9-673BE62F58A5}"/>
              </a:ext>
            </a:extLst>
          </p:cNvPr>
          <p:cNvSpPr/>
          <p:nvPr/>
        </p:nvSpPr>
        <p:spPr>
          <a:xfrm>
            <a:off x="691835" y="1556792"/>
            <a:ext cx="3332672" cy="28803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300" dirty="0">
                <a:solidFill>
                  <a:schemeClr val="bg1"/>
                </a:solidFill>
                <a:latin typeface="Headliner No. 45" panose="02000000000000000000" pitchFamily="2" charset="0"/>
              </a:rPr>
              <a:t>killstreaks</a:t>
            </a:r>
            <a:endParaRPr lang="ko-KR" altLang="en-US" sz="1400" spc="300" dirty="0">
              <a:solidFill>
                <a:schemeClr val="bg1"/>
              </a:solidFill>
              <a:latin typeface="Headliner No. 45" panose="02000000000000000000" pitchFamily="2" charset="0"/>
            </a:endParaRPr>
          </a:p>
        </p:txBody>
      </p:sp>
      <p:sp>
        <p:nvSpPr>
          <p:cNvPr id="62" name="왼쪽 화살표 58">
            <a:extLst>
              <a:ext uri="{FF2B5EF4-FFF2-40B4-BE49-F238E27FC236}">
                <a16:creationId xmlns:a16="http://schemas.microsoft.com/office/drawing/2014/main" xmlns="" id="{C550B6E8-3AAF-4B55-B413-B89FCBD8BA52}"/>
              </a:ext>
            </a:extLst>
          </p:cNvPr>
          <p:cNvSpPr/>
          <p:nvPr/>
        </p:nvSpPr>
        <p:spPr>
          <a:xfrm rot="10800000">
            <a:off x="2021430" y="4122712"/>
            <a:ext cx="476631" cy="260015"/>
          </a:xfrm>
          <a:prstGeom prst="leftArrow">
            <a:avLst>
              <a:gd name="adj1" fmla="val 50000"/>
              <a:gd name="adj2" fmla="val 97801"/>
            </a:avLst>
          </a:prstGeom>
          <a:gradFill>
            <a:gsLst>
              <a:gs pos="0">
                <a:schemeClr val="tx1">
                  <a:lumMod val="65000"/>
                  <a:alpha val="81000"/>
                </a:schemeClr>
              </a:gs>
              <a:gs pos="100000">
                <a:srgbClr val="DA8C00">
                  <a:alpha val="7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F9378004-F68B-4339-9D2A-0599D425D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6" y="2636839"/>
            <a:ext cx="1849785" cy="338455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915EF8B9-44D0-4025-AD2F-1AED52B9A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637020"/>
            <a:ext cx="1791029" cy="339315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730777" y="6559721"/>
            <a:ext cx="252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이상치 변경</a:t>
            </a:r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4686947" y="4576987"/>
            <a:ext cx="4287785" cy="1821868"/>
            <a:chOff x="403860" y="237391"/>
            <a:chExt cx="5386318" cy="6056729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40938" y="237391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  <a:ea typeface="나눔스퀘어" panose="020B0600000101010101" pitchFamily="50" charset="-127"/>
                </a:rPr>
                <a:t>데미지</a:t>
              </a:r>
              <a:r>
                <a:rPr lang="en-US" altLang="ko-KR" b="1" dirty="0">
                  <a:solidFill>
                    <a:schemeClr val="tx1"/>
                  </a:solidFill>
                  <a:ea typeface="나눔스퀘어" panose="020B0600000101010101" pitchFamily="50" charset="-127"/>
                </a:rPr>
                <a:t>, DBNOs, </a:t>
              </a:r>
              <a:r>
                <a:rPr lang="ko-KR" altLang="en-US" b="1" dirty="0" err="1">
                  <a:solidFill>
                    <a:schemeClr val="tx1"/>
                  </a:solidFill>
                  <a:ea typeface="나눔스퀘어" panose="020B0600000101010101" pitchFamily="50" charset="-127"/>
                </a:rPr>
                <a:t>킬수</a:t>
              </a:r>
              <a:r>
                <a:rPr lang="en-US" altLang="ko-KR" b="1" dirty="0">
                  <a:solidFill>
                    <a:schemeClr val="tx1"/>
                  </a:solidFill>
                  <a:ea typeface="나눔스퀘어" panose="020B0600000101010101" pitchFamily="50" charset="-127"/>
                </a:rPr>
                <a:t>, </a:t>
              </a:r>
              <a:r>
                <a:rPr lang="ko-KR" altLang="en-US" b="1" dirty="0" err="1">
                  <a:solidFill>
                    <a:schemeClr val="tx1"/>
                  </a:solidFill>
                  <a:ea typeface="나눔스퀘어" panose="020B0600000101010101" pitchFamily="50" charset="-127"/>
                </a:rPr>
                <a:t>헤드샷</a:t>
              </a:r>
              <a:r>
                <a:rPr lang="en-US" altLang="ko-KR" b="1" dirty="0">
                  <a:solidFill>
                    <a:schemeClr val="tx1"/>
                  </a:solidFill>
                  <a:ea typeface="나눔스퀘어" panose="020B0600000101010101" pitchFamily="50" charset="-127"/>
                </a:rPr>
                <a:t>, </a:t>
              </a:r>
              <a:r>
                <a:rPr lang="ko-KR" altLang="en-US" b="1" dirty="0" err="1">
                  <a:solidFill>
                    <a:schemeClr val="tx1"/>
                  </a:solidFill>
                  <a:ea typeface="나눔스퀘어" panose="020B0600000101010101" pitchFamily="50" charset="-127"/>
                </a:rPr>
                <a:t>연속킬</a:t>
              </a:r>
              <a:r>
                <a:rPr lang="ko-KR" altLang="en-US" b="1" dirty="0">
                  <a:solidFill>
                    <a:schemeClr val="tx1"/>
                  </a:solidFill>
                  <a:ea typeface="나눔스퀘어" panose="020B0600000101010101" pitchFamily="50" charset="-127"/>
                </a:rPr>
                <a:t> </a:t>
              </a:r>
              <a:r>
                <a:rPr lang="ko-KR" altLang="en-US" b="1" dirty="0" err="1">
                  <a:solidFill>
                    <a:schemeClr val="tx1"/>
                  </a:solidFill>
                  <a:ea typeface="나눔스퀘어" panose="020B0600000101010101" pitchFamily="50" charset="-127"/>
                </a:rPr>
                <a:t>컬럼의</a:t>
              </a:r>
              <a:r>
                <a:rPr lang="ko-KR" altLang="en-US" b="1" dirty="0">
                  <a:solidFill>
                    <a:schemeClr val="tx1"/>
                  </a:solidFill>
                  <a:ea typeface="나눔스퀘어" panose="020B0600000101010101" pitchFamily="50" charset="-127"/>
                </a:rPr>
                <a:t> </a:t>
              </a:r>
              <a:r>
                <a:rPr lang="ko-KR" altLang="en-US" b="1" dirty="0" err="1">
                  <a:solidFill>
                    <a:schemeClr val="tx1"/>
                  </a:solidFill>
                  <a:ea typeface="나눔스퀘어" panose="020B0600000101010101" pitchFamily="50" charset="-127"/>
                </a:rPr>
                <a:t>이상치들의</a:t>
              </a:r>
              <a:r>
                <a:rPr lang="ko-KR" altLang="en-US" b="1" dirty="0">
                  <a:solidFill>
                    <a:schemeClr val="tx1"/>
                  </a:solidFill>
                  <a:ea typeface="나눔스퀘어" panose="020B0600000101010101" pitchFamily="50" charset="-127"/>
                </a:rPr>
                <a:t> 걸음걸이와 각 </a:t>
              </a:r>
              <a:r>
                <a:rPr lang="ko-KR" altLang="en-US" b="1" dirty="0" err="1">
                  <a:solidFill>
                    <a:schemeClr val="tx1"/>
                  </a:solidFill>
                  <a:ea typeface="나눔스퀘어" panose="020B0600000101010101" pitchFamily="50" charset="-127"/>
                </a:rPr>
                <a:t>컬럼의</a:t>
              </a:r>
              <a:r>
                <a:rPr lang="ko-KR" altLang="en-US" b="1" dirty="0">
                  <a:solidFill>
                    <a:schemeClr val="tx1"/>
                  </a:solidFill>
                  <a:ea typeface="나눔스퀘어" panose="020B0600000101010101" pitchFamily="50" charset="-127"/>
                </a:rPr>
                <a:t> 수치의 평균값으로 변경</a:t>
              </a:r>
            </a:p>
          </p:txBody>
        </p:sp>
        <p:sp>
          <p:nvSpPr>
            <p:cNvPr id="45" name="1/2 액자 44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1/2 액자 45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199" y="2637020"/>
            <a:ext cx="4167976" cy="115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92" y="4103727"/>
            <a:ext cx="4176712" cy="22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-86371" y="44624"/>
            <a:ext cx="2145139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32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Headliner No. 45" panose="02000000000000000000" pitchFamily="2" charset="0"/>
                <a:cs typeface="DaunPenh" panose="01010101010101010101" pitchFamily="2" charset="0"/>
              </a:rPr>
              <a:t>Chapter. </a:t>
            </a:r>
            <a:r>
              <a:rPr lang="en-US" altLang="ko-KR" sz="3200" kern="1300" spc="80" dirty="0" smtClean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Headliner No. 45" panose="02000000000000000000" pitchFamily="2" charset="0"/>
                <a:cs typeface="DaunPenh" panose="01010101010101010101" pitchFamily="2" charset="0"/>
              </a:rPr>
              <a:t>2</a:t>
            </a:r>
            <a:endParaRPr lang="ko-KR" altLang="en-US" sz="3200" kern="1300" spc="80" dirty="0">
              <a:effectLst>
                <a:glow rad="63500">
                  <a:schemeClr val="bg1">
                    <a:lumMod val="95000"/>
                    <a:lumOff val="5000"/>
                    <a:alpha val="40000"/>
                  </a:schemeClr>
                </a:glow>
              </a:effectLst>
              <a:latin typeface="Headliner No. 45" panose="02000000000000000000" pitchFamily="2" charset="0"/>
              <a:cs typeface="DaunPenh" panose="01010101010101010101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43808" y="116632"/>
            <a:ext cx="93610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rPr>
              <a:t>CHAPTER1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51920" y="116632"/>
            <a:ext cx="93610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95000"/>
                  </a:schemeClr>
                </a:solidFill>
                <a:latin typeface="+mj-lt"/>
                <a:ea typeface="나눔스퀘어" panose="020B0600000101010101" pitchFamily="50" charset="-127"/>
              </a:rPr>
              <a:t>CHAPTER2</a:t>
            </a:r>
            <a:endParaRPr lang="ko-KR" altLang="en-US" sz="1100" b="1" dirty="0">
              <a:solidFill>
                <a:schemeClr val="tx1">
                  <a:lumMod val="95000"/>
                </a:schemeClr>
              </a:solidFill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60032" y="116632"/>
            <a:ext cx="93610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rPr>
              <a:t>CHAPTER3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68144" y="116632"/>
            <a:ext cx="93610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rPr>
              <a:t>CHAPTER4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76256" y="116632"/>
            <a:ext cx="93610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rPr>
              <a:t>CHAPTER5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1649" y="2155325"/>
            <a:ext cx="1824807" cy="26658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latin typeface="+mj-lt"/>
                <a:ea typeface="나눔스퀘어" panose="020B0600000101010101" pitchFamily="50" charset="-127"/>
              </a:rPr>
              <a:t>변경 후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81710" y="2137712"/>
            <a:ext cx="1791984" cy="26164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latin typeface="+mj-lt"/>
                <a:ea typeface="나눔스퀘어" panose="020B0600000101010101" pitchFamily="50" charset="-127"/>
              </a:rPr>
              <a:t>변경 전</a:t>
            </a:r>
          </a:p>
        </p:txBody>
      </p:sp>
    </p:spTree>
    <p:extLst>
      <p:ext uri="{BB962C8B-B14F-4D97-AF65-F5344CB8AC3E}">
        <p14:creationId xmlns:p14="http://schemas.microsoft.com/office/powerpoint/2010/main" val="381802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-31047" y="711304"/>
            <a:ext cx="9175047" cy="581404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lumOff val="25000"/>
                  <a:alpha val="51000"/>
                </a:schemeClr>
              </a:gs>
              <a:gs pos="100000">
                <a:srgbClr val="DA8C00">
                  <a:alpha val="73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36512" y="762280"/>
            <a:ext cx="4594962" cy="5993378"/>
            <a:chOff x="-36512" y="762280"/>
            <a:chExt cx="4594962" cy="5993378"/>
          </a:xfrm>
        </p:grpSpPr>
        <p:sp>
          <p:nvSpPr>
            <p:cNvPr id="61" name="직사각형 60"/>
            <p:cNvSpPr/>
            <p:nvPr/>
          </p:nvSpPr>
          <p:spPr>
            <a:xfrm>
              <a:off x="2240119" y="762281"/>
              <a:ext cx="2318331" cy="5993377"/>
            </a:xfrm>
            <a:prstGeom prst="rect">
              <a:avLst/>
            </a:prstGeom>
            <a:solidFill>
              <a:schemeClr val="bg1">
                <a:lumMod val="95000"/>
                <a:lumOff val="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-36512" y="762280"/>
              <a:ext cx="2276631" cy="5882263"/>
            </a:xfrm>
            <a:prstGeom prst="rect">
              <a:avLst/>
            </a:prstGeom>
            <a:solidFill>
              <a:schemeClr val="bg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10940" y="1551472"/>
            <a:ext cx="1070766" cy="29335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300" dirty="0">
                <a:solidFill>
                  <a:schemeClr val="bg1"/>
                </a:solidFill>
                <a:latin typeface="+mj-lt"/>
              </a:rPr>
              <a:t>assists</a:t>
            </a:r>
            <a:endParaRPr lang="ko-KR" altLang="en-US" sz="1400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748590" y="1559082"/>
            <a:ext cx="1170631" cy="298047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300" dirty="0">
                <a:solidFill>
                  <a:schemeClr val="bg1"/>
                </a:solidFill>
                <a:latin typeface="+mj-lt"/>
              </a:rPr>
              <a:t>boosts</a:t>
            </a:r>
            <a:endParaRPr lang="ko-KR" altLang="en-US" sz="1400" spc="3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-30803" y="6525344"/>
            <a:ext cx="9178506" cy="438086"/>
            <a:chOff x="3583" y="6419914"/>
            <a:chExt cx="9144000" cy="438086"/>
          </a:xfrm>
        </p:grpSpPr>
        <p:sp>
          <p:nvSpPr>
            <p:cNvPr id="127" name="직사각형 126"/>
            <p:cNvSpPr/>
            <p:nvPr/>
          </p:nvSpPr>
          <p:spPr>
            <a:xfrm>
              <a:off x="3583" y="6419914"/>
              <a:ext cx="9144000" cy="438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107504" y="6566409"/>
              <a:ext cx="282694" cy="174959"/>
              <a:chOff x="1017634" y="4545031"/>
              <a:chExt cx="411242" cy="254517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1171782" y="4545031"/>
                <a:ext cx="257094" cy="254517"/>
                <a:chOff x="1171782" y="4545031"/>
                <a:chExt cx="257094" cy="254517"/>
              </a:xfrm>
            </p:grpSpPr>
            <p:sp>
              <p:nvSpPr>
                <p:cNvPr id="139" name="타원 138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140" name="양쪽 모서리가 둥근 사각형 139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</p:grpSp>
          <p:grpSp>
            <p:nvGrpSpPr>
              <p:cNvPr id="136" name="그룹 135"/>
              <p:cNvGrpSpPr/>
              <p:nvPr/>
            </p:nvGrpSpPr>
            <p:grpSpPr>
              <a:xfrm>
                <a:off x="1017634" y="4595988"/>
                <a:ext cx="205621" cy="203560"/>
                <a:chOff x="1171782" y="4545031"/>
                <a:chExt cx="257094" cy="254517"/>
              </a:xfrm>
            </p:grpSpPr>
            <p:sp>
              <p:nvSpPr>
                <p:cNvPr id="137" name="타원 136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138" name="양쪽 모서리가 둥근 사각형 137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</p:grpSp>
        </p:grpSp>
        <p:sp>
          <p:nvSpPr>
            <p:cNvPr id="132" name="L 도형 131"/>
            <p:cNvSpPr/>
            <p:nvPr/>
          </p:nvSpPr>
          <p:spPr>
            <a:xfrm rot="18900000">
              <a:off x="2058164" y="6584625"/>
              <a:ext cx="112102" cy="112102"/>
            </a:xfrm>
            <a:prstGeom prst="corner">
              <a:avLst>
                <a:gd name="adj1" fmla="val 23545"/>
                <a:gd name="adj2" fmla="val 20899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885217" y="690244"/>
            <a:ext cx="3791239" cy="5708610"/>
            <a:chOff x="6851224" y="711304"/>
            <a:chExt cx="2292775" cy="5708610"/>
          </a:xfrm>
        </p:grpSpPr>
        <p:sp>
          <p:nvSpPr>
            <p:cNvPr id="79" name="직사각형 78"/>
            <p:cNvSpPr/>
            <p:nvPr/>
          </p:nvSpPr>
          <p:spPr>
            <a:xfrm>
              <a:off x="6851224" y="711304"/>
              <a:ext cx="2292775" cy="5708610"/>
            </a:xfrm>
            <a:prstGeom prst="rect">
              <a:avLst/>
            </a:prstGeom>
            <a:solidFill>
              <a:schemeClr val="tx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grpSp>
          <p:nvGrpSpPr>
            <p:cNvPr id="122" name="그룹 121"/>
            <p:cNvGrpSpPr/>
            <p:nvPr/>
          </p:nvGrpSpPr>
          <p:grpSpPr>
            <a:xfrm>
              <a:off x="7180541" y="1577852"/>
              <a:ext cx="1804691" cy="3920174"/>
              <a:chOff x="264788" y="1577852"/>
              <a:chExt cx="1804691" cy="3920174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519248" y="1577852"/>
                <a:ext cx="1125218" cy="288032"/>
              </a:xfrm>
              <a:prstGeom prst="rect">
                <a:avLst/>
              </a:prstGeom>
              <a:solidFill>
                <a:srgbClr val="DA8C00"/>
              </a:solidFill>
              <a:ln>
                <a:noFill/>
              </a:ln>
              <a:effectLst>
                <a:softEdge rad="12700"/>
              </a:effectLst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300" dirty="0">
                    <a:solidFill>
                      <a:schemeClr val="bg1"/>
                    </a:solidFill>
                    <a:latin typeface="+mj-lt"/>
                  </a:rPr>
                  <a:t>data</a:t>
                </a:r>
                <a:endParaRPr lang="ko-KR" altLang="en-US" sz="1400" spc="3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64788" y="5244110"/>
                <a:ext cx="1804691" cy="253916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>
                  <a:latin typeface="+mj-lt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141" name="그룹 140"/>
          <p:cNvGrpSpPr/>
          <p:nvPr/>
        </p:nvGrpSpPr>
        <p:grpSpPr>
          <a:xfrm>
            <a:off x="-31047" y="-20857"/>
            <a:ext cx="9178630" cy="1037034"/>
            <a:chOff x="-31047" y="-20857"/>
            <a:chExt cx="9178630" cy="1037034"/>
          </a:xfrm>
        </p:grpSpPr>
        <p:sp>
          <p:nvSpPr>
            <p:cNvPr id="142" name="직사각형 141"/>
            <p:cNvSpPr/>
            <p:nvPr/>
          </p:nvSpPr>
          <p:spPr>
            <a:xfrm>
              <a:off x="3583" y="-10015"/>
              <a:ext cx="9144000" cy="72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0" y="427855"/>
              <a:ext cx="9144000" cy="33442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44" name="자유형 143"/>
            <p:cNvSpPr/>
            <p:nvPr/>
          </p:nvSpPr>
          <p:spPr>
            <a:xfrm>
              <a:off x="-31047" y="-20857"/>
              <a:ext cx="2653868" cy="1037034"/>
            </a:xfrm>
            <a:custGeom>
              <a:avLst/>
              <a:gdLst>
                <a:gd name="connsiteX0" fmla="*/ 2076450 w 2076450"/>
                <a:gd name="connsiteY0" fmla="*/ 0 h 1009650"/>
                <a:gd name="connsiteX1" fmla="*/ 0 w 2076450"/>
                <a:gd name="connsiteY1" fmla="*/ 0 h 1009650"/>
                <a:gd name="connsiteX2" fmla="*/ 0 w 2076450"/>
                <a:gd name="connsiteY2" fmla="*/ 1009650 h 1009650"/>
                <a:gd name="connsiteX3" fmla="*/ 1190625 w 2076450"/>
                <a:gd name="connsiteY3" fmla="*/ 857250 h 1009650"/>
                <a:gd name="connsiteX4" fmla="*/ 2076450 w 2076450"/>
                <a:gd name="connsiteY4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50" h="1009650">
                  <a:moveTo>
                    <a:pt x="207645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1190625" y="8572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DA8C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-21892" y="-10015"/>
              <a:ext cx="1935210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2800" kern="1300" spc="80" dirty="0">
                  <a:effectLst>
                    <a:glow rad="63500">
                      <a:schemeClr val="bg1">
                        <a:lumMod val="95000"/>
                        <a:lumOff val="5000"/>
                        <a:alpha val="40000"/>
                      </a:schemeClr>
                    </a:glow>
                  </a:effectLst>
                  <a:latin typeface="+mj-lt"/>
                  <a:cs typeface="DaunPenh" panose="01010101010101010101" pitchFamily="2" charset="0"/>
                </a:rPr>
                <a:t>Chapter. 2</a:t>
              </a:r>
              <a:endParaRPr lang="ko-KR" altLang="en-US" sz="28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cs typeface="DaunPenh" panose="01010101010101010101" pitchFamily="2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843808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나눔스퀘어" panose="020B0600000101010101" pitchFamily="50" charset="-127"/>
                </a:rPr>
                <a:t>CHAPTER1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851920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95000"/>
                    </a:schemeClr>
                  </a:solidFill>
                  <a:latin typeface="+mj-lt"/>
                  <a:ea typeface="나눔스퀘어" panose="020B0600000101010101" pitchFamily="50" charset="-127"/>
                </a:rPr>
                <a:t>CHAPTER2</a:t>
              </a:r>
              <a:endParaRPr lang="ko-KR" altLang="en-US" sz="1100" b="1" dirty="0">
                <a:solidFill>
                  <a:schemeClr val="tx1">
                    <a:lumMod val="95000"/>
                  </a:schemeClr>
                </a:solidFill>
                <a:latin typeface="+mj-lt"/>
                <a:ea typeface="나눔스퀘어" panose="020B0600000101010101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860032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나눔스퀘어" panose="020B0600000101010101" pitchFamily="50" charset="-127"/>
                </a:rPr>
                <a:t>CHAPTER3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68144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나눔스퀘어" panose="020B0600000101010101" pitchFamily="50" charset="-127"/>
                </a:rPr>
                <a:t>CHAPTER4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76256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나눔스퀘어" panose="020B0600000101010101" pitchFamily="50" charset="-127"/>
                </a:rPr>
                <a:t>CHAPTER5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endParaRPr>
            </a:p>
          </p:txBody>
        </p:sp>
        <p:pic>
          <p:nvPicPr>
            <p:cNvPr id="152" name="그림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900" y="67020"/>
              <a:ext cx="720080" cy="30378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1907704" y="464263"/>
              <a:ext cx="3744416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+mj-lt"/>
                  <a:ea typeface="나눔스퀘어" panose="020B0600000101010101" pitchFamily="50" charset="-127"/>
                </a:rPr>
                <a:t>전처리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12F373A-1A2E-466D-8C24-F0E01256A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31" y="2639829"/>
            <a:ext cx="4152644" cy="179728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764612" y="5114285"/>
            <a:ext cx="4032448" cy="1021821"/>
            <a:chOff x="403860" y="1463040"/>
            <a:chExt cx="5349240" cy="4831080"/>
          </a:xfrm>
        </p:grpSpPr>
        <p:sp>
          <p:nvSpPr>
            <p:cNvPr id="42" name="1/2 액자 41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3" name="1/2 액자 42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716463" y="4581250"/>
            <a:ext cx="4176712" cy="1453193"/>
            <a:chOff x="403860" y="1463040"/>
            <a:chExt cx="5349240" cy="4831080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403860" y="1463040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Boosts </a:t>
              </a:r>
              <a:r>
                <a:rPr lang="ko-KR" altLang="en-US" dirty="0">
                  <a:solidFill>
                    <a:schemeClr val="tx1"/>
                  </a:solidFill>
                  <a:latin typeface="+mj-lt"/>
                </a:rPr>
                <a:t>와 </a:t>
              </a:r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assists</a:t>
              </a:r>
              <a:r>
                <a:rPr lang="ko-KR" altLang="en-US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  <a:latin typeface="+mj-lt"/>
                </a:rPr>
                <a:t>이상치들</a:t>
              </a:r>
              <a:r>
                <a:rPr lang="ko-KR" altLang="en-US" dirty="0">
                  <a:solidFill>
                    <a:schemeClr val="tx1"/>
                  </a:solidFill>
                  <a:latin typeface="+mj-lt"/>
                </a:rPr>
                <a:t> 데이터를 확인 결과 </a:t>
              </a:r>
              <a:r>
                <a:rPr lang="ko-KR" altLang="en-US" dirty="0" smtClean="0">
                  <a:solidFill>
                    <a:schemeClr val="tx1"/>
                  </a:solidFill>
                  <a:latin typeface="+mj-lt"/>
                </a:rPr>
                <a:t>이상치 보다는 </a:t>
              </a:r>
              <a:r>
                <a:rPr lang="ko-KR" altLang="en-US" dirty="0">
                  <a:solidFill>
                    <a:schemeClr val="tx1"/>
                  </a:solidFill>
                  <a:latin typeface="+mj-lt"/>
                </a:rPr>
                <a:t>정상적인 게임 플레이로 획득한 것으로 </a:t>
              </a:r>
              <a:r>
                <a:rPr lang="ko-KR" altLang="en-US" dirty="0" smtClean="0">
                  <a:solidFill>
                    <a:schemeClr val="tx1"/>
                  </a:solidFill>
                  <a:latin typeface="+mj-lt"/>
                </a:rPr>
                <a:t>보인다</a:t>
              </a:r>
              <a:endParaRPr lang="ko-KR" altLang="en-US" b="1" dirty="0">
                <a:solidFill>
                  <a:schemeClr val="tx1"/>
                </a:solidFill>
                <a:latin typeface="+mj-lt"/>
                <a:ea typeface="나눔스퀘어" panose="020B0600000101010101" pitchFamily="50" charset="-127"/>
              </a:endParaRPr>
            </a:p>
          </p:txBody>
        </p:sp>
        <p:sp>
          <p:nvSpPr>
            <p:cNvPr id="50" name="1/2 액자 49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1/2 액자 50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3718B8A-C6E6-4502-B627-B4F707C67F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"/>
          <a:stretch/>
        </p:blipFill>
        <p:spPr>
          <a:xfrm>
            <a:off x="198783" y="2645130"/>
            <a:ext cx="1788335" cy="3389005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1E977F33-2432-4E3F-AFFA-12D089E8FB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75"/>
          <a:stretch/>
        </p:blipFill>
        <p:spPr>
          <a:xfrm>
            <a:off x="2488810" y="2639829"/>
            <a:ext cx="1846503" cy="338155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7658769" y="6516052"/>
            <a:ext cx="252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예외 이상치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72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-31047" y="711304"/>
            <a:ext cx="9175047" cy="581404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lumOff val="25000"/>
                  <a:alpha val="51000"/>
                </a:schemeClr>
              </a:gs>
              <a:gs pos="100000">
                <a:srgbClr val="DA8C00">
                  <a:alpha val="73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-36512" y="762280"/>
            <a:ext cx="4594962" cy="5993378"/>
            <a:chOff x="-36512" y="762280"/>
            <a:chExt cx="4594962" cy="5993378"/>
          </a:xfrm>
        </p:grpSpPr>
        <p:sp>
          <p:nvSpPr>
            <p:cNvPr id="66" name="직사각형 65"/>
            <p:cNvSpPr/>
            <p:nvPr/>
          </p:nvSpPr>
          <p:spPr>
            <a:xfrm>
              <a:off x="2240119" y="762281"/>
              <a:ext cx="2318331" cy="5993377"/>
            </a:xfrm>
            <a:prstGeom prst="rect">
              <a:avLst/>
            </a:prstGeom>
            <a:solidFill>
              <a:schemeClr val="bg1">
                <a:lumMod val="95000"/>
                <a:lumOff val="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-36512" y="762280"/>
              <a:ext cx="2276631" cy="5882263"/>
            </a:xfrm>
            <a:prstGeom prst="rect">
              <a:avLst/>
            </a:prstGeom>
            <a:solidFill>
              <a:schemeClr val="bg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19248" y="1556792"/>
            <a:ext cx="1125218" cy="29360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300" dirty="0">
                <a:solidFill>
                  <a:schemeClr val="bg1"/>
                </a:solidFill>
                <a:latin typeface="+mj-lt"/>
              </a:rPr>
              <a:t>heals</a:t>
            </a:r>
            <a:endParaRPr lang="ko-KR" altLang="en-US" sz="1400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479402" y="1556792"/>
            <a:ext cx="1876052" cy="30411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pc="300" dirty="0" err="1">
                <a:solidFill>
                  <a:schemeClr val="bg1"/>
                </a:solidFill>
                <a:latin typeface="+mj-lt"/>
              </a:rPr>
              <a:t>W</a:t>
            </a:r>
            <a:r>
              <a:rPr lang="en-US" altLang="ko-KR" sz="1000" spc="300" dirty="0" err="1" smtClean="0">
                <a:solidFill>
                  <a:schemeClr val="bg1"/>
                </a:solidFill>
                <a:latin typeface="+mj-lt"/>
              </a:rPr>
              <a:t>eaponsAcquired</a:t>
            </a:r>
            <a:endParaRPr lang="ko-KR" altLang="en-US" sz="1000" spc="3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885217" y="690244"/>
            <a:ext cx="3791239" cy="5708610"/>
            <a:chOff x="6851224" y="711304"/>
            <a:chExt cx="2292775" cy="5708610"/>
          </a:xfrm>
        </p:grpSpPr>
        <p:sp>
          <p:nvSpPr>
            <p:cNvPr id="79" name="직사각형 78"/>
            <p:cNvSpPr/>
            <p:nvPr/>
          </p:nvSpPr>
          <p:spPr>
            <a:xfrm>
              <a:off x="6851224" y="711304"/>
              <a:ext cx="2292775" cy="5708610"/>
            </a:xfrm>
            <a:prstGeom prst="rect">
              <a:avLst/>
            </a:prstGeom>
            <a:solidFill>
              <a:schemeClr val="tx1">
                <a:lumMod val="6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grpSp>
          <p:nvGrpSpPr>
            <p:cNvPr id="122" name="그룹 121"/>
            <p:cNvGrpSpPr/>
            <p:nvPr/>
          </p:nvGrpSpPr>
          <p:grpSpPr>
            <a:xfrm>
              <a:off x="7170850" y="1577852"/>
              <a:ext cx="1804691" cy="3911510"/>
              <a:chOff x="255097" y="1577852"/>
              <a:chExt cx="1804691" cy="3911510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519248" y="1577852"/>
                <a:ext cx="1125218" cy="288032"/>
              </a:xfrm>
              <a:prstGeom prst="rect">
                <a:avLst/>
              </a:prstGeom>
              <a:solidFill>
                <a:srgbClr val="DA8C00"/>
              </a:solidFill>
              <a:ln>
                <a:noFill/>
              </a:ln>
              <a:effectLst>
                <a:softEdge rad="12700"/>
              </a:effectLst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pc="300" dirty="0">
                    <a:solidFill>
                      <a:schemeClr val="bg1"/>
                    </a:solidFill>
                    <a:latin typeface="+mj-lt"/>
                  </a:rPr>
                  <a:t>data</a:t>
                </a:r>
                <a:endParaRPr lang="ko-KR" altLang="en-US" sz="1400" spc="3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55097" y="5235446"/>
                <a:ext cx="1804691" cy="253916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dirty="0">
                  <a:latin typeface="+mj-lt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126" name="그룹 125"/>
          <p:cNvGrpSpPr/>
          <p:nvPr/>
        </p:nvGrpSpPr>
        <p:grpSpPr>
          <a:xfrm>
            <a:off x="-30803" y="6453336"/>
            <a:ext cx="9178506" cy="438086"/>
            <a:chOff x="3583" y="6419914"/>
            <a:chExt cx="9144000" cy="438086"/>
          </a:xfrm>
        </p:grpSpPr>
        <p:sp>
          <p:nvSpPr>
            <p:cNvPr id="127" name="직사각형 126"/>
            <p:cNvSpPr/>
            <p:nvPr/>
          </p:nvSpPr>
          <p:spPr>
            <a:xfrm>
              <a:off x="3583" y="6419914"/>
              <a:ext cx="9144000" cy="438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107504" y="6566409"/>
              <a:ext cx="282694" cy="174959"/>
              <a:chOff x="1017634" y="4545031"/>
              <a:chExt cx="411242" cy="254517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1171782" y="4545031"/>
                <a:ext cx="257094" cy="254517"/>
                <a:chOff x="1171782" y="4545031"/>
                <a:chExt cx="257094" cy="254517"/>
              </a:xfrm>
            </p:grpSpPr>
            <p:sp>
              <p:nvSpPr>
                <p:cNvPr id="139" name="타원 138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140" name="양쪽 모서리가 둥근 사각형 139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</p:grpSp>
          <p:grpSp>
            <p:nvGrpSpPr>
              <p:cNvPr id="136" name="그룹 135"/>
              <p:cNvGrpSpPr/>
              <p:nvPr/>
            </p:nvGrpSpPr>
            <p:grpSpPr>
              <a:xfrm>
                <a:off x="1017634" y="4595988"/>
                <a:ext cx="205621" cy="203560"/>
                <a:chOff x="1171782" y="4545031"/>
                <a:chExt cx="257094" cy="254517"/>
              </a:xfrm>
            </p:grpSpPr>
            <p:sp>
              <p:nvSpPr>
                <p:cNvPr id="137" name="타원 136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138" name="양쪽 모서리가 둥근 사각형 137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</p:grpSp>
        </p:grpSp>
        <p:sp>
          <p:nvSpPr>
            <p:cNvPr id="132" name="L 도형 131"/>
            <p:cNvSpPr/>
            <p:nvPr/>
          </p:nvSpPr>
          <p:spPr>
            <a:xfrm rot="18900000">
              <a:off x="2058164" y="6584625"/>
              <a:ext cx="112102" cy="112102"/>
            </a:xfrm>
            <a:prstGeom prst="corner">
              <a:avLst>
                <a:gd name="adj1" fmla="val 23545"/>
                <a:gd name="adj2" fmla="val 20899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-31047" y="-20857"/>
            <a:ext cx="9178630" cy="1037034"/>
            <a:chOff x="-31047" y="-20857"/>
            <a:chExt cx="9178630" cy="1037034"/>
          </a:xfrm>
        </p:grpSpPr>
        <p:sp>
          <p:nvSpPr>
            <p:cNvPr id="142" name="직사각형 141"/>
            <p:cNvSpPr/>
            <p:nvPr/>
          </p:nvSpPr>
          <p:spPr>
            <a:xfrm>
              <a:off x="3583" y="-10015"/>
              <a:ext cx="9144000" cy="72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0" y="427855"/>
              <a:ext cx="9144000" cy="33442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44" name="자유형 143"/>
            <p:cNvSpPr/>
            <p:nvPr/>
          </p:nvSpPr>
          <p:spPr>
            <a:xfrm>
              <a:off x="-31047" y="-20857"/>
              <a:ext cx="2653868" cy="1037034"/>
            </a:xfrm>
            <a:custGeom>
              <a:avLst/>
              <a:gdLst>
                <a:gd name="connsiteX0" fmla="*/ 2076450 w 2076450"/>
                <a:gd name="connsiteY0" fmla="*/ 0 h 1009650"/>
                <a:gd name="connsiteX1" fmla="*/ 0 w 2076450"/>
                <a:gd name="connsiteY1" fmla="*/ 0 h 1009650"/>
                <a:gd name="connsiteX2" fmla="*/ 0 w 2076450"/>
                <a:gd name="connsiteY2" fmla="*/ 1009650 h 1009650"/>
                <a:gd name="connsiteX3" fmla="*/ 1190625 w 2076450"/>
                <a:gd name="connsiteY3" fmla="*/ 857250 h 1009650"/>
                <a:gd name="connsiteX4" fmla="*/ 2076450 w 2076450"/>
                <a:gd name="connsiteY4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50" h="1009650">
                  <a:moveTo>
                    <a:pt x="207645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1190625" y="8572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DA8C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-31047" y="-20857"/>
              <a:ext cx="2025170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2800" kern="1300" spc="80" dirty="0">
                  <a:effectLst>
                    <a:glow rad="63500">
                      <a:schemeClr val="bg1">
                        <a:lumMod val="95000"/>
                        <a:lumOff val="5000"/>
                        <a:alpha val="40000"/>
                      </a:schemeClr>
                    </a:glow>
                  </a:effectLst>
                  <a:latin typeface="+mj-lt"/>
                  <a:cs typeface="DaunPenh" panose="01010101010101010101" pitchFamily="2" charset="0"/>
                </a:rPr>
                <a:t>Chapter</a:t>
              </a:r>
              <a:r>
                <a:rPr lang="en-US" altLang="ko-KR" sz="3200" kern="1300" spc="80" dirty="0">
                  <a:effectLst>
                    <a:glow rad="63500">
                      <a:schemeClr val="bg1">
                        <a:lumMod val="95000"/>
                        <a:lumOff val="5000"/>
                        <a:alpha val="40000"/>
                      </a:schemeClr>
                    </a:glow>
                  </a:effectLst>
                  <a:latin typeface="+mj-lt"/>
                  <a:cs typeface="DaunPenh" panose="01010101010101010101" pitchFamily="2" charset="0"/>
                </a:rPr>
                <a:t>. 2</a:t>
              </a:r>
              <a:endParaRPr lang="ko-KR" altLang="en-US" sz="32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cs typeface="DaunPenh" panose="01010101010101010101" pitchFamily="2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843808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나눔스퀘어" panose="020B0600000101010101" pitchFamily="50" charset="-127"/>
                </a:rPr>
                <a:t>CHAPTER1</a:t>
              </a:r>
              <a:endParaRPr lang="ko-KR" altLang="en-US" sz="1100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851920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95000"/>
                    </a:schemeClr>
                  </a:solidFill>
                  <a:latin typeface="+mj-lt"/>
                  <a:ea typeface="나눔스퀘어" panose="020B0600000101010101" pitchFamily="50" charset="-127"/>
                </a:rPr>
                <a:t>CHAPTER2</a:t>
              </a:r>
              <a:endParaRPr lang="ko-KR" altLang="en-US" sz="1100" dirty="0">
                <a:solidFill>
                  <a:schemeClr val="tx1">
                    <a:lumMod val="95000"/>
                  </a:schemeClr>
                </a:solidFill>
                <a:latin typeface="+mj-lt"/>
                <a:ea typeface="나눔스퀘어" panose="020B0600000101010101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860032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나눔스퀘어" panose="020B0600000101010101" pitchFamily="50" charset="-127"/>
                </a:rPr>
                <a:t>CHAPTER3</a:t>
              </a:r>
              <a:endParaRPr lang="ko-KR" altLang="en-US" sz="1100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68144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나눔스퀘어" panose="020B0600000101010101" pitchFamily="50" charset="-127"/>
                </a:rPr>
                <a:t>CHAPTER4</a:t>
              </a:r>
              <a:endParaRPr lang="ko-KR" altLang="en-US" sz="1100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76256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나눔스퀘어" panose="020B0600000101010101" pitchFamily="50" charset="-127"/>
                </a:rPr>
                <a:t>CHAPTER5</a:t>
              </a:r>
              <a:endParaRPr lang="ko-KR" altLang="en-US" sz="1100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endParaRPr>
            </a:p>
          </p:txBody>
        </p:sp>
        <p:pic>
          <p:nvPicPr>
            <p:cNvPr id="152" name="그림 1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900" y="67020"/>
              <a:ext cx="720080" cy="30378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1907704" y="464263"/>
              <a:ext cx="3744416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+mj-lt"/>
                  <a:ea typeface="나눔스퀘어" panose="020B0600000101010101" pitchFamily="50" charset="-127"/>
                </a:rPr>
                <a:t>전처리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5DFB81-BEA5-4988-84AC-A7689477B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3" y="2636838"/>
            <a:ext cx="1792629" cy="33750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91F3024-44C2-4532-A89E-43B012963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779" y="2625907"/>
            <a:ext cx="1901675" cy="3395481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4714915" y="4625431"/>
            <a:ext cx="4178665" cy="1381084"/>
          </a:xfrm>
          <a:prstGeom prst="roundRect">
            <a:avLst>
              <a:gd name="adj" fmla="val 2156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Heals </a:t>
            </a:r>
            <a:r>
              <a:rPr lang="ko-KR" altLang="en-US" dirty="0">
                <a:latin typeface="+mj-lt"/>
              </a:rPr>
              <a:t>와 </a:t>
            </a:r>
            <a:r>
              <a:rPr lang="en-US" altLang="ko-KR" dirty="0" err="1">
                <a:latin typeface="+mj-lt"/>
              </a:rPr>
              <a:t>WeaponsAcquired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이상치들</a:t>
            </a:r>
            <a:r>
              <a:rPr lang="ko-KR" altLang="en-US" dirty="0">
                <a:latin typeface="+mj-lt"/>
              </a:rPr>
              <a:t> 데이터를 확인해 </a:t>
            </a:r>
            <a:r>
              <a:rPr lang="ko-KR" altLang="en-US" dirty="0" err="1">
                <a:latin typeface="+mj-lt"/>
              </a:rPr>
              <a:t>본결과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이상치라고</a:t>
            </a:r>
            <a:r>
              <a:rPr lang="ko-KR" altLang="en-US" dirty="0">
                <a:latin typeface="+mj-lt"/>
              </a:rPr>
              <a:t> 판단되지 않아서 제거나 변경을 하지 않고 그냥 사용 함</a:t>
            </a:r>
            <a:endParaRPr lang="ko-KR" altLang="en-US" dirty="0">
              <a:latin typeface="+mj-lt"/>
              <a:ea typeface="나눔스퀘어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40607"/>
            <a:ext cx="4170261" cy="97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658769" y="6516052"/>
            <a:ext cx="252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예외 이상치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67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 b="6811"/>
          <a:stretch/>
        </p:blipFill>
        <p:spPr bwMode="auto">
          <a:xfrm>
            <a:off x="0" y="-4762"/>
            <a:ext cx="9265323" cy="6858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-1" y="-4762"/>
            <a:ext cx="9265323" cy="6858000"/>
          </a:xfrm>
          <a:prstGeom prst="rect">
            <a:avLst/>
          </a:prstGeom>
          <a:solidFill>
            <a:schemeClr val="bg1">
              <a:lumMod val="85000"/>
              <a:lumOff val="15000"/>
              <a:alpha val="5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30640" y="3068959"/>
            <a:ext cx="248273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4400" kern="1300" spc="80" dirty="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DaunPenh" panose="01010101010101010101" pitchFamily="2" charset="0"/>
              </a:rPr>
              <a:t>상관관계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51920" y="2420887"/>
            <a:ext cx="1440160" cy="595486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>
            <a:softEdge rad="1270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eadliner No. 45" panose="02000000000000000000" pitchFamily="2" charset="0"/>
              </a:rPr>
              <a:t>CHAPTER. 3</a:t>
            </a:r>
            <a:endParaRPr lang="ko-KR" altLang="en-US" sz="1600" spc="300" dirty="0">
              <a:solidFill>
                <a:schemeClr val="bg1"/>
              </a:solidFill>
              <a:latin typeface="Headliner No. 45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6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-31047" y="711304"/>
            <a:ext cx="9175047" cy="581404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lumOff val="25000"/>
                  <a:alpha val="51000"/>
                </a:schemeClr>
              </a:gs>
              <a:gs pos="100000">
                <a:srgbClr val="DA8C00">
                  <a:alpha val="73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-36512" y="6453336"/>
            <a:ext cx="9178506" cy="438086"/>
            <a:chOff x="3583" y="6419914"/>
            <a:chExt cx="9144000" cy="438086"/>
          </a:xfrm>
        </p:grpSpPr>
        <p:sp>
          <p:nvSpPr>
            <p:cNvPr id="41" name="직사각형 40"/>
            <p:cNvSpPr/>
            <p:nvPr/>
          </p:nvSpPr>
          <p:spPr>
            <a:xfrm>
              <a:off x="3583" y="6419914"/>
              <a:ext cx="9144000" cy="438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07504" y="6566409"/>
              <a:ext cx="282694" cy="174959"/>
              <a:chOff x="1017634" y="4545031"/>
              <a:chExt cx="411242" cy="254517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171782" y="4545031"/>
                <a:ext cx="257094" cy="254517"/>
                <a:chOff x="1171782" y="4545031"/>
                <a:chExt cx="257094" cy="254517"/>
              </a:xfrm>
            </p:grpSpPr>
            <p:sp>
              <p:nvSpPr>
                <p:cNvPr id="7" name="타원 6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양쪽 모서리가 둥근 사각형 7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1017634" y="4595988"/>
                <a:ext cx="205621" cy="203560"/>
                <a:chOff x="1171782" y="4545031"/>
                <a:chExt cx="257094" cy="254517"/>
              </a:xfrm>
            </p:grpSpPr>
            <p:sp>
              <p:nvSpPr>
                <p:cNvPr id="19" name="타원 18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양쪽 모서리가 둥근 사각형 19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3" name="L 도형 32"/>
            <p:cNvSpPr/>
            <p:nvPr/>
          </p:nvSpPr>
          <p:spPr>
            <a:xfrm rot="18900000">
              <a:off x="2058164" y="6584625"/>
              <a:ext cx="112102" cy="112102"/>
            </a:xfrm>
            <a:prstGeom prst="corner">
              <a:avLst>
                <a:gd name="adj1" fmla="val 23545"/>
                <a:gd name="adj2" fmla="val 20899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-31047" y="-66124"/>
            <a:ext cx="9178630" cy="1037034"/>
            <a:chOff x="-31047" y="-20857"/>
            <a:chExt cx="9178630" cy="1037034"/>
          </a:xfrm>
        </p:grpSpPr>
        <p:sp>
          <p:nvSpPr>
            <p:cNvPr id="36" name="직사각형 35"/>
            <p:cNvSpPr/>
            <p:nvPr/>
          </p:nvSpPr>
          <p:spPr>
            <a:xfrm>
              <a:off x="3583" y="-10015"/>
              <a:ext cx="9144000" cy="72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427855"/>
              <a:ext cx="9144000" cy="33442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-31047" y="-20857"/>
              <a:ext cx="2653868" cy="1037034"/>
            </a:xfrm>
            <a:custGeom>
              <a:avLst/>
              <a:gdLst>
                <a:gd name="connsiteX0" fmla="*/ 2076450 w 2076450"/>
                <a:gd name="connsiteY0" fmla="*/ 0 h 1009650"/>
                <a:gd name="connsiteX1" fmla="*/ 0 w 2076450"/>
                <a:gd name="connsiteY1" fmla="*/ 0 h 1009650"/>
                <a:gd name="connsiteX2" fmla="*/ 0 w 2076450"/>
                <a:gd name="connsiteY2" fmla="*/ 1009650 h 1009650"/>
                <a:gd name="connsiteX3" fmla="*/ 1190625 w 2076450"/>
                <a:gd name="connsiteY3" fmla="*/ 857250 h 1009650"/>
                <a:gd name="connsiteX4" fmla="*/ 2076450 w 2076450"/>
                <a:gd name="connsiteY4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50" h="1009650">
                  <a:moveTo>
                    <a:pt x="207645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1190625" y="8572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DA8C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43808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CHAPTER1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8144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CHAPTER4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76256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CHAPTER5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900" y="67020"/>
              <a:ext cx="720080" cy="30378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907704" y="464263"/>
              <a:ext cx="3744416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상관관계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0" y="1034075"/>
            <a:ext cx="4889315" cy="50211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3" y="1058001"/>
            <a:ext cx="3673102" cy="241985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20072" y="3537655"/>
            <a:ext cx="3923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assists</a:t>
            </a:r>
            <a:r>
              <a:rPr lang="ko-KR" altLang="en-US" sz="1200" dirty="0" smtClean="0">
                <a:solidFill>
                  <a:schemeClr val="bg1"/>
                </a:solidFill>
              </a:rPr>
              <a:t>의 상관관계 </a:t>
            </a:r>
            <a:r>
              <a:rPr lang="en-US" altLang="ko-KR" sz="1200" dirty="0" smtClean="0">
                <a:solidFill>
                  <a:schemeClr val="bg1"/>
                </a:solidFill>
              </a:rPr>
              <a:t>: 0.2994381883307426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boosts</a:t>
            </a:r>
            <a:r>
              <a:rPr lang="ko-KR" altLang="en-US" sz="1200" dirty="0" smtClean="0">
                <a:solidFill>
                  <a:schemeClr val="bg1"/>
                </a:solidFill>
              </a:rPr>
              <a:t>의 상관관계 </a:t>
            </a:r>
            <a:r>
              <a:rPr lang="en-US" altLang="ko-KR" sz="1200" dirty="0" smtClean="0">
                <a:solidFill>
                  <a:schemeClr val="bg1"/>
                </a:solidFill>
              </a:rPr>
              <a:t>: 0.6341221960391416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heals</a:t>
            </a:r>
            <a:r>
              <a:rPr lang="ko-KR" altLang="en-US" sz="1200" dirty="0" smtClean="0">
                <a:solidFill>
                  <a:schemeClr val="bg1"/>
                </a:solidFill>
              </a:rPr>
              <a:t>의 상관관계 </a:t>
            </a:r>
            <a:r>
              <a:rPr lang="en-US" altLang="ko-KR" sz="1200" dirty="0" smtClean="0">
                <a:solidFill>
                  <a:schemeClr val="bg1"/>
                </a:solidFill>
              </a:rPr>
              <a:t>: 0.4276917591558741 </a:t>
            </a:r>
          </a:p>
          <a:p>
            <a:r>
              <a:rPr lang="en-US" altLang="ko-KR" sz="1200" dirty="0" err="1" smtClean="0">
                <a:solidFill>
                  <a:schemeClr val="bg1"/>
                </a:solidFill>
              </a:rPr>
              <a:t>damageDealt</a:t>
            </a:r>
            <a:r>
              <a:rPr lang="ko-KR" altLang="en-US" sz="1200" dirty="0" smtClean="0">
                <a:solidFill>
                  <a:schemeClr val="bg1"/>
                </a:solidFill>
              </a:rPr>
              <a:t>의 상관관계 </a:t>
            </a:r>
            <a:r>
              <a:rPr lang="en-US" altLang="ko-KR" sz="1200" dirty="0" smtClean="0">
                <a:solidFill>
                  <a:schemeClr val="bg1"/>
                </a:solidFill>
              </a:rPr>
              <a:t>: 0.4421484491489878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DBNOs</a:t>
            </a:r>
            <a:r>
              <a:rPr lang="ko-KR" altLang="en-US" sz="1200" dirty="0" smtClean="0">
                <a:solidFill>
                  <a:schemeClr val="bg1"/>
                </a:solidFill>
              </a:rPr>
              <a:t>의 상관관계 </a:t>
            </a:r>
            <a:r>
              <a:rPr lang="en-US" altLang="ko-KR" sz="1200" dirty="0" smtClean="0">
                <a:solidFill>
                  <a:schemeClr val="bg1"/>
                </a:solidFill>
              </a:rPr>
              <a:t>: 0.2809705839557615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kills</a:t>
            </a:r>
            <a:r>
              <a:rPr lang="ko-KR" altLang="en-US" sz="1200" dirty="0" smtClean="0">
                <a:solidFill>
                  <a:schemeClr val="bg1"/>
                </a:solidFill>
              </a:rPr>
              <a:t>의 상관관계 </a:t>
            </a:r>
            <a:r>
              <a:rPr lang="en-US" altLang="ko-KR" sz="1200" dirty="0" smtClean="0">
                <a:solidFill>
                  <a:schemeClr val="bg1"/>
                </a:solidFill>
              </a:rPr>
              <a:t>: 0.42193368450184876 </a:t>
            </a:r>
          </a:p>
          <a:p>
            <a:r>
              <a:rPr lang="en-US" altLang="ko-KR" sz="1200" dirty="0" err="1" smtClean="0">
                <a:solidFill>
                  <a:schemeClr val="bg1"/>
                </a:solidFill>
              </a:rPr>
              <a:t>headshotKills</a:t>
            </a:r>
            <a:r>
              <a:rPr lang="ko-KR" altLang="en-US" sz="1200" dirty="0" smtClean="0">
                <a:solidFill>
                  <a:schemeClr val="bg1"/>
                </a:solidFill>
              </a:rPr>
              <a:t>의 상관관계 </a:t>
            </a:r>
            <a:r>
              <a:rPr lang="en-US" altLang="ko-KR" sz="1200" dirty="0" smtClean="0">
                <a:solidFill>
                  <a:schemeClr val="bg1"/>
                </a:solidFill>
              </a:rPr>
              <a:t>: 0.28003495456734434 </a:t>
            </a:r>
          </a:p>
          <a:p>
            <a:r>
              <a:rPr lang="en-US" altLang="ko-KR" sz="1200" dirty="0" err="1" smtClean="0">
                <a:solidFill>
                  <a:schemeClr val="bg1"/>
                </a:solidFill>
              </a:rPr>
              <a:t>killStreaks</a:t>
            </a:r>
            <a:r>
              <a:rPr lang="ko-KR" altLang="en-US" sz="1200" dirty="0" smtClean="0">
                <a:solidFill>
                  <a:schemeClr val="bg1"/>
                </a:solidFill>
              </a:rPr>
              <a:t>의 상관관계 </a:t>
            </a:r>
            <a:r>
              <a:rPr lang="en-US" altLang="ko-KR" sz="1200" dirty="0" smtClean="0">
                <a:solidFill>
                  <a:schemeClr val="bg1"/>
                </a:solidFill>
              </a:rPr>
              <a:t>: 0.37830276058463286 </a:t>
            </a:r>
          </a:p>
          <a:p>
            <a:r>
              <a:rPr lang="en-US" altLang="ko-KR" sz="1200" dirty="0" err="1" smtClean="0">
                <a:solidFill>
                  <a:schemeClr val="bg1"/>
                </a:solidFill>
              </a:rPr>
              <a:t>longestKill</a:t>
            </a:r>
            <a:r>
              <a:rPr lang="ko-KR" altLang="en-US" sz="1200" dirty="0" smtClean="0">
                <a:solidFill>
                  <a:schemeClr val="bg1"/>
                </a:solidFill>
              </a:rPr>
              <a:t>의 상관관계 </a:t>
            </a:r>
            <a:r>
              <a:rPr lang="en-US" altLang="ko-KR" sz="1200" dirty="0" smtClean="0">
                <a:solidFill>
                  <a:schemeClr val="bg1"/>
                </a:solidFill>
              </a:rPr>
              <a:t>: 0.41004824097182563 </a:t>
            </a:r>
          </a:p>
          <a:p>
            <a:r>
              <a:rPr lang="en-US" altLang="ko-KR" sz="1200" dirty="0" err="1" smtClean="0">
                <a:solidFill>
                  <a:schemeClr val="bg1"/>
                </a:solidFill>
              </a:rPr>
              <a:t>rideDistance</a:t>
            </a:r>
            <a:r>
              <a:rPr lang="ko-KR" altLang="en-US" sz="1200" dirty="0" smtClean="0">
                <a:solidFill>
                  <a:schemeClr val="bg1"/>
                </a:solidFill>
              </a:rPr>
              <a:t>의 상관관계 </a:t>
            </a:r>
            <a:r>
              <a:rPr lang="en-US" altLang="ko-KR" sz="1200" dirty="0" smtClean="0">
                <a:solidFill>
                  <a:schemeClr val="bg1"/>
                </a:solidFill>
              </a:rPr>
              <a:t>: 0.343104623492004 </a:t>
            </a:r>
          </a:p>
          <a:p>
            <a:r>
              <a:rPr lang="en-US" altLang="ko-KR" sz="1200" dirty="0" err="1" smtClean="0">
                <a:solidFill>
                  <a:schemeClr val="bg1"/>
                </a:solidFill>
              </a:rPr>
              <a:t>walkDistance</a:t>
            </a:r>
            <a:r>
              <a:rPr lang="ko-KR" altLang="en-US" sz="1200" dirty="0" smtClean="0">
                <a:solidFill>
                  <a:schemeClr val="bg1"/>
                </a:solidFill>
              </a:rPr>
              <a:t>의 상관관계 </a:t>
            </a:r>
            <a:r>
              <a:rPr lang="en-US" altLang="ko-KR" sz="1200" dirty="0" smtClean="0">
                <a:solidFill>
                  <a:schemeClr val="bg1"/>
                </a:solidFill>
              </a:rPr>
              <a:t>: 0.8109236554332104 </a:t>
            </a:r>
          </a:p>
          <a:p>
            <a:r>
              <a:rPr lang="en-US" altLang="ko-KR" sz="1200" dirty="0" err="1" smtClean="0">
                <a:solidFill>
                  <a:schemeClr val="bg1"/>
                </a:solidFill>
              </a:rPr>
              <a:t>weaponsAcquired</a:t>
            </a:r>
            <a:r>
              <a:rPr lang="ko-KR" altLang="en-US" sz="1200" dirty="0" smtClean="0">
                <a:solidFill>
                  <a:schemeClr val="bg1"/>
                </a:solidFill>
              </a:rPr>
              <a:t>의 상관관계 </a:t>
            </a:r>
            <a:r>
              <a:rPr lang="en-US" altLang="ko-KR" sz="1200" dirty="0" smtClean="0">
                <a:solidFill>
                  <a:schemeClr val="bg1"/>
                </a:solidFill>
              </a:rPr>
              <a:t>: 0.5831825612247026</a:t>
            </a:r>
          </a:p>
          <a:p>
            <a:endParaRPr lang="ko-KR" altLang="en-US" sz="1200" dirty="0">
              <a:solidFill>
                <a:schemeClr val="bg1"/>
              </a:solidFill>
              <a:latin typeface="Headliner No. 45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5ADC72-22C6-4D93-8AA5-59A2E7F31CF9}"/>
              </a:ext>
            </a:extLst>
          </p:cNvPr>
          <p:cNvSpPr txBox="1"/>
          <p:nvPr/>
        </p:nvSpPr>
        <p:spPr>
          <a:xfrm>
            <a:off x="4788024" y="116632"/>
            <a:ext cx="93610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CHAPTER3</a:t>
            </a:r>
            <a:endParaRPr lang="ko-KR" altLang="en-US" sz="1100" b="1" dirty="0">
              <a:solidFill>
                <a:schemeClr val="tx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EC46CC9C-53DF-4433-B91B-9E8A1E3D7D15}"/>
              </a:ext>
            </a:extLst>
          </p:cNvPr>
          <p:cNvGrpSpPr/>
          <p:nvPr/>
        </p:nvGrpSpPr>
        <p:grpSpPr>
          <a:xfrm>
            <a:off x="-31047" y="-84231"/>
            <a:ext cx="9178630" cy="1037034"/>
            <a:chOff x="-31047" y="-20857"/>
            <a:chExt cx="9178630" cy="103703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DA4AFC91-7E58-4B2C-AE77-690ADB07C223}"/>
                </a:ext>
              </a:extLst>
            </p:cNvPr>
            <p:cNvSpPr/>
            <p:nvPr/>
          </p:nvSpPr>
          <p:spPr>
            <a:xfrm>
              <a:off x="3583" y="-10015"/>
              <a:ext cx="9144000" cy="72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B59A4105-88DB-4202-A526-1316901B4425}"/>
                </a:ext>
              </a:extLst>
            </p:cNvPr>
            <p:cNvSpPr/>
            <p:nvPr/>
          </p:nvSpPr>
          <p:spPr>
            <a:xfrm>
              <a:off x="0" y="427855"/>
              <a:ext cx="9144000" cy="33442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">
              <a:extLst>
                <a:ext uri="{FF2B5EF4-FFF2-40B4-BE49-F238E27FC236}">
                  <a16:creationId xmlns:a16="http://schemas.microsoft.com/office/drawing/2014/main" xmlns="" id="{522DC3AD-6F4D-45F5-90FC-3627DA6987D2}"/>
                </a:ext>
              </a:extLst>
            </p:cNvPr>
            <p:cNvSpPr/>
            <p:nvPr/>
          </p:nvSpPr>
          <p:spPr>
            <a:xfrm>
              <a:off x="-31047" y="-20857"/>
              <a:ext cx="2653868" cy="1037034"/>
            </a:xfrm>
            <a:custGeom>
              <a:avLst/>
              <a:gdLst>
                <a:gd name="connsiteX0" fmla="*/ 2076450 w 2076450"/>
                <a:gd name="connsiteY0" fmla="*/ 0 h 1009650"/>
                <a:gd name="connsiteX1" fmla="*/ 0 w 2076450"/>
                <a:gd name="connsiteY1" fmla="*/ 0 h 1009650"/>
                <a:gd name="connsiteX2" fmla="*/ 0 w 2076450"/>
                <a:gd name="connsiteY2" fmla="*/ 1009650 h 1009650"/>
                <a:gd name="connsiteX3" fmla="*/ 1190625 w 2076450"/>
                <a:gd name="connsiteY3" fmla="*/ 857250 h 1009650"/>
                <a:gd name="connsiteX4" fmla="*/ 2076450 w 2076450"/>
                <a:gd name="connsiteY4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50" h="1009650">
                  <a:moveTo>
                    <a:pt x="207645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1190625" y="8572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DA8C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B6E3E2D9-1C15-4450-81CC-EE0C926F220F}"/>
                </a:ext>
              </a:extLst>
            </p:cNvPr>
            <p:cNvSpPr txBox="1"/>
            <p:nvPr/>
          </p:nvSpPr>
          <p:spPr>
            <a:xfrm>
              <a:off x="2843808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CHAPTER1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96DAAE95-98D7-4E67-B69F-BDD6A9A4D169}"/>
                </a:ext>
              </a:extLst>
            </p:cNvPr>
            <p:cNvSpPr txBox="1"/>
            <p:nvPr/>
          </p:nvSpPr>
          <p:spPr>
            <a:xfrm>
              <a:off x="5868144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CHAPTER4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19FF0619-19F7-4929-A8A8-4528EA19CB91}"/>
                </a:ext>
              </a:extLst>
            </p:cNvPr>
            <p:cNvSpPr txBox="1"/>
            <p:nvPr/>
          </p:nvSpPr>
          <p:spPr>
            <a:xfrm>
              <a:off x="6876256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CHAPTER5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AA6904E8-2EEE-4147-B579-7EF80BF2C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900" y="67020"/>
              <a:ext cx="720080" cy="303783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AA1D3237-7429-4E54-84AB-D376170E89A4}"/>
                </a:ext>
              </a:extLst>
            </p:cNvPr>
            <p:cNvSpPr txBox="1"/>
            <p:nvPr/>
          </p:nvSpPr>
          <p:spPr>
            <a:xfrm>
              <a:off x="1907704" y="464263"/>
              <a:ext cx="3744416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상관관계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5A2B580-459A-4D26-BC07-6C04A65411E4}"/>
              </a:ext>
            </a:extLst>
          </p:cNvPr>
          <p:cNvSpPr txBox="1"/>
          <p:nvPr/>
        </p:nvSpPr>
        <p:spPr>
          <a:xfrm>
            <a:off x="3822317" y="51937"/>
            <a:ext cx="93610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CHAPTER2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0300E8A-CD9D-45A1-BCC6-715E6AC045A6}"/>
              </a:ext>
            </a:extLst>
          </p:cNvPr>
          <p:cNvSpPr txBox="1"/>
          <p:nvPr/>
        </p:nvSpPr>
        <p:spPr>
          <a:xfrm>
            <a:off x="4847919" y="43767"/>
            <a:ext cx="93610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CHAPTER3</a:t>
            </a:r>
            <a:endParaRPr lang="ko-KR" altLang="en-US" sz="1100" b="1" dirty="0">
              <a:solidFill>
                <a:schemeClr val="tx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87846" y="3537655"/>
            <a:ext cx="3816424" cy="2529637"/>
            <a:chOff x="403860" y="1463040"/>
            <a:chExt cx="5349240" cy="483108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03860" y="1463040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1/2 액자 51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1/2 액자 52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020272" y="6489432"/>
            <a:ext cx="252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각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상관관계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-31047" y="-20857"/>
            <a:ext cx="202517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cs typeface="DaunPenh" panose="01010101010101010101" pitchFamily="2" charset="0"/>
              </a:rPr>
              <a:t>Chapter</a:t>
            </a:r>
            <a:r>
              <a:rPr lang="en-US" altLang="ko-KR" sz="32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cs typeface="DaunPenh" panose="01010101010101010101" pitchFamily="2" charset="0"/>
              </a:rPr>
              <a:t>. </a:t>
            </a:r>
            <a:r>
              <a:rPr lang="en-US" altLang="ko-KR" sz="3200" kern="1300" spc="80" dirty="0" smtClean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cs typeface="DaunPenh" panose="01010101010101010101" pitchFamily="2" charset="0"/>
              </a:rPr>
              <a:t>3</a:t>
            </a:r>
            <a:endParaRPr lang="ko-KR" altLang="en-US" sz="3200" kern="1300" spc="80" dirty="0">
              <a:effectLst>
                <a:glow rad="63500">
                  <a:schemeClr val="bg1">
                    <a:lumMod val="95000"/>
                    <a:lumOff val="5000"/>
                    <a:alpha val="40000"/>
                  </a:schemeClr>
                </a:glow>
              </a:effectLst>
              <a:latin typeface="+mj-lt"/>
              <a:cs typeface="DaunPenh" panose="01010101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7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-11941" y="680188"/>
            <a:ext cx="9175047" cy="581404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lumOff val="25000"/>
                  <a:alpha val="33000"/>
                </a:schemeClr>
              </a:gs>
              <a:gs pos="100000">
                <a:srgbClr val="DA8C00">
                  <a:alpha val="4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2006" y="6453336"/>
            <a:ext cx="9178506" cy="438086"/>
            <a:chOff x="3583" y="6419914"/>
            <a:chExt cx="9144000" cy="438086"/>
          </a:xfrm>
        </p:grpSpPr>
        <p:sp>
          <p:nvSpPr>
            <p:cNvPr id="85" name="직사각형 84"/>
            <p:cNvSpPr/>
            <p:nvPr/>
          </p:nvSpPr>
          <p:spPr>
            <a:xfrm>
              <a:off x="3583" y="6419914"/>
              <a:ext cx="9144000" cy="438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107504" y="6566409"/>
              <a:ext cx="282694" cy="174959"/>
              <a:chOff x="1017634" y="4545031"/>
              <a:chExt cx="411242" cy="254517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1171782" y="4545031"/>
                <a:ext cx="257094" cy="254517"/>
                <a:chOff x="1171782" y="4545031"/>
                <a:chExt cx="257094" cy="254517"/>
              </a:xfrm>
            </p:grpSpPr>
            <p:sp>
              <p:nvSpPr>
                <p:cNvPr id="97" name="타원 96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양쪽 모서리가 둥근 사각형 97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1017634" y="4595988"/>
                <a:ext cx="205621" cy="203560"/>
                <a:chOff x="1171782" y="4545031"/>
                <a:chExt cx="257094" cy="254517"/>
              </a:xfrm>
            </p:grpSpPr>
            <p:sp>
              <p:nvSpPr>
                <p:cNvPr id="95" name="타원 94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양쪽 모서리가 둥근 사각형 95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0" name="L 도형 89"/>
            <p:cNvSpPr/>
            <p:nvPr/>
          </p:nvSpPr>
          <p:spPr>
            <a:xfrm rot="18900000">
              <a:off x="2058164" y="6584625"/>
              <a:ext cx="112102" cy="112102"/>
            </a:xfrm>
            <a:prstGeom prst="corner">
              <a:avLst>
                <a:gd name="adj1" fmla="val 23545"/>
                <a:gd name="adj2" fmla="val 20899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-31047" y="-20857"/>
            <a:ext cx="9178630" cy="1037034"/>
            <a:chOff x="-31047" y="-20857"/>
            <a:chExt cx="9178630" cy="1037034"/>
          </a:xfrm>
        </p:grpSpPr>
        <p:sp>
          <p:nvSpPr>
            <p:cNvPr id="100" name="직사각형 99"/>
            <p:cNvSpPr/>
            <p:nvPr/>
          </p:nvSpPr>
          <p:spPr>
            <a:xfrm>
              <a:off x="3583" y="-10015"/>
              <a:ext cx="9144000" cy="72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0" y="427855"/>
              <a:ext cx="9144000" cy="33442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자유형 101"/>
            <p:cNvSpPr/>
            <p:nvPr/>
          </p:nvSpPr>
          <p:spPr>
            <a:xfrm>
              <a:off x="-31047" y="-20857"/>
              <a:ext cx="2653868" cy="1037034"/>
            </a:xfrm>
            <a:custGeom>
              <a:avLst/>
              <a:gdLst>
                <a:gd name="connsiteX0" fmla="*/ 2076450 w 2076450"/>
                <a:gd name="connsiteY0" fmla="*/ 0 h 1009650"/>
                <a:gd name="connsiteX1" fmla="*/ 0 w 2076450"/>
                <a:gd name="connsiteY1" fmla="*/ 0 h 1009650"/>
                <a:gd name="connsiteX2" fmla="*/ 0 w 2076450"/>
                <a:gd name="connsiteY2" fmla="*/ 1009650 h 1009650"/>
                <a:gd name="connsiteX3" fmla="*/ 1190625 w 2076450"/>
                <a:gd name="connsiteY3" fmla="*/ 857250 h 1009650"/>
                <a:gd name="connsiteX4" fmla="*/ 2076450 w 2076450"/>
                <a:gd name="connsiteY4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50" h="1009650">
                  <a:moveTo>
                    <a:pt x="207645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1190625" y="8572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DA8C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843808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CHAPTER1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851920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CHAPTER2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60032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9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CHAPTER3</a:t>
              </a:r>
              <a:endParaRPr lang="ko-KR" altLang="en-US" sz="1100" b="1" dirty="0">
                <a:solidFill>
                  <a:schemeClr val="tx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868144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CHAPTER4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876256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CHAPTER5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900" y="67020"/>
              <a:ext cx="720080" cy="303783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1907704" y="464263"/>
              <a:ext cx="3744416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상관관계</a:t>
              </a: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0C3E0FD2-DFD1-4C1B-9DA1-13DD29098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51" y="1654266"/>
            <a:ext cx="4216134" cy="232264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C27D57AA-38B2-4486-A679-148E53AA73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39" y="1654266"/>
            <a:ext cx="1384797" cy="146293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E674575B-485D-45D8-A955-43B957D7D9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095" y="1665157"/>
            <a:ext cx="1384797" cy="146392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6695F242-EC74-40AE-939A-61B95D3F12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4" y="4557460"/>
            <a:ext cx="1384798" cy="146392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1164D4F5-FEC7-41E5-8AA4-CDE5F26C17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73" y="4572792"/>
            <a:ext cx="1384027" cy="144859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6AD5DE77-6D2A-47EB-A73D-04C4CCC4579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5" y="3117201"/>
            <a:ext cx="1384027" cy="146392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A81E8A0A-C843-4254-A1EB-59BEB0DC65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73" y="3093532"/>
            <a:ext cx="1373365" cy="146392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4DC53D66-138A-400E-8604-54E924B4757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63" y="3129085"/>
            <a:ext cx="1384028" cy="146392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E71B1740-FE1A-4AAC-B11D-3A8ECBE07A9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46" y="4557461"/>
            <a:ext cx="1384027" cy="146392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0BBE34A-CDD4-4E21-A31A-0D9C783618B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4" y="1654266"/>
            <a:ext cx="1378518" cy="1446137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716463" y="4043108"/>
            <a:ext cx="4176712" cy="1984352"/>
            <a:chOff x="403860" y="1435703"/>
            <a:chExt cx="5349240" cy="485841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403860" y="1463040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</a:rPr>
                <a:t>히트맵에서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승률과 상관관계가 있는 수치가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0.3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이상인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컬럼들의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상관 관계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그래프 이다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. </a:t>
              </a: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가장 오차 범위가 적은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컬럼은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걸음 거리이다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1/2 액자 44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1/2 액자 45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1/2 액자 48"/>
            <p:cNvSpPr/>
            <p:nvPr/>
          </p:nvSpPr>
          <p:spPr>
            <a:xfrm>
              <a:off x="403860" y="1435703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710361" y="1169105"/>
            <a:ext cx="2086255" cy="378335"/>
            <a:chOff x="403860" y="1435703"/>
            <a:chExt cx="5349240" cy="4858417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403860" y="1463040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1/2 액자 65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1/2 액자 66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403860" y="1435703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가장 상관관계가 </a:t>
              </a:r>
              <a:r>
                <a:rPr lang="ko-KR" altLang="en-US" sz="11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높은 </a:t>
              </a:r>
              <a:r>
                <a:rPr lang="ko-KR" altLang="en-US" sz="1100" b="1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컬럼</a:t>
              </a:r>
              <a:endPara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1/2 액자 68"/>
            <p:cNvSpPr/>
            <p:nvPr/>
          </p:nvSpPr>
          <p:spPr>
            <a:xfrm>
              <a:off x="403860" y="1435703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76098" y="1150333"/>
            <a:ext cx="2086255" cy="378335"/>
            <a:chOff x="403860" y="1435703"/>
            <a:chExt cx="5349240" cy="4858417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403860" y="1463040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1/2 액자 71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1/2 액자 72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403860" y="1435703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승룰</a:t>
              </a:r>
              <a:r>
                <a:rPr lang="ko-KR" altLang="en-US" sz="11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&amp; </a:t>
              </a:r>
              <a:r>
                <a:rPr lang="ko-KR" altLang="en-US" sz="1100" b="1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컬럼</a:t>
              </a:r>
              <a:r>
                <a:rPr lang="ko-KR" altLang="en-US" sz="11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상관관계</a:t>
              </a:r>
              <a:endPara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5" name="1/2 액자 74"/>
            <p:cNvSpPr/>
            <p:nvPr/>
          </p:nvSpPr>
          <p:spPr>
            <a:xfrm>
              <a:off x="403860" y="1435703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226721" y="6489432"/>
            <a:ext cx="252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상관성 있는 </a:t>
            </a:r>
            <a:r>
              <a:rPr lang="ko-KR" altLang="en-US" dirty="0" err="1" smtClean="0"/>
              <a:t>컬럼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-31047" y="-20857"/>
            <a:ext cx="202517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cs typeface="DaunPenh" panose="01010101010101010101" pitchFamily="2" charset="0"/>
              </a:rPr>
              <a:t>Chapter</a:t>
            </a:r>
            <a:r>
              <a:rPr lang="en-US" altLang="ko-KR" sz="32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cs typeface="DaunPenh" panose="01010101010101010101" pitchFamily="2" charset="0"/>
              </a:rPr>
              <a:t>. </a:t>
            </a:r>
            <a:r>
              <a:rPr lang="en-US" altLang="ko-KR" sz="3200" kern="1300" spc="80" dirty="0" smtClean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cs typeface="DaunPenh" panose="01010101010101010101" pitchFamily="2" charset="0"/>
              </a:rPr>
              <a:t>3</a:t>
            </a:r>
            <a:endParaRPr lang="ko-KR" altLang="en-US" sz="3200" kern="1300" spc="80" dirty="0">
              <a:effectLst>
                <a:glow rad="63500">
                  <a:schemeClr val="bg1">
                    <a:lumMod val="95000"/>
                    <a:lumOff val="5000"/>
                    <a:alpha val="40000"/>
                  </a:schemeClr>
                </a:glow>
              </a:effectLst>
              <a:latin typeface="+mj-lt"/>
              <a:cs typeface="DaunPenh" panose="01010101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0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-11941" y="680188"/>
            <a:ext cx="9175047" cy="581404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lumOff val="25000"/>
                  <a:alpha val="33000"/>
                </a:schemeClr>
              </a:gs>
              <a:gs pos="100000">
                <a:srgbClr val="DA8C00">
                  <a:alpha val="4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-31047" y="6419914"/>
            <a:ext cx="9178506" cy="438086"/>
            <a:chOff x="3583" y="6419914"/>
            <a:chExt cx="9144000" cy="438086"/>
          </a:xfrm>
        </p:grpSpPr>
        <p:sp>
          <p:nvSpPr>
            <p:cNvPr id="85" name="직사각형 84"/>
            <p:cNvSpPr/>
            <p:nvPr/>
          </p:nvSpPr>
          <p:spPr>
            <a:xfrm>
              <a:off x="3583" y="6419914"/>
              <a:ext cx="9144000" cy="438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107504" y="6566409"/>
              <a:ext cx="282694" cy="174959"/>
              <a:chOff x="1017634" y="4545031"/>
              <a:chExt cx="411242" cy="254517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1171782" y="4545031"/>
                <a:ext cx="257094" cy="254517"/>
                <a:chOff x="1171782" y="4545031"/>
                <a:chExt cx="257094" cy="254517"/>
              </a:xfrm>
            </p:grpSpPr>
            <p:sp>
              <p:nvSpPr>
                <p:cNvPr id="97" name="타원 96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양쪽 모서리가 둥근 사각형 97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1017634" y="4595988"/>
                <a:ext cx="205621" cy="203560"/>
                <a:chOff x="1171782" y="4545031"/>
                <a:chExt cx="257094" cy="254517"/>
              </a:xfrm>
            </p:grpSpPr>
            <p:sp>
              <p:nvSpPr>
                <p:cNvPr id="95" name="타원 94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양쪽 모서리가 둥근 사각형 95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0" name="L 도형 89"/>
            <p:cNvSpPr/>
            <p:nvPr/>
          </p:nvSpPr>
          <p:spPr>
            <a:xfrm rot="18900000">
              <a:off x="2058164" y="6584625"/>
              <a:ext cx="112102" cy="112102"/>
            </a:xfrm>
            <a:prstGeom prst="corner">
              <a:avLst>
                <a:gd name="adj1" fmla="val 23545"/>
                <a:gd name="adj2" fmla="val 20899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-31047" y="-20857"/>
            <a:ext cx="9178630" cy="1037034"/>
            <a:chOff x="-31047" y="-20857"/>
            <a:chExt cx="9178630" cy="1037034"/>
          </a:xfrm>
        </p:grpSpPr>
        <p:sp>
          <p:nvSpPr>
            <p:cNvPr id="100" name="직사각형 99"/>
            <p:cNvSpPr/>
            <p:nvPr/>
          </p:nvSpPr>
          <p:spPr>
            <a:xfrm>
              <a:off x="3583" y="-10015"/>
              <a:ext cx="9144000" cy="72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0" y="427855"/>
              <a:ext cx="9144000" cy="33442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자유형 101"/>
            <p:cNvSpPr/>
            <p:nvPr/>
          </p:nvSpPr>
          <p:spPr>
            <a:xfrm>
              <a:off x="-31047" y="-20857"/>
              <a:ext cx="2653868" cy="1037034"/>
            </a:xfrm>
            <a:custGeom>
              <a:avLst/>
              <a:gdLst>
                <a:gd name="connsiteX0" fmla="*/ 2076450 w 2076450"/>
                <a:gd name="connsiteY0" fmla="*/ 0 h 1009650"/>
                <a:gd name="connsiteX1" fmla="*/ 0 w 2076450"/>
                <a:gd name="connsiteY1" fmla="*/ 0 h 1009650"/>
                <a:gd name="connsiteX2" fmla="*/ 0 w 2076450"/>
                <a:gd name="connsiteY2" fmla="*/ 1009650 h 1009650"/>
                <a:gd name="connsiteX3" fmla="*/ 1190625 w 2076450"/>
                <a:gd name="connsiteY3" fmla="*/ 857250 h 1009650"/>
                <a:gd name="connsiteX4" fmla="*/ 2076450 w 2076450"/>
                <a:gd name="connsiteY4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50" h="1009650">
                  <a:moveTo>
                    <a:pt x="207645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1190625" y="8572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DA8C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843808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CHAPTER1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851920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CHAPTER2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60032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9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CHAPTER3</a:t>
              </a:r>
              <a:endParaRPr lang="ko-KR" altLang="en-US" sz="1100" b="1" dirty="0">
                <a:solidFill>
                  <a:schemeClr val="tx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868144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CHAPTER4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876256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CHAPTER5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900" y="67020"/>
              <a:ext cx="720080" cy="303783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1907704" y="464263"/>
              <a:ext cx="3744416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Headliner No. 45" panose="02000000000000000000"/>
                  <a:ea typeface="나눔스퀘어" panose="020B0600000101010101"/>
                </a:rPr>
                <a:t>상관관계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131840" y="1079158"/>
            <a:ext cx="1944216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회귀분석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1840" y="4077072"/>
            <a:ext cx="166243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킬수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9630" y="1559384"/>
            <a:ext cx="4176470" cy="4462004"/>
            <a:chOff x="3161226" y="1431143"/>
            <a:chExt cx="3524810" cy="499900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802E3434-D2BD-4837-8EBA-01ADD9FB7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226" y="1431143"/>
              <a:ext cx="3524810" cy="499900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08C33FCB-44C8-4930-942B-E50FEC697F1A}"/>
                </a:ext>
              </a:extLst>
            </p:cNvPr>
            <p:cNvSpPr/>
            <p:nvPr/>
          </p:nvSpPr>
          <p:spPr>
            <a:xfrm>
              <a:off x="4932040" y="1657645"/>
              <a:ext cx="1440160" cy="3818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AC906415-9542-4C04-A33A-95EB0E8B2055}"/>
                </a:ext>
              </a:extLst>
            </p:cNvPr>
            <p:cNvSpPr/>
            <p:nvPr/>
          </p:nvSpPr>
          <p:spPr>
            <a:xfrm>
              <a:off x="5436096" y="3573016"/>
              <a:ext cx="360040" cy="28468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59234" y="1039136"/>
            <a:ext cx="1928315" cy="518202"/>
            <a:chOff x="403860" y="1435703"/>
            <a:chExt cx="5349240" cy="4858417"/>
          </a:xfrm>
        </p:grpSpPr>
        <p:sp>
          <p:nvSpPr>
            <p:cNvPr id="34" name="1/2 액자 33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1/2 액자 34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1/2 액자 35"/>
            <p:cNvSpPr/>
            <p:nvPr/>
          </p:nvSpPr>
          <p:spPr>
            <a:xfrm>
              <a:off x="403860" y="1435703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658769" y="6459146"/>
            <a:ext cx="252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유의성 검증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716463" y="4043108"/>
            <a:ext cx="4176712" cy="1984352"/>
            <a:chOff x="403860" y="1435703"/>
            <a:chExt cx="5349240" cy="485841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403860" y="1463040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</a:rPr>
                <a:t>R-squared </a:t>
              </a:r>
              <a:r>
                <a:rPr lang="ko-KR" altLang="en-US" dirty="0">
                  <a:solidFill>
                    <a:schemeClr val="bg1"/>
                  </a:solidFill>
                </a:rPr>
                <a:t>값은 </a:t>
              </a:r>
              <a:r>
                <a:rPr lang="en-US" altLang="ko-KR" dirty="0">
                  <a:solidFill>
                    <a:schemeClr val="bg1"/>
                  </a:solidFill>
                </a:rPr>
                <a:t>71.7%</a:t>
              </a:r>
              <a:r>
                <a:rPr lang="ko-KR" altLang="en-US" dirty="0">
                  <a:solidFill>
                    <a:schemeClr val="bg1"/>
                  </a:solidFill>
                </a:rPr>
                <a:t>로 설명력이 높으며 모형에 대한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</a:rPr>
                <a:t>p-value </a:t>
              </a:r>
              <a:r>
                <a:rPr lang="ko-KR" altLang="en-US" dirty="0">
                  <a:solidFill>
                    <a:schemeClr val="bg1"/>
                  </a:solidFill>
                </a:rPr>
                <a:t>또한 </a:t>
              </a:r>
              <a:r>
                <a:rPr lang="en-US" altLang="ko-KR" dirty="0">
                  <a:solidFill>
                    <a:schemeClr val="bg1"/>
                  </a:solidFill>
                </a:rPr>
                <a:t>0.05</a:t>
              </a:r>
              <a:r>
                <a:rPr lang="ko-KR" altLang="en-US" dirty="0">
                  <a:solidFill>
                    <a:schemeClr val="bg1"/>
                  </a:solidFill>
                </a:rPr>
                <a:t>보다 낮으므로 통계적으로 유의하다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sz="1050" b="1" dirty="0">
                <a:solidFill>
                  <a:schemeClr val="bg1"/>
                </a:solidFill>
                <a:ea typeface="나눔스퀘어" panose="020B0600000101010101" pitchFamily="50" charset="-127"/>
              </a:endParaRPr>
            </a:p>
          </p:txBody>
        </p:sp>
        <p:sp>
          <p:nvSpPr>
            <p:cNvPr id="41" name="1/2 액자 40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1/2 액자 41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1/2 액자 42"/>
            <p:cNvSpPr/>
            <p:nvPr/>
          </p:nvSpPr>
          <p:spPr>
            <a:xfrm>
              <a:off x="403860" y="1435703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546579"/>
            <a:ext cx="4176712" cy="194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-31047" y="-20857"/>
            <a:ext cx="202517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cs typeface="DaunPenh" panose="01010101010101010101" pitchFamily="2" charset="0"/>
              </a:rPr>
              <a:t>Chapter</a:t>
            </a:r>
            <a:r>
              <a:rPr lang="en-US" altLang="ko-KR" sz="32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cs typeface="DaunPenh" panose="01010101010101010101" pitchFamily="2" charset="0"/>
              </a:rPr>
              <a:t>. </a:t>
            </a:r>
            <a:r>
              <a:rPr lang="en-US" altLang="ko-KR" sz="3200" kern="1300" spc="80" dirty="0" smtClean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cs typeface="DaunPenh" panose="01010101010101010101" pitchFamily="2" charset="0"/>
              </a:rPr>
              <a:t>3</a:t>
            </a:r>
            <a:endParaRPr lang="ko-KR" altLang="en-US" sz="3200" kern="1300" spc="80" dirty="0">
              <a:effectLst>
                <a:glow rad="63500">
                  <a:schemeClr val="bg1">
                    <a:lumMod val="95000"/>
                    <a:lumOff val="5000"/>
                    <a:alpha val="40000"/>
                  </a:schemeClr>
                </a:glow>
              </a:effectLst>
              <a:latin typeface="+mj-lt"/>
              <a:cs typeface="DaunPenh" panose="01010101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5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 b="6811"/>
          <a:stretch/>
        </p:blipFill>
        <p:spPr bwMode="auto">
          <a:xfrm>
            <a:off x="0" y="-4762"/>
            <a:ext cx="9265323" cy="6858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-1" y="-4762"/>
            <a:ext cx="9265323" cy="6858000"/>
          </a:xfrm>
          <a:prstGeom prst="rect">
            <a:avLst/>
          </a:prstGeom>
          <a:solidFill>
            <a:schemeClr val="bg1">
              <a:lumMod val="85000"/>
              <a:lumOff val="15000"/>
              <a:alpha val="5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67709" y="3068960"/>
            <a:ext cx="680859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4400" kern="1300" spc="80" dirty="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DaunPenh" panose="01010101010101010101" pitchFamily="2" charset="0"/>
              </a:rPr>
              <a:t>모델링 및 </a:t>
            </a:r>
            <a:r>
              <a:rPr lang="ko-KR" altLang="en-US" sz="4400" kern="1300" spc="80" dirty="0" err="1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DaunPenh" panose="01010101010101010101" pitchFamily="2" charset="0"/>
              </a:rPr>
              <a:t>하이퍼</a:t>
            </a:r>
            <a:r>
              <a:rPr lang="ko-KR" altLang="en-US" sz="4400" kern="1300" spc="80" dirty="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DaunPenh" panose="01010101010101010101" pitchFamily="2" charset="0"/>
              </a:rPr>
              <a:t> 파라미터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51920" y="2420888"/>
            <a:ext cx="1440160" cy="595486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>
            <a:softEdge rad="1270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eadliner No. 45" panose="02000000000000000000" pitchFamily="2" charset="0"/>
              </a:rPr>
              <a:t>CHAPTER. 4</a:t>
            </a:r>
            <a:endParaRPr lang="ko-KR" altLang="en-US" sz="1600" spc="300" dirty="0">
              <a:solidFill>
                <a:schemeClr val="bg1"/>
              </a:solidFill>
              <a:latin typeface="Headliner No. 45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465" y="680188"/>
            <a:ext cx="9175047" cy="581404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lumOff val="25000"/>
                  <a:alpha val="33000"/>
                </a:schemeClr>
              </a:gs>
              <a:gs pos="100000">
                <a:srgbClr val="DA8C00">
                  <a:alpha val="4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-31047" y="6419914"/>
            <a:ext cx="9178506" cy="438086"/>
            <a:chOff x="3583" y="6419914"/>
            <a:chExt cx="9144000" cy="438086"/>
          </a:xfrm>
        </p:grpSpPr>
        <p:sp>
          <p:nvSpPr>
            <p:cNvPr id="85" name="직사각형 84"/>
            <p:cNvSpPr/>
            <p:nvPr/>
          </p:nvSpPr>
          <p:spPr>
            <a:xfrm>
              <a:off x="3583" y="6419914"/>
              <a:ext cx="9144000" cy="438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107504" y="6566409"/>
              <a:ext cx="282694" cy="174959"/>
              <a:chOff x="1017634" y="4545031"/>
              <a:chExt cx="411242" cy="254517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1171782" y="4545031"/>
                <a:ext cx="257094" cy="254517"/>
                <a:chOff x="1171782" y="4545031"/>
                <a:chExt cx="257094" cy="254517"/>
              </a:xfrm>
            </p:grpSpPr>
            <p:sp>
              <p:nvSpPr>
                <p:cNvPr id="97" name="타원 96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양쪽 모서리가 둥근 사각형 97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1017634" y="4595988"/>
                <a:ext cx="205621" cy="203560"/>
                <a:chOff x="1171782" y="4545031"/>
                <a:chExt cx="257094" cy="254517"/>
              </a:xfrm>
            </p:grpSpPr>
            <p:sp>
              <p:nvSpPr>
                <p:cNvPr id="95" name="타원 94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양쪽 모서리가 둥근 사각형 95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0" name="L 도형 89"/>
            <p:cNvSpPr/>
            <p:nvPr/>
          </p:nvSpPr>
          <p:spPr>
            <a:xfrm rot="18900000">
              <a:off x="2058164" y="6584625"/>
              <a:ext cx="112102" cy="112102"/>
            </a:xfrm>
            <a:prstGeom prst="corner">
              <a:avLst>
                <a:gd name="adj1" fmla="val 23545"/>
                <a:gd name="adj2" fmla="val 20899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-31047" y="-20857"/>
            <a:ext cx="9178630" cy="1037034"/>
            <a:chOff x="-31047" y="-20857"/>
            <a:chExt cx="9178630" cy="1037034"/>
          </a:xfrm>
        </p:grpSpPr>
        <p:sp>
          <p:nvSpPr>
            <p:cNvPr id="100" name="직사각형 99"/>
            <p:cNvSpPr/>
            <p:nvPr/>
          </p:nvSpPr>
          <p:spPr>
            <a:xfrm>
              <a:off x="3583" y="-10015"/>
              <a:ext cx="9144000" cy="72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0" y="427855"/>
              <a:ext cx="9144000" cy="33442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자유형 101"/>
            <p:cNvSpPr/>
            <p:nvPr/>
          </p:nvSpPr>
          <p:spPr>
            <a:xfrm>
              <a:off x="-31047" y="-20857"/>
              <a:ext cx="2653868" cy="1037034"/>
            </a:xfrm>
            <a:custGeom>
              <a:avLst/>
              <a:gdLst>
                <a:gd name="connsiteX0" fmla="*/ 2076450 w 2076450"/>
                <a:gd name="connsiteY0" fmla="*/ 0 h 1009650"/>
                <a:gd name="connsiteX1" fmla="*/ 0 w 2076450"/>
                <a:gd name="connsiteY1" fmla="*/ 0 h 1009650"/>
                <a:gd name="connsiteX2" fmla="*/ 0 w 2076450"/>
                <a:gd name="connsiteY2" fmla="*/ 1009650 h 1009650"/>
                <a:gd name="connsiteX3" fmla="*/ 1190625 w 2076450"/>
                <a:gd name="connsiteY3" fmla="*/ 857250 h 1009650"/>
                <a:gd name="connsiteX4" fmla="*/ 2076450 w 2076450"/>
                <a:gd name="connsiteY4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50" h="1009650">
                  <a:moveTo>
                    <a:pt x="207645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1190625" y="8572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DA8C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843808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CHAPTER1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851920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CHAPTER2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60032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CHAPTER3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868144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9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CHAPTER4</a:t>
              </a:r>
              <a:endParaRPr lang="ko-KR" altLang="en-US" sz="1100" b="1" dirty="0">
                <a:solidFill>
                  <a:schemeClr val="tx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876256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CHAPTER5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900" y="67020"/>
              <a:ext cx="720080" cy="303783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1907704" y="464263"/>
              <a:ext cx="3744416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모델링 및 </a:t>
              </a:r>
              <a:r>
                <a:rPr lang="ko-KR" altLang="en-US" sz="1100" b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하이퍼</a:t>
              </a:r>
              <a:r>
                <a:rPr lang="ko-KR" altLang="en-US" sz="11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파라미터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104535" y="1604808"/>
            <a:ext cx="2715937" cy="62924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ko-KR" altLang="en-US" sz="1000" b="1" dirty="0">
              <a:solidFill>
                <a:srgbClr val="DA8C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05475" y="2276872"/>
            <a:ext cx="1418853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 및 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RMSE</a:t>
            </a:r>
            <a:endParaRPr lang="ko-KR" altLang="en-US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05475" y="3501008"/>
            <a:ext cx="1586123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중요도 시각화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DF1382E-A294-4706-B492-8FC08B7FB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63" y="1557336"/>
            <a:ext cx="4162007" cy="3167807"/>
          </a:xfrm>
          <a:prstGeom prst="rect">
            <a:avLst/>
          </a:prstGeom>
        </p:spPr>
      </p:pic>
      <p:sp>
        <p:nvSpPr>
          <p:cNvPr id="3" name="AutoShape 2" descr="https://files.slack.com/files-pri/T015D4FQ6L9-F01BGH04XK2/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43" name="Picture 3" descr="C:\Users\user\초기상태\Downloads\image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7" y="1557337"/>
            <a:ext cx="4187193" cy="31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179387" y="4941168"/>
            <a:ext cx="8713787" cy="1080220"/>
            <a:chOff x="403860" y="1435703"/>
            <a:chExt cx="5349240" cy="4858417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403860" y="1463040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훈련량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: 500,  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깊이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: 6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으로 설정을 두고 모델을 돌렸을 때 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77%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의 정확도를 알 수 있었다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.</a:t>
              </a:r>
            </a:p>
            <a:p>
              <a:pPr algn="ctr"/>
              <a:endParaRPr lang="en-US" altLang="ko-KR" sz="1050" b="1" dirty="0">
                <a:solidFill>
                  <a:schemeClr val="bg1"/>
                </a:solidFill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제일 직접 적인 상관성을 가진 </a:t>
              </a:r>
              <a:r>
                <a:rPr lang="ko-KR" altLang="en-US" sz="1050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컬럼은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  </a:t>
              </a:r>
              <a:r>
                <a:rPr lang="en-US" altLang="ko-KR" sz="1050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WalkDistance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이다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.</a:t>
              </a:r>
              <a:endParaRPr lang="ko-KR" altLang="en-US" sz="1050" b="1" dirty="0">
                <a:solidFill>
                  <a:schemeClr val="bg1"/>
                </a:solidFill>
                <a:ea typeface="나눔스퀘어" panose="020B0600000101010101" pitchFamily="50" charset="-127"/>
              </a:endParaRPr>
            </a:p>
          </p:txBody>
        </p:sp>
        <p:sp>
          <p:nvSpPr>
            <p:cNvPr id="49" name="1/2 액자 48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1/2 액자 49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1/2 액자 51"/>
            <p:cNvSpPr/>
            <p:nvPr/>
          </p:nvSpPr>
          <p:spPr>
            <a:xfrm>
              <a:off x="403860" y="1435703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79387" y="1064698"/>
            <a:ext cx="4140585" cy="420086"/>
            <a:chOff x="403860" y="1435703"/>
            <a:chExt cx="5349240" cy="4858417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403860" y="1463040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RandomForest</a:t>
              </a:r>
              <a:r>
                <a:rPr lang="en-US" altLang="ko-KR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 </a:t>
              </a:r>
              <a:r>
                <a:rPr lang="en-US" altLang="ko-KR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Regressor</a:t>
              </a:r>
              <a:endParaRPr lang="ko-KR" altLang="en-US" b="1" dirty="0">
                <a:solidFill>
                  <a:schemeClr val="bg1"/>
                </a:solidFill>
                <a:ea typeface="나눔스퀘어" panose="020B0600000101010101" pitchFamily="50" charset="-127"/>
              </a:endParaRPr>
            </a:p>
          </p:txBody>
        </p:sp>
        <p:sp>
          <p:nvSpPr>
            <p:cNvPr id="56" name="1/2 액자 55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1/2 액자 56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1/2 액자 57"/>
            <p:cNvSpPr/>
            <p:nvPr/>
          </p:nvSpPr>
          <p:spPr>
            <a:xfrm>
              <a:off x="403860" y="1435703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-31047" y="-20857"/>
            <a:ext cx="202517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cs typeface="DaunPenh" panose="01010101010101010101" pitchFamily="2" charset="0"/>
              </a:rPr>
              <a:t>Chapter</a:t>
            </a:r>
            <a:r>
              <a:rPr lang="en-US" altLang="ko-KR" sz="32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cs typeface="DaunPenh" panose="01010101010101010101" pitchFamily="2" charset="0"/>
              </a:rPr>
              <a:t>. </a:t>
            </a:r>
            <a:r>
              <a:rPr lang="en-US" altLang="ko-KR" sz="32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cs typeface="DaunPenh" panose="01010101010101010101" pitchFamily="2" charset="0"/>
              </a:rPr>
              <a:t>4</a:t>
            </a:r>
            <a:endParaRPr lang="ko-KR" altLang="en-US" sz="3200" kern="1300" spc="80" dirty="0">
              <a:effectLst>
                <a:glow rad="63500">
                  <a:schemeClr val="bg1">
                    <a:lumMod val="95000"/>
                    <a:lumOff val="5000"/>
                    <a:alpha val="40000"/>
                  </a:schemeClr>
                </a:glow>
              </a:effectLst>
              <a:latin typeface="+mj-lt"/>
              <a:cs typeface="DaunPenh" panose="01010101010101010101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24128" y="6444044"/>
            <a:ext cx="38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ea typeface="나눔스퀘어" panose="020B0600000101010101" pitchFamily="50" charset="-127"/>
              </a:rPr>
              <a:t>RandomForest</a:t>
            </a:r>
            <a:r>
              <a:rPr lang="en-US" altLang="ko-KR" b="1" dirty="0">
                <a:ea typeface="나눔스퀘어" panose="020B0600000101010101" pitchFamily="50" charset="-127"/>
              </a:rPr>
              <a:t> </a:t>
            </a:r>
            <a:r>
              <a:rPr lang="en-US" altLang="ko-KR" b="1" dirty="0" err="1">
                <a:ea typeface="나눔스퀘어" panose="020B0600000101010101" pitchFamily="50" charset="-127"/>
              </a:rPr>
              <a:t>Regressor</a:t>
            </a:r>
            <a:endParaRPr lang="ko-KR" altLang="en-US" b="1" dirty="0"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993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5465" y="680188"/>
            <a:ext cx="9175047" cy="581404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lumOff val="25000"/>
                  <a:alpha val="33000"/>
                </a:schemeClr>
              </a:gs>
              <a:gs pos="100000">
                <a:srgbClr val="DA8C00">
                  <a:alpha val="4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79387" y="4941168"/>
            <a:ext cx="8713787" cy="1080220"/>
            <a:chOff x="403860" y="1435703"/>
            <a:chExt cx="5349240" cy="4858417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03860" y="1463040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훈련량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: 500,  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깊이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: 6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으로 설정을 두고 모델을 돌렸을 때 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79.8%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의 정확도를 알 수 있었다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.</a:t>
              </a:r>
            </a:p>
            <a:p>
              <a:pPr algn="ctr"/>
              <a:endParaRPr lang="en-US" altLang="ko-KR" sz="1050" b="1" dirty="0">
                <a:solidFill>
                  <a:schemeClr val="bg1"/>
                </a:solidFill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제일 직접 적인 상관성을 가진 </a:t>
              </a:r>
              <a:r>
                <a:rPr lang="ko-KR" altLang="en-US" sz="1050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컬럼은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  </a:t>
              </a:r>
              <a:r>
                <a:rPr lang="en-US" altLang="ko-KR" sz="1050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WalkDistance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이다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.</a:t>
              </a:r>
              <a:endParaRPr lang="ko-KR" altLang="en-US" sz="1050" b="1" dirty="0">
                <a:solidFill>
                  <a:schemeClr val="bg1"/>
                </a:solidFill>
                <a:ea typeface="나눔스퀘어" panose="020B0600000101010101" pitchFamily="50" charset="-127"/>
              </a:endParaRPr>
            </a:p>
          </p:txBody>
        </p:sp>
        <p:sp>
          <p:nvSpPr>
            <p:cNvPr id="46" name="1/2 액자 45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1/2 액자 46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1/2 액자 47"/>
            <p:cNvSpPr/>
            <p:nvPr/>
          </p:nvSpPr>
          <p:spPr>
            <a:xfrm>
              <a:off x="403860" y="1435703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79387" y="1064698"/>
            <a:ext cx="4140585" cy="420086"/>
            <a:chOff x="403860" y="1435703"/>
            <a:chExt cx="5349240" cy="485841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403860" y="1463040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+mj-ea"/>
                  <a:ea typeface="+mj-ea"/>
                </a:rPr>
                <a:t>Gradient Boost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1/2 액자 64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1/2 액자 65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1/2 액자 67"/>
            <p:cNvSpPr/>
            <p:nvPr/>
          </p:nvSpPr>
          <p:spPr>
            <a:xfrm>
              <a:off x="403860" y="1435703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-31047" y="6419914"/>
            <a:ext cx="9178506" cy="438086"/>
            <a:chOff x="3583" y="6419914"/>
            <a:chExt cx="9144000" cy="438086"/>
          </a:xfrm>
        </p:grpSpPr>
        <p:sp>
          <p:nvSpPr>
            <p:cNvPr id="85" name="직사각형 84"/>
            <p:cNvSpPr/>
            <p:nvPr/>
          </p:nvSpPr>
          <p:spPr>
            <a:xfrm>
              <a:off x="3583" y="6419914"/>
              <a:ext cx="9144000" cy="438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107504" y="6566409"/>
              <a:ext cx="282694" cy="174959"/>
              <a:chOff x="1017634" y="4545031"/>
              <a:chExt cx="411242" cy="254517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1171782" y="4545031"/>
                <a:ext cx="257094" cy="254517"/>
                <a:chOff x="1171782" y="4545031"/>
                <a:chExt cx="257094" cy="254517"/>
              </a:xfrm>
            </p:grpSpPr>
            <p:sp>
              <p:nvSpPr>
                <p:cNvPr id="97" name="타원 96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양쪽 모서리가 둥근 사각형 97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1017634" y="4595988"/>
                <a:ext cx="205621" cy="203560"/>
                <a:chOff x="1171782" y="4545031"/>
                <a:chExt cx="257094" cy="254517"/>
              </a:xfrm>
            </p:grpSpPr>
            <p:sp>
              <p:nvSpPr>
                <p:cNvPr id="95" name="타원 94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양쪽 모서리가 둥근 사각형 95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0" name="L 도형 89"/>
            <p:cNvSpPr/>
            <p:nvPr/>
          </p:nvSpPr>
          <p:spPr>
            <a:xfrm rot="18900000">
              <a:off x="2058164" y="6584625"/>
              <a:ext cx="112102" cy="112102"/>
            </a:xfrm>
            <a:prstGeom prst="corner">
              <a:avLst>
                <a:gd name="adj1" fmla="val 23545"/>
                <a:gd name="adj2" fmla="val 20899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-31047" y="-20857"/>
            <a:ext cx="9178630" cy="1037034"/>
            <a:chOff x="-31047" y="-20857"/>
            <a:chExt cx="9178630" cy="1037034"/>
          </a:xfrm>
        </p:grpSpPr>
        <p:sp>
          <p:nvSpPr>
            <p:cNvPr id="50" name="직사각형 49"/>
            <p:cNvSpPr/>
            <p:nvPr/>
          </p:nvSpPr>
          <p:spPr>
            <a:xfrm>
              <a:off x="3583" y="-10015"/>
              <a:ext cx="9144000" cy="72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0" y="427855"/>
              <a:ext cx="9144000" cy="33442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-31047" y="-20857"/>
              <a:ext cx="2653868" cy="1037034"/>
            </a:xfrm>
            <a:custGeom>
              <a:avLst/>
              <a:gdLst>
                <a:gd name="connsiteX0" fmla="*/ 2076450 w 2076450"/>
                <a:gd name="connsiteY0" fmla="*/ 0 h 1009650"/>
                <a:gd name="connsiteX1" fmla="*/ 0 w 2076450"/>
                <a:gd name="connsiteY1" fmla="*/ 0 h 1009650"/>
                <a:gd name="connsiteX2" fmla="*/ 0 w 2076450"/>
                <a:gd name="connsiteY2" fmla="*/ 1009650 h 1009650"/>
                <a:gd name="connsiteX3" fmla="*/ 1190625 w 2076450"/>
                <a:gd name="connsiteY3" fmla="*/ 857250 h 1009650"/>
                <a:gd name="connsiteX4" fmla="*/ 2076450 w 2076450"/>
                <a:gd name="connsiteY4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50" h="1009650">
                  <a:moveTo>
                    <a:pt x="207645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1190625" y="8572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DA8C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43808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CHAPTER1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51920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CHAPTER2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60032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CHAPTER3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68144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9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CHAPTER4</a:t>
              </a:r>
              <a:endParaRPr lang="ko-KR" altLang="en-US" sz="1100" b="1" dirty="0">
                <a:solidFill>
                  <a:schemeClr val="tx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76256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CHAPTER5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900" y="67020"/>
              <a:ext cx="720080" cy="30378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1907704" y="464263"/>
              <a:ext cx="3744416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모델링 및 </a:t>
              </a:r>
              <a:r>
                <a:rPr lang="ko-KR" altLang="en-US" sz="1100" b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하이퍼</a:t>
              </a:r>
              <a:r>
                <a:rPr lang="ko-KR" altLang="en-US" sz="11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파라미터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A7DB625-9162-4424-9026-EAADDCCA5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63" y="1558211"/>
            <a:ext cx="4176711" cy="31459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CDD9803-802E-42B1-B63F-66C587AEA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94" y="2750035"/>
            <a:ext cx="3035867" cy="83717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-31047" y="-20857"/>
            <a:ext cx="202517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cs typeface="DaunPenh" panose="01010101010101010101" pitchFamily="2" charset="0"/>
              </a:rPr>
              <a:t>Chapter</a:t>
            </a:r>
            <a:r>
              <a:rPr lang="en-US" altLang="ko-KR" sz="32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cs typeface="DaunPenh" panose="01010101010101010101" pitchFamily="2" charset="0"/>
              </a:rPr>
              <a:t>. </a:t>
            </a:r>
            <a:r>
              <a:rPr lang="en-US" altLang="ko-KR" sz="32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cs typeface="DaunPenh" panose="01010101010101010101" pitchFamily="2" charset="0"/>
              </a:rPr>
              <a:t>4</a:t>
            </a:r>
            <a:endParaRPr lang="ko-KR" altLang="en-US" sz="3200" kern="1300" spc="80" dirty="0">
              <a:effectLst>
                <a:glow rad="63500">
                  <a:schemeClr val="bg1">
                    <a:lumMod val="95000"/>
                    <a:lumOff val="5000"/>
                    <a:alpha val="40000"/>
                  </a:schemeClr>
                </a:glow>
              </a:effectLst>
              <a:latin typeface="+mj-lt"/>
              <a:cs typeface="DaunPenh" panose="01010101010101010101" pitchFamily="2" charset="0"/>
            </a:endParaRPr>
          </a:p>
        </p:txBody>
      </p:sp>
      <p:pic>
        <p:nvPicPr>
          <p:cNvPr id="16386" name="Picture 2" descr="C:\Users\user\초기상태\Downloads\image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1" y="1557338"/>
            <a:ext cx="4178529" cy="31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6228184" y="6454291"/>
            <a:ext cx="38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</a:rPr>
              <a:t>Gradient Boost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61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 b="6811"/>
          <a:stretch/>
        </p:blipFill>
        <p:spPr bwMode="auto">
          <a:xfrm>
            <a:off x="-30670" y="0"/>
            <a:ext cx="9265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-30670" y="0"/>
            <a:ext cx="9265323" cy="6858000"/>
          </a:xfrm>
          <a:prstGeom prst="rect">
            <a:avLst/>
          </a:prstGeom>
          <a:solidFill>
            <a:schemeClr val="bg1">
              <a:lumMod val="85000"/>
              <a:lumOff val="15000"/>
              <a:alpha val="58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171958" y="2024844"/>
            <a:ext cx="4631707" cy="2215408"/>
            <a:chOff x="2256141" y="2420888"/>
            <a:chExt cx="4631707" cy="2940080"/>
          </a:xfrm>
        </p:grpSpPr>
        <p:sp>
          <p:nvSpPr>
            <p:cNvPr id="6" name="TextBox 5"/>
            <p:cNvSpPr txBox="1"/>
            <p:nvPr/>
          </p:nvSpPr>
          <p:spPr>
            <a:xfrm>
              <a:off x="3443481" y="2420888"/>
              <a:ext cx="2257028" cy="175634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8000" kern="1300" spc="80" dirty="0">
                  <a:blipFill>
                    <a:blip r:embed="rId4"/>
                    <a:stretch>
                      <a:fillRect/>
                    </a:stretch>
                  </a:blipFill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+mj-lt"/>
                  <a:cs typeface="DaunPenh" panose="01010101010101010101" pitchFamily="2" charset="0"/>
                </a:rPr>
                <a:t>주제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56141" y="4666600"/>
              <a:ext cx="4631707" cy="69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blipFill>
                    <a:blip r:embed="rId5"/>
                    <a:stretch>
                      <a:fillRect/>
                    </a:stretch>
                  </a:blipFill>
                  <a:latin typeface="+mj-lt"/>
                  <a:ea typeface="HY견고딕" panose="02030600000101010101" pitchFamily="18" charset="-127"/>
                </a:rPr>
                <a:t>순위 </a:t>
              </a:r>
              <a:r>
                <a:rPr lang="ko-KR" altLang="en-US" sz="2800" dirty="0">
                  <a:blipFill>
                    <a:blip r:embed="rId5"/>
                    <a:stretch>
                      <a:fillRect/>
                    </a:stretch>
                  </a:blipFill>
                  <a:latin typeface="+mj-lt"/>
                  <a:ea typeface="HY견고딕" panose="02030600000101010101" pitchFamily="18" charset="-127"/>
                </a:rPr>
                <a:t>예측하기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43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00">
        <p:fade/>
      </p:transition>
    </mc:Choice>
    <mc:Fallback xmlns="">
      <p:transition spd="med" advTm="6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5465" y="680188"/>
            <a:ext cx="9175047" cy="581404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lumOff val="25000"/>
                  <a:alpha val="33000"/>
                </a:schemeClr>
              </a:gs>
              <a:gs pos="100000">
                <a:srgbClr val="DA8C00">
                  <a:alpha val="4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-31047" y="6419914"/>
            <a:ext cx="9178506" cy="438086"/>
            <a:chOff x="3583" y="6419914"/>
            <a:chExt cx="9144000" cy="438086"/>
          </a:xfrm>
        </p:grpSpPr>
        <p:sp>
          <p:nvSpPr>
            <p:cNvPr id="85" name="직사각형 84"/>
            <p:cNvSpPr/>
            <p:nvPr/>
          </p:nvSpPr>
          <p:spPr>
            <a:xfrm>
              <a:off x="3583" y="6419914"/>
              <a:ext cx="9144000" cy="438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107504" y="6566409"/>
              <a:ext cx="282694" cy="174959"/>
              <a:chOff x="1017634" y="4545031"/>
              <a:chExt cx="411242" cy="254517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1171782" y="4545031"/>
                <a:ext cx="257094" cy="254517"/>
                <a:chOff x="1171782" y="4545031"/>
                <a:chExt cx="257094" cy="254517"/>
              </a:xfrm>
            </p:grpSpPr>
            <p:sp>
              <p:nvSpPr>
                <p:cNvPr id="97" name="타원 96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양쪽 모서리가 둥근 사각형 97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1017634" y="4595988"/>
                <a:ext cx="205621" cy="203560"/>
                <a:chOff x="1171782" y="4545031"/>
                <a:chExt cx="257094" cy="254517"/>
              </a:xfrm>
            </p:grpSpPr>
            <p:sp>
              <p:nvSpPr>
                <p:cNvPr id="95" name="타원 94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양쪽 모서리가 둥근 사각형 95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0" name="L 도형 89"/>
            <p:cNvSpPr/>
            <p:nvPr/>
          </p:nvSpPr>
          <p:spPr>
            <a:xfrm rot="18900000">
              <a:off x="2058164" y="6584625"/>
              <a:ext cx="112102" cy="112102"/>
            </a:xfrm>
            <a:prstGeom prst="corner">
              <a:avLst>
                <a:gd name="adj1" fmla="val 23545"/>
                <a:gd name="adj2" fmla="val 20899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105475" y="2276872"/>
            <a:ext cx="1490861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 및 </a:t>
            </a:r>
            <a:r>
              <a:rPr lang="en-US" altLang="ko-KR" sz="11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RMSE</a:t>
            </a:r>
            <a:endParaRPr lang="ko-KR" altLang="en-US" sz="1100" b="1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05475" y="3501008"/>
            <a:ext cx="1490861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중요도 그래프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-31047" y="-20857"/>
            <a:ext cx="9178630" cy="1037034"/>
            <a:chOff x="-31047" y="-20857"/>
            <a:chExt cx="9178630" cy="1037034"/>
          </a:xfrm>
        </p:grpSpPr>
        <p:sp>
          <p:nvSpPr>
            <p:cNvPr id="52" name="직사각형 51"/>
            <p:cNvSpPr/>
            <p:nvPr/>
          </p:nvSpPr>
          <p:spPr>
            <a:xfrm>
              <a:off x="3583" y="-10015"/>
              <a:ext cx="9144000" cy="72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0" y="427855"/>
              <a:ext cx="9144000" cy="33442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-31047" y="-20857"/>
              <a:ext cx="2653868" cy="1037034"/>
            </a:xfrm>
            <a:custGeom>
              <a:avLst/>
              <a:gdLst>
                <a:gd name="connsiteX0" fmla="*/ 2076450 w 2076450"/>
                <a:gd name="connsiteY0" fmla="*/ 0 h 1009650"/>
                <a:gd name="connsiteX1" fmla="*/ 0 w 2076450"/>
                <a:gd name="connsiteY1" fmla="*/ 0 h 1009650"/>
                <a:gd name="connsiteX2" fmla="*/ 0 w 2076450"/>
                <a:gd name="connsiteY2" fmla="*/ 1009650 h 1009650"/>
                <a:gd name="connsiteX3" fmla="*/ 1190625 w 2076450"/>
                <a:gd name="connsiteY3" fmla="*/ 857250 h 1009650"/>
                <a:gd name="connsiteX4" fmla="*/ 2076450 w 2076450"/>
                <a:gd name="connsiteY4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50" h="1009650">
                  <a:moveTo>
                    <a:pt x="207645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1190625" y="8572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DA8C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926" y="200374"/>
              <a:ext cx="1489510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3200" kern="1300" spc="80" dirty="0">
                  <a:effectLst>
                    <a:glow rad="63500">
                      <a:schemeClr val="bg1">
                        <a:lumMod val="95000"/>
                        <a:lumOff val="5000"/>
                        <a:alpha val="40000"/>
                      </a:schemeClr>
                    </a:glow>
                  </a:effectLst>
                  <a:latin typeface="Headliner No. 45" panose="02000000000000000000" pitchFamily="2" charset="0"/>
                  <a:cs typeface="DaunPenh" panose="01010101010101010101" pitchFamily="2" charset="0"/>
                </a:rPr>
                <a:t>Chapter. 4</a:t>
              </a:r>
              <a:endParaRPr lang="ko-KR" altLang="en-US" sz="32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Headliner No. 45" panose="02000000000000000000" pitchFamily="2" charset="0"/>
                <a:cs typeface="DaunPenh" panose="01010101010101010101" pitchFamily="2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43808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CHAPTER1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51920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CHAPTER2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60032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CHAPTER3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68144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9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CHAPTER4</a:t>
              </a:r>
              <a:endParaRPr lang="ko-KR" altLang="en-US" sz="1100" b="1" dirty="0">
                <a:solidFill>
                  <a:schemeClr val="tx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76256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CHAPTER5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900" y="67020"/>
              <a:ext cx="720080" cy="303783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907704" y="464263"/>
              <a:ext cx="3744416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100" b="1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모델링 및 </a:t>
              </a:r>
              <a:r>
                <a:rPr lang="ko-KR" altLang="en-US" sz="1100" b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하이퍼</a:t>
              </a:r>
              <a:r>
                <a:rPr lang="ko-KR" altLang="en-US" sz="11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파라미터</a:t>
              </a:r>
            </a:p>
          </p:txBody>
        </p:sp>
      </p:grp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xmlns="" id="{A41CB86D-AB40-436B-813F-35371076B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308543"/>
              </p:ext>
            </p:extLst>
          </p:nvPr>
        </p:nvGraphicFramePr>
        <p:xfrm>
          <a:off x="6001019" y="2627217"/>
          <a:ext cx="28391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05">
                  <a:extLst>
                    <a:ext uri="{9D8B030D-6E8A-4147-A177-3AD203B41FA5}">
                      <a16:colId xmlns:a16="http://schemas.microsoft.com/office/drawing/2014/main" xmlns="" val="758337670"/>
                    </a:ext>
                  </a:extLst>
                </a:gridCol>
                <a:gridCol w="2258957">
                  <a:extLst>
                    <a:ext uri="{9D8B030D-6E8A-4147-A177-3AD203B41FA5}">
                      <a16:colId xmlns:a16="http://schemas.microsoft.com/office/drawing/2014/main" xmlns="" val="3018755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FFFFFF"/>
                          </a:solidFill>
                        </a:rPr>
                        <a:t>정확도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80.409179</a:t>
                      </a:r>
                      <a:r>
                        <a:rPr lang="en-US" altLang="ko-KR" sz="1000" dirty="0">
                          <a:solidFill>
                            <a:srgbClr val="FFFFFF"/>
                          </a:solidFill>
                        </a:rPr>
                        <a:t> %</a:t>
                      </a:r>
                      <a:endParaRPr lang="ko-KR" altLang="en-US" sz="10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5115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FFFFFF"/>
                          </a:solidFill>
                        </a:rPr>
                        <a:t>RMSE</a:t>
                      </a:r>
                      <a:endParaRPr lang="ko-KR" altLang="en-US" sz="10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0.14116756433723623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82111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F26060E-D4D5-449C-9FBD-903D986EE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98" y="1557338"/>
            <a:ext cx="4171777" cy="3135968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179387" y="4941168"/>
            <a:ext cx="8713787" cy="1080220"/>
            <a:chOff x="403860" y="1435703"/>
            <a:chExt cx="5349240" cy="485841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403860" y="1463040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훈련량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: 500,  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깊이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: 6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으로 설정을 두고 모델을 돌렸을 때 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80.4%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의 정확도를 알 수 있었다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.</a:t>
              </a:r>
            </a:p>
            <a:p>
              <a:pPr algn="ctr"/>
              <a:endParaRPr lang="en-US" altLang="ko-KR" sz="1050" b="1" dirty="0">
                <a:solidFill>
                  <a:schemeClr val="bg1"/>
                </a:solidFill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제일 직접 적인 상관성을 가진 </a:t>
              </a:r>
              <a:r>
                <a:rPr lang="ko-KR" altLang="en-US" sz="1050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컬럼은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  </a:t>
              </a:r>
              <a:r>
                <a:rPr lang="en-US" altLang="ko-KR" sz="1050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WalkDistance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이다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.</a:t>
              </a:r>
              <a:endParaRPr lang="ko-KR" altLang="en-US" sz="1050" b="1" dirty="0">
                <a:solidFill>
                  <a:schemeClr val="bg1"/>
                </a:solidFill>
                <a:ea typeface="나눔스퀘어" panose="020B0600000101010101" pitchFamily="50" charset="-127"/>
              </a:endParaRPr>
            </a:p>
          </p:txBody>
        </p:sp>
        <p:sp>
          <p:nvSpPr>
            <p:cNvPr id="41" name="1/2 액자 40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1/2 액자 41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1/2 액자 42"/>
            <p:cNvSpPr/>
            <p:nvPr/>
          </p:nvSpPr>
          <p:spPr>
            <a:xfrm>
              <a:off x="403860" y="1435703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79387" y="1064698"/>
            <a:ext cx="4140585" cy="420086"/>
            <a:chOff x="403860" y="1435703"/>
            <a:chExt cx="5349240" cy="4858417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03860" y="1463040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bg1"/>
                  </a:solidFill>
                  <a:latin typeface="+mj-lt"/>
                  <a:ea typeface="나눔스퀘어" panose="020B0600000101010101" pitchFamily="50" charset="-127"/>
                </a:rPr>
                <a:t>XGBoost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나눔스퀘어" panose="020B0600000101010101" pitchFamily="50" charset="-127"/>
              </a:endParaRPr>
            </a:p>
          </p:txBody>
        </p:sp>
        <p:sp>
          <p:nvSpPr>
            <p:cNvPr id="46" name="1/2 액자 45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1/2 액자 46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1/2 액자 47"/>
            <p:cNvSpPr/>
            <p:nvPr/>
          </p:nvSpPr>
          <p:spPr>
            <a:xfrm>
              <a:off x="403860" y="1435703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624228" y="6454291"/>
            <a:ext cx="38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latin typeface="+mj-ea"/>
              </a:rPr>
              <a:t>XGBoost</a:t>
            </a:r>
            <a:endParaRPr lang="ko-KR" altLang="en-US" b="1" dirty="0">
              <a:latin typeface="+mj-ea"/>
            </a:endParaRPr>
          </a:p>
        </p:txBody>
      </p:sp>
      <p:pic>
        <p:nvPicPr>
          <p:cNvPr id="17410" name="Picture 2" descr="C:\Users\user\초기상태\Downloads\image (3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" y="1563910"/>
            <a:ext cx="4176713" cy="316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5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465" y="696472"/>
            <a:ext cx="9247055" cy="581404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lumOff val="25000"/>
                  <a:alpha val="51000"/>
                </a:schemeClr>
              </a:gs>
              <a:gs pos="100000">
                <a:srgbClr val="DA8C00">
                  <a:alpha val="73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215147" y="628332"/>
            <a:ext cx="6381299" cy="6381299"/>
          </a:xfrm>
          <a:prstGeom prst="ellipse">
            <a:avLst/>
          </a:prstGeom>
          <a:solidFill>
            <a:schemeClr val="bg1">
              <a:lumMod val="50000"/>
              <a:lumOff val="50000"/>
              <a:alpha val="27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95536" y="1428703"/>
            <a:ext cx="4172632" cy="4172632"/>
          </a:xfrm>
          <a:prstGeom prst="ellipse">
            <a:avLst/>
          </a:prstGeom>
          <a:solidFill>
            <a:schemeClr val="bg1">
              <a:lumMod val="50000"/>
              <a:lumOff val="50000"/>
              <a:alpha val="27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11560" y="2269088"/>
            <a:ext cx="2491861" cy="2491861"/>
          </a:xfrm>
          <a:prstGeom prst="ellipse">
            <a:avLst/>
          </a:prstGeom>
          <a:solidFill>
            <a:schemeClr val="bg1">
              <a:lumMod val="50000"/>
              <a:lumOff val="50000"/>
              <a:alpha val="27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-13670" y="6525344"/>
            <a:ext cx="9178506" cy="438086"/>
            <a:chOff x="3583" y="6419914"/>
            <a:chExt cx="9144000" cy="438086"/>
          </a:xfrm>
        </p:grpSpPr>
        <p:sp>
          <p:nvSpPr>
            <p:cNvPr id="41" name="직사각형 40"/>
            <p:cNvSpPr/>
            <p:nvPr/>
          </p:nvSpPr>
          <p:spPr>
            <a:xfrm>
              <a:off x="3583" y="6419914"/>
              <a:ext cx="9144000" cy="438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07504" y="6566409"/>
              <a:ext cx="282694" cy="174959"/>
              <a:chOff x="1017634" y="4545031"/>
              <a:chExt cx="411242" cy="254517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171782" y="4545031"/>
                <a:ext cx="257094" cy="254517"/>
                <a:chOff x="1171782" y="4545031"/>
                <a:chExt cx="257094" cy="254517"/>
              </a:xfrm>
            </p:grpSpPr>
            <p:sp>
              <p:nvSpPr>
                <p:cNvPr id="7" name="타원 6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양쪽 모서리가 둥근 사각형 7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1017634" y="4595988"/>
                <a:ext cx="205621" cy="203560"/>
                <a:chOff x="1171782" y="4545031"/>
                <a:chExt cx="257094" cy="254517"/>
              </a:xfrm>
            </p:grpSpPr>
            <p:sp>
              <p:nvSpPr>
                <p:cNvPr id="19" name="타원 18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양쪽 모서리가 둥근 사각형 19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3" name="L 도형 32"/>
            <p:cNvSpPr/>
            <p:nvPr/>
          </p:nvSpPr>
          <p:spPr>
            <a:xfrm rot="18900000">
              <a:off x="2058164" y="6584625"/>
              <a:ext cx="112102" cy="112102"/>
            </a:xfrm>
            <a:prstGeom prst="corner">
              <a:avLst>
                <a:gd name="adj1" fmla="val 23545"/>
                <a:gd name="adj2" fmla="val 20899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-31047" y="-20857"/>
            <a:ext cx="9178630" cy="1037034"/>
            <a:chOff x="-31047" y="-20857"/>
            <a:chExt cx="9178630" cy="1037034"/>
          </a:xfrm>
        </p:grpSpPr>
        <p:sp>
          <p:nvSpPr>
            <p:cNvPr id="36" name="직사각형 35"/>
            <p:cNvSpPr/>
            <p:nvPr/>
          </p:nvSpPr>
          <p:spPr>
            <a:xfrm>
              <a:off x="3583" y="-10015"/>
              <a:ext cx="9144000" cy="72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427855"/>
              <a:ext cx="9144000" cy="33442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-31047" y="-20857"/>
              <a:ext cx="2653868" cy="1037034"/>
            </a:xfrm>
            <a:custGeom>
              <a:avLst/>
              <a:gdLst>
                <a:gd name="connsiteX0" fmla="*/ 2076450 w 2076450"/>
                <a:gd name="connsiteY0" fmla="*/ 0 h 1009650"/>
                <a:gd name="connsiteX1" fmla="*/ 0 w 2076450"/>
                <a:gd name="connsiteY1" fmla="*/ 0 h 1009650"/>
                <a:gd name="connsiteX2" fmla="*/ 0 w 2076450"/>
                <a:gd name="connsiteY2" fmla="*/ 1009650 h 1009650"/>
                <a:gd name="connsiteX3" fmla="*/ 1190625 w 2076450"/>
                <a:gd name="connsiteY3" fmla="*/ 857250 h 1009650"/>
                <a:gd name="connsiteX4" fmla="*/ 2076450 w 2076450"/>
                <a:gd name="connsiteY4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50" h="1009650">
                  <a:moveTo>
                    <a:pt x="207645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1190625" y="8572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DA8C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926" y="200374"/>
              <a:ext cx="1489510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3200" kern="1300" spc="80" dirty="0">
                  <a:effectLst>
                    <a:glow rad="63500">
                      <a:schemeClr val="bg1">
                        <a:lumMod val="95000"/>
                        <a:lumOff val="5000"/>
                        <a:alpha val="40000"/>
                      </a:schemeClr>
                    </a:glow>
                  </a:effectLst>
                  <a:latin typeface="Headliner No. 45" panose="02000000000000000000" pitchFamily="2" charset="0"/>
                  <a:cs typeface="DaunPenh" panose="01010101010101010101" pitchFamily="2" charset="0"/>
                </a:rPr>
                <a:t>Chapter. 4</a:t>
              </a:r>
              <a:endParaRPr lang="ko-KR" altLang="en-US" sz="32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Headliner No. 45" panose="02000000000000000000" pitchFamily="2" charset="0"/>
                <a:cs typeface="DaunPenh" panose="01010101010101010101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43808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CHAPTER1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60032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CHAPTER3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76256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CHAPTER5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900" y="67020"/>
              <a:ext cx="720080" cy="30378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907704" y="464263"/>
              <a:ext cx="3744416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모델링 및 </a:t>
              </a:r>
              <a:r>
                <a:rPr lang="ko-KR" altLang="en-US" sz="1100" b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하이퍼</a:t>
              </a:r>
              <a:r>
                <a:rPr lang="ko-KR" altLang="en-US" sz="11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파라미터</a:t>
              </a:r>
            </a:p>
          </p:txBody>
        </p:sp>
      </p:grpSp>
      <p:sp>
        <p:nvSpPr>
          <p:cNvPr id="51" name="왼쪽 화살표 50"/>
          <p:cNvSpPr/>
          <p:nvPr/>
        </p:nvSpPr>
        <p:spPr>
          <a:xfrm>
            <a:off x="1916610" y="1853547"/>
            <a:ext cx="4725683" cy="260015"/>
          </a:xfrm>
          <a:prstGeom prst="leftArrow">
            <a:avLst>
              <a:gd name="adj1" fmla="val 50000"/>
              <a:gd name="adj2" fmla="val 125656"/>
            </a:avLst>
          </a:prstGeom>
          <a:gradFill>
            <a:gsLst>
              <a:gs pos="0">
                <a:schemeClr val="tx1">
                  <a:lumMod val="65000"/>
                  <a:alpha val="81000"/>
                </a:schemeClr>
              </a:gs>
              <a:gs pos="100000">
                <a:srgbClr val="DA8C00">
                  <a:alpha val="7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25091" y="2320202"/>
            <a:ext cx="183038" cy="303889"/>
            <a:chOff x="1956924" y="1074728"/>
            <a:chExt cx="244051" cy="405185"/>
          </a:xfrm>
        </p:grpSpPr>
        <p:grpSp>
          <p:nvGrpSpPr>
            <p:cNvPr id="12" name="그룹 11"/>
            <p:cNvGrpSpPr/>
            <p:nvPr/>
          </p:nvGrpSpPr>
          <p:grpSpPr>
            <a:xfrm>
              <a:off x="1956924" y="1074728"/>
              <a:ext cx="244051" cy="405185"/>
              <a:chOff x="1513976" y="1074728"/>
              <a:chExt cx="244051" cy="405185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1513979" y="1074728"/>
                <a:ext cx="244048" cy="24404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순서도: 병합 10"/>
              <p:cNvSpPr/>
              <p:nvPr/>
            </p:nvSpPr>
            <p:spPr>
              <a:xfrm>
                <a:off x="1513976" y="1208212"/>
                <a:ext cx="244048" cy="271701"/>
              </a:xfrm>
              <a:prstGeom prst="flowChartMerg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>
              <a:off x="2017939" y="1135740"/>
              <a:ext cx="122024" cy="122024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642294" y="2895327"/>
            <a:ext cx="2475685" cy="9233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XGBoost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모델이 </a:t>
            </a:r>
            <a:endParaRPr lang="en-US" altLang="ko-KR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정확도가 좋은걸 </a:t>
            </a:r>
            <a:endParaRPr lang="en-US" altLang="ko-KR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확인할수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있었다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023886" y="2348881"/>
            <a:ext cx="4547743" cy="1553451"/>
            <a:chOff x="1296580" y="2345164"/>
            <a:chExt cx="4338042" cy="1483940"/>
          </a:xfrm>
        </p:grpSpPr>
        <p:grpSp>
          <p:nvGrpSpPr>
            <p:cNvPr id="28" name="그룹 27"/>
            <p:cNvGrpSpPr/>
            <p:nvPr/>
          </p:nvGrpSpPr>
          <p:grpSpPr>
            <a:xfrm>
              <a:off x="1406837" y="2345164"/>
              <a:ext cx="4227785" cy="606467"/>
              <a:chOff x="1406837" y="2345164"/>
              <a:chExt cx="4227785" cy="606467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5451586" y="2345164"/>
                <a:ext cx="183036" cy="303889"/>
                <a:chOff x="1956927" y="1074728"/>
                <a:chExt cx="244048" cy="405185"/>
              </a:xfrm>
            </p:grpSpPr>
            <p:grpSp>
              <p:nvGrpSpPr>
                <p:cNvPr id="65" name="그룹 64"/>
                <p:cNvGrpSpPr/>
                <p:nvPr/>
              </p:nvGrpSpPr>
              <p:grpSpPr>
                <a:xfrm>
                  <a:off x="1956927" y="1074728"/>
                  <a:ext cx="244048" cy="405185"/>
                  <a:chOff x="1513979" y="1074728"/>
                  <a:chExt cx="244048" cy="405185"/>
                </a:xfrm>
              </p:grpSpPr>
              <p:sp>
                <p:nvSpPr>
                  <p:cNvPr id="67" name="타원 66"/>
                  <p:cNvSpPr/>
                  <p:nvPr/>
                </p:nvSpPr>
                <p:spPr>
                  <a:xfrm>
                    <a:off x="1513979" y="1074728"/>
                    <a:ext cx="244048" cy="244048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순서도: 병합 67"/>
                  <p:cNvSpPr/>
                  <p:nvPr/>
                </p:nvSpPr>
                <p:spPr>
                  <a:xfrm>
                    <a:off x="1513979" y="1208212"/>
                    <a:ext cx="244048" cy="271701"/>
                  </a:xfrm>
                  <a:prstGeom prst="flowChartMerg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66" name="타원 65"/>
                <p:cNvSpPr/>
                <p:nvPr/>
              </p:nvSpPr>
              <p:spPr>
                <a:xfrm>
                  <a:off x="2017939" y="1135740"/>
                  <a:ext cx="122024" cy="122024"/>
                </a:xfrm>
                <a:prstGeom prst="ellipse">
                  <a:avLst/>
                </a:prstGeom>
                <a:solidFill>
                  <a:schemeClr val="bg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1406837" y="2551521"/>
                <a:ext cx="1512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spc="300" dirty="0" err="1"/>
                  <a:t>XGBoost</a:t>
                </a:r>
                <a:endParaRPr lang="ko-KR" altLang="en-US" sz="2000" spc="300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296580" y="3446897"/>
              <a:ext cx="1804691" cy="38220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정확도 </a:t>
              </a:r>
              <a:r>
                <a:rPr lang="en-US" altLang="ko-KR" sz="1000" b="1" dirty="0"/>
                <a:t>80.409179</a:t>
              </a:r>
              <a:r>
                <a:rPr lang="en-US" altLang="ko-KR" sz="1000" dirty="0">
                  <a:solidFill>
                    <a:srgbClr val="FFFFFF"/>
                  </a:solidFill>
                </a:rPr>
                <a:t> </a:t>
              </a:r>
              <a:r>
                <a:rPr lang="en-US" altLang="ko-KR" sz="1000" b="1" dirty="0">
                  <a:solidFill>
                    <a:srgbClr val="FFFFFF"/>
                  </a:solidFill>
                </a:rPr>
                <a:t>%</a:t>
              </a:r>
              <a:endParaRPr lang="ko-KR" altLang="en-US" sz="1000" b="1" dirty="0">
                <a:solidFill>
                  <a:srgbClr val="FFFFFF"/>
                </a:solidFill>
              </a:endParaRPr>
            </a:p>
            <a:p>
              <a:pPr algn="ctr"/>
              <a:r>
                <a:rPr lang="en-US" altLang="ko-KR" sz="10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RMSE 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0.14116756</a:t>
              </a:r>
              <a:endPara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472571" y="2329255"/>
            <a:ext cx="183036" cy="303889"/>
            <a:chOff x="1956927" y="1074728"/>
            <a:chExt cx="244048" cy="405185"/>
          </a:xfrm>
        </p:grpSpPr>
        <p:grpSp>
          <p:nvGrpSpPr>
            <p:cNvPr id="60" name="그룹 59"/>
            <p:cNvGrpSpPr/>
            <p:nvPr/>
          </p:nvGrpSpPr>
          <p:grpSpPr>
            <a:xfrm>
              <a:off x="1956927" y="1074728"/>
              <a:ext cx="244048" cy="405185"/>
              <a:chOff x="1513979" y="1074728"/>
              <a:chExt cx="244048" cy="405185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1513979" y="1074728"/>
                <a:ext cx="244048" cy="24404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순서도: 병합 62"/>
              <p:cNvSpPr/>
              <p:nvPr/>
            </p:nvSpPr>
            <p:spPr>
              <a:xfrm>
                <a:off x="1513979" y="1208212"/>
                <a:ext cx="244048" cy="271701"/>
              </a:xfrm>
              <a:prstGeom prst="flowChartMerg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타원 60"/>
            <p:cNvSpPr/>
            <p:nvPr/>
          </p:nvSpPr>
          <p:spPr>
            <a:xfrm>
              <a:off x="2017939" y="1135740"/>
              <a:ext cx="122024" cy="122024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155DDD2-7BA9-45AD-9986-5E8ED070272A}"/>
              </a:ext>
            </a:extLst>
          </p:cNvPr>
          <p:cNvSpPr txBox="1"/>
          <p:nvPr/>
        </p:nvSpPr>
        <p:spPr>
          <a:xfrm>
            <a:off x="5868144" y="115954"/>
            <a:ext cx="93610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CHAPTER4</a:t>
            </a:r>
            <a:endParaRPr lang="ko-KR" altLang="en-US" sz="1100" b="1" dirty="0">
              <a:solidFill>
                <a:schemeClr val="tx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7FCF4A0-5017-4CF1-A03D-3A2104963B16}"/>
              </a:ext>
            </a:extLst>
          </p:cNvPr>
          <p:cNvSpPr txBox="1"/>
          <p:nvPr/>
        </p:nvSpPr>
        <p:spPr>
          <a:xfrm>
            <a:off x="3851920" y="116632"/>
            <a:ext cx="93610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CHAPTER2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18027" y="2564964"/>
            <a:ext cx="1486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300" dirty="0" err="1"/>
              <a:t>Gradientboost</a:t>
            </a:r>
            <a:endParaRPr lang="ko-KR" altLang="en-US" sz="2000" spc="300" dirty="0"/>
          </a:p>
        </p:txBody>
      </p:sp>
      <p:sp>
        <p:nvSpPr>
          <p:cNvPr id="69" name="TextBox 68"/>
          <p:cNvSpPr txBox="1"/>
          <p:nvPr/>
        </p:nvSpPr>
        <p:spPr>
          <a:xfrm>
            <a:off x="2839317" y="3507984"/>
            <a:ext cx="1804691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 </a:t>
            </a:r>
            <a:r>
              <a:rPr lang="en-US" altLang="ko-KR" sz="1000" b="1" dirty="0"/>
              <a:t>79.822008</a:t>
            </a:r>
            <a:r>
              <a:rPr lang="en-US" altLang="ko-KR" sz="1000" b="1" dirty="0">
                <a:solidFill>
                  <a:srgbClr val="FFFFFF"/>
                </a:solidFill>
              </a:rPr>
              <a:t> %</a:t>
            </a:r>
            <a:endParaRPr lang="ko-KR" altLang="en-US" sz="1000" b="1" dirty="0">
              <a:solidFill>
                <a:srgbClr val="FFFFFF"/>
              </a:solidFill>
            </a:endParaRPr>
          </a:p>
          <a:p>
            <a:pPr algn="ctr"/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RMSE </a:t>
            </a:r>
            <a:r>
              <a:rPr lang="en-US" altLang="ko-KR" sz="1000" b="1" dirty="0">
                <a:solidFill>
                  <a:schemeClr val="tx1"/>
                </a:solidFill>
              </a:rPr>
              <a:t>0.1406528</a:t>
            </a:r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86627" y="2649106"/>
            <a:ext cx="1383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300" dirty="0" err="1"/>
              <a:t>Randomforest</a:t>
            </a:r>
            <a:endParaRPr lang="ko-KR" altLang="en-US" sz="2000" spc="300" dirty="0"/>
          </a:p>
        </p:txBody>
      </p:sp>
      <p:sp>
        <p:nvSpPr>
          <p:cNvPr id="73" name="TextBox 72"/>
          <p:cNvSpPr txBox="1"/>
          <p:nvPr/>
        </p:nvSpPr>
        <p:spPr>
          <a:xfrm>
            <a:off x="4639517" y="3532946"/>
            <a:ext cx="1804691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 </a:t>
            </a:r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b="1" dirty="0">
                <a:solidFill>
                  <a:srgbClr val="FFFFFF"/>
                </a:solidFill>
              </a:rPr>
              <a:t>77.747788</a:t>
            </a:r>
            <a:r>
              <a:rPr lang="en-US" altLang="ko-KR" sz="1000" dirty="0">
                <a:solidFill>
                  <a:srgbClr val="FFFFFF"/>
                </a:solidFill>
              </a:rPr>
              <a:t> </a:t>
            </a:r>
            <a:r>
              <a:rPr lang="en-US" altLang="ko-KR" sz="1000" b="1" dirty="0">
                <a:solidFill>
                  <a:srgbClr val="FFFFFF"/>
                </a:solidFill>
              </a:rPr>
              <a:t>%</a:t>
            </a:r>
            <a:endParaRPr lang="ko-KR" altLang="en-US" sz="1000" b="1" dirty="0">
              <a:solidFill>
                <a:srgbClr val="FFFFFF"/>
              </a:solidFill>
            </a:endParaRPr>
          </a:p>
          <a:p>
            <a:pPr algn="ctr"/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RMSE </a:t>
            </a:r>
            <a:r>
              <a:rPr lang="en-US" altLang="ko-KR" sz="1000" b="1" dirty="0">
                <a:solidFill>
                  <a:srgbClr val="FFFFFF"/>
                </a:solidFill>
              </a:rPr>
              <a:t>0.14586397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67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465" y="680188"/>
            <a:ext cx="9175047" cy="581404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lumOff val="25000"/>
                  <a:alpha val="33000"/>
                </a:schemeClr>
              </a:gs>
              <a:gs pos="100000">
                <a:srgbClr val="DA8C00">
                  <a:alpha val="4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7" name="그룹 66"/>
          <p:cNvGrpSpPr/>
          <p:nvPr/>
        </p:nvGrpSpPr>
        <p:grpSpPr>
          <a:xfrm>
            <a:off x="-31047" y="6419914"/>
            <a:ext cx="9178506" cy="438086"/>
            <a:chOff x="3583" y="6419914"/>
            <a:chExt cx="9144000" cy="438086"/>
          </a:xfrm>
        </p:grpSpPr>
        <p:sp>
          <p:nvSpPr>
            <p:cNvPr id="68" name="직사각형 67"/>
            <p:cNvSpPr/>
            <p:nvPr/>
          </p:nvSpPr>
          <p:spPr>
            <a:xfrm>
              <a:off x="3583" y="6419914"/>
              <a:ext cx="9144000" cy="438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107504" y="6566409"/>
              <a:ext cx="282694" cy="174959"/>
              <a:chOff x="1017634" y="4545031"/>
              <a:chExt cx="411242" cy="254517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1171782" y="4545031"/>
                <a:ext cx="257094" cy="254517"/>
                <a:chOff x="1171782" y="4545031"/>
                <a:chExt cx="257094" cy="254517"/>
              </a:xfrm>
            </p:grpSpPr>
            <p:sp>
              <p:nvSpPr>
                <p:cNvPr id="80" name="타원 79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양쪽 모서리가 둥근 사각형 80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" name="그룹 76"/>
              <p:cNvGrpSpPr/>
              <p:nvPr/>
            </p:nvGrpSpPr>
            <p:grpSpPr>
              <a:xfrm>
                <a:off x="1017634" y="4595988"/>
                <a:ext cx="205621" cy="203560"/>
                <a:chOff x="1171782" y="4545031"/>
                <a:chExt cx="257094" cy="254517"/>
              </a:xfrm>
            </p:grpSpPr>
            <p:sp>
              <p:nvSpPr>
                <p:cNvPr id="78" name="타원 77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양쪽 모서리가 둥근 사각형 78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3" name="L 도형 72"/>
            <p:cNvSpPr/>
            <p:nvPr/>
          </p:nvSpPr>
          <p:spPr>
            <a:xfrm rot="18900000">
              <a:off x="2058164" y="6584625"/>
              <a:ext cx="112102" cy="112102"/>
            </a:xfrm>
            <a:prstGeom prst="corner">
              <a:avLst>
                <a:gd name="adj1" fmla="val 23545"/>
                <a:gd name="adj2" fmla="val 20899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-31047" y="-20857"/>
            <a:ext cx="9178630" cy="1037034"/>
            <a:chOff x="-31047" y="-20857"/>
            <a:chExt cx="9178630" cy="1037034"/>
          </a:xfrm>
        </p:grpSpPr>
        <p:sp>
          <p:nvSpPr>
            <p:cNvPr id="83" name="직사각형 82"/>
            <p:cNvSpPr/>
            <p:nvPr/>
          </p:nvSpPr>
          <p:spPr>
            <a:xfrm>
              <a:off x="3583" y="-10015"/>
              <a:ext cx="9144000" cy="72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0" y="427855"/>
              <a:ext cx="9144000" cy="33442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>
              <a:off x="-31047" y="-20857"/>
              <a:ext cx="2653868" cy="1037034"/>
            </a:xfrm>
            <a:custGeom>
              <a:avLst/>
              <a:gdLst>
                <a:gd name="connsiteX0" fmla="*/ 2076450 w 2076450"/>
                <a:gd name="connsiteY0" fmla="*/ 0 h 1009650"/>
                <a:gd name="connsiteX1" fmla="*/ 0 w 2076450"/>
                <a:gd name="connsiteY1" fmla="*/ 0 h 1009650"/>
                <a:gd name="connsiteX2" fmla="*/ 0 w 2076450"/>
                <a:gd name="connsiteY2" fmla="*/ 1009650 h 1009650"/>
                <a:gd name="connsiteX3" fmla="*/ 1190625 w 2076450"/>
                <a:gd name="connsiteY3" fmla="*/ 857250 h 1009650"/>
                <a:gd name="connsiteX4" fmla="*/ 2076450 w 2076450"/>
                <a:gd name="connsiteY4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50" h="1009650">
                  <a:moveTo>
                    <a:pt x="207645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1190625" y="8572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DA8C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925" y="200374"/>
              <a:ext cx="1489510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3200" kern="1300" spc="80" dirty="0">
                  <a:effectLst>
                    <a:glow rad="63500">
                      <a:schemeClr val="bg1">
                        <a:lumMod val="95000"/>
                        <a:lumOff val="5000"/>
                        <a:alpha val="40000"/>
                      </a:schemeClr>
                    </a:glow>
                  </a:effectLst>
                  <a:latin typeface="Headliner No. 45" panose="02000000000000000000" pitchFamily="2" charset="0"/>
                  <a:cs typeface="DaunPenh" panose="01010101010101010101" pitchFamily="2" charset="0"/>
                </a:rPr>
                <a:t>Chapter. 4</a:t>
              </a:r>
              <a:endParaRPr lang="ko-KR" altLang="en-US" sz="32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Headliner No. 45" panose="02000000000000000000" pitchFamily="2" charset="0"/>
                <a:cs typeface="DaunPenh" panose="01010101010101010101" pitchFamily="2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51920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CHAPTER2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60032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CHAPTER3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76256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CHAPTER5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900" y="67020"/>
              <a:ext cx="720080" cy="303783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1907704" y="464263"/>
              <a:ext cx="3744416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모델링 및 </a:t>
              </a:r>
              <a:r>
                <a:rPr lang="ko-KR" altLang="en-US" sz="1100" b="1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하이퍼</a:t>
              </a:r>
              <a:r>
                <a:rPr lang="ko-KR" altLang="en-US" sz="11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파라미터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751D43-DA2A-41EF-B583-5F7FC8C4E5EB}"/>
              </a:ext>
            </a:extLst>
          </p:cNvPr>
          <p:cNvSpPr txBox="1"/>
          <p:nvPr/>
        </p:nvSpPr>
        <p:spPr>
          <a:xfrm>
            <a:off x="5868144" y="115954"/>
            <a:ext cx="93610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CHAPTER4</a:t>
            </a:r>
            <a:endParaRPr lang="ko-KR" altLang="en-US" sz="1100" b="1" dirty="0">
              <a:solidFill>
                <a:schemeClr val="tx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243135A-AEC1-4202-8AEB-654A628D751A}"/>
              </a:ext>
            </a:extLst>
          </p:cNvPr>
          <p:cNvSpPr txBox="1"/>
          <p:nvPr/>
        </p:nvSpPr>
        <p:spPr>
          <a:xfrm>
            <a:off x="2843808" y="116632"/>
            <a:ext cx="93610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CHAPTER1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63C2FC0-0E79-48FD-A7B8-98260A67C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29" y="1566106"/>
            <a:ext cx="4188845" cy="315829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79387" y="1549923"/>
            <a:ext cx="4176713" cy="3174477"/>
            <a:chOff x="250476" y="1003030"/>
            <a:chExt cx="4191574" cy="408804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22EF6CAD-46A8-4A28-BEA3-A7154752F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992"/>
            <a:stretch/>
          </p:blipFill>
          <p:spPr>
            <a:xfrm>
              <a:off x="250476" y="1003030"/>
              <a:ext cx="4191574" cy="1619854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xmlns="" id="{22EF6CAD-46A8-4A28-BEA3-A7154752F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82"/>
            <a:stretch/>
          </p:blipFill>
          <p:spPr>
            <a:xfrm>
              <a:off x="250476" y="2622884"/>
              <a:ext cx="4191574" cy="2468189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179630" y="4941168"/>
            <a:ext cx="8713787" cy="1080220"/>
            <a:chOff x="403860" y="1435703"/>
            <a:chExt cx="5349240" cy="4858417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403860" y="1463040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XGBoost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모델의 튜닝을 통해 최고의 </a:t>
              </a:r>
              <a:r>
                <a:rPr lang="ko-KR" altLang="en-US" sz="1050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파라미터는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 </a:t>
              </a:r>
              <a:r>
                <a:rPr lang="ko-KR" altLang="en-US" sz="1050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훈령량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:  400, 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깊이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: 7, </a:t>
              </a:r>
              <a:r>
                <a:rPr lang="ko-KR" altLang="en-US" sz="1050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학습률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: 0.05</a:t>
              </a:r>
              <a:r>
                <a:rPr lang="ko-KR" altLang="en-US" sz="1050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인것을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 확인 할 수 있었다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.</a:t>
              </a:r>
            </a:p>
            <a:p>
              <a:pPr algn="ctr"/>
              <a:endParaRPr lang="en-US" altLang="ko-KR" sz="1050" b="1" dirty="0">
                <a:solidFill>
                  <a:schemeClr val="bg1"/>
                </a:solidFill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최고 평균 정확도는 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79.2%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를 기록하였다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.</a:t>
              </a:r>
              <a:endParaRPr lang="ko-KR" altLang="en-US" sz="1050" b="1" dirty="0">
                <a:solidFill>
                  <a:schemeClr val="bg1"/>
                </a:solidFill>
                <a:ea typeface="나눔스퀘어" panose="020B0600000101010101" pitchFamily="50" charset="-127"/>
              </a:endParaRPr>
            </a:p>
          </p:txBody>
        </p:sp>
        <p:sp>
          <p:nvSpPr>
            <p:cNvPr id="58" name="1/2 액자 57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1/2 액자 58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1/2 액자 59"/>
            <p:cNvSpPr/>
            <p:nvPr/>
          </p:nvSpPr>
          <p:spPr>
            <a:xfrm>
              <a:off x="403860" y="1435703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79387" y="1064698"/>
            <a:ext cx="4140585" cy="420086"/>
            <a:chOff x="403860" y="1435703"/>
            <a:chExt cx="5349240" cy="4858417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403860" y="1463040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chemeClr val="bg1"/>
                  </a:solidFill>
                  <a:latin typeface="+mj-lt"/>
                  <a:ea typeface="나눔스퀘어" panose="020B0600000101010101" pitchFamily="50" charset="-127"/>
                </a:rPr>
                <a:t>하이퍼파라미터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나눔스퀘어" panose="020B0600000101010101" pitchFamily="50" charset="-127"/>
              </a:endParaRPr>
            </a:p>
          </p:txBody>
        </p:sp>
        <p:sp>
          <p:nvSpPr>
            <p:cNvPr id="63" name="1/2 액자 62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1/2 액자 63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1/2 액자 65"/>
            <p:cNvSpPr/>
            <p:nvPr/>
          </p:nvSpPr>
          <p:spPr>
            <a:xfrm>
              <a:off x="403860" y="1435703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588224" y="6454291"/>
            <a:ext cx="38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+mj-ea"/>
              </a:rPr>
              <a:t>모델 튜닝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218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 b="6811"/>
          <a:stretch/>
        </p:blipFill>
        <p:spPr bwMode="auto">
          <a:xfrm>
            <a:off x="0" y="-4762"/>
            <a:ext cx="9265323" cy="6858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-1" y="-4762"/>
            <a:ext cx="9265323" cy="6858000"/>
          </a:xfrm>
          <a:prstGeom prst="rect">
            <a:avLst/>
          </a:prstGeom>
          <a:solidFill>
            <a:schemeClr val="bg1">
              <a:lumMod val="85000"/>
              <a:lumOff val="15000"/>
              <a:alpha val="5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29008" y="3068960"/>
            <a:ext cx="268599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4400" kern="1300" spc="80" dirty="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DaunPenh" panose="01010101010101010101" pitchFamily="2" charset="0"/>
              </a:rPr>
              <a:t> 승률 예측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51920" y="2348880"/>
            <a:ext cx="1440160" cy="667494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>
            <a:softEdge rad="1270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eadliner No. 45" panose="02000000000000000000" pitchFamily="2" charset="0"/>
              </a:rPr>
              <a:t>CHAPTER. 5</a:t>
            </a:r>
            <a:endParaRPr lang="ko-KR" altLang="en-US" sz="1600" spc="300" dirty="0">
              <a:solidFill>
                <a:schemeClr val="bg1"/>
              </a:solidFill>
              <a:latin typeface="Headliner No. 45" panose="02000000000000000000" pitchFamily="2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316416" y="6021288"/>
            <a:ext cx="576064" cy="576064"/>
            <a:chOff x="6300192" y="4221088"/>
            <a:chExt cx="576064" cy="576064"/>
          </a:xfrm>
        </p:grpSpPr>
        <p:sp>
          <p:nvSpPr>
            <p:cNvPr id="12" name="원형 화살표 11"/>
            <p:cNvSpPr/>
            <p:nvPr/>
          </p:nvSpPr>
          <p:spPr>
            <a:xfrm>
              <a:off x="6336196" y="4257092"/>
              <a:ext cx="504056" cy="504056"/>
            </a:xfrm>
            <a:prstGeom prst="circularArrow">
              <a:avLst>
                <a:gd name="adj1" fmla="val 12500"/>
                <a:gd name="adj2" fmla="val 750181"/>
                <a:gd name="adj3" fmla="val 20457681"/>
                <a:gd name="adj4" fmla="val 9019799"/>
                <a:gd name="adj5" fmla="val 12512"/>
              </a:avLst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300192" y="4221088"/>
              <a:ext cx="576064" cy="57606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58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465" y="680188"/>
            <a:ext cx="9175047" cy="581404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lumOff val="25000"/>
                  <a:alpha val="33000"/>
                </a:schemeClr>
              </a:gs>
              <a:gs pos="100000">
                <a:srgbClr val="DA8C00">
                  <a:alpha val="4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-31047" y="6419914"/>
            <a:ext cx="9178506" cy="438086"/>
            <a:chOff x="3583" y="6419914"/>
            <a:chExt cx="9144000" cy="438086"/>
          </a:xfrm>
        </p:grpSpPr>
        <p:sp>
          <p:nvSpPr>
            <p:cNvPr id="85" name="직사각형 84"/>
            <p:cNvSpPr/>
            <p:nvPr/>
          </p:nvSpPr>
          <p:spPr>
            <a:xfrm>
              <a:off x="3583" y="6419914"/>
              <a:ext cx="9144000" cy="438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107504" y="6566409"/>
              <a:ext cx="282694" cy="174959"/>
              <a:chOff x="1017634" y="4545031"/>
              <a:chExt cx="411242" cy="254517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1171782" y="4545031"/>
                <a:ext cx="257094" cy="254517"/>
                <a:chOff x="1171782" y="4545031"/>
                <a:chExt cx="257094" cy="254517"/>
              </a:xfrm>
            </p:grpSpPr>
            <p:sp>
              <p:nvSpPr>
                <p:cNvPr id="97" name="타원 96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양쪽 모서리가 둥근 사각형 97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1017634" y="4595988"/>
                <a:ext cx="205621" cy="203560"/>
                <a:chOff x="1171782" y="4545031"/>
                <a:chExt cx="257094" cy="254517"/>
              </a:xfrm>
            </p:grpSpPr>
            <p:sp>
              <p:nvSpPr>
                <p:cNvPr id="95" name="타원 94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양쪽 모서리가 둥근 사각형 95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0" name="L 도형 89"/>
            <p:cNvSpPr/>
            <p:nvPr/>
          </p:nvSpPr>
          <p:spPr>
            <a:xfrm rot="18900000">
              <a:off x="2058164" y="6584625"/>
              <a:ext cx="112102" cy="112102"/>
            </a:xfrm>
            <a:prstGeom prst="corner">
              <a:avLst>
                <a:gd name="adj1" fmla="val 23545"/>
                <a:gd name="adj2" fmla="val 20899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-31047" y="-20857"/>
            <a:ext cx="9178630" cy="1037034"/>
            <a:chOff x="-31047" y="-20857"/>
            <a:chExt cx="9178630" cy="1037034"/>
          </a:xfrm>
        </p:grpSpPr>
        <p:sp>
          <p:nvSpPr>
            <p:cNvPr id="52" name="직사각형 51"/>
            <p:cNvSpPr/>
            <p:nvPr/>
          </p:nvSpPr>
          <p:spPr>
            <a:xfrm>
              <a:off x="3583" y="-10015"/>
              <a:ext cx="9144000" cy="72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0" y="427855"/>
              <a:ext cx="9144000" cy="33442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-31047" y="-20857"/>
              <a:ext cx="2653868" cy="1037034"/>
            </a:xfrm>
            <a:custGeom>
              <a:avLst/>
              <a:gdLst>
                <a:gd name="connsiteX0" fmla="*/ 2076450 w 2076450"/>
                <a:gd name="connsiteY0" fmla="*/ 0 h 1009650"/>
                <a:gd name="connsiteX1" fmla="*/ 0 w 2076450"/>
                <a:gd name="connsiteY1" fmla="*/ 0 h 1009650"/>
                <a:gd name="connsiteX2" fmla="*/ 0 w 2076450"/>
                <a:gd name="connsiteY2" fmla="*/ 1009650 h 1009650"/>
                <a:gd name="connsiteX3" fmla="*/ 1190625 w 2076450"/>
                <a:gd name="connsiteY3" fmla="*/ 857250 h 1009650"/>
                <a:gd name="connsiteX4" fmla="*/ 2076450 w 2076450"/>
                <a:gd name="connsiteY4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50" h="1009650">
                  <a:moveTo>
                    <a:pt x="207645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1190625" y="8572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DA8C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734" y="200374"/>
              <a:ext cx="1479893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3200" kern="1300" spc="80" dirty="0">
                  <a:effectLst>
                    <a:glow rad="63500">
                      <a:schemeClr val="bg1">
                        <a:lumMod val="95000"/>
                        <a:lumOff val="5000"/>
                        <a:alpha val="40000"/>
                      </a:schemeClr>
                    </a:glow>
                  </a:effectLst>
                  <a:latin typeface="Headliner No. 45" panose="02000000000000000000" pitchFamily="2" charset="0"/>
                  <a:cs typeface="DaunPenh" panose="01010101010101010101" pitchFamily="2" charset="0"/>
                </a:rPr>
                <a:t>Chapter. 5</a:t>
              </a:r>
              <a:endParaRPr lang="ko-KR" altLang="en-US" sz="32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Headliner No. 45" panose="02000000000000000000" pitchFamily="2" charset="0"/>
                <a:cs typeface="DaunPenh" panose="01010101010101010101" pitchFamily="2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43808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CHAPTER1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51920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CHAPTER2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60032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CHAPTER3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68144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CHAPTER4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76256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CHAPTER5</a:t>
              </a:r>
              <a:endPara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900" y="67020"/>
              <a:ext cx="720080" cy="303783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907704" y="464263"/>
              <a:ext cx="3744416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승률 예측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1DD7435-E89D-4C05-A7F2-29EECA91E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62" y="1562657"/>
            <a:ext cx="4176713" cy="3160977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179630" y="4941168"/>
            <a:ext cx="8713787" cy="1080220"/>
            <a:chOff x="403860" y="1435703"/>
            <a:chExt cx="5349240" cy="4858417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403860" y="1463040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XGBoost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모델의 튜닝을 통해 최고의 </a:t>
              </a:r>
              <a:r>
                <a:rPr lang="ko-KR" altLang="en-US" sz="1050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파라미터는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 </a:t>
              </a:r>
              <a:r>
                <a:rPr lang="ko-KR" altLang="en-US" sz="1050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훈령량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:  400, 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깊이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: 7, </a:t>
              </a:r>
              <a:r>
                <a:rPr lang="ko-KR" altLang="en-US" sz="1050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학습률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: 0.05</a:t>
              </a:r>
              <a:r>
                <a:rPr lang="ko-KR" altLang="en-US" sz="1050" b="1" dirty="0" err="1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인것을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 확인 할 수 있었다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.</a:t>
              </a:r>
            </a:p>
            <a:p>
              <a:pPr algn="ctr"/>
              <a:endParaRPr lang="en-US" altLang="ko-KR" sz="1050" b="1" dirty="0">
                <a:solidFill>
                  <a:schemeClr val="bg1"/>
                </a:solidFill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최고 평균 정확도는 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79.2%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과 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RMSE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의 수치는 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0.140578</a:t>
              </a:r>
              <a:r>
                <a:rPr lang="ko-KR" altLang="en-US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로 기록하였다</a:t>
              </a:r>
              <a:r>
                <a:rPr lang="en-US" altLang="ko-KR" sz="1050" b="1" dirty="0" smtClean="0">
                  <a:solidFill>
                    <a:schemeClr val="bg1"/>
                  </a:solidFill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42" name="1/2 액자 41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1/2 액자 42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1/2 액자 43"/>
            <p:cNvSpPr/>
            <p:nvPr/>
          </p:nvSpPr>
          <p:spPr>
            <a:xfrm>
              <a:off x="403860" y="1435703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79387" y="1064698"/>
            <a:ext cx="4140585" cy="420086"/>
            <a:chOff x="403860" y="1435703"/>
            <a:chExt cx="5349240" cy="4858417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403860" y="1463040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chemeClr val="bg1"/>
                  </a:solidFill>
                  <a:latin typeface="+mj-lt"/>
                  <a:ea typeface="나눔스퀘어" panose="020B0600000101010101" pitchFamily="50" charset="-127"/>
                </a:rPr>
                <a:t>시험셋</a:t>
              </a:r>
              <a:r>
                <a:rPr lang="ko-KR" altLang="en-US" b="1" dirty="0" smtClean="0">
                  <a:solidFill>
                    <a:schemeClr val="bg1"/>
                  </a:solidFill>
                  <a:latin typeface="+mj-lt"/>
                  <a:ea typeface="나눔스퀘어" panose="020B0600000101010101" pitchFamily="50" charset="-127"/>
                </a:rPr>
                <a:t> 승률 예측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나눔스퀘어" panose="020B0600000101010101" pitchFamily="50" charset="-127"/>
              </a:endParaRPr>
            </a:p>
          </p:txBody>
        </p:sp>
        <p:sp>
          <p:nvSpPr>
            <p:cNvPr id="47" name="1/2 액자 46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1/2 액자 47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1/2 액자 48"/>
            <p:cNvSpPr/>
            <p:nvPr/>
          </p:nvSpPr>
          <p:spPr>
            <a:xfrm>
              <a:off x="403860" y="1435703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228184" y="6454291"/>
            <a:ext cx="38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+mj-ea"/>
              </a:rPr>
              <a:t>시험셋</a:t>
            </a:r>
            <a:r>
              <a:rPr lang="ko-KR" altLang="en-US" b="1" dirty="0" smtClean="0">
                <a:latin typeface="+mj-ea"/>
              </a:rPr>
              <a:t> 승률 예측</a:t>
            </a:r>
            <a:endParaRPr lang="ko-KR" altLang="en-US" b="1" dirty="0">
              <a:latin typeface="+mj-ea"/>
            </a:endParaRPr>
          </a:p>
        </p:txBody>
      </p:sp>
      <p:pic>
        <p:nvPicPr>
          <p:cNvPr id="18434" name="Picture 2" descr="C:\Users\user\초기상태\Downloads\image (4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" y="1557338"/>
            <a:ext cx="4176713" cy="316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1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" r="6528" b="2696"/>
          <a:stretch/>
        </p:blipFill>
        <p:spPr bwMode="auto">
          <a:xfrm>
            <a:off x="-1" y="0"/>
            <a:ext cx="9229345" cy="697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0" y="0"/>
            <a:ext cx="9175047" cy="6869436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15854" y="2564904"/>
            <a:ext cx="133369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4400" kern="1300" spc="80" dirty="0">
                <a:blipFill>
                  <a:blip r:embed="rId5"/>
                  <a:stretch>
                    <a:fillRect/>
                  </a:stretch>
                </a:blip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DaunPenh" panose="01010101010101010101" pitchFamily="2" charset="0"/>
              </a:rPr>
              <a:t>결과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19672" y="1706546"/>
            <a:ext cx="1440160" cy="667494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>
            <a:softEdge rad="1270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eadliner No. 45" panose="02000000000000000000" pitchFamily="2" charset="0"/>
              </a:rPr>
              <a:t>CHAPTER. 6</a:t>
            </a:r>
            <a:endParaRPr lang="ko-KR" altLang="en-US" sz="1600" spc="300" dirty="0">
              <a:solidFill>
                <a:schemeClr val="bg1"/>
              </a:solidFill>
              <a:latin typeface="Headliner No. 45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1629" y="3573016"/>
            <a:ext cx="3730830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kern="1300" spc="80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blipFill>
                  <a:blip r:embed="rId5"/>
                  <a:stretch>
                    <a:fillRect/>
                  </a:stretch>
                </a:blipFill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cs typeface="DaunPenh" panose="01010101010101010101" pitchFamily="2" charset="0"/>
              </a:rPr>
              <a:t>최적의 파라미터 값을 </a:t>
            </a:r>
            <a:r>
              <a:rPr lang="ko-KR" altLang="en-US" sz="2000" kern="1300" spc="8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blipFill>
                  <a:blip r:embed="rId5"/>
                  <a:stretch>
                    <a:fillRect/>
                  </a:stretch>
                </a:blipFill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cs typeface="DaunPenh" panose="01010101010101010101" pitchFamily="2" charset="0"/>
              </a:rPr>
              <a:t>통해 </a:t>
            </a:r>
            <a:endParaRPr lang="en-US" altLang="ko-KR" sz="2000" kern="1300" spc="80" dirty="0" smtClean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blipFill>
                <a:blip r:embed="rId5"/>
                <a:stretch>
                  <a:fillRect/>
                </a:stretch>
              </a:blipFill>
              <a:effectLst>
                <a:glow rad="63500">
                  <a:schemeClr val="bg1">
                    <a:lumMod val="95000"/>
                    <a:lumOff val="5000"/>
                    <a:alpha val="40000"/>
                  </a:schemeClr>
                </a:glow>
              </a:effectLst>
              <a:cs typeface="DaunPenh" panose="01010101010101010101" pitchFamily="2" charset="0"/>
            </a:endParaRPr>
          </a:p>
          <a:p>
            <a:pPr algn="ctr"/>
            <a:r>
              <a:rPr lang="ko-KR" altLang="en-US" sz="2000" kern="1300" spc="8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blipFill>
                  <a:blip r:embed="rId5"/>
                  <a:stretch>
                    <a:fillRect/>
                  </a:stretch>
                </a:blipFill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cs typeface="DaunPenh" panose="01010101010101010101" pitchFamily="2" charset="0"/>
              </a:rPr>
              <a:t>최고의 정확도는 </a:t>
            </a:r>
            <a:r>
              <a:rPr lang="en-US" altLang="ko-KR" sz="2000" kern="1300" spc="8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blipFill>
                  <a:blip r:embed="rId5"/>
                  <a:stretch>
                    <a:fillRect/>
                  </a:stretch>
                </a:blipFill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cs typeface="DaunPenh" panose="01010101010101010101" pitchFamily="2" charset="0"/>
              </a:rPr>
              <a:t>79.2% </a:t>
            </a:r>
            <a:r>
              <a:rPr lang="ko-KR" altLang="en-US" sz="2000" kern="1300" spc="8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blipFill>
                  <a:blip r:embed="rId5"/>
                  <a:stretch>
                    <a:fillRect/>
                  </a:stretch>
                </a:blipFill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cs typeface="DaunPenh" panose="01010101010101010101" pitchFamily="2" charset="0"/>
              </a:rPr>
              <a:t>이며 </a:t>
            </a:r>
            <a:endParaRPr lang="en-US" altLang="ko-KR" sz="2000" kern="1300" spc="80" dirty="0" smtClean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blipFill>
                <a:blip r:embed="rId5"/>
                <a:stretch>
                  <a:fillRect/>
                </a:stretch>
              </a:blipFill>
              <a:effectLst>
                <a:glow rad="63500">
                  <a:schemeClr val="bg1">
                    <a:lumMod val="95000"/>
                    <a:lumOff val="5000"/>
                    <a:alpha val="40000"/>
                  </a:schemeClr>
                </a:glow>
              </a:effectLst>
              <a:cs typeface="DaunPenh" panose="01010101010101010101" pitchFamily="2" charset="0"/>
            </a:endParaRPr>
          </a:p>
          <a:p>
            <a:pPr algn="ctr"/>
            <a:r>
              <a:rPr lang="en-US" altLang="ko-KR" sz="2000" kern="1300" spc="8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blipFill>
                  <a:blip r:embed="rId5"/>
                  <a:stretch>
                    <a:fillRect/>
                  </a:stretch>
                </a:blipFill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cs typeface="DaunPenh" panose="01010101010101010101" pitchFamily="2" charset="0"/>
              </a:rPr>
              <a:t>RMSE</a:t>
            </a:r>
            <a:r>
              <a:rPr lang="ko-KR" altLang="en-US" sz="2000" kern="1300" spc="8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blipFill>
                  <a:blip r:embed="rId5"/>
                  <a:stretch>
                    <a:fillRect/>
                  </a:stretch>
                </a:blipFill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cs typeface="DaunPenh" panose="01010101010101010101" pitchFamily="2" charset="0"/>
              </a:rPr>
              <a:t>의 수치는 </a:t>
            </a:r>
            <a:r>
              <a:rPr lang="en-US" altLang="ko-KR" sz="2000" kern="1300" spc="8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blipFill>
                  <a:blip r:embed="rId5"/>
                  <a:stretch>
                    <a:fillRect/>
                  </a:stretch>
                </a:blipFill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cs typeface="DaunPenh" panose="01010101010101010101" pitchFamily="2" charset="0"/>
              </a:rPr>
              <a:t>0.1405</a:t>
            </a:r>
            <a:r>
              <a:rPr lang="ko-KR" altLang="en-US" sz="2000" kern="1300" spc="8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blipFill>
                  <a:blip r:embed="rId5"/>
                  <a:stretch>
                    <a:fillRect/>
                  </a:stretch>
                </a:blipFill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cs typeface="DaunPenh" panose="01010101010101010101" pitchFamily="2" charset="0"/>
              </a:rPr>
              <a:t>인 </a:t>
            </a:r>
            <a:endParaRPr lang="en-US" altLang="ko-KR" sz="2000" kern="1300" spc="80" dirty="0" smtClean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blipFill>
                <a:blip r:embed="rId5"/>
                <a:stretch>
                  <a:fillRect/>
                </a:stretch>
              </a:blipFill>
              <a:effectLst>
                <a:glow rad="63500">
                  <a:schemeClr val="bg1">
                    <a:lumMod val="95000"/>
                    <a:lumOff val="5000"/>
                    <a:alpha val="40000"/>
                  </a:schemeClr>
                </a:glow>
              </a:effectLst>
              <a:cs typeface="DaunPenh" panose="01010101010101010101" pitchFamily="2" charset="0"/>
            </a:endParaRPr>
          </a:p>
          <a:p>
            <a:pPr algn="ctr"/>
            <a:r>
              <a:rPr lang="ko-KR" altLang="en-US" sz="2000" kern="1300" spc="8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blipFill>
                  <a:blip r:embed="rId5"/>
                  <a:stretch>
                    <a:fillRect/>
                  </a:stretch>
                </a:blipFill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cs typeface="DaunPenh" panose="01010101010101010101" pitchFamily="2" charset="0"/>
              </a:rPr>
              <a:t>모델을 </a:t>
            </a:r>
            <a:r>
              <a:rPr lang="ko-KR" altLang="en-US" sz="2000" kern="1300" spc="80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blipFill>
                  <a:blip r:embed="rId5"/>
                  <a:stretch>
                    <a:fillRect/>
                  </a:stretch>
                </a:blipFill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cs typeface="DaunPenh" panose="01010101010101010101" pitchFamily="2" charset="0"/>
              </a:rPr>
              <a:t>찾</a:t>
            </a:r>
            <a:r>
              <a:rPr lang="ko-KR" altLang="en-US" sz="2000" kern="1300" spc="8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blipFill>
                  <a:blip r:embed="rId5"/>
                  <a:stretch>
                    <a:fillRect/>
                  </a:stretch>
                </a:blipFill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cs typeface="DaunPenh" panose="01010101010101010101" pitchFamily="2" charset="0"/>
              </a:rPr>
              <a:t>을 수 있었다</a:t>
            </a:r>
            <a:r>
              <a:rPr lang="en-US" altLang="ko-KR" sz="2000" kern="1300" spc="80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blipFill>
                  <a:blip r:embed="rId5"/>
                  <a:stretch>
                    <a:fillRect/>
                  </a:stretch>
                </a:blipFill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cs typeface="DaunPenh" panose="01010101010101010101" pitchFamily="2" charset="0"/>
              </a:rPr>
              <a:t>.</a:t>
            </a:r>
            <a:r>
              <a:rPr lang="ko-KR" altLang="en-US" sz="2000" kern="1300" spc="8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blipFill>
                  <a:blip r:embed="rId5"/>
                  <a:stretch>
                    <a:fillRect/>
                  </a:stretch>
                </a:blipFill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cs typeface="DaunPenh" panose="01010101010101010101" pitchFamily="2" charset="0"/>
              </a:rPr>
              <a:t> </a:t>
            </a:r>
            <a:endParaRPr lang="en-US" altLang="ko-KR" sz="2000" kern="1300" spc="80" dirty="0" smtClean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blipFill>
                <a:blip r:embed="rId5"/>
                <a:stretch>
                  <a:fillRect/>
                </a:stretch>
              </a:blipFill>
              <a:effectLst>
                <a:glow rad="63500">
                  <a:schemeClr val="bg1">
                    <a:lumMod val="95000"/>
                    <a:lumOff val="5000"/>
                    <a:alpha val="40000"/>
                  </a:schemeClr>
                </a:glow>
              </a:effectLst>
              <a:cs typeface="DaunPenh" panose="01010101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8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4" descr="배틀그라운드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88" y="0"/>
            <a:ext cx="917988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2843808" y="3181906"/>
            <a:ext cx="4104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pc="300" dirty="0">
                <a:solidFill>
                  <a:schemeClr val="tx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4647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60756" y="4551512"/>
            <a:ext cx="9223551" cy="1342861"/>
            <a:chOff x="-160756" y="4055968"/>
            <a:chExt cx="9223551" cy="1342861"/>
          </a:xfrm>
        </p:grpSpPr>
        <p:sp>
          <p:nvSpPr>
            <p:cNvPr id="9" name="TextBox 8"/>
            <p:cNvSpPr txBox="1"/>
            <p:nvPr/>
          </p:nvSpPr>
          <p:spPr>
            <a:xfrm>
              <a:off x="-160756" y="4075390"/>
              <a:ext cx="92235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8000" kern="1300" spc="80" dirty="0">
                  <a:ln>
                    <a:solidFill>
                      <a:schemeClr val="bg1">
                        <a:lumMod val="95000"/>
                        <a:lumOff val="5000"/>
                      </a:schemeClr>
                    </a:solidFill>
                  </a:ln>
                  <a:blipFill>
                    <a:blip r:embed="rId2"/>
                    <a:stretch>
                      <a:fillRect/>
                    </a:stretch>
                  </a:blipFill>
                  <a:effectLst>
                    <a:glow rad="63500">
                      <a:schemeClr val="bg1">
                        <a:lumMod val="95000"/>
                        <a:lumOff val="5000"/>
                        <a:alpha val="40000"/>
                      </a:schemeClr>
                    </a:glow>
                  </a:effectLst>
                  <a:latin typeface="+mj-lt"/>
                  <a:ea typeface="+mj-ea"/>
                  <a:cs typeface="DaunPenh" panose="01010101010101010101" pitchFamily="2" charset="0"/>
                </a:rPr>
                <a:t>DESIGN GROUNDS</a:t>
              </a:r>
              <a:endParaRPr lang="ko-KR" altLang="en-US" sz="8000" kern="1300" spc="80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blipFill>
                  <a:blip r:embed="rId2"/>
                  <a:stretch>
                    <a:fillRect/>
                  </a:stretch>
                </a:blipFill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ea typeface="+mj-ea"/>
                <a:cs typeface="DaunPenh" panose="01010101010101010101" pitchFamily="2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98894" y="4055968"/>
              <a:ext cx="2160240" cy="248406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  <a:softEdge rad="12700"/>
            </a:effectLst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pc="300" dirty="0">
                  <a:solidFill>
                    <a:schemeClr val="bg1"/>
                  </a:solidFill>
                  <a:latin typeface="+mj-lt"/>
                  <a:ea typeface="+mj-ea"/>
                </a:rPr>
                <a:t>YELLOW TEAM’S</a:t>
              </a:r>
              <a:endParaRPr lang="ko-KR" altLang="en-US" sz="1600" spc="30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3270" y="4374455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n w="3175">
                    <a:solidFill>
                      <a:schemeClr val="bg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lt"/>
                  <a:ea typeface="+mj-ea"/>
                </a:rPr>
                <a:t>TM</a:t>
              </a:r>
              <a:endParaRPr lang="ko-KR" altLang="en-US" sz="1200" dirty="0">
                <a:ln w="3175">
                  <a:solidFill>
                    <a:schemeClr val="bg1"/>
                  </a:solidFill>
                </a:ln>
                <a:blipFill>
                  <a:blip r:embed="rId3"/>
                  <a:stretch>
                    <a:fillRect/>
                  </a:stretch>
                </a:blipFill>
                <a:latin typeface="+mj-lt"/>
                <a:ea typeface="+mj-ea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7791" y="2686273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kern="1300" spc="80" dirty="0">
                <a:solidFill>
                  <a:schemeClr val="tx1">
                    <a:lumMod val="95000"/>
                  </a:schemeClr>
                </a:solidFill>
                <a:latin typeface="+mj-lt"/>
                <a:ea typeface="+mj-ea"/>
                <a:cs typeface="DaunPenh" panose="01010101010101010101" pitchFamily="2" charset="0"/>
              </a:rPr>
              <a:t>CHAPTER.1</a:t>
            </a:r>
            <a:endParaRPr lang="ko-KR" altLang="en-US" sz="2000" kern="1300" spc="80" dirty="0">
              <a:solidFill>
                <a:schemeClr val="tx1">
                  <a:lumMod val="95000"/>
                </a:schemeClr>
              </a:solidFill>
              <a:latin typeface="+mj-lt"/>
              <a:ea typeface="+mj-ea"/>
              <a:cs typeface="DaunPenh" panose="01010101010101010101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829" y="3138636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kern="1300" spc="80" dirty="0">
                <a:solidFill>
                  <a:schemeClr val="tx1">
                    <a:lumMod val="95000"/>
                  </a:schemeClr>
                </a:solidFill>
                <a:latin typeface="+mj-lt"/>
                <a:ea typeface="+mj-ea"/>
                <a:cs typeface="DaunPenh" panose="01010101010101010101" pitchFamily="2" charset="0"/>
              </a:rPr>
              <a:t>CHAPTER.2</a:t>
            </a:r>
            <a:endParaRPr lang="ko-KR" altLang="en-US" sz="2000" kern="1300" spc="80" dirty="0">
              <a:solidFill>
                <a:schemeClr val="tx1">
                  <a:lumMod val="95000"/>
                </a:schemeClr>
              </a:solidFill>
              <a:latin typeface="+mj-lt"/>
              <a:ea typeface="+mj-ea"/>
              <a:cs typeface="DaunPenh" panose="01010101010101010101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630" y="3600301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kern="1300" spc="80" dirty="0">
                <a:solidFill>
                  <a:schemeClr val="tx1">
                    <a:lumMod val="95000"/>
                  </a:schemeClr>
                </a:solidFill>
                <a:latin typeface="+mj-lt"/>
                <a:ea typeface="+mj-ea"/>
                <a:cs typeface="DaunPenh" panose="01010101010101010101" pitchFamily="2" charset="0"/>
              </a:rPr>
              <a:t>CHAPTER.3</a:t>
            </a:r>
            <a:endParaRPr lang="ko-KR" altLang="en-US" sz="2000" kern="1300" spc="80" dirty="0">
              <a:solidFill>
                <a:schemeClr val="tx1">
                  <a:lumMod val="95000"/>
                </a:schemeClr>
              </a:solidFill>
              <a:latin typeface="+mj-lt"/>
              <a:ea typeface="+mj-ea"/>
              <a:cs typeface="DaunPenh" panose="01010101010101010101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2637" y="4061966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kern="1300" spc="80" dirty="0">
                <a:solidFill>
                  <a:schemeClr val="tx1">
                    <a:lumMod val="95000"/>
                  </a:schemeClr>
                </a:solidFill>
                <a:latin typeface="+mj-lt"/>
                <a:ea typeface="+mj-ea"/>
                <a:cs typeface="DaunPenh" panose="01010101010101010101" pitchFamily="2" charset="0"/>
              </a:rPr>
              <a:t>CHAPTER.4</a:t>
            </a:r>
            <a:endParaRPr lang="ko-KR" altLang="en-US" sz="2000" kern="1300" spc="80" dirty="0">
              <a:solidFill>
                <a:schemeClr val="tx1">
                  <a:lumMod val="95000"/>
                </a:schemeClr>
              </a:solidFill>
              <a:latin typeface="+mj-lt"/>
              <a:ea typeface="+mj-ea"/>
              <a:cs typeface="DaunPenh" panose="01010101010101010101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7604" y="2809384"/>
            <a:ext cx="183628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  <a:ea typeface="+mj-ea"/>
              </a:rPr>
              <a:t>데이터 불러오기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720365" y="3077141"/>
            <a:ext cx="3672407" cy="0"/>
          </a:xfrm>
          <a:prstGeom prst="line">
            <a:avLst/>
          </a:prstGeom>
          <a:ln w="127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20365" y="3538746"/>
            <a:ext cx="4104456" cy="0"/>
          </a:xfrm>
          <a:prstGeom prst="line">
            <a:avLst/>
          </a:prstGeom>
          <a:ln w="127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20365" y="4000411"/>
            <a:ext cx="4464496" cy="0"/>
          </a:xfrm>
          <a:prstGeom prst="line">
            <a:avLst/>
          </a:prstGeom>
          <a:ln w="127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20365" y="4462076"/>
            <a:ext cx="4752528" cy="0"/>
          </a:xfrm>
          <a:prstGeom prst="line">
            <a:avLst/>
          </a:prstGeom>
          <a:ln w="127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7245" y="1619300"/>
            <a:ext cx="92333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800" kern="1300" spc="80" dirty="0">
                <a:solidFill>
                  <a:schemeClr val="tx1">
                    <a:lumMod val="95000"/>
                  </a:schemeClr>
                </a:solidFill>
                <a:latin typeface="+mj-lt"/>
                <a:ea typeface="+mj-ea"/>
                <a:cs typeface="DaunPenh" panose="01010101010101010101" pitchFamily="2" charset="0"/>
              </a:rPr>
              <a:t>목차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9612" y="3224009"/>
            <a:ext cx="183628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+mj-lt"/>
                <a:ea typeface="+mj-ea"/>
              </a:rPr>
              <a:t>전처리</a:t>
            </a:r>
            <a:endParaRPr lang="ko-KR" altLang="en-US" sz="1200" dirty="0">
              <a:latin typeface="+mj-lt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04420" y="3728065"/>
            <a:ext cx="197549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  <a:ea typeface="+mj-ea"/>
              </a:rPr>
              <a:t>상관관계 및 회귀분석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41217" y="4185077"/>
            <a:ext cx="2298735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  <a:ea typeface="+mj-ea"/>
              </a:rPr>
              <a:t>모델링 및 </a:t>
            </a:r>
            <a:r>
              <a:rPr lang="ko-KR" altLang="en-US" sz="1200" dirty="0" err="1">
                <a:latin typeface="+mj-lt"/>
                <a:ea typeface="+mj-ea"/>
              </a:rPr>
              <a:t>하이퍼</a:t>
            </a:r>
            <a:r>
              <a:rPr lang="ko-KR" altLang="en-US" sz="1200" dirty="0">
                <a:latin typeface="+mj-lt"/>
                <a:ea typeface="+mj-ea"/>
              </a:rPr>
              <a:t> 파라미터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2637" y="4541058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kern="1300" spc="80" dirty="0">
                <a:solidFill>
                  <a:schemeClr val="tx1">
                    <a:lumMod val="95000"/>
                  </a:schemeClr>
                </a:solidFill>
                <a:latin typeface="+mj-lt"/>
                <a:ea typeface="+mj-ea"/>
                <a:cs typeface="DaunPenh" panose="01010101010101010101" pitchFamily="2" charset="0"/>
              </a:rPr>
              <a:t>CHAPTER.5</a:t>
            </a:r>
            <a:endParaRPr lang="ko-KR" altLang="en-US" sz="2000" kern="1300" spc="80" dirty="0">
              <a:solidFill>
                <a:schemeClr val="tx1">
                  <a:lumMod val="95000"/>
                </a:schemeClr>
              </a:solidFill>
              <a:latin typeface="+mj-lt"/>
              <a:ea typeface="+mj-ea"/>
              <a:cs typeface="DaunPenh" panose="01010101010101010101" pitchFamily="2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20365" y="4941168"/>
            <a:ext cx="4752528" cy="0"/>
          </a:xfrm>
          <a:prstGeom prst="line">
            <a:avLst/>
          </a:prstGeom>
          <a:ln w="127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5696" y="4592161"/>
            <a:ext cx="183628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  <a:ea typeface="+mj-ea"/>
              </a:rPr>
              <a:t>승률 예측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3111" y="5032598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kern="1300" spc="80" dirty="0">
                <a:solidFill>
                  <a:schemeClr val="tx1">
                    <a:lumMod val="95000"/>
                  </a:schemeClr>
                </a:solidFill>
                <a:latin typeface="+mj-lt"/>
                <a:ea typeface="+mj-ea"/>
                <a:cs typeface="DaunPenh" panose="01010101010101010101" pitchFamily="2" charset="0"/>
              </a:rPr>
              <a:t>CHAPTER.6</a:t>
            </a:r>
            <a:endParaRPr lang="ko-KR" altLang="en-US" sz="2000" kern="1300" spc="80" dirty="0">
              <a:solidFill>
                <a:schemeClr val="tx1">
                  <a:lumMod val="95000"/>
                </a:schemeClr>
              </a:solidFill>
              <a:latin typeface="+mj-lt"/>
              <a:ea typeface="+mj-ea"/>
              <a:cs typeface="DaunPenh" panose="01010101010101010101" pitchFamily="2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20365" y="5432708"/>
            <a:ext cx="4752528" cy="0"/>
          </a:xfrm>
          <a:prstGeom prst="line">
            <a:avLst/>
          </a:prstGeom>
          <a:ln w="127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71620" y="5085184"/>
            <a:ext cx="183628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  <a:ea typeface="+mj-ea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685282233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 b="6811"/>
          <a:stretch/>
        </p:blipFill>
        <p:spPr bwMode="auto">
          <a:xfrm>
            <a:off x="-30670" y="0"/>
            <a:ext cx="9265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-28492" y="0"/>
            <a:ext cx="9265323" cy="6858000"/>
          </a:xfrm>
          <a:prstGeom prst="rect">
            <a:avLst/>
          </a:prstGeom>
          <a:solidFill>
            <a:schemeClr val="bg1">
              <a:lumMod val="85000"/>
              <a:lumOff val="15000"/>
              <a:alpha val="5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67045" y="3140968"/>
            <a:ext cx="4274247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4400" kern="1300" spc="80" dirty="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ea typeface="나눔고딕 ExtraBold" panose="020D0904000000000000" pitchFamily="50" charset="-127"/>
                <a:cs typeface="DaunPenh" panose="01010101010101010101" pitchFamily="2" charset="0"/>
              </a:rPr>
              <a:t>데이터 불러오기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84089" y="2492896"/>
            <a:ext cx="1440160" cy="52347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>
            <a:softEdge rad="1270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eadliner No. 45" panose="02000000000000000000" pitchFamily="2" charset="0"/>
              </a:rPr>
              <a:t>CHAPTER. 1</a:t>
            </a:r>
            <a:endParaRPr lang="ko-KR" altLang="en-US" sz="1600" spc="300" dirty="0">
              <a:solidFill>
                <a:schemeClr val="bg1"/>
              </a:solidFill>
              <a:latin typeface="Headliner No. 45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3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31047" y="692714"/>
            <a:ext cx="9175047" cy="6146696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lumOff val="25000"/>
                  <a:alpha val="51000"/>
                </a:schemeClr>
              </a:gs>
              <a:gs pos="100000">
                <a:srgbClr val="DA8C00">
                  <a:alpha val="73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-31047" y="-20857"/>
            <a:ext cx="9178630" cy="1037034"/>
            <a:chOff x="-31047" y="-20857"/>
            <a:chExt cx="9178630" cy="1037034"/>
          </a:xfrm>
        </p:grpSpPr>
        <p:sp>
          <p:nvSpPr>
            <p:cNvPr id="35" name="직사각형 34"/>
            <p:cNvSpPr/>
            <p:nvPr/>
          </p:nvSpPr>
          <p:spPr>
            <a:xfrm>
              <a:off x="3583" y="-10015"/>
              <a:ext cx="9144000" cy="72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0" y="427855"/>
              <a:ext cx="9144000" cy="33442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-31047" y="-20857"/>
              <a:ext cx="2653868" cy="1037034"/>
            </a:xfrm>
            <a:custGeom>
              <a:avLst/>
              <a:gdLst>
                <a:gd name="connsiteX0" fmla="*/ 2076450 w 2076450"/>
                <a:gd name="connsiteY0" fmla="*/ 0 h 1009650"/>
                <a:gd name="connsiteX1" fmla="*/ 0 w 2076450"/>
                <a:gd name="connsiteY1" fmla="*/ 0 h 1009650"/>
                <a:gd name="connsiteX2" fmla="*/ 0 w 2076450"/>
                <a:gd name="connsiteY2" fmla="*/ 1009650 h 1009650"/>
                <a:gd name="connsiteX3" fmla="*/ 1190625 w 2076450"/>
                <a:gd name="connsiteY3" fmla="*/ 857250 h 1009650"/>
                <a:gd name="connsiteX4" fmla="*/ 2076450 w 2076450"/>
                <a:gd name="connsiteY4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50" h="1009650">
                  <a:moveTo>
                    <a:pt x="207645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1190625" y="8572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DA8C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0716" y="44624"/>
              <a:ext cx="1410964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3200" kern="1300" spc="80" dirty="0">
                  <a:effectLst>
                    <a:glow rad="63500">
                      <a:schemeClr val="bg1">
                        <a:lumMod val="95000"/>
                        <a:lumOff val="5000"/>
                        <a:alpha val="40000"/>
                      </a:schemeClr>
                    </a:glow>
                  </a:effectLst>
                  <a:latin typeface="Headliner No. 45" panose="02000000000000000000" pitchFamily="2" charset="0"/>
                  <a:cs typeface="DaunPenh" panose="01010101010101010101" pitchFamily="2" charset="0"/>
                </a:rPr>
                <a:t>Chapter. 1</a:t>
              </a:r>
              <a:endParaRPr lang="ko-KR" altLang="en-US" sz="32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Headliner No. 45" panose="02000000000000000000" pitchFamily="2" charset="0"/>
                <a:cs typeface="DaunPenh" panose="01010101010101010101" pitchFamily="2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8376" y="4554"/>
              <a:ext cx="184730" cy="400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endParaRPr lang="ko-KR" altLang="en-US" sz="2000" kern="1300" spc="80" dirty="0">
                <a:solidFill>
                  <a:srgbClr val="FFC000"/>
                </a:solidFill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Headliner No. 45" panose="02000000000000000000" pitchFamily="2" charset="0"/>
                <a:cs typeface="DaunPenh" panose="01010101010101010101" pitchFamily="2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43808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CHAPTER1</a:t>
              </a:r>
              <a:endPara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920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CHAPTER2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60032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CHAPTER3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44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CHAPTER4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76256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CHAPTER5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900" y="67020"/>
              <a:ext cx="720080" cy="30378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1907704" y="464263"/>
              <a:ext cx="3744416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나눔스퀘어" panose="020B0600000101010101" pitchFamily="50" charset="-127"/>
                </a:rPr>
                <a:t>데이터 불러오기</a:t>
              </a: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583254" y="980728"/>
            <a:ext cx="6298381" cy="24840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300" dirty="0">
                <a:solidFill>
                  <a:schemeClr val="bg1"/>
                </a:solidFill>
                <a:latin typeface="Headliner No. 45" panose="02000000000000000000" pitchFamily="2" charset="0"/>
              </a:rPr>
              <a:t>데이터 불러오기 및 </a:t>
            </a:r>
            <a:r>
              <a:rPr lang="ko-KR" altLang="en-US" sz="1400" spc="300" dirty="0" err="1">
                <a:solidFill>
                  <a:schemeClr val="bg1"/>
                </a:solidFill>
                <a:latin typeface="Headliner No. 45" panose="02000000000000000000" pitchFamily="2" charset="0"/>
              </a:rPr>
              <a:t>컬럼설명</a:t>
            </a:r>
            <a:endParaRPr lang="ko-KR" altLang="en-US" sz="1400" spc="300" dirty="0">
              <a:solidFill>
                <a:schemeClr val="bg1"/>
              </a:solidFill>
              <a:latin typeface="Headliner No. 45" panose="02000000000000000000" pitchFamily="2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117" y="1412776"/>
            <a:ext cx="4730654" cy="1187592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EE2E1193-272A-4DAB-9BAC-0387A869206C}"/>
              </a:ext>
            </a:extLst>
          </p:cNvPr>
          <p:cNvGrpSpPr/>
          <p:nvPr/>
        </p:nvGrpSpPr>
        <p:grpSpPr>
          <a:xfrm>
            <a:off x="-5275" y="6422576"/>
            <a:ext cx="9178506" cy="438086"/>
            <a:chOff x="3583" y="6419914"/>
            <a:chExt cx="9144000" cy="43808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94474602-F86F-4304-A4D0-12A037C79DC9}"/>
                </a:ext>
              </a:extLst>
            </p:cNvPr>
            <p:cNvSpPr/>
            <p:nvPr/>
          </p:nvSpPr>
          <p:spPr>
            <a:xfrm>
              <a:off x="3583" y="6419914"/>
              <a:ext cx="9144000" cy="438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B32483D0-6625-4696-9086-45305E7831FC}"/>
                </a:ext>
              </a:extLst>
            </p:cNvPr>
            <p:cNvGrpSpPr/>
            <p:nvPr/>
          </p:nvGrpSpPr>
          <p:grpSpPr>
            <a:xfrm>
              <a:off x="107504" y="6566409"/>
              <a:ext cx="282694" cy="174959"/>
              <a:chOff x="1017634" y="4545031"/>
              <a:chExt cx="411242" cy="254517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xmlns="" id="{BE173D34-A594-4D27-80E5-226E2EB66E39}"/>
                  </a:ext>
                </a:extLst>
              </p:cNvPr>
              <p:cNvGrpSpPr/>
              <p:nvPr/>
            </p:nvGrpSpPr>
            <p:grpSpPr>
              <a:xfrm>
                <a:off x="1171782" y="4545031"/>
                <a:ext cx="257094" cy="254517"/>
                <a:chOff x="1171782" y="4545031"/>
                <a:chExt cx="257094" cy="254517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xmlns="" id="{A4EC16B2-2B46-4C66-B3FD-2892B300B949}"/>
                    </a:ext>
                  </a:extLst>
                </p:cNvPr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양쪽 모서리가 둥근 사각형 7">
                  <a:extLst>
                    <a:ext uri="{FF2B5EF4-FFF2-40B4-BE49-F238E27FC236}">
                      <a16:creationId xmlns:a16="http://schemas.microsoft.com/office/drawing/2014/main" xmlns="" id="{F2A6F557-713B-4C73-B45E-59D370EFBAA3}"/>
                    </a:ext>
                  </a:extLst>
                </p:cNvPr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xmlns="" id="{CB935C65-E053-4BB5-BB52-A6A7D392BD65}"/>
                  </a:ext>
                </a:extLst>
              </p:cNvPr>
              <p:cNvGrpSpPr/>
              <p:nvPr/>
            </p:nvGrpSpPr>
            <p:grpSpPr>
              <a:xfrm>
                <a:off x="1017634" y="4595988"/>
                <a:ext cx="205621" cy="203560"/>
                <a:chOff x="1171782" y="4545031"/>
                <a:chExt cx="257094" cy="254517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xmlns="" id="{0FE23D29-6144-4B4E-8171-E36A0B846C71}"/>
                    </a:ext>
                  </a:extLst>
                </p:cNvPr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양쪽 모서리가 둥근 사각형 19">
                  <a:extLst>
                    <a:ext uri="{FF2B5EF4-FFF2-40B4-BE49-F238E27FC236}">
                      <a16:creationId xmlns:a16="http://schemas.microsoft.com/office/drawing/2014/main" xmlns="" id="{10BBE2F1-46FB-42E1-9B00-2E6217D90E20}"/>
                    </a:ext>
                  </a:extLst>
                </p:cNvPr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2" name="L 도형 51">
              <a:extLst>
                <a:ext uri="{FF2B5EF4-FFF2-40B4-BE49-F238E27FC236}">
                  <a16:creationId xmlns:a16="http://schemas.microsoft.com/office/drawing/2014/main" xmlns="" id="{91441C65-8858-4510-AEAF-32477E3FFF63}"/>
                </a:ext>
              </a:extLst>
            </p:cNvPr>
            <p:cNvSpPr/>
            <p:nvPr/>
          </p:nvSpPr>
          <p:spPr>
            <a:xfrm rot="18900000">
              <a:off x="2058164" y="6584625"/>
              <a:ext cx="112102" cy="112102"/>
            </a:xfrm>
            <a:prstGeom prst="corner">
              <a:avLst>
                <a:gd name="adj1" fmla="val 23545"/>
                <a:gd name="adj2" fmla="val 20899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0" name="표 7">
            <a:extLst>
              <a:ext uri="{FF2B5EF4-FFF2-40B4-BE49-F238E27FC236}">
                <a16:creationId xmlns:a16="http://schemas.microsoft.com/office/drawing/2014/main" xmlns="" id="{43AE9A28-ABFE-4B29-B542-4FA1CDBC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448967"/>
              </p:ext>
            </p:extLst>
          </p:nvPr>
        </p:nvGraphicFramePr>
        <p:xfrm>
          <a:off x="215147" y="2636912"/>
          <a:ext cx="860805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533">
                  <a:extLst>
                    <a:ext uri="{9D8B030D-6E8A-4147-A177-3AD203B41FA5}">
                      <a16:colId xmlns:a16="http://schemas.microsoft.com/office/drawing/2014/main" xmlns="" val="1839335463"/>
                    </a:ext>
                  </a:extLst>
                </a:gridCol>
                <a:gridCol w="7131524">
                  <a:extLst>
                    <a:ext uri="{9D8B030D-6E8A-4147-A177-3AD203B41FA5}">
                      <a16:colId xmlns:a16="http://schemas.microsoft.com/office/drawing/2014/main" xmlns="" val="3029806589"/>
                    </a:ext>
                  </a:extLst>
                </a:gridCol>
              </a:tblGrid>
              <a:tr h="226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DBNOs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적을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기절 시켰으나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적 팀원에 의해 부활되어 실제로는 킬로 처리되지 않은 횟수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1637322"/>
                  </a:ext>
                </a:extLst>
              </a:tr>
              <a:tr h="251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Assists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아군이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+mj-lt"/>
                        </a:rPr>
                        <a:t>킬했을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 때 같이 데미지를 넣은 수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04059086"/>
                  </a:ext>
                </a:extLst>
              </a:tr>
              <a:tr h="251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Boosts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+mj-lt"/>
                        </a:rPr>
                        <a:t>부스트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 아이템 사용 횟수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47525740"/>
                  </a:ext>
                </a:extLst>
              </a:tr>
              <a:tr h="251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damageDealt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총 넣은 데미지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단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팀에 준 피해나 자해는 포함되지 않음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2428844"/>
                  </a:ext>
                </a:extLst>
              </a:tr>
              <a:tr h="251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Headshotkills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+mj-lt"/>
                        </a:rPr>
                        <a:t>헤드샷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 킬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3102490"/>
                  </a:ext>
                </a:extLst>
              </a:tr>
              <a:tr h="251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Heals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힐링 아이템 사용 횟수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4810579"/>
                  </a:ext>
                </a:extLst>
              </a:tr>
              <a:tr h="251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killStreaks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+mj-lt"/>
                        </a:rPr>
                        <a:t>짧은시간안에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 연속으로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+mj-lt"/>
                        </a:rPr>
                        <a:t>킬한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 횟수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4827256"/>
                  </a:ext>
                </a:extLst>
              </a:tr>
              <a:tr h="251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Kills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총 킬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1618108"/>
                  </a:ext>
                </a:extLst>
              </a:tr>
              <a:tr h="251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longestKill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+mj-lt"/>
                        </a:rPr>
                        <a:t>킬과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 킬 사이의 이동한 가장 긴 거리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9416530"/>
                  </a:ext>
                </a:extLst>
              </a:tr>
              <a:tr h="251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rideDistance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탈것으로 이동한 총 거리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3962584"/>
                  </a:ext>
                </a:extLst>
              </a:tr>
              <a:tr h="251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walkDistance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걸어간 총 거리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486665"/>
                  </a:ext>
                </a:extLst>
              </a:tr>
              <a:tr h="251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weaponsAcquired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얻은 무기의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55111871"/>
                  </a:ext>
                </a:extLst>
              </a:tr>
              <a:tr h="444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winPlacePerc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예측 목표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lt"/>
                        </a:rPr>
                        <a:t>, 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에 가까워질 수록 순위가 높아진다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lt"/>
                        </a:rPr>
                        <a:t>. 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부터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까지의 값으로 나타냄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lt"/>
                        </a:rPr>
                        <a:t>. 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은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등을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lt"/>
                        </a:rPr>
                        <a:t>, 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은 꼴등을 의미한다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lt"/>
                        </a:rPr>
                        <a:t>.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64959492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874793" y="6453336"/>
            <a:ext cx="252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컬럼</a:t>
            </a:r>
            <a:r>
              <a:rPr lang="ko-KR" altLang="en-US" dirty="0" smtClean="0"/>
              <a:t> 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7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65" y="711304"/>
            <a:ext cx="9175047" cy="581404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lumOff val="25000"/>
                  <a:alpha val="51000"/>
                </a:schemeClr>
              </a:gs>
              <a:gs pos="100000">
                <a:srgbClr val="DA8C00">
                  <a:alpha val="73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85190" y="1428703"/>
            <a:ext cx="4172632" cy="4172632"/>
          </a:xfrm>
          <a:prstGeom prst="ellipse">
            <a:avLst/>
          </a:prstGeom>
          <a:solidFill>
            <a:schemeClr val="bg1">
              <a:lumMod val="50000"/>
              <a:lumOff val="50000"/>
              <a:alpha val="27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006" y="6453336"/>
            <a:ext cx="9178506" cy="438086"/>
            <a:chOff x="3583" y="6419914"/>
            <a:chExt cx="9144000" cy="438086"/>
          </a:xfrm>
        </p:grpSpPr>
        <p:sp>
          <p:nvSpPr>
            <p:cNvPr id="8" name="직사각형 7"/>
            <p:cNvSpPr/>
            <p:nvPr/>
          </p:nvSpPr>
          <p:spPr>
            <a:xfrm>
              <a:off x="3583" y="6419914"/>
              <a:ext cx="9144000" cy="438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07504" y="6566409"/>
              <a:ext cx="282694" cy="174959"/>
              <a:chOff x="1017634" y="4545031"/>
              <a:chExt cx="411242" cy="254517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171782" y="4545031"/>
                <a:ext cx="257094" cy="254517"/>
                <a:chOff x="1171782" y="4545031"/>
                <a:chExt cx="257094" cy="254517"/>
              </a:xfrm>
            </p:grpSpPr>
            <p:sp>
              <p:nvSpPr>
                <p:cNvPr id="15" name="타원 14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양쪽 모서리가 둥근 사각형 15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1017634" y="4595988"/>
                <a:ext cx="205621" cy="203560"/>
                <a:chOff x="1171782" y="4545031"/>
                <a:chExt cx="257094" cy="254517"/>
              </a:xfrm>
            </p:grpSpPr>
            <p:sp>
              <p:nvSpPr>
                <p:cNvPr id="13" name="타원 12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양쪽 모서리가 둥근 사각형 13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" name="L 도형 9"/>
            <p:cNvSpPr/>
            <p:nvPr/>
          </p:nvSpPr>
          <p:spPr>
            <a:xfrm rot="18900000">
              <a:off x="2058164" y="6584625"/>
              <a:ext cx="112102" cy="112102"/>
            </a:xfrm>
            <a:prstGeom prst="corner">
              <a:avLst>
                <a:gd name="adj1" fmla="val 23545"/>
                <a:gd name="adj2" fmla="val 20899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-31047" y="-20857"/>
            <a:ext cx="9178630" cy="1037034"/>
            <a:chOff x="-31047" y="-20857"/>
            <a:chExt cx="9178630" cy="1037034"/>
          </a:xfrm>
        </p:grpSpPr>
        <p:sp>
          <p:nvSpPr>
            <p:cNvPr id="18" name="직사각형 17"/>
            <p:cNvSpPr/>
            <p:nvPr/>
          </p:nvSpPr>
          <p:spPr>
            <a:xfrm>
              <a:off x="3583" y="-10015"/>
              <a:ext cx="9144000" cy="72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427855"/>
              <a:ext cx="9144000" cy="33442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-31047" y="-20857"/>
              <a:ext cx="2653868" cy="1037034"/>
            </a:xfrm>
            <a:custGeom>
              <a:avLst/>
              <a:gdLst>
                <a:gd name="connsiteX0" fmla="*/ 2076450 w 2076450"/>
                <a:gd name="connsiteY0" fmla="*/ 0 h 1009650"/>
                <a:gd name="connsiteX1" fmla="*/ 0 w 2076450"/>
                <a:gd name="connsiteY1" fmla="*/ 0 h 1009650"/>
                <a:gd name="connsiteX2" fmla="*/ 0 w 2076450"/>
                <a:gd name="connsiteY2" fmla="*/ 1009650 h 1009650"/>
                <a:gd name="connsiteX3" fmla="*/ 1190625 w 2076450"/>
                <a:gd name="connsiteY3" fmla="*/ 857250 h 1009650"/>
                <a:gd name="connsiteX4" fmla="*/ 2076450 w 2076450"/>
                <a:gd name="connsiteY4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50" h="1009650">
                  <a:moveTo>
                    <a:pt x="207645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1190625" y="8572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DA8C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3808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CHAPTER1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1920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9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CHAPTER2</a:t>
              </a:r>
              <a:endParaRPr lang="ko-KR" altLang="en-US" sz="1100" b="1" dirty="0">
                <a:solidFill>
                  <a:schemeClr val="tx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60032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CHAPTER3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68144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CHAPTER4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76256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CHAPTER5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900" y="67020"/>
              <a:ext cx="720080" cy="30378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907704" y="464263"/>
              <a:ext cx="3744416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전처리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072974" y="2906767"/>
            <a:ext cx="2739386" cy="662300"/>
            <a:chOff x="6700829" y="2580873"/>
            <a:chExt cx="1804691" cy="662300"/>
          </a:xfrm>
        </p:grpSpPr>
        <p:sp>
          <p:nvSpPr>
            <p:cNvPr id="33" name="TextBox 32"/>
            <p:cNvSpPr txBox="1"/>
            <p:nvPr/>
          </p:nvSpPr>
          <p:spPr>
            <a:xfrm>
              <a:off x="6932775" y="2580873"/>
              <a:ext cx="13836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spc="300" dirty="0">
                <a:latin typeface="Headliner No. 45" panose="02000000000000000000" pitchFamily="2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00829" y="2996952"/>
              <a:ext cx="1804691" cy="24622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003760" y="2345164"/>
            <a:ext cx="1804691" cy="1667451"/>
            <a:chOff x="3003760" y="2345164"/>
            <a:chExt cx="1804691" cy="1667451"/>
          </a:xfrm>
        </p:grpSpPr>
        <p:grpSp>
          <p:nvGrpSpPr>
            <p:cNvPr id="39" name="그룹 38"/>
            <p:cNvGrpSpPr/>
            <p:nvPr/>
          </p:nvGrpSpPr>
          <p:grpSpPr>
            <a:xfrm>
              <a:off x="3042332" y="2345164"/>
              <a:ext cx="1383642" cy="635819"/>
              <a:chOff x="3042332" y="2345164"/>
              <a:chExt cx="1383642" cy="635819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3596876" y="2345164"/>
                <a:ext cx="183036" cy="303889"/>
                <a:chOff x="1956927" y="1074728"/>
                <a:chExt cx="244048" cy="405185"/>
              </a:xfrm>
            </p:grpSpPr>
            <p:grpSp>
              <p:nvGrpSpPr>
                <p:cNvPr id="43" name="그룹 42"/>
                <p:cNvGrpSpPr/>
                <p:nvPr/>
              </p:nvGrpSpPr>
              <p:grpSpPr>
                <a:xfrm>
                  <a:off x="1956927" y="1074728"/>
                  <a:ext cx="244048" cy="405185"/>
                  <a:chOff x="1513979" y="1074728"/>
                  <a:chExt cx="244048" cy="405185"/>
                </a:xfrm>
              </p:grpSpPr>
              <p:sp>
                <p:nvSpPr>
                  <p:cNvPr id="45" name="타원 44"/>
                  <p:cNvSpPr/>
                  <p:nvPr/>
                </p:nvSpPr>
                <p:spPr>
                  <a:xfrm>
                    <a:off x="1513979" y="1074728"/>
                    <a:ext cx="244048" cy="244048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순서도: 병합 45"/>
                  <p:cNvSpPr/>
                  <p:nvPr/>
                </p:nvSpPr>
                <p:spPr>
                  <a:xfrm>
                    <a:off x="1513979" y="1208212"/>
                    <a:ext cx="244048" cy="271701"/>
                  </a:xfrm>
                  <a:prstGeom prst="flowChartMerg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4" name="타원 43"/>
                <p:cNvSpPr/>
                <p:nvPr/>
              </p:nvSpPr>
              <p:spPr>
                <a:xfrm>
                  <a:off x="2017939" y="1135740"/>
                  <a:ext cx="122024" cy="122024"/>
                </a:xfrm>
                <a:prstGeom prst="ellipse">
                  <a:avLst/>
                </a:prstGeom>
                <a:solidFill>
                  <a:schemeClr val="bg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3042332" y="2580873"/>
                <a:ext cx="13836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spc="300" dirty="0">
                    <a:latin typeface="Headliner No. 45" panose="02000000000000000000" pitchFamily="2" charset="0"/>
                  </a:rPr>
                  <a:t>SUB IDEA</a:t>
                </a:r>
                <a:endParaRPr lang="ko-KR" altLang="en-US" sz="2000" spc="300" dirty="0">
                  <a:latin typeface="Headliner No. 45" panose="02000000000000000000" pitchFamily="2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003760" y="2996952"/>
              <a:ext cx="1804691" cy="101566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it-IT" altLang="ko-KR" sz="1000" dirty="0"/>
                <a:t>Non ho niente </a:t>
              </a:r>
            </a:p>
            <a:p>
              <a:pPr algn="ctr"/>
              <a:r>
                <a:rPr lang="it-IT" altLang="ko-KR" sz="1000" dirty="0"/>
                <a:t>da mettere, quindi </a:t>
              </a:r>
            </a:p>
            <a:p>
              <a:pPr algn="ctr"/>
              <a:r>
                <a:rPr lang="it-IT" altLang="ko-KR" sz="1000" dirty="0"/>
                <a:t>cerco di mettere </a:t>
              </a:r>
            </a:p>
            <a:p>
              <a:pPr algn="ctr"/>
              <a:r>
                <a:rPr lang="it-IT" altLang="ko-KR" sz="1000" dirty="0"/>
                <a:t>in ogni post.</a:t>
              </a:r>
            </a:p>
            <a:p>
              <a:pPr algn="ctr"/>
              <a:endParaRPr lang="it-IT" altLang="ko-KR" sz="1000" dirty="0"/>
            </a:p>
            <a:p>
              <a:pPr algn="ctr"/>
              <a:r>
                <a:rPr lang="it-IT" altLang="ko-KR" sz="1000" dirty="0"/>
                <a:t> </a:t>
              </a:r>
              <a:endPara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860032" y="2445276"/>
            <a:ext cx="4258269" cy="1919827"/>
            <a:chOff x="403860" y="1463040"/>
            <a:chExt cx="5349240" cy="4831080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403860" y="1463040"/>
              <a:ext cx="5349240" cy="4831080"/>
            </a:xfrm>
            <a:prstGeom prst="roundRect">
              <a:avLst>
                <a:gd name="adj" fmla="val 2156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2800" spc="300" dirty="0" smtClean="0">
                  <a:latin typeface="Headliner No. 45" panose="02000000000000000000" pitchFamily="2" charset="0"/>
                </a:rPr>
                <a:t>매치타입</a:t>
              </a:r>
              <a:endParaRPr lang="en-US" altLang="ko-KR" sz="2800" spc="300" dirty="0" smtClean="0">
                <a:latin typeface="Headliner No. 45" panose="02000000000000000000" pitchFamily="2" charset="0"/>
              </a:endParaRPr>
            </a:p>
            <a:p>
              <a:pPr algn="ctr"/>
              <a:endPara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600" b="1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스쿼드</a:t>
              </a:r>
              <a:r>
                <a:rPr lang="ko-KR" altLang="en-US" sz="16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&gt; </a:t>
              </a:r>
              <a:r>
                <a:rPr lang="ko-KR" altLang="en-US" sz="1600" b="1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듀오</a:t>
              </a:r>
              <a:r>
                <a: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&gt; </a:t>
              </a:r>
              <a:r>
                <a: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솔로 순으로 </a:t>
              </a:r>
              <a:endPara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600" b="1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스쿼드가</a:t>
              </a:r>
              <a:r>
                <a: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가장 </a:t>
              </a:r>
              <a:r>
                <a:rPr lang="ko-KR" altLang="en-US" sz="16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많은 것으로 알 수 있었다</a:t>
              </a:r>
              <a:r>
                <a:rPr lang="en-US" altLang="ko-KR" sz="16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endPara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1/2 액자 50"/>
            <p:cNvSpPr/>
            <p:nvPr/>
          </p:nvSpPr>
          <p:spPr>
            <a:xfrm>
              <a:off x="403860" y="1463040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1/2 액자 51"/>
            <p:cNvSpPr/>
            <p:nvPr/>
          </p:nvSpPr>
          <p:spPr>
            <a:xfrm rot="10800000">
              <a:off x="5219700" y="5812008"/>
              <a:ext cx="533400" cy="482112"/>
            </a:xfrm>
            <a:prstGeom prst="halfFrame">
              <a:avLst>
                <a:gd name="adj1" fmla="val 9775"/>
                <a:gd name="adj2" fmla="val 9775"/>
              </a:avLst>
            </a:prstGeom>
            <a:gradFill>
              <a:gsLst>
                <a:gs pos="0">
                  <a:srgbClr val="EBB21B">
                    <a:alpha val="90000"/>
                  </a:srgbClr>
                </a:gs>
                <a:gs pos="100000">
                  <a:srgbClr val="E6911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1" y="1428702"/>
            <a:ext cx="4172632" cy="417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428759" y="6492568"/>
            <a:ext cx="252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매칭</a:t>
            </a:r>
            <a:r>
              <a:rPr lang="ko-KR" altLang="en-US" dirty="0" smtClean="0"/>
              <a:t> 타입 확인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-86371" y="44624"/>
            <a:ext cx="2145139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32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Headliner No. 45" panose="02000000000000000000" pitchFamily="2" charset="0"/>
                <a:cs typeface="DaunPenh" panose="01010101010101010101" pitchFamily="2" charset="0"/>
              </a:rPr>
              <a:t>Chapter. </a:t>
            </a:r>
            <a:r>
              <a:rPr lang="en-US" altLang="ko-KR" sz="32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Headliner No. 45" panose="02000000000000000000" pitchFamily="2" charset="0"/>
                <a:cs typeface="DaunPenh" panose="01010101010101010101" pitchFamily="2" charset="0"/>
              </a:rPr>
              <a:t>1</a:t>
            </a:r>
            <a:endParaRPr lang="ko-KR" altLang="en-US" sz="3200" kern="1300" spc="80" dirty="0">
              <a:effectLst>
                <a:glow rad="63500">
                  <a:schemeClr val="bg1">
                    <a:lumMod val="95000"/>
                    <a:lumOff val="5000"/>
                    <a:alpha val="40000"/>
                  </a:schemeClr>
                </a:glow>
              </a:effectLst>
              <a:latin typeface="Headliner No. 45" panose="02000000000000000000" pitchFamily="2" charset="0"/>
              <a:cs typeface="DaunPenh" panose="01010101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6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 b="6811"/>
          <a:stretch/>
        </p:blipFill>
        <p:spPr bwMode="auto">
          <a:xfrm>
            <a:off x="-30670" y="0"/>
            <a:ext cx="9265323" cy="6858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30670" y="0"/>
            <a:ext cx="9265323" cy="6858000"/>
          </a:xfrm>
          <a:prstGeom prst="rect">
            <a:avLst/>
          </a:prstGeom>
          <a:solidFill>
            <a:schemeClr val="bg1">
              <a:lumMod val="85000"/>
              <a:lumOff val="15000"/>
              <a:alpha val="5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34726" y="3068960"/>
            <a:ext cx="1874552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4400" kern="1300" spc="80" dirty="0">
                <a:blipFill>
                  <a:blip r:embed="rId4"/>
                  <a:stretch>
                    <a:fillRect/>
                  </a:stretch>
                </a:blip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DaunPenh" panose="01010101010101010101" pitchFamily="2" charset="0"/>
              </a:rPr>
              <a:t>전처리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51920" y="2492896"/>
            <a:ext cx="1440160" cy="52347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softEdge rad="1270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Headliner No. 45" panose="02000000000000000000" pitchFamily="2" charset="0"/>
              </a:rPr>
              <a:t>CHAPTER. 2</a:t>
            </a:r>
            <a:endParaRPr lang="ko-KR" altLang="en-US" sz="1600" spc="300" dirty="0">
              <a:solidFill>
                <a:schemeClr val="bg1"/>
              </a:solidFill>
              <a:latin typeface="Headliner No. 45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-31047" y="711304"/>
            <a:ext cx="9175047" cy="581404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lumOff val="25000"/>
                  <a:alpha val="51000"/>
                </a:schemeClr>
              </a:gs>
              <a:gs pos="100000">
                <a:srgbClr val="DA8C00">
                  <a:alpha val="73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240119" y="762281"/>
            <a:ext cx="2318331" cy="5993377"/>
          </a:xfrm>
          <a:prstGeom prst="rect">
            <a:avLst/>
          </a:prstGeom>
          <a:solidFill>
            <a:schemeClr val="bg1">
              <a:lumMod val="95000"/>
              <a:lumOff val="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61649" y="2155325"/>
            <a:ext cx="1824807" cy="26658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latin typeface="+mj-lt"/>
                <a:ea typeface="나눔스퀘어" panose="020B0600000101010101" pitchFamily="50" charset="-127"/>
              </a:rPr>
              <a:t>변경 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-36512" y="762280"/>
            <a:ext cx="2276631" cy="5882263"/>
          </a:xfrm>
          <a:prstGeom prst="rect">
            <a:avLst/>
          </a:prstGeom>
          <a:solidFill>
            <a:schemeClr val="bg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81710" y="2137712"/>
            <a:ext cx="1791984" cy="26164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latin typeface="+mj-lt"/>
                <a:ea typeface="나눔스퀘어" panose="020B0600000101010101" pitchFamily="50" charset="-127"/>
              </a:rPr>
              <a:t>변경 전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683248" y="1548030"/>
            <a:ext cx="3309206" cy="29679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300" dirty="0">
                <a:solidFill>
                  <a:schemeClr val="bg1"/>
                </a:solidFill>
                <a:latin typeface="+mj-lt"/>
              </a:rPr>
              <a:t>Damage</a:t>
            </a:r>
            <a:endParaRPr lang="ko-KR" altLang="en-US" sz="1400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558450" y="762280"/>
            <a:ext cx="2292775" cy="6095719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790014" y="2262244"/>
            <a:ext cx="1804691" cy="2711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latin typeface="+mj-lt"/>
                <a:ea typeface="나눔스퀘어" panose="020B0600000101010101" pitchFamily="50" charset="-127"/>
              </a:rPr>
              <a:t>변경 전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851224" y="762280"/>
            <a:ext cx="2292775" cy="5657633"/>
          </a:xfrm>
          <a:prstGeom prst="rect">
            <a:avLst/>
          </a:prstGeom>
          <a:solidFill>
            <a:schemeClr val="tx1">
              <a:lumMod val="6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95265" y="2154445"/>
            <a:ext cx="1804691" cy="4117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latin typeface="+mj-lt"/>
                <a:ea typeface="나눔스퀘어" panose="020B0600000101010101" pitchFamily="50" charset="-127"/>
              </a:rPr>
              <a:t>변경 </a:t>
            </a:r>
            <a:r>
              <a:rPr lang="ko-KR" altLang="en-US" sz="1050" b="1" dirty="0" smtClean="0">
                <a:latin typeface="+mj-lt"/>
                <a:ea typeface="나눔스퀘어" panose="020B0600000101010101" pitchFamily="50" charset="-127"/>
              </a:rPr>
              <a:t>후</a:t>
            </a:r>
            <a:endParaRPr lang="en-US" altLang="ko-KR" sz="1050" b="1" dirty="0" smtClean="0">
              <a:latin typeface="+mj-lt"/>
              <a:ea typeface="나눔스퀘어" panose="020B0600000101010101" pitchFamily="50" charset="-127"/>
            </a:endParaRPr>
          </a:p>
          <a:p>
            <a:pPr algn="ctr"/>
            <a:endParaRPr lang="ko-KR" altLang="en-US" sz="1050" b="1" dirty="0">
              <a:latin typeface="+mj-lt"/>
              <a:ea typeface="나눔스퀘어" panose="020B0600000101010101" pitchFamily="50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-33029" y="6503200"/>
            <a:ext cx="9178506" cy="438086"/>
            <a:chOff x="3583" y="6419914"/>
            <a:chExt cx="9144000" cy="438086"/>
          </a:xfrm>
        </p:grpSpPr>
        <p:sp>
          <p:nvSpPr>
            <p:cNvPr id="127" name="직사각형 126"/>
            <p:cNvSpPr/>
            <p:nvPr/>
          </p:nvSpPr>
          <p:spPr>
            <a:xfrm>
              <a:off x="3583" y="6419914"/>
              <a:ext cx="9144000" cy="438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107504" y="6566409"/>
              <a:ext cx="282694" cy="174959"/>
              <a:chOff x="1017634" y="4545031"/>
              <a:chExt cx="411242" cy="254517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1171782" y="4545031"/>
                <a:ext cx="257094" cy="254517"/>
                <a:chOff x="1171782" y="4545031"/>
                <a:chExt cx="257094" cy="254517"/>
              </a:xfrm>
            </p:grpSpPr>
            <p:sp>
              <p:nvSpPr>
                <p:cNvPr id="139" name="타원 138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140" name="양쪽 모서리가 둥근 사각형 139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</p:grpSp>
          <p:grpSp>
            <p:nvGrpSpPr>
              <p:cNvPr id="136" name="그룹 135"/>
              <p:cNvGrpSpPr/>
              <p:nvPr/>
            </p:nvGrpSpPr>
            <p:grpSpPr>
              <a:xfrm>
                <a:off x="1017634" y="4595988"/>
                <a:ext cx="205621" cy="203560"/>
                <a:chOff x="1171782" y="4545031"/>
                <a:chExt cx="257094" cy="254517"/>
              </a:xfrm>
            </p:grpSpPr>
            <p:sp>
              <p:nvSpPr>
                <p:cNvPr id="137" name="타원 136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138" name="양쪽 모서리가 둥근 사각형 137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</p:grpSp>
        </p:grpSp>
        <p:sp>
          <p:nvSpPr>
            <p:cNvPr id="132" name="L 도형 131"/>
            <p:cNvSpPr/>
            <p:nvPr/>
          </p:nvSpPr>
          <p:spPr>
            <a:xfrm rot="18900000">
              <a:off x="2058164" y="6584625"/>
              <a:ext cx="112102" cy="112102"/>
            </a:xfrm>
            <a:prstGeom prst="corner">
              <a:avLst>
                <a:gd name="adj1" fmla="val 23545"/>
                <a:gd name="adj2" fmla="val 20899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-31047" y="-20857"/>
            <a:ext cx="9178630" cy="1037034"/>
            <a:chOff x="-31047" y="-20857"/>
            <a:chExt cx="9178630" cy="1037034"/>
          </a:xfrm>
        </p:grpSpPr>
        <p:sp>
          <p:nvSpPr>
            <p:cNvPr id="142" name="직사각형 141"/>
            <p:cNvSpPr/>
            <p:nvPr/>
          </p:nvSpPr>
          <p:spPr>
            <a:xfrm>
              <a:off x="3583" y="-10015"/>
              <a:ext cx="9144000" cy="72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0" y="427855"/>
              <a:ext cx="9144000" cy="33442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44" name="자유형 143"/>
            <p:cNvSpPr/>
            <p:nvPr/>
          </p:nvSpPr>
          <p:spPr>
            <a:xfrm>
              <a:off x="-31047" y="-20857"/>
              <a:ext cx="2653868" cy="1037034"/>
            </a:xfrm>
            <a:custGeom>
              <a:avLst/>
              <a:gdLst>
                <a:gd name="connsiteX0" fmla="*/ 2076450 w 2076450"/>
                <a:gd name="connsiteY0" fmla="*/ 0 h 1009650"/>
                <a:gd name="connsiteX1" fmla="*/ 0 w 2076450"/>
                <a:gd name="connsiteY1" fmla="*/ 0 h 1009650"/>
                <a:gd name="connsiteX2" fmla="*/ 0 w 2076450"/>
                <a:gd name="connsiteY2" fmla="*/ 1009650 h 1009650"/>
                <a:gd name="connsiteX3" fmla="*/ 1190625 w 2076450"/>
                <a:gd name="connsiteY3" fmla="*/ 857250 h 1009650"/>
                <a:gd name="connsiteX4" fmla="*/ 2076450 w 2076450"/>
                <a:gd name="connsiteY4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50" h="1009650">
                  <a:moveTo>
                    <a:pt x="207645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1190625" y="8572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DA8C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843808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나눔스퀘어" panose="020B0600000101010101" pitchFamily="50" charset="-127"/>
                </a:rPr>
                <a:t>CHAPTER1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851920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95000"/>
                    </a:schemeClr>
                  </a:solidFill>
                  <a:latin typeface="+mj-lt"/>
                  <a:ea typeface="나눔스퀘어" panose="020B0600000101010101" pitchFamily="50" charset="-127"/>
                </a:rPr>
                <a:t>CHAPTER2</a:t>
              </a:r>
              <a:endParaRPr lang="ko-KR" altLang="en-US" sz="1100" b="1" dirty="0">
                <a:solidFill>
                  <a:schemeClr val="tx1">
                    <a:lumMod val="95000"/>
                  </a:schemeClr>
                </a:solidFill>
                <a:latin typeface="+mj-lt"/>
                <a:ea typeface="나눔스퀘어" panose="020B0600000101010101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860032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나눔스퀘어" panose="020B0600000101010101" pitchFamily="50" charset="-127"/>
                </a:rPr>
                <a:t>CHAPTER3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68144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나눔스퀘어" panose="020B0600000101010101" pitchFamily="50" charset="-127"/>
                </a:rPr>
                <a:t>CHAPTER4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76256" y="116632"/>
              <a:ext cx="936104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나눔스퀘어" panose="020B0600000101010101" pitchFamily="50" charset="-127"/>
                </a:rPr>
                <a:t>CHAPTER5</a:t>
              </a:r>
              <a:endParaRPr lang="ko-KR" altLang="en-US" sz="1100" b="1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endParaRPr>
            </a:p>
          </p:txBody>
        </p:sp>
        <p:pic>
          <p:nvPicPr>
            <p:cNvPr id="152" name="그림 1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900" y="67020"/>
              <a:ext cx="720080" cy="30378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1907704" y="464263"/>
              <a:ext cx="3744416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+mj-lt"/>
                  <a:ea typeface="나눔스퀘어" panose="020B0600000101010101" pitchFamily="50" charset="-127"/>
                </a:rPr>
                <a:t>전처리</a:t>
              </a:r>
            </a:p>
          </p:txBody>
        </p:sp>
      </p:grpSp>
      <p:sp>
        <p:nvSpPr>
          <p:cNvPr id="56" name="왼쪽 화살표 55"/>
          <p:cNvSpPr/>
          <p:nvPr/>
        </p:nvSpPr>
        <p:spPr>
          <a:xfrm rot="10800000">
            <a:off x="2021430" y="4196368"/>
            <a:ext cx="476631" cy="260015"/>
          </a:xfrm>
          <a:prstGeom prst="leftArrow">
            <a:avLst>
              <a:gd name="adj1" fmla="val 50000"/>
              <a:gd name="adj2" fmla="val 97801"/>
            </a:avLst>
          </a:prstGeom>
          <a:gradFill>
            <a:gsLst>
              <a:gs pos="0">
                <a:schemeClr val="tx1">
                  <a:lumMod val="65000"/>
                  <a:alpha val="81000"/>
                </a:schemeClr>
              </a:gs>
              <a:gs pos="100000">
                <a:srgbClr val="DA8C00">
                  <a:alpha val="7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7" name="왼쪽 화살표 56"/>
          <p:cNvSpPr/>
          <p:nvPr/>
        </p:nvSpPr>
        <p:spPr>
          <a:xfrm rot="10800000">
            <a:off x="6594705" y="4196368"/>
            <a:ext cx="476631" cy="260015"/>
          </a:xfrm>
          <a:prstGeom prst="leftArrow">
            <a:avLst>
              <a:gd name="adj1" fmla="val 50000"/>
              <a:gd name="adj2" fmla="val 97801"/>
            </a:avLst>
          </a:prstGeom>
          <a:gradFill>
            <a:gsLst>
              <a:gs pos="0">
                <a:schemeClr val="tx1">
                  <a:lumMod val="65000"/>
                  <a:alpha val="81000"/>
                </a:schemeClr>
              </a:gs>
              <a:gs pos="100000">
                <a:srgbClr val="DA8C00">
                  <a:alpha val="7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BCEB958-35D7-4CE7-9415-7E5729DA78AB}"/>
              </a:ext>
            </a:extLst>
          </p:cNvPr>
          <p:cNvSpPr/>
          <p:nvPr/>
        </p:nvSpPr>
        <p:spPr>
          <a:xfrm>
            <a:off x="5166684" y="1556792"/>
            <a:ext cx="3332672" cy="28803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300" dirty="0" smtClean="0">
                <a:solidFill>
                  <a:schemeClr val="bg1"/>
                </a:solidFill>
                <a:latin typeface="+mj-lt"/>
              </a:rPr>
              <a:t>DBNOs</a:t>
            </a:r>
            <a:endParaRPr lang="ko-KR" altLang="en-US" sz="1400" spc="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9B52683-410D-4D99-940A-098B760E3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88" y="2619375"/>
            <a:ext cx="1804691" cy="34140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235BDDD-6404-4E25-8B99-ADA825D78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36" y="2619375"/>
            <a:ext cx="1814294" cy="3402014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0" y="2619375"/>
            <a:ext cx="1804691" cy="341400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63" y="2619375"/>
            <a:ext cx="1804691" cy="341400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658769" y="6516052"/>
            <a:ext cx="252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이상치 변경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-86371" y="44624"/>
            <a:ext cx="2145139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32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Headliner No. 45" panose="02000000000000000000" pitchFamily="2" charset="0"/>
                <a:cs typeface="DaunPenh" panose="01010101010101010101" pitchFamily="2" charset="0"/>
              </a:rPr>
              <a:t>Chapter. </a:t>
            </a:r>
            <a:r>
              <a:rPr lang="en-US" altLang="ko-KR" sz="3200" kern="1300" spc="80" dirty="0" smtClean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Headliner No. 45" panose="02000000000000000000" pitchFamily="2" charset="0"/>
                <a:cs typeface="DaunPenh" panose="01010101010101010101" pitchFamily="2" charset="0"/>
              </a:rPr>
              <a:t>2</a:t>
            </a:r>
            <a:endParaRPr lang="ko-KR" altLang="en-US" sz="3200" kern="1300" spc="80" dirty="0">
              <a:effectLst>
                <a:glow rad="63500">
                  <a:schemeClr val="bg1">
                    <a:lumMod val="95000"/>
                    <a:lumOff val="5000"/>
                    <a:alpha val="40000"/>
                  </a:schemeClr>
                </a:glow>
              </a:effectLst>
              <a:latin typeface="Headliner No. 45" panose="02000000000000000000" pitchFamily="2" charset="0"/>
              <a:cs typeface="DaunPenh" panose="01010101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6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-31047" y="711304"/>
            <a:ext cx="9175047" cy="581404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lumOff val="25000"/>
                  <a:alpha val="51000"/>
                </a:schemeClr>
              </a:gs>
              <a:gs pos="100000">
                <a:srgbClr val="DA8C00">
                  <a:alpha val="73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558450" y="711304"/>
            <a:ext cx="2292775" cy="5814040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851224" y="711304"/>
            <a:ext cx="2292775" cy="5814040"/>
          </a:xfrm>
          <a:prstGeom prst="rect">
            <a:avLst/>
          </a:prstGeom>
          <a:solidFill>
            <a:schemeClr val="tx1">
              <a:lumMod val="6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그룹 125"/>
          <p:cNvGrpSpPr/>
          <p:nvPr/>
        </p:nvGrpSpPr>
        <p:grpSpPr>
          <a:xfrm>
            <a:off x="-28297" y="5958683"/>
            <a:ext cx="9178506" cy="961306"/>
            <a:chOff x="3583" y="5896694"/>
            <a:chExt cx="9144000" cy="961306"/>
          </a:xfrm>
        </p:grpSpPr>
        <p:sp>
          <p:nvSpPr>
            <p:cNvPr id="127" name="직사각형 126"/>
            <p:cNvSpPr/>
            <p:nvPr/>
          </p:nvSpPr>
          <p:spPr>
            <a:xfrm>
              <a:off x="3583" y="6419914"/>
              <a:ext cx="9144000" cy="438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107504" y="6566409"/>
              <a:ext cx="282694" cy="174959"/>
              <a:chOff x="1017634" y="4545031"/>
              <a:chExt cx="411242" cy="254517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1171782" y="4545031"/>
                <a:ext cx="257094" cy="254517"/>
                <a:chOff x="1171782" y="4545031"/>
                <a:chExt cx="257094" cy="254517"/>
              </a:xfrm>
            </p:grpSpPr>
            <p:sp>
              <p:nvSpPr>
                <p:cNvPr id="139" name="타원 138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양쪽 모서리가 둥근 사각형 139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6" name="그룹 135"/>
              <p:cNvGrpSpPr/>
              <p:nvPr/>
            </p:nvGrpSpPr>
            <p:grpSpPr>
              <a:xfrm>
                <a:off x="1017634" y="4595988"/>
                <a:ext cx="205621" cy="203560"/>
                <a:chOff x="1171782" y="4545031"/>
                <a:chExt cx="257094" cy="254517"/>
              </a:xfrm>
            </p:grpSpPr>
            <p:sp>
              <p:nvSpPr>
                <p:cNvPr id="137" name="타원 136"/>
                <p:cNvSpPr/>
                <p:nvPr/>
              </p:nvSpPr>
              <p:spPr>
                <a:xfrm>
                  <a:off x="1223255" y="4545031"/>
                  <a:ext cx="154147" cy="154147"/>
                </a:xfrm>
                <a:prstGeom prst="ellipse">
                  <a:avLst/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양쪽 모서리가 둥근 사각형 137"/>
                <p:cNvSpPr/>
                <p:nvPr/>
              </p:nvSpPr>
              <p:spPr>
                <a:xfrm>
                  <a:off x="1171782" y="4671001"/>
                  <a:ext cx="257094" cy="128547"/>
                </a:xfrm>
                <a:prstGeom prst="round2SameRect">
                  <a:avLst>
                    <a:gd name="adj1" fmla="val 44181"/>
                    <a:gd name="adj2" fmla="val 0"/>
                  </a:avLst>
                </a:prstGeom>
                <a:solidFill>
                  <a:schemeClr val="tx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3" name="TextBox 132"/>
            <p:cNvSpPr txBox="1"/>
            <p:nvPr/>
          </p:nvSpPr>
          <p:spPr>
            <a:xfrm>
              <a:off x="8163241" y="5896694"/>
              <a:ext cx="1840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endParaRPr lang="ko-KR" altLang="en-US" sz="2800" kern="1300" spc="8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Headliner No. 45" panose="02000000000000000000" pitchFamily="2" charset="0"/>
                <a:cs typeface="DaunPenh" panose="01010101010101010101" pitchFamily="2" charset="0"/>
              </a:endParaRPr>
            </a:p>
          </p:txBody>
        </p:sp>
        <p:sp>
          <p:nvSpPr>
            <p:cNvPr id="132" name="L 도형 131"/>
            <p:cNvSpPr/>
            <p:nvPr/>
          </p:nvSpPr>
          <p:spPr>
            <a:xfrm rot="18900000">
              <a:off x="2058164" y="6584625"/>
              <a:ext cx="112102" cy="112102"/>
            </a:xfrm>
            <a:prstGeom prst="corner">
              <a:avLst>
                <a:gd name="adj1" fmla="val 23545"/>
                <a:gd name="adj2" fmla="val 20899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-36512" y="762281"/>
            <a:ext cx="4594962" cy="5763064"/>
            <a:chOff x="-36512" y="762281"/>
            <a:chExt cx="4594962" cy="5763064"/>
          </a:xfrm>
        </p:grpSpPr>
        <p:sp>
          <p:nvSpPr>
            <p:cNvPr id="42" name="직사각형 41"/>
            <p:cNvSpPr/>
            <p:nvPr/>
          </p:nvSpPr>
          <p:spPr>
            <a:xfrm>
              <a:off x="2240119" y="762281"/>
              <a:ext cx="2318331" cy="5763063"/>
            </a:xfrm>
            <a:prstGeom prst="rect">
              <a:avLst/>
            </a:prstGeom>
            <a:solidFill>
              <a:schemeClr val="bg1">
                <a:lumMod val="95000"/>
                <a:lumOff val="5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-36512" y="762281"/>
              <a:ext cx="2276631" cy="5763064"/>
            </a:xfrm>
            <a:prstGeom prst="rect">
              <a:avLst/>
            </a:prstGeom>
            <a:solidFill>
              <a:schemeClr val="bg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-31047" y="-20857"/>
            <a:ext cx="9178630" cy="1037034"/>
            <a:chOff x="-31047" y="-20857"/>
            <a:chExt cx="9178630" cy="1037034"/>
          </a:xfrm>
        </p:grpSpPr>
        <p:sp>
          <p:nvSpPr>
            <p:cNvPr id="142" name="직사각형 141"/>
            <p:cNvSpPr/>
            <p:nvPr/>
          </p:nvSpPr>
          <p:spPr>
            <a:xfrm>
              <a:off x="3583" y="-10015"/>
              <a:ext cx="9144000" cy="72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0" y="427855"/>
              <a:ext cx="9144000" cy="33442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자유형 143"/>
            <p:cNvSpPr/>
            <p:nvPr/>
          </p:nvSpPr>
          <p:spPr>
            <a:xfrm>
              <a:off x="-31047" y="-20857"/>
              <a:ext cx="2653868" cy="1037034"/>
            </a:xfrm>
            <a:custGeom>
              <a:avLst/>
              <a:gdLst>
                <a:gd name="connsiteX0" fmla="*/ 2076450 w 2076450"/>
                <a:gd name="connsiteY0" fmla="*/ 0 h 1009650"/>
                <a:gd name="connsiteX1" fmla="*/ 0 w 2076450"/>
                <a:gd name="connsiteY1" fmla="*/ 0 h 1009650"/>
                <a:gd name="connsiteX2" fmla="*/ 0 w 2076450"/>
                <a:gd name="connsiteY2" fmla="*/ 1009650 h 1009650"/>
                <a:gd name="connsiteX3" fmla="*/ 1190625 w 2076450"/>
                <a:gd name="connsiteY3" fmla="*/ 857250 h 1009650"/>
                <a:gd name="connsiteX4" fmla="*/ 2076450 w 2076450"/>
                <a:gd name="connsiteY4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50" h="1009650">
                  <a:moveTo>
                    <a:pt x="207645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1190625" y="8572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DA8C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2" name="그림 1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900" y="67020"/>
              <a:ext cx="720080" cy="30378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1907704" y="464263"/>
              <a:ext cx="3744416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전처리</a:t>
              </a:r>
            </a:p>
          </p:txBody>
        </p:sp>
      </p:grpSp>
      <p:sp>
        <p:nvSpPr>
          <p:cNvPr id="59" name="왼쪽 화살표 58"/>
          <p:cNvSpPr/>
          <p:nvPr/>
        </p:nvSpPr>
        <p:spPr>
          <a:xfrm rot="10800000">
            <a:off x="2021430" y="4122712"/>
            <a:ext cx="476631" cy="260015"/>
          </a:xfrm>
          <a:prstGeom prst="leftArrow">
            <a:avLst>
              <a:gd name="adj1" fmla="val 50000"/>
              <a:gd name="adj2" fmla="val 97801"/>
            </a:avLst>
          </a:prstGeom>
          <a:gradFill>
            <a:gsLst>
              <a:gs pos="0">
                <a:schemeClr val="tx1">
                  <a:lumMod val="65000"/>
                  <a:alpha val="81000"/>
                </a:schemeClr>
              </a:gs>
              <a:gs pos="100000">
                <a:srgbClr val="DA8C00">
                  <a:alpha val="7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왼쪽 화살표 60"/>
          <p:cNvSpPr/>
          <p:nvPr/>
        </p:nvSpPr>
        <p:spPr>
          <a:xfrm rot="10800000">
            <a:off x="6612909" y="4117757"/>
            <a:ext cx="476631" cy="260015"/>
          </a:xfrm>
          <a:prstGeom prst="leftArrow">
            <a:avLst>
              <a:gd name="adj1" fmla="val 50000"/>
              <a:gd name="adj2" fmla="val 97801"/>
            </a:avLst>
          </a:prstGeom>
          <a:gradFill>
            <a:gsLst>
              <a:gs pos="0">
                <a:schemeClr val="tx1">
                  <a:lumMod val="65000"/>
                  <a:alpha val="81000"/>
                </a:schemeClr>
              </a:gs>
              <a:gs pos="100000">
                <a:srgbClr val="DA8C00">
                  <a:alpha val="7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55A439B-7792-4837-8C0B-999A6F7F4CEF}"/>
              </a:ext>
            </a:extLst>
          </p:cNvPr>
          <p:cNvSpPr/>
          <p:nvPr/>
        </p:nvSpPr>
        <p:spPr>
          <a:xfrm>
            <a:off x="691835" y="1556792"/>
            <a:ext cx="3332672" cy="28803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300" dirty="0">
                <a:solidFill>
                  <a:schemeClr val="bg1"/>
                </a:solidFill>
                <a:latin typeface="Headliner No. 45" panose="02000000000000000000" pitchFamily="2" charset="0"/>
              </a:rPr>
              <a:t>kills</a:t>
            </a:r>
            <a:endParaRPr lang="ko-KR" altLang="en-US" sz="1400" spc="300" dirty="0">
              <a:solidFill>
                <a:schemeClr val="bg1"/>
              </a:solidFill>
              <a:latin typeface="Headliner No. 45" panose="02000000000000000000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814BB07-EAAF-49FA-BC9B-25233560DF9E}"/>
              </a:ext>
            </a:extLst>
          </p:cNvPr>
          <p:cNvSpPr/>
          <p:nvPr/>
        </p:nvSpPr>
        <p:spPr>
          <a:xfrm>
            <a:off x="5199768" y="1556792"/>
            <a:ext cx="3332672" cy="28803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softEdge rad="1270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300" dirty="0" err="1">
                <a:solidFill>
                  <a:schemeClr val="bg1"/>
                </a:solidFill>
                <a:latin typeface="Headliner No. 45" panose="02000000000000000000" pitchFamily="2" charset="0"/>
              </a:rPr>
              <a:t>headshotskills</a:t>
            </a:r>
            <a:endParaRPr lang="ko-KR" altLang="en-US" sz="1400" spc="300" dirty="0">
              <a:solidFill>
                <a:schemeClr val="bg1"/>
              </a:solidFill>
              <a:latin typeface="Headliner No. 45" panose="02000000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0B6A95D-33F3-4C20-BCCB-88000A88FE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" b="4209"/>
          <a:stretch/>
        </p:blipFill>
        <p:spPr>
          <a:xfrm>
            <a:off x="189490" y="2648993"/>
            <a:ext cx="1799011" cy="33839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C2B6EAA-CAD2-43E3-958A-75FE788F2B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" t="1842" b="6113"/>
          <a:stretch/>
        </p:blipFill>
        <p:spPr>
          <a:xfrm>
            <a:off x="2498061" y="2636837"/>
            <a:ext cx="1858039" cy="33845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0508145-2D57-4D6A-AA36-AE259FB26A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7" t="2080" r="3668" b="5154"/>
          <a:stretch/>
        </p:blipFill>
        <p:spPr>
          <a:xfrm>
            <a:off x="4716463" y="2648992"/>
            <a:ext cx="1871662" cy="33721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BF070AD-1499-495C-8B96-F0D217A027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" t="1843" r="3358" b="4210"/>
          <a:stretch/>
        </p:blipFill>
        <p:spPr>
          <a:xfrm>
            <a:off x="7076289" y="2636837"/>
            <a:ext cx="1816886" cy="338433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658769" y="6516052"/>
            <a:ext cx="252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이상치 변경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-86371" y="44624"/>
            <a:ext cx="2145139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3200" kern="1300" spc="80" dirty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Headliner No. 45" panose="02000000000000000000" pitchFamily="2" charset="0"/>
                <a:cs typeface="DaunPenh" panose="01010101010101010101" pitchFamily="2" charset="0"/>
              </a:rPr>
              <a:t>Chapter. </a:t>
            </a:r>
            <a:r>
              <a:rPr lang="en-US" altLang="ko-KR" sz="3200" kern="1300" spc="80" dirty="0" smtClean="0">
                <a:effectLst>
                  <a:glow rad="63500">
                    <a:schemeClr val="bg1">
                      <a:lumMod val="95000"/>
                      <a:lumOff val="5000"/>
                      <a:alpha val="40000"/>
                    </a:schemeClr>
                  </a:glow>
                </a:effectLst>
                <a:latin typeface="Headliner No. 45" panose="02000000000000000000" pitchFamily="2" charset="0"/>
                <a:cs typeface="DaunPenh" panose="01010101010101010101" pitchFamily="2" charset="0"/>
              </a:rPr>
              <a:t>2</a:t>
            </a:r>
            <a:endParaRPr lang="ko-KR" altLang="en-US" sz="3200" kern="1300" spc="80" dirty="0">
              <a:effectLst>
                <a:glow rad="63500">
                  <a:schemeClr val="bg1">
                    <a:lumMod val="95000"/>
                    <a:lumOff val="5000"/>
                    <a:alpha val="40000"/>
                  </a:schemeClr>
                </a:glow>
              </a:effectLst>
              <a:latin typeface="Headliner No. 45" panose="02000000000000000000" pitchFamily="2" charset="0"/>
              <a:cs typeface="DaunPenh" panose="01010101010101010101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43808" y="116632"/>
            <a:ext cx="93610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rPr>
              <a:t>CHAPTER1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51920" y="116632"/>
            <a:ext cx="93610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95000"/>
                  </a:schemeClr>
                </a:solidFill>
                <a:latin typeface="+mj-lt"/>
                <a:ea typeface="나눔스퀘어" panose="020B0600000101010101" pitchFamily="50" charset="-127"/>
              </a:rPr>
              <a:t>CHAPTER2</a:t>
            </a:r>
            <a:endParaRPr lang="ko-KR" altLang="en-US" sz="1100" b="1" dirty="0">
              <a:solidFill>
                <a:schemeClr val="tx1">
                  <a:lumMod val="95000"/>
                </a:schemeClr>
              </a:solidFill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60032" y="116632"/>
            <a:ext cx="93610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rPr>
              <a:t>CHAPTER3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68144" y="116632"/>
            <a:ext cx="93610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rPr>
              <a:t>CHAPTER4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76256" y="116632"/>
            <a:ext cx="936104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</a:schemeClr>
                </a:solidFill>
                <a:latin typeface="+mj-lt"/>
                <a:ea typeface="나눔스퀘어" panose="020B0600000101010101" pitchFamily="50" charset="-127"/>
              </a:rPr>
              <a:t>CHAPTER5</a:t>
            </a:r>
            <a:endParaRPr lang="ko-KR" altLang="en-US" sz="1100" b="1" dirty="0">
              <a:solidFill>
                <a:schemeClr val="tx1">
                  <a:lumMod val="50000"/>
                </a:schemeClr>
              </a:solidFill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61649" y="2155325"/>
            <a:ext cx="1824807" cy="26658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latin typeface="+mj-lt"/>
                <a:ea typeface="나눔스퀘어" panose="020B0600000101010101" pitchFamily="50" charset="-127"/>
              </a:rPr>
              <a:t>변경 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1710" y="2137712"/>
            <a:ext cx="1791984" cy="26164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latin typeface="+mj-lt"/>
                <a:ea typeface="나눔스퀘어" panose="020B0600000101010101" pitchFamily="50" charset="-127"/>
              </a:rPr>
              <a:t>변경 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90014" y="2262244"/>
            <a:ext cx="1804691" cy="27113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latin typeface="+mj-lt"/>
                <a:ea typeface="나눔스퀘어" panose="020B0600000101010101" pitchFamily="50" charset="-127"/>
              </a:rPr>
              <a:t>변경 전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95265" y="2154445"/>
            <a:ext cx="1804691" cy="4117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latin typeface="+mj-lt"/>
                <a:ea typeface="나눔스퀘어" panose="020B0600000101010101" pitchFamily="50" charset="-127"/>
              </a:rPr>
              <a:t>변경 </a:t>
            </a:r>
            <a:r>
              <a:rPr lang="ko-KR" altLang="en-US" sz="1050" b="1" dirty="0" smtClean="0">
                <a:latin typeface="+mj-lt"/>
                <a:ea typeface="나눔스퀘어" panose="020B0600000101010101" pitchFamily="50" charset="-127"/>
              </a:rPr>
              <a:t>후</a:t>
            </a:r>
            <a:endParaRPr lang="en-US" altLang="ko-KR" sz="1050" b="1" dirty="0" smtClean="0">
              <a:latin typeface="+mj-lt"/>
              <a:ea typeface="나눔스퀘어" panose="020B0600000101010101" pitchFamily="50" charset="-127"/>
            </a:endParaRPr>
          </a:p>
          <a:p>
            <a:pPr algn="ctr"/>
            <a:endParaRPr lang="ko-KR" altLang="en-US" sz="1050" b="1" dirty="0">
              <a:latin typeface="+mj-lt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09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855</Words>
  <Application>Microsoft Office PowerPoint</Application>
  <PresentationFormat>화면 슬라이드 쇼(4:3)</PresentationFormat>
  <Paragraphs>305</Paragraphs>
  <Slides>26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굴림</vt:lpstr>
      <vt:lpstr>Arial</vt:lpstr>
      <vt:lpstr>Headliner No. 45</vt:lpstr>
      <vt:lpstr>HY견고딕</vt:lpstr>
      <vt:lpstr>맑은 고딕</vt:lpstr>
      <vt:lpstr>DaunPenh</vt:lpstr>
      <vt:lpstr>나눔스퀘어라운드 Regular</vt:lpstr>
      <vt:lpstr>나눔고딕 ExtraBold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HANS</dc:creator>
  <cp:lastModifiedBy>user</cp:lastModifiedBy>
  <cp:revision>101</cp:revision>
  <dcterms:created xsi:type="dcterms:W3CDTF">2017-10-20T05:28:48Z</dcterms:created>
  <dcterms:modified xsi:type="dcterms:W3CDTF">2020-09-16T10:01:21Z</dcterms:modified>
</cp:coreProperties>
</file>