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94" r:id="rId5"/>
    <p:sldId id="295" r:id="rId6"/>
    <p:sldId id="296" r:id="rId7"/>
    <p:sldId id="298" r:id="rId8"/>
    <p:sldId id="299" r:id="rId9"/>
    <p:sldId id="297" r:id="rId10"/>
    <p:sldId id="301" r:id="rId11"/>
    <p:sldId id="302" r:id="rId12"/>
    <p:sldId id="303" r:id="rId13"/>
    <p:sldId id="304" r:id="rId14"/>
    <p:sldId id="306" r:id="rId15"/>
    <p:sldId id="305" r:id="rId16"/>
    <p:sldId id="311" r:id="rId17"/>
    <p:sldId id="312" r:id="rId18"/>
    <p:sldId id="307" r:id="rId19"/>
    <p:sldId id="308" r:id="rId20"/>
    <p:sldId id="309" r:id="rId21"/>
    <p:sldId id="310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3" r:id="rId32"/>
    <p:sldId id="324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44" autoAdjust="0"/>
  </p:normalViewPr>
  <p:slideViewPr>
    <p:cSldViewPr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C6E59-1D8C-478C-87EB-1AD3F78163AB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63377-22C4-4BD2-8F20-68749765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more about constant sequence D ; (Note that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= D whatever the value of t so Y</a:t>
            </a:r>
            <a:r>
              <a:rPr lang="en-US" baseline="-25000" dirty="0" smtClean="0"/>
              <a:t>t−1</a:t>
            </a:r>
            <a:r>
              <a:rPr lang="en-US" dirty="0" smtClean="0"/>
              <a:t> is also equal to 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give example page</a:t>
            </a:r>
            <a:r>
              <a:rPr lang="en-US" baseline="0" dirty="0" smtClean="0"/>
              <a:t> 553 (2,4,6,8..)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case in book</a:t>
            </a:r>
            <a:r>
              <a:rPr lang="en-US" baseline="0" dirty="0" smtClean="0"/>
              <a:t> page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more about t and t -1 / page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page 561 , lagged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more . Some note in page 563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page</a:t>
            </a:r>
            <a:r>
              <a:rPr lang="en-US" baseline="0" dirty="0" smtClean="0"/>
              <a:t> 555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example 554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 page 554  ; can divide this way to step by step for student 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C1BC5-9A78-4F78-88D1-CF436C2D6B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19" y="1752600"/>
            <a:ext cx="8991600" cy="1831975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An Introduction </a:t>
            </a:r>
            <a:br>
              <a:rPr lang="en-US" sz="4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DIFFERENCE 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EQUATIONS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458200" cy="914400"/>
          </a:xfrm>
        </p:spPr>
        <p:txBody>
          <a:bodyPr/>
          <a:lstStyle/>
          <a:p>
            <a:r>
              <a:rPr lang="en-US" b="1" dirty="0"/>
              <a:t>MATHEMATICS </a:t>
            </a:r>
            <a:r>
              <a:rPr lang="en-US" b="1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 </a:t>
            </a:r>
            <a:r>
              <a:rPr lang="en-US" dirty="0">
                <a:latin typeface="Arial" pitchFamily="34" charset="0"/>
                <a:cs typeface="Arial" pitchFamily="34" charset="0"/>
              </a:rPr>
              <a:t>The difference equation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+ 21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is of the standard form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bY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c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so can be solved using 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particular solution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the general solution of the equation when the constant term on the right-hand side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replaced </a:t>
            </a:r>
            <a:r>
              <a:rPr lang="en-US" dirty="0">
                <a:latin typeface="Arial" pitchFamily="34" charset="0"/>
                <a:cs typeface="Arial" pitchFamily="34" charset="0"/>
              </a:rPr>
              <a:t>by zero: that is, it is the solution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which </a:t>
            </a:r>
            <a:r>
              <a:rPr lang="en-US" dirty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A(4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Or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CF =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A(4</a:t>
            </a:r>
            <a:r>
              <a:rPr lang="en-US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particular solution is any solution of the original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equation: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+ 21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that we are able to ﬁnd. In effect, we need to think of a sequence of numbers,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latin typeface="Arial" pitchFamily="34" charset="0"/>
                <a:cs typeface="Arial" pitchFamily="34" charset="0"/>
              </a:rPr>
              <a:t>such that when 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substituted </a:t>
            </a:r>
            <a:r>
              <a:rPr lang="en-US" dirty="0">
                <a:latin typeface="Arial" pitchFamily="34" charset="0"/>
                <a:cs typeface="Arial" pitchFamily="34" charset="0"/>
              </a:rPr>
              <a:t>into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−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21.</a:t>
            </a:r>
          </a:p>
        </p:txBody>
      </p:sp>
    </p:spTree>
    <p:extLst>
      <p:ext uri="{BB962C8B-B14F-4D97-AF65-F5344CB8AC3E}">
        <p14:creationId xmlns:p14="http://schemas.microsoft.com/office/powerpoint/2010/main" val="30578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dirty="0">
                <a:latin typeface="Arial" pitchFamily="34" charset="0"/>
                <a:cs typeface="Arial" pitchFamily="34" charset="0"/>
              </a:rPr>
              <a:t>obvious sequence likely to work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 constant sequence,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D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for some number, D. If this is substituted into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+ 21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we obtain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 = 4D + 21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This algebraic equation can be rearranged to get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=−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We have therefore shown that the complementary function is given by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CF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A(4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that the particular solution is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PS =−7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Hence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CF + PS =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A(4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− 7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which is the general solution of the difference equation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+ 21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To ﬁnd the speciﬁc solution that satisﬁes 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initial condition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we simply put t = 0 in the general solution to get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A(4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</a:rPr>
              <a:t>− 7 = 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that is,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 − 7 = 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which gives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 = 8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solution is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8(4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− 7</a:t>
            </a:r>
          </a:p>
        </p:txBody>
      </p:sp>
    </p:spTree>
    <p:extLst>
      <p:ext uri="{BB962C8B-B14F-4D97-AF65-F5344CB8AC3E}">
        <p14:creationId xmlns:p14="http://schemas.microsoft.com/office/powerpoint/2010/main" val="6588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719637" cy="5867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numbers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get </a:t>
            </a:r>
            <a:r>
              <a:rPr lang="en-US" dirty="0">
                <a:latin typeface="Arial" pitchFamily="34" charset="0"/>
                <a:cs typeface="Arial" pitchFamily="34" charset="0"/>
              </a:rPr>
              <a:t>ever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dirty="0">
                <a:latin typeface="Arial" pitchFamily="34" charset="0"/>
                <a:cs typeface="Arial" pitchFamily="34" charset="0"/>
              </a:rPr>
              <a:t> as t increases. We describe this by saying that the time path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diverges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uniformly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explodes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295400"/>
            <a:ext cx="39719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can apply three step to find solution of difference equation:</a:t>
            </a:r>
          </a:p>
          <a:p>
            <a:pPr marL="0" indent="0" algn="ctr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= bY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  (*)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1 : Find CF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the general solution of the equation when the constant term on the right-hand side is replaced by zero: that is, it is the solution 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−1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CF = A(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2 : Find PS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=D and Y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t-1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=D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With equation (*) we have :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 = </a:t>
            </a:r>
            <a:r>
              <a:rPr lang="en-US" smtClean="0">
                <a:latin typeface="Arial" pitchFamily="34" charset="0"/>
                <a:cs typeface="Arial" pitchFamily="34" charset="0"/>
              </a:rPr>
              <a:t>bD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c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we can find D easily and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 that mean PS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3: find A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With initial condition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put it into (*) with t=0 :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A(b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+ PS= value of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deduce A and we have 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of difference equation</a:t>
            </a:r>
          </a:p>
        </p:txBody>
      </p:sp>
    </p:spTree>
    <p:extLst>
      <p:ext uri="{BB962C8B-B14F-4D97-AF65-F5344CB8AC3E}">
        <p14:creationId xmlns:p14="http://schemas.microsoft.com/office/powerpoint/2010/main" val="36951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(b) The difference equation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(1/3)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 (*) ; with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=2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1: find CF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given by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CF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= A(1/3)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endParaRPr lang="en-US" baseline="300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2 : Find PS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=D and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t-1</a:t>
            </a:r>
            <a:r>
              <a:rPr lang="en-US" dirty="0">
                <a:latin typeface="Arial" pitchFamily="34" charset="0"/>
                <a:cs typeface="Arial" pitchFamily="34" charset="0"/>
              </a:rPr>
              <a:t>=D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equation (*) we have :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(1/3) D </a:t>
            </a:r>
            <a:r>
              <a:rPr lang="en-US" dirty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So we can find D easily and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 that mean PS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 = PS </a:t>
            </a:r>
            <a:r>
              <a:rPr lang="en-US" dirty="0">
                <a:latin typeface="Arial" pitchFamily="34" charset="0"/>
                <a:cs typeface="Arial" pitchFamily="34" charset="0"/>
              </a:rPr>
              <a:t>= 12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general solution is therefore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CF + PS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A(1/3)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+ 12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86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3: find A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initial condition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2 put </a:t>
            </a:r>
            <a:r>
              <a:rPr lang="en-US" dirty="0">
                <a:latin typeface="Arial" pitchFamily="34" charset="0"/>
                <a:cs typeface="Arial" pitchFamily="34" charset="0"/>
              </a:rPr>
              <a:t>it into (*) with t=0 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A(1/3)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+ 12 = 2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12=2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so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is −10</a:t>
            </a:r>
            <a:r>
              <a:rPr lang="en-US" dirty="0">
                <a:latin typeface="Arial" pitchFamily="34" charset="0"/>
                <a:cs typeface="Arial" pitchFamily="34" charset="0"/>
              </a:rPr>
              <a:t>. The solution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difference equation is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=−10(1/3)</a:t>
            </a:r>
            <a:r>
              <a:rPr lang="en-US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/>
              <a:t>Difference </a:t>
            </a:r>
            <a:r>
              <a:rPr lang="en-US" b="1" dirty="0" smtClean="0"/>
              <a:t>equations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Objectives: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Find the complementary function of a difference equation.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Find the particular solution of a difference equation.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Analyse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stability of economic systems.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Solve lagged national income determination models.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Solve single-commodity-market models with lagged supply.</a:t>
            </a:r>
          </a:p>
        </p:txBody>
      </p:sp>
    </p:spTree>
    <p:extLst>
      <p:ext uri="{BB962C8B-B14F-4D97-AF65-F5344CB8AC3E}">
        <p14:creationId xmlns:p14="http://schemas.microsoft.com/office/powerpoint/2010/main" val="30282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724400" cy="5867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numbers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(1/3)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get ever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as t increases. We describe this by saying that the time path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converges uniformly</a:t>
            </a:r>
            <a:r>
              <a:rPr lang="en-US" dirty="0">
                <a:latin typeface="Arial" pitchFamily="34" charset="0"/>
                <a:cs typeface="Arial" pitchFamily="34" charset="0"/>
              </a:rPr>
              <a:t> to the value of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which is </a:t>
            </a:r>
            <a:r>
              <a:rPr lang="en-US" dirty="0">
                <a:latin typeface="Arial" pitchFamily="34" charset="0"/>
                <a:cs typeface="Arial" pitchFamily="34" charset="0"/>
              </a:rPr>
              <a:t>referred to as 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equilibrium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402485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1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686800" cy="52679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results of the previous example and Practice Problem 2 can be summarized: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&gt; 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displays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uniform divergence.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 &lt; b &lt; 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displays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uniform convergence.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−1 &lt; b &lt; 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displays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oscillatory convergence.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&lt; −1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displays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oscillatory divergence.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91848"/>
            <a:ext cx="1775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Summary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corresponding consumption function is given by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aY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b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If we assume that investment is the same in all time periods then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I*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for some constant, I*. Finally, if the ﬂow of money is in balance in each time period, we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also have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Substituting the expressions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I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into </a:t>
            </a:r>
            <a:r>
              <a:rPr lang="en-US" dirty="0">
                <a:latin typeface="Arial" pitchFamily="34" charset="0"/>
                <a:cs typeface="Arial" pitchFamily="34" charset="0"/>
              </a:rPr>
              <a:t>this gives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b + I*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66" y="991849"/>
            <a:ext cx="5737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Verdana" pitchFamily="34" charset="0"/>
              </a:rPr>
              <a:t>National income determination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Consider a two-sector model: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0.8Y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+ 100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200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Find an expression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when </a:t>
            </a: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1700.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>
                <a:latin typeface="Arial" pitchFamily="34" charset="0"/>
                <a:cs typeface="Arial" pitchFamily="34" charset="0"/>
              </a:rPr>
              <a:t>this system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stable or unstable?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66" y="991849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Verdana" pitchFamily="34" charset="0"/>
              </a:rPr>
              <a:t>Example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Substituting the expressions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I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C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gives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(0.8Y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+ 100) + 200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0.8Y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 (*)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1: find CF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given by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CF = A(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endParaRPr lang="en-US" baseline="30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2 : Find PS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D </a:t>
            </a:r>
            <a:r>
              <a:rPr lang="en-US" dirty="0">
                <a:latin typeface="Arial" pitchFamily="34" charset="0"/>
                <a:cs typeface="Arial" pitchFamily="34" charset="0"/>
              </a:rPr>
              <a:t>and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t-1</a:t>
            </a:r>
            <a:r>
              <a:rPr lang="en-US" dirty="0">
                <a:latin typeface="Arial" pitchFamily="34" charset="0"/>
                <a:cs typeface="Arial" pitchFamily="34" charset="0"/>
              </a:rPr>
              <a:t>=D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equation (*) we have :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(0.8) </a:t>
            </a:r>
            <a:r>
              <a:rPr lang="en-US" dirty="0">
                <a:latin typeface="Arial" pitchFamily="34" charset="0"/>
                <a:cs typeface="Arial" pitchFamily="34" charset="0"/>
              </a:rPr>
              <a:t>D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300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So we can find D easily and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 that mean PS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 = PS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1500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general solution is therefore</a:t>
            </a:r>
          </a:p>
          <a:p>
            <a:pPr marL="0" indent="0" algn="ctr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= CF + PS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+ 1500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842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3: find A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initial condition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1700 </a:t>
            </a:r>
            <a:r>
              <a:rPr lang="en-US" dirty="0">
                <a:latin typeface="Arial" pitchFamily="34" charset="0"/>
                <a:cs typeface="Arial" pitchFamily="34" charset="0"/>
              </a:rPr>
              <a:t>put it into (*) with t=0 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1500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1700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1500 = 1700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so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is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200</a:t>
            </a:r>
            <a:r>
              <a:rPr lang="en-US" dirty="0">
                <a:latin typeface="Arial" pitchFamily="34" charset="0"/>
                <a:cs typeface="Arial" pitchFamily="34" charset="0"/>
              </a:rPr>
              <a:t>. The solution of difference equation is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=200(0.8)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1500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025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As t increases, (</a:t>
            </a:r>
            <a:r>
              <a:rPr lang="en-US" dirty="0" smtClean="0"/>
              <a:t>0.8)</a:t>
            </a:r>
            <a:r>
              <a:rPr lang="en-US" baseline="30000" dirty="0" smtClean="0"/>
              <a:t>t </a:t>
            </a:r>
            <a:r>
              <a:rPr lang="en-US" dirty="0" smtClean="0">
                <a:solidFill>
                  <a:srgbClr val="FF0000"/>
                </a:solidFill>
              </a:rPr>
              <a:t>converges </a:t>
            </a:r>
            <a:r>
              <a:rPr lang="en-US" dirty="0">
                <a:solidFill>
                  <a:srgbClr val="FF0000"/>
                </a:solidFill>
              </a:rPr>
              <a:t>to zero </a:t>
            </a:r>
            <a:r>
              <a:rPr lang="en-US" dirty="0"/>
              <a:t>and so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eventually </a:t>
            </a:r>
            <a:r>
              <a:rPr lang="en-US" dirty="0"/>
              <a:t>settles down at the </a:t>
            </a:r>
            <a:r>
              <a:rPr lang="en-US" dirty="0">
                <a:solidFill>
                  <a:srgbClr val="FF0000"/>
                </a:solidFill>
              </a:rPr>
              <a:t>equilibrium level of 1500</a:t>
            </a:r>
            <a:r>
              <a:rPr lang="en-US" dirty="0"/>
              <a:t>. </a:t>
            </a:r>
            <a:r>
              <a:rPr lang="en-US" dirty="0" smtClean="0"/>
              <a:t>The system </a:t>
            </a:r>
            <a:r>
              <a:rPr lang="en-US" dirty="0"/>
              <a:t>is therefore </a:t>
            </a:r>
            <a:r>
              <a:rPr lang="en-US" dirty="0">
                <a:solidFill>
                  <a:srgbClr val="FF0000"/>
                </a:solidFill>
              </a:rPr>
              <a:t>stable.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Note </a:t>
            </a:r>
            <a:r>
              <a:rPr lang="en-US" dirty="0"/>
              <a:t>also that because </a:t>
            </a:r>
            <a:r>
              <a:rPr lang="en-US" dirty="0" smtClean="0"/>
              <a:t>0 &lt; 0.8 &lt;1, </a:t>
            </a:r>
            <a:r>
              <a:rPr lang="en-US" dirty="0"/>
              <a:t>the time path displays </a:t>
            </a:r>
            <a:r>
              <a:rPr lang="en-US" dirty="0" smtClean="0"/>
              <a:t>uniform convergence</a:t>
            </a:r>
            <a:r>
              <a:rPr lang="en-US" dirty="0"/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2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513820"/>
                <a:ext cx="8839200" cy="52679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corresponding time-dependent supply and demand equations are</a:t>
                </a:r>
              </a:p>
              <a:p>
                <a:pPr marL="0" indent="0" algn="ctr">
                  <a:buNone/>
                </a:pP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St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aP</a:t>
                </a:r>
                <a:r>
                  <a:rPr lang="en-US" baseline="-25000" dirty="0">
                    <a:latin typeface="Arial" pitchFamily="34" charset="0"/>
                    <a:cs typeface="Arial" pitchFamily="34" charset="0"/>
                  </a:rPr>
                  <a:t>t−1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− b</a:t>
                </a:r>
              </a:p>
              <a:p>
                <a:pPr marL="0" indent="0" algn="ctr">
                  <a:buNone/>
                </a:pP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Dt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=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−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cP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+ d</a:t>
                </a:r>
              </a:p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If we assume that, within each time period, demand and supply are equal, so that all goods </a:t>
                </a: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are sold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then</a:t>
                </a:r>
              </a:p>
              <a:p>
                <a:pPr marL="0" indent="0" algn="ctr">
                  <a:buNone/>
                </a:pP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Dt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baseline="-25000" dirty="0" err="1">
                    <a:latin typeface="Arial" pitchFamily="34" charset="0"/>
                    <a:cs typeface="Arial" pitchFamily="34" charset="0"/>
                  </a:rPr>
                  <a:t>St</a:t>
                </a:r>
                <a:endParaRPr lang="en-US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that is,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−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cP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+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d = aP</a:t>
                </a:r>
                <a:r>
                  <a:rPr lang="en-US" baseline="-25000" dirty="0">
                    <a:latin typeface="Arial" pitchFamily="34" charset="0"/>
                    <a:cs typeface="Arial" pitchFamily="34" charset="0"/>
                  </a:rPr>
                  <a:t>t−1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− b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This equation can be rearranged as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−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cP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aP</a:t>
                </a:r>
                <a:r>
                  <a:rPr lang="en-US" baseline="-25000" dirty="0">
                    <a:latin typeface="Arial" pitchFamily="34" charset="0"/>
                    <a:cs typeface="Arial" pitchFamily="34" charset="0"/>
                  </a:rPr>
                  <a:t>t−1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− b − d 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513820"/>
                <a:ext cx="8839200" cy="5267980"/>
              </a:xfrm>
              <a:blipFill rotWithShape="1">
                <a:blip r:embed="rId3"/>
                <a:stretch>
                  <a:fillRect l="-1241" t="-2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1366" y="991849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Verdana" pitchFamily="34" charset="0"/>
              </a:rPr>
              <a:t>Supply and demand analysis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the supply and demand equations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− 10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35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Assuming that the market is in equilibrium, ﬁnd expressions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>
                <a:latin typeface="Arial" pitchFamily="34" charset="0"/>
                <a:cs typeface="Arial" pitchFamily="34" charset="0"/>
              </a:rPr>
              <a:t>the system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stable or </a:t>
            </a:r>
            <a:r>
              <a:rPr lang="en-US" dirty="0">
                <a:latin typeface="Arial" pitchFamily="34" charset="0"/>
                <a:cs typeface="Arial" pitchFamily="34" charset="0"/>
              </a:rPr>
              <a:t>unstable?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66" y="991849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Verdana" pitchFamily="34" charset="0"/>
              </a:rPr>
              <a:t>Example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difference equation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(sometimes called 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recurrence relation</a:t>
            </a:r>
            <a:r>
              <a:rPr lang="en-US" dirty="0">
                <a:latin typeface="Arial" pitchFamily="34" charset="0"/>
                <a:cs typeface="Arial" pitchFamily="34" charset="0"/>
              </a:rPr>
              <a:t>) is an equation that relates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consecutive </a:t>
            </a:r>
            <a:r>
              <a:rPr lang="en-US" dirty="0">
                <a:latin typeface="Arial" pitchFamily="34" charset="0"/>
                <a:cs typeface="Arial" pitchFamily="34" charset="0"/>
              </a:rPr>
              <a:t>terms of a sequence of numbers.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>
                <a:latin typeface="Arial" pitchFamily="34" charset="0"/>
                <a:cs typeface="Arial" pitchFamily="34" charset="0"/>
              </a:rPr>
              <a:t>example, the equation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2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order to determine the sequence uniquely, we need to be given some additional information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such </a:t>
            </a:r>
            <a:r>
              <a:rPr lang="en-US" dirty="0">
                <a:latin typeface="Arial" pitchFamily="34" charset="0"/>
                <a:cs typeface="Arial" pitchFamily="34" charset="0"/>
              </a:rPr>
              <a:t>as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ﬁrst term</a:t>
            </a:r>
            <a:r>
              <a:rPr lang="en-US" dirty="0">
                <a:latin typeface="Arial" pitchFamily="34" charset="0"/>
                <a:cs typeface="Arial" pitchFamily="34" charset="0"/>
              </a:rPr>
              <a:t>. It is conventional to write the ﬁrst term as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once this is given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speciﬁc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 all remaining terms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known.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991849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Verdana" pitchFamily="34" charset="0"/>
              </a:rPr>
              <a:t>Difference equation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St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then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35 = 4P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− 10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which rearranges to give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− 45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−0.8P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  (*)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1: find CF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given by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CF = A(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) =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(-0.8)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endParaRPr lang="en-US" baseline="30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2 : Find PS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D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t-1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equation (*) we have :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(- 0.8) </a:t>
            </a:r>
            <a:r>
              <a:rPr lang="en-US" dirty="0">
                <a:latin typeface="Arial" pitchFamily="34" charset="0"/>
                <a:cs typeface="Arial" pitchFamily="34" charset="0"/>
              </a:rPr>
              <a:t>D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So we can find D easily and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 that mean PS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 = PS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general solution is therefore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= CF + PS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A(-0.8)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+ 5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03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3: find A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initial condition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 </a:t>
            </a:r>
            <a:r>
              <a:rPr lang="en-US" dirty="0">
                <a:latin typeface="Arial" pitchFamily="34" charset="0"/>
                <a:cs typeface="Arial" pitchFamily="34" charset="0"/>
              </a:rPr>
              <a:t>put it into (*) with t=0 </a:t>
            </a:r>
          </a:p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A(-0.8)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 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 = 6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so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is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>
                <a:latin typeface="Arial" pitchFamily="34" charset="0"/>
                <a:cs typeface="Arial" pitchFamily="34" charset="0"/>
              </a:rPr>
              <a:t>The solution of difference equation is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(-0.8)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68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An expression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dirty="0">
                <a:latin typeface="Arial" pitchFamily="34" charset="0"/>
                <a:cs typeface="Arial" pitchFamily="34" charset="0"/>
              </a:rPr>
              <a:t>be found by substituting this into the demand equation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latin typeface="Arial" pitchFamily="34" charset="0"/>
                <a:cs typeface="Arial" pitchFamily="34" charset="0"/>
              </a:rPr>
              <a:t>35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to get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 [(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0.8)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5]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 =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−5(−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0.8)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As  t increases, (−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0.8)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converges </a:t>
            </a:r>
            <a:r>
              <a:rPr lang="en-US" dirty="0">
                <a:latin typeface="Arial" pitchFamily="34" charset="0"/>
                <a:cs typeface="Arial" pitchFamily="34" charset="0"/>
              </a:rPr>
              <a:t>to zero and so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eventually </a:t>
            </a:r>
            <a:r>
              <a:rPr lang="en-US" dirty="0">
                <a:latin typeface="Arial" pitchFamily="34" charset="0"/>
                <a:cs typeface="Arial" pitchFamily="34" charset="0"/>
              </a:rPr>
              <a:t>settle down at the equilibrium levels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>
                <a:latin typeface="Arial" pitchFamily="34" charset="0"/>
                <a:cs typeface="Arial" pitchFamily="34" charset="0"/>
              </a:rPr>
              <a:t>5 and 10 respectively. The system is therefore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stable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 </a:t>
            </a:r>
            <a:r>
              <a:rPr lang="en-US" dirty="0">
                <a:latin typeface="Arial" pitchFamily="34" charset="0"/>
                <a:cs typeface="Arial" pitchFamily="34" charset="0"/>
              </a:rPr>
              <a:t>also that because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-1&lt; −0.8 &lt;0, the </a:t>
            </a:r>
            <a:r>
              <a:rPr lang="en-US" dirty="0">
                <a:latin typeface="Arial" pitchFamily="34" charset="0"/>
                <a:cs typeface="Arial" pitchFamily="34" charset="0"/>
              </a:rPr>
              <a:t>time paths display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oscillatory convergence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Write down the ﬁrst four terms of the sequence deﬁned by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3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obtain a formula for the general term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>
                <a:latin typeface="Arial" pitchFamily="34" charset="0"/>
                <a:cs typeface="Arial" pitchFamily="34" charset="0"/>
              </a:rPr>
              <a:t>terms of 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991849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Verdana" pitchFamily="34" charset="0"/>
              </a:rPr>
              <a:t>Example: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3 then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2 × 3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    ;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2 × 6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12  ; 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= 2 × 12 = 24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In order to produce a formula for the general term, we write these as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× 3 ; 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× 3  ;Y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×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It is now obvious from this pattern that the general term, given by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3(2</a:t>
            </a:r>
            <a:r>
              <a:rPr lang="en-US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is the solution of the difference equation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2Y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initial condition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4733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General equations of the form</a:t>
            </a:r>
          </a:p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bY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c     (*)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general solution of equation (*) can be written as the sum of two separate expressions known as 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 (CF)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particular solution (PS). 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CF + 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366" y="991849"/>
            <a:ext cx="877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Verdana" pitchFamily="34" charset="0"/>
              </a:rPr>
              <a:t>How to find solution of the difference equation?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534400" cy="52679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complementary function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the general solution of the equation when the constant term on the right-hand side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replaced </a:t>
            </a:r>
            <a:r>
              <a:rPr lang="en-US" dirty="0">
                <a:latin typeface="Arial" pitchFamily="34" charset="0"/>
                <a:cs typeface="Arial" pitchFamily="34" charset="0"/>
              </a:rPr>
              <a:t>by zero: that is, it is the solution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bY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t−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CF = A(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particular solution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the name that we give to any solution of equation (*) that we are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clever enough to ‘spot’. 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8" y="991848"/>
            <a:ext cx="9197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Complementary </a:t>
            </a:r>
            <a:r>
              <a:rPr lang="en-US" sz="3200" dirty="0">
                <a:solidFill>
                  <a:srgbClr val="7030A0"/>
                </a:solidFill>
              </a:rPr>
              <a:t>function (CF</a:t>
            </a:r>
            <a:r>
              <a:rPr lang="en-US" sz="3200" dirty="0" smtClean="0">
                <a:solidFill>
                  <a:srgbClr val="7030A0"/>
                </a:solidFill>
              </a:rPr>
              <a:t>) – Particular solution(PS)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582341"/>
            <a:ext cx="8153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once CF and PS have been found,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we can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write down the general solution of equation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(*)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as</a:t>
            </a:r>
          </a:p>
          <a:p>
            <a:pPr algn="ctr"/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3200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CF + PS =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A(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3200" baseline="30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PS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letter A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is no longer equal to the ﬁrst term, Y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although it can easily be calculated, as the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following example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demonstrates.</a:t>
            </a:r>
          </a:p>
        </p:txBody>
      </p:sp>
    </p:spTree>
    <p:extLst>
      <p:ext uri="{BB962C8B-B14F-4D97-AF65-F5344CB8AC3E}">
        <p14:creationId xmlns:p14="http://schemas.microsoft.com/office/powerpoint/2010/main" val="11800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en-GB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3820"/>
            <a:ext cx="8839200" cy="526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Solve the following difference equations with the speciﬁed initial conditions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Comment </a:t>
            </a:r>
            <a:r>
              <a:rPr lang="en-US" dirty="0">
                <a:latin typeface="Arial" pitchFamily="34" charset="0"/>
                <a:cs typeface="Arial" pitchFamily="34" charset="0"/>
              </a:rPr>
              <a:t>on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qualitative behavior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the solution in each case.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(a)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latin typeface="Arial" pitchFamily="34" charset="0"/>
                <a:cs typeface="Arial" pitchFamily="34" charset="0"/>
              </a:rPr>
              <a:t>4Y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+ 21;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(b)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(1/3) Y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−1</a:t>
            </a:r>
            <a:r>
              <a:rPr lang="en-US" dirty="0">
                <a:latin typeface="Arial" pitchFamily="34" charset="0"/>
                <a:cs typeface="Arial" pitchFamily="34" charset="0"/>
              </a:rPr>
              <a:t> + 8; Y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2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66" y="991849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  <a:latin typeface="Verdana" pitchFamily="34" charset="0"/>
              </a:rPr>
              <a:t>Example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2095</Words>
  <Application>Microsoft Office PowerPoint</Application>
  <PresentationFormat>On-screen Show (4:3)</PresentationFormat>
  <Paragraphs>288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Verdana</vt:lpstr>
      <vt:lpstr>Office Theme</vt:lpstr>
      <vt:lpstr>An Introduction  DIFFERENCE EQUATIONS </vt:lpstr>
      <vt:lpstr>Topic 1: 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IV:  DIFFERENCE EQUATIONS  and  DIFFERENTIAL EQUATIONS</dc:title>
  <dc:creator>Teppialy</dc:creator>
  <cp:lastModifiedBy>teppialy</cp:lastModifiedBy>
  <cp:revision>70</cp:revision>
  <dcterms:created xsi:type="dcterms:W3CDTF">2006-08-16T00:00:00Z</dcterms:created>
  <dcterms:modified xsi:type="dcterms:W3CDTF">2018-05-17T17:10:56Z</dcterms:modified>
</cp:coreProperties>
</file>