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9"/>
  </p:notesMasterIdLst>
  <p:handoutMasterIdLst>
    <p:handoutMasterId r:id="rId30"/>
  </p:handoutMasterIdLst>
  <p:sldIdLst>
    <p:sldId id="261" r:id="rId4"/>
    <p:sldId id="262" r:id="rId5"/>
    <p:sldId id="265" r:id="rId6"/>
    <p:sldId id="287" r:id="rId7"/>
    <p:sldId id="288" r:id="rId8"/>
    <p:sldId id="289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90" r:id="rId18"/>
    <p:sldId id="263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5F3876-459A-40DC-B6E3-3EF516735D61}">
          <p14:sldIdLst>
            <p14:sldId id="261"/>
            <p14:sldId id="262"/>
            <p14:sldId id="265"/>
            <p14:sldId id="287"/>
            <p14:sldId id="288"/>
            <p14:sldId id="289"/>
            <p14:sldId id="266"/>
            <p14:sldId id="267"/>
            <p14:sldId id="268"/>
            <p14:sldId id="269"/>
            <p14:sldId id="271"/>
            <p14:sldId id="272"/>
            <p14:sldId id="274"/>
            <p14:sldId id="273"/>
            <p14:sldId id="290"/>
            <p14:sldId id="263"/>
            <p14:sldId id="275"/>
            <p14:sldId id="276"/>
            <p14:sldId id="277"/>
            <p14:sldId id="278"/>
            <p14:sldId id="28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2" y="180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11/1/2017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08813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 Layer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309967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600721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944064" cy="5082540"/>
          </a:xfrm>
        </p:spPr>
        <p:txBody>
          <a:bodyPr/>
          <a:lstStyle/>
          <a:p>
            <a:r>
              <a:rPr lang="en-US" sz="2800" dirty="0"/>
              <a:t>Assume 4 output feature maps (M = 4)</a:t>
            </a:r>
          </a:p>
          <a:p>
            <a:pPr lvl="1"/>
            <a:r>
              <a:rPr lang="en-US" sz="2400" dirty="0"/>
              <a:t>Each output feature map is 8x8 image (</a:t>
            </a:r>
            <a:r>
              <a:rPr lang="en-US" sz="2400" dirty="0" err="1"/>
              <a:t>W_out</a:t>
            </a:r>
            <a:r>
              <a:rPr lang="en-US" sz="2400" dirty="0"/>
              <a:t> = </a:t>
            </a:r>
            <a:r>
              <a:rPr lang="en-US" sz="2400" dirty="0" err="1"/>
              <a:t>H_out</a:t>
            </a:r>
            <a:r>
              <a:rPr lang="en-US" sz="2400" dirty="0"/>
              <a:t> = 8)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r>
              <a:rPr lang="en-US" sz="2800" dirty="0"/>
              <a:t>If we use tiles of 4 pixels on each side (TILE_SIZE = 4)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pPr lvl="2"/>
            <a:r>
              <a:rPr lang="en-US" sz="2000" dirty="0"/>
              <a:t>Top two blocks in each column calculates the top row of tiles in the corresponding output feature map</a:t>
            </a:r>
          </a:p>
          <a:p>
            <a:pPr lvl="2"/>
            <a:r>
              <a:rPr lang="en-US" sz="2000" dirty="0"/>
              <a:t>Bottom two block in each column calculates the bottom row of tiles in the corresponding output feature map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7760374" cy="726801"/>
          </a:xfrm>
        </p:spPr>
        <p:txBody>
          <a:bodyPr/>
          <a:lstStyle/>
          <a:p>
            <a:r>
              <a:rPr lang="en-US" sz="4800" dirty="0"/>
              <a:t>A Small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D0126-C63A-4E5A-AD56-282F4362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266"/>
              </p:ext>
            </p:extLst>
          </p:nvPr>
        </p:nvGraphicFramePr>
        <p:xfrm>
          <a:off x="9591534" y="663696"/>
          <a:ext cx="2353656" cy="24509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8414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37141939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268360200"/>
                    </a:ext>
                  </a:extLst>
                </a:gridCol>
              </a:tblGrid>
              <a:tr h="612636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707749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032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3AF2AF-0FD9-4CE7-BDB9-E2DDD1446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48730"/>
              </p:ext>
            </p:extLst>
          </p:nvPr>
        </p:nvGraphicFramePr>
        <p:xfrm>
          <a:off x="7851909" y="4809304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D147C7-6043-45D0-ABE5-F7457CE6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7781"/>
              </p:ext>
            </p:extLst>
          </p:nvPr>
        </p:nvGraphicFramePr>
        <p:xfrm>
          <a:off x="10756608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235F88-EB18-44EA-BAED-16FF1147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4998"/>
              </p:ext>
            </p:extLst>
          </p:nvPr>
        </p:nvGraphicFramePr>
        <p:xfrm>
          <a:off x="9279744" y="4808762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478F9D-6BDE-4043-BD93-5577EF75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09412"/>
              </p:ext>
            </p:extLst>
          </p:nvPr>
        </p:nvGraphicFramePr>
        <p:xfrm>
          <a:off x="12265299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6AE0086-00C6-470F-865A-09C7C8E522B8}"/>
              </a:ext>
            </a:extLst>
          </p:cNvPr>
          <p:cNvSpPr/>
          <p:nvPr/>
        </p:nvSpPr>
        <p:spPr>
          <a:xfrm>
            <a:off x="9591534" y="663696"/>
            <a:ext cx="588786" cy="121092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D6D49-F4FC-4AEC-B5C5-CDB91A716F36}"/>
              </a:ext>
            </a:extLst>
          </p:cNvPr>
          <p:cNvSpPr/>
          <p:nvPr/>
        </p:nvSpPr>
        <p:spPr>
          <a:xfrm>
            <a:off x="9591534" y="1889176"/>
            <a:ext cx="588786" cy="1210921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53124-C88F-4DBA-BDD4-6D7F69540EA9}"/>
              </a:ext>
            </a:extLst>
          </p:cNvPr>
          <p:cNvSpPr/>
          <p:nvPr/>
        </p:nvSpPr>
        <p:spPr>
          <a:xfrm>
            <a:off x="7857413" y="4809846"/>
            <a:ext cx="1183077" cy="61767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7D6CAB-7482-417A-B343-F408B947CE9C}"/>
              </a:ext>
            </a:extLst>
          </p:cNvPr>
          <p:cNvSpPr/>
          <p:nvPr/>
        </p:nvSpPr>
        <p:spPr>
          <a:xfrm>
            <a:off x="7851909" y="5427516"/>
            <a:ext cx="1188582" cy="622763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8E77F2-7D26-4272-B6DF-8D915BF29089}"/>
              </a:ext>
            </a:extLst>
          </p:cNvPr>
          <p:cNvCxnSpPr>
            <a:cxnSpLocks/>
          </p:cNvCxnSpPr>
          <p:nvPr/>
        </p:nvCxnSpPr>
        <p:spPr>
          <a:xfrm flipH="1">
            <a:off x="8145780" y="968597"/>
            <a:ext cx="1760990" cy="4182523"/>
          </a:xfrm>
          <a:prstGeom prst="line">
            <a:avLst/>
          </a:prstGeom>
          <a:ln w="57150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03B26B-2ED5-4BAE-9E8F-9807AC303978}"/>
              </a:ext>
            </a:extLst>
          </p:cNvPr>
          <p:cNvCxnSpPr>
            <a:cxnSpLocks/>
          </p:cNvCxnSpPr>
          <p:nvPr/>
        </p:nvCxnSpPr>
        <p:spPr>
          <a:xfrm flipH="1">
            <a:off x="8760668" y="2768403"/>
            <a:ext cx="1090568" cy="301517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2EAFD-5C86-468F-9DB2-DD75C6A8008A}"/>
              </a:ext>
            </a:extLst>
          </p:cNvPr>
          <p:cNvSpPr/>
          <p:nvPr/>
        </p:nvSpPr>
        <p:spPr>
          <a:xfrm>
            <a:off x="10194850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9F61DE-6EE1-46D7-8583-50FBCB361DCE}"/>
              </a:ext>
            </a:extLst>
          </p:cNvPr>
          <p:cNvSpPr/>
          <p:nvPr/>
        </p:nvSpPr>
        <p:spPr>
          <a:xfrm>
            <a:off x="10194850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422ED-4450-4C95-88D2-0FF554578F9D}"/>
              </a:ext>
            </a:extLst>
          </p:cNvPr>
          <p:cNvSpPr/>
          <p:nvPr/>
        </p:nvSpPr>
        <p:spPr>
          <a:xfrm>
            <a:off x="10775627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F4635-0A96-435D-AAC2-5CBD9FADB92F}"/>
              </a:ext>
            </a:extLst>
          </p:cNvPr>
          <p:cNvSpPr/>
          <p:nvPr/>
        </p:nvSpPr>
        <p:spPr>
          <a:xfrm>
            <a:off x="10775627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4A216-D853-4D16-B928-5D680CFA72F3}"/>
              </a:ext>
            </a:extLst>
          </p:cNvPr>
          <p:cNvSpPr/>
          <p:nvPr/>
        </p:nvSpPr>
        <p:spPr>
          <a:xfrm>
            <a:off x="11370934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7413C-6A6F-4DBE-AE2C-DF4EC29C036A}"/>
              </a:ext>
            </a:extLst>
          </p:cNvPr>
          <p:cNvSpPr/>
          <p:nvPr/>
        </p:nvSpPr>
        <p:spPr>
          <a:xfrm>
            <a:off x="11370934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484D01-3DBC-475D-9FA8-8BFEB90E711F}"/>
              </a:ext>
            </a:extLst>
          </p:cNvPr>
          <p:cNvSpPr/>
          <p:nvPr/>
        </p:nvSpPr>
        <p:spPr>
          <a:xfrm>
            <a:off x="9304846" y="4805839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FD492-9003-42BD-BEB2-03B09F23CCE0}"/>
              </a:ext>
            </a:extLst>
          </p:cNvPr>
          <p:cNvSpPr/>
          <p:nvPr/>
        </p:nvSpPr>
        <p:spPr>
          <a:xfrm>
            <a:off x="9299342" y="5423509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89642-94E6-430C-B4C7-4AA1FF40EFE5}"/>
              </a:ext>
            </a:extLst>
          </p:cNvPr>
          <p:cNvSpPr/>
          <p:nvPr/>
        </p:nvSpPr>
        <p:spPr>
          <a:xfrm>
            <a:off x="10768227" y="4780727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71D9-6450-4E48-86D5-7EA9908244E9}"/>
              </a:ext>
            </a:extLst>
          </p:cNvPr>
          <p:cNvSpPr/>
          <p:nvPr/>
        </p:nvSpPr>
        <p:spPr>
          <a:xfrm>
            <a:off x="10762723" y="5398397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28BD5-732F-4075-94F3-47E3ACAC2507}"/>
              </a:ext>
            </a:extLst>
          </p:cNvPr>
          <p:cNvSpPr/>
          <p:nvPr/>
        </p:nvSpPr>
        <p:spPr>
          <a:xfrm>
            <a:off x="12280061" y="4803586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E19591-8A99-49B1-9DDE-E7CFFCE3C053}"/>
              </a:ext>
            </a:extLst>
          </p:cNvPr>
          <p:cNvSpPr/>
          <p:nvPr/>
        </p:nvSpPr>
        <p:spPr>
          <a:xfrm>
            <a:off x="12274557" y="5421256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73AB63-1EAA-408D-A874-2F4C01D7BCF7}"/>
              </a:ext>
            </a:extLst>
          </p:cNvPr>
          <p:cNvCxnSpPr>
            <a:cxnSpLocks/>
          </p:cNvCxnSpPr>
          <p:nvPr/>
        </p:nvCxnSpPr>
        <p:spPr>
          <a:xfrm flipH="1">
            <a:off x="10194850" y="2768403"/>
            <a:ext cx="306291" cy="30151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B92CC5-35E0-4408-9BC8-B04696D8D48C}"/>
              </a:ext>
            </a:extLst>
          </p:cNvPr>
          <p:cNvCxnSpPr>
            <a:cxnSpLocks/>
          </p:cNvCxnSpPr>
          <p:nvPr/>
        </p:nvCxnSpPr>
        <p:spPr>
          <a:xfrm flipH="1">
            <a:off x="9591534" y="998674"/>
            <a:ext cx="909607" cy="415244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BBB66C-9574-432B-9238-D3D9214365E8}"/>
              </a:ext>
            </a:extLst>
          </p:cNvPr>
          <p:cNvCxnSpPr>
            <a:cxnSpLocks/>
          </p:cNvCxnSpPr>
          <p:nvPr/>
        </p:nvCxnSpPr>
        <p:spPr>
          <a:xfrm flipH="1">
            <a:off x="11019369" y="948651"/>
            <a:ext cx="60760" cy="420246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A13D6B-63ED-4F7D-81D1-FF03580B0CAA}"/>
              </a:ext>
            </a:extLst>
          </p:cNvPr>
          <p:cNvCxnSpPr>
            <a:cxnSpLocks/>
          </p:cNvCxnSpPr>
          <p:nvPr/>
        </p:nvCxnSpPr>
        <p:spPr>
          <a:xfrm>
            <a:off x="11124098" y="2751140"/>
            <a:ext cx="554266" cy="3032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07C533-77C9-4EFB-8834-8BD3D814172C}"/>
              </a:ext>
            </a:extLst>
          </p:cNvPr>
          <p:cNvCxnSpPr>
            <a:cxnSpLocks/>
          </p:cNvCxnSpPr>
          <p:nvPr/>
        </p:nvCxnSpPr>
        <p:spPr>
          <a:xfrm>
            <a:off x="11657956" y="1551008"/>
            <a:ext cx="1522298" cy="3600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186851-A8F4-4DAF-BA6D-CD9BDA1078CF}"/>
              </a:ext>
            </a:extLst>
          </p:cNvPr>
          <p:cNvCxnSpPr>
            <a:cxnSpLocks/>
          </p:cNvCxnSpPr>
          <p:nvPr/>
        </p:nvCxnSpPr>
        <p:spPr>
          <a:xfrm>
            <a:off x="11657956" y="2708685"/>
            <a:ext cx="884438" cy="307489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BB11DF-CBE9-46C1-8B4D-F0E1EB118660}"/>
              </a:ext>
            </a:extLst>
          </p:cNvPr>
          <p:cNvSpPr txBox="1"/>
          <p:nvPr/>
        </p:nvSpPr>
        <p:spPr>
          <a:xfrm>
            <a:off x="9093082" y="141930"/>
            <a:ext cx="344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 Grid and </a:t>
            </a:r>
            <a:r>
              <a:rPr lang="en-US" dirty="0" err="1"/>
              <a:t>Threadblocks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B2D1B-36BC-4775-9888-A7C5CD4DA42F}"/>
              </a:ext>
            </a:extLst>
          </p:cNvPr>
          <p:cNvSpPr txBox="1"/>
          <p:nvPr/>
        </p:nvSpPr>
        <p:spPr>
          <a:xfrm>
            <a:off x="7742625" y="6210137"/>
            <a:ext cx="362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Maps and Tiles</a:t>
            </a:r>
          </a:p>
        </p:txBody>
      </p:sp>
    </p:spTree>
    <p:extLst>
      <p:ext uri="{BB962C8B-B14F-4D97-AF65-F5344CB8AC3E}">
        <p14:creationId xmlns:p14="http://schemas.microsoft.com/office/powerpoint/2010/main" val="206592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267712"/>
            <a:ext cx="12701026" cy="4448048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ConvLayerForward_Basic_Kernel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float* X, float* W, float* Y)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		// sum over all input channels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p++)		// loop over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filter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q++) 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X[c, h + p, w + q] * W[m, c, p, q];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Y[m, h, w]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 Basic Conv. Layer Forward Kernel (Code is Incomplete!)</a:t>
            </a:r>
          </a:p>
        </p:txBody>
      </p:sp>
    </p:spTree>
    <p:extLst>
      <p:ext uri="{BB962C8B-B14F-4D97-AF65-F5344CB8AC3E}">
        <p14:creationId xmlns:p14="http://schemas.microsoft.com/office/powerpoint/2010/main" val="319112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amount of parallelism is quite high as long as the total number of pixels across all output feature maps is large</a:t>
            </a:r>
          </a:p>
          <a:p>
            <a:pPr lvl="1"/>
            <a:r>
              <a:rPr lang="en-US" dirty="0"/>
              <a:t>This matches the CNN architecture well</a:t>
            </a:r>
          </a:p>
          <a:p>
            <a:r>
              <a:rPr lang="en-US" dirty="0"/>
              <a:t>Each input tile is loaded multiple times, once for each block that calculates the output tile that requires the input tile</a:t>
            </a:r>
          </a:p>
          <a:p>
            <a:pPr lvl="1"/>
            <a:r>
              <a:rPr lang="en-US" dirty="0"/>
              <a:t>Not very efficient in global memory </a:t>
            </a:r>
            <a:r>
              <a:rPr lang="en-US" dirty="0" err="1"/>
              <a:t>bandwith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6026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36D5E-25BF-4EC2-B27D-206AEF1E8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770632"/>
            <a:ext cx="12701026" cy="394512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poolingLayer_forward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Y, float* S)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		// for each output feature maps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H/K; h++)		// for each output element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W/K; w++) {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x, y] = 0.;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 {		 // loop over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input samples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S[m, h, w] += Y[m, K*h + p, K*w + q] /(K*K);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// add bias and apply non-linear activation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h, w] = sigmoid(S[m, h, w] + b[m])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AF2D-6DC1-462E-A9E4-A398E134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for the Forward Path of a Subsampling Layer</a:t>
            </a:r>
          </a:p>
        </p:txBody>
      </p:sp>
    </p:spTree>
    <p:extLst>
      <p:ext uri="{BB962C8B-B14F-4D97-AF65-F5344CB8AC3E}">
        <p14:creationId xmlns:p14="http://schemas.microsoft.com/office/powerpoint/2010/main" val="86834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628886" cy="726801"/>
          </a:xfrm>
        </p:spPr>
        <p:txBody>
          <a:bodyPr/>
          <a:lstStyle/>
          <a:p>
            <a:r>
              <a:rPr lang="en-US" sz="4800" dirty="0"/>
              <a:t>Implementing a Convolution Layer with Matrix Multiplication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C90ED6-FE14-489D-A7E9-81B44BA74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6185"/>
              </p:ext>
            </p:extLst>
          </p:nvPr>
        </p:nvGraphicFramePr>
        <p:xfrm>
          <a:off x="5344334" y="-79248"/>
          <a:ext cx="6350842" cy="70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334" y="-79248"/>
                        <a:ext cx="6350842" cy="706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31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*X, float *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</p:spTree>
    <p:extLst>
      <p:ext uri="{BB962C8B-B14F-4D97-AF65-F5344CB8AC3E}">
        <p14:creationId xmlns:p14="http://schemas.microsoft.com/office/powerpoint/2010/main" val="11213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Simple Matrix Multiplication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D48A1-2DA0-496D-B133-7CFACED0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91348"/>
              </p:ext>
            </p:extLst>
          </p:nvPr>
        </p:nvGraphicFramePr>
        <p:xfrm>
          <a:off x="6699036" y="5249316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258D-1C10-4010-A573-5AA6F4873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038"/>
              </p:ext>
            </p:extLst>
          </p:nvPr>
        </p:nvGraphicFramePr>
        <p:xfrm>
          <a:off x="10995159" y="707136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FA336-7BFB-4140-B3A3-8671DFFFAB2D}"/>
              </a:ext>
            </a:extLst>
          </p:cNvPr>
          <p:cNvSpPr txBox="1"/>
          <p:nvPr/>
        </p:nvSpPr>
        <p:spPr>
          <a:xfrm rot="5400000">
            <a:off x="11886099" y="2559396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ECE6-D02E-4D3A-BB0C-E1DF67B3528F}"/>
              </a:ext>
            </a:extLst>
          </p:cNvPr>
          <p:cNvSpPr txBox="1"/>
          <p:nvPr/>
        </p:nvSpPr>
        <p:spPr>
          <a:xfrm>
            <a:off x="12404356" y="1220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F955-D779-4F4C-8EC9-8F78CC0A7AEB}"/>
              </a:ext>
            </a:extLst>
          </p:cNvPr>
          <p:cNvSpPr txBox="1"/>
          <p:nvPr/>
        </p:nvSpPr>
        <p:spPr>
          <a:xfrm>
            <a:off x="12428517" y="2695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92819-D588-4DBF-9A4D-83B3AE06A2C4}"/>
              </a:ext>
            </a:extLst>
          </p:cNvPr>
          <p:cNvSpPr txBox="1"/>
          <p:nvPr/>
        </p:nvSpPr>
        <p:spPr>
          <a:xfrm>
            <a:off x="12428517" y="42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79C4F-A83A-4998-BFFB-F487100A13E1}"/>
              </a:ext>
            </a:extLst>
          </p:cNvPr>
          <p:cNvSpPr txBox="1"/>
          <p:nvPr/>
        </p:nvSpPr>
        <p:spPr>
          <a:xfrm>
            <a:off x="7206040" y="46740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4E352-6E4A-4578-962B-B0B21A36B32A}"/>
              </a:ext>
            </a:extLst>
          </p:cNvPr>
          <p:cNvSpPr txBox="1"/>
          <p:nvPr/>
        </p:nvSpPr>
        <p:spPr>
          <a:xfrm>
            <a:off x="6200293" y="5109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890C1-3CEB-40A0-A704-17BBE1417EC3}"/>
              </a:ext>
            </a:extLst>
          </p:cNvPr>
          <p:cNvCxnSpPr/>
          <p:nvPr/>
        </p:nvCxnSpPr>
        <p:spPr bwMode="auto">
          <a:xfrm flipV="1">
            <a:off x="6644668" y="5340403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DFA20-DB8F-4443-9E19-903E1D3945B0}"/>
              </a:ext>
            </a:extLst>
          </p:cNvPr>
          <p:cNvCxnSpPr/>
          <p:nvPr/>
        </p:nvCxnSpPr>
        <p:spPr bwMode="auto">
          <a:xfrm>
            <a:off x="11223759" y="721720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79452-A1FC-4C29-95E4-B8D04581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6069"/>
              </p:ext>
            </p:extLst>
          </p:nvPr>
        </p:nvGraphicFramePr>
        <p:xfrm>
          <a:off x="10995159" y="5244235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DE04AA-E849-4B25-BE54-A0CEA7167651}"/>
              </a:ext>
            </a:extLst>
          </p:cNvPr>
          <p:cNvSpPr txBox="1"/>
          <p:nvPr/>
        </p:nvSpPr>
        <p:spPr>
          <a:xfrm>
            <a:off x="1233703" y="2240616"/>
            <a:ext cx="459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product matrix element is an output feature map pixel.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inner product generates element 0 of output feature map 0.</a:t>
            </a:r>
          </a:p>
        </p:txBody>
      </p:sp>
    </p:spTree>
    <p:extLst>
      <p:ext uri="{BB962C8B-B14F-4D97-AF65-F5344CB8AC3E}">
        <p14:creationId xmlns:p14="http://schemas.microsoft.com/office/powerpoint/2010/main" val="114920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</a:p>
          <a:p>
            <a:r>
              <a:rPr lang="en-US" sz="4800" dirty="0"/>
              <a:t>2x2 Example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BE52A3E-251A-469C-A541-5A59BE9E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67588"/>
              </p:ext>
            </p:extLst>
          </p:nvPr>
        </p:nvGraphicFramePr>
        <p:xfrm>
          <a:off x="5991538" y="5485135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B969C92-C490-49C6-B052-2E4A90B3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16638"/>
              </p:ext>
            </p:extLst>
          </p:nvPr>
        </p:nvGraphicFramePr>
        <p:xfrm>
          <a:off x="10287661" y="942955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40151D-64EF-4BF6-B3F2-4DD99BAFF3E0}"/>
              </a:ext>
            </a:extLst>
          </p:cNvPr>
          <p:cNvSpPr txBox="1"/>
          <p:nvPr/>
        </p:nvSpPr>
        <p:spPr>
          <a:xfrm rot="5400000">
            <a:off x="11178601" y="279521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2FBE7-6AA0-45A3-A7E6-B7DEFB758428}"/>
              </a:ext>
            </a:extLst>
          </p:cNvPr>
          <p:cNvSpPr txBox="1"/>
          <p:nvPr/>
        </p:nvSpPr>
        <p:spPr>
          <a:xfrm>
            <a:off x="11696858" y="1455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D9B4E-000F-40AF-B900-A07A8966E55C}"/>
              </a:ext>
            </a:extLst>
          </p:cNvPr>
          <p:cNvSpPr txBox="1"/>
          <p:nvPr/>
        </p:nvSpPr>
        <p:spPr>
          <a:xfrm>
            <a:off x="11721019" y="2931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2160-D18F-45F3-886D-A0FBC534BB12}"/>
              </a:ext>
            </a:extLst>
          </p:cNvPr>
          <p:cNvSpPr txBox="1"/>
          <p:nvPr/>
        </p:nvSpPr>
        <p:spPr>
          <a:xfrm>
            <a:off x="11721019" y="44481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E3B96-0AA3-44EE-A44A-78345E074917}"/>
              </a:ext>
            </a:extLst>
          </p:cNvPr>
          <p:cNvSpPr txBox="1"/>
          <p:nvPr/>
        </p:nvSpPr>
        <p:spPr>
          <a:xfrm>
            <a:off x="6498542" y="490982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B7BAA-9683-41E6-87EE-B85E9D24DF0C}"/>
              </a:ext>
            </a:extLst>
          </p:cNvPr>
          <p:cNvSpPr txBox="1"/>
          <p:nvPr/>
        </p:nvSpPr>
        <p:spPr>
          <a:xfrm>
            <a:off x="5492795" y="53453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3E8EA-C0C2-497D-9756-245714B5EBEB}"/>
              </a:ext>
            </a:extLst>
          </p:cNvPr>
          <p:cNvSpPr txBox="1"/>
          <p:nvPr/>
        </p:nvSpPr>
        <p:spPr>
          <a:xfrm>
            <a:off x="5474876" y="5789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BBCB-DA74-42B7-B721-8F3B280055B7}"/>
              </a:ext>
            </a:extLst>
          </p:cNvPr>
          <p:cNvCxnSpPr/>
          <p:nvPr/>
        </p:nvCxnSpPr>
        <p:spPr bwMode="auto">
          <a:xfrm flipV="1">
            <a:off x="5937170" y="5576222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CF611-9FFF-4CBB-9250-E02EB9D813AC}"/>
              </a:ext>
            </a:extLst>
          </p:cNvPr>
          <p:cNvCxnSpPr/>
          <p:nvPr/>
        </p:nvCxnSpPr>
        <p:spPr bwMode="auto">
          <a:xfrm>
            <a:off x="10516261" y="957539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F7CB7C-9585-44B3-933B-4EB93189CA9C}"/>
              </a:ext>
            </a:extLst>
          </p:cNvPr>
          <p:cNvSpPr txBox="1"/>
          <p:nvPr/>
        </p:nvSpPr>
        <p:spPr>
          <a:xfrm>
            <a:off x="4918346" y="2056551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2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132387-7E06-4E61-B6E9-2EBD5920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1956"/>
              </p:ext>
            </p:extLst>
          </p:nvPr>
        </p:nvGraphicFramePr>
        <p:xfrm>
          <a:off x="10287661" y="5480054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56BFC3F-6630-4F87-9D78-047B9AF3CEA8}"/>
              </a:ext>
            </a:extLst>
          </p:cNvPr>
          <p:cNvSpPr/>
          <p:nvPr/>
        </p:nvSpPr>
        <p:spPr bwMode="auto">
          <a:xfrm>
            <a:off x="10287661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9335E-818F-4FCC-9104-B966B565BCF1}"/>
              </a:ext>
            </a:extLst>
          </p:cNvPr>
          <p:cNvSpPr/>
          <p:nvPr/>
        </p:nvSpPr>
        <p:spPr bwMode="auto">
          <a:xfrm>
            <a:off x="10293667" y="968605"/>
            <a:ext cx="70788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5767AD-11DF-494C-B2B4-8B8C46A9818D}"/>
              </a:ext>
            </a:extLst>
          </p:cNvPr>
          <p:cNvSpPr/>
          <p:nvPr/>
        </p:nvSpPr>
        <p:spPr bwMode="auto">
          <a:xfrm>
            <a:off x="6007969" y="5499715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0F9F0-10E8-49D7-8C57-CC1B3C90FF65}"/>
              </a:ext>
            </a:extLst>
          </p:cNvPr>
          <p:cNvSpPr/>
          <p:nvPr/>
        </p:nvSpPr>
        <p:spPr bwMode="auto">
          <a:xfrm>
            <a:off x="11001554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20F39-6245-4771-A7C6-6D31DD4A3DAD}"/>
              </a:ext>
            </a:extLst>
          </p:cNvPr>
          <p:cNvSpPr/>
          <p:nvPr/>
        </p:nvSpPr>
        <p:spPr bwMode="auto">
          <a:xfrm>
            <a:off x="11014564" y="968604"/>
            <a:ext cx="72089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  <a:br>
              <a:rPr lang="en-US" sz="4800" dirty="0"/>
            </a:br>
            <a:r>
              <a:rPr lang="en-US" sz="4800" dirty="0"/>
              <a:t>2x4 Example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841E07-9947-46AA-8ADE-ACE3C913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2938"/>
              </p:ext>
            </p:extLst>
          </p:nvPr>
        </p:nvGraphicFramePr>
        <p:xfrm>
          <a:off x="6809911" y="5456580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E50AF60-2CE7-41C7-AFBF-9A85BD91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7141"/>
              </p:ext>
            </p:extLst>
          </p:nvPr>
        </p:nvGraphicFramePr>
        <p:xfrm>
          <a:off x="11106034" y="914400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8F50890-FDE8-4545-AC1A-68CF5894CEEC}"/>
              </a:ext>
            </a:extLst>
          </p:cNvPr>
          <p:cNvSpPr txBox="1"/>
          <p:nvPr/>
        </p:nvSpPr>
        <p:spPr>
          <a:xfrm rot="5400000">
            <a:off x="11996974" y="276666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EFCDF-0852-4986-AB05-E553E891ED10}"/>
              </a:ext>
            </a:extLst>
          </p:cNvPr>
          <p:cNvSpPr txBox="1"/>
          <p:nvPr/>
        </p:nvSpPr>
        <p:spPr>
          <a:xfrm>
            <a:off x="12515231" y="14273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1378-502F-4734-82DC-A503F3844468}"/>
              </a:ext>
            </a:extLst>
          </p:cNvPr>
          <p:cNvSpPr txBox="1"/>
          <p:nvPr/>
        </p:nvSpPr>
        <p:spPr>
          <a:xfrm>
            <a:off x="12539392" y="2903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E2A4F-7552-449C-8C67-FB7DCFA88F42}"/>
              </a:ext>
            </a:extLst>
          </p:cNvPr>
          <p:cNvSpPr txBox="1"/>
          <p:nvPr/>
        </p:nvSpPr>
        <p:spPr>
          <a:xfrm>
            <a:off x="12539392" y="4419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87F4D-62D8-4497-8E05-7D03A1E801A8}"/>
              </a:ext>
            </a:extLst>
          </p:cNvPr>
          <p:cNvSpPr txBox="1"/>
          <p:nvPr/>
        </p:nvSpPr>
        <p:spPr>
          <a:xfrm>
            <a:off x="7316915" y="488126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A0B3C-EBE9-478F-8B52-965F702C24B8}"/>
              </a:ext>
            </a:extLst>
          </p:cNvPr>
          <p:cNvSpPr txBox="1"/>
          <p:nvPr/>
        </p:nvSpPr>
        <p:spPr>
          <a:xfrm>
            <a:off x="6311168" y="53168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016DC-D7CC-458F-B572-32758EB202F0}"/>
              </a:ext>
            </a:extLst>
          </p:cNvPr>
          <p:cNvSpPr txBox="1"/>
          <p:nvPr/>
        </p:nvSpPr>
        <p:spPr>
          <a:xfrm>
            <a:off x="6293249" y="57606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3C42AF-3A15-458A-8B1E-D1B82BD371E7}"/>
              </a:ext>
            </a:extLst>
          </p:cNvPr>
          <p:cNvCxnSpPr/>
          <p:nvPr/>
        </p:nvCxnSpPr>
        <p:spPr bwMode="auto">
          <a:xfrm flipV="1">
            <a:off x="6755543" y="5547667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3204DC-41BE-4E6F-B0E5-B7398A8D3888}"/>
              </a:ext>
            </a:extLst>
          </p:cNvPr>
          <p:cNvCxnSpPr/>
          <p:nvPr/>
        </p:nvCxnSpPr>
        <p:spPr bwMode="auto">
          <a:xfrm>
            <a:off x="11334634" y="928984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F93A45-49EA-4570-A2BA-AD3025DAD449}"/>
              </a:ext>
            </a:extLst>
          </p:cNvPr>
          <p:cNvSpPr txBox="1"/>
          <p:nvPr/>
        </p:nvSpPr>
        <p:spPr>
          <a:xfrm>
            <a:off x="5736719" y="2027996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4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5BC65A6-8EC8-40F1-8B23-0743A3E0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86224"/>
              </p:ext>
            </p:extLst>
          </p:nvPr>
        </p:nvGraphicFramePr>
        <p:xfrm>
          <a:off x="11106034" y="5451499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6E0E62B-6B2E-4CAE-9465-4F0AC262ED3D}"/>
              </a:ext>
            </a:extLst>
          </p:cNvPr>
          <p:cNvSpPr/>
          <p:nvPr/>
        </p:nvSpPr>
        <p:spPr bwMode="auto">
          <a:xfrm>
            <a:off x="11124651" y="5467445"/>
            <a:ext cx="1414741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D061E-FD9F-4EB0-BEF3-87E4C71C354B}"/>
              </a:ext>
            </a:extLst>
          </p:cNvPr>
          <p:cNvSpPr/>
          <p:nvPr/>
        </p:nvSpPr>
        <p:spPr bwMode="auto">
          <a:xfrm>
            <a:off x="11112040" y="940050"/>
            <a:ext cx="1403191" cy="7363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85FE7D-987C-4AEA-AA82-1A51CFE47963}"/>
              </a:ext>
            </a:extLst>
          </p:cNvPr>
          <p:cNvSpPr/>
          <p:nvPr/>
        </p:nvSpPr>
        <p:spPr bwMode="auto">
          <a:xfrm>
            <a:off x="6826342" y="5471160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4C3C-AE71-4BFC-9706-BE3509B4D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590982" cy="5082540"/>
          </a:xfrm>
        </p:spPr>
        <p:txBody>
          <a:bodyPr/>
          <a:lstStyle/>
          <a:p>
            <a:r>
              <a:rPr lang="en-US" sz="2800" dirty="0"/>
              <a:t>Replicated input features are shared among output maps</a:t>
            </a:r>
          </a:p>
          <a:p>
            <a:pPr lvl="1"/>
            <a:r>
              <a:rPr lang="en-US" sz="2400" dirty="0"/>
              <a:t>There are </a:t>
            </a:r>
            <a:r>
              <a:rPr lang="en-US" sz="2400" dirty="0" err="1"/>
              <a:t>H_out</a:t>
            </a:r>
            <a:r>
              <a:rPr lang="en-US" sz="2400" dirty="0"/>
              <a:t> * </a:t>
            </a:r>
            <a:r>
              <a:rPr lang="en-US" sz="2400" dirty="0" err="1"/>
              <a:t>W_out</a:t>
            </a:r>
            <a:r>
              <a:rPr lang="en-US" sz="2400" dirty="0"/>
              <a:t>  output feature map elements</a:t>
            </a:r>
          </a:p>
          <a:p>
            <a:pPr lvl="1"/>
            <a:r>
              <a:rPr lang="en-US" sz="2400" dirty="0"/>
              <a:t>Each requires K*K elements from the input feature maps </a:t>
            </a:r>
          </a:p>
          <a:p>
            <a:pPr lvl="1"/>
            <a:r>
              <a:rPr lang="en-US" sz="2400" dirty="0"/>
              <a:t>So, the total number of input element after replication is </a:t>
            </a:r>
            <a:r>
              <a:rPr lang="en-US" sz="2400" dirty="0" err="1"/>
              <a:t>H_out</a:t>
            </a:r>
            <a:r>
              <a:rPr lang="en-US" sz="2400" dirty="0"/>
              <a:t>*</a:t>
            </a:r>
            <a:r>
              <a:rPr lang="en-US" sz="2400" dirty="0" err="1"/>
              <a:t>W_out</a:t>
            </a:r>
            <a:r>
              <a:rPr lang="en-US" sz="2400" dirty="0"/>
              <a:t>*K*K times for each input feature map</a:t>
            </a:r>
          </a:p>
          <a:p>
            <a:pPr lvl="1"/>
            <a:r>
              <a:rPr lang="en-US" sz="2400" dirty="0"/>
              <a:t>The total number of elements in each original input feature map is (H_out-K+1) * (W*out-K+1)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601F-9014-4AAC-8B4F-D94AFCE12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Analysis: Total Input Replication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20D7F-2401-456D-A75F-FCEEDF516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22424"/>
              </p:ext>
            </p:extLst>
          </p:nvPr>
        </p:nvGraphicFramePr>
        <p:xfrm>
          <a:off x="8407400" y="695911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695911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72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Convolution Layer Forward 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Y[m, h, w] = 0;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H_out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 err="1"/>
              <a:t>W_out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/>
              <a:t>K = 2</a:t>
            </a:r>
          </a:p>
          <a:p>
            <a:pPr marL="0" indent="0">
              <a:buNone/>
            </a:pPr>
            <a:r>
              <a:rPr lang="en-US" sz="2800" dirty="0"/>
              <a:t>There are 3 input maps (channels)</a:t>
            </a:r>
          </a:p>
          <a:p>
            <a:pPr marL="0" indent="0">
              <a:buNone/>
            </a:pPr>
            <a:r>
              <a:rPr lang="en-US" sz="2800" dirty="0"/>
              <a:t>The total number of input elements in the replicated (“unrolled”) input matrix is 3*2*2*2*2</a:t>
            </a:r>
          </a:p>
          <a:p>
            <a:pPr marL="0" indent="0">
              <a:buNone/>
            </a:pPr>
            <a:r>
              <a:rPr lang="en-US" sz="2800" dirty="0"/>
              <a:t>The replicating factor is</a:t>
            </a:r>
          </a:p>
          <a:p>
            <a:pPr marL="0" indent="0">
              <a:buNone/>
            </a:pPr>
            <a:r>
              <a:rPr lang="en-US" sz="2800" dirty="0"/>
              <a:t>(3*2*2*2*2)/(3*3*3) = 1.78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Analysis of a Small 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6883"/>
              </p:ext>
            </p:extLst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59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332653"/>
            <a:ext cx="12701026" cy="3088434"/>
          </a:xfrm>
        </p:spPr>
        <p:txBody>
          <a:bodyPr/>
          <a:lstStyle/>
          <a:p>
            <a:r>
              <a:rPr lang="en-US" sz="2800" dirty="0"/>
              <a:t>Assume that we use tiled 2D convolution </a:t>
            </a:r>
          </a:p>
          <a:p>
            <a:r>
              <a:rPr lang="en-US" sz="2800" dirty="0"/>
              <a:t>For input elements</a:t>
            </a:r>
          </a:p>
          <a:p>
            <a:pPr lvl="1"/>
            <a:r>
              <a:rPr lang="en-US" sz="2000" dirty="0"/>
              <a:t>Each output tile has TILE_WIDTH</a:t>
            </a:r>
            <a:r>
              <a:rPr lang="en-US" sz="2000" baseline="30000" dirty="0"/>
              <a:t>2</a:t>
            </a:r>
            <a:r>
              <a:rPr lang="en-US" sz="2000" dirty="0"/>
              <a:t> elements</a:t>
            </a:r>
          </a:p>
          <a:p>
            <a:pPr lvl="1"/>
            <a:r>
              <a:rPr lang="en-US" sz="2000" dirty="0"/>
              <a:t>Each input tile has (TILE_WIDTH+K-1)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The total number of input feature map element accesses was TILE_WIDTH</a:t>
            </a:r>
            <a:r>
              <a:rPr lang="en-US" sz="2000" baseline="30000" dirty="0"/>
              <a:t>2</a:t>
            </a:r>
            <a:r>
              <a:rPr lang="en-US" sz="2000" dirty="0"/>
              <a:t>*K</a:t>
            </a:r>
            <a:r>
              <a:rPr lang="en-US" sz="2000" baseline="30000" dirty="0"/>
              <a:t>2</a:t>
            </a:r>
            <a:endParaRPr lang="en-US" sz="2000" dirty="0"/>
          </a:p>
          <a:p>
            <a:pPr lvl="1"/>
            <a:r>
              <a:rPr lang="en-US" sz="2000" dirty="0"/>
              <a:t>The reduction factor of the tiled algorithm is K</a:t>
            </a:r>
            <a:r>
              <a:rPr lang="en-US" sz="2000" baseline="30000" dirty="0"/>
              <a:t>2</a:t>
            </a:r>
            <a:r>
              <a:rPr lang="en-US" sz="2000" dirty="0"/>
              <a:t>*TILE_WIDTH</a:t>
            </a:r>
            <a:r>
              <a:rPr lang="en-US" sz="2000" baseline="30000" dirty="0"/>
              <a:t>2</a:t>
            </a:r>
            <a:r>
              <a:rPr lang="en-US" sz="2000" dirty="0"/>
              <a:t>/(TILE_WIDTH-K+1)</a:t>
            </a:r>
            <a:r>
              <a:rPr lang="en-US" sz="2000" baseline="30000" dirty="0"/>
              <a:t>2 </a:t>
            </a:r>
            <a:endParaRPr lang="en-US" sz="2000" dirty="0"/>
          </a:p>
          <a:p>
            <a:r>
              <a:rPr lang="en-US" sz="2400" dirty="0"/>
              <a:t>The convolution filter weight elements are reused within each output tile</a:t>
            </a:r>
          </a:p>
          <a:p>
            <a:pPr marL="0" indent="0">
              <a:buNone/>
            </a:pPr>
            <a:endParaRPr lang="en-US" sz="2400" baseline="30000" dirty="0"/>
          </a:p>
          <a:p>
            <a:pPr lvl="1"/>
            <a:endParaRPr lang="en-US" sz="2000" baseline="30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Memory Access Efficiency of Original Convolution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548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Assuming we use TILE_WIDTH</a:t>
            </a:r>
            <a:r>
              <a:rPr lang="en-US" sz="2800" baseline="30000" dirty="0"/>
              <a:t>2</a:t>
            </a:r>
            <a:r>
              <a:rPr lang="en-US" sz="2800" dirty="0"/>
              <a:t> input and output tiles</a:t>
            </a:r>
          </a:p>
          <a:p>
            <a:pPr lvl="1"/>
            <a:r>
              <a:rPr lang="en-US" sz="2400" dirty="0"/>
              <a:t>Each replicated input feature map element is reused TILE_WIDTH times</a:t>
            </a:r>
          </a:p>
          <a:p>
            <a:pPr lvl="1"/>
            <a:r>
              <a:rPr lang="en-US" sz="2400" dirty="0"/>
              <a:t>Each convolution filter weight element is reused TILE_WIDTH times</a:t>
            </a:r>
          </a:p>
          <a:p>
            <a:pPr lvl="1"/>
            <a:r>
              <a:rPr lang="en-US" sz="2400" dirty="0"/>
              <a:t>Matrix multiplication better if TILE_WIDTH is larger than K</a:t>
            </a:r>
            <a:r>
              <a:rPr lang="en-US" sz="2400" baseline="30000" dirty="0"/>
              <a:t>2</a:t>
            </a:r>
            <a:r>
              <a:rPr lang="en-US" sz="2400" dirty="0"/>
              <a:t>*TILE_WIDTH</a:t>
            </a:r>
            <a:r>
              <a:rPr lang="en-US" sz="2400" baseline="30000" dirty="0"/>
              <a:t>2</a:t>
            </a:r>
            <a:r>
              <a:rPr lang="en-US" sz="2400" dirty="0"/>
              <a:t>/(TILE_WIDTH-K+1)</a:t>
            </a:r>
            <a:r>
              <a:rPr lang="en-US" sz="2400" baseline="30000" dirty="0"/>
              <a:t>2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of Tiled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244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The size (</a:t>
            </a:r>
            <a:r>
              <a:rPr lang="en-US" sz="4000" dirty="0" err="1"/>
              <a:t>H_out</a:t>
            </a:r>
            <a:r>
              <a:rPr lang="en-US" sz="4000" dirty="0"/>
              <a:t>, </a:t>
            </a:r>
            <a:r>
              <a:rPr lang="en-US" sz="4000" dirty="0" err="1"/>
              <a:t>W_out</a:t>
            </a:r>
            <a:r>
              <a:rPr lang="en-US" sz="4000" dirty="0"/>
              <a:t>) of each output feature map decreases as we go to the later stages of the CNN </a:t>
            </a:r>
          </a:p>
          <a:p>
            <a:pPr lvl="1"/>
            <a:r>
              <a:rPr lang="en-US" sz="3200" dirty="0"/>
              <a:t>The TILE_WIDTH may be limited to very small sizes relative to K</a:t>
            </a:r>
          </a:p>
          <a:p>
            <a:pPr lvl="1"/>
            <a:r>
              <a:rPr lang="en-US" sz="3200" dirty="0"/>
              <a:t>The benefit of 2D tiling will diminish as we go down the pipeline</a:t>
            </a:r>
          </a:p>
          <a:p>
            <a:pPr lvl="1"/>
            <a:r>
              <a:rPr lang="en-US" sz="3200" dirty="0"/>
              <a:t>This is an intrinsic problem for 2D tiled convolution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Problem with Later Stages</a:t>
            </a:r>
          </a:p>
        </p:txBody>
      </p:sp>
    </p:spTree>
    <p:extLst>
      <p:ext uri="{BB962C8B-B14F-4D97-AF65-F5344CB8AC3E}">
        <p14:creationId xmlns:p14="http://schemas.microsoft.com/office/powerpoint/2010/main" val="3074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157984"/>
            <a:ext cx="12701026" cy="4557776"/>
          </a:xfrm>
        </p:spPr>
        <p:txBody>
          <a:bodyPr/>
          <a:lstStyle/>
          <a:p>
            <a:r>
              <a:rPr lang="en-US" sz="2800" dirty="0"/>
              <a:t>The filter matrix is an M x C*K*K matrix.</a:t>
            </a:r>
          </a:p>
          <a:p>
            <a:r>
              <a:rPr lang="en-US" sz="2800" dirty="0"/>
              <a:t>The expanded input feature map matrix is a C*K*K x </a:t>
            </a:r>
            <a:r>
              <a:rPr lang="en-US" sz="2800" dirty="0" err="1"/>
              <a:t>H_out</a:t>
            </a:r>
            <a:r>
              <a:rPr lang="en-US" sz="2800" dirty="0"/>
              <a:t>*</a:t>
            </a:r>
            <a:r>
              <a:rPr lang="en-US" sz="2800" dirty="0" err="1"/>
              <a:t>W_out</a:t>
            </a:r>
            <a:r>
              <a:rPr lang="en-US" sz="2800" dirty="0"/>
              <a:t> matrix. </a:t>
            </a:r>
          </a:p>
          <a:p>
            <a:r>
              <a:rPr lang="en-US" sz="2800" dirty="0"/>
              <a:t>Except for the height of the filter-bank matrix, the sizes of all dimensions depend on products of the parameters to the convolution, not the parameters themselves. </a:t>
            </a:r>
          </a:p>
          <a:p>
            <a:r>
              <a:rPr lang="en-US" sz="2800" dirty="0"/>
              <a:t>While individual parameters can be small, their products tend to be large.</a:t>
            </a:r>
          </a:p>
          <a:p>
            <a:pPr lvl="1"/>
            <a:r>
              <a:rPr lang="en-US" sz="2400" dirty="0"/>
              <a:t>The amount of work for each kernel launch will remain large as we go to the later stages of the CNN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 Matrix Multiplication: More Stable Performance for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11594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400" dirty="0"/>
              <a:t>Use streams to overlap the reading of the next set of input feature maps with the processing of the previous input feature maps.</a:t>
            </a:r>
          </a:p>
          <a:p>
            <a:r>
              <a:rPr lang="en-US" sz="4400" dirty="0"/>
              <a:t>Create unrolled matrix elements on the fly, only when they are loaded into shared memory</a:t>
            </a:r>
          </a:p>
          <a:p>
            <a:r>
              <a:rPr lang="en-US" sz="4400" dirty="0"/>
              <a:t>Use more advanced algorithms such as FFT to implement convolution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other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569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1829"/>
              </p:ext>
            </p:extLst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5462"/>
              </p:ext>
            </p:extLst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83342"/>
              </p:ext>
            </p:extLst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05256"/>
              </p:ext>
            </p:extLst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47895"/>
              </p:ext>
            </p:extLst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30430"/>
              </p:ext>
            </p:extLst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55076"/>
              </p:ext>
            </p:extLst>
          </p:nvPr>
        </p:nvGraphicFramePr>
        <p:xfrm>
          <a:off x="11602928" y="2806389"/>
          <a:ext cx="63043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235826" y="301775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390807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336DE-9634-425B-8476-F5D48FCFB8BB}"/>
              </a:ext>
            </a:extLst>
          </p:cNvPr>
          <p:cNvSpPr txBox="1"/>
          <p:nvPr/>
        </p:nvSpPr>
        <p:spPr>
          <a:xfrm>
            <a:off x="723332" y="3558055"/>
            <a:ext cx="15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X[0,_,_]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99830-AFC6-408C-BF82-7053162D1618}"/>
              </a:ext>
            </a:extLst>
          </p:cNvPr>
          <p:cNvSpPr/>
          <p:nvPr/>
        </p:nvSpPr>
        <p:spPr>
          <a:xfrm>
            <a:off x="723332" y="4306899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40B4C-A251-4009-8070-0B4E6B723992}"/>
              </a:ext>
            </a:extLst>
          </p:cNvPr>
          <p:cNvSpPr txBox="1"/>
          <p:nvPr/>
        </p:nvSpPr>
        <p:spPr>
          <a:xfrm>
            <a:off x="788653" y="504018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Y[0,_, _]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27C0B-7A14-46C9-9D76-3D8DCC15DBFC}"/>
              </a:ext>
            </a:extLst>
          </p:cNvPr>
          <p:cNvSpPr txBox="1"/>
          <p:nvPr/>
        </p:nvSpPr>
        <p:spPr>
          <a:xfrm>
            <a:off x="2374979" y="5668767"/>
            <a:ext cx="19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channel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44D08-F76E-4B6B-81E3-DC8DD00B6679}"/>
              </a:ext>
            </a:extLst>
          </p:cNvPr>
          <p:cNvSpPr txBox="1"/>
          <p:nvPr/>
        </p:nvSpPr>
        <p:spPr>
          <a:xfrm>
            <a:off x="2374979" y="3080044"/>
            <a:ext cx="163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E4A4EF-F0F9-442A-A140-A07AAF28BD52}"/>
              </a:ext>
            </a:extLst>
          </p:cNvPr>
          <p:cNvCxnSpPr>
            <a:cxnSpLocks/>
          </p:cNvCxnSpPr>
          <p:nvPr/>
        </p:nvCxnSpPr>
        <p:spPr>
          <a:xfrm flipH="1" flipV="1">
            <a:off x="1328626" y="4768564"/>
            <a:ext cx="1160898" cy="98677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F07202-CB67-4AD0-AF33-510825BBD1F5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flipH="1">
            <a:off x="1506559" y="3280099"/>
            <a:ext cx="868420" cy="10268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7843E-02FD-4804-AD9E-FCEEABF775B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8626" y="3280099"/>
            <a:ext cx="1046353" cy="35757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99682-5C5A-4077-BFBC-50AF410ED4DA}"/>
              </a:ext>
            </a:extLst>
          </p:cNvPr>
          <p:cNvCxnSpPr>
            <a:cxnSpLocks/>
          </p:cNvCxnSpPr>
          <p:nvPr/>
        </p:nvCxnSpPr>
        <p:spPr>
          <a:xfrm flipH="1" flipV="1">
            <a:off x="1188298" y="5427788"/>
            <a:ext cx="1291890" cy="3275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425830-6771-44C3-BBA6-3FFF47A1A0B8}"/>
              </a:ext>
            </a:extLst>
          </p:cNvPr>
          <p:cNvSpPr txBox="1"/>
          <p:nvPr/>
        </p:nvSpPr>
        <p:spPr>
          <a:xfrm>
            <a:off x="3298263" y="465318"/>
            <a:ext cx="163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in mini batch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6DCD6-2C4D-4B7E-BAD3-E4E417D7579C}"/>
              </a:ext>
            </a:extLst>
          </p:cNvPr>
          <p:cNvCxnSpPr>
            <a:cxnSpLocks/>
          </p:cNvCxnSpPr>
          <p:nvPr/>
        </p:nvCxnSpPr>
        <p:spPr>
          <a:xfrm>
            <a:off x="4581236" y="819261"/>
            <a:ext cx="882661" cy="35394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584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903090" y="569650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64933" y="205135"/>
            <a:ext cx="1464642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1029694" y="1810912"/>
            <a:ext cx="1146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3+13+2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EECA4-A7C8-4BDE-A8AD-5F9D39C47710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2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1411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69737" y="2500815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2356030"/>
            <a:ext cx="1464642" cy="16021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9589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7+3+3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327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18+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5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61166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84429" y="4169541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4427587"/>
            <a:ext cx="1464642" cy="14986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1114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3+6+11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0084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31+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14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Parallelism in a Convolution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2DB1-E277-4BE9-A6D3-2B3F71517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Usually a small number, not sufficient to fully utilize a GPU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 pixels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rows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pixels in each row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Large number but diminishes as we go into deeper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input feature maps can be processed in parallel, but will need atomic operation or tree reduction</a:t>
            </a:r>
          </a:p>
        </p:txBody>
      </p:sp>
    </p:spTree>
    <p:extLst>
      <p:ext uri="{BB962C8B-B14F-4D97-AF65-F5344CB8AC3E}">
        <p14:creationId xmlns:p14="http://schemas.microsoft.com/office/powerpoint/2010/main" val="5294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800" dirty="0"/>
              <a:t>Each block computes a tile of output pixels</a:t>
            </a:r>
          </a:p>
          <a:p>
            <a:pPr lvl="1"/>
            <a:r>
              <a:rPr lang="en-US" sz="4000" dirty="0"/>
              <a:t>TILE_WIDTH pixels in each dimension</a:t>
            </a:r>
          </a:p>
          <a:p>
            <a:r>
              <a:rPr lang="en-US" sz="4800" dirty="0"/>
              <a:t>The first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800" dirty="0"/>
              <a:t>) dimension in the grid maps to the M output feature maps</a:t>
            </a:r>
          </a:p>
          <a:p>
            <a:r>
              <a:rPr lang="en-US" sz="4800" dirty="0"/>
              <a:t>The second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4800" dirty="0"/>
              <a:t>) dimension in the grid maps to the tiles in the output feature maps</a:t>
            </a:r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Design of a Basic Kernel</a:t>
            </a:r>
          </a:p>
        </p:txBody>
      </p:sp>
    </p:spTree>
    <p:extLst>
      <p:ext uri="{BB962C8B-B14F-4D97-AF65-F5344CB8AC3E}">
        <p14:creationId xmlns:p14="http://schemas.microsoft.com/office/powerpoint/2010/main" val="300335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079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W_out</a:t>
            </a:r>
            <a:r>
              <a:rPr lang="en-US" sz="3600" dirty="0"/>
              <a:t> and </a:t>
            </a:r>
            <a:r>
              <a:rPr lang="en-US" sz="3600" dirty="0" err="1">
                <a:latin typeface="Consolas" panose="020B0609020204030204" pitchFamily="49" charset="0"/>
              </a:rPr>
              <a:t>H_out</a:t>
            </a:r>
            <a:r>
              <a:rPr lang="en-US" sz="3600" dirty="0"/>
              <a:t> are the output feature map width and 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Host Code for a Basic Kernel: CUDA Grid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A4636D-C559-40F2-BBA4-789C868FA697}"/>
              </a:ext>
            </a:extLst>
          </p:cNvPr>
          <p:cNvSpPr txBox="1">
            <a:spLocks/>
          </p:cNvSpPr>
          <p:nvPr/>
        </p:nvSpPr>
        <p:spPr>
          <a:xfrm>
            <a:off x="610626" y="3126740"/>
            <a:ext cx="12701026" cy="3045460"/>
          </a:xfrm>
          <a:prstGeom prst="rect">
            <a:avLst/>
          </a:prstGeom>
        </p:spPr>
        <p:txBody>
          <a:bodyPr vert="horz"/>
          <a:lstStyle>
            <a:lvl1pPr marL="524790" indent="-524790" algn="l" defTabSz="69972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4944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137047" indent="-437327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4257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749304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70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449024" indent="-349861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3148744" indent="-349861" algn="l" defTabSz="699720" rtl="0" eaLnBrk="1" latinLnBrk="0" hangingPunct="1">
              <a:spcBef>
                <a:spcPct val="20000"/>
              </a:spcBef>
              <a:buFont typeface="Arial"/>
              <a:buChar char="»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848465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8187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90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762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# define TILE_WIDTH 16		// We will use 4 for small examples.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horizontal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vertical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Y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(TILE_WIDTH, TILE_WIDTH,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(M, Y,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ConvLayerForward_Kernel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&lt;&lt;&lt;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&gt;&gt;&gt;(…);</a:t>
            </a:r>
          </a:p>
        </p:txBody>
      </p:sp>
    </p:spTree>
    <p:extLst>
      <p:ext uri="{BB962C8B-B14F-4D97-AF65-F5344CB8AC3E}">
        <p14:creationId xmlns:p14="http://schemas.microsoft.com/office/powerpoint/2010/main" val="18406292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ECE-ILLINOIS-template-2017-16x9</Template>
  <TotalTime>105</TotalTime>
  <Words>2209</Words>
  <Application>Microsoft Office PowerPoint</Application>
  <PresentationFormat>Custom</PresentationFormat>
  <Paragraphs>781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pearson</cp:lastModifiedBy>
  <cp:revision>31</cp:revision>
  <dcterms:created xsi:type="dcterms:W3CDTF">2017-11-01T00:44:24Z</dcterms:created>
  <dcterms:modified xsi:type="dcterms:W3CDTF">2017-11-02T01:02:49Z</dcterms:modified>
</cp:coreProperties>
</file>