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2" r:id="rId1"/>
    <p:sldMasterId id="2147483665" r:id="rId2"/>
    <p:sldMasterId id="2147483685" r:id="rId3"/>
  </p:sldMasterIdLst>
  <p:notesMasterIdLst>
    <p:notesMasterId r:id="rId29"/>
  </p:notesMasterIdLst>
  <p:handoutMasterIdLst>
    <p:handoutMasterId r:id="rId30"/>
  </p:handoutMasterIdLst>
  <p:sldIdLst>
    <p:sldId id="261" r:id="rId4"/>
    <p:sldId id="262" r:id="rId5"/>
    <p:sldId id="265" r:id="rId6"/>
    <p:sldId id="287" r:id="rId7"/>
    <p:sldId id="288" r:id="rId8"/>
    <p:sldId id="289" r:id="rId9"/>
    <p:sldId id="266" r:id="rId10"/>
    <p:sldId id="267" r:id="rId11"/>
    <p:sldId id="268" r:id="rId12"/>
    <p:sldId id="269" r:id="rId13"/>
    <p:sldId id="271" r:id="rId14"/>
    <p:sldId id="272" r:id="rId15"/>
    <p:sldId id="274" r:id="rId16"/>
    <p:sldId id="273" r:id="rId17"/>
    <p:sldId id="290" r:id="rId18"/>
    <p:sldId id="263" r:id="rId19"/>
    <p:sldId id="275" r:id="rId20"/>
    <p:sldId id="276" r:id="rId21"/>
    <p:sldId id="277" r:id="rId22"/>
    <p:sldId id="278" r:id="rId23"/>
    <p:sldId id="286" r:id="rId24"/>
    <p:sldId id="279" r:id="rId25"/>
    <p:sldId id="280" r:id="rId26"/>
    <p:sldId id="281" r:id="rId27"/>
    <p:sldId id="282" r:id="rId28"/>
  </p:sldIdLst>
  <p:sldSz cx="13817600" cy="7772400"/>
  <p:notesSz cx="6858000" cy="9144000"/>
  <p:defaultTextStyle>
    <a:defPPr>
      <a:defRPr lang="en-US"/>
    </a:defPPr>
    <a:lvl1pPr marL="0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55F3876-459A-40DC-B6E3-3EF516735D61}">
          <p14:sldIdLst>
            <p14:sldId id="261"/>
            <p14:sldId id="262"/>
            <p14:sldId id="265"/>
            <p14:sldId id="287"/>
            <p14:sldId id="288"/>
            <p14:sldId id="289"/>
            <p14:sldId id="266"/>
            <p14:sldId id="267"/>
            <p14:sldId id="268"/>
            <p14:sldId id="269"/>
            <p14:sldId id="271"/>
            <p14:sldId id="272"/>
            <p14:sldId id="274"/>
            <p14:sldId id="273"/>
            <p14:sldId id="290"/>
            <p14:sldId id="263"/>
            <p14:sldId id="275"/>
            <p14:sldId id="276"/>
            <p14:sldId id="277"/>
            <p14:sldId id="278"/>
            <p14:sldId id="286"/>
            <p14:sldId id="279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4A27"/>
    <a:srgbClr val="13294B"/>
    <a:srgbClr val="F16322"/>
    <a:srgbClr val="1429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50" d="100"/>
          <a:sy n="50" d="100"/>
        </p:scale>
        <p:origin x="78" y="1446"/>
      </p:cViewPr>
      <p:guideLst>
        <p:guide orient="horz" pos="2448"/>
        <p:guide pos="435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1" d="100"/>
          <a:sy n="91" d="100"/>
        </p:scale>
        <p:origin x="-4280" y="-3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8450729"/>
            <a:ext cx="6858000" cy="705971"/>
          </a:xfrm>
          <a:prstGeom prst="rect">
            <a:avLst/>
          </a:prstGeom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solidFill>
                <a:srgbClr val="142958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356FF-FEF1-EF48-BD73-4B95B2E46E83}" type="datetimeFigureOut">
              <a:rPr lang="en-US" smtClean="0">
                <a:solidFill>
                  <a:srgbClr val="F16322"/>
                </a:solidFill>
              </a:rPr>
              <a:t>1/1/2018</a:t>
            </a:fld>
            <a:endParaRPr lang="en-US" dirty="0">
              <a:solidFill>
                <a:srgbClr val="F1632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476999" y="8889999"/>
            <a:ext cx="379413" cy="252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2004881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rgbClr val="14295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rgbClr val="F16322"/>
                </a:solidFill>
              </a:defRPr>
            </a:lvl1pPr>
          </a:lstStyle>
          <a:p>
            <a:fld id="{DBF7D493-8EEB-7E45-916B-5FBC49ABC710}" type="datetimeFigureOut">
              <a:rPr lang="en-US" smtClean="0"/>
              <a:pPr/>
              <a:t>1/1/2018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8450729"/>
            <a:ext cx="6858000" cy="705971"/>
          </a:xfrm>
          <a:prstGeom prst="rect">
            <a:avLst/>
          </a:prstGeom>
        </p:spPr>
      </p:pic>
      <p:sp>
        <p:nvSpPr>
          <p:cNvPr id="9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476999" y="8889999"/>
            <a:ext cx="379413" cy="252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3356410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19125"/>
            <a:ext cx="12736406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ECE ILLINOIS 16:9 TEMPLATE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10626" y="1570071"/>
            <a:ext cx="12736406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35" baseline="0">
                <a:solidFill>
                  <a:srgbClr val="E84A2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Todd Sweet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10626" y="1860825"/>
            <a:ext cx="12736406" cy="3017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48" b="0" i="0" baseline="0">
                <a:solidFill>
                  <a:srgbClr val="E84A2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Director of Communications</a:t>
            </a:r>
          </a:p>
        </p:txBody>
      </p:sp>
    </p:spTree>
    <p:extLst>
      <p:ext uri="{BB962C8B-B14F-4D97-AF65-F5344CB8AC3E}">
        <p14:creationId xmlns:p14="http://schemas.microsoft.com/office/powerpoint/2010/main" val="1797460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12701026" cy="5082540"/>
          </a:xfrm>
          <a:prstGeom prst="rect">
            <a:avLst/>
          </a:prstGeom>
        </p:spPr>
        <p:txBody>
          <a:bodyPr vert="horz"/>
          <a:lstStyle>
            <a:lvl1pPr marL="524790" indent="-524790">
              <a:buFont typeface="Wingdings" panose="05000000000000000000" pitchFamily="2" charset="2"/>
              <a:buChar char="§"/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096"/>
            <a:ext cx="139572" cy="1041400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4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i="0" baseline="0">
                <a:solidFill>
                  <a:srgbClr val="E84A27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</p:spTree>
    <p:extLst>
      <p:ext uri="{BB962C8B-B14F-4D97-AF65-F5344CB8AC3E}">
        <p14:creationId xmlns:p14="http://schemas.microsoft.com/office/powerpoint/2010/main" val="3837616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9124501" y="1608096"/>
            <a:ext cx="4069626" cy="506702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198" i="1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below</a:t>
            </a:r>
          </a:p>
          <a:p>
            <a:pPr lvl="0"/>
            <a:r>
              <a:rPr lang="en-US" dirty="0"/>
              <a:t>to insert media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0626" y="1628416"/>
            <a:ext cx="8182392" cy="50467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944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pic>
        <p:nvPicPr>
          <p:cNvPr id="7" name="Picture 6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096"/>
            <a:ext cx="139572" cy="1041400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4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i="0" baseline="0">
                <a:solidFill>
                  <a:srgbClr val="E84A27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</p:spTree>
    <p:extLst>
      <p:ext uri="{BB962C8B-B14F-4D97-AF65-F5344CB8AC3E}">
        <p14:creationId xmlns:p14="http://schemas.microsoft.com/office/powerpoint/2010/main" val="3047918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-by-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0626" y="1628416"/>
            <a:ext cx="6144645" cy="50873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944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pic>
        <p:nvPicPr>
          <p:cNvPr id="7" name="Picture 6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096"/>
            <a:ext cx="139572" cy="10414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964630" y="1628416"/>
            <a:ext cx="6144645" cy="50873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944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4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i="0" baseline="0">
                <a:solidFill>
                  <a:srgbClr val="E84A27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</p:spTree>
    <p:extLst>
      <p:ext uri="{BB962C8B-B14F-4D97-AF65-F5344CB8AC3E}">
        <p14:creationId xmlns:p14="http://schemas.microsoft.com/office/powerpoint/2010/main" val="1019963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096"/>
            <a:ext cx="139572" cy="1041400"/>
          </a:xfrm>
          <a:prstGeom prst="rect">
            <a:avLst/>
          </a:prstGeom>
        </p:spPr>
      </p:pic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10626" y="1608096"/>
            <a:ext cx="12583500" cy="5097504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198" i="1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below to insert media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4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i="0" baseline="0">
                <a:solidFill>
                  <a:srgbClr val="E84A27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</p:spTree>
    <p:extLst>
      <p:ext uri="{BB962C8B-B14F-4D97-AF65-F5344CB8AC3E}">
        <p14:creationId xmlns:p14="http://schemas.microsoft.com/office/powerpoint/2010/main" val="824988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834640"/>
            <a:ext cx="13817600" cy="2038696"/>
          </a:xfrm>
          <a:prstGeom prst="rect">
            <a:avLst/>
          </a:prstGeom>
          <a:solidFill>
            <a:srgbClr val="E84A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47">
              <a:solidFill>
                <a:srgbClr val="E84A27"/>
              </a:solidFill>
            </a:endParaRP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10626" y="3833136"/>
            <a:ext cx="12631240" cy="7185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944" b="0" i="1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of section</a:t>
            </a:r>
          </a:p>
        </p:txBody>
      </p:sp>
      <p:pic>
        <p:nvPicPr>
          <p:cNvPr id="6" name="Picture 5" descr="master_bluesidebar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4640"/>
            <a:ext cx="139572" cy="2039112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2977956"/>
            <a:ext cx="12631240" cy="63055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i="0" baseline="0">
                <a:solidFill>
                  <a:schemeClr val="bg1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section</a:t>
            </a:r>
          </a:p>
        </p:txBody>
      </p:sp>
    </p:spTree>
    <p:extLst>
      <p:ext uri="{BB962C8B-B14F-4D97-AF65-F5344CB8AC3E}">
        <p14:creationId xmlns:p14="http://schemas.microsoft.com/office/powerpoint/2010/main" val="2740240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4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i="0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10626" y="1628416"/>
            <a:ext cx="12631240" cy="507718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944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pic>
        <p:nvPicPr>
          <p:cNvPr id="5" name="Picture 4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096"/>
            <a:ext cx="139572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34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12701026" cy="5082540"/>
          </a:xfrm>
          <a:prstGeom prst="rect">
            <a:avLst/>
          </a:prstGeom>
        </p:spPr>
        <p:txBody>
          <a:bodyPr vert="horz"/>
          <a:lstStyle>
            <a:lvl1pPr marL="524790" indent="-524790">
              <a:buFont typeface="Wingdings" panose="05000000000000000000" pitchFamily="2" charset="2"/>
              <a:buChar char="§"/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096"/>
            <a:ext cx="139572" cy="1041400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4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i="0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</p:spTree>
    <p:extLst>
      <p:ext uri="{BB962C8B-B14F-4D97-AF65-F5344CB8AC3E}">
        <p14:creationId xmlns:p14="http://schemas.microsoft.com/office/powerpoint/2010/main" val="1937746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9124501" y="1608096"/>
            <a:ext cx="4069626" cy="506702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198" i="1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below</a:t>
            </a:r>
          </a:p>
          <a:p>
            <a:pPr lvl="0"/>
            <a:r>
              <a:rPr lang="en-US" dirty="0"/>
              <a:t>to insert media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0626" y="1628416"/>
            <a:ext cx="8182392" cy="50467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944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pic>
        <p:nvPicPr>
          <p:cNvPr id="7" name="Picture 6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096"/>
            <a:ext cx="139572" cy="1041400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4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i="0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</p:spTree>
    <p:extLst>
      <p:ext uri="{BB962C8B-B14F-4D97-AF65-F5344CB8AC3E}">
        <p14:creationId xmlns:p14="http://schemas.microsoft.com/office/powerpoint/2010/main" val="3531666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-by-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0626" y="1628416"/>
            <a:ext cx="6144645" cy="50873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944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pic>
        <p:nvPicPr>
          <p:cNvPr id="7" name="Picture 6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096"/>
            <a:ext cx="139572" cy="10414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964630" y="1628416"/>
            <a:ext cx="6144645" cy="50873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944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4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i="0" baseline="0">
                <a:solidFill>
                  <a:srgbClr val="13294B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</p:spTree>
    <p:extLst>
      <p:ext uri="{BB962C8B-B14F-4D97-AF65-F5344CB8AC3E}">
        <p14:creationId xmlns:p14="http://schemas.microsoft.com/office/powerpoint/2010/main" val="18512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096"/>
            <a:ext cx="139572" cy="1041400"/>
          </a:xfrm>
          <a:prstGeom prst="rect">
            <a:avLst/>
          </a:prstGeom>
        </p:spPr>
      </p:pic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10626" y="1608096"/>
            <a:ext cx="12583500" cy="5097504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198" i="1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below to insert media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4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i="0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</p:spTree>
    <p:extLst>
      <p:ext uri="{BB962C8B-B14F-4D97-AF65-F5344CB8AC3E}">
        <p14:creationId xmlns:p14="http://schemas.microsoft.com/office/powerpoint/2010/main" val="3135830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834640"/>
            <a:ext cx="13817600" cy="2038696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47"/>
          </a:p>
        </p:txBody>
      </p:sp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2977956"/>
            <a:ext cx="12631240" cy="63055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i="0" baseline="0">
                <a:solidFill>
                  <a:schemeClr val="bg1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section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10626" y="3833136"/>
            <a:ext cx="12631240" cy="71854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944" b="0" i="1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of section</a:t>
            </a:r>
          </a:p>
        </p:txBody>
      </p:sp>
      <p:pic>
        <p:nvPicPr>
          <p:cNvPr id="6" name="Picture 5" descr="master_bluesidebar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4640"/>
            <a:ext cx="139572" cy="203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26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322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10626" y="1628416"/>
            <a:ext cx="12631240" cy="507718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944" b="0" i="0" baseline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pic>
        <p:nvPicPr>
          <p:cNvPr id="5" name="Picture 4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096"/>
            <a:ext cx="139572" cy="1041400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0626" y="635274"/>
            <a:ext cx="12631240" cy="72680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6594" b="1" i="0" baseline="0">
                <a:solidFill>
                  <a:srgbClr val="E84A27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</p:spTree>
    <p:extLst>
      <p:ext uri="{BB962C8B-B14F-4D97-AF65-F5344CB8AC3E}">
        <p14:creationId xmlns:p14="http://schemas.microsoft.com/office/powerpoint/2010/main" val="308680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jpeg"/><Relationship Id="rId7" Type="http://schemas.openxmlformats.org/officeDocument/2006/relationships/image" Target="../media/image5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7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2938" y="2695073"/>
            <a:ext cx="13807440" cy="2352030"/>
            <a:chOff x="-1069" y="2880073"/>
            <a:chExt cx="10056262" cy="1676400"/>
          </a:xfrm>
        </p:grpSpPr>
        <p:pic>
          <p:nvPicPr>
            <p:cNvPr id="15" name="Picture 14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96"/>
            <a:stretch/>
          </p:blipFill>
          <p:spPr>
            <a:xfrm>
              <a:off x="-1069" y="2881477"/>
              <a:ext cx="2514600" cy="1673098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13531" y="2880073"/>
              <a:ext cx="2514600" cy="16764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062" y="2880073"/>
              <a:ext cx="2514600" cy="16764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540593" y="2881978"/>
              <a:ext cx="2514600" cy="1674495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111271"/>
            <a:ext cx="13807436" cy="2673879"/>
          </a:xfrm>
          <a:prstGeom prst="rect">
            <a:avLst/>
          </a:prstGeom>
        </p:spPr>
      </p:pic>
      <p:pic>
        <p:nvPicPr>
          <p:cNvPr id="24" name="Picture 23" descr="master_bluesidebar.eps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096"/>
            <a:ext cx="139572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5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 ftr="0"/>
  <p:txStyles>
    <p:titleStyle>
      <a:lvl1pPr algn="ctr" defTabSz="699720" rtl="0" eaLnBrk="1" latinLnBrk="0" hangingPunct="1">
        <a:spcBef>
          <a:spcPct val="0"/>
        </a:spcBef>
        <a:buNone/>
        <a:defRPr sz="67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4790" indent="-524790" algn="l" defTabSz="699720" rtl="0" eaLnBrk="1" latinLnBrk="0" hangingPunct="1">
        <a:spcBef>
          <a:spcPct val="20000"/>
        </a:spcBef>
        <a:buFont typeface="Arial"/>
        <a:buChar char="•"/>
        <a:defRPr sz="4944" kern="1200">
          <a:solidFill>
            <a:schemeClr val="tx1"/>
          </a:solidFill>
          <a:latin typeface="+mn-lt"/>
          <a:ea typeface="+mn-ea"/>
          <a:cs typeface="+mn-cs"/>
        </a:defRPr>
      </a:lvl1pPr>
      <a:lvl2pPr marL="1137047" indent="-437327" algn="l" defTabSz="699720" rtl="0" eaLnBrk="1" latinLnBrk="0" hangingPunct="1">
        <a:spcBef>
          <a:spcPct val="20000"/>
        </a:spcBef>
        <a:buFont typeface="Arial"/>
        <a:buChar char="–"/>
        <a:defRPr sz="4257" kern="1200">
          <a:solidFill>
            <a:schemeClr val="tx1"/>
          </a:solidFill>
          <a:latin typeface="+mn-lt"/>
          <a:ea typeface="+mn-ea"/>
          <a:cs typeface="+mn-cs"/>
        </a:defRPr>
      </a:lvl2pPr>
      <a:lvl3pPr marL="1749304" indent="-349861" algn="l" defTabSz="699720" rtl="0" eaLnBrk="1" latinLnBrk="0" hangingPunct="1">
        <a:spcBef>
          <a:spcPct val="20000"/>
        </a:spcBef>
        <a:buFont typeface="Arial"/>
        <a:buChar char="•"/>
        <a:defRPr sz="3709" kern="1200">
          <a:solidFill>
            <a:schemeClr val="tx1"/>
          </a:solidFill>
          <a:latin typeface="+mn-lt"/>
          <a:ea typeface="+mn-ea"/>
          <a:cs typeface="+mn-cs"/>
        </a:defRPr>
      </a:lvl3pPr>
      <a:lvl4pPr marL="2449024" indent="-349861" algn="l" defTabSz="699720" rtl="0" eaLnBrk="1" latinLnBrk="0" hangingPunct="1">
        <a:spcBef>
          <a:spcPct val="20000"/>
        </a:spcBef>
        <a:buFont typeface="Arial"/>
        <a:buChar char="–"/>
        <a:defRPr sz="3022" kern="1200">
          <a:solidFill>
            <a:schemeClr val="tx1"/>
          </a:solidFill>
          <a:latin typeface="+mn-lt"/>
          <a:ea typeface="+mn-ea"/>
          <a:cs typeface="+mn-cs"/>
        </a:defRPr>
      </a:lvl4pPr>
      <a:lvl5pPr marL="3148744" indent="-349861" algn="l" defTabSz="699720" rtl="0" eaLnBrk="1" latinLnBrk="0" hangingPunct="1">
        <a:spcBef>
          <a:spcPct val="20000"/>
        </a:spcBef>
        <a:buFont typeface="Arial"/>
        <a:buChar char="»"/>
        <a:defRPr sz="3022" kern="1200">
          <a:solidFill>
            <a:schemeClr val="tx1"/>
          </a:solidFill>
          <a:latin typeface="+mn-lt"/>
          <a:ea typeface="+mn-ea"/>
          <a:cs typeface="+mn-cs"/>
        </a:defRPr>
      </a:lvl5pPr>
      <a:lvl6pPr marL="3848465" indent="-349861" algn="l" defTabSz="699720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8187" indent="-349861" algn="l" defTabSz="699720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908" indent="-349861" algn="l" defTabSz="699720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7628" indent="-349861" algn="l" defTabSz="699720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720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442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9163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884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605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8325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8048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7768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738134"/>
            <a:ext cx="13807440" cy="1028181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2229668" y="7102049"/>
            <a:ext cx="552152" cy="345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4EFFFBF-6C01-4E08-A626-9BFEFD748859}" type="slidenum">
              <a:rPr lang="en-US" sz="1648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648" dirty="0">
              <a:solidFill>
                <a:schemeClr val="bg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32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6" r:id="rId2"/>
    <p:sldLayoutId id="2147483669" r:id="rId3"/>
    <p:sldLayoutId id="2147483682" r:id="rId4"/>
    <p:sldLayoutId id="2147483683" r:id="rId5"/>
    <p:sldLayoutId id="2147483684" r:id="rId6"/>
    <p:sldLayoutId id="2147483668" r:id="rId7"/>
  </p:sldLayoutIdLst>
  <p:hf hdr="0" ftr="0"/>
  <p:txStyles>
    <p:titleStyle>
      <a:lvl1pPr algn="ctr" defTabSz="699720" rtl="0" eaLnBrk="1" latinLnBrk="0" hangingPunct="1">
        <a:spcBef>
          <a:spcPct val="0"/>
        </a:spcBef>
        <a:buNone/>
        <a:defRPr sz="67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4790" indent="-524790" algn="l" defTabSz="699720" rtl="0" eaLnBrk="1" latinLnBrk="0" hangingPunct="1">
        <a:spcBef>
          <a:spcPct val="20000"/>
        </a:spcBef>
        <a:buFont typeface="Arial"/>
        <a:buChar char="•"/>
        <a:defRPr sz="4944" kern="1200">
          <a:solidFill>
            <a:schemeClr val="tx1"/>
          </a:solidFill>
          <a:latin typeface="+mn-lt"/>
          <a:ea typeface="+mn-ea"/>
          <a:cs typeface="+mn-cs"/>
        </a:defRPr>
      </a:lvl1pPr>
      <a:lvl2pPr marL="1137047" indent="-437327" algn="l" defTabSz="699720" rtl="0" eaLnBrk="1" latinLnBrk="0" hangingPunct="1">
        <a:spcBef>
          <a:spcPct val="20000"/>
        </a:spcBef>
        <a:buFont typeface="Arial"/>
        <a:buChar char="–"/>
        <a:defRPr sz="4257" kern="1200">
          <a:solidFill>
            <a:schemeClr val="tx1"/>
          </a:solidFill>
          <a:latin typeface="+mn-lt"/>
          <a:ea typeface="+mn-ea"/>
          <a:cs typeface="+mn-cs"/>
        </a:defRPr>
      </a:lvl2pPr>
      <a:lvl3pPr marL="1749304" indent="-349861" algn="l" defTabSz="699720" rtl="0" eaLnBrk="1" latinLnBrk="0" hangingPunct="1">
        <a:spcBef>
          <a:spcPct val="20000"/>
        </a:spcBef>
        <a:buFont typeface="Arial"/>
        <a:buChar char="•"/>
        <a:defRPr sz="3709" kern="1200">
          <a:solidFill>
            <a:schemeClr val="tx1"/>
          </a:solidFill>
          <a:latin typeface="+mn-lt"/>
          <a:ea typeface="+mn-ea"/>
          <a:cs typeface="+mn-cs"/>
        </a:defRPr>
      </a:lvl3pPr>
      <a:lvl4pPr marL="2449024" indent="-349861" algn="l" defTabSz="699720" rtl="0" eaLnBrk="1" latinLnBrk="0" hangingPunct="1">
        <a:spcBef>
          <a:spcPct val="20000"/>
        </a:spcBef>
        <a:buFont typeface="Arial"/>
        <a:buChar char="–"/>
        <a:defRPr sz="3022" kern="1200">
          <a:solidFill>
            <a:schemeClr val="tx1"/>
          </a:solidFill>
          <a:latin typeface="+mn-lt"/>
          <a:ea typeface="+mn-ea"/>
          <a:cs typeface="+mn-cs"/>
        </a:defRPr>
      </a:lvl4pPr>
      <a:lvl5pPr marL="3148744" indent="-349861" algn="l" defTabSz="699720" rtl="0" eaLnBrk="1" latinLnBrk="0" hangingPunct="1">
        <a:spcBef>
          <a:spcPct val="20000"/>
        </a:spcBef>
        <a:buFont typeface="Arial"/>
        <a:buChar char="»"/>
        <a:defRPr sz="3022" kern="1200">
          <a:solidFill>
            <a:schemeClr val="tx1"/>
          </a:solidFill>
          <a:latin typeface="+mn-lt"/>
          <a:ea typeface="+mn-ea"/>
          <a:cs typeface="+mn-cs"/>
        </a:defRPr>
      </a:lvl5pPr>
      <a:lvl6pPr marL="3848465" indent="-349861" algn="l" defTabSz="699720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8187" indent="-349861" algn="l" defTabSz="699720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908" indent="-349861" algn="l" defTabSz="699720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7628" indent="-349861" algn="l" defTabSz="699720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720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442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9163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884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605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8325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8048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7768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738134"/>
            <a:ext cx="13807440" cy="1028181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2229668" y="7102049"/>
            <a:ext cx="552152" cy="345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4EFFFBF-6C01-4E08-A626-9BFEFD748859}" type="slidenum">
              <a:rPr lang="en-US" sz="1648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648" dirty="0">
              <a:solidFill>
                <a:schemeClr val="bg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34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</p:sldLayoutIdLst>
  <p:hf hdr="0" ftr="0"/>
  <p:txStyles>
    <p:titleStyle>
      <a:lvl1pPr algn="ctr" defTabSz="699720" rtl="0" eaLnBrk="1" latinLnBrk="0" hangingPunct="1">
        <a:spcBef>
          <a:spcPct val="0"/>
        </a:spcBef>
        <a:buNone/>
        <a:defRPr sz="67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4790" indent="-524790" algn="l" defTabSz="699720" rtl="0" eaLnBrk="1" latinLnBrk="0" hangingPunct="1">
        <a:spcBef>
          <a:spcPct val="20000"/>
        </a:spcBef>
        <a:buFont typeface="Arial"/>
        <a:buChar char="•"/>
        <a:defRPr sz="4944" kern="1200">
          <a:solidFill>
            <a:schemeClr val="tx1"/>
          </a:solidFill>
          <a:latin typeface="+mn-lt"/>
          <a:ea typeface="+mn-ea"/>
          <a:cs typeface="+mn-cs"/>
        </a:defRPr>
      </a:lvl1pPr>
      <a:lvl2pPr marL="1137047" indent="-437327" algn="l" defTabSz="699720" rtl="0" eaLnBrk="1" latinLnBrk="0" hangingPunct="1">
        <a:spcBef>
          <a:spcPct val="20000"/>
        </a:spcBef>
        <a:buFont typeface="Arial"/>
        <a:buChar char="–"/>
        <a:defRPr sz="4257" kern="1200">
          <a:solidFill>
            <a:schemeClr val="tx1"/>
          </a:solidFill>
          <a:latin typeface="+mn-lt"/>
          <a:ea typeface="+mn-ea"/>
          <a:cs typeface="+mn-cs"/>
        </a:defRPr>
      </a:lvl2pPr>
      <a:lvl3pPr marL="1749304" indent="-349861" algn="l" defTabSz="699720" rtl="0" eaLnBrk="1" latinLnBrk="0" hangingPunct="1">
        <a:spcBef>
          <a:spcPct val="20000"/>
        </a:spcBef>
        <a:buFont typeface="Arial"/>
        <a:buChar char="•"/>
        <a:defRPr sz="3709" kern="1200">
          <a:solidFill>
            <a:schemeClr val="tx1"/>
          </a:solidFill>
          <a:latin typeface="+mn-lt"/>
          <a:ea typeface="+mn-ea"/>
          <a:cs typeface="+mn-cs"/>
        </a:defRPr>
      </a:lvl3pPr>
      <a:lvl4pPr marL="2449024" indent="-349861" algn="l" defTabSz="699720" rtl="0" eaLnBrk="1" latinLnBrk="0" hangingPunct="1">
        <a:spcBef>
          <a:spcPct val="20000"/>
        </a:spcBef>
        <a:buFont typeface="Arial"/>
        <a:buChar char="–"/>
        <a:defRPr sz="3022" kern="1200">
          <a:solidFill>
            <a:schemeClr val="tx1"/>
          </a:solidFill>
          <a:latin typeface="+mn-lt"/>
          <a:ea typeface="+mn-ea"/>
          <a:cs typeface="+mn-cs"/>
        </a:defRPr>
      </a:lvl4pPr>
      <a:lvl5pPr marL="3148744" indent="-349861" algn="l" defTabSz="699720" rtl="0" eaLnBrk="1" latinLnBrk="0" hangingPunct="1">
        <a:spcBef>
          <a:spcPct val="20000"/>
        </a:spcBef>
        <a:buFont typeface="Arial"/>
        <a:buChar char="»"/>
        <a:defRPr sz="3022" kern="1200">
          <a:solidFill>
            <a:schemeClr val="tx1"/>
          </a:solidFill>
          <a:latin typeface="+mn-lt"/>
          <a:ea typeface="+mn-ea"/>
          <a:cs typeface="+mn-cs"/>
        </a:defRPr>
      </a:lvl5pPr>
      <a:lvl6pPr marL="3848465" indent="-349861" algn="l" defTabSz="699720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8187" indent="-349861" algn="l" defTabSz="699720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908" indent="-349861" algn="l" defTabSz="699720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7628" indent="-349861" algn="l" defTabSz="699720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720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442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9163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884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605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8325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8048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7768" algn="l" defTabSz="699720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10626" y="408813"/>
            <a:ext cx="12736406" cy="742950"/>
          </a:xfrm>
        </p:spPr>
        <p:txBody>
          <a:bodyPr/>
          <a:lstStyle/>
          <a:p>
            <a:r>
              <a:rPr lang="en-US" dirty="0"/>
              <a:t>ECE408/CS483/CSE408 Fall 2017</a:t>
            </a:r>
          </a:p>
          <a:p>
            <a:r>
              <a:rPr lang="en-US" dirty="0"/>
              <a:t>Convolution Layer Optimization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0626" y="5309967"/>
            <a:ext cx="12736406" cy="32731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Carl Pearson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10626" y="5600721"/>
            <a:ext cx="12736406" cy="30170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pearson@Illinois.edu</a:t>
            </a:r>
          </a:p>
        </p:txBody>
      </p:sp>
    </p:spTree>
    <p:extLst>
      <p:ext uri="{BB962C8B-B14F-4D97-AF65-F5344CB8AC3E}">
        <p14:creationId xmlns:p14="http://schemas.microsoft.com/office/powerpoint/2010/main" val="1154419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F10EEF-F7D5-43E0-9B79-A8F737F3C3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6944064" cy="5082540"/>
          </a:xfrm>
        </p:spPr>
        <p:txBody>
          <a:bodyPr/>
          <a:lstStyle/>
          <a:p>
            <a:r>
              <a:rPr lang="en-US" sz="2800" dirty="0"/>
              <a:t>Assume 4 output feature maps (M = 4)</a:t>
            </a:r>
          </a:p>
          <a:p>
            <a:pPr lvl="1"/>
            <a:r>
              <a:rPr lang="en-US" sz="2400" dirty="0"/>
              <a:t>Each output feature map is 8x8 image (</a:t>
            </a:r>
            <a:r>
              <a:rPr lang="en-US" sz="2400" dirty="0" err="1"/>
              <a:t>W_out</a:t>
            </a:r>
            <a:r>
              <a:rPr lang="en-US" sz="2400" dirty="0"/>
              <a:t> = </a:t>
            </a:r>
            <a:r>
              <a:rPr lang="en-US" sz="2400" dirty="0" err="1"/>
              <a:t>H_out</a:t>
            </a:r>
            <a:r>
              <a:rPr lang="en-US" sz="2400" dirty="0"/>
              <a:t> = 8)</a:t>
            </a:r>
          </a:p>
          <a:p>
            <a:pPr lvl="1"/>
            <a:r>
              <a:rPr lang="en-US" sz="2400" dirty="0"/>
              <a:t>We have 4 blocks in the x dimension</a:t>
            </a:r>
          </a:p>
          <a:p>
            <a:r>
              <a:rPr lang="en-US" sz="2800" dirty="0"/>
              <a:t>If we use tiles of 4 pixels on each side (TILE_SIZE = 4)</a:t>
            </a:r>
          </a:p>
          <a:p>
            <a:pPr lvl="1"/>
            <a:r>
              <a:rPr lang="en-US" sz="2400" dirty="0"/>
              <a:t>We have 4 blocks in the x dimension</a:t>
            </a:r>
          </a:p>
          <a:p>
            <a:pPr lvl="2"/>
            <a:r>
              <a:rPr lang="en-US" sz="2000" dirty="0"/>
              <a:t>Top two blocks in each column calculates the top row of tiles in the corresponding output feature map</a:t>
            </a:r>
          </a:p>
          <a:p>
            <a:pPr lvl="2"/>
            <a:r>
              <a:rPr lang="en-US" sz="2000" dirty="0"/>
              <a:t>Bottom two block in each column calculates the bottom row of tiles in the corresponding output feature map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E6A89-DC1C-44D6-BEAE-E829459817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0626" y="635274"/>
            <a:ext cx="7760374" cy="726801"/>
          </a:xfrm>
        </p:spPr>
        <p:txBody>
          <a:bodyPr/>
          <a:lstStyle/>
          <a:p>
            <a:r>
              <a:rPr lang="en-US" sz="4800" dirty="0"/>
              <a:t>A Small Example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6D0126-C63A-4E5A-AD56-282F4362F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26266"/>
              </p:ext>
            </p:extLst>
          </p:nvPr>
        </p:nvGraphicFramePr>
        <p:xfrm>
          <a:off x="9591534" y="663696"/>
          <a:ext cx="2353656" cy="245096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88414">
                  <a:extLst>
                    <a:ext uri="{9D8B030D-6E8A-4147-A177-3AD203B41FA5}">
                      <a16:colId xmlns:a16="http://schemas.microsoft.com/office/drawing/2014/main" val="3614345303"/>
                    </a:ext>
                  </a:extLst>
                </a:gridCol>
                <a:gridCol w="588414">
                  <a:extLst>
                    <a:ext uri="{9D8B030D-6E8A-4147-A177-3AD203B41FA5}">
                      <a16:colId xmlns:a16="http://schemas.microsoft.com/office/drawing/2014/main" val="215045048"/>
                    </a:ext>
                  </a:extLst>
                </a:gridCol>
                <a:gridCol w="588414">
                  <a:extLst>
                    <a:ext uri="{9D8B030D-6E8A-4147-A177-3AD203B41FA5}">
                      <a16:colId xmlns:a16="http://schemas.microsoft.com/office/drawing/2014/main" val="1371419398"/>
                    </a:ext>
                  </a:extLst>
                </a:gridCol>
                <a:gridCol w="588414">
                  <a:extLst>
                    <a:ext uri="{9D8B030D-6E8A-4147-A177-3AD203B41FA5}">
                      <a16:colId xmlns:a16="http://schemas.microsoft.com/office/drawing/2014/main" val="1268360200"/>
                    </a:ext>
                  </a:extLst>
                </a:gridCol>
              </a:tblGrid>
              <a:tr h="612636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09822" marR="109822" marT="54910" marB="54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09822" marR="109822" marT="54910" marB="54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09822" marR="109822" marT="54910" marB="54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09822" marR="109822" marT="54910" marB="54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3269925"/>
                  </a:ext>
                </a:extLst>
              </a:tr>
              <a:tr h="612636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09822" marR="109822" marT="54910" marB="54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09822" marR="109822" marT="54910" marB="54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09822" marR="109822" marT="54910" marB="54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09822" marR="109822" marT="54910" marB="54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0077877"/>
                  </a:ext>
                </a:extLst>
              </a:tr>
              <a:tr h="612636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09822" marR="109822" marT="54910" marB="54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09822" marR="109822" marT="54910" marB="54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09822" marR="109822" marT="54910" marB="54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09822" marR="109822" marT="54910" marB="54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0707749"/>
                  </a:ext>
                </a:extLst>
              </a:tr>
              <a:tr h="612636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09822" marR="109822" marT="54910" marB="54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09822" marR="109822" marT="54910" marB="54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09822" marR="109822" marT="54910" marB="54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09822" marR="109822" marT="54910" marB="54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00328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E3AF2AF-0FD9-4CE7-BDB9-E2DDD1446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48730"/>
              </p:ext>
            </p:extLst>
          </p:nvPr>
        </p:nvGraphicFramePr>
        <p:xfrm>
          <a:off x="7851909" y="4809304"/>
          <a:ext cx="1188582" cy="123751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94291">
                  <a:extLst>
                    <a:ext uri="{9D8B030D-6E8A-4147-A177-3AD203B41FA5}">
                      <a16:colId xmlns:a16="http://schemas.microsoft.com/office/drawing/2014/main" val="3614345303"/>
                    </a:ext>
                  </a:extLst>
                </a:gridCol>
                <a:gridCol w="594291">
                  <a:extLst>
                    <a:ext uri="{9D8B030D-6E8A-4147-A177-3AD203B41FA5}">
                      <a16:colId xmlns:a16="http://schemas.microsoft.com/office/drawing/2014/main" val="215045048"/>
                    </a:ext>
                  </a:extLst>
                </a:gridCol>
              </a:tblGrid>
              <a:tr h="618755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10918" marR="110918" marT="55459" marB="554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10918" marR="110918" marT="55459" marB="554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3269925"/>
                  </a:ext>
                </a:extLst>
              </a:tr>
              <a:tr h="618755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10918" marR="110918" marT="55459" marB="554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10918" marR="110918" marT="55459" marB="554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007787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3D147C7-6043-45D0-ABE5-F7457CE6A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977781"/>
              </p:ext>
            </p:extLst>
          </p:nvPr>
        </p:nvGraphicFramePr>
        <p:xfrm>
          <a:off x="10756608" y="4809846"/>
          <a:ext cx="1188582" cy="123751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94291">
                  <a:extLst>
                    <a:ext uri="{9D8B030D-6E8A-4147-A177-3AD203B41FA5}">
                      <a16:colId xmlns:a16="http://schemas.microsoft.com/office/drawing/2014/main" val="3614345303"/>
                    </a:ext>
                  </a:extLst>
                </a:gridCol>
                <a:gridCol w="594291">
                  <a:extLst>
                    <a:ext uri="{9D8B030D-6E8A-4147-A177-3AD203B41FA5}">
                      <a16:colId xmlns:a16="http://schemas.microsoft.com/office/drawing/2014/main" val="215045048"/>
                    </a:ext>
                  </a:extLst>
                </a:gridCol>
              </a:tblGrid>
              <a:tr h="618755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10918" marR="110918" marT="55459" marB="554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10918" marR="110918" marT="55459" marB="554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3269925"/>
                  </a:ext>
                </a:extLst>
              </a:tr>
              <a:tr h="618755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10918" marR="110918" marT="55459" marB="554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10918" marR="110918" marT="55459" marB="554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0077877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D235F88-EB18-44EA-BAED-16FF114766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124998"/>
              </p:ext>
            </p:extLst>
          </p:nvPr>
        </p:nvGraphicFramePr>
        <p:xfrm>
          <a:off x="9279744" y="4808762"/>
          <a:ext cx="1188582" cy="123751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94291">
                  <a:extLst>
                    <a:ext uri="{9D8B030D-6E8A-4147-A177-3AD203B41FA5}">
                      <a16:colId xmlns:a16="http://schemas.microsoft.com/office/drawing/2014/main" val="3614345303"/>
                    </a:ext>
                  </a:extLst>
                </a:gridCol>
                <a:gridCol w="594291">
                  <a:extLst>
                    <a:ext uri="{9D8B030D-6E8A-4147-A177-3AD203B41FA5}">
                      <a16:colId xmlns:a16="http://schemas.microsoft.com/office/drawing/2014/main" val="215045048"/>
                    </a:ext>
                  </a:extLst>
                </a:gridCol>
              </a:tblGrid>
              <a:tr h="618755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10918" marR="110918" marT="55459" marB="554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10918" marR="110918" marT="55459" marB="554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3269925"/>
                  </a:ext>
                </a:extLst>
              </a:tr>
              <a:tr h="618755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10918" marR="110918" marT="55459" marB="554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10918" marR="110918" marT="55459" marB="554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0077877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8478F9D-6BDE-4043-BD93-5577EF75A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409412"/>
              </p:ext>
            </p:extLst>
          </p:nvPr>
        </p:nvGraphicFramePr>
        <p:xfrm>
          <a:off x="12265299" y="4809846"/>
          <a:ext cx="1188582" cy="123751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94291">
                  <a:extLst>
                    <a:ext uri="{9D8B030D-6E8A-4147-A177-3AD203B41FA5}">
                      <a16:colId xmlns:a16="http://schemas.microsoft.com/office/drawing/2014/main" val="3614345303"/>
                    </a:ext>
                  </a:extLst>
                </a:gridCol>
                <a:gridCol w="594291">
                  <a:extLst>
                    <a:ext uri="{9D8B030D-6E8A-4147-A177-3AD203B41FA5}">
                      <a16:colId xmlns:a16="http://schemas.microsoft.com/office/drawing/2014/main" val="215045048"/>
                    </a:ext>
                  </a:extLst>
                </a:gridCol>
              </a:tblGrid>
              <a:tr h="618755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10918" marR="110918" marT="55459" marB="554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10918" marR="110918" marT="55459" marB="554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3269925"/>
                  </a:ext>
                </a:extLst>
              </a:tr>
              <a:tr h="618755"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10918" marR="110918" marT="55459" marB="554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300" dirty="0"/>
                    </a:p>
                  </a:txBody>
                  <a:tcPr marL="110918" marR="110918" marT="55459" marB="554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0077877"/>
                  </a:ext>
                </a:extLst>
              </a:tr>
            </a:tbl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86AE0086-00C6-470F-865A-09C7C8E522B8}"/>
              </a:ext>
            </a:extLst>
          </p:cNvPr>
          <p:cNvSpPr/>
          <p:nvPr/>
        </p:nvSpPr>
        <p:spPr>
          <a:xfrm>
            <a:off x="9591534" y="663696"/>
            <a:ext cx="588786" cy="1210921"/>
          </a:xfrm>
          <a:prstGeom prst="rect">
            <a:avLst/>
          </a:prstGeom>
          <a:noFill/>
          <a:ln w="635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48D6D49-F4FC-4AEC-B5C5-CDB91A716F36}"/>
              </a:ext>
            </a:extLst>
          </p:cNvPr>
          <p:cNvSpPr/>
          <p:nvPr/>
        </p:nvSpPr>
        <p:spPr>
          <a:xfrm>
            <a:off x="9591534" y="1889176"/>
            <a:ext cx="588786" cy="1210921"/>
          </a:xfrm>
          <a:prstGeom prst="rect">
            <a:avLst/>
          </a:prstGeom>
          <a:noFill/>
          <a:ln w="635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A853124-C88F-4DBA-BDD4-6D7F69540EA9}"/>
              </a:ext>
            </a:extLst>
          </p:cNvPr>
          <p:cNvSpPr/>
          <p:nvPr/>
        </p:nvSpPr>
        <p:spPr>
          <a:xfrm>
            <a:off x="7857413" y="4809846"/>
            <a:ext cx="1183077" cy="617671"/>
          </a:xfrm>
          <a:prstGeom prst="rect">
            <a:avLst/>
          </a:prstGeom>
          <a:noFill/>
          <a:ln w="635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F7D6CAB-7482-417A-B343-F408B947CE9C}"/>
              </a:ext>
            </a:extLst>
          </p:cNvPr>
          <p:cNvSpPr/>
          <p:nvPr/>
        </p:nvSpPr>
        <p:spPr>
          <a:xfrm>
            <a:off x="7851909" y="5427516"/>
            <a:ext cx="1188582" cy="622763"/>
          </a:xfrm>
          <a:prstGeom prst="rect">
            <a:avLst/>
          </a:prstGeom>
          <a:noFill/>
          <a:ln w="635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C8E77F2-7D26-4272-B6DF-8D915BF29089}"/>
              </a:ext>
            </a:extLst>
          </p:cNvPr>
          <p:cNvCxnSpPr>
            <a:cxnSpLocks/>
          </p:cNvCxnSpPr>
          <p:nvPr/>
        </p:nvCxnSpPr>
        <p:spPr>
          <a:xfrm flipH="1">
            <a:off x="8145780" y="968597"/>
            <a:ext cx="1760990" cy="4182523"/>
          </a:xfrm>
          <a:prstGeom prst="line">
            <a:avLst/>
          </a:prstGeom>
          <a:ln w="57150"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D03B26B-2ED5-4BAE-9E8F-9807AC303978}"/>
              </a:ext>
            </a:extLst>
          </p:cNvPr>
          <p:cNvCxnSpPr>
            <a:cxnSpLocks/>
          </p:cNvCxnSpPr>
          <p:nvPr/>
        </p:nvCxnSpPr>
        <p:spPr>
          <a:xfrm flipH="1">
            <a:off x="8760668" y="2768403"/>
            <a:ext cx="1090568" cy="3015177"/>
          </a:xfrm>
          <a:prstGeom prst="line">
            <a:avLst/>
          </a:prstGeom>
          <a:ln w="57150">
            <a:solidFill>
              <a:schemeClr val="accent2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0A2EAFD-5C86-468F-9DB2-DD75C6A8008A}"/>
              </a:ext>
            </a:extLst>
          </p:cNvPr>
          <p:cNvSpPr/>
          <p:nvPr/>
        </p:nvSpPr>
        <p:spPr>
          <a:xfrm>
            <a:off x="10194850" y="663696"/>
            <a:ext cx="588786" cy="1210921"/>
          </a:xfrm>
          <a:prstGeom prst="rect">
            <a:avLst/>
          </a:prstGeom>
          <a:noFill/>
          <a:ln w="635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89F61DE-6EE1-46D7-8583-50FBCB361DCE}"/>
              </a:ext>
            </a:extLst>
          </p:cNvPr>
          <p:cNvSpPr/>
          <p:nvPr/>
        </p:nvSpPr>
        <p:spPr>
          <a:xfrm>
            <a:off x="10194850" y="1889176"/>
            <a:ext cx="588786" cy="1210921"/>
          </a:xfrm>
          <a:prstGeom prst="rect">
            <a:avLst/>
          </a:prstGeom>
          <a:noFill/>
          <a:ln w="635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D3422ED-4450-4C95-88D2-0FF554578F9D}"/>
              </a:ext>
            </a:extLst>
          </p:cNvPr>
          <p:cNvSpPr/>
          <p:nvPr/>
        </p:nvSpPr>
        <p:spPr>
          <a:xfrm>
            <a:off x="10775627" y="663696"/>
            <a:ext cx="588786" cy="1210921"/>
          </a:xfrm>
          <a:prstGeom prst="rect">
            <a:avLst/>
          </a:prstGeom>
          <a:noFill/>
          <a:ln w="635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AEF4635-0A96-435D-AAC2-5CBD9FADB92F}"/>
              </a:ext>
            </a:extLst>
          </p:cNvPr>
          <p:cNvSpPr/>
          <p:nvPr/>
        </p:nvSpPr>
        <p:spPr>
          <a:xfrm>
            <a:off x="10775627" y="1889176"/>
            <a:ext cx="588786" cy="1210921"/>
          </a:xfrm>
          <a:prstGeom prst="rect">
            <a:avLst/>
          </a:prstGeom>
          <a:noFill/>
          <a:ln w="635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54A216-D853-4D16-B928-5D680CFA72F3}"/>
              </a:ext>
            </a:extLst>
          </p:cNvPr>
          <p:cNvSpPr/>
          <p:nvPr/>
        </p:nvSpPr>
        <p:spPr>
          <a:xfrm>
            <a:off x="11370934" y="663696"/>
            <a:ext cx="588786" cy="1210921"/>
          </a:xfrm>
          <a:prstGeom prst="rect">
            <a:avLst/>
          </a:prstGeom>
          <a:noFill/>
          <a:ln w="635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157413C-6A6F-4DBE-AE2C-DF4EC29C036A}"/>
              </a:ext>
            </a:extLst>
          </p:cNvPr>
          <p:cNvSpPr/>
          <p:nvPr/>
        </p:nvSpPr>
        <p:spPr>
          <a:xfrm>
            <a:off x="11370934" y="1889176"/>
            <a:ext cx="588786" cy="1210921"/>
          </a:xfrm>
          <a:prstGeom prst="rect">
            <a:avLst/>
          </a:prstGeom>
          <a:noFill/>
          <a:ln w="635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A484D01-3DBC-475D-9FA8-8BFEB90E711F}"/>
              </a:ext>
            </a:extLst>
          </p:cNvPr>
          <p:cNvSpPr/>
          <p:nvPr/>
        </p:nvSpPr>
        <p:spPr>
          <a:xfrm>
            <a:off x="9304846" y="4805839"/>
            <a:ext cx="1183077" cy="617671"/>
          </a:xfrm>
          <a:prstGeom prst="rect">
            <a:avLst/>
          </a:prstGeom>
          <a:noFill/>
          <a:ln w="635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90FD492-9003-42BD-BEB2-03B09F23CCE0}"/>
              </a:ext>
            </a:extLst>
          </p:cNvPr>
          <p:cNvSpPr/>
          <p:nvPr/>
        </p:nvSpPr>
        <p:spPr>
          <a:xfrm>
            <a:off x="9299342" y="5423509"/>
            <a:ext cx="1188582" cy="622763"/>
          </a:xfrm>
          <a:prstGeom prst="rect">
            <a:avLst/>
          </a:prstGeom>
          <a:noFill/>
          <a:ln w="635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8F89642-94E6-430C-B4C7-4AA1FF40EFE5}"/>
              </a:ext>
            </a:extLst>
          </p:cNvPr>
          <p:cNvSpPr/>
          <p:nvPr/>
        </p:nvSpPr>
        <p:spPr>
          <a:xfrm>
            <a:off x="10768227" y="4780727"/>
            <a:ext cx="1183077" cy="617671"/>
          </a:xfrm>
          <a:prstGeom prst="rect">
            <a:avLst/>
          </a:prstGeom>
          <a:noFill/>
          <a:ln w="635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B4171D9-6450-4E48-86D5-7EA9908244E9}"/>
              </a:ext>
            </a:extLst>
          </p:cNvPr>
          <p:cNvSpPr/>
          <p:nvPr/>
        </p:nvSpPr>
        <p:spPr>
          <a:xfrm>
            <a:off x="10762723" y="5398397"/>
            <a:ext cx="1188582" cy="622763"/>
          </a:xfrm>
          <a:prstGeom prst="rect">
            <a:avLst/>
          </a:prstGeom>
          <a:noFill/>
          <a:ln w="635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3328BD5-732F-4075-94F3-47E3ACAC2507}"/>
              </a:ext>
            </a:extLst>
          </p:cNvPr>
          <p:cNvSpPr/>
          <p:nvPr/>
        </p:nvSpPr>
        <p:spPr>
          <a:xfrm>
            <a:off x="12280061" y="4803586"/>
            <a:ext cx="1183077" cy="617671"/>
          </a:xfrm>
          <a:prstGeom prst="rect">
            <a:avLst/>
          </a:prstGeom>
          <a:noFill/>
          <a:ln w="635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BE19591-8A99-49B1-9DDE-E7CFFCE3C053}"/>
              </a:ext>
            </a:extLst>
          </p:cNvPr>
          <p:cNvSpPr/>
          <p:nvPr/>
        </p:nvSpPr>
        <p:spPr>
          <a:xfrm>
            <a:off x="12274557" y="5421256"/>
            <a:ext cx="1188582" cy="622763"/>
          </a:xfrm>
          <a:prstGeom prst="rect">
            <a:avLst/>
          </a:prstGeom>
          <a:noFill/>
          <a:ln w="635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473AB63-1EAA-408D-A874-2F4C01D7BCF7}"/>
              </a:ext>
            </a:extLst>
          </p:cNvPr>
          <p:cNvCxnSpPr>
            <a:cxnSpLocks/>
          </p:cNvCxnSpPr>
          <p:nvPr/>
        </p:nvCxnSpPr>
        <p:spPr>
          <a:xfrm flipH="1">
            <a:off x="10194850" y="2768403"/>
            <a:ext cx="306291" cy="3015177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B92CC5-35E0-4408-9BC8-B04696D8D48C}"/>
              </a:ext>
            </a:extLst>
          </p:cNvPr>
          <p:cNvCxnSpPr>
            <a:cxnSpLocks/>
          </p:cNvCxnSpPr>
          <p:nvPr/>
        </p:nvCxnSpPr>
        <p:spPr>
          <a:xfrm flipH="1">
            <a:off x="9591534" y="998674"/>
            <a:ext cx="909607" cy="4152446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DBBB66C-9574-432B-9238-D3D9214365E8}"/>
              </a:ext>
            </a:extLst>
          </p:cNvPr>
          <p:cNvCxnSpPr>
            <a:cxnSpLocks/>
          </p:cNvCxnSpPr>
          <p:nvPr/>
        </p:nvCxnSpPr>
        <p:spPr>
          <a:xfrm flipH="1">
            <a:off x="11019369" y="948651"/>
            <a:ext cx="60760" cy="4202469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9A13D6B-63ED-4F7D-81D1-FF03580B0CAA}"/>
              </a:ext>
            </a:extLst>
          </p:cNvPr>
          <p:cNvCxnSpPr>
            <a:cxnSpLocks/>
          </p:cNvCxnSpPr>
          <p:nvPr/>
        </p:nvCxnSpPr>
        <p:spPr>
          <a:xfrm>
            <a:off x="11124098" y="2751140"/>
            <a:ext cx="554266" cy="3032440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D07C533-77C9-4EFB-8834-8BD3D814172C}"/>
              </a:ext>
            </a:extLst>
          </p:cNvPr>
          <p:cNvCxnSpPr>
            <a:cxnSpLocks/>
          </p:cNvCxnSpPr>
          <p:nvPr/>
        </p:nvCxnSpPr>
        <p:spPr>
          <a:xfrm>
            <a:off x="11657956" y="1551008"/>
            <a:ext cx="1522298" cy="3600112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C186851-A8F4-4DAF-BA6D-CD9BDA1078CF}"/>
              </a:ext>
            </a:extLst>
          </p:cNvPr>
          <p:cNvCxnSpPr>
            <a:cxnSpLocks/>
          </p:cNvCxnSpPr>
          <p:nvPr/>
        </p:nvCxnSpPr>
        <p:spPr>
          <a:xfrm>
            <a:off x="11657956" y="2708685"/>
            <a:ext cx="884438" cy="3074895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8BB11DF-CBE9-46C1-8B4D-F0E1EB118660}"/>
              </a:ext>
            </a:extLst>
          </p:cNvPr>
          <p:cNvSpPr txBox="1"/>
          <p:nvPr/>
        </p:nvSpPr>
        <p:spPr>
          <a:xfrm>
            <a:off x="9093082" y="141930"/>
            <a:ext cx="3449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CUDA Grid and </a:t>
            </a:r>
            <a:r>
              <a:rPr lang="en-US" dirty="0" err="1"/>
              <a:t>Threadblocks</a:t>
            </a:r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FDB2D1B-36BC-4775-9888-A7C5CD4DA42F}"/>
              </a:ext>
            </a:extLst>
          </p:cNvPr>
          <p:cNvSpPr txBox="1"/>
          <p:nvPr/>
        </p:nvSpPr>
        <p:spPr>
          <a:xfrm>
            <a:off x="7742625" y="6210137"/>
            <a:ext cx="3621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Feature Maps and Tiles</a:t>
            </a:r>
          </a:p>
        </p:txBody>
      </p:sp>
    </p:spTree>
    <p:extLst>
      <p:ext uri="{BB962C8B-B14F-4D97-AF65-F5344CB8AC3E}">
        <p14:creationId xmlns:p14="http://schemas.microsoft.com/office/powerpoint/2010/main" val="2065924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F10EEF-F7D5-43E0-9B79-A8F737F3C3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0626" y="2267712"/>
            <a:ext cx="12701026" cy="4448048"/>
          </a:xfrm>
        </p:spPr>
        <p:txBody>
          <a:bodyPr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__global__ void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ConvLayerForward_Basic_Kernel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C,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W_grid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K,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float* X, float* W, float* Y) </a:t>
            </a:r>
            <a:endParaRPr lang="en-US" sz="18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8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 =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blockIdx.x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 =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blockIdx.y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W_grid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+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threadIdx.y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 =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blockIdx.y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%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W_grid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threadIdx.x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float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0.;</a:t>
            </a:r>
            <a:endParaRPr lang="en-US" sz="18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 = 0;  c &lt; C;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		// sum over all input channels</a:t>
            </a:r>
            <a:endParaRPr lang="en-US" sz="18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for (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 = 0; p &lt; K; p++)		// loop over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KxK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filter</a:t>
            </a:r>
            <a:endParaRPr lang="en-US" sz="18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for (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 = 0; q &lt; K; q++)  </a:t>
            </a:r>
            <a:endParaRPr lang="en-US" sz="18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X[c, h + p, w + q] * W[m, c, p, q];</a:t>
            </a:r>
            <a:endParaRPr lang="en-US" sz="18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8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Y[m, h, w] =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800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E6A89-DC1C-44D6-BEAE-E829459817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A Basic Conv. Layer Forward Kernel (Code is Incomplete!)</a:t>
            </a:r>
          </a:p>
        </p:txBody>
      </p:sp>
    </p:spTree>
    <p:extLst>
      <p:ext uri="{BB962C8B-B14F-4D97-AF65-F5344CB8AC3E}">
        <p14:creationId xmlns:p14="http://schemas.microsoft.com/office/powerpoint/2010/main" val="3191122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F10EEF-F7D5-43E0-9B79-A8F737F3C3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4000" dirty="0"/>
              <a:t>The amount of parallelism is quite high as long as the total number of pixels across all output feature maps is large</a:t>
            </a:r>
          </a:p>
          <a:p>
            <a:pPr lvl="1"/>
            <a:r>
              <a:rPr lang="en-US" sz="3200" dirty="0"/>
              <a:t>This matches the CNN architecture well</a:t>
            </a:r>
          </a:p>
          <a:p>
            <a:r>
              <a:rPr lang="en-US" sz="4000" dirty="0"/>
              <a:t>Each input tile is loaded multiple times, once for each block that calculates the output tile that requires the input tile</a:t>
            </a:r>
          </a:p>
          <a:p>
            <a:pPr lvl="1"/>
            <a:r>
              <a:rPr lang="en-US" sz="3200" dirty="0"/>
              <a:t>Not very efficient in global memory </a:t>
            </a:r>
            <a:r>
              <a:rPr lang="en-US" sz="3200" dirty="0" err="1"/>
              <a:t>bandwith</a:t>
            </a:r>
            <a:endParaRPr lang="en-US" sz="3200" dirty="0"/>
          </a:p>
          <a:p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E6A89-DC1C-44D6-BEAE-E829459817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Some Observations</a:t>
            </a:r>
          </a:p>
        </p:txBody>
      </p:sp>
    </p:spTree>
    <p:extLst>
      <p:ext uri="{BB962C8B-B14F-4D97-AF65-F5344CB8AC3E}">
        <p14:creationId xmlns:p14="http://schemas.microsoft.com/office/powerpoint/2010/main" val="3960264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E36D5E-25BF-4EC2-B27D-206AEF1E879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0626" y="2770632"/>
            <a:ext cx="12701026" cy="3945128"/>
          </a:xfrm>
        </p:spPr>
        <p:txBody>
          <a:bodyPr/>
          <a:lstStyle/>
          <a:p>
            <a:pPr marL="0" indent="0" algn="just"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void</a:t>
            </a:r>
            <a:r>
              <a:rPr lang="en-US" sz="1400" dirty="0"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poolingLayer_forward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M,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H,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W,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K, float* Y, float* S)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{  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for(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m = 0;  m &lt; M;  m++)		// for each output feature maps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for(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h = 0; h &lt; H/K; h++)		// for each output element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  for(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w = 0; w &lt; W/K; w++) {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    S[m, x, y] = 0.;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    for(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p = 0; p &lt; K; p++) {		 // loop over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KxK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input samples 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       for(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q = 0; q &lt; K; q++)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          S[m, h, w] += Y[m, K*h + p, K*w + q] /(K*K);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    }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    // add bias and apply non-linear activation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    S[m, h, w] = sigmoid(S[m, h, w] + b[m])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  }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FAF2D-6DC1-462E-A9E4-A398E134A6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Sequential Code for the Forward Path of a Subsampling Layer</a:t>
            </a:r>
          </a:p>
        </p:txBody>
      </p:sp>
    </p:spTree>
    <p:extLst>
      <p:ext uri="{BB962C8B-B14F-4D97-AF65-F5344CB8AC3E}">
        <p14:creationId xmlns:p14="http://schemas.microsoft.com/office/powerpoint/2010/main" val="868343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E6A89-DC1C-44D6-BEAE-E829459817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0626" y="635274"/>
            <a:ext cx="4628886" cy="726801"/>
          </a:xfrm>
        </p:spPr>
        <p:txBody>
          <a:bodyPr/>
          <a:lstStyle/>
          <a:p>
            <a:r>
              <a:rPr lang="en-US" sz="4800" dirty="0"/>
              <a:t>Implementing a Convolution Layer with Matrix Multiplication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4C90ED6-FE14-489D-A7E9-81B44BA745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026185"/>
              </p:ext>
            </p:extLst>
          </p:nvPr>
        </p:nvGraphicFramePr>
        <p:xfrm>
          <a:off x="5344334" y="-79248"/>
          <a:ext cx="6350842" cy="706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r:id="rId3" imgW="7772400" imgH="8705940" progId="Visio.Drawing.11">
                  <p:embed/>
                </p:oleObj>
              </mc:Choice>
              <mc:Fallback>
                <p:oleObj r:id="rId3" imgW="7772400" imgH="8705940" progId="Visio.Drawing.11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4334" y="-79248"/>
                        <a:ext cx="6350842" cy="70664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8319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76E354-943F-4E01-A203-2FC1106FCB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unroll(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B,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C,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H,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W,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K, float *X, float *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X_unroll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{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H_out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H – K + 1;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W_out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W – K + 1;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for (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 = 0; b &lt; B; ++b)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 = 0; c &lt; C; ++c) {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w_base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c * (K*K);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for (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 = 0; p &lt; K; ++p) 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 (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 = 0; q &lt; K; ++q) {  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for (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 = 0; h &lt; 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H_out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++h)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for (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 = 0; w &lt;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W_out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++w) {  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w_unroll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w_base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p * K + q;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h_unroll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h *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W_out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w;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X_unroll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[b,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h_unroll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w_unroll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X[b, c, h + p, w + q]; 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231A1-FF2D-4A80-B8E5-7758CFEE33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Function to generate “unrolled” X</a:t>
            </a:r>
          </a:p>
        </p:txBody>
      </p:sp>
    </p:spTree>
    <p:extLst>
      <p:ext uri="{BB962C8B-B14F-4D97-AF65-F5344CB8AC3E}">
        <p14:creationId xmlns:p14="http://schemas.microsoft.com/office/powerpoint/2010/main" val="1121378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8629D1-6392-4A6E-A5B2-D1C3C60745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Simple Matrix Multiplication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53D48A1-2DA0-496D-B133-7CFACED09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091348"/>
              </p:ext>
            </p:extLst>
          </p:nvPr>
        </p:nvGraphicFramePr>
        <p:xfrm>
          <a:off x="6699036" y="5249316"/>
          <a:ext cx="3963228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69">
                  <a:extLst>
                    <a:ext uri="{9D8B030D-6E8A-4147-A177-3AD203B41FA5}">
                      <a16:colId xmlns:a16="http://schemas.microsoft.com/office/drawing/2014/main" val="1146997160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23022533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3062646713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2297503166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4245336788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32057338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1944491751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2470592325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4002742777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1575564883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1275573685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1331903311"/>
                    </a:ext>
                  </a:extLst>
                </a:gridCol>
              </a:tblGrid>
              <a:tr h="28989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113699"/>
                  </a:ext>
                </a:extLst>
              </a:tr>
              <a:tr h="28989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38717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A0C258D-1C10-4010-A573-5AA6F48732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89038"/>
              </p:ext>
            </p:extLst>
          </p:nvPr>
        </p:nvGraphicFramePr>
        <p:xfrm>
          <a:off x="10995159" y="707136"/>
          <a:ext cx="14478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50">
                  <a:extLst>
                    <a:ext uri="{9D8B030D-6E8A-4147-A177-3AD203B41FA5}">
                      <a16:colId xmlns:a16="http://schemas.microsoft.com/office/drawing/2014/main" val="3113575634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681079103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1375483894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4178644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583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71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336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94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581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640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208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688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5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59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536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841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EAFA336-7BFB-4140-B3A3-8671DFFFAB2D}"/>
              </a:ext>
            </a:extLst>
          </p:cNvPr>
          <p:cNvSpPr txBox="1"/>
          <p:nvPr/>
        </p:nvSpPr>
        <p:spPr>
          <a:xfrm rot="5400000">
            <a:off x="11886099" y="2559396"/>
            <a:ext cx="2489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Input feature maps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DBECE6-D02E-4D3A-BB0C-E1DF67B3528F}"/>
              </a:ext>
            </a:extLst>
          </p:cNvPr>
          <p:cNvSpPr txBox="1"/>
          <p:nvPr/>
        </p:nvSpPr>
        <p:spPr>
          <a:xfrm>
            <a:off x="12404356" y="122009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B6F955-D779-4F4C-8EC9-8F78CC0A7AEB}"/>
              </a:ext>
            </a:extLst>
          </p:cNvPr>
          <p:cNvSpPr txBox="1"/>
          <p:nvPr/>
        </p:nvSpPr>
        <p:spPr>
          <a:xfrm>
            <a:off x="12428517" y="269581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492819-D588-4DBF-9A4D-83B3AE06A2C4}"/>
              </a:ext>
            </a:extLst>
          </p:cNvPr>
          <p:cNvSpPr txBox="1"/>
          <p:nvPr/>
        </p:nvSpPr>
        <p:spPr>
          <a:xfrm>
            <a:off x="12428517" y="421233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B79C4F-A83A-4998-BFFB-F487100A13E1}"/>
              </a:ext>
            </a:extLst>
          </p:cNvPr>
          <p:cNvSpPr txBox="1"/>
          <p:nvPr/>
        </p:nvSpPr>
        <p:spPr>
          <a:xfrm>
            <a:off x="7206040" y="4674001"/>
            <a:ext cx="2584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Convolution Filters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B4E352-6E4A-4578-962B-B0B21A36B32A}"/>
              </a:ext>
            </a:extLst>
          </p:cNvPr>
          <p:cNvSpPr txBox="1"/>
          <p:nvPr/>
        </p:nvSpPr>
        <p:spPr>
          <a:xfrm>
            <a:off x="6200293" y="510957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F890C1-3CEB-40A0-A704-17BBE1417EC3}"/>
              </a:ext>
            </a:extLst>
          </p:cNvPr>
          <p:cNvCxnSpPr/>
          <p:nvPr/>
        </p:nvCxnSpPr>
        <p:spPr bwMode="auto">
          <a:xfrm flipV="1">
            <a:off x="6644668" y="5340403"/>
            <a:ext cx="4191000" cy="14933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6DFA20-DB8F-4443-9E19-903E1D3945B0}"/>
              </a:ext>
            </a:extLst>
          </p:cNvPr>
          <p:cNvCxnSpPr/>
          <p:nvPr/>
        </p:nvCxnSpPr>
        <p:spPr bwMode="auto">
          <a:xfrm>
            <a:off x="11223759" y="721720"/>
            <a:ext cx="0" cy="448121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5779452-A1FC-4C29-95E4-B8D045810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906069"/>
              </p:ext>
            </p:extLst>
          </p:nvPr>
        </p:nvGraphicFramePr>
        <p:xfrm>
          <a:off x="10995159" y="5244235"/>
          <a:ext cx="14478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50">
                  <a:extLst>
                    <a:ext uri="{9D8B030D-6E8A-4147-A177-3AD203B41FA5}">
                      <a16:colId xmlns:a16="http://schemas.microsoft.com/office/drawing/2014/main" val="2721871373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1010161261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6831667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3817627088"/>
                    </a:ext>
                  </a:extLst>
                </a:gridCol>
              </a:tblGrid>
              <a:tr h="3073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430245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17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26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42706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DDE04AA-E849-4B25-BE54-A0CEA7167651}"/>
              </a:ext>
            </a:extLst>
          </p:cNvPr>
          <p:cNvSpPr txBox="1"/>
          <p:nvPr/>
        </p:nvSpPr>
        <p:spPr>
          <a:xfrm>
            <a:off x="1233703" y="2240616"/>
            <a:ext cx="45928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Each product matrix element is an output feature map pixel.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This inner product generates element 0 of output feature map 0.</a:t>
            </a:r>
          </a:p>
        </p:txBody>
      </p:sp>
    </p:spTree>
    <p:extLst>
      <p:ext uri="{BB962C8B-B14F-4D97-AF65-F5344CB8AC3E}">
        <p14:creationId xmlns:p14="http://schemas.microsoft.com/office/powerpoint/2010/main" val="1149204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8629D1-6392-4A6E-A5B2-D1C3C60745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Tiled Matrix Multiplication</a:t>
            </a:r>
          </a:p>
          <a:p>
            <a:r>
              <a:rPr lang="en-US" sz="4800" dirty="0"/>
              <a:t>2x2 Example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BE52A3E-251A-469C-A541-5A59BE9E7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267588"/>
              </p:ext>
            </p:extLst>
          </p:nvPr>
        </p:nvGraphicFramePr>
        <p:xfrm>
          <a:off x="5991538" y="5485135"/>
          <a:ext cx="3963228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69">
                  <a:extLst>
                    <a:ext uri="{9D8B030D-6E8A-4147-A177-3AD203B41FA5}">
                      <a16:colId xmlns:a16="http://schemas.microsoft.com/office/drawing/2014/main" val="1146997160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23022533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3062646713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2297503166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4245336788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32057338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1944491751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2470592325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4002742777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1575564883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1275573685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1331903311"/>
                    </a:ext>
                  </a:extLst>
                </a:gridCol>
              </a:tblGrid>
              <a:tr h="28989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113699"/>
                  </a:ext>
                </a:extLst>
              </a:tr>
              <a:tr h="28989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387170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5B969C92-C490-49C6-B052-2E4A90B3FC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616638"/>
              </p:ext>
            </p:extLst>
          </p:nvPr>
        </p:nvGraphicFramePr>
        <p:xfrm>
          <a:off x="10287661" y="942955"/>
          <a:ext cx="14478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50">
                  <a:extLst>
                    <a:ext uri="{9D8B030D-6E8A-4147-A177-3AD203B41FA5}">
                      <a16:colId xmlns:a16="http://schemas.microsoft.com/office/drawing/2014/main" val="3113575634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681079103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1375483894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4178644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583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71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336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94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581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640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208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688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5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59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536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8412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6840151D-64EF-4BF6-B3F2-4DD99BAFF3E0}"/>
              </a:ext>
            </a:extLst>
          </p:cNvPr>
          <p:cNvSpPr txBox="1"/>
          <p:nvPr/>
        </p:nvSpPr>
        <p:spPr>
          <a:xfrm rot="5400000">
            <a:off x="11178601" y="2795215"/>
            <a:ext cx="2489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Input feature maps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A2FBE7-6AA0-45A3-A7E6-B7DEFB758428}"/>
              </a:ext>
            </a:extLst>
          </p:cNvPr>
          <p:cNvSpPr txBox="1"/>
          <p:nvPr/>
        </p:nvSpPr>
        <p:spPr>
          <a:xfrm>
            <a:off x="11696858" y="145591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5D9B4E-000F-40AF-B900-A07A8966E55C}"/>
              </a:ext>
            </a:extLst>
          </p:cNvPr>
          <p:cNvSpPr txBox="1"/>
          <p:nvPr/>
        </p:nvSpPr>
        <p:spPr>
          <a:xfrm>
            <a:off x="11721019" y="293163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112160-D18F-45F3-886D-A0FBC534BB12}"/>
              </a:ext>
            </a:extLst>
          </p:cNvPr>
          <p:cNvSpPr txBox="1"/>
          <p:nvPr/>
        </p:nvSpPr>
        <p:spPr>
          <a:xfrm>
            <a:off x="11721019" y="444815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7E3B96-0AA3-44EE-A44A-78345E074917}"/>
              </a:ext>
            </a:extLst>
          </p:cNvPr>
          <p:cNvSpPr txBox="1"/>
          <p:nvPr/>
        </p:nvSpPr>
        <p:spPr>
          <a:xfrm>
            <a:off x="6498542" y="4909820"/>
            <a:ext cx="2584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Convolution Filters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EB7BAA-9683-41E6-87EE-B85E9D24DF0C}"/>
              </a:ext>
            </a:extLst>
          </p:cNvPr>
          <p:cNvSpPr txBox="1"/>
          <p:nvPr/>
        </p:nvSpPr>
        <p:spPr>
          <a:xfrm>
            <a:off x="5492795" y="534539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93E8EA-C0C2-497D-9756-245714B5EBEB}"/>
              </a:ext>
            </a:extLst>
          </p:cNvPr>
          <p:cNvSpPr txBox="1"/>
          <p:nvPr/>
        </p:nvSpPr>
        <p:spPr>
          <a:xfrm>
            <a:off x="5474876" y="578924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4D0BBCB-DA74-42B7-B721-8F3B280055B7}"/>
              </a:ext>
            </a:extLst>
          </p:cNvPr>
          <p:cNvCxnSpPr/>
          <p:nvPr/>
        </p:nvCxnSpPr>
        <p:spPr bwMode="auto">
          <a:xfrm flipV="1">
            <a:off x="5937170" y="5576222"/>
            <a:ext cx="4191000" cy="14933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ACCF611-9FFF-4CBB-9250-E02EB9D813AC}"/>
              </a:ext>
            </a:extLst>
          </p:cNvPr>
          <p:cNvCxnSpPr/>
          <p:nvPr/>
        </p:nvCxnSpPr>
        <p:spPr bwMode="auto">
          <a:xfrm>
            <a:off x="10516261" y="957539"/>
            <a:ext cx="0" cy="448121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AF7CB7C-9585-44B3-933B-4EB93189CA9C}"/>
              </a:ext>
            </a:extLst>
          </p:cNvPr>
          <p:cNvSpPr txBox="1"/>
          <p:nvPr/>
        </p:nvSpPr>
        <p:spPr>
          <a:xfrm>
            <a:off x="4918346" y="2056551"/>
            <a:ext cx="51407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Each block calculates one output tile – 2 elements from each output map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Each input element is reused 2 times in the shared memory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65132387-7E06-4E61-B6E9-2EBD59200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651956"/>
              </p:ext>
            </p:extLst>
          </p:nvPr>
        </p:nvGraphicFramePr>
        <p:xfrm>
          <a:off x="10287661" y="5480054"/>
          <a:ext cx="14478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50">
                  <a:extLst>
                    <a:ext uri="{9D8B030D-6E8A-4147-A177-3AD203B41FA5}">
                      <a16:colId xmlns:a16="http://schemas.microsoft.com/office/drawing/2014/main" val="2721871373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1010161261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6831667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3817627088"/>
                    </a:ext>
                  </a:extLst>
                </a:gridCol>
              </a:tblGrid>
              <a:tr h="3073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430245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17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26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427065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F56BFC3F-6630-4F87-9D78-047B9AF3CEA8}"/>
              </a:ext>
            </a:extLst>
          </p:cNvPr>
          <p:cNvSpPr/>
          <p:nvPr/>
        </p:nvSpPr>
        <p:spPr bwMode="auto">
          <a:xfrm>
            <a:off x="10287661" y="5480054"/>
            <a:ext cx="733907" cy="61468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9C9335E-818F-4FCC-9104-B966B565BCF1}"/>
              </a:ext>
            </a:extLst>
          </p:cNvPr>
          <p:cNvSpPr/>
          <p:nvPr/>
        </p:nvSpPr>
        <p:spPr bwMode="auto">
          <a:xfrm>
            <a:off x="10293667" y="968605"/>
            <a:ext cx="707887" cy="73634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5767AD-11DF-494C-B2B4-8B8C46A9818D}"/>
              </a:ext>
            </a:extLst>
          </p:cNvPr>
          <p:cNvSpPr/>
          <p:nvPr/>
        </p:nvSpPr>
        <p:spPr bwMode="auto">
          <a:xfrm>
            <a:off x="6007969" y="5499715"/>
            <a:ext cx="670199" cy="59501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50F9F0-10E8-49D7-8C57-CC1B3C90FF65}"/>
              </a:ext>
            </a:extLst>
          </p:cNvPr>
          <p:cNvSpPr/>
          <p:nvPr/>
        </p:nvSpPr>
        <p:spPr bwMode="auto">
          <a:xfrm>
            <a:off x="11001554" y="5480054"/>
            <a:ext cx="733907" cy="61468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DC20F39-6245-4771-A7C6-6D31DD4A3DAD}"/>
              </a:ext>
            </a:extLst>
          </p:cNvPr>
          <p:cNvSpPr/>
          <p:nvPr/>
        </p:nvSpPr>
        <p:spPr bwMode="auto">
          <a:xfrm>
            <a:off x="11014564" y="968604"/>
            <a:ext cx="720897" cy="73634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37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8629D1-6392-4A6E-A5B2-D1C3C60745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Tiled Matrix Multiplication</a:t>
            </a:r>
            <a:br>
              <a:rPr lang="en-US" sz="4800" dirty="0"/>
            </a:br>
            <a:r>
              <a:rPr lang="en-US" sz="4800" dirty="0"/>
              <a:t>2x4 Example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95841E07-9947-46AA-8ADE-ACE3C9137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912938"/>
              </p:ext>
            </p:extLst>
          </p:nvPr>
        </p:nvGraphicFramePr>
        <p:xfrm>
          <a:off x="6809911" y="5456580"/>
          <a:ext cx="3963228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69">
                  <a:extLst>
                    <a:ext uri="{9D8B030D-6E8A-4147-A177-3AD203B41FA5}">
                      <a16:colId xmlns:a16="http://schemas.microsoft.com/office/drawing/2014/main" val="1146997160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23022533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3062646713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2297503166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4245336788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32057338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1944491751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2470592325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4002742777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1575564883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1275573685"/>
                    </a:ext>
                  </a:extLst>
                </a:gridCol>
                <a:gridCol w="330269">
                  <a:extLst>
                    <a:ext uri="{9D8B030D-6E8A-4147-A177-3AD203B41FA5}">
                      <a16:colId xmlns:a16="http://schemas.microsoft.com/office/drawing/2014/main" val="1331903311"/>
                    </a:ext>
                  </a:extLst>
                </a:gridCol>
              </a:tblGrid>
              <a:tr h="28989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113699"/>
                  </a:ext>
                </a:extLst>
              </a:tr>
              <a:tr h="28989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387170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DE50AF60-2CE7-41C7-AFBF-9A85BD91DD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247141"/>
              </p:ext>
            </p:extLst>
          </p:nvPr>
        </p:nvGraphicFramePr>
        <p:xfrm>
          <a:off x="11106034" y="914400"/>
          <a:ext cx="14478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50">
                  <a:extLst>
                    <a:ext uri="{9D8B030D-6E8A-4147-A177-3AD203B41FA5}">
                      <a16:colId xmlns:a16="http://schemas.microsoft.com/office/drawing/2014/main" val="3113575634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681079103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1375483894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4178644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583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71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336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94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581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640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208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688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5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59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536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84129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48F50890-FDE8-4545-AC1A-68CF5894CEEC}"/>
              </a:ext>
            </a:extLst>
          </p:cNvPr>
          <p:cNvSpPr txBox="1"/>
          <p:nvPr/>
        </p:nvSpPr>
        <p:spPr>
          <a:xfrm rot="5400000">
            <a:off x="11996974" y="2766660"/>
            <a:ext cx="2489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Input feature maps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9EFCDF-0852-4986-AB05-E553E891ED10}"/>
              </a:ext>
            </a:extLst>
          </p:cNvPr>
          <p:cNvSpPr txBox="1"/>
          <p:nvPr/>
        </p:nvSpPr>
        <p:spPr>
          <a:xfrm>
            <a:off x="12515231" y="142735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451378-502F-4734-82DC-A503F3844468}"/>
              </a:ext>
            </a:extLst>
          </p:cNvPr>
          <p:cNvSpPr txBox="1"/>
          <p:nvPr/>
        </p:nvSpPr>
        <p:spPr>
          <a:xfrm>
            <a:off x="12539392" y="290308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18E2A4F-7552-449C-8C67-FB7DCFA88F42}"/>
              </a:ext>
            </a:extLst>
          </p:cNvPr>
          <p:cNvSpPr txBox="1"/>
          <p:nvPr/>
        </p:nvSpPr>
        <p:spPr>
          <a:xfrm>
            <a:off x="12539392" y="44196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AF87F4D-62D8-4497-8E05-7D03A1E801A8}"/>
              </a:ext>
            </a:extLst>
          </p:cNvPr>
          <p:cNvSpPr txBox="1"/>
          <p:nvPr/>
        </p:nvSpPr>
        <p:spPr>
          <a:xfrm>
            <a:off x="7316915" y="4881265"/>
            <a:ext cx="2584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Convolution Filters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DA0B3C-EBE9-478F-8B52-965F702C24B8}"/>
              </a:ext>
            </a:extLst>
          </p:cNvPr>
          <p:cNvSpPr txBox="1"/>
          <p:nvPr/>
        </p:nvSpPr>
        <p:spPr>
          <a:xfrm>
            <a:off x="6311168" y="531683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1016DC-D7CC-458F-B572-32758EB202F0}"/>
              </a:ext>
            </a:extLst>
          </p:cNvPr>
          <p:cNvSpPr txBox="1"/>
          <p:nvPr/>
        </p:nvSpPr>
        <p:spPr>
          <a:xfrm>
            <a:off x="6293249" y="576068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93C42AF-3A15-458A-8B1E-D1B82BD371E7}"/>
              </a:ext>
            </a:extLst>
          </p:cNvPr>
          <p:cNvCxnSpPr/>
          <p:nvPr/>
        </p:nvCxnSpPr>
        <p:spPr bwMode="auto">
          <a:xfrm flipV="1">
            <a:off x="6755543" y="5547667"/>
            <a:ext cx="4191000" cy="14933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53204DC-41BE-4E6F-B0E5-B7398A8D3888}"/>
              </a:ext>
            </a:extLst>
          </p:cNvPr>
          <p:cNvCxnSpPr/>
          <p:nvPr/>
        </p:nvCxnSpPr>
        <p:spPr bwMode="auto">
          <a:xfrm>
            <a:off x="11334634" y="928984"/>
            <a:ext cx="0" cy="448121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FF93A45-49EA-4570-A2BA-AD3025DAD449}"/>
              </a:ext>
            </a:extLst>
          </p:cNvPr>
          <p:cNvSpPr txBox="1"/>
          <p:nvPr/>
        </p:nvSpPr>
        <p:spPr>
          <a:xfrm>
            <a:off x="5736719" y="2027996"/>
            <a:ext cx="51407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Each block calculates one output tile – 4 elements from each output map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Each input element is reused 2 times in the shared memory</a:t>
            </a: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55BC65A6-8EC8-40F1-8B23-0743A3E04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086224"/>
              </p:ext>
            </p:extLst>
          </p:nvPr>
        </p:nvGraphicFramePr>
        <p:xfrm>
          <a:off x="11106034" y="5451499"/>
          <a:ext cx="14478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50">
                  <a:extLst>
                    <a:ext uri="{9D8B030D-6E8A-4147-A177-3AD203B41FA5}">
                      <a16:colId xmlns:a16="http://schemas.microsoft.com/office/drawing/2014/main" val="2721871373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1010161261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6831667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3817627088"/>
                    </a:ext>
                  </a:extLst>
                </a:gridCol>
              </a:tblGrid>
              <a:tr h="3073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430245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17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26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427065"/>
                  </a:ext>
                </a:extLst>
              </a:tr>
            </a:tbl>
          </a:graphicData>
        </a:graphic>
      </p:graphicFrame>
      <p:sp>
        <p:nvSpPr>
          <p:cNvPr id="49" name="Rectangle 48">
            <a:extLst>
              <a:ext uri="{FF2B5EF4-FFF2-40B4-BE49-F238E27FC236}">
                <a16:creationId xmlns:a16="http://schemas.microsoft.com/office/drawing/2014/main" id="{16E0E62B-6B2E-4CAE-9465-4F0AC262ED3D}"/>
              </a:ext>
            </a:extLst>
          </p:cNvPr>
          <p:cNvSpPr/>
          <p:nvPr/>
        </p:nvSpPr>
        <p:spPr bwMode="auto">
          <a:xfrm>
            <a:off x="11124651" y="5467445"/>
            <a:ext cx="1414741" cy="61468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8BD061E-FD9F-4EB0-BEF3-87E4C71C354B}"/>
              </a:ext>
            </a:extLst>
          </p:cNvPr>
          <p:cNvSpPr/>
          <p:nvPr/>
        </p:nvSpPr>
        <p:spPr bwMode="auto">
          <a:xfrm>
            <a:off x="11112040" y="940050"/>
            <a:ext cx="1403191" cy="73635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385FE7D-987C-4AEA-AA82-1A51CFE47963}"/>
              </a:ext>
            </a:extLst>
          </p:cNvPr>
          <p:cNvSpPr/>
          <p:nvPr/>
        </p:nvSpPr>
        <p:spPr bwMode="auto">
          <a:xfrm>
            <a:off x="6826342" y="5471160"/>
            <a:ext cx="670199" cy="59501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21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B44C3C-AE71-4BFC-9706-BE3509B4D8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7590982" cy="5082540"/>
          </a:xfrm>
        </p:spPr>
        <p:txBody>
          <a:bodyPr/>
          <a:lstStyle/>
          <a:p>
            <a:r>
              <a:rPr lang="en-US" sz="2800" dirty="0"/>
              <a:t>Replicated input features are shared among output maps</a:t>
            </a:r>
          </a:p>
          <a:p>
            <a:pPr lvl="1"/>
            <a:r>
              <a:rPr lang="en-US" sz="2400" dirty="0"/>
              <a:t>There are </a:t>
            </a:r>
            <a:r>
              <a:rPr lang="en-US" sz="2400" dirty="0" err="1"/>
              <a:t>H_out</a:t>
            </a:r>
            <a:r>
              <a:rPr lang="en-US" sz="2400" dirty="0"/>
              <a:t> * </a:t>
            </a:r>
            <a:r>
              <a:rPr lang="en-US" sz="2400" dirty="0" err="1"/>
              <a:t>W_out</a:t>
            </a:r>
            <a:r>
              <a:rPr lang="en-US" sz="2400" dirty="0"/>
              <a:t>  output feature map elements</a:t>
            </a:r>
          </a:p>
          <a:p>
            <a:pPr lvl="1"/>
            <a:r>
              <a:rPr lang="en-US" sz="2400" dirty="0"/>
              <a:t>Each requires K*K elements from the input feature maps </a:t>
            </a:r>
          </a:p>
          <a:p>
            <a:pPr lvl="1"/>
            <a:r>
              <a:rPr lang="en-US" sz="2400" dirty="0"/>
              <a:t>So, the total number of input element after replication is </a:t>
            </a:r>
            <a:r>
              <a:rPr lang="en-US" sz="2400" dirty="0" err="1"/>
              <a:t>H_out</a:t>
            </a:r>
            <a:r>
              <a:rPr lang="en-US" sz="2400" dirty="0"/>
              <a:t>*</a:t>
            </a:r>
            <a:r>
              <a:rPr lang="en-US" sz="2400" dirty="0" err="1"/>
              <a:t>W_out</a:t>
            </a:r>
            <a:r>
              <a:rPr lang="en-US" sz="2400" dirty="0"/>
              <a:t>*K*K times for each input feature map</a:t>
            </a:r>
          </a:p>
          <a:p>
            <a:pPr lvl="1"/>
            <a:r>
              <a:rPr lang="en-US" sz="2400" dirty="0"/>
              <a:t>The total number of elements in each original input feature map </a:t>
            </a:r>
            <a:r>
              <a:rPr lang="en-US" sz="2400"/>
              <a:t>is </a:t>
            </a:r>
            <a:br>
              <a:rPr lang="en-US" sz="2400"/>
            </a:br>
            <a:r>
              <a:rPr lang="en-US" sz="2400"/>
              <a:t>(</a:t>
            </a:r>
            <a:r>
              <a:rPr lang="en-US" sz="2400" dirty="0"/>
              <a:t>H</a:t>
            </a:r>
            <a:r>
              <a:rPr lang="en-US" sz="2400"/>
              <a:t>_out+K</a:t>
            </a:r>
            <a:r>
              <a:rPr lang="en-US" sz="2400" dirty="0"/>
              <a:t>-</a:t>
            </a:r>
            <a:r>
              <a:rPr lang="en-US" sz="2400"/>
              <a:t>1</a:t>
            </a:r>
            <a:r>
              <a:rPr lang="en-US" sz="2400" dirty="0"/>
              <a:t>) * </a:t>
            </a:r>
            <a:r>
              <a:rPr lang="en-US" sz="2400"/>
              <a:t>(W_out+K</a:t>
            </a:r>
            <a:r>
              <a:rPr lang="en-US" sz="2400" dirty="0"/>
              <a:t>-</a:t>
            </a:r>
            <a:r>
              <a:rPr lang="en-US" sz="2400"/>
              <a:t>1</a:t>
            </a:r>
            <a:r>
              <a:rPr lang="en-US" sz="2400" dirty="0"/>
              <a:t>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9601F-9014-4AAC-8B4F-D94AFCE12E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Efficiency Analysis: Total Input Replication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2E20D7F-2401-456D-A75F-FCEEDF5160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8822424"/>
              </p:ext>
            </p:extLst>
          </p:nvPr>
        </p:nvGraphicFramePr>
        <p:xfrm>
          <a:off x="8407400" y="695911"/>
          <a:ext cx="5410200" cy="6019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r:id="rId3" imgW="7772400" imgH="8705940" progId="Visio.Drawing.11">
                  <p:embed/>
                </p:oleObj>
              </mc:Choice>
              <mc:Fallback>
                <p:oleObj r:id="rId3" imgW="7772400" imgH="8705940" progId="Visio.Drawing.11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32FA704D-2BE6-4278-B4B8-FE1CA7167F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7400" y="695911"/>
                        <a:ext cx="5410200" cy="60198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1720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Sequential Code Convolution Layer Forward Path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void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convLayer_forward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B,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M,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C,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H,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W,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K, float* X, float* W, float* Y) {</a:t>
            </a: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H_out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= H – K + 1;</a:t>
            </a: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W_out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= W – K + 1; </a:t>
            </a:r>
          </a:p>
          <a:p>
            <a:pPr algn="just"/>
            <a:endParaRPr lang="en-US" sz="1800" b="1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for (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b = 0; b &lt; B; ++b)                 // for each image in batch</a:t>
            </a: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for(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m = 0;  m &lt; M;  m++)              // for each output feature map</a:t>
            </a: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for(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h = 0; h &lt;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H_out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; h++)          // for each output element</a:t>
            </a: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  for(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w = 0; w &lt;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W_out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; w++) {</a:t>
            </a: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    Y[b, m, h, w] = 0;</a:t>
            </a: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    for(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c = 0;  c &lt; C;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c++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)         // sum over all input feature maps</a:t>
            </a: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      for(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p = 0; p &lt; K; p++)	       //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KxK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filter</a:t>
            </a: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        for(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q = 0; q &lt; K; q++)  </a:t>
            </a: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          Y[b, m, h, w] += X[b, c, h + p, w + q] * W[m, c, p, q];</a:t>
            </a: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     }</a:t>
            </a: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}</a:t>
            </a:r>
          </a:p>
          <a:p>
            <a:endParaRPr 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047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C6802C-6B7A-44CA-8BD4-F34F9330CA6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6430254" cy="508254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/>
              <a:t>H_out</a:t>
            </a:r>
            <a:r>
              <a:rPr lang="en-US" sz="2800" dirty="0"/>
              <a:t> = 2</a:t>
            </a:r>
          </a:p>
          <a:p>
            <a:pPr marL="0" indent="0">
              <a:buNone/>
            </a:pPr>
            <a:r>
              <a:rPr lang="en-US" sz="2800" dirty="0" err="1"/>
              <a:t>W_out</a:t>
            </a:r>
            <a:r>
              <a:rPr lang="en-US" sz="2800" dirty="0"/>
              <a:t> = 2</a:t>
            </a:r>
          </a:p>
          <a:p>
            <a:pPr marL="0" indent="0">
              <a:buNone/>
            </a:pPr>
            <a:r>
              <a:rPr lang="en-US" sz="2800" dirty="0"/>
              <a:t>K = 2</a:t>
            </a:r>
          </a:p>
          <a:p>
            <a:pPr marL="0" indent="0">
              <a:buNone/>
            </a:pPr>
            <a:r>
              <a:rPr lang="en-US" sz="2800" dirty="0"/>
              <a:t>There are 3 input maps (channels)</a:t>
            </a:r>
          </a:p>
          <a:p>
            <a:pPr marL="0" indent="0">
              <a:buNone/>
            </a:pPr>
            <a:r>
              <a:rPr lang="en-US" sz="2800" dirty="0"/>
              <a:t>The total number of input elements in the replicated (“unrolled”) input matrix is 3*2*2*2*2</a:t>
            </a:r>
          </a:p>
          <a:p>
            <a:pPr marL="0" indent="0">
              <a:buNone/>
            </a:pPr>
            <a:r>
              <a:rPr lang="en-US" sz="2800" dirty="0"/>
              <a:t>The replicating factor is</a:t>
            </a:r>
          </a:p>
          <a:p>
            <a:pPr marL="0" indent="0">
              <a:buNone/>
            </a:pPr>
            <a:r>
              <a:rPr lang="en-US" sz="2800" dirty="0"/>
              <a:t>(3*2*2*2*2)/(3*3*3) = 1.78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C18D1-D663-4FC0-BCE7-E4903D6EBC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Analysis of a Small Example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2FA704D-2BE6-4278-B4B8-FE1CA7167F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6146883"/>
              </p:ext>
            </p:extLst>
          </p:nvPr>
        </p:nvGraphicFramePr>
        <p:xfrm>
          <a:off x="8074152" y="635274"/>
          <a:ext cx="5410200" cy="6019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r:id="rId3" imgW="7772400" imgH="8705940" progId="Visio.Drawing.11">
                  <p:embed/>
                </p:oleObj>
              </mc:Choice>
              <mc:Fallback>
                <p:oleObj r:id="rId3" imgW="7772400" imgH="8705940" progId="Visio.Drawing.1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4152" y="635274"/>
                        <a:ext cx="5410200" cy="60198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9590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539E5C-0FF9-4360-BAC7-92CF31FE51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0626" y="2332653"/>
            <a:ext cx="12701026" cy="3088434"/>
          </a:xfrm>
        </p:spPr>
        <p:txBody>
          <a:bodyPr/>
          <a:lstStyle/>
          <a:p>
            <a:r>
              <a:rPr lang="en-US" sz="2800" dirty="0"/>
              <a:t>Assume that we use tiled 2D convolution </a:t>
            </a:r>
          </a:p>
          <a:p>
            <a:r>
              <a:rPr lang="en-US" sz="2800" dirty="0"/>
              <a:t>For input elements</a:t>
            </a:r>
          </a:p>
          <a:p>
            <a:pPr lvl="1"/>
            <a:r>
              <a:rPr lang="en-US" sz="2000" dirty="0"/>
              <a:t>Each output tile has TILE_WIDTH</a:t>
            </a:r>
            <a:r>
              <a:rPr lang="en-US" sz="2000" baseline="30000" dirty="0"/>
              <a:t>2</a:t>
            </a:r>
            <a:r>
              <a:rPr lang="en-US" sz="2000" dirty="0"/>
              <a:t> elements</a:t>
            </a:r>
          </a:p>
          <a:p>
            <a:pPr lvl="1"/>
            <a:r>
              <a:rPr lang="en-US" sz="2000" dirty="0"/>
              <a:t>Each input tile has (TILE_WIDTH+K-1)</a:t>
            </a:r>
            <a:r>
              <a:rPr lang="en-US" sz="2000" baseline="30000" dirty="0"/>
              <a:t>2</a:t>
            </a:r>
          </a:p>
          <a:p>
            <a:pPr lvl="1"/>
            <a:r>
              <a:rPr lang="en-US" sz="2000" dirty="0"/>
              <a:t>The total number of input feature map element accesses was TILE_WIDTH</a:t>
            </a:r>
            <a:r>
              <a:rPr lang="en-US" sz="2000" baseline="30000" dirty="0"/>
              <a:t>2</a:t>
            </a:r>
            <a:r>
              <a:rPr lang="en-US" sz="2000" dirty="0"/>
              <a:t>*K</a:t>
            </a:r>
            <a:r>
              <a:rPr lang="en-US" sz="2000" baseline="30000" dirty="0"/>
              <a:t>2</a:t>
            </a:r>
            <a:endParaRPr lang="en-US" sz="2000" dirty="0"/>
          </a:p>
          <a:p>
            <a:pPr lvl="1"/>
            <a:r>
              <a:rPr lang="en-US" sz="2000" dirty="0"/>
              <a:t>The reduction factor of the tiled algorithm is K</a:t>
            </a:r>
            <a:r>
              <a:rPr lang="en-US" sz="2000" baseline="30000" dirty="0"/>
              <a:t>2</a:t>
            </a:r>
            <a:r>
              <a:rPr lang="en-US" sz="2000" dirty="0"/>
              <a:t>*TILE_WIDTH</a:t>
            </a:r>
            <a:r>
              <a:rPr lang="en-US" sz="2000" baseline="30000" dirty="0"/>
              <a:t>2</a:t>
            </a:r>
            <a:r>
              <a:rPr lang="en-US" sz="2000" dirty="0"/>
              <a:t>/(TILE_WIDTH-K+1)</a:t>
            </a:r>
            <a:r>
              <a:rPr lang="en-US" sz="2000" baseline="30000" dirty="0"/>
              <a:t>2 </a:t>
            </a:r>
            <a:endParaRPr lang="en-US" sz="2000" dirty="0"/>
          </a:p>
          <a:p>
            <a:r>
              <a:rPr lang="en-US" sz="2400" dirty="0"/>
              <a:t>The convolution filter weight elements are reused within each output tile</a:t>
            </a:r>
          </a:p>
          <a:p>
            <a:pPr marL="0" indent="0">
              <a:buNone/>
            </a:pPr>
            <a:endParaRPr lang="en-US" sz="2400" baseline="30000" dirty="0"/>
          </a:p>
          <a:p>
            <a:pPr lvl="1"/>
            <a:endParaRPr lang="en-US" sz="2000" baseline="30000" dirty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F2E0B-064D-41C8-A2AE-5BF63C89D7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Memory Access Efficiency of Original Convolution Algorithm</a:t>
            </a:r>
          </a:p>
        </p:txBody>
      </p:sp>
    </p:spTree>
    <p:extLst>
      <p:ext uri="{BB962C8B-B14F-4D97-AF65-F5344CB8AC3E}">
        <p14:creationId xmlns:p14="http://schemas.microsoft.com/office/powerpoint/2010/main" val="355485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539E5C-0FF9-4360-BAC7-92CF31FE51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800" dirty="0"/>
              <a:t>Assuming we use TILE_WIDTH</a:t>
            </a:r>
            <a:r>
              <a:rPr lang="en-US" sz="2800" baseline="30000" dirty="0"/>
              <a:t>2</a:t>
            </a:r>
            <a:r>
              <a:rPr lang="en-US" sz="2800" dirty="0"/>
              <a:t> input and output tiles</a:t>
            </a:r>
          </a:p>
          <a:p>
            <a:pPr lvl="1"/>
            <a:r>
              <a:rPr lang="en-US" sz="2400" dirty="0"/>
              <a:t>Each replicated input feature map element is reused TILE_WIDTH times</a:t>
            </a:r>
          </a:p>
          <a:p>
            <a:pPr lvl="1"/>
            <a:r>
              <a:rPr lang="en-US" sz="2400" dirty="0"/>
              <a:t>Each convolution filter weight element is reused TILE_WIDTH times</a:t>
            </a:r>
          </a:p>
          <a:p>
            <a:pPr lvl="1"/>
            <a:r>
              <a:rPr lang="en-US" sz="2400" dirty="0"/>
              <a:t>Matrix multiplication better if TILE_WIDTH is larger than K</a:t>
            </a:r>
            <a:r>
              <a:rPr lang="en-US" sz="2400" baseline="30000" dirty="0"/>
              <a:t>2</a:t>
            </a:r>
            <a:r>
              <a:rPr lang="en-US" sz="2400" dirty="0"/>
              <a:t>*TILE_WIDTH</a:t>
            </a:r>
            <a:r>
              <a:rPr lang="en-US" sz="2400" baseline="30000" dirty="0"/>
              <a:t>2</a:t>
            </a:r>
            <a:r>
              <a:rPr lang="en-US" sz="2400" dirty="0"/>
              <a:t>/(TILE_WIDTH-K+1)</a:t>
            </a:r>
            <a:r>
              <a:rPr lang="en-US" sz="2400" baseline="30000" dirty="0"/>
              <a:t>2 </a:t>
            </a:r>
            <a:endParaRPr lang="en-US" sz="2400" dirty="0"/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F2E0B-064D-41C8-A2AE-5BF63C89D7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Efficiency of Tiled Matrix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1662441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539E5C-0FF9-4360-BAC7-92CF31FE51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4000" dirty="0"/>
              <a:t>The size (</a:t>
            </a:r>
            <a:r>
              <a:rPr lang="en-US" sz="4000" dirty="0" err="1"/>
              <a:t>H_out</a:t>
            </a:r>
            <a:r>
              <a:rPr lang="en-US" sz="4000" dirty="0"/>
              <a:t>, </a:t>
            </a:r>
            <a:r>
              <a:rPr lang="en-US" sz="4000" dirty="0" err="1"/>
              <a:t>W_out</a:t>
            </a:r>
            <a:r>
              <a:rPr lang="en-US" sz="4000" dirty="0"/>
              <a:t>) of each output feature map decreases as we go to the later stages of the CNN </a:t>
            </a:r>
          </a:p>
          <a:p>
            <a:pPr lvl="1"/>
            <a:r>
              <a:rPr lang="en-US" sz="3200" dirty="0"/>
              <a:t>The TILE_WIDTH may be limited to very small sizes relative to K</a:t>
            </a:r>
          </a:p>
          <a:p>
            <a:pPr lvl="1"/>
            <a:r>
              <a:rPr lang="en-US" sz="3200" dirty="0"/>
              <a:t>The benefit of 2D tiling will diminish as we go down the pipeline</a:t>
            </a:r>
          </a:p>
          <a:p>
            <a:pPr lvl="1"/>
            <a:r>
              <a:rPr lang="en-US" sz="3200" dirty="0"/>
              <a:t>This is an intrinsic problem for 2D tiled convolution</a:t>
            </a:r>
          </a:p>
          <a:p>
            <a:pPr marL="0" indent="0">
              <a:buNone/>
            </a:pP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F2E0B-064D-41C8-A2AE-5BF63C89D7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Problem with Later Stages</a:t>
            </a:r>
          </a:p>
        </p:txBody>
      </p:sp>
    </p:spTree>
    <p:extLst>
      <p:ext uri="{BB962C8B-B14F-4D97-AF65-F5344CB8AC3E}">
        <p14:creationId xmlns:p14="http://schemas.microsoft.com/office/powerpoint/2010/main" val="307417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539E5C-0FF9-4360-BAC7-92CF31FE51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0626" y="2157984"/>
            <a:ext cx="12701026" cy="4557776"/>
          </a:xfrm>
        </p:spPr>
        <p:txBody>
          <a:bodyPr/>
          <a:lstStyle/>
          <a:p>
            <a:r>
              <a:rPr lang="en-US" sz="2800" dirty="0"/>
              <a:t>The filter matrix is an M x C*K*K matrix.</a:t>
            </a:r>
          </a:p>
          <a:p>
            <a:r>
              <a:rPr lang="en-US" sz="2800" dirty="0"/>
              <a:t>The expanded input feature map matrix is a C*K*K x </a:t>
            </a:r>
            <a:r>
              <a:rPr lang="en-US" sz="2800" dirty="0" err="1"/>
              <a:t>H_out</a:t>
            </a:r>
            <a:r>
              <a:rPr lang="en-US" sz="2800" dirty="0"/>
              <a:t>*</a:t>
            </a:r>
            <a:r>
              <a:rPr lang="en-US" sz="2800" dirty="0" err="1"/>
              <a:t>W_out</a:t>
            </a:r>
            <a:r>
              <a:rPr lang="en-US" sz="2800" dirty="0"/>
              <a:t> matrix. </a:t>
            </a:r>
          </a:p>
          <a:p>
            <a:r>
              <a:rPr lang="en-US" sz="2800" dirty="0"/>
              <a:t>Except for the height of the filter-bank matrix, the sizes of all dimensions depend on products of the parameters to the convolution, not the parameters themselves. </a:t>
            </a:r>
          </a:p>
          <a:p>
            <a:r>
              <a:rPr lang="en-US" sz="2800" dirty="0"/>
              <a:t>While individual parameters can be small, their products tend to be large.</a:t>
            </a:r>
          </a:p>
          <a:p>
            <a:pPr lvl="1"/>
            <a:r>
              <a:rPr lang="en-US" sz="2400" dirty="0"/>
              <a:t>The amount of work for each kernel launch will remain large as we go to the later stages of the CNN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F2E0B-064D-41C8-A2AE-5BF63C89D7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Tile Matrix Multiplication: More Stable Performance for Different Sizes</a:t>
            </a:r>
          </a:p>
        </p:txBody>
      </p:sp>
    </p:spTree>
    <p:extLst>
      <p:ext uri="{BB962C8B-B14F-4D97-AF65-F5344CB8AC3E}">
        <p14:creationId xmlns:p14="http://schemas.microsoft.com/office/powerpoint/2010/main" val="115948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539E5C-0FF9-4360-BAC7-92CF31FE51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4400" dirty="0"/>
              <a:t>Use streams to overlap the reading of the next set of input feature maps with the processing of the previous input feature maps.</a:t>
            </a:r>
          </a:p>
          <a:p>
            <a:r>
              <a:rPr lang="en-US" sz="4400" dirty="0"/>
              <a:t>Create unrolled matrix elements on the fly, only when they are loaded into shared memory</a:t>
            </a:r>
          </a:p>
          <a:p>
            <a:r>
              <a:rPr lang="en-US" sz="4400" dirty="0"/>
              <a:t>Use more advanced algorithms such as FFT to implement convolution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F2E0B-064D-41C8-A2AE-5BF63C89D7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Some other Optimizations</a:t>
            </a:r>
          </a:p>
        </p:txBody>
      </p:sp>
    </p:spTree>
    <p:extLst>
      <p:ext uri="{BB962C8B-B14F-4D97-AF65-F5344CB8AC3E}">
        <p14:creationId xmlns:p14="http://schemas.microsoft.com/office/powerpoint/2010/main" val="3956933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10626" y="635274"/>
            <a:ext cx="4247977" cy="726801"/>
          </a:xfrm>
        </p:spPr>
        <p:txBody>
          <a:bodyPr/>
          <a:lstStyle/>
          <a:p>
            <a:r>
              <a:rPr lang="en-US" sz="4800" dirty="0"/>
              <a:t>A Small Convolution Layer Example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8E8861-532E-4CC0-8084-B99E685C1E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741829"/>
              </p:ext>
            </p:extLst>
          </p:nvPr>
        </p:nvGraphicFramePr>
        <p:xfrm>
          <a:off x="6630645" y="367701"/>
          <a:ext cx="1752600" cy="1828800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effectLst/>
                <a:tableStyleId>{69C7853C-536D-4A76-A0AE-DD22124D55A5}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50507913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666904973"/>
                    </a:ext>
                  </a:extLst>
                </a:gridCol>
              </a:tblGrid>
              <a:tr h="35791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579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  <a:tr h="3579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231945"/>
                  </a:ext>
                </a:extLst>
              </a:tr>
              <a:tr h="3579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61707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1CF136-1190-4267-A2C0-A36E4E2C2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25462"/>
              </p:ext>
            </p:extLst>
          </p:nvPr>
        </p:nvGraphicFramePr>
        <p:xfrm>
          <a:off x="9010394" y="640712"/>
          <a:ext cx="1066797" cy="1371600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{69C7853C-536D-4A76-A0AE-DD22124D55A5}</a:tableStyleId>
              </a:tblPr>
              <a:tblGrid>
                <a:gridCol w="344091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288807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  <a:gridCol w="433899">
                  <a:extLst>
                    <a:ext uri="{9D8B030D-6E8A-4147-A177-3AD203B41FA5}">
                      <a16:colId xmlns:a16="http://schemas.microsoft.com/office/drawing/2014/main" val="3505079131"/>
                    </a:ext>
                  </a:extLst>
                </a:gridCol>
              </a:tblGrid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23194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23E2C2A-DDAC-442A-A888-8684979D7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983342"/>
              </p:ext>
            </p:extLst>
          </p:nvPr>
        </p:nvGraphicFramePr>
        <p:xfrm>
          <a:off x="6630645" y="2429633"/>
          <a:ext cx="1752600" cy="1828800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{69C7853C-536D-4A76-A0AE-DD22124D55A5}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50507913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666904973"/>
                    </a:ext>
                  </a:extLst>
                </a:gridCol>
              </a:tblGrid>
              <a:tr h="34329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432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  <a:tr h="3432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231945"/>
                  </a:ext>
                </a:extLst>
              </a:tr>
              <a:tr h="3432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61707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390650C-D05F-403F-8BBB-EEEB05393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605256"/>
              </p:ext>
            </p:extLst>
          </p:nvPr>
        </p:nvGraphicFramePr>
        <p:xfrm>
          <a:off x="9001064" y="2586565"/>
          <a:ext cx="104813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588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251342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  <a:gridCol w="429207">
                  <a:extLst>
                    <a:ext uri="{9D8B030D-6E8A-4147-A177-3AD203B41FA5}">
                      <a16:colId xmlns:a16="http://schemas.microsoft.com/office/drawing/2014/main" val="3505079131"/>
                    </a:ext>
                  </a:extLst>
                </a:gridCol>
              </a:tblGrid>
              <a:tr h="3195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195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  <a:tr h="3195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023194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BDD6496-2C8A-41C7-8C2A-C5E1147B2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047895"/>
              </p:ext>
            </p:extLst>
          </p:nvPr>
        </p:nvGraphicFramePr>
        <p:xfrm>
          <a:off x="6630645" y="4491565"/>
          <a:ext cx="1752600" cy="1828800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{69C7853C-536D-4A76-A0AE-DD22124D55A5}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50507913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666904973"/>
                    </a:ext>
                  </a:extLst>
                </a:gridCol>
              </a:tblGrid>
              <a:tr h="36152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615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  <a:tr h="3615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231945"/>
                  </a:ext>
                </a:extLst>
              </a:tr>
              <a:tr h="3615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61707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F2C0AB0-0D12-4A3A-B798-D60EB25961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430430"/>
              </p:ext>
            </p:extLst>
          </p:nvPr>
        </p:nvGraphicFramePr>
        <p:xfrm>
          <a:off x="9001064" y="4297167"/>
          <a:ext cx="1066796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132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302943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  <a:gridCol w="389721">
                  <a:extLst>
                    <a:ext uri="{9D8B030D-6E8A-4147-A177-3AD203B41FA5}">
                      <a16:colId xmlns:a16="http://schemas.microsoft.com/office/drawing/2014/main" val="3505079131"/>
                    </a:ext>
                  </a:extLst>
                </a:gridCol>
              </a:tblGrid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023194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09D1931-48FC-4FDD-9CFE-828D785BC3BD}"/>
              </a:ext>
            </a:extLst>
          </p:cNvPr>
          <p:cNvSpPr txBox="1"/>
          <p:nvPr/>
        </p:nvSpPr>
        <p:spPr>
          <a:xfrm>
            <a:off x="5197863" y="1102006"/>
            <a:ext cx="1271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X[b,0,_, _]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4121D1-3F1B-4634-9252-4389607DB952}"/>
              </a:ext>
            </a:extLst>
          </p:cNvPr>
          <p:cNvSpPr txBox="1"/>
          <p:nvPr/>
        </p:nvSpPr>
        <p:spPr>
          <a:xfrm>
            <a:off x="5193123" y="3145539"/>
            <a:ext cx="1271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X[b,1,_, _]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46E29F-432D-4DEB-BBC2-3856DBED0AAF}"/>
              </a:ext>
            </a:extLst>
          </p:cNvPr>
          <p:cNvSpPr txBox="1"/>
          <p:nvPr/>
        </p:nvSpPr>
        <p:spPr>
          <a:xfrm>
            <a:off x="5197863" y="5180443"/>
            <a:ext cx="1271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X[b,2,_, _]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46FAD7B-BDF8-4693-89A9-662829E6F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455076"/>
              </p:ext>
            </p:extLst>
          </p:nvPr>
        </p:nvGraphicFramePr>
        <p:xfrm>
          <a:off x="11602928" y="2806389"/>
          <a:ext cx="630437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1630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288807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</a:tblGrid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C8A17FC-DB5C-462F-9539-7B2BE76281FE}"/>
              </a:ext>
            </a:extLst>
          </p:cNvPr>
          <p:cNvSpPr txBox="1"/>
          <p:nvPr/>
        </p:nvSpPr>
        <p:spPr>
          <a:xfrm>
            <a:off x="12235826" y="3017757"/>
            <a:ext cx="1263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Y[b,0,_, _]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22AA5C-C5F2-4007-A0FA-482BF5B62AED}"/>
              </a:ext>
            </a:extLst>
          </p:cNvPr>
          <p:cNvSpPr/>
          <p:nvPr/>
        </p:nvSpPr>
        <p:spPr>
          <a:xfrm>
            <a:off x="10077191" y="1018561"/>
            <a:ext cx="13548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W[0,0,_, _]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27B647-B926-4447-9FA9-DDCF0BA2D259}"/>
              </a:ext>
            </a:extLst>
          </p:cNvPr>
          <p:cNvSpPr/>
          <p:nvPr/>
        </p:nvSpPr>
        <p:spPr>
          <a:xfrm>
            <a:off x="10039870" y="2969401"/>
            <a:ext cx="13548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W[0,1,_, _]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339D71-B4DD-46D2-B484-5B9E1C021199}"/>
              </a:ext>
            </a:extLst>
          </p:cNvPr>
          <p:cNvSpPr/>
          <p:nvPr/>
        </p:nvSpPr>
        <p:spPr>
          <a:xfrm>
            <a:off x="10077191" y="4840903"/>
            <a:ext cx="13548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W[0,2,_, _]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6E3EC13-6B05-4204-BB42-12411BC62473}"/>
              </a:ext>
            </a:extLst>
          </p:cNvPr>
          <p:cNvSpPr/>
          <p:nvPr/>
        </p:nvSpPr>
        <p:spPr bwMode="auto">
          <a:xfrm>
            <a:off x="11574030" y="2742056"/>
            <a:ext cx="390807" cy="45720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8336DE-9634-425B-8476-F5D48FCFB8BB}"/>
              </a:ext>
            </a:extLst>
          </p:cNvPr>
          <p:cNvSpPr txBox="1"/>
          <p:nvPr/>
        </p:nvSpPr>
        <p:spPr>
          <a:xfrm>
            <a:off x="723332" y="3558055"/>
            <a:ext cx="1566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X[0,_,_]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499830-AFC6-408C-BF82-7053162D1618}"/>
              </a:ext>
            </a:extLst>
          </p:cNvPr>
          <p:cNvSpPr/>
          <p:nvPr/>
        </p:nvSpPr>
        <p:spPr>
          <a:xfrm>
            <a:off x="723332" y="4306899"/>
            <a:ext cx="15664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W[0,1,_, _]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240B4C-A251-4009-8070-0B4E6B723992}"/>
              </a:ext>
            </a:extLst>
          </p:cNvPr>
          <p:cNvSpPr txBox="1"/>
          <p:nvPr/>
        </p:nvSpPr>
        <p:spPr>
          <a:xfrm>
            <a:off x="788653" y="5040187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Y[0,_, _]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127C0B-7A14-46C9-9D76-3D8DCC15DBFC}"/>
              </a:ext>
            </a:extLst>
          </p:cNvPr>
          <p:cNvSpPr txBox="1"/>
          <p:nvPr/>
        </p:nvSpPr>
        <p:spPr>
          <a:xfrm>
            <a:off x="2374979" y="5668767"/>
            <a:ext cx="1933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 channel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144D08-F76E-4B6B-81E3-DC8DD00B6679}"/>
              </a:ext>
            </a:extLst>
          </p:cNvPr>
          <p:cNvSpPr txBox="1"/>
          <p:nvPr/>
        </p:nvSpPr>
        <p:spPr>
          <a:xfrm>
            <a:off x="2374979" y="3080044"/>
            <a:ext cx="1630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input channel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0E4A4EF-F0F9-442A-A140-A07AAF28BD52}"/>
              </a:ext>
            </a:extLst>
          </p:cNvPr>
          <p:cNvCxnSpPr>
            <a:cxnSpLocks/>
          </p:cNvCxnSpPr>
          <p:nvPr/>
        </p:nvCxnSpPr>
        <p:spPr>
          <a:xfrm flipH="1" flipV="1">
            <a:off x="1328626" y="4768564"/>
            <a:ext cx="1160898" cy="986778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FF07202-CB67-4AD0-AF33-510825BBD1F5}"/>
              </a:ext>
            </a:extLst>
          </p:cNvPr>
          <p:cNvCxnSpPr>
            <a:cxnSpLocks/>
            <a:stCxn id="25" idx="1"/>
            <a:endCxn id="22" idx="0"/>
          </p:cNvCxnSpPr>
          <p:nvPr/>
        </p:nvCxnSpPr>
        <p:spPr>
          <a:xfrm flipH="1">
            <a:off x="1506559" y="3280099"/>
            <a:ext cx="868420" cy="1026800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E77843E-02FD-4804-AD9E-FCEEABF775BF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1328626" y="3280099"/>
            <a:ext cx="1046353" cy="357576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A099682-5C5A-4077-BFBC-50AF410ED4DA}"/>
              </a:ext>
            </a:extLst>
          </p:cNvPr>
          <p:cNvCxnSpPr>
            <a:cxnSpLocks/>
          </p:cNvCxnSpPr>
          <p:nvPr/>
        </p:nvCxnSpPr>
        <p:spPr>
          <a:xfrm flipH="1" flipV="1">
            <a:off x="1188298" y="5427788"/>
            <a:ext cx="1291890" cy="327554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0425830-6771-44C3-BBA6-3FFF47A1A0B8}"/>
              </a:ext>
            </a:extLst>
          </p:cNvPr>
          <p:cNvSpPr txBox="1"/>
          <p:nvPr/>
        </p:nvSpPr>
        <p:spPr>
          <a:xfrm>
            <a:off x="3298263" y="465318"/>
            <a:ext cx="16309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Image </a:t>
            </a:r>
            <a:r>
              <a:rPr lang="en-US" i="1" dirty="0">
                <a:solidFill>
                  <a:srgbClr val="FF0000"/>
                </a:solidFill>
              </a:rPr>
              <a:t>b</a:t>
            </a:r>
            <a:r>
              <a:rPr lang="en-US" dirty="0">
                <a:solidFill>
                  <a:srgbClr val="FF0000"/>
                </a:solidFill>
              </a:rPr>
              <a:t> in mini batch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726DCD6-2C4D-4B7E-BAD3-E4E417D7579C}"/>
              </a:ext>
            </a:extLst>
          </p:cNvPr>
          <p:cNvCxnSpPr>
            <a:cxnSpLocks/>
          </p:cNvCxnSpPr>
          <p:nvPr/>
        </p:nvCxnSpPr>
        <p:spPr>
          <a:xfrm>
            <a:off x="4581236" y="819261"/>
            <a:ext cx="882661" cy="353943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200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10626" y="635274"/>
            <a:ext cx="4247977" cy="726801"/>
          </a:xfrm>
        </p:spPr>
        <p:txBody>
          <a:bodyPr/>
          <a:lstStyle/>
          <a:p>
            <a:r>
              <a:rPr lang="en-US" sz="4800" dirty="0"/>
              <a:t>A Small Convolution Layer Example</a:t>
            </a:r>
            <a:br>
              <a:rPr lang="en-US" sz="4800" dirty="0"/>
            </a:br>
            <a:r>
              <a:rPr lang="en-US" sz="4800" dirty="0"/>
              <a:t>c = 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8E8861-532E-4CC0-8084-B99E685C1E7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30645" y="367701"/>
          <a:ext cx="1752600" cy="1828800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effectLst/>
                <a:tableStyleId>{69C7853C-536D-4A76-A0AE-DD22124D55A5}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50507913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666904973"/>
                    </a:ext>
                  </a:extLst>
                </a:gridCol>
              </a:tblGrid>
              <a:tr h="35791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579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  <a:tr h="3579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231945"/>
                  </a:ext>
                </a:extLst>
              </a:tr>
              <a:tr h="3579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61707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1CF136-1190-4267-A2C0-A36E4E2C2E8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010394" y="640712"/>
          <a:ext cx="1066797" cy="1371600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{69C7853C-536D-4A76-A0AE-DD22124D55A5}</a:tableStyleId>
              </a:tblPr>
              <a:tblGrid>
                <a:gridCol w="344091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288807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  <a:gridCol w="433899">
                  <a:extLst>
                    <a:ext uri="{9D8B030D-6E8A-4147-A177-3AD203B41FA5}">
                      <a16:colId xmlns:a16="http://schemas.microsoft.com/office/drawing/2014/main" val="3505079131"/>
                    </a:ext>
                  </a:extLst>
                </a:gridCol>
              </a:tblGrid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23194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23E2C2A-DDAC-442A-A888-8684979D733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30645" y="2429633"/>
          <a:ext cx="1752600" cy="1828800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{69C7853C-536D-4A76-A0AE-DD22124D55A5}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50507913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666904973"/>
                    </a:ext>
                  </a:extLst>
                </a:gridCol>
              </a:tblGrid>
              <a:tr h="34329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432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  <a:tr h="3432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231945"/>
                  </a:ext>
                </a:extLst>
              </a:tr>
              <a:tr h="3432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61707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390650C-D05F-403F-8BBB-EEEB05393DD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001064" y="2586565"/>
          <a:ext cx="104813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588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251342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  <a:gridCol w="429207">
                  <a:extLst>
                    <a:ext uri="{9D8B030D-6E8A-4147-A177-3AD203B41FA5}">
                      <a16:colId xmlns:a16="http://schemas.microsoft.com/office/drawing/2014/main" val="3505079131"/>
                    </a:ext>
                  </a:extLst>
                </a:gridCol>
              </a:tblGrid>
              <a:tr h="3195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195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  <a:tr h="3195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023194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BDD6496-2C8A-41C7-8C2A-C5E1147B27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30645" y="4491565"/>
          <a:ext cx="1752600" cy="1828800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{69C7853C-536D-4A76-A0AE-DD22124D55A5}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50507913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666904973"/>
                    </a:ext>
                  </a:extLst>
                </a:gridCol>
              </a:tblGrid>
              <a:tr h="36152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615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  <a:tr h="3615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231945"/>
                  </a:ext>
                </a:extLst>
              </a:tr>
              <a:tr h="3615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61707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F2C0AB0-0D12-4A3A-B798-D60EB259614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001064" y="4297167"/>
          <a:ext cx="1066796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132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302943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  <a:gridCol w="389721">
                  <a:extLst>
                    <a:ext uri="{9D8B030D-6E8A-4147-A177-3AD203B41FA5}">
                      <a16:colId xmlns:a16="http://schemas.microsoft.com/office/drawing/2014/main" val="3505079131"/>
                    </a:ext>
                  </a:extLst>
                </a:gridCol>
              </a:tblGrid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023194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09D1931-48FC-4FDD-9CFE-828D785BC3BD}"/>
              </a:ext>
            </a:extLst>
          </p:cNvPr>
          <p:cNvSpPr txBox="1"/>
          <p:nvPr/>
        </p:nvSpPr>
        <p:spPr>
          <a:xfrm>
            <a:off x="5197863" y="1102006"/>
            <a:ext cx="1271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X[b,0,_, _]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4121D1-3F1B-4634-9252-4389607DB952}"/>
              </a:ext>
            </a:extLst>
          </p:cNvPr>
          <p:cNvSpPr txBox="1"/>
          <p:nvPr/>
        </p:nvSpPr>
        <p:spPr>
          <a:xfrm>
            <a:off x="5193123" y="3145539"/>
            <a:ext cx="1271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X[b,1,_, _]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46E29F-432D-4DEB-BBC2-3856DBED0AAF}"/>
              </a:ext>
            </a:extLst>
          </p:cNvPr>
          <p:cNvSpPr txBox="1"/>
          <p:nvPr/>
        </p:nvSpPr>
        <p:spPr>
          <a:xfrm>
            <a:off x="5197863" y="5180443"/>
            <a:ext cx="1271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X[b,2,_, _]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46FAD7B-BDF8-4693-89A9-662829E6F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555849"/>
              </p:ext>
            </p:extLst>
          </p:nvPr>
        </p:nvGraphicFramePr>
        <p:xfrm>
          <a:off x="11602928" y="2806389"/>
          <a:ext cx="104627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6969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479303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</a:tblGrid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C8A17FC-DB5C-462F-9539-7B2BE76281FE}"/>
              </a:ext>
            </a:extLst>
          </p:cNvPr>
          <p:cNvSpPr txBox="1"/>
          <p:nvPr/>
        </p:nvSpPr>
        <p:spPr>
          <a:xfrm>
            <a:off x="12126064" y="3791455"/>
            <a:ext cx="1263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Y[b,0,_, _]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22AA5C-C5F2-4007-A0FA-482BF5B62AED}"/>
              </a:ext>
            </a:extLst>
          </p:cNvPr>
          <p:cNvSpPr/>
          <p:nvPr/>
        </p:nvSpPr>
        <p:spPr>
          <a:xfrm>
            <a:off x="10077191" y="1018561"/>
            <a:ext cx="13548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W[0,0,_, _]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27B647-B926-4447-9FA9-DDCF0BA2D259}"/>
              </a:ext>
            </a:extLst>
          </p:cNvPr>
          <p:cNvSpPr/>
          <p:nvPr/>
        </p:nvSpPr>
        <p:spPr>
          <a:xfrm>
            <a:off x="10039870" y="2969401"/>
            <a:ext cx="13548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W[0,1,_, _]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339D71-B4DD-46D2-B484-5B9E1C021199}"/>
              </a:ext>
            </a:extLst>
          </p:cNvPr>
          <p:cNvSpPr/>
          <p:nvPr/>
        </p:nvSpPr>
        <p:spPr>
          <a:xfrm>
            <a:off x="10077191" y="4840903"/>
            <a:ext cx="13548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W[0,2,_, _]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6E3EC13-6B05-4204-BB42-12411BC62473}"/>
              </a:ext>
            </a:extLst>
          </p:cNvPr>
          <p:cNvSpPr/>
          <p:nvPr/>
        </p:nvSpPr>
        <p:spPr bwMode="auto">
          <a:xfrm>
            <a:off x="11574030" y="2742056"/>
            <a:ext cx="552034" cy="45720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864342-A865-487C-9CB6-83FA45D1E8F7}"/>
              </a:ext>
            </a:extLst>
          </p:cNvPr>
          <p:cNvSpPr/>
          <p:nvPr/>
        </p:nvSpPr>
        <p:spPr bwMode="auto">
          <a:xfrm>
            <a:off x="8903090" y="569650"/>
            <a:ext cx="1281405" cy="1626851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8973A99-DD98-4C8E-BADF-C49BDF3D7F0E}"/>
              </a:ext>
            </a:extLst>
          </p:cNvPr>
          <p:cNvSpPr/>
          <p:nvPr/>
        </p:nvSpPr>
        <p:spPr bwMode="auto">
          <a:xfrm>
            <a:off x="6564933" y="205135"/>
            <a:ext cx="1464642" cy="1626851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5B685A-A5E3-4BA4-968E-38127DAC84F7}"/>
              </a:ext>
            </a:extLst>
          </p:cNvPr>
          <p:cNvSpPr txBox="1"/>
          <p:nvPr/>
        </p:nvSpPr>
        <p:spPr>
          <a:xfrm>
            <a:off x="11029694" y="1810912"/>
            <a:ext cx="114646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3+13+2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9DEECA4-A7C8-4BDE-A8AD-5F9D39C47710}"/>
              </a:ext>
            </a:extLst>
          </p:cNvPr>
          <p:cNvCxnSpPr>
            <a:cxnSpLocks/>
          </p:cNvCxnSpPr>
          <p:nvPr/>
        </p:nvCxnSpPr>
        <p:spPr bwMode="auto">
          <a:xfrm>
            <a:off x="11450528" y="2383411"/>
            <a:ext cx="152400" cy="279958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912862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10626" y="635274"/>
            <a:ext cx="4247977" cy="726801"/>
          </a:xfrm>
        </p:spPr>
        <p:txBody>
          <a:bodyPr/>
          <a:lstStyle/>
          <a:p>
            <a:r>
              <a:rPr lang="en-US" sz="4800" dirty="0"/>
              <a:t>A Small Convolution Layer Example</a:t>
            </a:r>
            <a:br>
              <a:rPr lang="en-US" sz="4800" dirty="0"/>
            </a:br>
            <a:r>
              <a:rPr lang="en-US" sz="4800" dirty="0"/>
              <a:t>c = 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8E8861-532E-4CC0-8084-B99E685C1E7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30645" y="367701"/>
          <a:ext cx="1752600" cy="1828800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effectLst/>
                <a:tableStyleId>{69C7853C-536D-4A76-A0AE-DD22124D55A5}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50507913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666904973"/>
                    </a:ext>
                  </a:extLst>
                </a:gridCol>
              </a:tblGrid>
              <a:tr h="35791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579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  <a:tr h="3579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231945"/>
                  </a:ext>
                </a:extLst>
              </a:tr>
              <a:tr h="3579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61707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1CF136-1190-4267-A2C0-A36E4E2C2E8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010394" y="640712"/>
          <a:ext cx="1066797" cy="1371600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{69C7853C-536D-4A76-A0AE-DD22124D55A5}</a:tableStyleId>
              </a:tblPr>
              <a:tblGrid>
                <a:gridCol w="344091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288807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  <a:gridCol w="433899">
                  <a:extLst>
                    <a:ext uri="{9D8B030D-6E8A-4147-A177-3AD203B41FA5}">
                      <a16:colId xmlns:a16="http://schemas.microsoft.com/office/drawing/2014/main" val="3505079131"/>
                    </a:ext>
                  </a:extLst>
                </a:gridCol>
              </a:tblGrid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23194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23E2C2A-DDAC-442A-A888-8684979D733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30645" y="2429633"/>
          <a:ext cx="1752600" cy="1828800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{69C7853C-536D-4A76-A0AE-DD22124D55A5}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50507913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666904973"/>
                    </a:ext>
                  </a:extLst>
                </a:gridCol>
              </a:tblGrid>
              <a:tr h="34329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432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  <a:tr h="3432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231945"/>
                  </a:ext>
                </a:extLst>
              </a:tr>
              <a:tr h="3432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61707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390650C-D05F-403F-8BBB-EEEB05393DD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001064" y="2586565"/>
          <a:ext cx="104813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588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251342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  <a:gridCol w="429207">
                  <a:extLst>
                    <a:ext uri="{9D8B030D-6E8A-4147-A177-3AD203B41FA5}">
                      <a16:colId xmlns:a16="http://schemas.microsoft.com/office/drawing/2014/main" val="3505079131"/>
                    </a:ext>
                  </a:extLst>
                </a:gridCol>
              </a:tblGrid>
              <a:tr h="3195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195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  <a:tr h="3195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023194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BDD6496-2C8A-41C7-8C2A-C5E1147B27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30645" y="4491565"/>
          <a:ext cx="1752600" cy="1828800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{69C7853C-536D-4A76-A0AE-DD22124D55A5}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50507913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666904973"/>
                    </a:ext>
                  </a:extLst>
                </a:gridCol>
              </a:tblGrid>
              <a:tr h="36152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615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  <a:tr h="3615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231945"/>
                  </a:ext>
                </a:extLst>
              </a:tr>
              <a:tr h="3615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61707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F2C0AB0-0D12-4A3A-B798-D60EB259614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001064" y="4297167"/>
          <a:ext cx="1066796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132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302943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  <a:gridCol w="389721">
                  <a:extLst>
                    <a:ext uri="{9D8B030D-6E8A-4147-A177-3AD203B41FA5}">
                      <a16:colId xmlns:a16="http://schemas.microsoft.com/office/drawing/2014/main" val="3505079131"/>
                    </a:ext>
                  </a:extLst>
                </a:gridCol>
              </a:tblGrid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023194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09D1931-48FC-4FDD-9CFE-828D785BC3BD}"/>
              </a:ext>
            </a:extLst>
          </p:cNvPr>
          <p:cNvSpPr txBox="1"/>
          <p:nvPr/>
        </p:nvSpPr>
        <p:spPr>
          <a:xfrm>
            <a:off x="5197863" y="1102006"/>
            <a:ext cx="1271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X[b,0,_, _]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4121D1-3F1B-4634-9252-4389607DB952}"/>
              </a:ext>
            </a:extLst>
          </p:cNvPr>
          <p:cNvSpPr txBox="1"/>
          <p:nvPr/>
        </p:nvSpPr>
        <p:spPr>
          <a:xfrm>
            <a:off x="5193123" y="3145539"/>
            <a:ext cx="1271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X[b,1,_, _]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46E29F-432D-4DEB-BBC2-3856DBED0AAF}"/>
              </a:ext>
            </a:extLst>
          </p:cNvPr>
          <p:cNvSpPr txBox="1"/>
          <p:nvPr/>
        </p:nvSpPr>
        <p:spPr>
          <a:xfrm>
            <a:off x="5197863" y="5180443"/>
            <a:ext cx="1271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X[b,2,_, _]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46FAD7B-BDF8-4693-89A9-662829E6F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314119"/>
              </p:ext>
            </p:extLst>
          </p:nvPr>
        </p:nvGraphicFramePr>
        <p:xfrm>
          <a:off x="11602928" y="2806389"/>
          <a:ext cx="104627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6969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479303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</a:tblGrid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C8A17FC-DB5C-462F-9539-7B2BE76281FE}"/>
              </a:ext>
            </a:extLst>
          </p:cNvPr>
          <p:cNvSpPr txBox="1"/>
          <p:nvPr/>
        </p:nvSpPr>
        <p:spPr>
          <a:xfrm>
            <a:off x="12126064" y="3791455"/>
            <a:ext cx="1263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Y[b,0,_, _]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22AA5C-C5F2-4007-A0FA-482BF5B62AED}"/>
              </a:ext>
            </a:extLst>
          </p:cNvPr>
          <p:cNvSpPr/>
          <p:nvPr/>
        </p:nvSpPr>
        <p:spPr>
          <a:xfrm>
            <a:off x="10077191" y="1018561"/>
            <a:ext cx="13548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W[0,0,_, _]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27B647-B926-4447-9FA9-DDCF0BA2D259}"/>
              </a:ext>
            </a:extLst>
          </p:cNvPr>
          <p:cNvSpPr/>
          <p:nvPr/>
        </p:nvSpPr>
        <p:spPr>
          <a:xfrm>
            <a:off x="10039870" y="2969401"/>
            <a:ext cx="13548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W[0,1,_, _]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339D71-B4DD-46D2-B484-5B9E1C021199}"/>
              </a:ext>
            </a:extLst>
          </p:cNvPr>
          <p:cNvSpPr/>
          <p:nvPr/>
        </p:nvSpPr>
        <p:spPr>
          <a:xfrm>
            <a:off x="10077191" y="4840903"/>
            <a:ext cx="13548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W[0,2,_, _]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6E3EC13-6B05-4204-BB42-12411BC62473}"/>
              </a:ext>
            </a:extLst>
          </p:cNvPr>
          <p:cNvSpPr/>
          <p:nvPr/>
        </p:nvSpPr>
        <p:spPr bwMode="auto">
          <a:xfrm>
            <a:off x="11574030" y="2742056"/>
            <a:ext cx="552034" cy="45720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864342-A865-487C-9CB6-83FA45D1E8F7}"/>
              </a:ext>
            </a:extLst>
          </p:cNvPr>
          <p:cNvSpPr/>
          <p:nvPr/>
        </p:nvSpPr>
        <p:spPr bwMode="auto">
          <a:xfrm>
            <a:off x="8869737" y="2500815"/>
            <a:ext cx="1281405" cy="1626851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8973A99-DD98-4C8E-BADF-C49BDF3D7F0E}"/>
              </a:ext>
            </a:extLst>
          </p:cNvPr>
          <p:cNvSpPr/>
          <p:nvPr/>
        </p:nvSpPr>
        <p:spPr bwMode="auto">
          <a:xfrm>
            <a:off x="6553710" y="2356030"/>
            <a:ext cx="1464642" cy="1602135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5B685A-A5E3-4BA4-968E-38127DAC84F7}"/>
              </a:ext>
            </a:extLst>
          </p:cNvPr>
          <p:cNvSpPr txBox="1"/>
          <p:nvPr/>
        </p:nvSpPr>
        <p:spPr>
          <a:xfrm>
            <a:off x="10952590" y="1950686"/>
            <a:ext cx="95891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7+3+3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32EB87-5D58-4F70-9FE9-FA6AF16AEFF9}"/>
              </a:ext>
            </a:extLst>
          </p:cNvPr>
          <p:cNvSpPr txBox="1"/>
          <p:nvPr/>
        </p:nvSpPr>
        <p:spPr>
          <a:xfrm>
            <a:off x="10077192" y="1950687"/>
            <a:ext cx="132760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… 18+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E497868-8337-4524-91AA-4B5045F4946F}"/>
              </a:ext>
            </a:extLst>
          </p:cNvPr>
          <p:cNvCxnSpPr>
            <a:cxnSpLocks/>
          </p:cNvCxnSpPr>
          <p:nvPr/>
        </p:nvCxnSpPr>
        <p:spPr bwMode="auto">
          <a:xfrm>
            <a:off x="11450528" y="2383411"/>
            <a:ext cx="152400" cy="279958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265919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10626" y="635274"/>
            <a:ext cx="4247977" cy="726801"/>
          </a:xfrm>
        </p:spPr>
        <p:txBody>
          <a:bodyPr/>
          <a:lstStyle/>
          <a:p>
            <a:r>
              <a:rPr lang="en-US" sz="4800" dirty="0"/>
              <a:t>A Small Convolution Layer Example</a:t>
            </a:r>
            <a:br>
              <a:rPr lang="en-US" sz="4800" dirty="0"/>
            </a:br>
            <a:r>
              <a:rPr lang="en-US" sz="4800" dirty="0"/>
              <a:t>c = 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8E8861-532E-4CC0-8084-B99E685C1E7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30645" y="367701"/>
          <a:ext cx="1752600" cy="1828800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effectLst/>
                <a:tableStyleId>{69C7853C-536D-4A76-A0AE-DD22124D55A5}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50507913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666904973"/>
                    </a:ext>
                  </a:extLst>
                </a:gridCol>
              </a:tblGrid>
              <a:tr h="35791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579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  <a:tr h="3579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231945"/>
                  </a:ext>
                </a:extLst>
              </a:tr>
              <a:tr h="3579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61707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1CF136-1190-4267-A2C0-A36E4E2C2E8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010394" y="640712"/>
          <a:ext cx="1066797" cy="1371600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{69C7853C-536D-4A76-A0AE-DD22124D55A5}</a:tableStyleId>
              </a:tblPr>
              <a:tblGrid>
                <a:gridCol w="344091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288807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  <a:gridCol w="433899">
                  <a:extLst>
                    <a:ext uri="{9D8B030D-6E8A-4147-A177-3AD203B41FA5}">
                      <a16:colId xmlns:a16="http://schemas.microsoft.com/office/drawing/2014/main" val="3505079131"/>
                    </a:ext>
                  </a:extLst>
                </a:gridCol>
              </a:tblGrid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23194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23E2C2A-DDAC-442A-A888-8684979D733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30645" y="2429633"/>
          <a:ext cx="1752600" cy="1828800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{69C7853C-536D-4A76-A0AE-DD22124D55A5}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50507913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666904973"/>
                    </a:ext>
                  </a:extLst>
                </a:gridCol>
              </a:tblGrid>
              <a:tr h="34329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432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  <a:tr h="3432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231945"/>
                  </a:ext>
                </a:extLst>
              </a:tr>
              <a:tr h="3432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61707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390650C-D05F-403F-8BBB-EEEB05393DD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001064" y="2586565"/>
          <a:ext cx="104813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588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251342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  <a:gridCol w="429207">
                  <a:extLst>
                    <a:ext uri="{9D8B030D-6E8A-4147-A177-3AD203B41FA5}">
                      <a16:colId xmlns:a16="http://schemas.microsoft.com/office/drawing/2014/main" val="3505079131"/>
                    </a:ext>
                  </a:extLst>
                </a:gridCol>
              </a:tblGrid>
              <a:tr h="3195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195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  <a:tr h="3195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023194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BDD6496-2C8A-41C7-8C2A-C5E1147B27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30645" y="4491565"/>
          <a:ext cx="1752600" cy="1828800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{69C7853C-536D-4A76-A0AE-DD22124D55A5}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50507913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666904973"/>
                    </a:ext>
                  </a:extLst>
                </a:gridCol>
              </a:tblGrid>
              <a:tr h="36152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615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  <a:tr h="3615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231945"/>
                  </a:ext>
                </a:extLst>
              </a:tr>
              <a:tr h="3615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61707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F2C0AB0-0D12-4A3A-B798-D60EB259614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001064" y="4297167"/>
          <a:ext cx="1066796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132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302943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  <a:gridCol w="389721">
                  <a:extLst>
                    <a:ext uri="{9D8B030D-6E8A-4147-A177-3AD203B41FA5}">
                      <a16:colId xmlns:a16="http://schemas.microsoft.com/office/drawing/2014/main" val="3505079131"/>
                    </a:ext>
                  </a:extLst>
                </a:gridCol>
              </a:tblGrid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023194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09D1931-48FC-4FDD-9CFE-828D785BC3BD}"/>
              </a:ext>
            </a:extLst>
          </p:cNvPr>
          <p:cNvSpPr txBox="1"/>
          <p:nvPr/>
        </p:nvSpPr>
        <p:spPr>
          <a:xfrm>
            <a:off x="5197863" y="1102006"/>
            <a:ext cx="1271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X[b,0,_, _]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4121D1-3F1B-4634-9252-4389607DB952}"/>
              </a:ext>
            </a:extLst>
          </p:cNvPr>
          <p:cNvSpPr txBox="1"/>
          <p:nvPr/>
        </p:nvSpPr>
        <p:spPr>
          <a:xfrm>
            <a:off x="5193123" y="3145539"/>
            <a:ext cx="1271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X[b,1,_, _]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46E29F-432D-4DEB-BBC2-3856DBED0AAF}"/>
              </a:ext>
            </a:extLst>
          </p:cNvPr>
          <p:cNvSpPr txBox="1"/>
          <p:nvPr/>
        </p:nvSpPr>
        <p:spPr>
          <a:xfrm>
            <a:off x="5197863" y="5180443"/>
            <a:ext cx="1271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X[b,2,_, _]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46FAD7B-BDF8-4693-89A9-662829E6F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261166"/>
              </p:ext>
            </p:extLst>
          </p:nvPr>
        </p:nvGraphicFramePr>
        <p:xfrm>
          <a:off x="11602928" y="2806389"/>
          <a:ext cx="104627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6969">
                  <a:extLst>
                    <a:ext uri="{9D8B030D-6E8A-4147-A177-3AD203B41FA5}">
                      <a16:colId xmlns:a16="http://schemas.microsoft.com/office/drawing/2014/main" val="2735217192"/>
                    </a:ext>
                  </a:extLst>
                </a:gridCol>
                <a:gridCol w="479303">
                  <a:extLst>
                    <a:ext uri="{9D8B030D-6E8A-4147-A177-3AD203B41FA5}">
                      <a16:colId xmlns:a16="http://schemas.microsoft.com/office/drawing/2014/main" val="1436629870"/>
                    </a:ext>
                  </a:extLst>
                </a:gridCol>
              </a:tblGrid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699186"/>
                  </a:ext>
                </a:extLst>
              </a:tr>
              <a:tr h="304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73071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C8A17FC-DB5C-462F-9539-7B2BE76281FE}"/>
              </a:ext>
            </a:extLst>
          </p:cNvPr>
          <p:cNvSpPr txBox="1"/>
          <p:nvPr/>
        </p:nvSpPr>
        <p:spPr>
          <a:xfrm>
            <a:off x="12126064" y="3791455"/>
            <a:ext cx="1263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Y[b,0,_, _]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22AA5C-C5F2-4007-A0FA-482BF5B62AED}"/>
              </a:ext>
            </a:extLst>
          </p:cNvPr>
          <p:cNvSpPr/>
          <p:nvPr/>
        </p:nvSpPr>
        <p:spPr>
          <a:xfrm>
            <a:off x="10077191" y="1018561"/>
            <a:ext cx="13548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W[0,0,_, _]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27B647-B926-4447-9FA9-DDCF0BA2D259}"/>
              </a:ext>
            </a:extLst>
          </p:cNvPr>
          <p:cNvSpPr/>
          <p:nvPr/>
        </p:nvSpPr>
        <p:spPr>
          <a:xfrm>
            <a:off x="10039870" y="2969401"/>
            <a:ext cx="13548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W[0,1,_, _]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339D71-B4DD-46D2-B484-5B9E1C021199}"/>
              </a:ext>
            </a:extLst>
          </p:cNvPr>
          <p:cNvSpPr/>
          <p:nvPr/>
        </p:nvSpPr>
        <p:spPr>
          <a:xfrm>
            <a:off x="10077191" y="4840903"/>
            <a:ext cx="13548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W[0,2,_, _]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6E3EC13-6B05-4204-BB42-12411BC62473}"/>
              </a:ext>
            </a:extLst>
          </p:cNvPr>
          <p:cNvSpPr/>
          <p:nvPr/>
        </p:nvSpPr>
        <p:spPr bwMode="auto">
          <a:xfrm>
            <a:off x="11574030" y="2742056"/>
            <a:ext cx="552034" cy="45720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864342-A865-487C-9CB6-83FA45D1E8F7}"/>
              </a:ext>
            </a:extLst>
          </p:cNvPr>
          <p:cNvSpPr/>
          <p:nvPr/>
        </p:nvSpPr>
        <p:spPr bwMode="auto">
          <a:xfrm>
            <a:off x="8884429" y="4169541"/>
            <a:ext cx="1281405" cy="1626851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8973A99-DD98-4C8E-BADF-C49BDF3D7F0E}"/>
              </a:ext>
            </a:extLst>
          </p:cNvPr>
          <p:cNvSpPr/>
          <p:nvPr/>
        </p:nvSpPr>
        <p:spPr bwMode="auto">
          <a:xfrm>
            <a:off x="6553710" y="4427587"/>
            <a:ext cx="1464642" cy="1498651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5B685A-A5E3-4BA4-968E-38127DAC84F7}"/>
              </a:ext>
            </a:extLst>
          </p:cNvPr>
          <p:cNvSpPr txBox="1"/>
          <p:nvPr/>
        </p:nvSpPr>
        <p:spPr>
          <a:xfrm>
            <a:off x="10952590" y="1950686"/>
            <a:ext cx="11144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3+6+11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32EB87-5D58-4F70-9FE9-FA6AF16AEFF9}"/>
              </a:ext>
            </a:extLst>
          </p:cNvPr>
          <p:cNvSpPr txBox="1"/>
          <p:nvPr/>
        </p:nvSpPr>
        <p:spPr>
          <a:xfrm>
            <a:off x="10077192" y="1950687"/>
            <a:ext cx="100844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… 31+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E497868-8337-4524-91AA-4B5045F4946F}"/>
              </a:ext>
            </a:extLst>
          </p:cNvPr>
          <p:cNvCxnSpPr>
            <a:cxnSpLocks/>
          </p:cNvCxnSpPr>
          <p:nvPr/>
        </p:nvCxnSpPr>
        <p:spPr bwMode="auto">
          <a:xfrm>
            <a:off x="11450528" y="2383411"/>
            <a:ext cx="152400" cy="279958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51416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Parallelism in a Convolution Layer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72DB1-E277-4BE9-A6D3-2B3F715176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90" dirty="0"/>
              <a:t>All output feature maps can be calculated in parallel</a:t>
            </a:r>
          </a:p>
          <a:p>
            <a:pPr marL="1594247" lvl="1" indent="-457200">
              <a:buFont typeface="Arial" panose="020B0604020202020204" pitchFamily="34" charset="0"/>
              <a:buChar char="•"/>
            </a:pPr>
            <a:r>
              <a:rPr lang="en-US" sz="2403" dirty="0"/>
              <a:t>Usually a small number, not sufficient to fully utilize a GPU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90" dirty="0"/>
              <a:t>All output feature map pixels can be calculated in parallel</a:t>
            </a:r>
          </a:p>
          <a:p>
            <a:pPr marL="1594247" lvl="1" indent="-457200">
              <a:buFont typeface="Arial" panose="020B0604020202020204" pitchFamily="34" charset="0"/>
              <a:buChar char="•"/>
            </a:pPr>
            <a:r>
              <a:rPr lang="en-US" sz="2403" dirty="0"/>
              <a:t>All rows can be done in parallel</a:t>
            </a:r>
          </a:p>
          <a:p>
            <a:pPr marL="1594247" lvl="1" indent="-457200">
              <a:buFont typeface="Arial" panose="020B0604020202020204" pitchFamily="34" charset="0"/>
              <a:buChar char="•"/>
            </a:pPr>
            <a:r>
              <a:rPr lang="en-US" sz="2403" dirty="0"/>
              <a:t>All pixels in each row can be done in parallel</a:t>
            </a:r>
          </a:p>
          <a:p>
            <a:pPr marL="1594247" lvl="1" indent="-457200">
              <a:buFont typeface="Arial" panose="020B0604020202020204" pitchFamily="34" charset="0"/>
              <a:buChar char="•"/>
            </a:pPr>
            <a:r>
              <a:rPr lang="en-US" sz="2403" dirty="0"/>
              <a:t>Large number but diminishes as we go into deeper layers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90" dirty="0"/>
              <a:t>All input feature maps can be processed in parallel, but will need atomic operation or tree reduction</a:t>
            </a:r>
          </a:p>
        </p:txBody>
      </p:sp>
    </p:spTree>
    <p:extLst>
      <p:ext uri="{BB962C8B-B14F-4D97-AF65-F5344CB8AC3E}">
        <p14:creationId xmlns:p14="http://schemas.microsoft.com/office/powerpoint/2010/main" val="529462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F10EEF-F7D5-43E0-9B79-A8F737F3C3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4800" dirty="0"/>
              <a:t>Each block computes a tile of output pixels</a:t>
            </a:r>
          </a:p>
          <a:p>
            <a:pPr lvl="1"/>
            <a:r>
              <a:rPr lang="en-US" sz="4000" dirty="0"/>
              <a:t>TILE_WIDTH pixels in each dimension</a:t>
            </a:r>
          </a:p>
          <a:p>
            <a:r>
              <a:rPr lang="en-US" sz="4800" dirty="0"/>
              <a:t>The first (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4800" dirty="0"/>
              <a:t>) dimension in the grid maps to the M output feature maps</a:t>
            </a:r>
          </a:p>
          <a:p>
            <a:r>
              <a:rPr lang="en-US" sz="4800" dirty="0"/>
              <a:t>The second (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4800" dirty="0"/>
              <a:t>) dimension in the grid maps to the tiles in the output feature maps</a:t>
            </a:r>
          </a:p>
          <a:p>
            <a:endParaRPr lang="en-US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E6A89-DC1C-44D6-BEAE-E829459817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Design of a Basic Kernel</a:t>
            </a:r>
          </a:p>
        </p:txBody>
      </p:sp>
    </p:spTree>
    <p:extLst>
      <p:ext uri="{BB962C8B-B14F-4D97-AF65-F5344CB8AC3E}">
        <p14:creationId xmlns:p14="http://schemas.microsoft.com/office/powerpoint/2010/main" val="3003353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F10EEF-F7D5-43E0-9B79-A8F737F3C3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0626" y="1633220"/>
            <a:ext cx="12701026" cy="1079500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err="1">
                <a:latin typeface="Consolas" panose="020B0609020204030204" pitchFamily="49" charset="0"/>
              </a:rPr>
              <a:t>W_out</a:t>
            </a:r>
            <a:r>
              <a:rPr lang="en-US" sz="3600" dirty="0"/>
              <a:t> and </a:t>
            </a:r>
            <a:r>
              <a:rPr lang="en-US" sz="3600" dirty="0" err="1">
                <a:latin typeface="Consolas" panose="020B0609020204030204" pitchFamily="49" charset="0"/>
              </a:rPr>
              <a:t>H_out</a:t>
            </a:r>
            <a:r>
              <a:rPr lang="en-US" sz="3600" dirty="0"/>
              <a:t> are the output feature map width and height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E6A89-DC1C-44D6-BEAE-E829459817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Host Code for a Basic Kernel: CUDA Grid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DBA4636D-C559-40F2-BBA4-789C868FA697}"/>
              </a:ext>
            </a:extLst>
          </p:cNvPr>
          <p:cNvSpPr txBox="1">
            <a:spLocks/>
          </p:cNvSpPr>
          <p:nvPr/>
        </p:nvSpPr>
        <p:spPr>
          <a:xfrm>
            <a:off x="610626" y="3126740"/>
            <a:ext cx="12701026" cy="3045460"/>
          </a:xfrm>
          <a:prstGeom prst="rect">
            <a:avLst/>
          </a:prstGeom>
        </p:spPr>
        <p:txBody>
          <a:bodyPr vert="horz"/>
          <a:lstStyle>
            <a:lvl1pPr marL="524790" indent="-524790" algn="l" defTabSz="69972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4944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1137047" indent="-437327" algn="l" defTabSz="699720" rtl="0" eaLnBrk="1" latinLnBrk="0" hangingPunct="1">
              <a:spcBef>
                <a:spcPct val="20000"/>
              </a:spcBef>
              <a:buFont typeface="Arial"/>
              <a:buChar char="–"/>
              <a:defRPr sz="4257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749304" indent="-349861" algn="l" defTabSz="699720" rtl="0" eaLnBrk="1" latinLnBrk="0" hangingPunct="1">
              <a:spcBef>
                <a:spcPct val="20000"/>
              </a:spcBef>
              <a:buFont typeface="Arial"/>
              <a:buChar char="•"/>
              <a:defRPr sz="3709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2449024" indent="-349861" algn="l" defTabSz="699720" rtl="0" eaLnBrk="1" latinLnBrk="0" hangingPunct="1">
              <a:spcBef>
                <a:spcPct val="20000"/>
              </a:spcBef>
              <a:buFont typeface="Arial"/>
              <a:buChar char="–"/>
              <a:defRPr sz="3022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3148744" indent="-349861" algn="l" defTabSz="699720" rtl="0" eaLnBrk="1" latinLnBrk="0" hangingPunct="1">
              <a:spcBef>
                <a:spcPct val="20000"/>
              </a:spcBef>
              <a:buFont typeface="Arial"/>
              <a:buChar char="»"/>
              <a:defRPr sz="3022" b="0" i="0" kern="120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848465" indent="-349861" algn="l" defTabSz="699720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8187" indent="-349861" algn="l" defTabSz="699720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908" indent="-349861" algn="l" defTabSz="699720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7628" indent="-349861" algn="l" defTabSz="699720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2000" b="1" dirty="0">
                <a:latin typeface="Consolas" panose="020B0609020204030204" pitchFamily="49" charset="0"/>
                <a:cs typeface="Calibri" panose="020F0502020204030204" pitchFamily="34" charset="0"/>
              </a:rPr>
              <a:t># define TILE_WIDTH 16		// We will use 4 for small examples.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000" b="1" dirty="0" err="1">
                <a:latin typeface="Consolas" panose="020B0609020204030204" pitchFamily="49" charset="0"/>
                <a:cs typeface="Calibri" panose="020F0502020204030204" pitchFamily="34" charset="0"/>
              </a:rPr>
              <a:t>W_grid</a:t>
            </a:r>
            <a:r>
              <a:rPr lang="en-US" sz="2000" b="1" dirty="0">
                <a:latin typeface="Consolas" panose="020B0609020204030204" pitchFamily="49" charset="0"/>
                <a:cs typeface="Calibri" panose="020F0502020204030204" pitchFamily="34" charset="0"/>
              </a:rPr>
              <a:t> = </a:t>
            </a:r>
            <a:r>
              <a:rPr lang="en-US" sz="2000" b="1" dirty="0" err="1">
                <a:latin typeface="Consolas" panose="020B0609020204030204" pitchFamily="49" charset="0"/>
                <a:cs typeface="Calibri" panose="020F0502020204030204" pitchFamily="34" charset="0"/>
              </a:rPr>
              <a:t>W_out</a:t>
            </a:r>
            <a:r>
              <a:rPr lang="en-US" sz="2000" b="1" dirty="0">
                <a:latin typeface="Consolas" panose="020B0609020204030204" pitchFamily="49" charset="0"/>
                <a:cs typeface="Calibri" panose="020F0502020204030204" pitchFamily="34" charset="0"/>
              </a:rPr>
              <a:t>/TILE_WIDTH; 	// number of horizontal tiles per output map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000" b="1" dirty="0" err="1">
                <a:latin typeface="Consolas" panose="020B0609020204030204" pitchFamily="49" charset="0"/>
                <a:cs typeface="Calibri" panose="020F0502020204030204" pitchFamily="34" charset="0"/>
              </a:rPr>
              <a:t>H_grid</a:t>
            </a:r>
            <a:r>
              <a:rPr lang="en-US" sz="2000" b="1" dirty="0">
                <a:latin typeface="Consolas" panose="020B0609020204030204" pitchFamily="49" charset="0"/>
                <a:cs typeface="Calibri" panose="020F0502020204030204" pitchFamily="34" charset="0"/>
              </a:rPr>
              <a:t> = </a:t>
            </a:r>
            <a:r>
              <a:rPr lang="en-US" sz="2000" b="1" dirty="0" err="1">
                <a:latin typeface="Consolas" panose="020B0609020204030204" pitchFamily="49" charset="0"/>
                <a:cs typeface="Calibri" panose="020F0502020204030204" pitchFamily="34" charset="0"/>
              </a:rPr>
              <a:t>H_out</a:t>
            </a:r>
            <a:r>
              <a:rPr lang="en-US" sz="2000" b="1" dirty="0">
                <a:latin typeface="Consolas" panose="020B0609020204030204" pitchFamily="49" charset="0"/>
                <a:cs typeface="Calibri" panose="020F0502020204030204" pitchFamily="34" charset="0"/>
              </a:rPr>
              <a:t>/TILE_WIDTH; 	// number of vertical tiles per output map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000" b="1" dirty="0">
                <a:latin typeface="Consolas" panose="020B0609020204030204" pitchFamily="49" charset="0"/>
                <a:cs typeface="Calibri" panose="020F0502020204030204" pitchFamily="34" charset="0"/>
              </a:rPr>
              <a:t>Y = </a:t>
            </a:r>
            <a:r>
              <a:rPr lang="en-US" sz="2000" b="1" dirty="0" err="1">
                <a:latin typeface="Consolas" panose="020B0609020204030204" pitchFamily="49" charset="0"/>
                <a:cs typeface="Calibri" panose="020F0502020204030204" pitchFamily="34" charset="0"/>
              </a:rPr>
              <a:t>H_grid</a:t>
            </a:r>
            <a:r>
              <a:rPr lang="en-US" sz="2000" b="1" dirty="0">
                <a:latin typeface="Consolas" panose="020B0609020204030204" pitchFamily="49" charset="0"/>
                <a:cs typeface="Calibri" panose="020F0502020204030204" pitchFamily="34" charset="0"/>
              </a:rPr>
              <a:t> * </a:t>
            </a:r>
            <a:r>
              <a:rPr lang="en-US" sz="2000" b="1" dirty="0" err="1">
                <a:latin typeface="Consolas" panose="020B0609020204030204" pitchFamily="49" charset="0"/>
                <a:cs typeface="Calibri" panose="020F0502020204030204" pitchFamily="34" charset="0"/>
              </a:rPr>
              <a:t>W_grid</a:t>
            </a:r>
            <a:r>
              <a:rPr lang="en-US" sz="2000" b="1" dirty="0"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000" b="1" dirty="0">
                <a:latin typeface="Consolas" panose="020B0609020204030204" pitchFamily="49" charset="0"/>
                <a:cs typeface="Calibri" panose="020F0502020204030204" pitchFamily="34" charset="0"/>
              </a:rPr>
              <a:t>dim3 </a:t>
            </a:r>
            <a:r>
              <a:rPr lang="en-US" sz="2000" b="1" dirty="0" err="1">
                <a:latin typeface="Consolas" panose="020B0609020204030204" pitchFamily="49" charset="0"/>
                <a:cs typeface="Calibri" panose="020F0502020204030204" pitchFamily="34" charset="0"/>
              </a:rPr>
              <a:t>blockDim</a:t>
            </a:r>
            <a:r>
              <a:rPr lang="en-US" sz="2000" b="1" dirty="0">
                <a:latin typeface="Consolas" panose="020B0609020204030204" pitchFamily="49" charset="0"/>
                <a:cs typeface="Calibri" panose="020F0502020204030204" pitchFamily="34" charset="0"/>
              </a:rPr>
              <a:t>(TILE_WIDTH, TILE_WIDTH, 1);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000" b="1" dirty="0">
                <a:latin typeface="Consolas" panose="020B0609020204030204" pitchFamily="49" charset="0"/>
                <a:cs typeface="Calibri" panose="020F0502020204030204" pitchFamily="34" charset="0"/>
              </a:rPr>
              <a:t>dim3 </a:t>
            </a:r>
            <a:r>
              <a:rPr lang="en-US" sz="2000" b="1" dirty="0" err="1">
                <a:latin typeface="Consolas" panose="020B0609020204030204" pitchFamily="49" charset="0"/>
                <a:cs typeface="Calibri" panose="020F0502020204030204" pitchFamily="34" charset="0"/>
              </a:rPr>
              <a:t>gridDim</a:t>
            </a:r>
            <a:r>
              <a:rPr lang="en-US" sz="2000" b="1" dirty="0">
                <a:latin typeface="Consolas" panose="020B0609020204030204" pitchFamily="49" charset="0"/>
                <a:cs typeface="Calibri" panose="020F0502020204030204" pitchFamily="34" charset="0"/>
              </a:rPr>
              <a:t>(M, Y, 1);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000" b="1" dirty="0" err="1">
                <a:latin typeface="Consolas" panose="020B0609020204030204" pitchFamily="49" charset="0"/>
                <a:cs typeface="Calibri" panose="020F0502020204030204" pitchFamily="34" charset="0"/>
              </a:rPr>
              <a:t>ConvLayerForward_Kernel</a:t>
            </a:r>
            <a:r>
              <a:rPr lang="en-US" sz="2000" b="1" dirty="0">
                <a:latin typeface="Consolas" panose="020B0609020204030204" pitchFamily="49" charset="0"/>
                <a:cs typeface="Calibri" panose="020F0502020204030204" pitchFamily="34" charset="0"/>
              </a:rPr>
              <a:t>&lt;&lt;&lt; </a:t>
            </a:r>
            <a:r>
              <a:rPr lang="en-US" sz="2000" b="1" dirty="0" err="1">
                <a:latin typeface="Consolas" panose="020B0609020204030204" pitchFamily="49" charset="0"/>
                <a:cs typeface="Calibri" panose="020F0502020204030204" pitchFamily="34" charset="0"/>
              </a:rPr>
              <a:t>gridDim</a:t>
            </a:r>
            <a:r>
              <a:rPr lang="en-US" sz="2000" b="1" dirty="0">
                <a:latin typeface="Consolas" panose="020B0609020204030204" pitchFamily="49" charset="0"/>
                <a:cs typeface="Calibri" panose="020F0502020204030204" pitchFamily="34" charset="0"/>
              </a:rPr>
              <a:t>, </a:t>
            </a:r>
            <a:r>
              <a:rPr lang="en-US" sz="2000" b="1" dirty="0" err="1">
                <a:latin typeface="Consolas" panose="020B0609020204030204" pitchFamily="49" charset="0"/>
                <a:cs typeface="Calibri" panose="020F0502020204030204" pitchFamily="34" charset="0"/>
              </a:rPr>
              <a:t>blockDim</a:t>
            </a:r>
            <a:r>
              <a:rPr lang="en-US" sz="2000" b="1" dirty="0">
                <a:latin typeface="Consolas" panose="020B0609020204030204" pitchFamily="49" charset="0"/>
                <a:cs typeface="Calibri" panose="020F0502020204030204" pitchFamily="34" charset="0"/>
              </a:rPr>
              <a:t>&gt;&gt;&gt;(…);</a:t>
            </a:r>
          </a:p>
        </p:txBody>
      </p:sp>
    </p:spTree>
    <p:extLst>
      <p:ext uri="{BB962C8B-B14F-4D97-AF65-F5344CB8AC3E}">
        <p14:creationId xmlns:p14="http://schemas.microsoft.com/office/powerpoint/2010/main" val="184062929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 Sample 2017 16x9.pptx" id="{FBB6463D-AF4E-434C-85FE-4FDB379EDC07}" vid="{C5A94EB6-72AF-4020-A060-D750D3F18F64}"/>
    </a:ext>
  </a:extLst>
</a:theme>
</file>

<file path=ppt/theme/theme2.xml><?xml version="1.0" encoding="utf-8"?>
<a:theme xmlns:a="http://schemas.openxmlformats.org/drawingml/2006/main" name="Content Slides - Blue Tex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 Sample 2017 16x9.pptx" id="{FBB6463D-AF4E-434C-85FE-4FDB379EDC07}" vid="{671C9A18-0E22-4051-BF78-5DEC07DDABE1}"/>
    </a:ext>
  </a:extLst>
</a:theme>
</file>

<file path=ppt/theme/theme3.xml><?xml version="1.0" encoding="utf-8"?>
<a:theme xmlns:a="http://schemas.openxmlformats.org/drawingml/2006/main" name="Content Slides - Orange Tex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 Sample 2017 16x9.pptx" id="{FBB6463D-AF4E-434C-85FE-4FDB379EDC07}" vid="{1056DAD3-F7B4-4011-8D03-AA3C975830FC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ECE-ILLINOIS-template-2017-16x9</Template>
  <TotalTime>134</TotalTime>
  <Words>2196</Words>
  <Application>Microsoft Office PowerPoint</Application>
  <PresentationFormat>Custom</PresentationFormat>
  <Paragraphs>781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</vt:lpstr>
      <vt:lpstr>Arial Narrow</vt:lpstr>
      <vt:lpstr>Calibri</vt:lpstr>
      <vt:lpstr>Consolas</vt:lpstr>
      <vt:lpstr>OfficinaSansITCStd Book</vt:lpstr>
      <vt:lpstr>Times New Roman</vt:lpstr>
      <vt:lpstr>Wingdings</vt:lpstr>
      <vt:lpstr>Cover Slide</vt:lpstr>
      <vt:lpstr>Content Slides - Blue Text</vt:lpstr>
      <vt:lpstr>Content Slides - Orange Text</vt:lpstr>
      <vt:lpstr>Visio.Drawing.11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Illinois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 Pearson</dc:creator>
  <cp:lastModifiedBy>pearson</cp:lastModifiedBy>
  <cp:revision>34</cp:revision>
  <dcterms:created xsi:type="dcterms:W3CDTF">2017-11-01T00:44:24Z</dcterms:created>
  <dcterms:modified xsi:type="dcterms:W3CDTF">2018-01-01T13:35:12Z</dcterms:modified>
</cp:coreProperties>
</file>