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7"/>
  </p:notesMasterIdLst>
  <p:sldIdLst>
    <p:sldId id="256" r:id="rId3"/>
    <p:sldId id="314" r:id="rId4"/>
    <p:sldId id="348" r:id="rId5"/>
    <p:sldId id="349" r:id="rId6"/>
    <p:sldId id="316" r:id="rId7"/>
    <p:sldId id="350" r:id="rId8"/>
    <p:sldId id="351" r:id="rId9"/>
    <p:sldId id="352" r:id="rId10"/>
    <p:sldId id="361" r:id="rId11"/>
    <p:sldId id="362" r:id="rId12"/>
    <p:sldId id="360" r:id="rId13"/>
    <p:sldId id="364" r:id="rId14"/>
    <p:sldId id="354" r:id="rId15"/>
    <p:sldId id="356" r:id="rId16"/>
    <p:sldId id="357" r:id="rId17"/>
    <p:sldId id="358" r:id="rId18"/>
    <p:sldId id="363" r:id="rId19"/>
    <p:sldId id="369" r:id="rId20"/>
    <p:sldId id="370" r:id="rId21"/>
    <p:sldId id="365" r:id="rId22"/>
    <p:sldId id="366" r:id="rId23"/>
    <p:sldId id="367" r:id="rId24"/>
    <p:sldId id="355" r:id="rId25"/>
    <p:sldId id="359" r:id="rId26"/>
  </p:sldIdLst>
  <p:sldSz cx="9144000" cy="6858000" type="screen4x3"/>
  <p:notesSz cx="7023100" cy="9269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3" autoAdjust="0"/>
    <p:restoredTop sz="93783" autoAdjust="0"/>
  </p:normalViewPr>
  <p:slideViewPr>
    <p:cSldViewPr>
      <p:cViewPr varScale="1">
        <p:scale>
          <a:sx n="109" d="100"/>
          <a:sy n="109" d="100"/>
        </p:scale>
        <p:origin x="1392" y="-1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7024688" cy="92710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891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3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46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7961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46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37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94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3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7923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60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61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16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905000"/>
            <a:ext cx="41306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905000"/>
            <a:ext cx="413226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52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6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850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937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66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9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25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675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5450"/>
            <a:ext cx="2114550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5450"/>
            <a:ext cx="6191250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0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8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6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2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9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3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7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463550" y="6394450"/>
            <a:ext cx="46482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© David Kirk/NVIDIA and Wen-mei W. Hwu, 2007-2016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ECE408/CS483, ECE 498AL, University of Illinois, Urbana-Champaign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3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3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5pPr>
      <a:lvl6pPr marL="15367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19939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24511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29083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2545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905000"/>
            <a:ext cx="84153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81000" y="16002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6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›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/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Feed-Forward Networks and</a:t>
            </a:r>
            <a:br>
              <a:rPr lang="en-US" dirty="0"/>
            </a:br>
            <a:r>
              <a:rPr lang="en-US" dirty="0"/>
              <a:t>Gradient-Based Training</a:t>
            </a:r>
            <a:endParaRPr lang="en-GB" sz="4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02164EB-62F6-4853-9A98-1E352E2E6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ECE408 / CS483 / CSE 408</a:t>
            </a:r>
          </a:p>
          <a:p>
            <a:r>
              <a:rPr lang="en-US" dirty="0"/>
              <a:t>Fall 2017</a:t>
            </a:r>
          </a:p>
          <a:p>
            <a:r>
              <a:rPr lang="en-US" dirty="0"/>
              <a:t>Carl Pearson</a:t>
            </a:r>
          </a:p>
          <a:p>
            <a:r>
              <a:rPr lang="en-US" dirty="0"/>
              <a:t>pearson@illinois.edu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0AD8A3-480F-4372-B2AF-D78DB83BDA68}"/>
              </a:ext>
            </a:extLst>
          </p:cNvPr>
          <p:cNvSpPr txBox="1"/>
          <p:nvPr/>
        </p:nvSpPr>
        <p:spPr>
          <a:xfrm>
            <a:off x="702254" y="225898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= sign(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- 1.5)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29350-48D1-4B59-89F2-5E9C4A79E1EE}"/>
              </a:ext>
            </a:extLst>
          </p:cNvPr>
          <p:cNvSpPr txBox="1"/>
          <p:nvPr/>
        </p:nvSpPr>
        <p:spPr>
          <a:xfrm>
            <a:off x="941293" y="273154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 = sign(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- 0.5)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4EDB5-BE81-4DDE-85E5-CD97CFF4B3C3}"/>
              </a:ext>
            </a:extLst>
          </p:cNvPr>
          <p:cNvSpPr txBox="1"/>
          <p:nvPr/>
        </p:nvSpPr>
        <p:spPr>
          <a:xfrm>
            <a:off x="4301548" y="2463859"/>
            <a:ext cx="402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XOR = sign(AND-2 * OR - 2)</a:t>
            </a:r>
          </a:p>
        </p:txBody>
      </p:sp>
      <p:sp>
        <p:nvSpPr>
          <p:cNvPr id="63" name="Rounded Rectangle 159">
            <a:extLst>
              <a:ext uri="{FF2B5EF4-FFF2-40B4-BE49-F238E27FC236}">
                <a16:creationId xmlns:a16="http://schemas.microsoft.com/office/drawing/2014/main" id="{77259CB9-B846-4FDC-953C-9FA71CE42F20}"/>
              </a:ext>
            </a:extLst>
          </p:cNvPr>
          <p:cNvSpPr/>
          <p:nvPr/>
        </p:nvSpPr>
        <p:spPr>
          <a:xfrm>
            <a:off x="5029200" y="3398907"/>
            <a:ext cx="3203997" cy="290046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158">
            <a:extLst>
              <a:ext uri="{FF2B5EF4-FFF2-40B4-BE49-F238E27FC236}">
                <a16:creationId xmlns:a16="http://schemas.microsoft.com/office/drawing/2014/main" id="{5CD71DDA-EDC2-4356-949A-00C91DE759DF}"/>
              </a:ext>
            </a:extLst>
          </p:cNvPr>
          <p:cNvSpPr/>
          <p:nvPr/>
        </p:nvSpPr>
        <p:spPr>
          <a:xfrm>
            <a:off x="1298164" y="3404843"/>
            <a:ext cx="3203997" cy="289572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BDB530-8C7B-4D57-B159-028DCDA0302D}"/>
              </a:ext>
            </a:extLst>
          </p:cNvPr>
          <p:cNvGrpSpPr/>
          <p:nvPr/>
        </p:nvGrpSpPr>
        <p:grpSpPr>
          <a:xfrm>
            <a:off x="1305305" y="3510512"/>
            <a:ext cx="6807819" cy="2928587"/>
            <a:chOff x="5262327" y="3429776"/>
            <a:chExt cx="7836879" cy="366336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4D9473-B0F0-4D10-8C5F-ABB05C1D9C6E}"/>
                </a:ext>
              </a:extLst>
            </p:cNvPr>
            <p:cNvSpPr/>
            <p:nvPr/>
          </p:nvSpPr>
          <p:spPr>
            <a:xfrm>
              <a:off x="5707615" y="3804224"/>
              <a:ext cx="220717" cy="25224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C2956D-A64A-43C7-92F2-76F6C5AFCB2E}"/>
                </a:ext>
              </a:extLst>
            </p:cNvPr>
            <p:cNvSpPr/>
            <p:nvPr/>
          </p:nvSpPr>
          <p:spPr>
            <a:xfrm>
              <a:off x="5704644" y="4415771"/>
              <a:ext cx="220717" cy="252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CC0172-7861-4EAB-A8D3-87E72D39D0C9}"/>
                </a:ext>
              </a:extLst>
            </p:cNvPr>
            <p:cNvSpPr/>
            <p:nvPr/>
          </p:nvSpPr>
          <p:spPr>
            <a:xfrm>
              <a:off x="6947392" y="3972877"/>
              <a:ext cx="429781" cy="45914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8607BED-2888-4971-947C-6680B2B1792C}"/>
                </a:ext>
              </a:extLst>
            </p:cNvPr>
            <p:cNvGrpSpPr/>
            <p:nvPr/>
          </p:nvGrpSpPr>
          <p:grpSpPr>
            <a:xfrm>
              <a:off x="8091139" y="3956010"/>
              <a:ext cx="455564" cy="485441"/>
              <a:chOff x="5339365" y="5135805"/>
              <a:chExt cx="551342" cy="60284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C9AAA23-98F9-4DEF-9DC2-EED7824664DB}"/>
                  </a:ext>
                </a:extLst>
              </p:cNvPr>
              <p:cNvSpPr/>
              <p:nvPr/>
            </p:nvSpPr>
            <p:spPr>
              <a:xfrm>
                <a:off x="5339365" y="5135805"/>
                <a:ext cx="551342" cy="602843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Elbow Connector 72">
                <a:extLst>
                  <a:ext uri="{FF2B5EF4-FFF2-40B4-BE49-F238E27FC236}">
                    <a16:creationId xmlns:a16="http://schemas.microsoft.com/office/drawing/2014/main" id="{0B1CE5C2-FE31-4C2B-9770-57897C40B842}"/>
                  </a:ext>
                </a:extLst>
              </p:cNvPr>
              <p:cNvCxnSpPr/>
              <p:nvPr/>
            </p:nvCxnSpPr>
            <p:spPr>
              <a:xfrm flipV="1">
                <a:off x="5410084" y="5309447"/>
                <a:ext cx="409904" cy="2555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FD69EA6-D0AF-4067-ABCB-5C5AFE7A2D99}"/>
                </a:ext>
              </a:extLst>
            </p:cNvPr>
            <p:cNvCxnSpPr>
              <a:stCxn id="66" idx="6"/>
              <a:endCxn id="68" idx="2"/>
            </p:cNvCxnSpPr>
            <p:nvPr/>
          </p:nvCxnSpPr>
          <p:spPr>
            <a:xfrm>
              <a:off x="5928332" y="3930348"/>
              <a:ext cx="1019060" cy="272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ECF1B9-99FB-443F-BC51-E294F8848C1C}"/>
                </a:ext>
              </a:extLst>
            </p:cNvPr>
            <p:cNvCxnSpPr>
              <a:stCxn id="67" idx="6"/>
              <a:endCxn id="68" idx="2"/>
            </p:cNvCxnSpPr>
            <p:nvPr/>
          </p:nvCxnSpPr>
          <p:spPr>
            <a:xfrm flipV="1">
              <a:off x="5925361" y="4202451"/>
              <a:ext cx="1022031" cy="339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157E9E5-0029-41AF-945C-C9B3EB3D6837}"/>
                </a:ext>
              </a:extLst>
            </p:cNvPr>
            <p:cNvCxnSpPr>
              <a:stCxn id="68" idx="6"/>
              <a:endCxn id="113" idx="2"/>
            </p:cNvCxnSpPr>
            <p:nvPr/>
          </p:nvCxnSpPr>
          <p:spPr>
            <a:xfrm flipV="1">
              <a:off x="7377173" y="4198731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0AA53A-A694-47FB-B935-C56F92281B83}"/>
                </a:ext>
              </a:extLst>
            </p:cNvPr>
            <p:cNvSpPr txBox="1"/>
            <p:nvPr/>
          </p:nvSpPr>
          <p:spPr>
            <a:xfrm>
              <a:off x="6413517" y="3653979"/>
              <a:ext cx="382235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AFC617-8DE4-4D87-A73F-6970AA978578}"/>
                </a:ext>
              </a:extLst>
            </p:cNvPr>
            <p:cNvSpPr txBox="1"/>
            <p:nvPr/>
          </p:nvSpPr>
          <p:spPr>
            <a:xfrm>
              <a:off x="6415888" y="4320754"/>
              <a:ext cx="348836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4CB78A4-C757-4522-9588-956BD338B2B6}"/>
                </a:ext>
              </a:extLst>
            </p:cNvPr>
            <p:cNvCxnSpPr>
              <a:endCxn id="68" idx="4"/>
            </p:cNvCxnSpPr>
            <p:nvPr/>
          </p:nvCxnSpPr>
          <p:spPr>
            <a:xfrm flipH="1" flipV="1">
              <a:off x="7162283" y="4432024"/>
              <a:ext cx="5826" cy="310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0B554F-D6C2-42DA-9E54-503D58EF5D1C}"/>
                </a:ext>
              </a:extLst>
            </p:cNvPr>
            <p:cNvSpPr txBox="1"/>
            <p:nvPr/>
          </p:nvSpPr>
          <p:spPr>
            <a:xfrm>
              <a:off x="6813577" y="4740861"/>
              <a:ext cx="854192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-0.5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2A33B7D-D022-403D-BC5E-4EDA2C9AB3EC}"/>
                </a:ext>
              </a:extLst>
            </p:cNvPr>
            <p:cNvSpPr/>
            <p:nvPr/>
          </p:nvSpPr>
          <p:spPr>
            <a:xfrm>
              <a:off x="5704644" y="5201666"/>
              <a:ext cx="220717" cy="25224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E2C3813-B530-4FFD-B0A0-E5A3AC466997}"/>
                </a:ext>
              </a:extLst>
            </p:cNvPr>
            <p:cNvSpPr/>
            <p:nvPr/>
          </p:nvSpPr>
          <p:spPr>
            <a:xfrm>
              <a:off x="5701673" y="5813213"/>
              <a:ext cx="220717" cy="252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CBCFFB7-49FC-4A5A-82F6-8EAE73E803D7}"/>
                </a:ext>
              </a:extLst>
            </p:cNvPr>
            <p:cNvSpPr/>
            <p:nvPr/>
          </p:nvSpPr>
          <p:spPr>
            <a:xfrm>
              <a:off x="6944421" y="5370319"/>
              <a:ext cx="429781" cy="45914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94A5CC5-745B-4780-B1DE-867B3F6B821C}"/>
                </a:ext>
              </a:extLst>
            </p:cNvPr>
            <p:cNvGrpSpPr/>
            <p:nvPr/>
          </p:nvGrpSpPr>
          <p:grpSpPr>
            <a:xfrm>
              <a:off x="8088168" y="5353452"/>
              <a:ext cx="455564" cy="485441"/>
              <a:chOff x="5339365" y="5135805"/>
              <a:chExt cx="551342" cy="60284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53074AB-F92E-4693-AACE-6596D43C1077}"/>
                  </a:ext>
                </a:extLst>
              </p:cNvPr>
              <p:cNvSpPr/>
              <p:nvPr/>
            </p:nvSpPr>
            <p:spPr>
              <a:xfrm>
                <a:off x="5339365" y="5135805"/>
                <a:ext cx="551342" cy="602843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Elbow Connector 111">
                <a:extLst>
                  <a:ext uri="{FF2B5EF4-FFF2-40B4-BE49-F238E27FC236}">
                    <a16:creationId xmlns:a16="http://schemas.microsoft.com/office/drawing/2014/main" id="{1A507322-CB77-4F24-B5F5-4FD6D3D08289}"/>
                  </a:ext>
                </a:extLst>
              </p:cNvPr>
              <p:cNvCxnSpPr/>
              <p:nvPr/>
            </p:nvCxnSpPr>
            <p:spPr>
              <a:xfrm flipV="1">
                <a:off x="5410084" y="5309447"/>
                <a:ext cx="409904" cy="2555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9BAD0B-5696-4827-A175-16FE120C1EE3}"/>
                </a:ext>
              </a:extLst>
            </p:cNvPr>
            <p:cNvCxnSpPr/>
            <p:nvPr/>
          </p:nvCxnSpPr>
          <p:spPr>
            <a:xfrm>
              <a:off x="5925361" y="5327790"/>
              <a:ext cx="1019060" cy="272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2FB78E2-79B1-42C3-BB62-264AD0E289AF}"/>
                </a:ext>
              </a:extLst>
            </p:cNvPr>
            <p:cNvCxnSpPr/>
            <p:nvPr/>
          </p:nvCxnSpPr>
          <p:spPr>
            <a:xfrm flipV="1">
              <a:off x="5922390" y="5599893"/>
              <a:ext cx="1022031" cy="339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B422BAB-0415-4F07-AE8C-1C9ED64D2215}"/>
                </a:ext>
              </a:extLst>
            </p:cNvPr>
            <p:cNvCxnSpPr/>
            <p:nvPr/>
          </p:nvCxnSpPr>
          <p:spPr>
            <a:xfrm flipV="1">
              <a:off x="7374202" y="5596173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CD94233-2830-4CA5-8FE7-BA41645A2957}"/>
                </a:ext>
              </a:extLst>
            </p:cNvPr>
            <p:cNvSpPr txBox="1"/>
            <p:nvPr/>
          </p:nvSpPr>
          <p:spPr>
            <a:xfrm>
              <a:off x="6350365" y="4975852"/>
              <a:ext cx="353035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BF146B-D163-4B0F-80FA-EF7F27479781}"/>
                </a:ext>
              </a:extLst>
            </p:cNvPr>
            <p:cNvSpPr txBox="1"/>
            <p:nvPr/>
          </p:nvSpPr>
          <p:spPr>
            <a:xfrm>
              <a:off x="6350365" y="5740170"/>
              <a:ext cx="343168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955EE99-97B6-4E7D-8D4D-967CBA5578AE}"/>
                </a:ext>
              </a:extLst>
            </p:cNvPr>
            <p:cNvCxnSpPr/>
            <p:nvPr/>
          </p:nvCxnSpPr>
          <p:spPr>
            <a:xfrm flipH="1" flipV="1">
              <a:off x="7159312" y="5829466"/>
              <a:ext cx="5826" cy="310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1A6E36-46E5-4C0F-9B93-E137671F4D98}"/>
                </a:ext>
              </a:extLst>
            </p:cNvPr>
            <p:cNvSpPr txBox="1"/>
            <p:nvPr/>
          </p:nvSpPr>
          <p:spPr>
            <a:xfrm>
              <a:off x="6871594" y="6118500"/>
              <a:ext cx="854192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-1.5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A26A1F3-B568-4304-BAD2-7B3162B0198C}"/>
                </a:ext>
              </a:extLst>
            </p:cNvPr>
            <p:cNvCxnSpPr/>
            <p:nvPr/>
          </p:nvCxnSpPr>
          <p:spPr>
            <a:xfrm flipV="1">
              <a:off x="8555889" y="4195010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447A953-12B8-4E7C-BFF0-D4ACA71B6321}"/>
                </a:ext>
              </a:extLst>
            </p:cNvPr>
            <p:cNvCxnSpPr/>
            <p:nvPr/>
          </p:nvCxnSpPr>
          <p:spPr>
            <a:xfrm flipV="1">
              <a:off x="8555889" y="5596172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D9D8CB-9B95-463A-9664-DFD99DD2C44E}"/>
                </a:ext>
              </a:extLst>
            </p:cNvPr>
            <p:cNvSpPr/>
            <p:nvPr/>
          </p:nvSpPr>
          <p:spPr>
            <a:xfrm>
              <a:off x="9238123" y="4059002"/>
              <a:ext cx="220717" cy="25224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FCC9240-3281-4899-ADB1-D7E15C753215}"/>
                </a:ext>
              </a:extLst>
            </p:cNvPr>
            <p:cNvSpPr/>
            <p:nvPr/>
          </p:nvSpPr>
          <p:spPr>
            <a:xfrm>
              <a:off x="9257497" y="5443069"/>
              <a:ext cx="220717" cy="252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9A76ABF-8E96-47C4-AA07-4CC9F990875F}"/>
                </a:ext>
              </a:extLst>
            </p:cNvPr>
            <p:cNvSpPr/>
            <p:nvPr/>
          </p:nvSpPr>
          <p:spPr>
            <a:xfrm>
              <a:off x="10599165" y="4702227"/>
              <a:ext cx="429781" cy="45914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C03CEED-69E9-493A-8890-530F83221578}"/>
                </a:ext>
              </a:extLst>
            </p:cNvPr>
            <p:cNvCxnSpPr>
              <a:stCxn id="90" idx="6"/>
              <a:endCxn id="92" idx="2"/>
            </p:cNvCxnSpPr>
            <p:nvPr/>
          </p:nvCxnSpPr>
          <p:spPr>
            <a:xfrm>
              <a:off x="9458840" y="4185126"/>
              <a:ext cx="1140325" cy="746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943B404-EFD5-459B-B4D2-9B1F77F306AF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 flipV="1">
              <a:off x="9478214" y="4931801"/>
              <a:ext cx="1120951" cy="6373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C799337-4EC7-43D0-9AE8-0223A0A0282E}"/>
                </a:ext>
              </a:extLst>
            </p:cNvPr>
            <p:cNvSpPr txBox="1"/>
            <p:nvPr/>
          </p:nvSpPr>
          <p:spPr>
            <a:xfrm>
              <a:off x="10012060" y="4083424"/>
              <a:ext cx="380480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689F179-96B7-4D61-AB8D-0CADE79F1174}"/>
                </a:ext>
              </a:extLst>
            </p:cNvPr>
            <p:cNvSpPr txBox="1"/>
            <p:nvPr/>
          </p:nvSpPr>
          <p:spPr>
            <a:xfrm flipH="1">
              <a:off x="9898613" y="5315667"/>
              <a:ext cx="549767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-2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5FE8527-6511-42C3-A28F-E34F23E9BF01}"/>
                </a:ext>
              </a:extLst>
            </p:cNvPr>
            <p:cNvCxnSpPr>
              <a:endCxn id="92" idx="4"/>
            </p:cNvCxnSpPr>
            <p:nvPr/>
          </p:nvCxnSpPr>
          <p:spPr>
            <a:xfrm flipH="1" flipV="1">
              <a:off x="10814056" y="5161374"/>
              <a:ext cx="5826" cy="310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C9EB87F-7EAB-4566-A0CE-E06615FB5147}"/>
                </a:ext>
              </a:extLst>
            </p:cNvPr>
            <p:cNvSpPr txBox="1"/>
            <p:nvPr/>
          </p:nvSpPr>
          <p:spPr>
            <a:xfrm>
              <a:off x="6889928" y="3429776"/>
              <a:ext cx="2379927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OR Perceptron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5FADF7-8AA8-486B-9E5A-3BF4AF2606DB}"/>
                </a:ext>
              </a:extLst>
            </p:cNvPr>
            <p:cNvSpPr txBox="1"/>
            <p:nvPr/>
          </p:nvSpPr>
          <p:spPr>
            <a:xfrm>
              <a:off x="7043829" y="6515648"/>
              <a:ext cx="2665092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AND Perceptron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D830FBC-7290-4805-B3F5-2000AC98232E}"/>
                </a:ext>
              </a:extLst>
            </p:cNvPr>
            <p:cNvGrpSpPr/>
            <p:nvPr/>
          </p:nvGrpSpPr>
          <p:grpSpPr>
            <a:xfrm>
              <a:off x="11739490" y="4655531"/>
              <a:ext cx="455564" cy="485441"/>
              <a:chOff x="5339365" y="5135805"/>
              <a:chExt cx="551342" cy="602843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9141D51-0699-42DD-9E25-6BB38C79C893}"/>
                  </a:ext>
                </a:extLst>
              </p:cNvPr>
              <p:cNvSpPr/>
              <p:nvPr/>
            </p:nvSpPr>
            <p:spPr>
              <a:xfrm>
                <a:off x="5339365" y="5135805"/>
                <a:ext cx="551342" cy="602843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0" name="Elbow Connector 144">
                <a:extLst>
                  <a:ext uri="{FF2B5EF4-FFF2-40B4-BE49-F238E27FC236}">
                    <a16:creationId xmlns:a16="http://schemas.microsoft.com/office/drawing/2014/main" id="{0455984E-0D8E-48BF-8E6E-3B646F683DB5}"/>
                  </a:ext>
                </a:extLst>
              </p:cNvPr>
              <p:cNvCxnSpPr/>
              <p:nvPr/>
            </p:nvCxnSpPr>
            <p:spPr>
              <a:xfrm flipV="1">
                <a:off x="5410084" y="5309447"/>
                <a:ext cx="409904" cy="2555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76460D6-F18D-4E92-934E-D2ADE6715B7A}"/>
                </a:ext>
              </a:extLst>
            </p:cNvPr>
            <p:cNvCxnSpPr/>
            <p:nvPr/>
          </p:nvCxnSpPr>
          <p:spPr>
            <a:xfrm flipV="1">
              <a:off x="11025524" y="4898252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F052020-D966-43DA-9EC0-AC5965BAEED1}"/>
                </a:ext>
              </a:extLst>
            </p:cNvPr>
            <p:cNvCxnSpPr/>
            <p:nvPr/>
          </p:nvCxnSpPr>
          <p:spPr>
            <a:xfrm flipV="1">
              <a:off x="12219873" y="4898251"/>
              <a:ext cx="425710" cy="121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737C12-D60E-493A-AE99-C15D7736D5D5}"/>
                </a:ext>
              </a:extLst>
            </p:cNvPr>
            <p:cNvSpPr txBox="1"/>
            <p:nvPr/>
          </p:nvSpPr>
          <p:spPr>
            <a:xfrm>
              <a:off x="12729774" y="4668019"/>
              <a:ext cx="369432" cy="577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868EC86-A1B2-4B08-A628-682462FCDC51}"/>
                </a:ext>
              </a:extLst>
            </p:cNvPr>
            <p:cNvSpPr txBox="1"/>
            <p:nvPr/>
          </p:nvSpPr>
          <p:spPr>
            <a:xfrm>
              <a:off x="10675841" y="5497243"/>
              <a:ext cx="507829" cy="577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4FD2D4B-66D7-4B8D-BCCD-1D8B735BFA5C}"/>
                </a:ext>
              </a:extLst>
            </p:cNvPr>
            <p:cNvSpPr txBox="1"/>
            <p:nvPr/>
          </p:nvSpPr>
          <p:spPr>
            <a:xfrm>
              <a:off x="5267276" y="3653978"/>
              <a:ext cx="566880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F7DE-1890-4753-AF85-4052A7DAAB7F}"/>
                </a:ext>
              </a:extLst>
            </p:cNvPr>
            <p:cNvSpPr txBox="1"/>
            <p:nvPr/>
          </p:nvSpPr>
          <p:spPr>
            <a:xfrm>
              <a:off x="5277784" y="4373945"/>
              <a:ext cx="566880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D6EDBB7-A081-4823-B9B5-D04C3AFFF1E6}"/>
                </a:ext>
              </a:extLst>
            </p:cNvPr>
            <p:cNvSpPr txBox="1"/>
            <p:nvPr/>
          </p:nvSpPr>
          <p:spPr>
            <a:xfrm flipH="1">
              <a:off x="5262327" y="5127734"/>
              <a:ext cx="894548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183AF50-FD74-4519-8952-AE712E50EFC4}"/>
                </a:ext>
              </a:extLst>
            </p:cNvPr>
            <p:cNvSpPr txBox="1"/>
            <p:nvPr/>
          </p:nvSpPr>
          <p:spPr>
            <a:xfrm flipH="1">
              <a:off x="5288638" y="5782859"/>
              <a:ext cx="790655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aphicFrame>
        <p:nvGraphicFramePr>
          <p:cNvPr id="116" name="Content Placeholder 6">
            <a:extLst>
              <a:ext uri="{FF2B5EF4-FFF2-40B4-BE49-F238E27FC236}">
                <a16:creationId xmlns:a16="http://schemas.microsoft.com/office/drawing/2014/main" id="{4C4D4E57-48D1-443B-9CE9-40388AE2D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667057"/>
              </p:ext>
            </p:extLst>
          </p:nvPr>
        </p:nvGraphicFramePr>
        <p:xfrm>
          <a:off x="655225" y="280005"/>
          <a:ext cx="792321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23905070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61439071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92793658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5705251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6392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630-A18D-484B-A935-2D79143E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Multilayer Terminology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BE62C9-B9E3-4762-B8FB-9B4EE1C220D5}"/>
              </a:ext>
            </a:extLst>
          </p:cNvPr>
          <p:cNvSpPr txBox="1"/>
          <p:nvPr/>
        </p:nvSpPr>
        <p:spPr>
          <a:xfrm>
            <a:off x="6629400" y="2840503"/>
            <a:ext cx="228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tx1"/>
                </a:solidFill>
              </a:rPr>
              <a:t>W</a:t>
            </a:r>
            <a:r>
              <a:rPr lang="en-US" i="1" baseline="-25000" dirty="0" err="1">
                <a:solidFill>
                  <a:schemeClr val="tx1"/>
                </a:solidFill>
              </a:rPr>
              <a:t>i,j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weight between 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baseline="30000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input and </a:t>
            </a:r>
            <a:r>
              <a:rPr lang="en-US" i="1" dirty="0" err="1">
                <a:solidFill>
                  <a:schemeClr val="tx1"/>
                </a:solidFill>
              </a:rPr>
              <a:t>j</a:t>
            </a:r>
            <a:r>
              <a:rPr lang="en-US" baseline="30000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A60E57-4499-4960-86BB-D59085A881A1}"/>
              </a:ext>
            </a:extLst>
          </p:cNvPr>
          <p:cNvSpPr txBox="1"/>
          <p:nvPr/>
        </p:nvSpPr>
        <p:spPr>
          <a:xfrm>
            <a:off x="5181600" y="3810000"/>
            <a:ext cx="129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[4x3]</a:t>
            </a:r>
            <a:r>
              <a:rPr lang="en-US" i="1" dirty="0">
                <a:solidFill>
                  <a:schemeClr val="tx1"/>
                </a:solidFill>
              </a:rPr>
              <a:t> W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BE2875-F79E-43BC-9AE3-EF137E54222C}"/>
              </a:ext>
            </a:extLst>
          </p:cNvPr>
          <p:cNvSpPr txBox="1"/>
          <p:nvPr/>
        </p:nvSpPr>
        <p:spPr>
          <a:xfrm>
            <a:off x="5156321" y="2585841"/>
            <a:ext cx="129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[4x4]</a:t>
            </a:r>
            <a:r>
              <a:rPr lang="en-US" i="1" dirty="0">
                <a:solidFill>
                  <a:schemeClr val="tx1"/>
                </a:solidFill>
              </a:rPr>
              <a:t> 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B12AD8-CB91-47D4-88FE-E25C054DC152}"/>
              </a:ext>
            </a:extLst>
          </p:cNvPr>
          <p:cNvSpPr/>
          <p:nvPr/>
        </p:nvSpPr>
        <p:spPr bwMode="auto">
          <a:xfrm rot="5400000">
            <a:off x="4677659" y="2133422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92C98D-802A-4DB6-B9A5-A18C5B55AE0F}"/>
              </a:ext>
            </a:extLst>
          </p:cNvPr>
          <p:cNvSpPr/>
          <p:nvPr/>
        </p:nvSpPr>
        <p:spPr bwMode="auto">
          <a:xfrm rot="5400000">
            <a:off x="4044216" y="2133422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6DF61-E887-4B8F-95AE-A8552C801345}"/>
              </a:ext>
            </a:extLst>
          </p:cNvPr>
          <p:cNvSpPr/>
          <p:nvPr/>
        </p:nvSpPr>
        <p:spPr bwMode="auto">
          <a:xfrm rot="5400000">
            <a:off x="3421428" y="2127560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28D981-4EAC-49F9-9156-2F623577A8F0}"/>
              </a:ext>
            </a:extLst>
          </p:cNvPr>
          <p:cNvSpPr/>
          <p:nvPr/>
        </p:nvSpPr>
        <p:spPr bwMode="auto">
          <a:xfrm rot="5400000">
            <a:off x="3421428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CCB605-5FBE-4860-B0C8-648F1416AD87}"/>
              </a:ext>
            </a:extLst>
          </p:cNvPr>
          <p:cNvSpPr/>
          <p:nvPr/>
        </p:nvSpPr>
        <p:spPr bwMode="auto">
          <a:xfrm rot="5400000">
            <a:off x="4044216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7E03FB-6199-4407-9198-5C7492E6A5D7}"/>
              </a:ext>
            </a:extLst>
          </p:cNvPr>
          <p:cNvSpPr/>
          <p:nvPr/>
        </p:nvSpPr>
        <p:spPr bwMode="auto">
          <a:xfrm rot="5400000">
            <a:off x="4503004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FCBF20-45F5-4466-BC2F-105BF547DEA9}"/>
              </a:ext>
            </a:extLst>
          </p:cNvPr>
          <p:cNvSpPr/>
          <p:nvPr/>
        </p:nvSpPr>
        <p:spPr bwMode="auto">
          <a:xfrm rot="5400000">
            <a:off x="3693318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42B98-EBE0-47F1-B0D1-DB14888026C4}"/>
              </a:ext>
            </a:extLst>
          </p:cNvPr>
          <p:cNvSpPr/>
          <p:nvPr/>
        </p:nvSpPr>
        <p:spPr bwMode="auto">
          <a:xfrm rot="5400000">
            <a:off x="4677659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4185A9-97C9-4724-9D57-F94B9F253162}"/>
              </a:ext>
            </a:extLst>
          </p:cNvPr>
          <p:cNvSpPr/>
          <p:nvPr/>
        </p:nvSpPr>
        <p:spPr bwMode="auto">
          <a:xfrm rot="5400000">
            <a:off x="2774796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D62B60-49C0-4C41-AF38-6E6ABA225314}"/>
              </a:ext>
            </a:extLst>
          </p:cNvPr>
          <p:cNvCxnSpPr>
            <a:stCxn id="4" idx="6"/>
            <a:endCxn id="18" idx="2"/>
          </p:cNvCxnSpPr>
          <p:nvPr/>
        </p:nvCxnSpPr>
        <p:spPr bwMode="auto">
          <a:xfrm>
            <a:off x="4906259" y="2590622"/>
            <a:ext cx="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F50FAD-D2E5-4EEE-BFD9-BC58C4E6158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 bwMode="auto">
          <a:xfrm flipH="1">
            <a:off x="4272816" y="2590622"/>
            <a:ext cx="63344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22E26-6344-4393-B425-59CFBB3E738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 bwMode="auto">
          <a:xfrm flipH="1">
            <a:off x="3650028" y="2590622"/>
            <a:ext cx="1256231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74C40-7E79-4066-84C3-6B467B2658DB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 bwMode="auto">
          <a:xfrm flipH="1">
            <a:off x="3003396" y="2590622"/>
            <a:ext cx="190286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859CD-AD17-419C-851D-2276C64E01BE}"/>
              </a:ext>
            </a:extLst>
          </p:cNvPr>
          <p:cNvCxnSpPr>
            <a:cxnSpLocks/>
            <a:stCxn id="97" idx="6"/>
            <a:endCxn id="20" idx="2"/>
          </p:cNvCxnSpPr>
          <p:nvPr/>
        </p:nvCxnSpPr>
        <p:spPr bwMode="auto">
          <a:xfrm>
            <a:off x="3003396" y="2584760"/>
            <a:ext cx="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0E96D0-BAF8-4DCA-85BE-33FAF333A390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 bwMode="auto">
          <a:xfrm>
            <a:off x="4272816" y="2590622"/>
            <a:ext cx="63344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46A450-D984-4A5B-A49C-D61B455B8E8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 bwMode="auto">
          <a:xfrm>
            <a:off x="4272816" y="2590622"/>
            <a:ext cx="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88869C-1731-472B-A679-3D3F7D1DAB7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 bwMode="auto">
          <a:xfrm flipH="1">
            <a:off x="3650028" y="2590622"/>
            <a:ext cx="622788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D9ED30-96C3-46A2-9535-C6FD00178B8B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 bwMode="auto">
          <a:xfrm flipH="1">
            <a:off x="3003396" y="2590622"/>
            <a:ext cx="126942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21406A-F41A-426C-BFEB-23EDCC6801F4}"/>
              </a:ext>
            </a:extLst>
          </p:cNvPr>
          <p:cNvCxnSpPr>
            <a:cxnSpLocks/>
            <a:stCxn id="97" idx="6"/>
            <a:endCxn id="8" idx="2"/>
          </p:cNvCxnSpPr>
          <p:nvPr/>
        </p:nvCxnSpPr>
        <p:spPr bwMode="auto">
          <a:xfrm>
            <a:off x="3003396" y="2584760"/>
            <a:ext cx="646632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BE87C8-D729-4F2F-9444-2F4E1C9669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 bwMode="auto">
          <a:xfrm>
            <a:off x="3650028" y="2584760"/>
            <a:ext cx="1256231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3CC323-8893-495C-98A4-230945E34AB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3650028" y="2584760"/>
            <a:ext cx="622788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06AD09-CE45-4E88-94F8-79DF56079A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>
            <a:off x="3650028" y="2584760"/>
            <a:ext cx="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AD5405-3203-4D29-875C-62A5669D4269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 bwMode="auto">
          <a:xfrm flipH="1">
            <a:off x="3003396" y="2584760"/>
            <a:ext cx="646632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ECBA86-1E71-4BE3-BF0E-52A6554570F9}"/>
              </a:ext>
            </a:extLst>
          </p:cNvPr>
          <p:cNvCxnSpPr>
            <a:cxnSpLocks/>
            <a:stCxn id="97" idx="6"/>
            <a:endCxn id="10" idx="2"/>
          </p:cNvCxnSpPr>
          <p:nvPr/>
        </p:nvCxnSpPr>
        <p:spPr bwMode="auto">
          <a:xfrm>
            <a:off x="3003396" y="2584760"/>
            <a:ext cx="126942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D05273-30C4-422E-86E9-722AEF1499C6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 bwMode="auto">
          <a:xfrm flipH="1">
            <a:off x="4731604" y="3682608"/>
            <a:ext cx="174655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F039A1-16B6-4CDB-824B-14E97CBB935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 bwMode="auto">
          <a:xfrm flipH="1">
            <a:off x="3921918" y="3682608"/>
            <a:ext cx="35089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A6823E-8997-4E87-8032-823BE09637FA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 bwMode="auto">
          <a:xfrm flipH="1">
            <a:off x="3921918" y="3682608"/>
            <a:ext cx="984341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6EEE3F-642D-481F-B135-D866B00E358C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 bwMode="auto">
          <a:xfrm>
            <a:off x="3650028" y="3682608"/>
            <a:ext cx="271890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CC4694-BD6D-4E2E-9D35-78EED20AF54E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 bwMode="auto">
          <a:xfrm>
            <a:off x="3003396" y="3682608"/>
            <a:ext cx="918522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2EB841-D4A8-42A0-B209-7C5A81B6824D}"/>
              </a:ext>
            </a:extLst>
          </p:cNvPr>
          <p:cNvCxnSpPr>
            <a:cxnSpLocks/>
            <a:stCxn id="20" idx="6"/>
            <a:endCxn id="107" idx="2"/>
          </p:cNvCxnSpPr>
          <p:nvPr/>
        </p:nvCxnSpPr>
        <p:spPr bwMode="auto">
          <a:xfrm>
            <a:off x="3003396" y="3682608"/>
            <a:ext cx="10883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2A419F-34B3-4291-A500-49DCB5D9A7E5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4272816" y="3682608"/>
            <a:ext cx="45878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B20426-3F74-484F-9428-8B7534E2162B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 bwMode="auto">
          <a:xfrm>
            <a:off x="3650028" y="3682608"/>
            <a:ext cx="108157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18FE3BE-8292-459A-A63B-3D72CB5EECC2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 bwMode="auto">
          <a:xfrm>
            <a:off x="3003396" y="3682608"/>
            <a:ext cx="172820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B8EA768-92C8-40C9-B4A4-C4FC3A2540B3}"/>
              </a:ext>
            </a:extLst>
          </p:cNvPr>
          <p:cNvSpPr/>
          <p:nvPr/>
        </p:nvSpPr>
        <p:spPr bwMode="auto">
          <a:xfrm rot="5400000">
            <a:off x="2774796" y="2127560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4C86F5B-AE41-4042-879E-D290282C6DE2}"/>
              </a:ext>
            </a:extLst>
          </p:cNvPr>
          <p:cNvCxnSpPr>
            <a:cxnSpLocks/>
            <a:stCxn id="97" idx="6"/>
            <a:endCxn id="18" idx="2"/>
          </p:cNvCxnSpPr>
          <p:nvPr/>
        </p:nvCxnSpPr>
        <p:spPr bwMode="auto">
          <a:xfrm>
            <a:off x="3003396" y="2584760"/>
            <a:ext cx="1902863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809513A-3949-42A7-B7C4-BA959826F6A8}"/>
              </a:ext>
            </a:extLst>
          </p:cNvPr>
          <p:cNvSpPr/>
          <p:nvPr/>
        </p:nvSpPr>
        <p:spPr bwMode="auto">
          <a:xfrm rot="5400000">
            <a:off x="2883632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3CAFDC5-C84A-4A09-9B25-4BAC338A117A}"/>
              </a:ext>
            </a:extLst>
          </p:cNvPr>
          <p:cNvCxnSpPr>
            <a:cxnSpLocks/>
            <a:stCxn id="8" idx="6"/>
            <a:endCxn id="107" idx="2"/>
          </p:cNvCxnSpPr>
          <p:nvPr/>
        </p:nvCxnSpPr>
        <p:spPr bwMode="auto">
          <a:xfrm flipH="1">
            <a:off x="3112232" y="3682608"/>
            <a:ext cx="53779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51A882C-7179-4EFF-9B84-908CA7DE9372}"/>
              </a:ext>
            </a:extLst>
          </p:cNvPr>
          <p:cNvCxnSpPr>
            <a:cxnSpLocks/>
            <a:stCxn id="10" idx="6"/>
            <a:endCxn id="107" idx="2"/>
          </p:cNvCxnSpPr>
          <p:nvPr/>
        </p:nvCxnSpPr>
        <p:spPr bwMode="auto">
          <a:xfrm flipH="1">
            <a:off x="3112232" y="3682608"/>
            <a:ext cx="1160584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ECC459-C59C-4466-B473-5E3F1B561E5D}"/>
              </a:ext>
            </a:extLst>
          </p:cNvPr>
          <p:cNvCxnSpPr>
            <a:cxnSpLocks/>
            <a:stCxn id="18" idx="6"/>
            <a:endCxn id="107" idx="2"/>
          </p:cNvCxnSpPr>
          <p:nvPr/>
        </p:nvCxnSpPr>
        <p:spPr bwMode="auto">
          <a:xfrm flipH="1">
            <a:off x="3112232" y="3682608"/>
            <a:ext cx="1794027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2E5F6A-0C5E-40C0-A9A0-680D26B025A1}"/>
              </a:ext>
            </a:extLst>
          </p:cNvPr>
          <p:cNvCxnSpPr>
            <a:cxnSpLocks/>
            <a:stCxn id="17" idx="6"/>
          </p:cNvCxnSpPr>
          <p:nvPr/>
        </p:nvCxnSpPr>
        <p:spPr bwMode="auto">
          <a:xfrm rot="5400000">
            <a:off x="3692921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C830F7B-2F63-41E5-9243-4DFA1E7DF1E4}"/>
              </a:ext>
            </a:extLst>
          </p:cNvPr>
          <p:cNvCxnSpPr>
            <a:cxnSpLocks/>
            <a:stCxn id="107" idx="6"/>
          </p:cNvCxnSpPr>
          <p:nvPr/>
        </p:nvCxnSpPr>
        <p:spPr bwMode="auto">
          <a:xfrm rot="5400000">
            <a:off x="2883235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168E5BA-8D11-4B67-B1BE-24DDECAA4F50}"/>
              </a:ext>
            </a:extLst>
          </p:cNvPr>
          <p:cNvCxnSpPr>
            <a:cxnSpLocks/>
            <a:stCxn id="16" idx="6"/>
          </p:cNvCxnSpPr>
          <p:nvPr/>
        </p:nvCxnSpPr>
        <p:spPr bwMode="auto">
          <a:xfrm rot="5400000">
            <a:off x="4502607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7F931AA-4872-4EA4-811A-E9E74380087F}"/>
              </a:ext>
            </a:extLst>
          </p:cNvPr>
          <p:cNvSpPr/>
          <p:nvPr/>
        </p:nvSpPr>
        <p:spPr bwMode="auto">
          <a:xfrm>
            <a:off x="2929731" y="5313459"/>
            <a:ext cx="2076572" cy="46678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Argmax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AD69646-8B38-4764-8B5F-8DFD5AB8DE27}"/>
              </a:ext>
            </a:extLst>
          </p:cNvPr>
          <p:cNvCxnSpPr>
            <a:cxnSpLocks/>
            <a:stCxn id="177" idx="2"/>
          </p:cNvCxnSpPr>
          <p:nvPr/>
        </p:nvCxnSpPr>
        <p:spPr bwMode="auto">
          <a:xfrm>
            <a:off x="3968017" y="5780245"/>
            <a:ext cx="2" cy="2496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E1DF2EB-F97F-48C5-B050-4959CA74B104}"/>
              </a:ext>
            </a:extLst>
          </p:cNvPr>
          <p:cNvSpPr txBox="1"/>
          <p:nvPr/>
        </p:nvSpPr>
        <p:spPr>
          <a:xfrm>
            <a:off x="2774796" y="1588869"/>
            <a:ext cx="250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BF26BF2-69FF-42A7-A5DF-15A886315CF9}"/>
              </a:ext>
            </a:extLst>
          </p:cNvPr>
          <p:cNvSpPr txBox="1"/>
          <p:nvPr/>
        </p:nvSpPr>
        <p:spPr>
          <a:xfrm>
            <a:off x="3696770" y="5934297"/>
            <a:ext cx="54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9E3BA7-4A1D-4874-A82C-51B6A0554159}"/>
              </a:ext>
            </a:extLst>
          </p:cNvPr>
          <p:cNvSpPr txBox="1"/>
          <p:nvPr/>
        </p:nvSpPr>
        <p:spPr>
          <a:xfrm>
            <a:off x="2458120" y="4772962"/>
            <a:ext cx="250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4FF29-8EC4-446E-9FB9-0531DF3CF0B2}"/>
              </a:ext>
            </a:extLst>
          </p:cNvPr>
          <p:cNvSpPr txBox="1"/>
          <p:nvPr/>
        </p:nvSpPr>
        <p:spPr>
          <a:xfrm>
            <a:off x="924549" y="2137879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529438-E4D6-4856-B046-206FFF2B1D55}"/>
              </a:ext>
            </a:extLst>
          </p:cNvPr>
          <p:cNvSpPr txBox="1"/>
          <p:nvPr/>
        </p:nvSpPr>
        <p:spPr>
          <a:xfrm>
            <a:off x="398812" y="3228233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Hidden Layer(s)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A5FD29-7856-4453-A56B-061C67CF42AE}"/>
              </a:ext>
            </a:extLst>
          </p:cNvPr>
          <p:cNvSpPr txBox="1"/>
          <p:nvPr/>
        </p:nvSpPr>
        <p:spPr>
          <a:xfrm>
            <a:off x="767618" y="4772961"/>
            <a:ext cx="186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94707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EC85-E24D-4E2D-AFE2-31B6314D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weights?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9BFA-CF00-4F84-96A2-2CFF92BA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connected layer with 784 inputs, 1024 outputs: </a:t>
            </a:r>
          </a:p>
          <a:p>
            <a:pPr lvl="1"/>
            <a:r>
              <a:rPr lang="en-US" dirty="0"/>
              <a:t>[784 x 1024] weight matrix</a:t>
            </a:r>
          </a:p>
          <a:p>
            <a:pPr lvl="1"/>
            <a:r>
              <a:rPr lang="en-US" dirty="0"/>
              <a:t>[1024 x 1] bias vector</a:t>
            </a:r>
          </a:p>
          <a:p>
            <a:r>
              <a:rPr lang="en-US" dirty="0"/>
              <a:t>Look at observational data to determine the weights.</a:t>
            </a:r>
          </a:p>
          <a:p>
            <a:r>
              <a:rPr lang="en-US" dirty="0"/>
              <a:t>With enough input data and corresponding desired outputs, we can model the relationship between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40016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656A-F489-4EF4-9F95-40841244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C92-0D29-4274-A572-C79411A7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(inference)</a:t>
            </a:r>
          </a:p>
          <a:p>
            <a:pPr lvl="1"/>
            <a:r>
              <a:rPr lang="en-US" dirty="0"/>
              <a:t>Given parameters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dirty="0"/>
              <a:t> and input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/>
              <a:t>, produce label </a:t>
            </a:r>
            <a:r>
              <a:rPr lang="en-US" i="1" dirty="0"/>
              <a:t>y</a:t>
            </a:r>
          </a:p>
          <a:p>
            <a:r>
              <a:rPr lang="en-US" dirty="0"/>
              <a:t>Backward (training)</a:t>
            </a:r>
          </a:p>
          <a:p>
            <a:pPr lvl="1"/>
            <a:r>
              <a:rPr lang="en-US" dirty="0"/>
              <a:t>Given input data and target label </a:t>
            </a:r>
            <a:r>
              <a:rPr lang="en-US" i="1" dirty="0"/>
              <a:t>t</a:t>
            </a:r>
            <a:r>
              <a:rPr lang="en-US" dirty="0"/>
              <a:t>, determine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4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6A50-0491-4465-8D9B-77D317EC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Gradient-Based Supervised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52C5-6AF4-4837-8F49-5B6241DD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labeled dataset (large)</a:t>
            </a:r>
          </a:p>
          <a:p>
            <a:pPr lvl="1"/>
            <a:r>
              <a:rPr lang="en-US" dirty="0"/>
              <a:t>Example: 60,000 28x28 grayscale images of handwritten numbers, each labeled</a:t>
            </a:r>
          </a:p>
          <a:p>
            <a:r>
              <a:rPr lang="en-US" dirty="0"/>
              <a:t>One network architecture</a:t>
            </a:r>
          </a:p>
          <a:p>
            <a:pPr lvl="1"/>
            <a:r>
              <a:rPr lang="en-US" dirty="0"/>
              <a:t>Example: perceptron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W</a:t>
            </a:r>
            <a:r>
              <a:rPr lang="en-US" dirty="0"/>
              <a:t> • </a:t>
            </a:r>
            <a:r>
              <a:rPr lang="en-US" b="1" i="1" dirty="0"/>
              <a:t>x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r>
              <a:rPr lang="en-US" dirty="0"/>
              <a:t>One error function</a:t>
            </a:r>
          </a:p>
          <a:p>
            <a:pPr lvl="1"/>
            <a:r>
              <a:rPr lang="en-US" dirty="0"/>
              <a:t>For target label </a:t>
            </a:r>
            <a:r>
              <a:rPr lang="en-US" i="1" dirty="0"/>
              <a:t>t</a:t>
            </a:r>
            <a:r>
              <a:rPr lang="en-US" dirty="0"/>
              <a:t>, network output </a:t>
            </a:r>
            <a:r>
              <a:rPr lang="en-US" i="1" dirty="0"/>
              <a:t>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E</a:t>
            </a:r>
            <a:r>
              <a:rPr lang="en-US" dirty="0"/>
              <a:t> = ½ (</a:t>
            </a:r>
            <a:r>
              <a:rPr lang="en-US" i="1" dirty="0"/>
              <a:t>y</a:t>
            </a:r>
            <a:r>
              <a:rPr lang="en-US" dirty="0"/>
              <a:t> – 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69AEC-1529-407B-81CF-027F0A818781}"/>
              </a:ext>
            </a:extLst>
          </p:cNvPr>
          <p:cNvSpPr txBox="1"/>
          <p:nvPr/>
        </p:nvSpPr>
        <p:spPr>
          <a:xfrm>
            <a:off x="5638800" y="411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i="1" dirty="0">
                <a:solidFill>
                  <a:schemeClr val="tx1"/>
                </a:solidFill>
              </a:rPr>
              <a:t>W, 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3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Training Outline</a:t>
            </a:r>
            <a:br>
              <a:rPr lang="en-US" dirty="0"/>
            </a:br>
            <a:r>
              <a:rPr lang="en-US" dirty="0"/>
              <a:t>(Stochastic Gradient Descent)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3213" cy="4570413"/>
          </a:xfrm>
        </p:spPr>
        <p:txBody>
          <a:bodyPr/>
          <a:lstStyle/>
          <a:p>
            <a:pPr marL="342900" indent="-342900"/>
            <a:r>
              <a:rPr lang="en-US" sz="2800" dirty="0"/>
              <a:t>For each labeled image:</a:t>
            </a:r>
          </a:p>
          <a:p>
            <a:pPr lvl="1"/>
            <a:r>
              <a:rPr lang="en-US" sz="2400" dirty="0"/>
              <a:t>Read data to initialize input layer</a:t>
            </a:r>
          </a:p>
          <a:p>
            <a:pPr lvl="1"/>
            <a:r>
              <a:rPr lang="en-US" sz="2400" dirty="0"/>
              <a:t>Evaluate network to get </a:t>
            </a:r>
            <a:r>
              <a:rPr lang="en-US" sz="2400" i="1" dirty="0"/>
              <a:t>y </a:t>
            </a:r>
            <a:r>
              <a:rPr lang="en-US" sz="2400" dirty="0"/>
              <a:t>(forward)</a:t>
            </a:r>
          </a:p>
          <a:p>
            <a:pPr lvl="1"/>
            <a:r>
              <a:rPr lang="en-US" sz="2400" dirty="0"/>
              <a:t>Compare with target label </a:t>
            </a:r>
            <a:r>
              <a:rPr lang="en-US" sz="2400" i="1" dirty="0"/>
              <a:t>t</a:t>
            </a:r>
            <a:r>
              <a:rPr lang="en-US" sz="2400" dirty="0"/>
              <a:t> to get error </a:t>
            </a:r>
            <a:r>
              <a:rPr lang="en-US" sz="2400" i="1" dirty="0"/>
              <a:t>E</a:t>
            </a:r>
          </a:p>
          <a:p>
            <a:pPr lvl="1"/>
            <a:r>
              <a:rPr lang="en-US" sz="2400" dirty="0"/>
              <a:t>Backpropagate error derivative to get parameter updates</a:t>
            </a:r>
          </a:p>
          <a:p>
            <a:pPr marL="742950" lvl="1" indent="-342900"/>
            <a:r>
              <a:rPr lang="en-US" sz="2400" dirty="0"/>
              <a:t>Adjust parameters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dirty="0"/>
              <a:t> in a direction that reduces total </a:t>
            </a:r>
            <a:r>
              <a:rPr lang="en-US" sz="2400" i="1" dirty="0"/>
              <a:t>E</a:t>
            </a:r>
            <a:r>
              <a:rPr lang="en-US" sz="2400" dirty="0"/>
              <a:t> over entire training set. </a:t>
            </a:r>
          </a:p>
          <a:p>
            <a:pPr marL="801687" lvl="2" indent="0">
              <a:buNone/>
            </a:pP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i="1" baseline="-25000" dirty="0">
                <a:solidFill>
                  <a:schemeClr val="tx1"/>
                </a:solidFill>
              </a:rPr>
              <a:t>i+1 </a:t>
            </a:r>
            <a:r>
              <a:rPr lang="en-US" sz="2000" i="1" dirty="0">
                <a:solidFill>
                  <a:schemeClr val="tx1"/>
                </a:solidFill>
              </a:rPr>
              <a:t>=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 - </a:t>
            </a:r>
            <a:r>
              <a:rPr lang="el-GR" sz="2000" i="1" dirty="0">
                <a:solidFill>
                  <a:schemeClr val="tx1"/>
                </a:solidFill>
              </a:rPr>
              <a:t>εΔϴ</a:t>
            </a:r>
            <a:endParaRPr lang="en-US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Each gradient update happens from most accurate minima estimation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6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5EE3-F364-4D4A-AE42-529F0B3D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Gradient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945E0-8BE5-4EB0-B6BD-ABB4555F1FAD}"/>
              </a:ext>
            </a:extLst>
          </p:cNvPr>
          <p:cNvSpPr txBox="1"/>
          <p:nvPr/>
        </p:nvSpPr>
        <p:spPr>
          <a:xfrm>
            <a:off x="381000" y="15318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baseline="-25000" dirty="0">
                <a:solidFill>
                  <a:schemeClr val="tx1"/>
                </a:solidFill>
              </a:rPr>
              <a:t>i+1 </a:t>
            </a:r>
            <a:r>
              <a:rPr lang="en-US" i="1" dirty="0">
                <a:solidFill>
                  <a:schemeClr val="tx1"/>
                </a:solidFill>
              </a:rPr>
              <a:t>=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baseline="-25000" dirty="0" err="1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l-GR" i="1" dirty="0">
                <a:solidFill>
                  <a:schemeClr val="tx1"/>
                </a:solidFill>
              </a:rPr>
              <a:t>εΔϴ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91663-57F8-44AF-BC40-2B0CAA1C3A93}"/>
              </a:ext>
            </a:extLst>
          </p:cNvPr>
          <p:cNvSpPr txBox="1"/>
          <p:nvPr/>
        </p:nvSpPr>
        <p:spPr>
          <a:xfrm>
            <a:off x="2971800" y="231593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i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31994-2F54-47C6-807C-6D3D2FAD920B}"/>
              </a:ext>
            </a:extLst>
          </p:cNvPr>
          <p:cNvSpPr txBox="1"/>
          <p:nvPr/>
        </p:nvSpPr>
        <p:spPr>
          <a:xfrm>
            <a:off x="2895600" y="370397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½ (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0C7C2-F89A-4D86-A93A-7D6E1957D5BD}"/>
              </a:ext>
            </a:extLst>
          </p:cNvPr>
          <p:cNvSpPr txBox="1"/>
          <p:nvPr/>
        </p:nvSpPr>
        <p:spPr>
          <a:xfrm>
            <a:off x="2623851" y="151751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i+1 </a:t>
            </a:r>
            <a:r>
              <a:rPr lang="en-US" i="1" dirty="0">
                <a:solidFill>
                  <a:schemeClr val="tx1"/>
                </a:solidFill>
              </a:rPr>
              <a:t>= W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l-GR" i="1" dirty="0">
                <a:solidFill>
                  <a:schemeClr val="tx1"/>
                </a:solidFill>
              </a:rPr>
              <a:t>εΔ</a:t>
            </a:r>
            <a:r>
              <a:rPr lang="en-US" i="1" dirty="0">
                <a:solidFill>
                  <a:schemeClr val="tx1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F3DAD-7B97-4AD7-85F5-53AE52F88FEC}"/>
                  </a:ext>
                </a:extLst>
              </p:cNvPr>
              <p:cNvSpPr txBox="1"/>
              <p:nvPr/>
            </p:nvSpPr>
            <p:spPr>
              <a:xfrm>
                <a:off x="2209800" y="5076407"/>
                <a:ext cx="3352800" cy="66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l-GR" dirty="0">
                    <a:solidFill>
                      <a:schemeClr val="tx1"/>
                    </a:solidFill>
                  </a:rPr>
                  <a:t>Δ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F3DAD-7B97-4AD7-85F5-53AE52F8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76407"/>
                <a:ext cx="3352800" cy="665503"/>
              </a:xfrm>
              <a:prstGeom prst="rect">
                <a:avLst/>
              </a:prstGeom>
              <a:blipFill>
                <a:blip r:embed="rId2"/>
                <a:stretch>
                  <a:fillRect l="-2909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BFDA-6FEA-4C13-B9FF-24F75F8E54C4}"/>
                  </a:ext>
                </a:extLst>
              </p:cNvPr>
              <p:cNvSpPr txBox="1"/>
              <p:nvPr/>
            </p:nvSpPr>
            <p:spPr>
              <a:xfrm>
                <a:off x="915987" y="4130737"/>
                <a:ext cx="4113213" cy="85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BFDA-6FEA-4C13-B9FF-24F75F8E5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7" y="4130737"/>
                <a:ext cx="4113213" cy="856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7A558-C587-46E3-90EF-DE8FE9904DAE}"/>
                  </a:ext>
                </a:extLst>
              </p:cNvPr>
              <p:cNvSpPr txBox="1"/>
              <p:nvPr/>
            </p:nvSpPr>
            <p:spPr>
              <a:xfrm>
                <a:off x="3505200" y="2746358"/>
                <a:ext cx="125650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7A558-C587-46E3-90EF-DE8FE9904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746358"/>
                <a:ext cx="1256507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D27F5-324C-4770-8190-25BB2218264D}"/>
                  </a:ext>
                </a:extLst>
              </p:cNvPr>
              <p:cNvSpPr txBox="1"/>
              <p:nvPr/>
            </p:nvSpPr>
            <p:spPr>
              <a:xfrm>
                <a:off x="1370223" y="5874824"/>
                <a:ext cx="3657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+1 = 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 – </m:t>
                      </m:r>
                      <m:r>
                        <m:rPr>
                          <m:nor/>
                        </m:rPr>
                        <a:rPr lang="el-GR" i="1" dirty="0">
                          <a:solidFill>
                            <a:schemeClr val="tx1"/>
                          </a:solidFill>
                        </a:rPr>
                        <m:t>ε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b="1" i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x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D27F5-324C-4770-8190-25BB22182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23" y="5874824"/>
                <a:ext cx="3657600" cy="461665"/>
              </a:xfrm>
              <a:prstGeom prst="rect">
                <a:avLst/>
              </a:prstGeom>
              <a:blipFill>
                <a:blip r:embed="rId5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40AF55B-D5D1-4B11-A356-2DF8328B86BD}"/>
              </a:ext>
            </a:extLst>
          </p:cNvPr>
          <p:cNvSpPr txBox="1"/>
          <p:nvPr/>
        </p:nvSpPr>
        <p:spPr>
          <a:xfrm>
            <a:off x="5257800" y="2295529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4F165-F50E-48D9-8141-CD684FB819C9}"/>
              </a:ext>
            </a:extLst>
          </p:cNvPr>
          <p:cNvSpPr txBox="1"/>
          <p:nvPr/>
        </p:nvSpPr>
        <p:spPr>
          <a:xfrm>
            <a:off x="5257800" y="369791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Error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B8300-A210-4684-975E-81EC8BF02A54}"/>
              </a:ext>
            </a:extLst>
          </p:cNvPr>
          <p:cNvSpPr txBox="1"/>
          <p:nvPr/>
        </p:nvSpPr>
        <p:spPr>
          <a:xfrm>
            <a:off x="5257800" y="152854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Parameter Update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DABF8-8621-4706-A7F2-35B0B4B54D29}"/>
              </a:ext>
            </a:extLst>
          </p:cNvPr>
          <p:cNvSpPr txBox="1"/>
          <p:nvPr/>
        </p:nvSpPr>
        <p:spPr>
          <a:xfrm>
            <a:off x="5257800" y="2828561"/>
            <a:ext cx="342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weight gradient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63D48-D63D-473B-873F-8502B71FC231}"/>
              </a:ext>
            </a:extLst>
          </p:cNvPr>
          <p:cNvSpPr txBox="1"/>
          <p:nvPr/>
        </p:nvSpPr>
        <p:spPr>
          <a:xfrm>
            <a:off x="5257800" y="4332251"/>
            <a:ext cx="350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Error function gradient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D9A66-6BD3-4026-AA36-C2F655C6EB6C}"/>
              </a:ext>
            </a:extLst>
          </p:cNvPr>
          <p:cNvSpPr txBox="1"/>
          <p:nvPr/>
        </p:nvSpPr>
        <p:spPr>
          <a:xfrm>
            <a:off x="5257800" y="511037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 weight update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6EEE0-725F-4A0D-84DE-B425645F2435}"/>
              </a:ext>
            </a:extLst>
          </p:cNvPr>
          <p:cNvSpPr txBox="1"/>
          <p:nvPr/>
        </p:nvSpPr>
        <p:spPr>
          <a:xfrm>
            <a:off x="5257800" y="585442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 weight update term</a:t>
            </a:r>
          </a:p>
        </p:txBody>
      </p:sp>
    </p:spTree>
    <p:extLst>
      <p:ext uri="{BB962C8B-B14F-4D97-AF65-F5344CB8AC3E}">
        <p14:creationId xmlns:p14="http://schemas.microsoft.com/office/powerpoint/2010/main" val="327829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614-6190-49C5-9B37-3F0C8361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BEA64-8757-4CCF-9C0A-59128880DA82}"/>
              </a:ext>
            </a:extLst>
          </p:cNvPr>
          <p:cNvSpPr/>
          <p:nvPr/>
        </p:nvSpPr>
        <p:spPr bwMode="auto">
          <a:xfrm>
            <a:off x="1036760" y="2095502"/>
            <a:ext cx="381000" cy="1371600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B60F5-27DE-4328-8AB9-A54E5CABA01D}"/>
              </a:ext>
            </a:extLst>
          </p:cNvPr>
          <p:cNvSpPr/>
          <p:nvPr/>
        </p:nvSpPr>
        <p:spPr bwMode="auto">
          <a:xfrm>
            <a:off x="3429000" y="2067925"/>
            <a:ext cx="2209800" cy="1371600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DE7F6-4739-4AC2-9883-490BEC9A91A6}"/>
              </a:ext>
            </a:extLst>
          </p:cNvPr>
          <p:cNvSpPr/>
          <p:nvPr/>
        </p:nvSpPr>
        <p:spPr bwMode="auto">
          <a:xfrm>
            <a:off x="5943600" y="2067924"/>
            <a:ext cx="381000" cy="2045677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035B-4A18-4E48-97BA-9A257C88D971}"/>
                  </a:ext>
                </a:extLst>
              </p:cNvPr>
              <p:cNvSpPr txBox="1"/>
              <p:nvPr/>
            </p:nvSpPr>
            <p:spPr>
              <a:xfrm>
                <a:off x="707780" y="4613205"/>
                <a:ext cx="23622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035B-4A18-4E48-97BA-9A257C88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80" y="4613205"/>
                <a:ext cx="2362200" cy="1030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C003A-0508-4F5D-88DB-D429B707F579}"/>
                  </a:ext>
                </a:extLst>
              </p:cNvPr>
              <p:cNvSpPr txBox="1"/>
              <p:nvPr/>
            </p:nvSpPr>
            <p:spPr>
              <a:xfrm>
                <a:off x="4153693" y="4710790"/>
                <a:ext cx="3579813" cy="89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C003A-0508-4F5D-88DB-D429B707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693" y="4710790"/>
                <a:ext cx="3579813" cy="897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BFAC7FB-E224-426E-A85B-570859C1F1C2}"/>
              </a:ext>
            </a:extLst>
          </p:cNvPr>
          <p:cNvSpPr txBox="1"/>
          <p:nvPr/>
        </p:nvSpPr>
        <p:spPr>
          <a:xfrm>
            <a:off x="484310" y="1996472"/>
            <a:ext cx="53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i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1C27B-028F-4DFA-AA08-D23B88200CA4}"/>
              </a:ext>
            </a:extLst>
          </p:cNvPr>
          <p:cNvSpPr txBox="1"/>
          <p:nvPr/>
        </p:nvSpPr>
        <p:spPr>
          <a:xfrm>
            <a:off x="6362700" y="2021123"/>
            <a:ext cx="53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EC6CD-BFFE-45B2-B345-7561A7486E60}"/>
              </a:ext>
            </a:extLst>
          </p:cNvPr>
          <p:cNvSpPr txBox="1"/>
          <p:nvPr/>
        </p:nvSpPr>
        <p:spPr>
          <a:xfrm>
            <a:off x="2514600" y="19050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1,&lt;j&gt;</a:t>
            </a:r>
          </a:p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2,&lt;j&gt;</a:t>
            </a:r>
          </a:p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3,&lt;j&gt;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38123-443E-4B8E-90DB-6CD48BABC0D6}"/>
              </a:ext>
            </a:extLst>
          </p:cNvPr>
          <p:cNvSpPr txBox="1"/>
          <p:nvPr/>
        </p:nvSpPr>
        <p:spPr>
          <a:xfrm>
            <a:off x="1652221" y="2380056"/>
            <a:ext cx="47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=</a:t>
            </a:r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0AE8A-479B-4BB9-9A62-C3CAD423FF34}"/>
              </a:ext>
            </a:extLst>
          </p:cNvPr>
          <p:cNvCxnSpPr/>
          <p:nvPr/>
        </p:nvCxnSpPr>
        <p:spPr bwMode="auto">
          <a:xfrm>
            <a:off x="3429000" y="2380056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A073AD-7523-4AED-A1BD-066ACA30CF3B}"/>
              </a:ext>
            </a:extLst>
          </p:cNvPr>
          <p:cNvCxnSpPr/>
          <p:nvPr/>
        </p:nvCxnSpPr>
        <p:spPr bwMode="auto">
          <a:xfrm>
            <a:off x="3429000" y="2753725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5815C2-6EBE-45DF-95BE-B97165927E36}"/>
              </a:ext>
            </a:extLst>
          </p:cNvPr>
          <p:cNvCxnSpPr/>
          <p:nvPr/>
        </p:nvCxnSpPr>
        <p:spPr bwMode="auto">
          <a:xfrm>
            <a:off x="3429000" y="3090762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81321B-742D-4452-8E8F-9B91F7527561}"/>
              </a:ext>
            </a:extLst>
          </p:cNvPr>
          <p:cNvSpPr txBox="1"/>
          <p:nvPr/>
        </p:nvSpPr>
        <p:spPr>
          <a:xfrm>
            <a:off x="7162800" y="24246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Computed from previous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DA7995-3364-495A-AB8F-302C4C2DEA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162800" y="3755565"/>
            <a:ext cx="457201" cy="955225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7A287E-7FBD-47A4-891C-87FA6B12036E}"/>
              </a:ext>
            </a:extLst>
          </p:cNvPr>
          <p:cNvSpPr txBox="1"/>
          <p:nvPr/>
        </p:nvSpPr>
        <p:spPr>
          <a:xfrm>
            <a:off x="5086350" y="621350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Need input to this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D6B239-CA55-4C35-A0B4-DB70720F28B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43800" y="5461465"/>
            <a:ext cx="228600" cy="752036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2098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Batched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training </a:t>
            </a:r>
            <a:r>
              <a:rPr lang="en-US" sz="2800" i="1" dirty="0"/>
              <a:t>epoch:</a:t>
            </a:r>
          </a:p>
          <a:p>
            <a:pPr lvl="1"/>
            <a:r>
              <a:rPr lang="en-US" sz="2400" i="1" dirty="0"/>
              <a:t>Set </a:t>
            </a:r>
            <a:r>
              <a:rPr lang="el-GR" sz="2400" i="1" dirty="0">
                <a:solidFill>
                  <a:schemeClr val="tx1"/>
                </a:solidFill>
              </a:rPr>
              <a:t>Δϴ</a:t>
            </a:r>
            <a:r>
              <a:rPr lang="en-US" sz="2400" i="1" dirty="0">
                <a:solidFill>
                  <a:schemeClr val="tx1"/>
                </a:solidFill>
              </a:rPr>
              <a:t> = 0</a:t>
            </a:r>
            <a:endParaRPr lang="en-US" sz="2400" dirty="0"/>
          </a:p>
          <a:p>
            <a:pPr marL="742950" lvl="1" indent="-342900"/>
            <a:r>
              <a:rPr lang="en-US" sz="2400" dirty="0"/>
              <a:t>For each labeled image:</a:t>
            </a:r>
          </a:p>
          <a:p>
            <a:pPr lvl="2"/>
            <a:r>
              <a:rPr lang="en-US" sz="2000" dirty="0"/>
              <a:t>Read data to initialize input layer</a:t>
            </a:r>
          </a:p>
          <a:p>
            <a:pPr lvl="2"/>
            <a:r>
              <a:rPr lang="en-US" sz="2000" dirty="0"/>
              <a:t>Evaluate network to get </a:t>
            </a:r>
            <a:r>
              <a:rPr lang="en-US" sz="2000" i="1" dirty="0"/>
              <a:t>y </a:t>
            </a:r>
            <a:r>
              <a:rPr lang="en-US" sz="2000" dirty="0"/>
              <a:t>(forward)</a:t>
            </a:r>
          </a:p>
          <a:p>
            <a:pPr lvl="2"/>
            <a:r>
              <a:rPr lang="en-US" sz="2000" dirty="0"/>
              <a:t>Compare with target label </a:t>
            </a:r>
            <a:r>
              <a:rPr lang="en-US" sz="2000" i="1" dirty="0"/>
              <a:t>t</a:t>
            </a:r>
            <a:r>
              <a:rPr lang="en-US" sz="2000" dirty="0"/>
              <a:t> to get error </a:t>
            </a:r>
            <a:r>
              <a:rPr lang="en-US" sz="2000" i="1" dirty="0"/>
              <a:t>E</a:t>
            </a:r>
          </a:p>
          <a:p>
            <a:pPr lvl="2"/>
            <a:r>
              <a:rPr lang="en-US" sz="2000" dirty="0"/>
              <a:t>Backpropagate error derivative to get parameter updates</a:t>
            </a:r>
          </a:p>
          <a:p>
            <a:pPr lvl="2"/>
            <a:r>
              <a:rPr lang="en-US" sz="2000" dirty="0"/>
              <a:t>Accumulate parameter updates into </a:t>
            </a:r>
            <a:r>
              <a:rPr lang="el-GR" sz="2000" i="1" dirty="0">
                <a:solidFill>
                  <a:schemeClr val="tx1"/>
                </a:solidFill>
              </a:rPr>
              <a:t>Δϴ</a:t>
            </a:r>
            <a:endParaRPr lang="en-US" sz="2000" dirty="0"/>
          </a:p>
          <a:p>
            <a:pPr marL="742950" lvl="1" indent="-342900"/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>
                <a:solidFill>
                  <a:schemeClr val="tx1"/>
                </a:solidFill>
              </a:rPr>
              <a:t>i+1 </a:t>
            </a:r>
            <a:r>
              <a:rPr lang="en-US" sz="2400" i="1" dirty="0">
                <a:solidFill>
                  <a:schemeClr val="tx1"/>
                </a:solidFill>
              </a:rPr>
              <a:t>=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- </a:t>
            </a:r>
            <a:r>
              <a:rPr lang="el-GR" sz="2400" i="1" dirty="0">
                <a:solidFill>
                  <a:schemeClr val="tx1"/>
                </a:solidFill>
              </a:rPr>
              <a:t>εΔϴ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Aggregate gradient update most accurately reflects true gradient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Stochastic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each batch in training set</a:t>
            </a:r>
          </a:p>
          <a:p>
            <a:pPr marL="742950" lvl="1" indent="-342900"/>
            <a:r>
              <a:rPr lang="en-US" sz="2400" dirty="0"/>
              <a:t>For each labeled image in batch:</a:t>
            </a:r>
          </a:p>
          <a:p>
            <a:pPr lvl="2"/>
            <a:r>
              <a:rPr lang="en-US" sz="2000" dirty="0"/>
              <a:t>Read data to initialize input layer</a:t>
            </a:r>
          </a:p>
          <a:p>
            <a:pPr lvl="2"/>
            <a:r>
              <a:rPr lang="en-US" sz="2000" dirty="0"/>
              <a:t>Evaluate network to get </a:t>
            </a:r>
            <a:r>
              <a:rPr lang="en-US" sz="2000" i="1" dirty="0"/>
              <a:t>y </a:t>
            </a:r>
            <a:r>
              <a:rPr lang="en-US" sz="2000" dirty="0"/>
              <a:t>(forward)</a:t>
            </a:r>
          </a:p>
          <a:p>
            <a:pPr lvl="2"/>
            <a:r>
              <a:rPr lang="en-US" sz="2000" dirty="0"/>
              <a:t>Compare with target label </a:t>
            </a:r>
            <a:r>
              <a:rPr lang="en-US" sz="2000" i="1" dirty="0"/>
              <a:t>t</a:t>
            </a:r>
            <a:r>
              <a:rPr lang="en-US" sz="2000" dirty="0"/>
              <a:t> to get error </a:t>
            </a:r>
            <a:r>
              <a:rPr lang="en-US" sz="2000" i="1" dirty="0"/>
              <a:t>E</a:t>
            </a:r>
          </a:p>
          <a:p>
            <a:pPr lvl="2"/>
            <a:r>
              <a:rPr lang="en-US" sz="2000" dirty="0"/>
              <a:t>Backpropagate error derivative to get parameter updates</a:t>
            </a:r>
          </a:p>
          <a:p>
            <a:pPr lvl="2"/>
            <a:r>
              <a:rPr lang="en-US" sz="2000" dirty="0"/>
              <a:t>Accumulate parameter updates into </a:t>
            </a:r>
            <a:r>
              <a:rPr lang="el-GR" sz="2000" i="1" dirty="0">
                <a:solidFill>
                  <a:schemeClr val="tx1"/>
                </a:solidFill>
              </a:rPr>
              <a:t>Δϴ</a:t>
            </a:r>
            <a:endParaRPr lang="en-US" sz="2000" dirty="0"/>
          </a:p>
          <a:p>
            <a:pPr marL="742950" lvl="1" indent="-342900"/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>
                <a:solidFill>
                  <a:schemeClr val="tx1"/>
                </a:solidFill>
              </a:rPr>
              <a:t>i+1 </a:t>
            </a:r>
            <a:r>
              <a:rPr lang="en-US" sz="2400" i="1" dirty="0">
                <a:solidFill>
                  <a:schemeClr val="tx1"/>
                </a:solidFill>
              </a:rPr>
              <a:t>=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- </a:t>
            </a:r>
            <a:r>
              <a:rPr lang="el-GR" sz="2400" i="1" dirty="0">
                <a:solidFill>
                  <a:schemeClr val="tx1"/>
                </a:solidFill>
              </a:rPr>
              <a:t>εΔϴ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Balance between accuracy of gradient estimation and parallelism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8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important way of building applications whose logic is not fully understood.</a:t>
            </a:r>
          </a:p>
          <a:p>
            <a:pPr lvl="1"/>
            <a:r>
              <a:rPr lang="en-US" sz="2000" dirty="0"/>
              <a:t>Use labeled data – data that come with the input values and their desired output values – to learn what the logic should be</a:t>
            </a:r>
          </a:p>
          <a:p>
            <a:pPr lvl="1"/>
            <a:r>
              <a:rPr lang="en-US" sz="2000" dirty="0"/>
              <a:t>Capture each labeled data item by adjusting the program logic </a:t>
            </a:r>
          </a:p>
          <a:p>
            <a:pPr lvl="1"/>
            <a:r>
              <a:rPr lang="en-US" sz="2000" dirty="0"/>
              <a:t>Learn by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44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793-8FDC-4F28-9B5A-B562364C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training done?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F01C4-C79E-4FEA-BE39-3A2E50FF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8229898" cy="39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793-8FDC-4F28-9B5A-B562364C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training done?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2FFCC-7C2C-4AEC-AB1D-4A586464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1"/>
            <a:ext cx="7923213" cy="1828800"/>
          </a:xfrm>
        </p:spPr>
        <p:txBody>
          <a:bodyPr/>
          <a:lstStyle/>
          <a:p>
            <a:r>
              <a:rPr lang="en-US" dirty="0"/>
              <a:t>Split dataset into </a:t>
            </a:r>
            <a:r>
              <a:rPr lang="en-US" i="1" dirty="0"/>
              <a:t>training</a:t>
            </a:r>
            <a:r>
              <a:rPr lang="en-US" dirty="0"/>
              <a:t> and </a:t>
            </a:r>
            <a:r>
              <a:rPr lang="en-US" i="1" dirty="0"/>
              <a:t>test</a:t>
            </a:r>
          </a:p>
          <a:p>
            <a:r>
              <a:rPr lang="en-US" i="1" dirty="0" err="1"/>
              <a:t>Generatlization</a:t>
            </a:r>
            <a:r>
              <a:rPr lang="en-US" i="1" dirty="0"/>
              <a:t> error:</a:t>
            </a:r>
            <a:r>
              <a:rPr lang="en-US" dirty="0"/>
              <a:t> difference between training and test error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7A100-43F3-425C-A9BA-C65A5FC7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6857206" cy="32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2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131-E875-40B0-97B5-5E55DB33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Free Lunch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B5FE-70F0-4EEC-9A18-928373AE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classification algorithm has the same error rate when classifying previously unobserved inputs when averaged over all possible input-generating distributions.</a:t>
            </a:r>
          </a:p>
          <a:p>
            <a:endParaRPr lang="en-US" dirty="0"/>
          </a:p>
          <a:p>
            <a:r>
              <a:rPr lang="en-US" dirty="0"/>
              <a:t>Even neural networks must be tuned for specific tasks</a:t>
            </a:r>
          </a:p>
        </p:txBody>
      </p:sp>
    </p:spTree>
    <p:extLst>
      <p:ext uri="{BB962C8B-B14F-4D97-AF65-F5344CB8AC3E}">
        <p14:creationId xmlns:p14="http://schemas.microsoft.com/office/powerpoint/2010/main" val="3804658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26B-C028-4F77-8C9D-2BDCC3B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42A-A838-41F6-A1AE-F9BCA3A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Classification: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: R</a:t>
            </a:r>
            <a:r>
              <a:rPr lang="en-US" baseline="30000" dirty="0"/>
              <a:t>n</a:t>
            </a:r>
            <a:r>
              <a:rPr lang="en-US" i="1" dirty="0"/>
              <a:t> → </a:t>
            </a:r>
            <a:r>
              <a:rPr lang="en-US" dirty="0"/>
              <a:t>{1, …, </a:t>
            </a:r>
            <a:r>
              <a:rPr lang="en-US" i="1" dirty="0"/>
              <a:t>k</a:t>
            </a:r>
            <a:r>
              <a:rPr lang="en-US" dirty="0"/>
              <a:t>},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i="1" dirty="0"/>
              <a:t>, </a:t>
            </a:r>
            <a:r>
              <a:rPr lang="el-GR" i="1" dirty="0"/>
              <a:t>ϴ</a:t>
            </a:r>
            <a:r>
              <a:rPr lang="en-US" dirty="0"/>
              <a:t>)</a:t>
            </a:r>
          </a:p>
          <a:p>
            <a:r>
              <a:rPr lang="en-US" dirty="0"/>
              <a:t>Current ML work driven by cheap compute, lots of available data</a:t>
            </a:r>
          </a:p>
          <a:p>
            <a:r>
              <a:rPr lang="en-US" dirty="0"/>
              <a:t>Perceptron as a trivial deep network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y = sign(W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+ b)</a:t>
            </a:r>
          </a:p>
          <a:p>
            <a:r>
              <a:rPr lang="en-US" dirty="0">
                <a:solidFill>
                  <a:schemeClr val="tx1"/>
                </a:solidFill>
              </a:rPr>
              <a:t>Forward for inference, backward for training</a:t>
            </a:r>
          </a:p>
        </p:txBody>
      </p:sp>
    </p:spTree>
    <p:extLst>
      <p:ext uri="{BB962C8B-B14F-4D97-AF65-F5344CB8AC3E}">
        <p14:creationId xmlns:p14="http://schemas.microsoft.com/office/powerpoint/2010/main" val="70731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26B-C028-4F77-8C9D-2BDCC3B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42A-A838-41F6-A1AE-F9BCA3A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rule to compute parameter updates</a:t>
            </a:r>
          </a:p>
          <a:p>
            <a:r>
              <a:rPr lang="en-US" dirty="0">
                <a:solidFill>
                  <a:schemeClr val="tx1"/>
                </a:solidFill>
              </a:rPr>
              <a:t>Stochastic gradient descent </a:t>
            </a:r>
            <a:r>
              <a:rPr lang="en-US">
                <a:solidFill>
                  <a:schemeClr val="tx1"/>
                </a:solidFill>
              </a:rPr>
              <a:t>for training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3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AD-33CE-4281-9979-E539721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3334-544B-4D6A-8A9A-1EAA9BDA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Which of </a:t>
            </a:r>
            <a:r>
              <a:rPr lang="en-US" i="1" dirty="0"/>
              <a:t>k</a:t>
            </a:r>
            <a:r>
              <a:rPr lang="en-US" dirty="0"/>
              <a:t> categories an input belongs to</a:t>
            </a:r>
          </a:p>
          <a:p>
            <a:pPr lvl="1"/>
            <a:r>
              <a:rPr lang="en-US" dirty="0"/>
              <a:t>Ex: object recognition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Predict a numerical value given some input</a:t>
            </a:r>
          </a:p>
          <a:p>
            <a:pPr lvl="1"/>
            <a:r>
              <a:rPr lang="en-US" dirty="0"/>
              <a:t>Ex: predict tomorrow’s temperature</a:t>
            </a:r>
          </a:p>
          <a:p>
            <a:r>
              <a:rPr lang="en-US" dirty="0"/>
              <a:t>Transcription</a:t>
            </a:r>
          </a:p>
          <a:p>
            <a:pPr lvl="1"/>
            <a:r>
              <a:rPr lang="en-US" dirty="0"/>
              <a:t>Unstructured data into textual form</a:t>
            </a:r>
          </a:p>
          <a:p>
            <a:pPr lvl="1"/>
            <a:r>
              <a:rPr lang="en-US" dirty="0"/>
              <a:t>Ex: optical 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420866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AD-33CE-4281-9979-E539721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3334-544B-4D6A-8A9A-1EAA9BDA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Translation</a:t>
            </a:r>
          </a:p>
          <a:p>
            <a:pPr lvl="1"/>
            <a:r>
              <a:rPr lang="en-US" sz="2400" dirty="0"/>
              <a:t>Convert a sequence of symbols in one language to a sequence of symbols in another</a:t>
            </a:r>
          </a:p>
          <a:p>
            <a:r>
              <a:rPr lang="en-US" sz="2800" dirty="0"/>
              <a:t>Structured Output</a:t>
            </a:r>
          </a:p>
          <a:p>
            <a:pPr lvl="1"/>
            <a:r>
              <a:rPr lang="en-US" sz="2400" dirty="0"/>
              <a:t>Convert an input to a vector with important relationships between elements</a:t>
            </a:r>
          </a:p>
          <a:p>
            <a:pPr lvl="1"/>
            <a:r>
              <a:rPr lang="en-US" sz="2400" dirty="0"/>
              <a:t>Ex: natural language sentence into a tree of grammatical structure</a:t>
            </a:r>
          </a:p>
          <a:p>
            <a:r>
              <a:rPr lang="en-US" sz="2800" dirty="0"/>
              <a:t>Others</a:t>
            </a:r>
          </a:p>
          <a:p>
            <a:pPr lvl="1"/>
            <a:r>
              <a:rPr lang="en-US" sz="2400" dirty="0"/>
              <a:t>Anomaly detection, synthesis, sampling, imputation, denoising,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29419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 Now?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71" dirty="0"/>
              <a:t>GPU computing hardware and programming interfaces such as CUDA has enabled very fast research cycle of deep neural net training</a:t>
            </a:r>
          </a:p>
          <a:p>
            <a:r>
              <a:rPr lang="en-US" sz="2471" dirty="0"/>
              <a:t>Computer Vision, Speech Recognition, Document Translation, Self Driving Cars, Data Science…</a:t>
            </a:r>
          </a:p>
          <a:p>
            <a:r>
              <a:rPr lang="en-US" sz="2471" dirty="0"/>
              <a:t>Most involve logic that were previously not effectively constructed with imperative programming </a:t>
            </a:r>
          </a:p>
          <a:p>
            <a:r>
              <a:rPr lang="en-US" sz="2471" dirty="0"/>
              <a:t>Using big  labeled data to train  and specialize DNN based classifiers </a:t>
            </a:r>
          </a:p>
          <a:p>
            <a:pPr lvl="1"/>
            <a:r>
              <a:rPr lang="en-US" sz="2030" dirty="0"/>
              <a:t>Deriving a large quantity of quality labeled data is a challenge</a:t>
            </a:r>
          </a:p>
          <a:p>
            <a:endParaRPr lang="en-US" sz="247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D69-7D68-4859-9029-8067D6E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348E-0E38-49FD-ABCC-F4EBF1E4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Formally: a function that maps an input to </a:t>
            </a:r>
            <a:r>
              <a:rPr lang="en-US" i="1" dirty="0"/>
              <a:t>k</a:t>
            </a:r>
            <a:r>
              <a:rPr lang="en-US" dirty="0"/>
              <a:t> categories</a:t>
            </a:r>
          </a:p>
          <a:p>
            <a:pPr marL="0" indent="0">
              <a:buNone/>
            </a:pPr>
            <a:r>
              <a:rPr lang="en-US" i="1" dirty="0"/>
              <a:t>		f</a:t>
            </a:r>
            <a:r>
              <a:rPr lang="en-US" dirty="0"/>
              <a:t> : R</a:t>
            </a:r>
            <a:r>
              <a:rPr lang="en-US" baseline="30000" dirty="0"/>
              <a:t>n</a:t>
            </a:r>
            <a:r>
              <a:rPr lang="en-US" i="1" dirty="0"/>
              <a:t> → </a:t>
            </a:r>
            <a:r>
              <a:rPr lang="en-US" dirty="0"/>
              <a:t>{1, …, </a:t>
            </a:r>
            <a:r>
              <a:rPr lang="en-US" i="1" dirty="0"/>
              <a:t>k</a:t>
            </a:r>
            <a:r>
              <a:rPr lang="en-US" dirty="0"/>
              <a:t>},</a:t>
            </a:r>
          </a:p>
          <a:p>
            <a:r>
              <a:rPr lang="en-US" dirty="0"/>
              <a:t>Our formulation: a function </a:t>
            </a:r>
            <a:r>
              <a:rPr lang="en-US" i="1" dirty="0"/>
              <a:t>f</a:t>
            </a:r>
            <a:r>
              <a:rPr lang="en-US" dirty="0"/>
              <a:t> parameterized by </a:t>
            </a:r>
            <a:r>
              <a:rPr lang="el-GR" i="1" dirty="0"/>
              <a:t>ϴ</a:t>
            </a:r>
            <a:r>
              <a:rPr lang="en-US" dirty="0"/>
              <a:t> that maps input vector </a:t>
            </a:r>
            <a:r>
              <a:rPr lang="en-US" b="1" i="1" dirty="0"/>
              <a:t>x</a:t>
            </a:r>
            <a:r>
              <a:rPr lang="en-US" dirty="0"/>
              <a:t> to numeric code y</a:t>
            </a:r>
          </a:p>
          <a:p>
            <a:pPr marL="0" indent="0">
              <a:buNone/>
            </a:pPr>
            <a:r>
              <a:rPr lang="en-US" i="1" dirty="0"/>
              <a:t>		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i="1" dirty="0"/>
              <a:t>, </a:t>
            </a:r>
            <a:r>
              <a:rPr lang="el-GR" i="1" dirty="0"/>
              <a:t>ϴ</a:t>
            </a:r>
            <a:r>
              <a:rPr lang="en-US" dirty="0"/>
              <a:t>)</a:t>
            </a:r>
          </a:p>
          <a:p>
            <a:r>
              <a:rPr lang="el-GR" i="1" dirty="0"/>
              <a:t>ϴ </a:t>
            </a:r>
            <a:r>
              <a:rPr lang="en-US" i="1" dirty="0"/>
              <a:t> </a:t>
            </a:r>
            <a:r>
              <a:rPr lang="en-US" dirty="0"/>
              <a:t>encapsulates the structure and weights in our network</a:t>
            </a:r>
          </a:p>
        </p:txBody>
      </p:sp>
    </p:spTree>
    <p:extLst>
      <p:ext uri="{BB962C8B-B14F-4D97-AF65-F5344CB8AC3E}">
        <p14:creationId xmlns:p14="http://schemas.microsoft.com/office/powerpoint/2010/main" val="64104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6241-7FE9-4C44-A660-049B671A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 (Perceptron)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9C33-B8BA-41D7-91F3-9FE05DC1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4000"/>
            <a:ext cx="6557124" cy="4570413"/>
          </a:xfrm>
        </p:spPr>
        <p:txBody>
          <a:bodyPr/>
          <a:lstStyle/>
          <a:p>
            <a:r>
              <a:rPr lang="en-US" dirty="0"/>
              <a:t>Recall our formulation: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product:</a:t>
            </a:r>
          </a:p>
          <a:p>
            <a:r>
              <a:rPr lang="en-US" dirty="0"/>
              <a:t>Scalar addition: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0576AB-F671-4823-9FEB-2FBC8F7B56A8}"/>
              </a:ext>
            </a:extLst>
          </p:cNvPr>
          <p:cNvCxnSpPr/>
          <p:nvPr/>
        </p:nvCxnSpPr>
        <p:spPr>
          <a:xfrm flipV="1">
            <a:off x="7087136" y="1902412"/>
            <a:ext cx="0" cy="124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4A32F-C9D9-45E4-AF93-6B2FD5413DA2}"/>
              </a:ext>
            </a:extLst>
          </p:cNvPr>
          <p:cNvCxnSpPr/>
          <p:nvPr/>
        </p:nvCxnSpPr>
        <p:spPr>
          <a:xfrm>
            <a:off x="7087136" y="3151941"/>
            <a:ext cx="1563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9AABCA9-9147-46A7-9C61-9B6A8192846C}"/>
              </a:ext>
            </a:extLst>
          </p:cNvPr>
          <p:cNvSpPr/>
          <p:nvPr/>
        </p:nvSpPr>
        <p:spPr>
          <a:xfrm>
            <a:off x="7313659" y="2252219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33880-7EB5-44BD-B6CC-A8901BA89EE4}"/>
              </a:ext>
            </a:extLst>
          </p:cNvPr>
          <p:cNvSpPr/>
          <p:nvPr/>
        </p:nvSpPr>
        <p:spPr>
          <a:xfrm>
            <a:off x="8095071" y="2157371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B85C3-20EC-4117-8B30-95ECCCB092A9}"/>
              </a:ext>
            </a:extLst>
          </p:cNvPr>
          <p:cNvSpPr/>
          <p:nvPr/>
        </p:nvSpPr>
        <p:spPr>
          <a:xfrm>
            <a:off x="8338646" y="2259819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B4CC5-A4F3-4033-9D18-07602E6B68D3}"/>
              </a:ext>
            </a:extLst>
          </p:cNvPr>
          <p:cNvSpPr/>
          <p:nvPr/>
        </p:nvSpPr>
        <p:spPr>
          <a:xfrm>
            <a:off x="7351915" y="2509788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8093F-9A9D-41F8-8A68-21C86204B196}"/>
              </a:ext>
            </a:extLst>
          </p:cNvPr>
          <p:cNvSpPr/>
          <p:nvPr/>
        </p:nvSpPr>
        <p:spPr>
          <a:xfrm>
            <a:off x="7529773" y="237171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EE0698-C039-404E-B415-D4527F2EB559}"/>
              </a:ext>
            </a:extLst>
          </p:cNvPr>
          <p:cNvSpPr/>
          <p:nvPr/>
        </p:nvSpPr>
        <p:spPr>
          <a:xfrm>
            <a:off x="7598234" y="2638752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27937A-A788-4131-8B79-8EED00443309}"/>
              </a:ext>
            </a:extLst>
          </p:cNvPr>
          <p:cNvSpPr/>
          <p:nvPr/>
        </p:nvSpPr>
        <p:spPr>
          <a:xfrm>
            <a:off x="7654474" y="2812346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72A0F-87EC-408C-B221-EF3F32BADAB3}"/>
              </a:ext>
            </a:extLst>
          </p:cNvPr>
          <p:cNvSpPr/>
          <p:nvPr/>
        </p:nvSpPr>
        <p:spPr>
          <a:xfrm>
            <a:off x="7807992" y="275605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D4E9-12C8-4F81-AC2F-2AC80AFE8075}"/>
              </a:ext>
            </a:extLst>
          </p:cNvPr>
          <p:cNvSpPr/>
          <p:nvPr/>
        </p:nvSpPr>
        <p:spPr>
          <a:xfrm>
            <a:off x="7212806" y="258977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8A4A78-A62B-4941-BCC4-2CF8C6845575}"/>
              </a:ext>
            </a:extLst>
          </p:cNvPr>
          <p:cNvSpPr/>
          <p:nvPr/>
        </p:nvSpPr>
        <p:spPr>
          <a:xfrm>
            <a:off x="7313659" y="2690627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E4B14B-9073-42E0-B699-6CF80D9D4C8C}"/>
              </a:ext>
            </a:extLst>
          </p:cNvPr>
          <p:cNvSpPr/>
          <p:nvPr/>
        </p:nvSpPr>
        <p:spPr>
          <a:xfrm>
            <a:off x="7414512" y="2854080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97F35A-FD20-4611-89E4-59022F06835E}"/>
              </a:ext>
            </a:extLst>
          </p:cNvPr>
          <p:cNvSpPr/>
          <p:nvPr/>
        </p:nvSpPr>
        <p:spPr>
          <a:xfrm>
            <a:off x="7474380" y="2725690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B9A636-B565-4205-8D39-3690E87E4348}"/>
              </a:ext>
            </a:extLst>
          </p:cNvPr>
          <p:cNvSpPr/>
          <p:nvPr/>
        </p:nvSpPr>
        <p:spPr>
          <a:xfrm>
            <a:off x="7616218" y="2993186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C45E97-E64B-4B1C-A816-28FCBC40D099}"/>
              </a:ext>
            </a:extLst>
          </p:cNvPr>
          <p:cNvSpPr/>
          <p:nvPr/>
        </p:nvSpPr>
        <p:spPr>
          <a:xfrm>
            <a:off x="8010326" y="2371714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A64D93-C3BC-4409-A7C9-4834B3A1D21D}"/>
              </a:ext>
            </a:extLst>
          </p:cNvPr>
          <p:cNvSpPr/>
          <p:nvPr/>
        </p:nvSpPr>
        <p:spPr>
          <a:xfrm>
            <a:off x="8383073" y="2423554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AB9714-3623-4D3D-B6EA-70624ED4CB1C}"/>
              </a:ext>
            </a:extLst>
          </p:cNvPr>
          <p:cNvSpPr/>
          <p:nvPr/>
        </p:nvSpPr>
        <p:spPr>
          <a:xfrm>
            <a:off x="8205216" y="2486787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5BE7B0-7131-41AA-97B6-FE6C7BFD3F2B}"/>
              </a:ext>
            </a:extLst>
          </p:cNvPr>
          <p:cNvSpPr/>
          <p:nvPr/>
        </p:nvSpPr>
        <p:spPr>
          <a:xfrm>
            <a:off x="8425091" y="2638787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F370DB-C597-43A3-8DB0-40F0FE3E646E}"/>
              </a:ext>
            </a:extLst>
          </p:cNvPr>
          <p:cNvSpPr/>
          <p:nvPr/>
        </p:nvSpPr>
        <p:spPr>
          <a:xfrm>
            <a:off x="8274110" y="2679605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DD8F2C-B6B1-49B4-B1F8-B106A9EE9452}"/>
              </a:ext>
            </a:extLst>
          </p:cNvPr>
          <p:cNvSpPr/>
          <p:nvPr/>
        </p:nvSpPr>
        <p:spPr>
          <a:xfrm>
            <a:off x="8501313" y="2865219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46F04-D252-4F10-AB08-82A2FE5C62EE}"/>
              </a:ext>
            </a:extLst>
          </p:cNvPr>
          <p:cNvCxnSpPr/>
          <p:nvPr/>
        </p:nvCxnSpPr>
        <p:spPr>
          <a:xfrm>
            <a:off x="7598234" y="1938057"/>
            <a:ext cx="572149" cy="1153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CE134E-2380-441B-990A-B2DBC7A5C2B2}"/>
              </a:ext>
            </a:extLst>
          </p:cNvPr>
          <p:cNvGrpSpPr/>
          <p:nvPr/>
        </p:nvGrpSpPr>
        <p:grpSpPr>
          <a:xfrm>
            <a:off x="1494774" y="3012244"/>
            <a:ext cx="4576484" cy="1956188"/>
            <a:chOff x="1124973" y="3165560"/>
            <a:chExt cx="5711986" cy="258498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6E728CD-AC58-4835-BC48-65A460056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4973" y="3165560"/>
              <a:ext cx="5711986" cy="25849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B7EDA7-51F7-4F17-A856-F51046E2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5112" y="4816113"/>
              <a:ext cx="241300" cy="4191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8F31D38-76CA-43E4-929D-DEB08BF83D55}"/>
              </a:ext>
            </a:extLst>
          </p:cNvPr>
          <p:cNvSpPr txBox="1"/>
          <p:nvPr/>
        </p:nvSpPr>
        <p:spPr>
          <a:xfrm>
            <a:off x="5068317" y="1554308"/>
            <a:ext cx="231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f(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E6B44F-2418-420F-99F5-26C0B461D461}"/>
              </a:ext>
            </a:extLst>
          </p:cNvPr>
          <p:cNvSpPr txBox="1"/>
          <p:nvPr/>
        </p:nvSpPr>
        <p:spPr>
          <a:xfrm>
            <a:off x="685800" y="2177087"/>
            <a:ext cx="275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sign(W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+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6BA9D9-43CC-458D-B970-48FE873E04B9}"/>
              </a:ext>
            </a:extLst>
          </p:cNvPr>
          <p:cNvSpPr txBox="1"/>
          <p:nvPr/>
        </p:nvSpPr>
        <p:spPr>
          <a:xfrm>
            <a:off x="3739890" y="2189894"/>
            <a:ext cx="275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tx1"/>
                </a:solidFill>
              </a:rPr>
              <a:t>ϴ </a:t>
            </a:r>
            <a:r>
              <a:rPr lang="en-US" i="1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i="1" dirty="0">
                <a:solidFill>
                  <a:schemeClr val="tx1"/>
                </a:solidFill>
              </a:rPr>
              <a:t>W, 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E5225F-2832-455C-A1CC-07D2600605D6}"/>
              </a:ext>
            </a:extLst>
          </p:cNvPr>
          <p:cNvSpPr txBox="1"/>
          <p:nvPr/>
        </p:nvSpPr>
        <p:spPr>
          <a:xfrm>
            <a:off x="4040217" y="5100036"/>
            <a:ext cx="144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871F8D-EA0F-42DE-BE10-3F989157EE4D}"/>
              </a:ext>
            </a:extLst>
          </p:cNvPr>
          <p:cNvSpPr txBox="1"/>
          <p:nvPr/>
        </p:nvSpPr>
        <p:spPr>
          <a:xfrm>
            <a:off x="4009639" y="5747746"/>
            <a:ext cx="144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   +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54EF-BB62-434A-B225-3EB7EBAAECFC}"/>
              </a:ext>
            </a:extLst>
          </p:cNvPr>
          <p:cNvSpPr txBox="1"/>
          <p:nvPr/>
        </p:nvSpPr>
        <p:spPr>
          <a:xfrm>
            <a:off x="6043412" y="5437354"/>
            <a:ext cx="8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DA1281-10C6-4E4A-BDE0-999A95CD5AF6}"/>
              </a:ext>
            </a:extLst>
          </p:cNvPr>
          <p:cNvSpPr txBox="1"/>
          <p:nvPr/>
        </p:nvSpPr>
        <p:spPr>
          <a:xfrm>
            <a:off x="6072696" y="4921895"/>
            <a:ext cx="104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C152E4-82A7-4126-BAC9-CC037870283E}"/>
              </a:ext>
            </a:extLst>
          </p:cNvPr>
          <p:cNvSpPr txBox="1"/>
          <p:nvPr/>
        </p:nvSpPr>
        <p:spPr>
          <a:xfrm>
            <a:off x="5834641" y="6047875"/>
            <a:ext cx="103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C374E-AEA2-4D38-B929-71FFFF9A714E}"/>
              </a:ext>
            </a:extLst>
          </p:cNvPr>
          <p:cNvSpPr txBox="1"/>
          <p:nvPr/>
        </p:nvSpPr>
        <p:spPr>
          <a:xfrm>
            <a:off x="4864767" y="6352433"/>
            <a:ext cx="69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bias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A25B2-B830-4AFF-8A5F-CC73CB4059DB}"/>
              </a:ext>
            </a:extLst>
          </p:cNvPr>
          <p:cNvCxnSpPr>
            <a:cxnSpLocks/>
            <a:stCxn id="26" idx="1"/>
          </p:cNvCxnSpPr>
          <p:nvPr/>
        </p:nvCxnSpPr>
        <p:spPr bwMode="auto">
          <a:xfrm flipH="1" flipV="1">
            <a:off x="5331246" y="5427897"/>
            <a:ext cx="712166" cy="24029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B72C39-DB65-488A-BEF0-9DC71D008A3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4913037" y="5576313"/>
            <a:ext cx="921604" cy="7023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B263CD-04D5-4C8C-BD72-A109B866838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4254" y="6102019"/>
            <a:ext cx="153969" cy="23580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73F89D-94C7-4160-8432-69BEC4E57180}"/>
              </a:ext>
            </a:extLst>
          </p:cNvPr>
          <p:cNvSpPr/>
          <p:nvPr/>
        </p:nvSpPr>
        <p:spPr bwMode="auto">
          <a:xfrm>
            <a:off x="4334608" y="4878082"/>
            <a:ext cx="1820007" cy="291795"/>
          </a:xfrm>
          <a:custGeom>
            <a:avLst/>
            <a:gdLst>
              <a:gd name="connsiteX0" fmla="*/ 1820007 w 1820007"/>
              <a:gd name="connsiteY0" fmla="*/ 195080 h 291795"/>
              <a:gd name="connsiteX1" fmla="*/ 896815 w 1820007"/>
              <a:gd name="connsiteY1" fmla="*/ 1649 h 291795"/>
              <a:gd name="connsiteX2" fmla="*/ 0 w 1820007"/>
              <a:gd name="connsiteY2" fmla="*/ 291795 h 2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007" h="291795">
                <a:moveTo>
                  <a:pt x="1820007" y="195080"/>
                </a:moveTo>
                <a:cubicBezTo>
                  <a:pt x="1510078" y="90305"/>
                  <a:pt x="1200149" y="-14470"/>
                  <a:pt x="896815" y="1649"/>
                </a:cubicBezTo>
                <a:cubicBezTo>
                  <a:pt x="593481" y="17768"/>
                  <a:pt x="296740" y="154781"/>
                  <a:pt x="0" y="29179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F61-EB84-4029-82DF-510F5DB3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B5D2-D888-4A36-866C-74673876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5" y="2058987"/>
            <a:ext cx="7923213" cy="1598613"/>
          </a:xfrm>
        </p:spPr>
        <p:txBody>
          <a:bodyPr/>
          <a:lstStyle/>
          <a:p>
            <a:r>
              <a:rPr lang="en-US" dirty="0"/>
              <a:t>What if a linear classifier can’t learn a function?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10C339-9338-47C8-84A5-0A37B51D1134}"/>
              </a:ext>
            </a:extLst>
          </p:cNvPr>
          <p:cNvGrpSpPr/>
          <p:nvPr/>
        </p:nvGrpSpPr>
        <p:grpSpPr>
          <a:xfrm>
            <a:off x="3810000" y="4215645"/>
            <a:ext cx="2020640" cy="1325003"/>
            <a:chOff x="1658087" y="1654680"/>
            <a:chExt cx="2543547" cy="20196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D16F3E-6046-43A4-A492-BB98AB14DCFF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5724B0-FCE2-42F1-80D5-3F6FAAF887B7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6342-7DFF-48E9-B693-C77EFA265E0F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998347-24E1-4B5B-8DFD-7EBDE141EC24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40BE4E-E1E6-4D71-AC52-CA4335C8E8FA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0A68B9-A7D6-4E37-8FE9-D8862FBAEE47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006EAA-2272-4982-950D-E14347A0E509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F8643-5FD4-49F8-B302-24CA2ACDABCF}"/>
              </a:ext>
            </a:extLst>
          </p:cNvPr>
          <p:cNvCxnSpPr/>
          <p:nvPr/>
        </p:nvCxnSpPr>
        <p:spPr>
          <a:xfrm flipH="1" flipV="1">
            <a:off x="3904718" y="4116234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46B59-31CA-40FA-BA49-D673E6A93904}"/>
              </a:ext>
            </a:extLst>
          </p:cNvPr>
          <p:cNvGrpSpPr/>
          <p:nvPr/>
        </p:nvGrpSpPr>
        <p:grpSpPr>
          <a:xfrm>
            <a:off x="628335" y="4129412"/>
            <a:ext cx="1877361" cy="1325003"/>
            <a:chOff x="1658087" y="1654680"/>
            <a:chExt cx="2363190" cy="20196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827425-370F-4F4A-A896-7DF3F3E9E29D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72B96-B8DA-4282-8D6B-044134F6B3AF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C29EF1-8E8A-43DA-8BD3-975B9741BFAA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361DF5-EF50-4398-AAEA-063D0941A811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25D52E-5999-4FF3-878C-0A98FA309CF2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CFBFC0-1012-4CA7-8B30-A6941B00B7BD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62618-EDBF-468A-AF54-66A9FF6142C2}"/>
                </a:ext>
              </a:extLst>
            </p:cNvPr>
            <p:cNvSpPr txBox="1"/>
            <p:nvPr/>
          </p:nvSpPr>
          <p:spPr>
            <a:xfrm>
              <a:off x="3174701" y="1654680"/>
              <a:ext cx="676848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XOR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A2295A-32C4-42BE-A62B-CD3BF40DD25E}"/>
              </a:ext>
            </a:extLst>
          </p:cNvPr>
          <p:cNvCxnSpPr/>
          <p:nvPr/>
        </p:nvCxnSpPr>
        <p:spPr>
          <a:xfrm flipH="1" flipV="1">
            <a:off x="457200" y="4451860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38C99-2A44-4E9A-A4BF-EB6BDF23A6D1}"/>
              </a:ext>
            </a:extLst>
          </p:cNvPr>
          <p:cNvCxnSpPr/>
          <p:nvPr/>
        </p:nvCxnSpPr>
        <p:spPr>
          <a:xfrm flipH="1" flipV="1">
            <a:off x="799471" y="4087519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2FCFE-9FD8-4925-9B37-E9ACCEEFE495}"/>
              </a:ext>
            </a:extLst>
          </p:cNvPr>
          <p:cNvGrpSpPr/>
          <p:nvPr/>
        </p:nvGrpSpPr>
        <p:grpSpPr>
          <a:xfrm>
            <a:off x="6825732" y="4206875"/>
            <a:ext cx="2020640" cy="1325003"/>
            <a:chOff x="1658087" y="1654680"/>
            <a:chExt cx="2543547" cy="201961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340FA3-4058-4A5D-8BDD-09F19543EFC8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64C88-4EB9-4259-9A5C-FAE6E525ED9C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B8314C-6208-474F-8E3F-F73272CAA4C4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9B18EC-7065-4D15-BE08-4FC423541752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1D33F-ED6B-42A5-837E-A3A0CFE9CDB9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C24EB2-5EFC-444E-AA72-3DCE1CC9F542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E92E23-3DAA-4D61-89E7-832AA01FC932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2A8F28-BF89-4BE1-B51D-9FFF09C8186A}"/>
              </a:ext>
            </a:extLst>
          </p:cNvPr>
          <p:cNvCxnSpPr/>
          <p:nvPr/>
        </p:nvCxnSpPr>
        <p:spPr>
          <a:xfrm flipH="1" flipV="1">
            <a:off x="6656103" y="4489517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65870-B942-4B04-85CD-D2208ED4A275}"/>
              </a:ext>
            </a:extLst>
          </p:cNvPr>
          <p:cNvSpPr txBox="1"/>
          <p:nvPr/>
        </p:nvSpPr>
        <p:spPr>
          <a:xfrm>
            <a:off x="3002112" y="4451860"/>
            <a:ext cx="35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6F0FE1-3B5E-4D07-B912-D726B2362667}"/>
              </a:ext>
            </a:extLst>
          </p:cNvPr>
          <p:cNvSpPr txBox="1"/>
          <p:nvPr/>
        </p:nvSpPr>
        <p:spPr>
          <a:xfrm>
            <a:off x="5965399" y="4498346"/>
            <a:ext cx="35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5878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F61-EB84-4029-82DF-510F5DB3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Multi-Layer Perceptron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10C339-9338-47C8-84A5-0A37B51D1134}"/>
              </a:ext>
            </a:extLst>
          </p:cNvPr>
          <p:cNvGrpSpPr/>
          <p:nvPr/>
        </p:nvGrpSpPr>
        <p:grpSpPr>
          <a:xfrm>
            <a:off x="3810000" y="1423526"/>
            <a:ext cx="2020640" cy="1325003"/>
            <a:chOff x="1658087" y="1654680"/>
            <a:chExt cx="2543547" cy="20196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D16F3E-6046-43A4-A492-BB98AB14DCFF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5724B0-FCE2-42F1-80D5-3F6FAAF887B7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6342-7DFF-48E9-B693-C77EFA265E0F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998347-24E1-4B5B-8DFD-7EBDE141EC24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40BE4E-E1E6-4D71-AC52-CA4335C8E8FA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0A68B9-A7D6-4E37-8FE9-D8862FBAEE47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006EAA-2272-4982-950D-E14347A0E509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F8643-5FD4-49F8-B302-24CA2ACDABCF}"/>
              </a:ext>
            </a:extLst>
          </p:cNvPr>
          <p:cNvCxnSpPr/>
          <p:nvPr/>
        </p:nvCxnSpPr>
        <p:spPr>
          <a:xfrm flipH="1" flipV="1">
            <a:off x="3904718" y="1324115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46B59-31CA-40FA-BA49-D673E6A93904}"/>
              </a:ext>
            </a:extLst>
          </p:cNvPr>
          <p:cNvGrpSpPr/>
          <p:nvPr/>
        </p:nvGrpSpPr>
        <p:grpSpPr>
          <a:xfrm>
            <a:off x="628335" y="1337293"/>
            <a:ext cx="1877361" cy="1325003"/>
            <a:chOff x="1658087" y="1654680"/>
            <a:chExt cx="2363190" cy="20196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827425-370F-4F4A-A896-7DF3F3E9E29D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72B96-B8DA-4282-8D6B-044134F6B3AF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C29EF1-8E8A-43DA-8BD3-975B9741BFAA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361DF5-EF50-4398-AAEA-063D0941A811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25D52E-5999-4FF3-878C-0A98FA309CF2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CFBFC0-1012-4CA7-8B30-A6941B00B7BD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62618-EDBF-468A-AF54-66A9FF6142C2}"/>
                </a:ext>
              </a:extLst>
            </p:cNvPr>
            <p:cNvSpPr txBox="1"/>
            <p:nvPr/>
          </p:nvSpPr>
          <p:spPr>
            <a:xfrm>
              <a:off x="3174701" y="1654680"/>
              <a:ext cx="676848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XOR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A2295A-32C4-42BE-A62B-CD3BF40DD25E}"/>
              </a:ext>
            </a:extLst>
          </p:cNvPr>
          <p:cNvCxnSpPr/>
          <p:nvPr/>
        </p:nvCxnSpPr>
        <p:spPr>
          <a:xfrm flipH="1" flipV="1">
            <a:off x="457200" y="1659741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38C99-2A44-4E9A-A4BF-EB6BDF23A6D1}"/>
              </a:ext>
            </a:extLst>
          </p:cNvPr>
          <p:cNvCxnSpPr/>
          <p:nvPr/>
        </p:nvCxnSpPr>
        <p:spPr>
          <a:xfrm flipH="1" flipV="1">
            <a:off x="799471" y="1295400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2FCFE-9FD8-4925-9B37-E9ACCEEFE495}"/>
              </a:ext>
            </a:extLst>
          </p:cNvPr>
          <p:cNvGrpSpPr/>
          <p:nvPr/>
        </p:nvGrpSpPr>
        <p:grpSpPr>
          <a:xfrm>
            <a:off x="6825732" y="1414756"/>
            <a:ext cx="2020640" cy="1325003"/>
            <a:chOff x="1658087" y="1654680"/>
            <a:chExt cx="2543547" cy="201961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340FA3-4058-4A5D-8BDD-09F19543EFC8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64C88-4EB9-4259-9A5C-FAE6E525ED9C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B8314C-6208-474F-8E3F-F73272CAA4C4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9B18EC-7065-4D15-BE08-4FC423541752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1D33F-ED6B-42A5-837E-A3A0CFE9CDB9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C24EB2-5EFC-444E-AA72-3DCE1CC9F542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E92E23-3DAA-4D61-89E7-832AA01FC932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2A8F28-BF89-4BE1-B51D-9FFF09C8186A}"/>
              </a:ext>
            </a:extLst>
          </p:cNvPr>
          <p:cNvCxnSpPr/>
          <p:nvPr/>
        </p:nvCxnSpPr>
        <p:spPr>
          <a:xfrm flipH="1" flipV="1">
            <a:off x="6656103" y="1697398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65870-B942-4B04-85CD-D2208ED4A275}"/>
              </a:ext>
            </a:extLst>
          </p:cNvPr>
          <p:cNvSpPr txBox="1"/>
          <p:nvPr/>
        </p:nvSpPr>
        <p:spPr>
          <a:xfrm>
            <a:off x="3002112" y="1659741"/>
            <a:ext cx="35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6F0FE1-3B5E-4D07-B912-D726B2362667}"/>
              </a:ext>
            </a:extLst>
          </p:cNvPr>
          <p:cNvSpPr txBox="1"/>
          <p:nvPr/>
        </p:nvSpPr>
        <p:spPr>
          <a:xfrm>
            <a:off x="5965399" y="1706227"/>
            <a:ext cx="35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graphicFrame>
        <p:nvGraphicFramePr>
          <p:cNvPr id="86" name="Content Placeholder 6">
            <a:extLst>
              <a:ext uri="{FF2B5EF4-FFF2-40B4-BE49-F238E27FC236}">
                <a16:creationId xmlns:a16="http://schemas.microsoft.com/office/drawing/2014/main" id="{4FD1B214-9B82-4A68-B196-63D218B77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290273"/>
              </p:ext>
            </p:extLst>
          </p:nvPr>
        </p:nvGraphicFramePr>
        <p:xfrm>
          <a:off x="757219" y="3632200"/>
          <a:ext cx="792321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23905070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61439071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92793658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5705251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6392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7001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FFFFFF"/>
      </a:dk2>
      <a:lt2>
        <a:srgbClr val="FFCC33"/>
      </a:lt2>
      <a:accent1>
        <a:srgbClr val="FF6633"/>
      </a:accent1>
      <a:accent2>
        <a:srgbClr val="B9D300"/>
      </a:accent2>
      <a:accent3>
        <a:srgbClr val="FFFFFF"/>
      </a:accent3>
      <a:accent4>
        <a:srgbClr val="000000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FFFFFF"/>
        </a:dk2>
        <a:lt2>
          <a:srgbClr val="FFCC33"/>
        </a:lt2>
        <a:accent1>
          <a:srgbClr val="FF6633"/>
        </a:accent1>
        <a:accent2>
          <a:srgbClr val="B9D300"/>
        </a:accent2>
        <a:accent3>
          <a:srgbClr val="FFFFFF"/>
        </a:accent3>
        <a:accent4>
          <a:srgbClr val="000000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32196</TotalTime>
  <Words>1140</Words>
  <Application>Microsoft Office PowerPoint</Application>
  <PresentationFormat>On-screen Show (4:3)</PresentationFormat>
  <Paragraphs>262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ＭＳ Ｐゴシック</vt:lpstr>
      <vt:lpstr>Arial</vt:lpstr>
      <vt:lpstr>Cambria Math</vt:lpstr>
      <vt:lpstr>Palatino</vt:lpstr>
      <vt:lpstr>StarSymbol</vt:lpstr>
      <vt:lpstr>Times New Roman</vt:lpstr>
      <vt:lpstr>Default Design</vt:lpstr>
      <vt:lpstr>Custom Design</vt:lpstr>
      <vt:lpstr>Feed-Forward Networks and Gradient-Based Training</vt:lpstr>
      <vt:lpstr>Recap: Machine Learning</vt:lpstr>
      <vt:lpstr>Machine Learning Tasks (1)</vt:lpstr>
      <vt:lpstr>Machine Learning Tasks (2)</vt:lpstr>
      <vt:lpstr>Why Machine Learning Now?</vt:lpstr>
      <vt:lpstr>Classification</vt:lpstr>
      <vt:lpstr>Linear Classifier (Perceptron)</vt:lpstr>
      <vt:lpstr>Multi-Layer Perceptron</vt:lpstr>
      <vt:lpstr>Multi-Layer Perceptron</vt:lpstr>
      <vt:lpstr>PowerPoint Presentation</vt:lpstr>
      <vt:lpstr>Multilayer Terminology</vt:lpstr>
      <vt:lpstr>How to determine the weights?</vt:lpstr>
      <vt:lpstr>Forward and Backward Propagation</vt:lpstr>
      <vt:lpstr>Ingredients for Gradient-Based Supervised Training</vt:lpstr>
      <vt:lpstr>Gradient-Based Training Outline (Stochastic Gradient Descent)</vt:lpstr>
      <vt:lpstr>Computing the Gradient Update</vt:lpstr>
      <vt:lpstr>Detail</vt:lpstr>
      <vt:lpstr>Batched Stochastic Gradient Descent</vt:lpstr>
      <vt:lpstr>Mini-batch Stochastic Gradient</vt:lpstr>
      <vt:lpstr>When is training done? (1)</vt:lpstr>
      <vt:lpstr>When is training done? (2)</vt:lpstr>
      <vt:lpstr>No Free Lunch Theorem</vt:lpstr>
      <vt:lpstr>Summary (1)</vt:lpstr>
      <vt:lpstr>Summary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498AL  Lecture 4:  GPU as part of the PC Architecture</dc:title>
  <dc:creator>Wen-mei Hwu</dc:creator>
  <cp:lastModifiedBy>Carl Pearson</cp:lastModifiedBy>
  <cp:revision>120</cp:revision>
  <dcterms:created xsi:type="dcterms:W3CDTF">2010-02-09T04:41:45Z</dcterms:created>
  <dcterms:modified xsi:type="dcterms:W3CDTF">2017-10-28T21:50:05Z</dcterms:modified>
</cp:coreProperties>
</file>