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30"/>
  </p:notesMasterIdLst>
  <p:sldIdLst>
    <p:sldId id="256" r:id="rId3"/>
    <p:sldId id="314" r:id="rId4"/>
    <p:sldId id="348" r:id="rId5"/>
    <p:sldId id="349" r:id="rId6"/>
    <p:sldId id="316" r:id="rId7"/>
    <p:sldId id="350" r:id="rId8"/>
    <p:sldId id="351" r:id="rId9"/>
    <p:sldId id="352" r:id="rId10"/>
    <p:sldId id="361" r:id="rId11"/>
    <p:sldId id="362" r:id="rId12"/>
    <p:sldId id="373" r:id="rId13"/>
    <p:sldId id="360" r:id="rId14"/>
    <p:sldId id="364" r:id="rId15"/>
    <p:sldId id="354" r:id="rId16"/>
    <p:sldId id="371" r:id="rId17"/>
    <p:sldId id="356" r:id="rId18"/>
    <p:sldId id="357" r:id="rId19"/>
    <p:sldId id="358" r:id="rId20"/>
    <p:sldId id="372" r:id="rId21"/>
    <p:sldId id="363" r:id="rId22"/>
    <p:sldId id="369" r:id="rId23"/>
    <p:sldId id="370" r:id="rId24"/>
    <p:sldId id="365" r:id="rId25"/>
    <p:sldId id="374" r:id="rId26"/>
    <p:sldId id="367" r:id="rId27"/>
    <p:sldId id="355" r:id="rId28"/>
    <p:sldId id="359" r:id="rId29"/>
  </p:sldIdLst>
  <p:sldSz cx="9144000" cy="6858000" type="screen4x3"/>
  <p:notesSz cx="7023100" cy="9269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MS PGothic" pitchFamily="34" charset="-128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B387119-C362-45E5-849D-B4E0157865FD}">
          <p14:sldIdLst>
            <p14:sldId id="256"/>
            <p14:sldId id="314"/>
            <p14:sldId id="348"/>
            <p14:sldId id="349"/>
            <p14:sldId id="316"/>
            <p14:sldId id="350"/>
            <p14:sldId id="351"/>
            <p14:sldId id="352"/>
            <p14:sldId id="361"/>
            <p14:sldId id="362"/>
            <p14:sldId id="373"/>
            <p14:sldId id="360"/>
            <p14:sldId id="364"/>
            <p14:sldId id="354"/>
            <p14:sldId id="371"/>
            <p14:sldId id="356"/>
            <p14:sldId id="357"/>
            <p14:sldId id="358"/>
            <p14:sldId id="372"/>
            <p14:sldId id="363"/>
            <p14:sldId id="369"/>
            <p14:sldId id="370"/>
            <p14:sldId id="365"/>
            <p14:sldId id="374"/>
            <p14:sldId id="367"/>
            <p14:sldId id="355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3" autoAdjust="0"/>
    <p:restoredTop sz="93783" autoAdjust="0"/>
  </p:normalViewPr>
  <p:slideViewPr>
    <p:cSldViewPr>
      <p:cViewPr varScale="1">
        <p:scale>
          <a:sx n="109" d="100"/>
          <a:sy n="109" d="100"/>
        </p:scale>
        <p:origin x="69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7024688" cy="92710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891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3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46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79613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46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37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94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923213" cy="2208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7923213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09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6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16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905000"/>
            <a:ext cx="41306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05000"/>
            <a:ext cx="413226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52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850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937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66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9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253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3675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5450"/>
            <a:ext cx="2114550" cy="612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5450"/>
            <a:ext cx="6191250" cy="612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0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48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46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524000"/>
            <a:ext cx="38862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4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06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2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9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7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463550" y="6394450"/>
            <a:ext cx="46482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© David Kirk/NVIDIA and Wen-mei W. Hwu, 2007-2016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GB" sz="1200" dirty="0">
                <a:solidFill>
                  <a:schemeClr val="tx1"/>
                </a:solidFill>
                <a:latin typeface="Palatino" pitchFamily="18" charset="0"/>
                <a:cs typeface="Times New Roman" pitchFamily="18" charset="0"/>
              </a:rPr>
              <a:t>ECE408/CS483, ECE 498AL, University of Illinois, Urbana-Champaign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923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3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charset="0"/>
          <a:ea typeface="MS PGothic" pitchFamily="34" charset="-128"/>
        </a:defRPr>
      </a:lvl5pPr>
      <a:lvl6pPr marL="15367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19939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24511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2908300" indent="-2159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5450"/>
            <a:ext cx="670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905000"/>
            <a:ext cx="84153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81000" y="16002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rgbClr val="000000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600">
          <a:solidFill>
            <a:srgbClr val="00000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rgbClr val="00000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pitchFamily="34" charset="0"/>
        <a:buChar char="›"/>
        <a:defRPr sz="2000">
          <a:solidFill>
            <a:srgbClr val="000000"/>
          </a:solidFill>
          <a:latin typeface="+mn-lt"/>
          <a:ea typeface="MS PGothic" pitchFamily="34" charset="-128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/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Feed-Forward Networks and</a:t>
            </a:r>
            <a:br>
              <a:rPr lang="en-US" dirty="0"/>
            </a:br>
            <a:r>
              <a:rPr lang="en-US" dirty="0"/>
              <a:t>Gradient-Based Training</a:t>
            </a:r>
            <a:endParaRPr lang="en-GB" sz="4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02164EB-62F6-4853-9A98-1E352E2E6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ECE408 / CS483 / CSE 408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Carl Pearson</a:t>
            </a:r>
          </a:p>
          <a:p>
            <a:r>
              <a:rPr lang="en-US" dirty="0"/>
              <a:t>pearson@illinois.edu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0AD8A3-480F-4372-B2AF-D78DB83BDA68}"/>
              </a:ext>
            </a:extLst>
          </p:cNvPr>
          <p:cNvSpPr txBox="1"/>
          <p:nvPr/>
        </p:nvSpPr>
        <p:spPr>
          <a:xfrm>
            <a:off x="702253" y="2258989"/>
            <a:ext cx="455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= sign(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- 1.5)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29350-48D1-4B59-89F2-5E9C4A79E1EE}"/>
              </a:ext>
            </a:extLst>
          </p:cNvPr>
          <p:cNvSpPr txBox="1"/>
          <p:nvPr/>
        </p:nvSpPr>
        <p:spPr>
          <a:xfrm>
            <a:off x="941292" y="2731545"/>
            <a:ext cx="38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 = sign(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- 0.5)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4EDB5-BE81-4DDE-85E5-CD97CFF4B3C3}"/>
              </a:ext>
            </a:extLst>
          </p:cNvPr>
          <p:cNvSpPr txBox="1"/>
          <p:nvPr/>
        </p:nvSpPr>
        <p:spPr>
          <a:xfrm>
            <a:off x="4821570" y="2489821"/>
            <a:ext cx="430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XOR = sign(2 * OR - AND - 2)</a:t>
            </a:r>
          </a:p>
        </p:txBody>
      </p:sp>
      <p:sp>
        <p:nvSpPr>
          <p:cNvPr id="63" name="Rounded Rectangle 159">
            <a:extLst>
              <a:ext uri="{FF2B5EF4-FFF2-40B4-BE49-F238E27FC236}">
                <a16:creationId xmlns:a16="http://schemas.microsoft.com/office/drawing/2014/main" id="{77259CB9-B846-4FDC-953C-9FA71CE42F20}"/>
              </a:ext>
            </a:extLst>
          </p:cNvPr>
          <p:cNvSpPr/>
          <p:nvPr/>
        </p:nvSpPr>
        <p:spPr>
          <a:xfrm>
            <a:off x="5029200" y="3398907"/>
            <a:ext cx="3203997" cy="290046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8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158">
            <a:extLst>
              <a:ext uri="{FF2B5EF4-FFF2-40B4-BE49-F238E27FC236}">
                <a16:creationId xmlns:a16="http://schemas.microsoft.com/office/drawing/2014/main" id="{5CD71DDA-EDC2-4356-949A-00C91DE759DF}"/>
              </a:ext>
            </a:extLst>
          </p:cNvPr>
          <p:cNvSpPr/>
          <p:nvPr/>
        </p:nvSpPr>
        <p:spPr>
          <a:xfrm>
            <a:off x="935104" y="3404843"/>
            <a:ext cx="3567057" cy="289572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BDB530-8C7B-4D57-B159-028DCDA0302D}"/>
              </a:ext>
            </a:extLst>
          </p:cNvPr>
          <p:cNvGrpSpPr/>
          <p:nvPr/>
        </p:nvGrpSpPr>
        <p:grpSpPr>
          <a:xfrm>
            <a:off x="1013718" y="3422565"/>
            <a:ext cx="7099405" cy="2963096"/>
            <a:chOff x="4926665" y="3319764"/>
            <a:chExt cx="8172541" cy="370653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4D9473-B0F0-4D10-8C5F-ABB05C1D9C6E}"/>
                </a:ext>
              </a:extLst>
            </p:cNvPr>
            <p:cNvSpPr/>
            <p:nvPr/>
          </p:nvSpPr>
          <p:spPr>
            <a:xfrm>
              <a:off x="5707615" y="3804224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C2956D-A64A-43C7-92F2-76F6C5AFCB2E}"/>
                </a:ext>
              </a:extLst>
            </p:cNvPr>
            <p:cNvSpPr/>
            <p:nvPr/>
          </p:nvSpPr>
          <p:spPr>
            <a:xfrm>
              <a:off x="5704644" y="4415771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CC0172-7861-4EAB-A8D3-87E72D39D0C9}"/>
                </a:ext>
              </a:extLst>
            </p:cNvPr>
            <p:cNvSpPr/>
            <p:nvPr/>
          </p:nvSpPr>
          <p:spPr>
            <a:xfrm>
              <a:off x="6947392" y="3972877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8607BED-2888-4971-947C-6680B2B1792C}"/>
                </a:ext>
              </a:extLst>
            </p:cNvPr>
            <p:cNvGrpSpPr/>
            <p:nvPr/>
          </p:nvGrpSpPr>
          <p:grpSpPr>
            <a:xfrm>
              <a:off x="8091139" y="3956010"/>
              <a:ext cx="455564" cy="485441"/>
              <a:chOff x="5339365" y="5135805"/>
              <a:chExt cx="551342" cy="60284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C9AAA23-98F9-4DEF-9DC2-EED7824664DB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Elbow Connector 72">
                <a:extLst>
                  <a:ext uri="{FF2B5EF4-FFF2-40B4-BE49-F238E27FC236}">
                    <a16:creationId xmlns:a16="http://schemas.microsoft.com/office/drawing/2014/main" id="{0B1CE5C2-FE31-4C2B-9770-57897C40B842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D69EA6-D0AF-4067-ABCB-5C5AFE7A2D99}"/>
                </a:ext>
              </a:extLst>
            </p:cNvPr>
            <p:cNvCxnSpPr>
              <a:stCxn id="66" idx="6"/>
              <a:endCxn id="68" idx="2"/>
            </p:cNvCxnSpPr>
            <p:nvPr/>
          </p:nvCxnSpPr>
          <p:spPr>
            <a:xfrm>
              <a:off x="5928332" y="3930348"/>
              <a:ext cx="1019060" cy="272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ECF1B9-99FB-443F-BC51-E294F8848C1C}"/>
                </a:ext>
              </a:extLst>
            </p:cNvPr>
            <p:cNvCxnSpPr>
              <a:stCxn id="67" idx="6"/>
              <a:endCxn id="68" idx="2"/>
            </p:cNvCxnSpPr>
            <p:nvPr/>
          </p:nvCxnSpPr>
          <p:spPr>
            <a:xfrm flipV="1">
              <a:off x="5925361" y="4202451"/>
              <a:ext cx="1022031" cy="339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157E9E5-0029-41AF-945C-C9B3EB3D6837}"/>
                </a:ext>
              </a:extLst>
            </p:cNvPr>
            <p:cNvCxnSpPr>
              <a:stCxn id="68" idx="6"/>
              <a:endCxn id="113" idx="2"/>
            </p:cNvCxnSpPr>
            <p:nvPr/>
          </p:nvCxnSpPr>
          <p:spPr>
            <a:xfrm flipV="1">
              <a:off x="7377173" y="4198731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0AA53A-A694-47FB-B935-C56F92281B83}"/>
                </a:ext>
              </a:extLst>
            </p:cNvPr>
            <p:cNvSpPr txBox="1"/>
            <p:nvPr/>
          </p:nvSpPr>
          <p:spPr>
            <a:xfrm>
              <a:off x="6413517" y="3653979"/>
              <a:ext cx="382235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AFC617-8DE4-4D87-A73F-6970AA978578}"/>
                </a:ext>
              </a:extLst>
            </p:cNvPr>
            <p:cNvSpPr txBox="1"/>
            <p:nvPr/>
          </p:nvSpPr>
          <p:spPr>
            <a:xfrm>
              <a:off x="6415888" y="4320754"/>
              <a:ext cx="348836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4CB78A4-C757-4522-9588-956BD338B2B6}"/>
                </a:ext>
              </a:extLst>
            </p:cNvPr>
            <p:cNvCxnSpPr>
              <a:endCxn id="68" idx="4"/>
            </p:cNvCxnSpPr>
            <p:nvPr/>
          </p:nvCxnSpPr>
          <p:spPr>
            <a:xfrm flipH="1" flipV="1">
              <a:off x="7162283" y="4432024"/>
              <a:ext cx="5826" cy="310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0B554F-D6C2-42DA-9E54-503D58EF5D1C}"/>
                </a:ext>
              </a:extLst>
            </p:cNvPr>
            <p:cNvSpPr txBox="1"/>
            <p:nvPr/>
          </p:nvSpPr>
          <p:spPr>
            <a:xfrm>
              <a:off x="6813577" y="4740861"/>
              <a:ext cx="8541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-0.5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2A33B7D-D022-403D-BC5E-4EDA2C9AB3EC}"/>
                </a:ext>
              </a:extLst>
            </p:cNvPr>
            <p:cNvSpPr/>
            <p:nvPr/>
          </p:nvSpPr>
          <p:spPr>
            <a:xfrm>
              <a:off x="5704644" y="5201666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E2C3813-B530-4FFD-B0A0-E5A3AC466997}"/>
                </a:ext>
              </a:extLst>
            </p:cNvPr>
            <p:cNvSpPr/>
            <p:nvPr/>
          </p:nvSpPr>
          <p:spPr>
            <a:xfrm>
              <a:off x="5701673" y="5813213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CBCFFB7-49FC-4A5A-82F6-8EAE73E803D7}"/>
                </a:ext>
              </a:extLst>
            </p:cNvPr>
            <p:cNvSpPr/>
            <p:nvPr/>
          </p:nvSpPr>
          <p:spPr>
            <a:xfrm>
              <a:off x="6944421" y="5370319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94A5CC5-745B-4780-B1DE-867B3F6B821C}"/>
                </a:ext>
              </a:extLst>
            </p:cNvPr>
            <p:cNvGrpSpPr/>
            <p:nvPr/>
          </p:nvGrpSpPr>
          <p:grpSpPr>
            <a:xfrm>
              <a:off x="8088168" y="5353452"/>
              <a:ext cx="455564" cy="485441"/>
              <a:chOff x="5339365" y="5135805"/>
              <a:chExt cx="551342" cy="60284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53074AB-F92E-4693-AACE-6596D43C1077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2" name="Elbow Connector 111">
                <a:extLst>
                  <a:ext uri="{FF2B5EF4-FFF2-40B4-BE49-F238E27FC236}">
                    <a16:creationId xmlns:a16="http://schemas.microsoft.com/office/drawing/2014/main" id="{1A507322-CB77-4F24-B5F5-4FD6D3D08289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9BAD0B-5696-4827-A175-16FE120C1EE3}"/>
                </a:ext>
              </a:extLst>
            </p:cNvPr>
            <p:cNvCxnSpPr/>
            <p:nvPr/>
          </p:nvCxnSpPr>
          <p:spPr>
            <a:xfrm>
              <a:off x="5925361" y="5327790"/>
              <a:ext cx="1019060" cy="2721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2FB78E2-79B1-42C3-BB62-264AD0E289AF}"/>
                </a:ext>
              </a:extLst>
            </p:cNvPr>
            <p:cNvCxnSpPr/>
            <p:nvPr/>
          </p:nvCxnSpPr>
          <p:spPr>
            <a:xfrm flipV="1">
              <a:off x="5922390" y="5599893"/>
              <a:ext cx="1022031" cy="339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B422BAB-0415-4F07-AE8C-1C9ED64D2215}"/>
                </a:ext>
              </a:extLst>
            </p:cNvPr>
            <p:cNvCxnSpPr/>
            <p:nvPr/>
          </p:nvCxnSpPr>
          <p:spPr>
            <a:xfrm flipV="1">
              <a:off x="7374202" y="5596173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CD94233-2830-4CA5-8FE7-BA41645A2957}"/>
                </a:ext>
              </a:extLst>
            </p:cNvPr>
            <p:cNvSpPr txBox="1"/>
            <p:nvPr/>
          </p:nvSpPr>
          <p:spPr>
            <a:xfrm>
              <a:off x="6350365" y="4975852"/>
              <a:ext cx="353035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BF146B-D163-4B0F-80FA-EF7F27479781}"/>
                </a:ext>
              </a:extLst>
            </p:cNvPr>
            <p:cNvSpPr txBox="1"/>
            <p:nvPr/>
          </p:nvSpPr>
          <p:spPr>
            <a:xfrm>
              <a:off x="6350365" y="5740170"/>
              <a:ext cx="343168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955EE99-97B6-4E7D-8D4D-967CBA5578AE}"/>
                </a:ext>
              </a:extLst>
            </p:cNvPr>
            <p:cNvCxnSpPr/>
            <p:nvPr/>
          </p:nvCxnSpPr>
          <p:spPr>
            <a:xfrm flipH="1" flipV="1">
              <a:off x="7159312" y="5829466"/>
              <a:ext cx="5826" cy="3104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41A6E36-46E5-4C0F-9B93-E137671F4D98}"/>
                </a:ext>
              </a:extLst>
            </p:cNvPr>
            <p:cNvSpPr txBox="1"/>
            <p:nvPr/>
          </p:nvSpPr>
          <p:spPr>
            <a:xfrm>
              <a:off x="6871594" y="6118500"/>
              <a:ext cx="8541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-1.5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A26A1F3-B568-4304-BAD2-7B3162B0198C}"/>
                </a:ext>
              </a:extLst>
            </p:cNvPr>
            <p:cNvCxnSpPr/>
            <p:nvPr/>
          </p:nvCxnSpPr>
          <p:spPr>
            <a:xfrm flipV="1">
              <a:off x="8555889" y="4195010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447A953-12B8-4E7C-BFF0-D4ACA71B6321}"/>
                </a:ext>
              </a:extLst>
            </p:cNvPr>
            <p:cNvCxnSpPr/>
            <p:nvPr/>
          </p:nvCxnSpPr>
          <p:spPr>
            <a:xfrm flipV="1">
              <a:off x="8555889" y="5596172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D9D8CB-9B95-463A-9664-DFD99DD2C44E}"/>
                </a:ext>
              </a:extLst>
            </p:cNvPr>
            <p:cNvSpPr/>
            <p:nvPr/>
          </p:nvSpPr>
          <p:spPr>
            <a:xfrm>
              <a:off x="9238123" y="4059002"/>
              <a:ext cx="220717" cy="25224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CC9240-3281-4899-ADB1-D7E15C753215}"/>
                </a:ext>
              </a:extLst>
            </p:cNvPr>
            <p:cNvSpPr/>
            <p:nvPr/>
          </p:nvSpPr>
          <p:spPr>
            <a:xfrm>
              <a:off x="9257497" y="5443069"/>
              <a:ext cx="220717" cy="2522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9A76ABF-8E96-47C4-AA07-4CC9F990875F}"/>
                </a:ext>
              </a:extLst>
            </p:cNvPr>
            <p:cNvSpPr/>
            <p:nvPr/>
          </p:nvSpPr>
          <p:spPr>
            <a:xfrm>
              <a:off x="10599165" y="4702227"/>
              <a:ext cx="429781" cy="45914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</a:t>
              </a:r>
              <a:endParaRPr 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C03CEED-69E9-493A-8890-530F83221578}"/>
                </a:ext>
              </a:extLst>
            </p:cNvPr>
            <p:cNvCxnSpPr>
              <a:stCxn id="90" idx="6"/>
              <a:endCxn id="92" idx="2"/>
            </p:cNvCxnSpPr>
            <p:nvPr/>
          </p:nvCxnSpPr>
          <p:spPr>
            <a:xfrm>
              <a:off x="9458840" y="4185126"/>
              <a:ext cx="1140325" cy="746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943B404-EFD5-459B-B4D2-9B1F77F306AF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 flipV="1">
              <a:off x="9478214" y="4931801"/>
              <a:ext cx="1120951" cy="6373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C799337-4EC7-43D0-9AE8-0223A0A0282E}"/>
                </a:ext>
              </a:extLst>
            </p:cNvPr>
            <p:cNvSpPr txBox="1"/>
            <p:nvPr/>
          </p:nvSpPr>
          <p:spPr>
            <a:xfrm>
              <a:off x="10012060" y="4083424"/>
              <a:ext cx="380480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689F179-96B7-4D61-AB8D-0CADE79F1174}"/>
                </a:ext>
              </a:extLst>
            </p:cNvPr>
            <p:cNvSpPr txBox="1"/>
            <p:nvPr/>
          </p:nvSpPr>
          <p:spPr>
            <a:xfrm flipH="1">
              <a:off x="9898613" y="5315667"/>
              <a:ext cx="549767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-2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5FE8527-6511-42C3-A28F-E34F23E9BF01}"/>
                </a:ext>
              </a:extLst>
            </p:cNvPr>
            <p:cNvCxnSpPr>
              <a:endCxn id="92" idx="4"/>
            </p:cNvCxnSpPr>
            <p:nvPr/>
          </p:nvCxnSpPr>
          <p:spPr>
            <a:xfrm flipH="1" flipV="1">
              <a:off x="10814056" y="5161374"/>
              <a:ext cx="5826" cy="3104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C9EB87F-7EAB-4566-A0CE-E06615FB5147}"/>
                </a:ext>
              </a:extLst>
            </p:cNvPr>
            <p:cNvSpPr txBox="1"/>
            <p:nvPr/>
          </p:nvSpPr>
          <p:spPr>
            <a:xfrm>
              <a:off x="6357113" y="3319764"/>
              <a:ext cx="2379927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OR Perceptron</a:t>
              </a:r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5FADF7-8AA8-486B-9E5A-3BF4AF2606DB}"/>
                </a:ext>
              </a:extLst>
            </p:cNvPr>
            <p:cNvSpPr txBox="1"/>
            <p:nvPr/>
          </p:nvSpPr>
          <p:spPr>
            <a:xfrm>
              <a:off x="6214529" y="6448804"/>
              <a:ext cx="2665092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AND Perceptron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D830FBC-7290-4805-B3F5-2000AC98232E}"/>
                </a:ext>
              </a:extLst>
            </p:cNvPr>
            <p:cNvGrpSpPr/>
            <p:nvPr/>
          </p:nvGrpSpPr>
          <p:grpSpPr>
            <a:xfrm>
              <a:off x="11739490" y="4655531"/>
              <a:ext cx="455564" cy="485441"/>
              <a:chOff x="5339365" y="5135805"/>
              <a:chExt cx="551342" cy="602843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9141D51-0699-42DD-9E25-6BB38C79C893}"/>
                  </a:ext>
                </a:extLst>
              </p:cNvPr>
              <p:cNvSpPr/>
              <p:nvPr/>
            </p:nvSpPr>
            <p:spPr>
              <a:xfrm>
                <a:off x="5339365" y="5135805"/>
                <a:ext cx="551342" cy="602843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" name="Elbow Connector 144">
                <a:extLst>
                  <a:ext uri="{FF2B5EF4-FFF2-40B4-BE49-F238E27FC236}">
                    <a16:creationId xmlns:a16="http://schemas.microsoft.com/office/drawing/2014/main" id="{0455984E-0D8E-48BF-8E6E-3B646F683DB5}"/>
                  </a:ext>
                </a:extLst>
              </p:cNvPr>
              <p:cNvCxnSpPr/>
              <p:nvPr/>
            </p:nvCxnSpPr>
            <p:spPr>
              <a:xfrm flipV="1">
                <a:off x="5410084" y="5309447"/>
                <a:ext cx="409904" cy="25555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76460D6-F18D-4E92-934E-D2ADE6715B7A}"/>
                </a:ext>
              </a:extLst>
            </p:cNvPr>
            <p:cNvCxnSpPr/>
            <p:nvPr/>
          </p:nvCxnSpPr>
          <p:spPr>
            <a:xfrm flipV="1">
              <a:off x="11025524" y="4898252"/>
              <a:ext cx="713966" cy="37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F052020-D966-43DA-9EC0-AC5965BAEED1}"/>
                </a:ext>
              </a:extLst>
            </p:cNvPr>
            <p:cNvCxnSpPr/>
            <p:nvPr/>
          </p:nvCxnSpPr>
          <p:spPr>
            <a:xfrm flipV="1">
              <a:off x="12219873" y="4898251"/>
              <a:ext cx="425710" cy="121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737C12-D60E-493A-AE99-C15D7736D5D5}"/>
                </a:ext>
              </a:extLst>
            </p:cNvPr>
            <p:cNvSpPr txBox="1"/>
            <p:nvPr/>
          </p:nvSpPr>
          <p:spPr>
            <a:xfrm>
              <a:off x="12729774" y="4668019"/>
              <a:ext cx="369432" cy="57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68EC86-A1B2-4B08-A628-682462FCDC51}"/>
                </a:ext>
              </a:extLst>
            </p:cNvPr>
            <p:cNvSpPr txBox="1"/>
            <p:nvPr/>
          </p:nvSpPr>
          <p:spPr>
            <a:xfrm>
              <a:off x="10675841" y="5497243"/>
              <a:ext cx="507829" cy="577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-2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FD2D4B-66D7-4B8D-BCCD-1D8B735BFA5C}"/>
                </a:ext>
              </a:extLst>
            </p:cNvPr>
            <p:cNvSpPr txBox="1"/>
            <p:nvPr/>
          </p:nvSpPr>
          <p:spPr>
            <a:xfrm>
              <a:off x="4926666" y="3653979"/>
              <a:ext cx="907489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[0]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FFFF7DE-1890-4753-AF85-4052A7DAAB7F}"/>
                </a:ext>
              </a:extLst>
            </p:cNvPr>
            <p:cNvSpPr txBox="1"/>
            <p:nvPr/>
          </p:nvSpPr>
          <p:spPr>
            <a:xfrm>
              <a:off x="4926666" y="4373945"/>
              <a:ext cx="890958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[1]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6EDBB7-A081-4823-B9B5-D04C3AFFF1E6}"/>
                </a:ext>
              </a:extLst>
            </p:cNvPr>
            <p:cNvSpPr txBox="1"/>
            <p:nvPr/>
          </p:nvSpPr>
          <p:spPr>
            <a:xfrm flipH="1">
              <a:off x="4926666" y="5127734"/>
              <a:ext cx="875929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[0]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183AF50-FD74-4519-8952-AE712E50EFC4}"/>
                </a:ext>
              </a:extLst>
            </p:cNvPr>
            <p:cNvSpPr txBox="1"/>
            <p:nvPr/>
          </p:nvSpPr>
          <p:spPr>
            <a:xfrm flipH="1">
              <a:off x="4926665" y="5782859"/>
              <a:ext cx="844940" cy="57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1"/>
                  </a:solidFill>
                </a:rPr>
                <a:t>x</a:t>
              </a:r>
              <a:r>
                <a:rPr lang="en-US" dirty="0">
                  <a:solidFill>
                    <a:schemeClr val="tx1"/>
                  </a:solidFill>
                </a:rPr>
                <a:t>[1]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6" name="Content Placeholder 6">
            <a:extLst>
              <a:ext uri="{FF2B5EF4-FFF2-40B4-BE49-F238E27FC236}">
                <a16:creationId xmlns:a16="http://schemas.microsoft.com/office/drawing/2014/main" id="{4C4D4E57-48D1-443B-9CE9-40388AE2D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667057"/>
              </p:ext>
            </p:extLst>
          </p:nvPr>
        </p:nvGraphicFramePr>
        <p:xfrm>
          <a:off x="655225" y="280005"/>
          <a:ext cx="792321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3788-2A78-45F1-B9CD-AF81E1F9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to Fully-Connected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552E06-25D9-4644-B24C-756B30B1448D}"/>
              </a:ext>
            </a:extLst>
          </p:cNvPr>
          <p:cNvSpPr/>
          <p:nvPr/>
        </p:nvSpPr>
        <p:spPr bwMode="auto">
          <a:xfrm>
            <a:off x="1433146" y="1970732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D76B0F-B5C1-4095-BB2B-230571216C47}"/>
              </a:ext>
            </a:extLst>
          </p:cNvPr>
          <p:cNvSpPr/>
          <p:nvPr/>
        </p:nvSpPr>
        <p:spPr bwMode="auto">
          <a:xfrm>
            <a:off x="1447800" y="2713259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3B7037-9E7E-4F57-AA0B-EF0A0A106A28}"/>
              </a:ext>
            </a:extLst>
          </p:cNvPr>
          <p:cNvSpPr/>
          <p:nvPr/>
        </p:nvSpPr>
        <p:spPr bwMode="auto">
          <a:xfrm>
            <a:off x="1433146" y="3455787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E69710-FFBB-471F-9D80-15153C7D1161}"/>
              </a:ext>
            </a:extLst>
          </p:cNvPr>
          <p:cNvSpPr/>
          <p:nvPr/>
        </p:nvSpPr>
        <p:spPr bwMode="auto">
          <a:xfrm>
            <a:off x="2722685" y="2717777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50F66-E4C0-4153-9577-80599898466F}"/>
              </a:ext>
            </a:extLst>
          </p:cNvPr>
          <p:cNvSpPr txBox="1"/>
          <p:nvPr/>
        </p:nvSpPr>
        <p:spPr>
          <a:xfrm>
            <a:off x="914400" y="4654722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Linear Classifier:</a:t>
            </a:r>
          </a:p>
          <a:p>
            <a:r>
              <a:rPr lang="en-US" dirty="0">
                <a:solidFill>
                  <a:schemeClr val="tx1"/>
                </a:solidFill>
              </a:rPr>
              <a:t>Input vector </a:t>
            </a:r>
            <a:r>
              <a:rPr lang="en-US" b="1" i="1" dirty="0" err="1">
                <a:solidFill>
                  <a:schemeClr val="tx1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×weight</a:t>
            </a:r>
            <a:r>
              <a:rPr lang="en-US" dirty="0">
                <a:solidFill>
                  <a:schemeClr val="tx1"/>
                </a:solidFill>
              </a:rPr>
              <a:t> vector </a:t>
            </a:r>
            <a:r>
              <a:rPr lang="en-US" b="1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to produce scalar output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56DA3-0536-4916-A51C-77E2453A0295}"/>
              </a:ext>
            </a:extLst>
          </p:cNvPr>
          <p:cNvSpPr txBox="1"/>
          <p:nvPr/>
        </p:nvSpPr>
        <p:spPr>
          <a:xfrm>
            <a:off x="685800" y="1905000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EFBA0F-D412-4DF7-A299-15093802317F}"/>
              </a:ext>
            </a:extLst>
          </p:cNvPr>
          <p:cNvSpPr/>
          <p:nvPr/>
        </p:nvSpPr>
        <p:spPr bwMode="auto">
          <a:xfrm>
            <a:off x="6101861" y="167505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15A115-5DC1-49A0-AC66-43419953B596}"/>
              </a:ext>
            </a:extLst>
          </p:cNvPr>
          <p:cNvSpPr/>
          <p:nvPr/>
        </p:nvSpPr>
        <p:spPr bwMode="auto">
          <a:xfrm>
            <a:off x="6116515" y="2417578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17717-3E95-47AA-BC7B-456DB97546C3}"/>
              </a:ext>
            </a:extLst>
          </p:cNvPr>
          <p:cNvSpPr/>
          <p:nvPr/>
        </p:nvSpPr>
        <p:spPr bwMode="auto">
          <a:xfrm>
            <a:off x="6101861" y="3160106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63F136-E1F1-429F-92F6-8067E11A9411}"/>
              </a:ext>
            </a:extLst>
          </p:cNvPr>
          <p:cNvSpPr/>
          <p:nvPr/>
        </p:nvSpPr>
        <p:spPr bwMode="auto">
          <a:xfrm>
            <a:off x="7386973" y="248984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C0165-C652-4D5C-9972-5D05DAFFDDBD}"/>
              </a:ext>
            </a:extLst>
          </p:cNvPr>
          <p:cNvSpPr txBox="1"/>
          <p:nvPr/>
        </p:nvSpPr>
        <p:spPr>
          <a:xfrm>
            <a:off x="5354515" y="1609319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CFCAB0-56CE-4DCF-AB28-59903D7647DA}"/>
              </a:ext>
            </a:extLst>
          </p:cNvPr>
          <p:cNvSpPr/>
          <p:nvPr/>
        </p:nvSpPr>
        <p:spPr bwMode="auto">
          <a:xfrm>
            <a:off x="7386973" y="175916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C10694-54B5-48E2-BCF1-8431B4CFA1C7}"/>
              </a:ext>
            </a:extLst>
          </p:cNvPr>
          <p:cNvSpPr/>
          <p:nvPr/>
        </p:nvSpPr>
        <p:spPr bwMode="auto">
          <a:xfrm>
            <a:off x="7386973" y="322052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1D1DE9-8D54-47F5-9231-8316DEF8D7BE}"/>
              </a:ext>
            </a:extLst>
          </p:cNvPr>
          <p:cNvSpPr/>
          <p:nvPr/>
        </p:nvSpPr>
        <p:spPr bwMode="auto">
          <a:xfrm>
            <a:off x="7386973" y="1028481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69FF4C-2101-4B9E-8AF4-5416E2C71667}"/>
              </a:ext>
            </a:extLst>
          </p:cNvPr>
          <p:cNvSpPr/>
          <p:nvPr/>
        </p:nvSpPr>
        <p:spPr bwMode="auto">
          <a:xfrm>
            <a:off x="7386973" y="3951200"/>
            <a:ext cx="381000" cy="381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88011A-EA22-4F46-B3D2-F4750EC892FD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 bwMode="auto">
          <a:xfrm>
            <a:off x="1814146" y="2161232"/>
            <a:ext cx="908539" cy="747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98FA82-EDDE-4C93-8D33-7FB3AC9F59B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 bwMode="auto">
          <a:xfrm>
            <a:off x="1828800" y="2903759"/>
            <a:ext cx="893885" cy="45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92B51D-8A62-433A-B310-F248A160EA9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 flipV="1">
            <a:off x="1814146" y="2908277"/>
            <a:ext cx="908539" cy="7380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0BC863-50C0-4CAD-91BA-449F45E776CD}"/>
              </a:ext>
            </a:extLst>
          </p:cNvPr>
          <p:cNvSpPr txBox="1"/>
          <p:nvPr/>
        </p:nvSpPr>
        <p:spPr>
          <a:xfrm>
            <a:off x="5484813" y="453628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Fully-connected:</a:t>
            </a:r>
          </a:p>
          <a:p>
            <a:r>
              <a:rPr lang="en-US" dirty="0">
                <a:solidFill>
                  <a:schemeClr val="tx1"/>
                </a:solidFill>
              </a:rPr>
              <a:t>Input vector </a:t>
            </a:r>
            <a:r>
              <a:rPr lang="en-US" b="1" i="1" dirty="0" err="1">
                <a:solidFill>
                  <a:schemeClr val="tx1"/>
                </a:solidFill>
              </a:rPr>
              <a:t>x</a:t>
            </a:r>
            <a:r>
              <a:rPr lang="en-US" dirty="0" err="1">
                <a:solidFill>
                  <a:schemeClr val="tx1"/>
                </a:solidFill>
              </a:rPr>
              <a:t>×weight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matrix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to produce </a:t>
            </a:r>
            <a:r>
              <a:rPr lang="en-US" u="sng" dirty="0">
                <a:solidFill>
                  <a:schemeClr val="tx1"/>
                </a:solidFill>
              </a:rPr>
              <a:t>vector</a:t>
            </a:r>
            <a:r>
              <a:rPr lang="en-US" dirty="0">
                <a:solidFill>
                  <a:schemeClr val="tx1"/>
                </a:solidFill>
              </a:rPr>
              <a:t> output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86D429-3424-4487-98BD-5DC5B2167B5E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 bwMode="auto">
          <a:xfrm>
            <a:off x="6497515" y="2608078"/>
            <a:ext cx="889458" cy="722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1E0C19-7EA7-4F0E-B3BB-C442CE5D1D52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 bwMode="auto">
          <a:xfrm flipV="1">
            <a:off x="6497515" y="1949661"/>
            <a:ext cx="889458" cy="65841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E1AEAE-FCAE-4095-ADEA-F6897EE9961B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 bwMode="auto">
          <a:xfrm flipV="1">
            <a:off x="6497515" y="1218981"/>
            <a:ext cx="889458" cy="138909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5DEEAD-77BF-4063-A429-7F8BD3EE96C2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 bwMode="auto">
          <a:xfrm>
            <a:off x="6497515" y="2608078"/>
            <a:ext cx="889458" cy="80294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A6A209-71FE-43CE-9FF9-C356123F0973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 bwMode="auto">
          <a:xfrm>
            <a:off x="6497515" y="2608078"/>
            <a:ext cx="889458" cy="153362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5D5502-C2A7-441E-9775-8B86572100D7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 bwMode="auto">
          <a:xfrm>
            <a:off x="6482861" y="3350606"/>
            <a:ext cx="904112" cy="79109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8932D3-F62C-40E0-A607-9A843FBC99E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 bwMode="auto">
          <a:xfrm>
            <a:off x="6482861" y="3350606"/>
            <a:ext cx="904112" cy="604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4C7589-63BF-4BBB-8C3F-D34FD6EF1C7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 bwMode="auto">
          <a:xfrm flipV="1">
            <a:off x="6482861" y="2680341"/>
            <a:ext cx="904112" cy="6702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313EAA-2A17-4859-B3CE-CBBE64CED091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 bwMode="auto">
          <a:xfrm flipV="1">
            <a:off x="6482861" y="1949661"/>
            <a:ext cx="904112" cy="14009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5EFA79-658A-4F9C-AB79-FDD93053E3E2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 bwMode="auto">
          <a:xfrm flipV="1">
            <a:off x="6482861" y="1218981"/>
            <a:ext cx="904112" cy="21316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3C349F-E1DB-4307-A57F-C2102DDA8A4A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 bwMode="auto">
          <a:xfrm flipV="1">
            <a:off x="6482861" y="1218981"/>
            <a:ext cx="904112" cy="6465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0599B9-1BFA-4244-A1D7-74CC9C9DCB8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auto">
          <a:xfrm>
            <a:off x="6482861" y="1865551"/>
            <a:ext cx="904112" cy="841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A2A3953-9FBA-4032-8CD4-F8A8FD16E13D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 bwMode="auto">
          <a:xfrm>
            <a:off x="6482861" y="1865551"/>
            <a:ext cx="904112" cy="8147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5CF878E-0F8F-4AE4-9DAD-DB77715443DC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 bwMode="auto">
          <a:xfrm>
            <a:off x="6482861" y="1865551"/>
            <a:ext cx="904112" cy="15454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82A6AA-867A-4D6C-9E06-2CBD0185E2B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 bwMode="auto">
          <a:xfrm>
            <a:off x="6482861" y="1865551"/>
            <a:ext cx="904112" cy="227614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FA386E-A857-4506-906D-5F1560EB9E04}"/>
              </a:ext>
            </a:extLst>
          </p:cNvPr>
          <p:cNvSpPr txBox="1"/>
          <p:nvPr/>
        </p:nvSpPr>
        <p:spPr>
          <a:xfrm>
            <a:off x="7810378" y="990600"/>
            <a:ext cx="76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[4]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27C039-A839-4F2A-9520-2C6EA8422590}"/>
              </a:ext>
            </a:extLst>
          </p:cNvPr>
          <p:cNvSpPr txBox="1"/>
          <p:nvPr/>
        </p:nvSpPr>
        <p:spPr>
          <a:xfrm>
            <a:off x="3200400" y="2653944"/>
            <a:ext cx="416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630-A18D-484B-A935-2D79143E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Multilayer Terminology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1BE62C9-B9E3-4762-B8FB-9B4EE1C220D5}"/>
              </a:ext>
            </a:extLst>
          </p:cNvPr>
          <p:cNvSpPr txBox="1"/>
          <p:nvPr/>
        </p:nvSpPr>
        <p:spPr>
          <a:xfrm>
            <a:off x="5518897" y="1181368"/>
            <a:ext cx="3484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Weight matrices: Entry </a:t>
            </a:r>
            <a:r>
              <a:rPr lang="en-US" i="1" dirty="0" err="1">
                <a:solidFill>
                  <a:schemeClr val="tx1"/>
                </a:solidFill>
              </a:rPr>
              <a:t>i,j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weight between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input and </a:t>
            </a:r>
            <a:r>
              <a:rPr lang="en-US" i="1" dirty="0" err="1">
                <a:solidFill>
                  <a:schemeClr val="tx1"/>
                </a:solidFill>
              </a:rPr>
              <a:t>j</a:t>
            </a:r>
            <a:r>
              <a:rPr lang="en-US" baseline="30000" dirty="0" err="1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output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8A60E57-4499-4960-86BB-D59085A881A1}"/>
              </a:ext>
            </a:extLst>
          </p:cNvPr>
          <p:cNvSpPr txBox="1"/>
          <p:nvPr/>
        </p:nvSpPr>
        <p:spPr>
          <a:xfrm>
            <a:off x="5181600" y="3810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j] is [4x3]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[j] is [3x1]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BE2875-F79E-43BC-9AE3-EF137E54222C}"/>
              </a:ext>
            </a:extLst>
          </p:cNvPr>
          <p:cNvSpPr txBox="1"/>
          <p:nvPr/>
        </p:nvSpPr>
        <p:spPr>
          <a:xfrm>
            <a:off x="5181600" y="2505484"/>
            <a:ext cx="231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j] is [4x4]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[j] is [4x1]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B12AD8-CB91-47D4-88FE-E25C054DC152}"/>
              </a:ext>
            </a:extLst>
          </p:cNvPr>
          <p:cNvSpPr/>
          <p:nvPr/>
        </p:nvSpPr>
        <p:spPr bwMode="auto">
          <a:xfrm rot="5400000">
            <a:off x="4677659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2C98D-802A-4DB6-B9A5-A18C5B55AE0F}"/>
              </a:ext>
            </a:extLst>
          </p:cNvPr>
          <p:cNvSpPr/>
          <p:nvPr/>
        </p:nvSpPr>
        <p:spPr bwMode="auto">
          <a:xfrm rot="5400000">
            <a:off x="4044216" y="2133422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6DF61-E887-4B8F-95AE-A8552C801345}"/>
              </a:ext>
            </a:extLst>
          </p:cNvPr>
          <p:cNvSpPr/>
          <p:nvPr/>
        </p:nvSpPr>
        <p:spPr bwMode="auto">
          <a:xfrm rot="5400000">
            <a:off x="3421428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28D981-4EAC-49F9-9156-2F623577A8F0}"/>
              </a:ext>
            </a:extLst>
          </p:cNvPr>
          <p:cNvSpPr/>
          <p:nvPr/>
        </p:nvSpPr>
        <p:spPr bwMode="auto">
          <a:xfrm rot="5400000">
            <a:off x="3421428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CCB605-5FBE-4860-B0C8-648F1416AD87}"/>
              </a:ext>
            </a:extLst>
          </p:cNvPr>
          <p:cNvSpPr/>
          <p:nvPr/>
        </p:nvSpPr>
        <p:spPr bwMode="auto">
          <a:xfrm rot="5400000">
            <a:off x="404421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7E03FB-6199-4407-9198-5C7492E6A5D7}"/>
              </a:ext>
            </a:extLst>
          </p:cNvPr>
          <p:cNvSpPr/>
          <p:nvPr/>
        </p:nvSpPr>
        <p:spPr bwMode="auto">
          <a:xfrm rot="5400000">
            <a:off x="4503004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FCBF20-45F5-4466-BC2F-105BF547DEA9}"/>
              </a:ext>
            </a:extLst>
          </p:cNvPr>
          <p:cNvSpPr/>
          <p:nvPr/>
        </p:nvSpPr>
        <p:spPr bwMode="auto">
          <a:xfrm rot="5400000">
            <a:off x="3693318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642B98-EBE0-47F1-B0D1-DB14888026C4}"/>
              </a:ext>
            </a:extLst>
          </p:cNvPr>
          <p:cNvSpPr/>
          <p:nvPr/>
        </p:nvSpPr>
        <p:spPr bwMode="auto">
          <a:xfrm rot="5400000">
            <a:off x="4677659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4185A9-97C9-4724-9D57-F94B9F253162}"/>
              </a:ext>
            </a:extLst>
          </p:cNvPr>
          <p:cNvSpPr/>
          <p:nvPr/>
        </p:nvSpPr>
        <p:spPr bwMode="auto">
          <a:xfrm rot="5400000">
            <a:off x="2774796" y="3225408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D62B60-49C0-4C41-AF38-6E6ABA225314}"/>
              </a:ext>
            </a:extLst>
          </p:cNvPr>
          <p:cNvCxnSpPr>
            <a:stCxn id="4" idx="6"/>
            <a:endCxn id="18" idx="2"/>
          </p:cNvCxnSpPr>
          <p:nvPr/>
        </p:nvCxnSpPr>
        <p:spPr bwMode="auto">
          <a:xfrm>
            <a:off x="4906259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F50FAD-D2E5-4EEE-BFD9-BC58C4E6158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 bwMode="auto">
          <a:xfrm flipH="1"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22E26-6344-4393-B425-59CFBB3E738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 bwMode="auto">
          <a:xfrm flipH="1">
            <a:off x="3650028" y="2590622"/>
            <a:ext cx="1256231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74C40-7E79-4066-84C3-6B467B2658DB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 bwMode="auto">
          <a:xfrm flipH="1">
            <a:off x="3003396" y="2590622"/>
            <a:ext cx="190286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859CD-AD17-419C-851D-2276C64E01BE}"/>
              </a:ext>
            </a:extLst>
          </p:cNvPr>
          <p:cNvCxnSpPr>
            <a:cxnSpLocks/>
            <a:stCxn id="97" idx="6"/>
            <a:endCxn id="20" idx="2"/>
          </p:cNvCxnSpPr>
          <p:nvPr/>
        </p:nvCxnSpPr>
        <p:spPr bwMode="auto">
          <a:xfrm>
            <a:off x="3003396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0E96D0-BAF8-4DCA-85BE-33FAF333A390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 bwMode="auto">
          <a:xfrm>
            <a:off x="4272816" y="2590622"/>
            <a:ext cx="633443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46A450-D984-4A5B-A49C-D61B455B8E8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auto">
          <a:xfrm>
            <a:off x="4272816" y="2590622"/>
            <a:ext cx="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88869C-1731-472B-A679-3D3F7D1DAB7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 bwMode="auto">
          <a:xfrm flipH="1">
            <a:off x="3650028" y="2590622"/>
            <a:ext cx="622788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D9ED30-96C3-46A2-9535-C6FD00178B8B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 bwMode="auto">
          <a:xfrm flipH="1">
            <a:off x="3003396" y="2590622"/>
            <a:ext cx="1269420" cy="6347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21406A-F41A-426C-BFEB-23EDCC6801F4}"/>
              </a:ext>
            </a:extLst>
          </p:cNvPr>
          <p:cNvCxnSpPr>
            <a:cxnSpLocks/>
            <a:stCxn id="97" idx="6"/>
            <a:endCxn id="8" idx="2"/>
          </p:cNvCxnSpPr>
          <p:nvPr/>
        </p:nvCxnSpPr>
        <p:spPr bwMode="auto">
          <a:xfrm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BE87C8-D729-4F2F-9444-2F4E1C9669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 bwMode="auto">
          <a:xfrm>
            <a:off x="3650028" y="2584760"/>
            <a:ext cx="1256231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3CC323-8893-495C-98A4-230945E34AB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auto">
          <a:xfrm>
            <a:off x="3650028" y="2584760"/>
            <a:ext cx="622788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06AD09-CE45-4E88-94F8-79DF56079A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 bwMode="auto">
          <a:xfrm>
            <a:off x="3650028" y="2584760"/>
            <a:ext cx="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AD5405-3203-4D29-875C-62A5669D4269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 bwMode="auto">
          <a:xfrm flipH="1">
            <a:off x="3003396" y="2584760"/>
            <a:ext cx="646632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ECBA86-1E71-4BE3-BF0E-52A6554570F9}"/>
              </a:ext>
            </a:extLst>
          </p:cNvPr>
          <p:cNvCxnSpPr>
            <a:cxnSpLocks/>
            <a:stCxn id="97" idx="6"/>
            <a:endCxn id="10" idx="2"/>
          </p:cNvCxnSpPr>
          <p:nvPr/>
        </p:nvCxnSpPr>
        <p:spPr bwMode="auto">
          <a:xfrm>
            <a:off x="3003396" y="2584760"/>
            <a:ext cx="1269420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D05273-30C4-422E-86E9-722AEF1499C6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 bwMode="auto">
          <a:xfrm flipH="1">
            <a:off x="4731604" y="3682608"/>
            <a:ext cx="174655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F039A1-16B6-4CDB-824B-14E97CBB935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 bwMode="auto">
          <a:xfrm flipH="1">
            <a:off x="3921918" y="3682608"/>
            <a:ext cx="35089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A6823E-8997-4E87-8032-823BE09637FA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 bwMode="auto">
          <a:xfrm flipH="1">
            <a:off x="3921918" y="3682608"/>
            <a:ext cx="984341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6EEE3F-642D-481F-B135-D866B00E358C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 bwMode="auto">
          <a:xfrm>
            <a:off x="3650028" y="3682608"/>
            <a:ext cx="271890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CC4694-BD6D-4E2E-9D35-78EED20AF54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 bwMode="auto">
          <a:xfrm>
            <a:off x="3003396" y="3682608"/>
            <a:ext cx="918522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2EB841-D4A8-42A0-B209-7C5A81B6824D}"/>
              </a:ext>
            </a:extLst>
          </p:cNvPr>
          <p:cNvCxnSpPr>
            <a:cxnSpLocks/>
            <a:stCxn id="20" idx="6"/>
            <a:endCxn id="107" idx="2"/>
          </p:cNvCxnSpPr>
          <p:nvPr/>
        </p:nvCxnSpPr>
        <p:spPr bwMode="auto">
          <a:xfrm>
            <a:off x="3003396" y="3682608"/>
            <a:ext cx="10883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2A419F-34B3-4291-A500-49DCB5D9A7E5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4272816" y="3682608"/>
            <a:ext cx="45878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B20426-3F74-484F-9428-8B7534E2162B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 bwMode="auto">
          <a:xfrm>
            <a:off x="3650028" y="3682608"/>
            <a:ext cx="108157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18FE3BE-8292-459A-A63B-3D72CB5EECC2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 bwMode="auto">
          <a:xfrm>
            <a:off x="3003396" y="3682608"/>
            <a:ext cx="1728208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B8EA768-92C8-40C9-B4A4-C4FC3A2540B3}"/>
              </a:ext>
            </a:extLst>
          </p:cNvPr>
          <p:cNvSpPr/>
          <p:nvPr/>
        </p:nvSpPr>
        <p:spPr bwMode="auto">
          <a:xfrm rot="5400000">
            <a:off x="2774796" y="2127560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4C86F5B-AE41-4042-879E-D290282C6DE2}"/>
              </a:ext>
            </a:extLst>
          </p:cNvPr>
          <p:cNvCxnSpPr>
            <a:cxnSpLocks/>
            <a:stCxn id="97" idx="6"/>
            <a:endCxn id="18" idx="2"/>
          </p:cNvCxnSpPr>
          <p:nvPr/>
        </p:nvCxnSpPr>
        <p:spPr bwMode="auto">
          <a:xfrm>
            <a:off x="3003396" y="2584760"/>
            <a:ext cx="1902863" cy="6406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809513A-3949-42A7-B7C4-BA959826F6A8}"/>
              </a:ext>
            </a:extLst>
          </p:cNvPr>
          <p:cNvSpPr/>
          <p:nvPr/>
        </p:nvSpPr>
        <p:spPr bwMode="auto">
          <a:xfrm rot="5400000">
            <a:off x="2883632" y="4399059"/>
            <a:ext cx="4572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3CAFDC5-C84A-4A09-9B25-4BAC338A117A}"/>
              </a:ext>
            </a:extLst>
          </p:cNvPr>
          <p:cNvCxnSpPr>
            <a:cxnSpLocks/>
            <a:stCxn id="8" idx="6"/>
            <a:endCxn id="107" idx="2"/>
          </p:cNvCxnSpPr>
          <p:nvPr/>
        </p:nvCxnSpPr>
        <p:spPr bwMode="auto">
          <a:xfrm flipH="1">
            <a:off x="3112232" y="3682608"/>
            <a:ext cx="537796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51A882C-7179-4EFF-9B84-908CA7DE9372}"/>
              </a:ext>
            </a:extLst>
          </p:cNvPr>
          <p:cNvCxnSpPr>
            <a:cxnSpLocks/>
            <a:stCxn id="10" idx="6"/>
            <a:endCxn id="107" idx="2"/>
          </p:cNvCxnSpPr>
          <p:nvPr/>
        </p:nvCxnSpPr>
        <p:spPr bwMode="auto">
          <a:xfrm flipH="1">
            <a:off x="3112232" y="3682608"/>
            <a:ext cx="1160584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ECC459-C59C-4466-B473-5E3F1B561E5D}"/>
              </a:ext>
            </a:extLst>
          </p:cNvPr>
          <p:cNvCxnSpPr>
            <a:cxnSpLocks/>
            <a:stCxn id="18" idx="6"/>
            <a:endCxn id="107" idx="2"/>
          </p:cNvCxnSpPr>
          <p:nvPr/>
        </p:nvCxnSpPr>
        <p:spPr bwMode="auto">
          <a:xfrm flipH="1">
            <a:off x="3112232" y="3682608"/>
            <a:ext cx="1794027" cy="716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F2E5F6A-0C5E-40C0-A9A0-680D26B025A1}"/>
              </a:ext>
            </a:extLst>
          </p:cNvPr>
          <p:cNvCxnSpPr>
            <a:cxnSpLocks/>
            <a:stCxn id="17" idx="6"/>
          </p:cNvCxnSpPr>
          <p:nvPr/>
        </p:nvCxnSpPr>
        <p:spPr bwMode="auto">
          <a:xfrm rot="5400000">
            <a:off x="3692921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C830F7B-2F63-41E5-9243-4DFA1E7DF1E4}"/>
              </a:ext>
            </a:extLst>
          </p:cNvPr>
          <p:cNvCxnSpPr>
            <a:cxnSpLocks/>
            <a:stCxn id="107" idx="6"/>
          </p:cNvCxnSpPr>
          <p:nvPr/>
        </p:nvCxnSpPr>
        <p:spPr bwMode="auto">
          <a:xfrm rot="5400000">
            <a:off x="2883235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168E5BA-8D11-4B67-B1BE-24DDECAA4F50}"/>
              </a:ext>
            </a:extLst>
          </p:cNvPr>
          <p:cNvCxnSpPr>
            <a:cxnSpLocks/>
            <a:stCxn id="16" idx="6"/>
          </p:cNvCxnSpPr>
          <p:nvPr/>
        </p:nvCxnSpPr>
        <p:spPr bwMode="auto">
          <a:xfrm rot="5400000">
            <a:off x="4502607" y="5085256"/>
            <a:ext cx="45799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7F931AA-4872-4EA4-811A-E9E74380087F}"/>
              </a:ext>
            </a:extLst>
          </p:cNvPr>
          <p:cNvSpPr/>
          <p:nvPr/>
        </p:nvSpPr>
        <p:spPr bwMode="auto">
          <a:xfrm>
            <a:off x="2929731" y="5313459"/>
            <a:ext cx="2076572" cy="46678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Argmax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AD69646-8B38-4764-8B5F-8DFD5AB8DE27}"/>
              </a:ext>
            </a:extLst>
          </p:cNvPr>
          <p:cNvCxnSpPr>
            <a:cxnSpLocks/>
            <a:stCxn id="177" idx="2"/>
          </p:cNvCxnSpPr>
          <p:nvPr/>
        </p:nvCxnSpPr>
        <p:spPr bwMode="auto">
          <a:xfrm>
            <a:off x="3968017" y="5780245"/>
            <a:ext cx="2" cy="2496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E1DF2EB-F97F-48C5-B050-4959CA74B104}"/>
              </a:ext>
            </a:extLst>
          </p:cNvPr>
          <p:cNvSpPr txBox="1"/>
          <p:nvPr/>
        </p:nvSpPr>
        <p:spPr>
          <a:xfrm>
            <a:off x="2458120" y="1588869"/>
            <a:ext cx="298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[0] 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[1]</a:t>
            </a:r>
            <a:r>
              <a:rPr lang="en-US" b="1" i="1" dirty="0">
                <a:solidFill>
                  <a:schemeClr val="tx1"/>
                </a:solidFill>
              </a:rPr>
              <a:t>   x</a:t>
            </a:r>
            <a:r>
              <a:rPr lang="en-US" dirty="0">
                <a:solidFill>
                  <a:schemeClr val="tx1"/>
                </a:solidFill>
              </a:rPr>
              <a:t>[2]  </a:t>
            </a:r>
            <a:r>
              <a:rPr lang="en-US" b="1" i="1" dirty="0">
                <a:solidFill>
                  <a:schemeClr val="tx1"/>
                </a:solidFill>
              </a:rPr>
              <a:t> x</a:t>
            </a:r>
            <a:r>
              <a:rPr lang="en-US" dirty="0">
                <a:solidFill>
                  <a:schemeClr val="tx1"/>
                </a:solidFill>
              </a:rPr>
              <a:t>[3]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BF26BF2-69FF-42A7-A5DF-15A886315CF9}"/>
              </a:ext>
            </a:extLst>
          </p:cNvPr>
          <p:cNvSpPr txBox="1"/>
          <p:nvPr/>
        </p:nvSpPr>
        <p:spPr>
          <a:xfrm>
            <a:off x="3696770" y="5934297"/>
            <a:ext cx="54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9E3BA7-4A1D-4874-A82C-51B6A0554159}"/>
              </a:ext>
            </a:extLst>
          </p:cNvPr>
          <p:cNvSpPr txBox="1"/>
          <p:nvPr/>
        </p:nvSpPr>
        <p:spPr>
          <a:xfrm>
            <a:off x="2458120" y="4772962"/>
            <a:ext cx="250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[0]   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[1]   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[2]</a:t>
            </a:r>
            <a:endParaRPr lang="en-US" i="1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4FF29-8EC4-446E-9FB9-0531DF3CF0B2}"/>
              </a:ext>
            </a:extLst>
          </p:cNvPr>
          <p:cNvSpPr txBox="1"/>
          <p:nvPr/>
        </p:nvSpPr>
        <p:spPr>
          <a:xfrm>
            <a:off x="924549" y="2137879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529438-E4D6-4856-B046-206FFF2B1D55}"/>
              </a:ext>
            </a:extLst>
          </p:cNvPr>
          <p:cNvSpPr txBox="1"/>
          <p:nvPr/>
        </p:nvSpPr>
        <p:spPr>
          <a:xfrm>
            <a:off x="398812" y="3228233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Hidden Layer(s)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A5FD29-7856-4453-A56B-061C67CF42AE}"/>
              </a:ext>
            </a:extLst>
          </p:cNvPr>
          <p:cNvSpPr txBox="1"/>
          <p:nvPr/>
        </p:nvSpPr>
        <p:spPr>
          <a:xfrm>
            <a:off x="575437" y="4749982"/>
            <a:ext cx="186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1462A6-0C96-4E11-BEF0-A85886F9CAF6}"/>
              </a:ext>
            </a:extLst>
          </p:cNvPr>
          <p:cNvSpPr txBox="1"/>
          <p:nvPr/>
        </p:nvSpPr>
        <p:spPr>
          <a:xfrm>
            <a:off x="5443780" y="4886712"/>
            <a:ext cx="3433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Probability that input is class </a:t>
            </a:r>
            <a:r>
              <a:rPr lang="en-US" b="1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82A05-4D37-49A1-8F60-B8A7A0544B10}"/>
              </a:ext>
            </a:extLst>
          </p:cNvPr>
          <p:cNvSpPr txBox="1"/>
          <p:nvPr/>
        </p:nvSpPr>
        <p:spPr>
          <a:xfrm>
            <a:off x="713673" y="3994665"/>
            <a:ext cx="130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“nodes”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46613-0554-40C9-89D9-29A92D44A23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2019666" y="3454010"/>
            <a:ext cx="954897" cy="771488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0B0F51-F1FB-4CEE-9649-02A43BC5FBFA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2019666" y="4225498"/>
            <a:ext cx="1119210" cy="44325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B21CE5-9C1A-4D4B-ABBA-7C1AC4C22126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2019666" y="2377916"/>
            <a:ext cx="1016339" cy="184758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4707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C85-E24D-4E2D-AFE2-31B6314D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9BFA-CF00-4F84-96A2-2CFF92BA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connected layer with 784 inputs, 1024 outputs: </a:t>
            </a:r>
          </a:p>
          <a:p>
            <a:pPr lvl="1"/>
            <a:r>
              <a:rPr lang="en-US" dirty="0"/>
              <a:t>[784 x 1024] weight matrix</a:t>
            </a:r>
          </a:p>
          <a:p>
            <a:pPr lvl="1"/>
            <a:r>
              <a:rPr lang="en-US" dirty="0"/>
              <a:t>[1024 x 1] bias vector</a:t>
            </a:r>
          </a:p>
          <a:p>
            <a:r>
              <a:rPr lang="en-US" dirty="0"/>
              <a:t>Look at observational data to determine the weights.</a:t>
            </a:r>
          </a:p>
          <a:p>
            <a:r>
              <a:rPr lang="en-US" dirty="0"/>
              <a:t>With enough input data and corresponding desired outputs, we can model the relationship between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40016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656A-F489-4EF4-9F95-40841244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C92-0D29-4274-A572-C79411A7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(inference)</a:t>
            </a:r>
          </a:p>
          <a:p>
            <a:pPr lvl="1"/>
            <a:r>
              <a:rPr lang="en-US" dirty="0"/>
              <a:t>Given parameters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/>
              <a:t> and input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/>
              <a:t>, produce label </a:t>
            </a:r>
            <a:r>
              <a:rPr lang="en-US" i="1" dirty="0"/>
              <a:t>y</a:t>
            </a:r>
          </a:p>
          <a:p>
            <a:r>
              <a:rPr lang="en-US" dirty="0"/>
              <a:t>Backward (training)</a:t>
            </a:r>
          </a:p>
          <a:p>
            <a:pPr lvl="1"/>
            <a:r>
              <a:rPr lang="en-US" dirty="0"/>
              <a:t>Given input data and target label </a:t>
            </a:r>
            <a:r>
              <a:rPr lang="en-US" i="1" dirty="0"/>
              <a:t>t</a:t>
            </a:r>
            <a:r>
              <a:rPr lang="en-US" dirty="0"/>
              <a:t>, determine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4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CED-A21C-4495-9A09-35014300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Forward and Backward Propagation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7E68094-40EF-4D87-A8FB-90CB92C817B3}"/>
              </a:ext>
            </a:extLst>
          </p:cNvPr>
          <p:cNvSpPr/>
          <p:nvPr/>
        </p:nvSpPr>
        <p:spPr bwMode="auto">
          <a:xfrm>
            <a:off x="1793231" y="2967334"/>
            <a:ext cx="6248400" cy="25302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433A793-EB0E-47F4-9540-59015FBEC89A}"/>
              </a:ext>
            </a:extLst>
          </p:cNvPr>
          <p:cNvSpPr/>
          <p:nvPr/>
        </p:nvSpPr>
        <p:spPr bwMode="auto">
          <a:xfrm>
            <a:off x="1793231" y="4323234"/>
            <a:ext cx="62484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CD04-1175-47AA-9C7E-C7206465A71A}"/>
              </a:ext>
            </a:extLst>
          </p:cNvPr>
          <p:cNvSpPr txBox="1"/>
          <p:nvPr/>
        </p:nvSpPr>
        <p:spPr>
          <a:xfrm>
            <a:off x="8100803" y="41916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i="1" dirty="0" err="1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303B-6C09-4DB1-A353-D4250B661074}"/>
              </a:ext>
            </a:extLst>
          </p:cNvPr>
          <p:cNvSpPr txBox="1"/>
          <p:nvPr/>
        </p:nvSpPr>
        <p:spPr>
          <a:xfrm>
            <a:off x="1382697" y="279385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3DEB1-CB61-4725-8A0D-E13AC473B73F}"/>
              </a:ext>
            </a:extLst>
          </p:cNvPr>
          <p:cNvSpPr txBox="1"/>
          <p:nvPr/>
        </p:nvSpPr>
        <p:spPr>
          <a:xfrm rot="-3600000">
            <a:off x="2386048" y="1802979"/>
            <a:ext cx="203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FB39B-2FE2-4AE1-B4B8-849CD207B278}"/>
              </a:ext>
            </a:extLst>
          </p:cNvPr>
          <p:cNvSpPr txBox="1"/>
          <p:nvPr/>
        </p:nvSpPr>
        <p:spPr>
          <a:xfrm rot="-3600000">
            <a:off x="3590806" y="1634372"/>
            <a:ext cx="242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i="1" dirty="0">
                <a:solidFill>
                  <a:schemeClr val="tx1"/>
                </a:solidFill>
              </a:rPr>
              <a:t> = sigmoid(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79E62-0326-4F33-A45F-F57735562DBA}"/>
              </a:ext>
            </a:extLst>
          </p:cNvPr>
          <p:cNvSpPr txBox="1"/>
          <p:nvPr/>
        </p:nvSpPr>
        <p:spPr>
          <a:xfrm rot="-3600000">
            <a:off x="4858243" y="1736988"/>
            <a:ext cx="218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61DB6-9D00-4610-8A45-9C1261013579}"/>
              </a:ext>
            </a:extLst>
          </p:cNvPr>
          <p:cNvSpPr txBox="1"/>
          <p:nvPr/>
        </p:nvSpPr>
        <p:spPr>
          <a:xfrm rot="-3600000">
            <a:off x="5956959" y="1634372"/>
            <a:ext cx="242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 = sigmoid(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937D07-B8F2-4758-BED8-C5915B7C2556}"/>
              </a:ext>
            </a:extLst>
          </p:cNvPr>
          <p:cNvSpPr txBox="1"/>
          <p:nvPr/>
        </p:nvSpPr>
        <p:spPr>
          <a:xfrm rot="-3600000">
            <a:off x="7227155" y="1784832"/>
            <a:ext cx="207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y = argmax(s</a:t>
            </a:r>
            <a:r>
              <a:rPr lang="en-US" sz="2000" i="1" baseline="-25000" dirty="0">
                <a:solidFill>
                  <a:schemeClr val="tx1"/>
                </a:solidFill>
              </a:rPr>
              <a:t>2</a:t>
            </a:r>
            <a:r>
              <a:rPr lang="en-US" sz="2000" i="1" dirty="0">
                <a:solidFill>
                  <a:schemeClr val="tx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/>
              <p:nvPr/>
            </p:nvSpPr>
            <p:spPr>
              <a:xfrm rot="-3600000">
                <a:off x="6073153" y="5025376"/>
                <a:ext cx="138281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6073153" y="5025376"/>
                <a:ext cx="1382814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/>
              <p:nvPr/>
            </p:nvSpPr>
            <p:spPr>
              <a:xfrm rot="-3600000">
                <a:off x="4590936" y="5083133"/>
                <a:ext cx="1695977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4590936" y="5083133"/>
                <a:ext cx="1695977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F2BB885-EC94-450F-97B7-CACF3C8A9FD8}"/>
              </a:ext>
            </a:extLst>
          </p:cNvPr>
          <p:cNvSpPr/>
          <p:nvPr/>
        </p:nvSpPr>
        <p:spPr bwMode="auto">
          <a:xfrm>
            <a:off x="1869431" y="3332634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C7B7-3F56-4804-BF2D-1E4F7A6C3961}"/>
              </a:ext>
            </a:extLst>
          </p:cNvPr>
          <p:cNvSpPr/>
          <p:nvPr/>
        </p:nvSpPr>
        <p:spPr bwMode="auto">
          <a:xfrm>
            <a:off x="3069581" y="33326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7FBC-56D9-401A-98C8-E0705576DC92}"/>
              </a:ext>
            </a:extLst>
          </p:cNvPr>
          <p:cNvSpPr/>
          <p:nvPr/>
        </p:nvSpPr>
        <p:spPr bwMode="auto">
          <a:xfrm>
            <a:off x="4231631" y="3332633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B71A6-C8BD-4ED6-AACF-ACE0099D8D9D}"/>
              </a:ext>
            </a:extLst>
          </p:cNvPr>
          <p:cNvSpPr/>
          <p:nvPr/>
        </p:nvSpPr>
        <p:spPr bwMode="auto">
          <a:xfrm>
            <a:off x="5438924" y="33326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FF606-143D-41B2-8771-6CD180AD74DB}"/>
              </a:ext>
            </a:extLst>
          </p:cNvPr>
          <p:cNvSpPr/>
          <p:nvPr/>
        </p:nvSpPr>
        <p:spPr bwMode="auto">
          <a:xfrm>
            <a:off x="6593831" y="3357016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DBB879-4770-4975-B246-11C490C26BF1}"/>
              </a:ext>
            </a:extLst>
          </p:cNvPr>
          <p:cNvSpPr/>
          <p:nvPr/>
        </p:nvSpPr>
        <p:spPr bwMode="auto">
          <a:xfrm>
            <a:off x="7889231" y="3728624"/>
            <a:ext cx="152400" cy="1374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5B8514-A68B-4A3E-9EDD-3F10E0319667}"/>
              </a:ext>
            </a:extLst>
          </p:cNvPr>
          <p:cNvCxnSpPr>
            <a:cxnSpLocks/>
          </p:cNvCxnSpPr>
          <p:nvPr/>
        </p:nvCxnSpPr>
        <p:spPr bwMode="auto">
          <a:xfrm>
            <a:off x="2021831" y="3769665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5EAD55-5F59-4AA8-AD09-0317135B659D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3769668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EE151F-6075-4D6C-8FA3-42D8CBBD3910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3769668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F7CA7D-1D51-4A41-A64D-4E8707B654C0}"/>
              </a:ext>
            </a:extLst>
          </p:cNvPr>
          <p:cNvCxnSpPr>
            <a:cxnSpLocks/>
          </p:cNvCxnSpPr>
          <p:nvPr/>
        </p:nvCxnSpPr>
        <p:spPr bwMode="auto">
          <a:xfrm>
            <a:off x="2019927" y="3769665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33B13C-C30A-4143-9771-E62EADECD6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212" y="3634077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7D20C-F4D4-4FAA-AE29-DD44E3EC1224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 flipV="1">
            <a:off x="2021831" y="3483438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1898B1-C897-4F90-8691-9C43E3B341C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3735" y="3333068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F815B-1EA8-4181-95F9-1A53D7EF31F8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3221981" y="376417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F11096-532B-4778-A0FD-E5CE7E262000}"/>
              </a:ext>
            </a:extLst>
          </p:cNvPr>
          <p:cNvCxnSpPr>
            <a:cxnSpLocks/>
          </p:cNvCxnSpPr>
          <p:nvPr/>
        </p:nvCxnSpPr>
        <p:spPr bwMode="auto">
          <a:xfrm>
            <a:off x="3221981" y="361395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60522-5A78-4FBE-BEBA-0F8AEF2072E5}"/>
              </a:ext>
            </a:extLst>
          </p:cNvPr>
          <p:cNvCxnSpPr>
            <a:cxnSpLocks/>
          </p:cNvCxnSpPr>
          <p:nvPr/>
        </p:nvCxnSpPr>
        <p:spPr bwMode="auto">
          <a:xfrm>
            <a:off x="3221981" y="345361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D6980-B116-4B08-B423-64697E9ED5D3}"/>
              </a:ext>
            </a:extLst>
          </p:cNvPr>
          <p:cNvCxnSpPr>
            <a:cxnSpLocks/>
          </p:cNvCxnSpPr>
          <p:nvPr/>
        </p:nvCxnSpPr>
        <p:spPr bwMode="auto">
          <a:xfrm>
            <a:off x="3226743" y="391439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E34AC5-205B-4EB1-AA0D-57B8FB386656}"/>
              </a:ext>
            </a:extLst>
          </p:cNvPr>
          <p:cNvCxnSpPr>
            <a:cxnSpLocks/>
          </p:cNvCxnSpPr>
          <p:nvPr/>
        </p:nvCxnSpPr>
        <p:spPr bwMode="auto">
          <a:xfrm>
            <a:off x="3226743" y="406791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C2D8B1-CAB6-4D46-B0C1-3ECCBD61566C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87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BBBEC7-10F0-4EB0-8B84-99A120541A96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90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A17C20-E0B3-4AC9-A77C-A1AD11CA6BCD}"/>
              </a:ext>
            </a:extLst>
          </p:cNvPr>
          <p:cNvCxnSpPr>
            <a:cxnSpLocks/>
          </p:cNvCxnSpPr>
          <p:nvPr/>
        </p:nvCxnSpPr>
        <p:spPr bwMode="auto">
          <a:xfrm>
            <a:off x="4384031" y="3781290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FD617C-3F25-4527-AD83-037505EF8AD0}"/>
              </a:ext>
            </a:extLst>
          </p:cNvPr>
          <p:cNvCxnSpPr>
            <a:cxnSpLocks/>
          </p:cNvCxnSpPr>
          <p:nvPr/>
        </p:nvCxnSpPr>
        <p:spPr bwMode="auto">
          <a:xfrm>
            <a:off x="4382127" y="3781287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F8B770-55D7-4739-8B5B-A88A24D15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6412" y="3645699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FA9AA-3036-422D-BEEE-2CBF3867C1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4031" y="3495060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7CE929-A195-49A4-9818-24F90FD635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5935" y="3344690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D5BE91-D848-407A-84FD-653765DE78AE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75742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482FF-E35B-4558-A81A-4D42045423FF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60720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A86614-9290-4E84-AAC0-952EBD4EA23C}"/>
              </a:ext>
            </a:extLst>
          </p:cNvPr>
          <p:cNvCxnSpPr>
            <a:cxnSpLocks/>
          </p:cNvCxnSpPr>
          <p:nvPr/>
        </p:nvCxnSpPr>
        <p:spPr bwMode="auto">
          <a:xfrm>
            <a:off x="5586562" y="344686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62BBB-712A-427C-A85F-380C1F37F3A5}"/>
              </a:ext>
            </a:extLst>
          </p:cNvPr>
          <p:cNvCxnSpPr>
            <a:cxnSpLocks/>
          </p:cNvCxnSpPr>
          <p:nvPr/>
        </p:nvCxnSpPr>
        <p:spPr bwMode="auto">
          <a:xfrm>
            <a:off x="5591324" y="390764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C18850-1DAB-4A1E-949A-BE00ACE6FAB0}"/>
              </a:ext>
            </a:extLst>
          </p:cNvPr>
          <p:cNvCxnSpPr>
            <a:cxnSpLocks/>
          </p:cNvCxnSpPr>
          <p:nvPr/>
        </p:nvCxnSpPr>
        <p:spPr bwMode="auto">
          <a:xfrm>
            <a:off x="5591324" y="406116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04198B-0A5D-4498-AA5F-1624BE1E910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768662"/>
            <a:ext cx="1140619" cy="286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D0C688-872F-4BDA-9489-0DCF8FCAF69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618446"/>
            <a:ext cx="1140619" cy="1788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5A2416-6751-410B-8626-4B190E48F27A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3458102"/>
            <a:ext cx="1140619" cy="3392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67DFEC-525C-45A2-818C-29C12DB0129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3797329"/>
            <a:ext cx="1135857" cy="1215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36AA842-9CA6-4717-8C57-0FF71BD3D1F8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3797329"/>
            <a:ext cx="1135857" cy="2750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/>
              <p:nvPr/>
            </p:nvSpPr>
            <p:spPr>
              <a:xfrm rot="-3600000">
                <a:off x="3443331" y="5024415"/>
                <a:ext cx="169065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3443331" y="5024415"/>
                <a:ext cx="169065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/>
              <p:nvPr/>
            </p:nvSpPr>
            <p:spPr>
              <a:xfrm rot="-3600000">
                <a:off x="2056787" y="5032424"/>
                <a:ext cx="1685333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2056787" y="5032424"/>
                <a:ext cx="1685333" cy="574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869128E8-5E0D-4EE1-9F44-943AF1911342}"/>
              </a:ext>
            </a:extLst>
          </p:cNvPr>
          <p:cNvSpPr txBox="1"/>
          <p:nvPr/>
        </p:nvSpPr>
        <p:spPr>
          <a:xfrm>
            <a:off x="762000" y="1834427"/>
            <a:ext cx="146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Forward: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ED6B2C-9989-41C6-AD54-EF2A0545A961}"/>
              </a:ext>
            </a:extLst>
          </p:cNvPr>
          <p:cNvSpPr txBox="1"/>
          <p:nvPr/>
        </p:nvSpPr>
        <p:spPr>
          <a:xfrm>
            <a:off x="547852" y="5139014"/>
            <a:ext cx="158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Backward:</a:t>
            </a:r>
          </a:p>
        </p:txBody>
      </p:sp>
    </p:spTree>
    <p:extLst>
      <p:ext uri="{BB962C8B-B14F-4D97-AF65-F5344CB8AC3E}">
        <p14:creationId xmlns:p14="http://schemas.microsoft.com/office/powerpoint/2010/main" val="306544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6A50-0491-4465-8D9B-77D317EC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for Gradient-Based Supervised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52C5-6AF4-4837-8F49-5B6241DD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labeled dataset (large)</a:t>
            </a:r>
          </a:p>
          <a:p>
            <a:pPr lvl="1"/>
            <a:r>
              <a:rPr lang="en-US" dirty="0"/>
              <a:t>Example: 60,000 28x28 grayscale images of handwritten numbers, each labeled</a:t>
            </a:r>
          </a:p>
          <a:p>
            <a:r>
              <a:rPr lang="en-US" dirty="0"/>
              <a:t>One network architecture</a:t>
            </a:r>
          </a:p>
          <a:p>
            <a:pPr lvl="1"/>
            <a:r>
              <a:rPr lang="en-US" dirty="0"/>
              <a:t>Example: perceptron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W</a:t>
            </a:r>
            <a:r>
              <a:rPr lang="en-US" dirty="0"/>
              <a:t> • </a:t>
            </a:r>
            <a:r>
              <a:rPr lang="en-US" b="1" i="1" dirty="0"/>
              <a:t>x</a:t>
            </a:r>
            <a:r>
              <a:rPr lang="en-US" dirty="0"/>
              <a:t> + </a:t>
            </a:r>
            <a:r>
              <a:rPr lang="en-US" i="1" dirty="0"/>
              <a:t>b</a:t>
            </a:r>
          </a:p>
          <a:p>
            <a:r>
              <a:rPr lang="en-US" dirty="0"/>
              <a:t>One error function</a:t>
            </a:r>
          </a:p>
          <a:p>
            <a:pPr lvl="1"/>
            <a:r>
              <a:rPr lang="en-US" dirty="0"/>
              <a:t>For target label </a:t>
            </a:r>
            <a:r>
              <a:rPr lang="en-US" i="1" dirty="0"/>
              <a:t>t</a:t>
            </a:r>
            <a:r>
              <a:rPr lang="en-US" dirty="0"/>
              <a:t>, network output </a:t>
            </a:r>
            <a:r>
              <a:rPr lang="en-US" i="1" dirty="0"/>
              <a:t>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E</a:t>
            </a:r>
            <a:r>
              <a:rPr lang="en-US" dirty="0"/>
              <a:t> = ½ (</a:t>
            </a:r>
            <a:r>
              <a:rPr lang="en-US" i="1" dirty="0"/>
              <a:t>y</a:t>
            </a:r>
            <a:r>
              <a:rPr lang="en-US" dirty="0"/>
              <a:t> – 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69AEC-1529-407B-81CF-027F0A818781}"/>
              </a:ext>
            </a:extLst>
          </p:cNvPr>
          <p:cNvSpPr txBox="1"/>
          <p:nvPr/>
        </p:nvSpPr>
        <p:spPr>
          <a:xfrm>
            <a:off x="5638800" y="41148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3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3213" cy="4570413"/>
          </a:xfrm>
        </p:spPr>
        <p:txBody>
          <a:bodyPr/>
          <a:lstStyle/>
          <a:p>
            <a:pPr marL="342900" indent="-342900"/>
            <a:r>
              <a:rPr lang="en-US" sz="2800" dirty="0"/>
              <a:t>For each labeled image:</a:t>
            </a:r>
          </a:p>
          <a:p>
            <a:pPr lvl="1"/>
            <a:r>
              <a:rPr lang="en-US" sz="2400" dirty="0"/>
              <a:t>Read data to initialize input layer</a:t>
            </a:r>
          </a:p>
          <a:p>
            <a:pPr lvl="1"/>
            <a:r>
              <a:rPr lang="en-US" sz="2400" dirty="0"/>
              <a:t>Evaluate network to get </a:t>
            </a:r>
            <a:r>
              <a:rPr lang="en-US" sz="2400" i="1" dirty="0"/>
              <a:t>y </a:t>
            </a:r>
            <a:r>
              <a:rPr lang="en-US" sz="2400" dirty="0"/>
              <a:t>(forward)</a:t>
            </a:r>
          </a:p>
          <a:p>
            <a:pPr lvl="1"/>
            <a:r>
              <a:rPr lang="en-US" sz="2400" dirty="0"/>
              <a:t>Compare with target label </a:t>
            </a:r>
            <a:r>
              <a:rPr lang="en-US" sz="2400" i="1" dirty="0"/>
              <a:t>t</a:t>
            </a:r>
            <a:r>
              <a:rPr lang="en-US" sz="2400" dirty="0"/>
              <a:t> to get error </a:t>
            </a:r>
            <a:r>
              <a:rPr lang="en-US" sz="2400" i="1" dirty="0"/>
              <a:t>E</a:t>
            </a:r>
          </a:p>
          <a:p>
            <a:pPr lvl="1"/>
            <a:r>
              <a:rPr lang="en-US" sz="2400" dirty="0"/>
              <a:t>Backpropagate error derivative to get parameter updates</a:t>
            </a:r>
          </a:p>
          <a:p>
            <a:pPr marL="742950" lvl="1" indent="-342900"/>
            <a:r>
              <a:rPr lang="en-US" sz="2400" dirty="0"/>
              <a:t>Adjust parameters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dirty="0"/>
              <a:t> in a direction that reduces total </a:t>
            </a:r>
            <a:r>
              <a:rPr lang="en-US" sz="2400" i="1" dirty="0"/>
              <a:t>E</a:t>
            </a:r>
            <a:r>
              <a:rPr lang="en-US" sz="2400" dirty="0"/>
              <a:t> over entire training set. </a:t>
            </a:r>
          </a:p>
          <a:p>
            <a:pPr marL="801687" lvl="2" indent="0">
              <a:buNone/>
            </a:pP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>
                <a:solidFill>
                  <a:schemeClr val="tx1"/>
                </a:solidFill>
              </a:rPr>
              <a:t>i+1 </a:t>
            </a:r>
            <a:r>
              <a:rPr lang="en-US" sz="2000" i="1" dirty="0">
                <a:solidFill>
                  <a:schemeClr val="tx1"/>
                </a:solidFill>
              </a:rPr>
              <a:t>= </a:t>
            </a:r>
            <a:r>
              <a:rPr lang="el-GR" sz="2000" i="1" dirty="0">
                <a:solidFill>
                  <a:schemeClr val="tx1"/>
                </a:solidFill>
              </a:rPr>
              <a:t>ϴ</a:t>
            </a:r>
            <a:r>
              <a:rPr lang="en-US" sz="2000" i="1" baseline="-25000" dirty="0" err="1">
                <a:solidFill>
                  <a:schemeClr val="tx1"/>
                </a:solidFill>
              </a:rPr>
              <a:t>i</a:t>
            </a:r>
            <a:r>
              <a:rPr lang="en-US" sz="2000" i="1" dirty="0">
                <a:solidFill>
                  <a:schemeClr val="tx1"/>
                </a:solidFill>
              </a:rPr>
              <a:t> - </a:t>
            </a:r>
            <a:r>
              <a:rPr lang="el-GR" sz="2000" i="1" dirty="0">
                <a:solidFill>
                  <a:schemeClr val="tx1"/>
                </a:solidFill>
              </a:rPr>
              <a:t>εΔϴ</a:t>
            </a:r>
            <a:endParaRPr lang="en-US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Each gradient update happens from most accurate minima estimation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6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5EE3-F364-4D4A-AE42-529F0B3D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Gradient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945E0-8BE5-4EB0-B6BD-ABB4555F1FAD}"/>
              </a:ext>
            </a:extLst>
          </p:cNvPr>
          <p:cNvSpPr txBox="1"/>
          <p:nvPr/>
        </p:nvSpPr>
        <p:spPr>
          <a:xfrm>
            <a:off x="381000" y="153186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εΔϴ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91663-57F8-44AF-BC40-2B0CAA1C3A93}"/>
              </a:ext>
            </a:extLst>
          </p:cNvPr>
          <p:cNvSpPr txBox="1"/>
          <p:nvPr/>
        </p:nvSpPr>
        <p:spPr>
          <a:xfrm>
            <a:off x="2971800" y="231593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i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31994-2F54-47C6-807C-6D3D2FAD920B}"/>
              </a:ext>
            </a:extLst>
          </p:cNvPr>
          <p:cNvSpPr txBox="1"/>
          <p:nvPr/>
        </p:nvSpPr>
        <p:spPr>
          <a:xfrm>
            <a:off x="2895600" y="370397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½ (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0C7C2-F89A-4D86-A93A-7D6E1957D5BD}"/>
              </a:ext>
            </a:extLst>
          </p:cNvPr>
          <p:cNvSpPr txBox="1"/>
          <p:nvPr/>
        </p:nvSpPr>
        <p:spPr>
          <a:xfrm>
            <a:off x="2623851" y="1517513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i+1 </a:t>
            </a:r>
            <a:r>
              <a:rPr lang="en-US" i="1" dirty="0">
                <a:solidFill>
                  <a:schemeClr val="tx1"/>
                </a:solidFill>
              </a:rPr>
              <a:t>= W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 - </a:t>
            </a:r>
            <a:r>
              <a:rPr lang="el-GR" i="1" dirty="0">
                <a:solidFill>
                  <a:schemeClr val="tx1"/>
                </a:solidFill>
              </a:rPr>
              <a:t>εΔ</a:t>
            </a:r>
            <a:r>
              <a:rPr lang="en-US" i="1" dirty="0">
                <a:solidFill>
                  <a:schemeClr val="tx1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/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l-GR" dirty="0">
                    <a:solidFill>
                      <a:schemeClr val="tx1"/>
                    </a:solidFill>
                  </a:rPr>
                  <a:t>Δ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6F3DAD-7B97-4AD7-85F5-53AE52F8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76407"/>
                <a:ext cx="3352800" cy="665503"/>
              </a:xfrm>
              <a:prstGeom prst="rect">
                <a:avLst/>
              </a:prstGeom>
              <a:blipFill>
                <a:blip r:embed="rId2"/>
                <a:stretch>
                  <a:fillRect l="-2909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/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BFDA-6FEA-4C13-B9FF-24F75F8E5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7" y="4130737"/>
                <a:ext cx="4113213" cy="856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/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57A558-C587-46E3-90EF-DE8FE9904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746358"/>
                <a:ext cx="1256507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/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+1 = 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i="1" baseline="-25000" dirty="0">
                          <a:solidFill>
                            <a:schemeClr val="tx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 – </m:t>
                      </m:r>
                      <m:r>
                        <m:rPr>
                          <m:nor/>
                        </m:rPr>
                        <a:rPr lang="el-GR" i="1" dirty="0">
                          <a:solidFill>
                            <a:schemeClr val="tx1"/>
                          </a:solidFill>
                        </a:rPr>
                        <m:t>ε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b="1" i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x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7D27F5-324C-4770-8190-25BB22182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23" y="5874824"/>
                <a:ext cx="3657600" cy="461665"/>
              </a:xfrm>
              <a:prstGeom prst="rect">
                <a:avLst/>
              </a:prstGeom>
              <a:blipFill>
                <a:blip r:embed="rId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40AF55B-D5D1-4B11-A356-2DF8328B86BD}"/>
              </a:ext>
            </a:extLst>
          </p:cNvPr>
          <p:cNvSpPr txBox="1"/>
          <p:nvPr/>
        </p:nvSpPr>
        <p:spPr>
          <a:xfrm>
            <a:off x="5257800" y="229552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4F165-F50E-48D9-8141-CD684FB819C9}"/>
              </a:ext>
            </a:extLst>
          </p:cNvPr>
          <p:cNvSpPr txBox="1"/>
          <p:nvPr/>
        </p:nvSpPr>
        <p:spPr>
          <a:xfrm>
            <a:off x="5257800" y="369791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B8300-A210-4684-975E-81EC8BF02A54}"/>
              </a:ext>
            </a:extLst>
          </p:cNvPr>
          <p:cNvSpPr txBox="1"/>
          <p:nvPr/>
        </p:nvSpPr>
        <p:spPr>
          <a:xfrm>
            <a:off x="5257800" y="152854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Parameter Update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DDABF8-8621-4706-A7F2-35B0B4B54D29}"/>
              </a:ext>
            </a:extLst>
          </p:cNvPr>
          <p:cNvSpPr txBox="1"/>
          <p:nvPr/>
        </p:nvSpPr>
        <p:spPr>
          <a:xfrm>
            <a:off x="5257800" y="2828561"/>
            <a:ext cx="342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weight gradient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63D48-D63D-473B-873F-8502B71FC231}"/>
              </a:ext>
            </a:extLst>
          </p:cNvPr>
          <p:cNvSpPr txBox="1"/>
          <p:nvPr/>
        </p:nvSpPr>
        <p:spPr>
          <a:xfrm>
            <a:off x="5257800" y="4332251"/>
            <a:ext cx="350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Error function gradient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D9A66-6BD3-4026-AA36-C2F655C6EB6C}"/>
              </a:ext>
            </a:extLst>
          </p:cNvPr>
          <p:cNvSpPr txBox="1"/>
          <p:nvPr/>
        </p:nvSpPr>
        <p:spPr>
          <a:xfrm>
            <a:off x="5257800" y="511037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 weight update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6EEE0-725F-4A0D-84DE-B425645F2435}"/>
              </a:ext>
            </a:extLst>
          </p:cNvPr>
          <p:cNvSpPr txBox="1"/>
          <p:nvPr/>
        </p:nvSpPr>
        <p:spPr>
          <a:xfrm>
            <a:off x="5257800" y="585442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Full weight update term</a:t>
            </a:r>
          </a:p>
        </p:txBody>
      </p:sp>
    </p:spTree>
    <p:extLst>
      <p:ext uri="{BB962C8B-B14F-4D97-AF65-F5344CB8AC3E}">
        <p14:creationId xmlns:p14="http://schemas.microsoft.com/office/powerpoint/2010/main" val="3278296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CED-A21C-4495-9A09-35014300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Parameter Updates and Propagation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433A793-EB0E-47F4-9540-59015FBEC89A}"/>
              </a:ext>
            </a:extLst>
          </p:cNvPr>
          <p:cNvSpPr/>
          <p:nvPr/>
        </p:nvSpPr>
        <p:spPr bwMode="auto">
          <a:xfrm>
            <a:off x="1793231" y="2646834"/>
            <a:ext cx="62484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6CD04-1175-47AA-9C7E-C7206465A71A}"/>
              </a:ext>
            </a:extLst>
          </p:cNvPr>
          <p:cNvSpPr txBox="1"/>
          <p:nvPr/>
        </p:nvSpPr>
        <p:spPr>
          <a:xfrm>
            <a:off x="8100803" y="251524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i="1" dirty="0" err="1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/>
              <p:nvPr/>
            </p:nvSpPr>
            <p:spPr>
              <a:xfrm rot="-3600000">
                <a:off x="6073153" y="3348976"/>
                <a:ext cx="1382814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1F2DDC-500A-479B-863D-14E76E27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6073153" y="3348976"/>
                <a:ext cx="1382814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/>
              <p:nvPr/>
            </p:nvSpPr>
            <p:spPr>
              <a:xfrm rot="-3600000">
                <a:off x="4590936" y="3406733"/>
                <a:ext cx="1695977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DEE59-D4A6-40CD-B65A-571C3B7F3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4590936" y="3406733"/>
                <a:ext cx="1695977" cy="574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F2BB885-EC94-450F-97B7-CACF3C8A9FD8}"/>
              </a:ext>
            </a:extLst>
          </p:cNvPr>
          <p:cNvSpPr/>
          <p:nvPr/>
        </p:nvSpPr>
        <p:spPr bwMode="auto">
          <a:xfrm>
            <a:off x="1869431" y="1656234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6BC7B7-3F56-4804-BF2D-1E4F7A6C3961}"/>
              </a:ext>
            </a:extLst>
          </p:cNvPr>
          <p:cNvSpPr/>
          <p:nvPr/>
        </p:nvSpPr>
        <p:spPr bwMode="auto">
          <a:xfrm>
            <a:off x="3069581" y="16562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997FBC-56D9-401A-98C8-E0705576DC92}"/>
              </a:ext>
            </a:extLst>
          </p:cNvPr>
          <p:cNvSpPr/>
          <p:nvPr/>
        </p:nvSpPr>
        <p:spPr bwMode="auto">
          <a:xfrm>
            <a:off x="4231631" y="1656233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AB71A6-C8BD-4ED6-AACF-ACE0099D8D9D}"/>
              </a:ext>
            </a:extLst>
          </p:cNvPr>
          <p:cNvSpPr/>
          <p:nvPr/>
        </p:nvSpPr>
        <p:spPr bwMode="auto">
          <a:xfrm>
            <a:off x="5438924" y="1656232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8FF606-143D-41B2-8771-6CD180AD74DB}"/>
              </a:ext>
            </a:extLst>
          </p:cNvPr>
          <p:cNvSpPr/>
          <p:nvPr/>
        </p:nvSpPr>
        <p:spPr bwMode="auto">
          <a:xfrm>
            <a:off x="6593831" y="1680616"/>
            <a:ext cx="152400" cy="87406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DBB879-4770-4975-B246-11C490C26BF1}"/>
              </a:ext>
            </a:extLst>
          </p:cNvPr>
          <p:cNvSpPr/>
          <p:nvPr/>
        </p:nvSpPr>
        <p:spPr bwMode="auto">
          <a:xfrm>
            <a:off x="7889231" y="2052224"/>
            <a:ext cx="152400" cy="1374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5B8514-A68B-4A3E-9EDD-3F10E0319667}"/>
              </a:ext>
            </a:extLst>
          </p:cNvPr>
          <p:cNvCxnSpPr>
            <a:cxnSpLocks/>
          </p:cNvCxnSpPr>
          <p:nvPr/>
        </p:nvCxnSpPr>
        <p:spPr bwMode="auto">
          <a:xfrm>
            <a:off x="2021831" y="2093265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5EAD55-5F59-4AA8-AD09-0317135B659D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2093268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EE151F-6075-4D6C-8FA3-42D8CBBD3910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>
            <a:off x="2021831" y="2093268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F7CA7D-1D51-4A41-A64D-4E8707B654C0}"/>
              </a:ext>
            </a:extLst>
          </p:cNvPr>
          <p:cNvCxnSpPr>
            <a:cxnSpLocks/>
          </p:cNvCxnSpPr>
          <p:nvPr/>
        </p:nvCxnSpPr>
        <p:spPr bwMode="auto">
          <a:xfrm>
            <a:off x="2019927" y="2093265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33B13C-C30A-4143-9771-E62EADECD63E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4212" y="1957677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47D20C-F4D4-4FAA-AE29-DD44E3EC1224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 flipV="1">
            <a:off x="2021831" y="1807038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1898B1-C897-4F90-8691-9C43E3B341C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3735" y="1656668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1F815B-1EA8-4181-95F9-1A53D7EF31F8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>
            <a:off x="3221981" y="208777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F11096-532B-4778-A0FD-E5CE7E262000}"/>
              </a:ext>
            </a:extLst>
          </p:cNvPr>
          <p:cNvCxnSpPr>
            <a:cxnSpLocks/>
          </p:cNvCxnSpPr>
          <p:nvPr/>
        </p:nvCxnSpPr>
        <p:spPr bwMode="auto">
          <a:xfrm>
            <a:off x="3221981" y="193755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3160522-5A78-4FBE-BEBA-0F8AEF2072E5}"/>
              </a:ext>
            </a:extLst>
          </p:cNvPr>
          <p:cNvCxnSpPr>
            <a:cxnSpLocks/>
          </p:cNvCxnSpPr>
          <p:nvPr/>
        </p:nvCxnSpPr>
        <p:spPr bwMode="auto">
          <a:xfrm>
            <a:off x="3221981" y="177721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0D6980-B116-4B08-B423-64697E9ED5D3}"/>
              </a:ext>
            </a:extLst>
          </p:cNvPr>
          <p:cNvCxnSpPr>
            <a:cxnSpLocks/>
          </p:cNvCxnSpPr>
          <p:nvPr/>
        </p:nvCxnSpPr>
        <p:spPr bwMode="auto">
          <a:xfrm>
            <a:off x="3226743" y="223799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E34AC5-205B-4EB1-AA0D-57B8FB386656}"/>
              </a:ext>
            </a:extLst>
          </p:cNvPr>
          <p:cNvCxnSpPr>
            <a:cxnSpLocks/>
          </p:cNvCxnSpPr>
          <p:nvPr/>
        </p:nvCxnSpPr>
        <p:spPr bwMode="auto">
          <a:xfrm>
            <a:off x="3226743" y="239151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2C2D8B1-CAB6-4D46-B0C1-3ECCBD61566C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87"/>
            <a:ext cx="1047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2BBBEC7-10F0-4EB0-8B84-99A120541A96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90"/>
            <a:ext cx="1047750" cy="2924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AA17C20-E0B3-4AC9-A77C-A1AD11CA6BCD}"/>
              </a:ext>
            </a:extLst>
          </p:cNvPr>
          <p:cNvCxnSpPr>
            <a:cxnSpLocks/>
          </p:cNvCxnSpPr>
          <p:nvPr/>
        </p:nvCxnSpPr>
        <p:spPr bwMode="auto">
          <a:xfrm>
            <a:off x="4384031" y="2104890"/>
            <a:ext cx="1047750" cy="14346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0FD617C-3F25-4527-AD83-037505EF8AD0}"/>
              </a:ext>
            </a:extLst>
          </p:cNvPr>
          <p:cNvCxnSpPr>
            <a:cxnSpLocks/>
          </p:cNvCxnSpPr>
          <p:nvPr/>
        </p:nvCxnSpPr>
        <p:spPr bwMode="auto">
          <a:xfrm>
            <a:off x="4382127" y="2104887"/>
            <a:ext cx="1049654" cy="4103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F8B770-55D7-4739-8B5B-A88A24D15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6412" y="1969299"/>
            <a:ext cx="1045369" cy="1300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FA9AA-3036-422D-BEEE-2CBF3867C1F4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4031" y="1818660"/>
            <a:ext cx="1047750" cy="2862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7CE929-A195-49A4-9818-24F90FD63520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5935" y="1668290"/>
            <a:ext cx="1045846" cy="4338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D5BE91-D848-407A-84FD-653765DE78AE}"/>
              </a:ext>
            </a:extLst>
          </p:cNvPr>
          <p:cNvCxnSpPr>
            <a:cxnSpLocks/>
          </p:cNvCxnSpPr>
          <p:nvPr/>
        </p:nvCxnSpPr>
        <p:spPr bwMode="auto">
          <a:xfrm>
            <a:off x="5586562" y="208102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7482FF-E35B-4558-A81A-4D42045423FF}"/>
              </a:ext>
            </a:extLst>
          </p:cNvPr>
          <p:cNvCxnSpPr>
            <a:cxnSpLocks/>
          </p:cNvCxnSpPr>
          <p:nvPr/>
        </p:nvCxnSpPr>
        <p:spPr bwMode="auto">
          <a:xfrm>
            <a:off x="5586562" y="1930808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2A86614-9290-4E84-AAC0-952EBD4EA23C}"/>
              </a:ext>
            </a:extLst>
          </p:cNvPr>
          <p:cNvCxnSpPr>
            <a:cxnSpLocks/>
          </p:cNvCxnSpPr>
          <p:nvPr/>
        </p:nvCxnSpPr>
        <p:spPr bwMode="auto">
          <a:xfrm>
            <a:off x="5586562" y="1770464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62BBB-712A-427C-A85F-380C1F37F3A5}"/>
              </a:ext>
            </a:extLst>
          </p:cNvPr>
          <p:cNvCxnSpPr>
            <a:cxnSpLocks/>
          </p:cNvCxnSpPr>
          <p:nvPr/>
        </p:nvCxnSpPr>
        <p:spPr bwMode="auto">
          <a:xfrm>
            <a:off x="5591324" y="2231240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C18850-1DAB-4A1E-949A-BE00ACE6FAB0}"/>
              </a:ext>
            </a:extLst>
          </p:cNvPr>
          <p:cNvCxnSpPr>
            <a:cxnSpLocks/>
          </p:cNvCxnSpPr>
          <p:nvPr/>
        </p:nvCxnSpPr>
        <p:spPr bwMode="auto">
          <a:xfrm>
            <a:off x="5591324" y="2384765"/>
            <a:ext cx="1009650" cy="54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04198B-0A5D-4498-AA5F-1624BE1E910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2092262"/>
            <a:ext cx="1140619" cy="286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D0C688-872F-4BDA-9489-0DCF8FCAF691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1942046"/>
            <a:ext cx="1140619" cy="1788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05A2416-6751-410B-8626-4B190E48F27A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6748612" y="1781702"/>
            <a:ext cx="1140619" cy="3392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67DFEC-525C-45A2-818C-29C12DB01293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2120929"/>
            <a:ext cx="1135857" cy="1215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36AA842-9CA6-4717-8C57-0FF71BD3D1F8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 flipV="1">
            <a:off x="6753374" y="2120929"/>
            <a:ext cx="1135857" cy="2750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/>
              <p:nvPr/>
            </p:nvSpPr>
            <p:spPr>
              <a:xfrm rot="-3600000">
                <a:off x="3443331" y="3348015"/>
                <a:ext cx="169065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9616DD-7FC3-40A7-895A-662008A08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3443331" y="3348015"/>
                <a:ext cx="169065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/>
              <p:nvPr/>
            </p:nvSpPr>
            <p:spPr>
              <a:xfrm rot="-3600000">
                <a:off x="2056787" y="3356024"/>
                <a:ext cx="1685333" cy="57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0E919C-FCA3-434F-86CF-FE76B75B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600000">
                <a:off x="2056787" y="3356024"/>
                <a:ext cx="1685333" cy="574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95FA-D776-4C61-9A87-A5AF6773B10E}"/>
                  </a:ext>
                </a:extLst>
              </p:cNvPr>
              <p:cNvSpPr txBox="1"/>
              <p:nvPr/>
            </p:nvSpPr>
            <p:spPr>
              <a:xfrm>
                <a:off x="2438400" y="5389971"/>
                <a:ext cx="3321540" cy="67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D3795FA-D776-4C61-9A87-A5AF6773B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389971"/>
                <a:ext cx="3321540" cy="6717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2D00F7-36E1-40C4-9280-9AA1252B0A0D}"/>
              </a:ext>
            </a:extLst>
          </p:cNvPr>
          <p:cNvSpPr txBox="1"/>
          <p:nvPr/>
        </p:nvSpPr>
        <p:spPr>
          <a:xfrm>
            <a:off x="4763109" y="6326791"/>
            <a:ext cx="4295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input (from forward pass)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CDE255-D0AD-4D22-884E-945700F28D98}"/>
              </a:ext>
            </a:extLst>
          </p:cNvPr>
          <p:cNvSpPr txBox="1"/>
          <p:nvPr/>
        </p:nvSpPr>
        <p:spPr>
          <a:xfrm>
            <a:off x="2229347" y="4712623"/>
            <a:ext cx="724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propagated error gradient (from backward pass)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6F9D2-A0CA-4218-A41D-2E50C0E6CD86}"/>
              </a:ext>
            </a:extLst>
          </p:cNvPr>
          <p:cNvSpPr txBox="1"/>
          <p:nvPr/>
        </p:nvSpPr>
        <p:spPr>
          <a:xfrm>
            <a:off x="685800" y="5417403"/>
            <a:ext cx="110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 update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EAF4A1-0E48-4767-975E-ECEDA84B8DC9}"/>
              </a:ext>
            </a:extLst>
          </p:cNvPr>
          <p:cNvCxnSpPr/>
          <p:nvPr/>
        </p:nvCxnSpPr>
        <p:spPr bwMode="auto">
          <a:xfrm flipH="1" flipV="1">
            <a:off x="5568592" y="5955270"/>
            <a:ext cx="244816" cy="47794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10007-2A82-43B7-BF38-AFB130F5F748}"/>
              </a:ext>
            </a:extLst>
          </p:cNvPr>
          <p:cNvCxnSpPr>
            <a:cxnSpLocks/>
          </p:cNvCxnSpPr>
          <p:nvPr/>
        </p:nvCxnSpPr>
        <p:spPr bwMode="auto">
          <a:xfrm>
            <a:off x="4763109" y="5174288"/>
            <a:ext cx="143845" cy="33494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CA6BC2-008E-4E3B-BD63-E5AC12F8B5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5739423"/>
            <a:ext cx="563392" cy="10306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6F077B-65C9-4FF0-B3BD-4ECAF990932E}"/>
              </a:ext>
            </a:extLst>
          </p:cNvPr>
          <p:cNvSpPr txBox="1"/>
          <p:nvPr/>
        </p:nvSpPr>
        <p:spPr>
          <a:xfrm>
            <a:off x="2229347" y="1249188"/>
            <a:ext cx="203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i="1" dirty="0">
                <a:solidFill>
                  <a:schemeClr val="tx1"/>
                </a:solidFill>
              </a:rPr>
              <a:t>W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•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+ </a:t>
            </a:r>
            <a:r>
              <a:rPr lang="en-US" sz="2000" i="1" dirty="0">
                <a:solidFill>
                  <a:schemeClr val="tx1"/>
                </a:solidFill>
              </a:rPr>
              <a:t>b</a:t>
            </a:r>
            <a:r>
              <a:rPr lang="en-US" sz="2000" i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942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important way of building applications whose logic is not fully understood.</a:t>
            </a:r>
          </a:p>
          <a:p>
            <a:pPr lvl="1"/>
            <a:r>
              <a:rPr lang="en-US" sz="2000" dirty="0"/>
              <a:t>Use labeled data – data that come with the input values and their desired output values – to learn what the logic should be</a:t>
            </a:r>
          </a:p>
          <a:p>
            <a:pPr lvl="1"/>
            <a:r>
              <a:rPr lang="en-US" sz="2000" dirty="0"/>
              <a:t>Capture each labeled data item by adjusting the program logic </a:t>
            </a:r>
          </a:p>
          <a:p>
            <a:pPr lvl="1"/>
            <a:r>
              <a:rPr lang="en-US" sz="2000" dirty="0"/>
              <a:t>Learn by example!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4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9614-6190-49C5-9B37-3F0C8361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Gradient Detail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BEA64-8757-4CCF-9C0A-59128880DA82}"/>
              </a:ext>
            </a:extLst>
          </p:cNvPr>
          <p:cNvSpPr/>
          <p:nvPr/>
        </p:nvSpPr>
        <p:spPr bwMode="auto">
          <a:xfrm>
            <a:off x="1715545" y="2095502"/>
            <a:ext cx="3810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4B60F5-27DE-4328-8AB9-A54E5CABA01D}"/>
              </a:ext>
            </a:extLst>
          </p:cNvPr>
          <p:cNvSpPr/>
          <p:nvPr/>
        </p:nvSpPr>
        <p:spPr bwMode="auto">
          <a:xfrm>
            <a:off x="4107785" y="2067925"/>
            <a:ext cx="2209800" cy="1371600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DE7F6-4739-4AC2-9883-490BEC9A91A6}"/>
              </a:ext>
            </a:extLst>
          </p:cNvPr>
          <p:cNvSpPr/>
          <p:nvPr/>
        </p:nvSpPr>
        <p:spPr bwMode="auto">
          <a:xfrm>
            <a:off x="6622385" y="2067924"/>
            <a:ext cx="381000" cy="2045677"/>
          </a:xfrm>
          <a:prstGeom prst="rect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/>
              <p:nvPr/>
            </p:nvSpPr>
            <p:spPr>
              <a:xfrm>
                <a:off x="457200" y="3787611"/>
                <a:ext cx="31242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035B-4A18-4E48-97BA-9A257C88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87611"/>
                <a:ext cx="3124200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/>
              <p:nvPr/>
            </p:nvSpPr>
            <p:spPr>
              <a:xfrm>
                <a:off x="1524000" y="4912087"/>
                <a:ext cx="5867400" cy="874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𝑑𝑓𝑐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C003A-0508-4F5D-88DB-D429B707F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12087"/>
                <a:ext cx="5867400" cy="874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FAC7FB-E224-426E-A85B-570859C1F1C2}"/>
              </a:ext>
            </a:extLst>
          </p:cNvPr>
          <p:cNvSpPr txBox="1"/>
          <p:nvPr/>
        </p:nvSpPr>
        <p:spPr>
          <a:xfrm>
            <a:off x="893036" y="2021123"/>
            <a:ext cx="117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[1]</a:t>
            </a:r>
            <a:endParaRPr lang="en-US" i="1" baseline="-25000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fc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[2]</a:t>
            </a:r>
            <a:endParaRPr lang="en-US" i="1" baseline="-25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61C27B-028F-4DFA-AA08-D23B88200CA4}"/>
              </a:ext>
            </a:extLst>
          </p:cNvPr>
          <p:cNvSpPr txBox="1"/>
          <p:nvPr/>
        </p:nvSpPr>
        <p:spPr>
          <a:xfrm>
            <a:off x="7041484" y="2021123"/>
            <a:ext cx="1370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b="1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EC6CD-BFFE-45B2-B345-7561A7486E60}"/>
              </a:ext>
            </a:extLst>
          </p:cNvPr>
          <p:cNvSpPr txBox="1"/>
          <p:nvPr/>
        </p:nvSpPr>
        <p:spPr>
          <a:xfrm>
            <a:off x="3040985" y="1935540"/>
            <a:ext cx="1073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[0,:]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[1,:]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W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[2,:]</a:t>
            </a:r>
          </a:p>
          <a:p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38123-443E-4B8E-90DB-6CD48BABC0D6}"/>
              </a:ext>
            </a:extLst>
          </p:cNvPr>
          <p:cNvSpPr txBox="1"/>
          <p:nvPr/>
        </p:nvSpPr>
        <p:spPr>
          <a:xfrm>
            <a:off x="2331006" y="2380056"/>
            <a:ext cx="47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=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0AE8A-479B-4BB9-9A62-C3CAD423FF34}"/>
              </a:ext>
            </a:extLst>
          </p:cNvPr>
          <p:cNvCxnSpPr/>
          <p:nvPr/>
        </p:nvCxnSpPr>
        <p:spPr bwMode="auto">
          <a:xfrm>
            <a:off x="4107785" y="2380056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A073AD-7523-4AED-A1BD-066ACA30CF3B}"/>
              </a:ext>
            </a:extLst>
          </p:cNvPr>
          <p:cNvCxnSpPr/>
          <p:nvPr/>
        </p:nvCxnSpPr>
        <p:spPr bwMode="auto">
          <a:xfrm>
            <a:off x="4107785" y="2753725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5815C2-6EBE-45DF-95BE-B97165927E36}"/>
              </a:ext>
            </a:extLst>
          </p:cNvPr>
          <p:cNvCxnSpPr/>
          <p:nvPr/>
        </p:nvCxnSpPr>
        <p:spPr bwMode="auto">
          <a:xfrm>
            <a:off x="4107785" y="3090762"/>
            <a:ext cx="2209800" cy="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81321B-742D-4452-8E8F-9B91F7527561}"/>
              </a:ext>
            </a:extLst>
          </p:cNvPr>
          <p:cNvSpPr txBox="1"/>
          <p:nvPr/>
        </p:nvSpPr>
        <p:spPr>
          <a:xfrm>
            <a:off x="7048103" y="3952124"/>
            <a:ext cx="2172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Computed from previous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DA7995-3364-495A-AB8F-302C4C2DEAC8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0800" y="4572000"/>
            <a:ext cx="533400" cy="401109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7A287E-7FBD-47A4-891C-87FA6B12036E}"/>
              </a:ext>
            </a:extLst>
          </p:cNvPr>
          <p:cNvSpPr txBox="1"/>
          <p:nvPr/>
        </p:nvSpPr>
        <p:spPr>
          <a:xfrm>
            <a:off x="5086350" y="621350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Need input to this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6B239-CA55-4C35-A0B4-DB70720F28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34200" y="5694557"/>
            <a:ext cx="152400" cy="477643"/>
          </a:xfrm>
          <a:prstGeom prst="straightConnector1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0869E2-C58F-4F2E-B073-8678B33EF70B}"/>
              </a:ext>
            </a:extLst>
          </p:cNvPr>
          <p:cNvSpPr txBox="1"/>
          <p:nvPr/>
        </p:nvSpPr>
        <p:spPr>
          <a:xfrm>
            <a:off x="1429795" y="1257303"/>
            <a:ext cx="1877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entry in </a:t>
            </a:r>
            <a:r>
              <a:rPr lang="en-US" sz="2000" b="1" i="1" dirty="0">
                <a:solidFill>
                  <a:schemeClr val="tx1"/>
                </a:solidFill>
              </a:rPr>
              <a:t>fc</a:t>
            </a:r>
            <a:r>
              <a:rPr lang="en-US" sz="2000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CB837-A72F-4190-ABDC-A06A2E515918}"/>
              </a:ext>
            </a:extLst>
          </p:cNvPr>
          <p:cNvSpPr txBox="1"/>
          <p:nvPr/>
        </p:nvSpPr>
        <p:spPr>
          <a:xfrm>
            <a:off x="3831179" y="1269224"/>
            <a:ext cx="180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i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row in W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A403F-775D-4A4A-9985-5350570594A7}"/>
              </a:ext>
            </a:extLst>
          </p:cNvPr>
          <p:cNvSpPr txBox="1"/>
          <p:nvPr/>
        </p:nvSpPr>
        <p:spPr>
          <a:xfrm>
            <a:off x="6732710" y="1294162"/>
            <a:ext cx="1877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chemeClr val="tx1"/>
                </a:solidFill>
              </a:rPr>
              <a:t>j</a:t>
            </a:r>
            <a:r>
              <a:rPr lang="en-US" sz="2000" baseline="30000" dirty="0" err="1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entry in </a:t>
            </a:r>
            <a:r>
              <a:rPr lang="en-US" sz="2000" b="1" i="1" dirty="0">
                <a:solidFill>
                  <a:schemeClr val="tx1"/>
                </a:solidFill>
              </a:rPr>
              <a:t>x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A4C1A-D083-48D9-86F3-8D138A37A62D}"/>
              </a:ext>
            </a:extLst>
          </p:cNvPr>
          <p:cNvCxnSpPr/>
          <p:nvPr/>
        </p:nvCxnSpPr>
        <p:spPr bwMode="auto">
          <a:xfrm flipH="1">
            <a:off x="1593185" y="1752600"/>
            <a:ext cx="152400" cy="24387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3FFF10-0AC4-4A86-8C16-7D4C33ED4AB7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flipH="1">
            <a:off x="3577893" y="1724812"/>
            <a:ext cx="606092" cy="21072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C4AE46-F6E2-43AC-B0D2-0AE5E47FBE1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7403435" y="1708990"/>
            <a:ext cx="323453" cy="312133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2098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Batched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training </a:t>
            </a:r>
            <a:r>
              <a:rPr lang="en-US" sz="2800" i="1" dirty="0"/>
              <a:t>epoch </a:t>
            </a:r>
            <a:r>
              <a:rPr lang="en-US" sz="2800" dirty="0"/>
              <a:t>(a pass </a:t>
            </a:r>
            <a:r>
              <a:rPr lang="en-US" sz="2800"/>
              <a:t>through whole training set)</a:t>
            </a:r>
            <a:endParaRPr lang="en-US" sz="2800" i="1" dirty="0"/>
          </a:p>
          <a:p>
            <a:pPr lvl="1"/>
            <a:r>
              <a:rPr lang="en-US" sz="2400" i="1" dirty="0"/>
              <a:t>Set </a:t>
            </a:r>
            <a:r>
              <a:rPr lang="el-GR" sz="2400" i="1" dirty="0">
                <a:solidFill>
                  <a:schemeClr val="tx1"/>
                </a:solidFill>
              </a:rPr>
              <a:t>Δϴ</a:t>
            </a:r>
            <a:r>
              <a:rPr lang="en-US" sz="2400" i="1" dirty="0">
                <a:solidFill>
                  <a:schemeClr val="tx1"/>
                </a:solidFill>
              </a:rPr>
              <a:t> = 0</a:t>
            </a:r>
            <a:endParaRPr lang="en-US" sz="2400" dirty="0"/>
          </a:p>
          <a:p>
            <a:pPr marL="742950" lvl="1" indent="-342900"/>
            <a:r>
              <a:rPr lang="en-US" sz="2400" dirty="0"/>
              <a:t>For each labeled image: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Aggregate gradient update most accurately reflects true gradient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E2D-E952-4FE8-AABA-6297E12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 Stochastic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F23-F2B2-4039-94BB-71B45B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each batch in training set</a:t>
            </a:r>
          </a:p>
          <a:p>
            <a:pPr marL="742950" lvl="1" indent="-342900"/>
            <a:r>
              <a:rPr lang="en-US" sz="2400" dirty="0"/>
              <a:t>For each labeled image in batch:</a:t>
            </a:r>
          </a:p>
          <a:p>
            <a:pPr lvl="2"/>
            <a:r>
              <a:rPr lang="en-US" sz="2000" dirty="0"/>
              <a:t>Read data to initialize input layer</a:t>
            </a:r>
          </a:p>
          <a:p>
            <a:pPr lvl="2"/>
            <a:r>
              <a:rPr lang="en-US" sz="2000" dirty="0"/>
              <a:t>Evaluate network to get </a:t>
            </a:r>
            <a:r>
              <a:rPr lang="en-US" sz="2000" i="1" dirty="0"/>
              <a:t>y </a:t>
            </a:r>
            <a:r>
              <a:rPr lang="en-US" sz="2000" dirty="0"/>
              <a:t>(forward)</a:t>
            </a:r>
          </a:p>
          <a:p>
            <a:pPr lvl="2"/>
            <a:r>
              <a:rPr lang="en-US" sz="2000" dirty="0"/>
              <a:t>Compare with target label </a:t>
            </a:r>
            <a:r>
              <a:rPr lang="en-US" sz="2000" i="1" dirty="0"/>
              <a:t>t</a:t>
            </a:r>
            <a:r>
              <a:rPr lang="en-US" sz="2000" dirty="0"/>
              <a:t> to get error </a:t>
            </a:r>
            <a:r>
              <a:rPr lang="en-US" sz="2000" i="1" dirty="0"/>
              <a:t>E</a:t>
            </a:r>
          </a:p>
          <a:p>
            <a:pPr lvl="2"/>
            <a:r>
              <a:rPr lang="en-US" sz="2000" dirty="0"/>
              <a:t>Backpropagate error derivative to get parameter updates</a:t>
            </a:r>
          </a:p>
          <a:p>
            <a:pPr lvl="2"/>
            <a:r>
              <a:rPr lang="en-US" sz="2000" dirty="0"/>
              <a:t>Accumulate parameter updates into </a:t>
            </a:r>
            <a:r>
              <a:rPr lang="el-GR" sz="2000" i="1" dirty="0">
                <a:solidFill>
                  <a:schemeClr val="tx1"/>
                </a:solidFill>
              </a:rPr>
              <a:t>Δϴ</a:t>
            </a:r>
            <a:endParaRPr lang="en-US" sz="2000" dirty="0"/>
          </a:p>
          <a:p>
            <a:pPr marL="742950" lvl="1" indent="-342900"/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>
                <a:solidFill>
                  <a:schemeClr val="tx1"/>
                </a:solidFill>
              </a:rPr>
              <a:t>i+1 </a:t>
            </a:r>
            <a:r>
              <a:rPr lang="en-US" sz="2400" i="1" dirty="0">
                <a:solidFill>
                  <a:schemeClr val="tx1"/>
                </a:solidFill>
              </a:rPr>
              <a:t>= </a:t>
            </a:r>
            <a:r>
              <a:rPr lang="el-GR" sz="2400" i="1" dirty="0">
                <a:solidFill>
                  <a:schemeClr val="tx1"/>
                </a:solidFill>
              </a:rPr>
              <a:t>ϴ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- </a:t>
            </a:r>
            <a:r>
              <a:rPr lang="el-GR" sz="2400" i="1" dirty="0">
                <a:solidFill>
                  <a:schemeClr val="tx1"/>
                </a:solidFill>
              </a:rPr>
              <a:t>εΔϴ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Balance between accuracy of gradient estimation and parallelism</a:t>
            </a:r>
            <a:endParaRPr lang="el-G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88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793-8FDC-4F28-9B5A-B562364C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training done?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214B8-715F-4979-9DA2-81CDAB0C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19200"/>
            <a:ext cx="5334794" cy="2590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3C90E8-93CD-48B3-A8C9-CC0936CC5B5F}"/>
              </a:ext>
            </a:extLst>
          </p:cNvPr>
          <p:cNvSpPr txBox="1"/>
          <p:nvPr/>
        </p:nvSpPr>
        <p:spPr>
          <a:xfrm>
            <a:off x="762000" y="3962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Split labeled data into </a:t>
            </a:r>
            <a:r>
              <a:rPr lang="en-US" i="1" dirty="0">
                <a:solidFill>
                  <a:schemeClr val="tx1"/>
                </a:solidFill>
              </a:rPr>
              <a:t>training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 sets.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data to compute parameter updates.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 data to check how model generalizes to new inputs (the ultimate goal!)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network can become </a:t>
            </a:r>
            <a:r>
              <a:rPr lang="en-US" i="1" dirty="0">
                <a:solidFill>
                  <a:schemeClr val="tx1"/>
                </a:solidFill>
              </a:rPr>
              <a:t>too good</a:t>
            </a:r>
            <a:r>
              <a:rPr lang="en-US" dirty="0">
                <a:solidFill>
                  <a:schemeClr val="tx1"/>
                </a:solidFill>
              </a:rPr>
              <a:t> at classifying training inputs!</a:t>
            </a:r>
          </a:p>
        </p:txBody>
      </p:sp>
    </p:spTree>
    <p:extLst>
      <p:ext uri="{BB962C8B-B14F-4D97-AF65-F5344CB8AC3E}">
        <p14:creationId xmlns:p14="http://schemas.microsoft.com/office/powerpoint/2010/main" val="311625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E712-340F-4B69-9E25-BC44F0B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Complicated Should a Network Be?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2EE9E-CAC6-4CD0-8FCA-2644E514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3498859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6A229-A909-4ABC-AC78-6A2D28F2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624" y="1579959"/>
            <a:ext cx="3955112" cy="1869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7F6F6-1A93-4CAD-84A9-A965F9D6E57A}"/>
              </a:ext>
            </a:extLst>
          </p:cNvPr>
          <p:cNvSpPr txBox="1"/>
          <p:nvPr/>
        </p:nvSpPr>
        <p:spPr>
          <a:xfrm>
            <a:off x="762000" y="35814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Intuition: like a polynomial fit. More higher-order terms make a better fit, but add huge unpredictable swings as input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71590-EA04-4F90-ACEC-EF2B76EC2FFE}"/>
              </a:ext>
            </a:extLst>
          </p:cNvPr>
          <p:cNvSpPr txBox="1"/>
          <p:nvPr/>
        </p:nvSpPr>
        <p:spPr>
          <a:xfrm>
            <a:off x="4890580" y="3653325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network is too good at training data, new inputs cause big unpredictable output changes.</a:t>
            </a:r>
          </a:p>
        </p:txBody>
      </p:sp>
    </p:spTree>
    <p:extLst>
      <p:ext uri="{BB962C8B-B14F-4D97-AF65-F5344CB8AC3E}">
        <p14:creationId xmlns:p14="http://schemas.microsoft.com/office/powerpoint/2010/main" val="250294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131-E875-40B0-97B5-5E55DB33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Free Lunch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B5FE-70F0-4EEC-9A18-928373AE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classification algorithm has the same error rate when classifying previously unobserved inputs when averaged over all possible input-generating distributions.</a:t>
            </a:r>
          </a:p>
          <a:p>
            <a:endParaRPr lang="en-US" dirty="0"/>
          </a:p>
          <a:p>
            <a:r>
              <a:rPr lang="en-US" dirty="0"/>
              <a:t>Even neural networks must be tuned for specific tasks</a:t>
            </a:r>
          </a:p>
        </p:txBody>
      </p:sp>
    </p:spTree>
    <p:extLst>
      <p:ext uri="{BB962C8B-B14F-4D97-AF65-F5344CB8AC3E}">
        <p14:creationId xmlns:p14="http://schemas.microsoft.com/office/powerpoint/2010/main" val="380465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n-US" dirty="0"/>
              <a:t>Current ML work driven by cheap compute, lots of available data</a:t>
            </a:r>
          </a:p>
          <a:p>
            <a:r>
              <a:rPr lang="en-US" dirty="0"/>
              <a:t>Perceptron as a trivial deep network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</a:p>
          <a:p>
            <a:r>
              <a:rPr lang="en-US" dirty="0">
                <a:solidFill>
                  <a:schemeClr val="tx1"/>
                </a:solidFill>
              </a:rPr>
              <a:t>Forward for inference, backward for training</a:t>
            </a:r>
          </a:p>
        </p:txBody>
      </p:sp>
    </p:spTree>
    <p:extLst>
      <p:ext uri="{BB962C8B-B14F-4D97-AF65-F5344CB8AC3E}">
        <p14:creationId xmlns:p14="http://schemas.microsoft.com/office/powerpoint/2010/main" val="70731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26B-C028-4F77-8C9D-2BDCC3B9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42A-A838-41F6-A1AE-F9BCA3A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rule to compute parameter updates</a:t>
            </a:r>
          </a:p>
          <a:p>
            <a:r>
              <a:rPr lang="en-US" dirty="0">
                <a:solidFill>
                  <a:schemeClr val="tx1"/>
                </a:solidFill>
              </a:rPr>
              <a:t>Stochastic gradient descent </a:t>
            </a:r>
            <a:r>
              <a:rPr lang="en-US">
                <a:solidFill>
                  <a:schemeClr val="tx1"/>
                </a:solidFill>
              </a:rPr>
              <a:t>for training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3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Which of </a:t>
            </a:r>
            <a:r>
              <a:rPr lang="en-US" i="1" dirty="0"/>
              <a:t>k</a:t>
            </a:r>
            <a:r>
              <a:rPr lang="en-US" dirty="0"/>
              <a:t> categories an input belongs to</a:t>
            </a:r>
          </a:p>
          <a:p>
            <a:pPr lvl="1"/>
            <a:r>
              <a:rPr lang="en-US" dirty="0"/>
              <a:t>Ex: object recognition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Predict a numerical value given some input</a:t>
            </a:r>
          </a:p>
          <a:p>
            <a:pPr lvl="1"/>
            <a:r>
              <a:rPr lang="en-US" dirty="0"/>
              <a:t>Ex: predict tomorrow’s temperature</a:t>
            </a:r>
          </a:p>
          <a:p>
            <a:r>
              <a:rPr lang="en-US" dirty="0"/>
              <a:t>Transcription</a:t>
            </a:r>
          </a:p>
          <a:p>
            <a:pPr lvl="1"/>
            <a:r>
              <a:rPr lang="en-US" dirty="0"/>
              <a:t>Unstructured data into textual form</a:t>
            </a:r>
          </a:p>
          <a:p>
            <a:pPr lvl="1"/>
            <a:r>
              <a:rPr lang="en-US" dirty="0"/>
              <a:t>Ex: optical character recognition</a:t>
            </a:r>
          </a:p>
        </p:txBody>
      </p:sp>
    </p:spTree>
    <p:extLst>
      <p:ext uri="{BB962C8B-B14F-4D97-AF65-F5344CB8AC3E}">
        <p14:creationId xmlns:p14="http://schemas.microsoft.com/office/powerpoint/2010/main" val="420866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AD-33CE-4281-9979-E5397210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3334-544B-4D6A-8A9A-1EAA9BDA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Translation</a:t>
            </a:r>
          </a:p>
          <a:p>
            <a:pPr lvl="1"/>
            <a:r>
              <a:rPr lang="en-US" sz="2400" dirty="0"/>
              <a:t>Convert a sequence of symbols in one language to a sequence of symbols in another</a:t>
            </a:r>
          </a:p>
          <a:p>
            <a:r>
              <a:rPr lang="en-US" sz="2800" dirty="0"/>
              <a:t>Structured Output</a:t>
            </a:r>
          </a:p>
          <a:p>
            <a:pPr lvl="1"/>
            <a:r>
              <a:rPr lang="en-US" sz="2400" dirty="0"/>
              <a:t>Convert an input to a vector with important relationships between elements</a:t>
            </a:r>
          </a:p>
          <a:p>
            <a:pPr lvl="1"/>
            <a:r>
              <a:rPr lang="en-US" sz="2400" dirty="0"/>
              <a:t>Ex: natural language sentence into a tree of grammatical structure</a:t>
            </a:r>
          </a:p>
          <a:p>
            <a:r>
              <a:rPr lang="en-US" sz="2800" dirty="0"/>
              <a:t>Others</a:t>
            </a:r>
          </a:p>
          <a:p>
            <a:pPr lvl="1"/>
            <a:r>
              <a:rPr lang="en-US" sz="2400" dirty="0"/>
              <a:t>Anomaly detection, synthesis, sampling, imputation, denoising,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29419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Now?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71" dirty="0"/>
              <a:t>GPU computing hardware and programming interfaces such as CUDA has enabled very fast research cycle of deep neural net training</a:t>
            </a:r>
          </a:p>
          <a:p>
            <a:r>
              <a:rPr lang="en-US" sz="2471" dirty="0"/>
              <a:t>Computer Vision, Speech Recognition, Document Translation, Self Driving Cars, Data Science…</a:t>
            </a:r>
          </a:p>
          <a:p>
            <a:r>
              <a:rPr lang="en-US" sz="2471" dirty="0"/>
              <a:t>Most involve logic that were previously not effectively constructed with imperative programming </a:t>
            </a:r>
          </a:p>
          <a:p>
            <a:r>
              <a:rPr lang="en-US" sz="2471" dirty="0"/>
              <a:t>Using big  labeled data to train  and specialize DNN based classifiers </a:t>
            </a:r>
          </a:p>
          <a:p>
            <a:pPr lvl="1"/>
            <a:r>
              <a:rPr lang="en-US" sz="2030" dirty="0"/>
              <a:t>Deriving a large quantity of quality labeled data is a challenge</a:t>
            </a:r>
          </a:p>
          <a:p>
            <a:endParaRPr lang="en-US" sz="247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8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BD69-7D68-4859-9029-8067D6E3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348E-0E38-49FD-ABCC-F4EBF1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Formally: a function that maps an input to </a:t>
            </a:r>
            <a:r>
              <a:rPr lang="en-US" i="1" dirty="0"/>
              <a:t>k</a:t>
            </a:r>
            <a:r>
              <a:rPr lang="en-US" dirty="0"/>
              <a:t> categories</a:t>
            </a:r>
          </a:p>
          <a:p>
            <a:pPr marL="0" indent="0">
              <a:buNone/>
            </a:pPr>
            <a:r>
              <a:rPr lang="en-US" i="1" dirty="0"/>
              <a:t>		f</a:t>
            </a:r>
            <a:r>
              <a:rPr lang="en-US" dirty="0"/>
              <a:t> : R</a:t>
            </a:r>
            <a:r>
              <a:rPr lang="en-US" baseline="30000" dirty="0"/>
              <a:t>n</a:t>
            </a:r>
            <a:r>
              <a:rPr lang="en-US" i="1" dirty="0"/>
              <a:t> → </a:t>
            </a:r>
            <a:r>
              <a:rPr lang="en-US" dirty="0"/>
              <a:t>{1, …, </a:t>
            </a:r>
            <a:r>
              <a:rPr lang="en-US" i="1" dirty="0"/>
              <a:t>k</a:t>
            </a:r>
            <a:r>
              <a:rPr lang="en-US" dirty="0"/>
              <a:t>},</a:t>
            </a:r>
          </a:p>
          <a:p>
            <a:r>
              <a:rPr lang="en-US" dirty="0"/>
              <a:t>Our formulation: a function </a:t>
            </a:r>
            <a:r>
              <a:rPr lang="en-US" i="1" dirty="0"/>
              <a:t>f</a:t>
            </a:r>
            <a:r>
              <a:rPr lang="en-US" dirty="0"/>
              <a:t> parameterized by </a:t>
            </a:r>
            <a:r>
              <a:rPr lang="el-GR" i="1" dirty="0"/>
              <a:t>ϴ</a:t>
            </a:r>
            <a:r>
              <a:rPr lang="en-US" dirty="0"/>
              <a:t> that maps input vector </a:t>
            </a:r>
            <a:r>
              <a:rPr lang="en-US" b="1" i="1" dirty="0"/>
              <a:t>x</a:t>
            </a:r>
            <a:r>
              <a:rPr lang="en-US" dirty="0"/>
              <a:t> to numeric code y</a:t>
            </a:r>
          </a:p>
          <a:p>
            <a:pPr marL="0" indent="0">
              <a:buNone/>
            </a:pPr>
            <a:r>
              <a:rPr lang="en-US" i="1" dirty="0"/>
              <a:t>		y</a:t>
            </a:r>
            <a:r>
              <a:rPr lang="en-US" dirty="0"/>
              <a:t>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x</a:t>
            </a:r>
            <a:r>
              <a:rPr lang="en-US" i="1" dirty="0"/>
              <a:t>, </a:t>
            </a:r>
            <a:r>
              <a:rPr lang="el-GR" i="1" dirty="0"/>
              <a:t>ϴ</a:t>
            </a:r>
            <a:r>
              <a:rPr lang="en-US" dirty="0"/>
              <a:t>)</a:t>
            </a:r>
          </a:p>
          <a:p>
            <a:r>
              <a:rPr lang="el-GR" i="1" dirty="0"/>
              <a:t>ϴ </a:t>
            </a:r>
            <a:r>
              <a:rPr lang="en-US" i="1" dirty="0"/>
              <a:t> </a:t>
            </a:r>
            <a:r>
              <a:rPr lang="en-US" dirty="0"/>
              <a:t>encapsulates the structure and weights in our network</a:t>
            </a:r>
          </a:p>
        </p:txBody>
      </p:sp>
    </p:spTree>
    <p:extLst>
      <p:ext uri="{BB962C8B-B14F-4D97-AF65-F5344CB8AC3E}">
        <p14:creationId xmlns:p14="http://schemas.microsoft.com/office/powerpoint/2010/main" val="64104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6241-7FE9-4C44-A660-049B671A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 (Perceptron)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9C33-B8BA-41D7-91F3-9FE05DC1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4000"/>
            <a:ext cx="6557124" cy="4570413"/>
          </a:xfrm>
        </p:spPr>
        <p:txBody>
          <a:bodyPr/>
          <a:lstStyle/>
          <a:p>
            <a:r>
              <a:rPr lang="en-US" dirty="0"/>
              <a:t>Recall our formulation: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product:</a:t>
            </a:r>
          </a:p>
          <a:p>
            <a:r>
              <a:rPr lang="en-US" dirty="0"/>
              <a:t>Scalar addition: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0576AB-F671-4823-9FEB-2FBC8F7B56A8}"/>
              </a:ext>
            </a:extLst>
          </p:cNvPr>
          <p:cNvCxnSpPr/>
          <p:nvPr/>
        </p:nvCxnSpPr>
        <p:spPr>
          <a:xfrm flipV="1">
            <a:off x="7087136" y="1902412"/>
            <a:ext cx="0" cy="124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4A32F-C9D9-45E4-AF93-6B2FD5413DA2}"/>
              </a:ext>
            </a:extLst>
          </p:cNvPr>
          <p:cNvCxnSpPr/>
          <p:nvPr/>
        </p:nvCxnSpPr>
        <p:spPr>
          <a:xfrm>
            <a:off x="7087136" y="3151941"/>
            <a:ext cx="1563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9AABCA9-9147-46A7-9C61-9B6A8192846C}"/>
              </a:ext>
            </a:extLst>
          </p:cNvPr>
          <p:cNvSpPr/>
          <p:nvPr/>
        </p:nvSpPr>
        <p:spPr>
          <a:xfrm>
            <a:off x="7313659" y="2252219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D33880-7EB5-44BD-B6CC-A8901BA89EE4}"/>
              </a:ext>
            </a:extLst>
          </p:cNvPr>
          <p:cNvSpPr/>
          <p:nvPr/>
        </p:nvSpPr>
        <p:spPr>
          <a:xfrm>
            <a:off x="8095071" y="2157371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B85C3-20EC-4117-8B30-95ECCCB092A9}"/>
              </a:ext>
            </a:extLst>
          </p:cNvPr>
          <p:cNvSpPr/>
          <p:nvPr/>
        </p:nvSpPr>
        <p:spPr>
          <a:xfrm>
            <a:off x="8338646" y="22598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B4CC5-A4F3-4033-9D18-07602E6B68D3}"/>
              </a:ext>
            </a:extLst>
          </p:cNvPr>
          <p:cNvSpPr/>
          <p:nvPr/>
        </p:nvSpPr>
        <p:spPr>
          <a:xfrm>
            <a:off x="7351915" y="2509788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58093F-9A9D-41F8-8A68-21C86204B196}"/>
              </a:ext>
            </a:extLst>
          </p:cNvPr>
          <p:cNvSpPr/>
          <p:nvPr/>
        </p:nvSpPr>
        <p:spPr>
          <a:xfrm>
            <a:off x="7529773" y="237171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EE0698-C039-404E-B415-D4527F2EB559}"/>
              </a:ext>
            </a:extLst>
          </p:cNvPr>
          <p:cNvSpPr/>
          <p:nvPr/>
        </p:nvSpPr>
        <p:spPr>
          <a:xfrm>
            <a:off x="7598234" y="2638752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27937A-A788-4131-8B79-8EED00443309}"/>
              </a:ext>
            </a:extLst>
          </p:cNvPr>
          <p:cNvSpPr/>
          <p:nvPr/>
        </p:nvSpPr>
        <p:spPr>
          <a:xfrm>
            <a:off x="7654474" y="281234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272A0F-87EC-408C-B221-EF3F32BADAB3}"/>
              </a:ext>
            </a:extLst>
          </p:cNvPr>
          <p:cNvSpPr/>
          <p:nvPr/>
        </p:nvSpPr>
        <p:spPr>
          <a:xfrm>
            <a:off x="7807992" y="275605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D4E9-12C8-4F81-AC2F-2AC80AFE8075}"/>
              </a:ext>
            </a:extLst>
          </p:cNvPr>
          <p:cNvSpPr/>
          <p:nvPr/>
        </p:nvSpPr>
        <p:spPr>
          <a:xfrm>
            <a:off x="7212806" y="2589774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8A4A78-A62B-4941-BCC4-2CF8C6845575}"/>
              </a:ext>
            </a:extLst>
          </p:cNvPr>
          <p:cNvSpPr/>
          <p:nvPr/>
        </p:nvSpPr>
        <p:spPr>
          <a:xfrm>
            <a:off x="7313659" y="2690627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E4B14B-9073-42E0-B699-6CF80D9D4C8C}"/>
              </a:ext>
            </a:extLst>
          </p:cNvPr>
          <p:cNvSpPr/>
          <p:nvPr/>
        </p:nvSpPr>
        <p:spPr>
          <a:xfrm>
            <a:off x="7414512" y="285408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97F35A-FD20-4611-89E4-59022F06835E}"/>
              </a:ext>
            </a:extLst>
          </p:cNvPr>
          <p:cNvSpPr/>
          <p:nvPr/>
        </p:nvSpPr>
        <p:spPr>
          <a:xfrm>
            <a:off x="7474380" y="2725690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B9A636-B565-4205-8D39-3690E87E4348}"/>
              </a:ext>
            </a:extLst>
          </p:cNvPr>
          <p:cNvSpPr/>
          <p:nvPr/>
        </p:nvSpPr>
        <p:spPr>
          <a:xfrm>
            <a:off x="7616218" y="2993186"/>
            <a:ext cx="86445" cy="980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C45E97-E64B-4B1C-A816-28FCBC40D099}"/>
              </a:ext>
            </a:extLst>
          </p:cNvPr>
          <p:cNvSpPr/>
          <p:nvPr/>
        </p:nvSpPr>
        <p:spPr>
          <a:xfrm>
            <a:off x="8010326" y="237171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A64D93-C3BC-4409-A7C9-4834B3A1D21D}"/>
              </a:ext>
            </a:extLst>
          </p:cNvPr>
          <p:cNvSpPr/>
          <p:nvPr/>
        </p:nvSpPr>
        <p:spPr>
          <a:xfrm>
            <a:off x="8383073" y="2423554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AB9714-3623-4D3D-B6EA-70624ED4CB1C}"/>
              </a:ext>
            </a:extLst>
          </p:cNvPr>
          <p:cNvSpPr/>
          <p:nvPr/>
        </p:nvSpPr>
        <p:spPr>
          <a:xfrm>
            <a:off x="8205216" y="2486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5BE7B0-7131-41AA-97B6-FE6C7BFD3F2B}"/>
              </a:ext>
            </a:extLst>
          </p:cNvPr>
          <p:cNvSpPr/>
          <p:nvPr/>
        </p:nvSpPr>
        <p:spPr>
          <a:xfrm>
            <a:off x="8425091" y="2638787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F370DB-C597-43A3-8DB0-40F0FE3E646E}"/>
              </a:ext>
            </a:extLst>
          </p:cNvPr>
          <p:cNvSpPr/>
          <p:nvPr/>
        </p:nvSpPr>
        <p:spPr>
          <a:xfrm>
            <a:off x="8274110" y="2679605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DD8F2C-B6B1-49B4-B1F8-B106A9EE9452}"/>
              </a:ext>
            </a:extLst>
          </p:cNvPr>
          <p:cNvSpPr/>
          <p:nvPr/>
        </p:nvSpPr>
        <p:spPr>
          <a:xfrm>
            <a:off x="8501313" y="2865219"/>
            <a:ext cx="86445" cy="98026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46F04-D252-4F10-AB08-82A2FE5C62EE}"/>
              </a:ext>
            </a:extLst>
          </p:cNvPr>
          <p:cNvCxnSpPr/>
          <p:nvPr/>
        </p:nvCxnSpPr>
        <p:spPr>
          <a:xfrm>
            <a:off x="7598234" y="1938057"/>
            <a:ext cx="572149" cy="1153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CE134E-2380-441B-990A-B2DBC7A5C2B2}"/>
              </a:ext>
            </a:extLst>
          </p:cNvPr>
          <p:cNvGrpSpPr/>
          <p:nvPr/>
        </p:nvGrpSpPr>
        <p:grpSpPr>
          <a:xfrm>
            <a:off x="1494774" y="3012244"/>
            <a:ext cx="4576484" cy="1956188"/>
            <a:chOff x="1124973" y="3165560"/>
            <a:chExt cx="5711986" cy="258498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E728CD-AC58-4835-BC48-65A460056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4973" y="3165560"/>
              <a:ext cx="5711986" cy="258498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4B7EDA7-51F7-4F17-A856-F51046E2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5112" y="4816113"/>
              <a:ext cx="241300" cy="4191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8F31D38-76CA-43E4-929D-DEB08BF83D55}"/>
              </a:ext>
            </a:extLst>
          </p:cNvPr>
          <p:cNvSpPr txBox="1"/>
          <p:nvPr/>
        </p:nvSpPr>
        <p:spPr>
          <a:xfrm>
            <a:off x="5068317" y="1554308"/>
            <a:ext cx="231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f(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l-GR" i="1" dirty="0">
                <a:solidFill>
                  <a:schemeClr val="tx1"/>
                </a:solidFill>
              </a:rPr>
              <a:t>ϴ</a:t>
            </a:r>
            <a:r>
              <a:rPr lang="en-US" i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E6B44F-2418-420F-99F5-26C0B461D461}"/>
              </a:ext>
            </a:extLst>
          </p:cNvPr>
          <p:cNvSpPr txBox="1"/>
          <p:nvPr/>
        </p:nvSpPr>
        <p:spPr>
          <a:xfrm>
            <a:off x="685800" y="2177087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sign(W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r>
              <a:rPr lang="en-US" i="1" dirty="0">
                <a:solidFill>
                  <a:schemeClr val="tx1"/>
                </a:solidFill>
              </a:rPr>
              <a:t> +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6BA9D9-43CC-458D-B970-48FE873E04B9}"/>
              </a:ext>
            </a:extLst>
          </p:cNvPr>
          <p:cNvSpPr txBox="1"/>
          <p:nvPr/>
        </p:nvSpPr>
        <p:spPr>
          <a:xfrm>
            <a:off x="3739890" y="2189894"/>
            <a:ext cx="27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tx1"/>
                </a:solidFill>
              </a:rPr>
              <a:t>ϴ </a:t>
            </a:r>
            <a:r>
              <a:rPr lang="en-US" i="1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tx1"/>
                </a:solidFill>
              </a:rPr>
              <a:t>{</a:t>
            </a:r>
            <a:r>
              <a:rPr lang="en-US" i="1" dirty="0">
                <a:solidFill>
                  <a:schemeClr val="tx1"/>
                </a:solidFill>
              </a:rPr>
              <a:t>W, b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E5225F-2832-455C-A1CC-07D2600605D6}"/>
              </a:ext>
            </a:extLst>
          </p:cNvPr>
          <p:cNvSpPr txBox="1"/>
          <p:nvPr/>
        </p:nvSpPr>
        <p:spPr>
          <a:xfrm>
            <a:off x="4040217" y="510003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y = W </a:t>
            </a:r>
            <a:r>
              <a:rPr lang="en-US" dirty="0">
                <a:solidFill>
                  <a:schemeClr val="tx1"/>
                </a:solidFill>
              </a:rPr>
              <a:t>• </a:t>
            </a:r>
            <a:r>
              <a:rPr lang="en-US" b="1" i="1" dirty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871F8D-EA0F-42DE-BE10-3F989157EE4D}"/>
              </a:ext>
            </a:extLst>
          </p:cNvPr>
          <p:cNvSpPr txBox="1"/>
          <p:nvPr/>
        </p:nvSpPr>
        <p:spPr>
          <a:xfrm>
            <a:off x="4009639" y="5747746"/>
            <a:ext cx="1448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   +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54EF-BB62-434A-B225-3EB7EBAAECFC}"/>
              </a:ext>
            </a:extLst>
          </p:cNvPr>
          <p:cNvSpPr txBox="1"/>
          <p:nvPr/>
        </p:nvSpPr>
        <p:spPr>
          <a:xfrm>
            <a:off x="6043412" y="5437354"/>
            <a:ext cx="86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DA1281-10C6-4E4A-BDE0-999A95CD5AF6}"/>
              </a:ext>
            </a:extLst>
          </p:cNvPr>
          <p:cNvSpPr txBox="1"/>
          <p:nvPr/>
        </p:nvSpPr>
        <p:spPr>
          <a:xfrm>
            <a:off x="6072696" y="4921895"/>
            <a:ext cx="104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152E4-82A7-4126-BAC9-CC037870283E}"/>
              </a:ext>
            </a:extLst>
          </p:cNvPr>
          <p:cNvSpPr txBox="1"/>
          <p:nvPr/>
        </p:nvSpPr>
        <p:spPr>
          <a:xfrm>
            <a:off x="5834641" y="6047875"/>
            <a:ext cx="103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4C374E-AEA2-4D38-B929-71FFFF9A714E}"/>
              </a:ext>
            </a:extLst>
          </p:cNvPr>
          <p:cNvSpPr txBox="1"/>
          <p:nvPr/>
        </p:nvSpPr>
        <p:spPr>
          <a:xfrm>
            <a:off x="4864767" y="6352433"/>
            <a:ext cx="69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bias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A25B2-B830-4AFF-8A5F-CC73CB4059DB}"/>
              </a:ext>
            </a:extLst>
          </p:cNvPr>
          <p:cNvCxnSpPr>
            <a:cxnSpLocks/>
            <a:stCxn id="26" idx="1"/>
          </p:cNvCxnSpPr>
          <p:nvPr/>
        </p:nvCxnSpPr>
        <p:spPr bwMode="auto">
          <a:xfrm flipH="1" flipV="1">
            <a:off x="5331246" y="5427897"/>
            <a:ext cx="712166" cy="24029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B72C39-DB65-488A-BEF0-9DC71D008A38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4913037" y="5576313"/>
            <a:ext cx="921604" cy="7023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B263CD-04D5-4C8C-BD72-A109B866838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4254" y="6102019"/>
            <a:ext cx="153969" cy="23580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73F89D-94C7-4160-8432-69BEC4E57180}"/>
              </a:ext>
            </a:extLst>
          </p:cNvPr>
          <p:cNvSpPr/>
          <p:nvPr/>
        </p:nvSpPr>
        <p:spPr bwMode="auto">
          <a:xfrm>
            <a:off x="4334608" y="4878082"/>
            <a:ext cx="1820007" cy="291795"/>
          </a:xfrm>
          <a:custGeom>
            <a:avLst/>
            <a:gdLst>
              <a:gd name="connsiteX0" fmla="*/ 1820007 w 1820007"/>
              <a:gd name="connsiteY0" fmla="*/ 195080 h 291795"/>
              <a:gd name="connsiteX1" fmla="*/ 896815 w 1820007"/>
              <a:gd name="connsiteY1" fmla="*/ 1649 h 291795"/>
              <a:gd name="connsiteX2" fmla="*/ 0 w 1820007"/>
              <a:gd name="connsiteY2" fmla="*/ 291795 h 2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07" h="291795">
                <a:moveTo>
                  <a:pt x="1820007" y="195080"/>
                </a:moveTo>
                <a:cubicBezTo>
                  <a:pt x="1510078" y="90305"/>
                  <a:pt x="1200149" y="-14470"/>
                  <a:pt x="896815" y="1649"/>
                </a:cubicBezTo>
                <a:cubicBezTo>
                  <a:pt x="593481" y="17768"/>
                  <a:pt x="296740" y="154781"/>
                  <a:pt x="0" y="29179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58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B5D2-D888-4A36-866C-74673876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85" y="2058987"/>
            <a:ext cx="7923213" cy="1598613"/>
          </a:xfrm>
        </p:spPr>
        <p:txBody>
          <a:bodyPr/>
          <a:lstStyle/>
          <a:p>
            <a:r>
              <a:rPr lang="en-US" dirty="0"/>
              <a:t>What if a linear classifier can’t learn a function?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4215645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4116234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4129412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445186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4087519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4206875"/>
            <a:ext cx="2020640" cy="1325003"/>
            <a:chOff x="1658087" y="1654680"/>
            <a:chExt cx="2543547" cy="20196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4489517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4451860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4498346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5878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F61-EB84-4029-82DF-510F5DB3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923213" cy="1141413"/>
          </a:xfrm>
        </p:spPr>
        <p:txBody>
          <a:bodyPr/>
          <a:lstStyle/>
          <a:p>
            <a:r>
              <a:rPr lang="en-US" dirty="0"/>
              <a:t>Multi-Layer Perceptron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10C339-9338-47C8-84A5-0A37B51D1134}"/>
              </a:ext>
            </a:extLst>
          </p:cNvPr>
          <p:cNvGrpSpPr/>
          <p:nvPr/>
        </p:nvGrpSpPr>
        <p:grpSpPr>
          <a:xfrm>
            <a:off x="3810000" y="1423526"/>
            <a:ext cx="2020640" cy="1325003"/>
            <a:chOff x="1658087" y="1654680"/>
            <a:chExt cx="2543547" cy="201961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D16F3E-6046-43A4-A492-BB98AB14DCFF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5724B0-FCE2-42F1-80D5-3F6FAAF887B7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776342-7DFF-48E9-B693-C77EFA265E0F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998347-24E1-4B5B-8DFD-7EBDE141EC24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40BE4E-E1E6-4D71-AC52-CA4335C8E8FA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0A68B9-A7D6-4E37-8FE9-D8862FBAEE47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06EAA-2272-4982-950D-E14347A0E509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AND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5F8643-5FD4-49F8-B302-24CA2ACDABCF}"/>
              </a:ext>
            </a:extLst>
          </p:cNvPr>
          <p:cNvCxnSpPr/>
          <p:nvPr/>
        </p:nvCxnSpPr>
        <p:spPr>
          <a:xfrm flipH="1" flipV="1">
            <a:off x="3904718" y="1324115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446B59-31CA-40FA-BA49-D673E6A93904}"/>
              </a:ext>
            </a:extLst>
          </p:cNvPr>
          <p:cNvGrpSpPr/>
          <p:nvPr/>
        </p:nvGrpSpPr>
        <p:grpSpPr>
          <a:xfrm>
            <a:off x="628335" y="1337293"/>
            <a:ext cx="1877361" cy="1325003"/>
            <a:chOff x="1658087" y="1654680"/>
            <a:chExt cx="2363190" cy="201961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827425-370F-4F4A-A896-7DF3F3E9E29D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172B96-B8DA-4282-8D6B-044134F6B3AF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C29EF1-8E8A-43DA-8BD3-975B9741BFAA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361DF5-EF50-4398-AAEA-063D0941A811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25D52E-5999-4FF3-878C-0A98FA309CF2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CFBFC0-1012-4CA7-8B30-A6941B00B7BD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362618-EDBF-468A-AF54-66A9FF6142C2}"/>
                </a:ext>
              </a:extLst>
            </p:cNvPr>
            <p:cNvSpPr txBox="1"/>
            <p:nvPr/>
          </p:nvSpPr>
          <p:spPr>
            <a:xfrm>
              <a:off x="3174701" y="1654680"/>
              <a:ext cx="676848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XOR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A2295A-32C4-42BE-A62B-CD3BF40DD25E}"/>
              </a:ext>
            </a:extLst>
          </p:cNvPr>
          <p:cNvCxnSpPr/>
          <p:nvPr/>
        </p:nvCxnSpPr>
        <p:spPr>
          <a:xfrm flipH="1" flipV="1">
            <a:off x="457200" y="1659741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38C99-2A44-4E9A-A4BF-EB6BDF23A6D1}"/>
              </a:ext>
            </a:extLst>
          </p:cNvPr>
          <p:cNvCxnSpPr/>
          <p:nvPr/>
        </p:nvCxnSpPr>
        <p:spPr>
          <a:xfrm flipH="1" flipV="1">
            <a:off x="799471" y="1295400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A2FCFE-9FD8-4925-9B37-E9ACCEEFE495}"/>
              </a:ext>
            </a:extLst>
          </p:cNvPr>
          <p:cNvGrpSpPr/>
          <p:nvPr/>
        </p:nvGrpSpPr>
        <p:grpSpPr>
          <a:xfrm>
            <a:off x="6825732" y="1414756"/>
            <a:ext cx="2020640" cy="1325003"/>
            <a:chOff x="1658087" y="1654680"/>
            <a:chExt cx="2543547" cy="20196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340FA3-4058-4A5D-8BDD-09F19543EFC8}"/>
                </a:ext>
              </a:extLst>
            </p:cNvPr>
            <p:cNvCxnSpPr/>
            <p:nvPr/>
          </p:nvCxnSpPr>
          <p:spPr>
            <a:xfrm flipV="1">
              <a:off x="1658087" y="1786119"/>
              <a:ext cx="0" cy="1888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F64C88-4EB9-4259-9A5C-FAE6E525ED9C}"/>
                </a:ext>
              </a:extLst>
            </p:cNvPr>
            <p:cNvCxnSpPr/>
            <p:nvPr/>
          </p:nvCxnSpPr>
          <p:spPr>
            <a:xfrm>
              <a:off x="1658087" y="3674296"/>
              <a:ext cx="23631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BB8314C-6208-474F-8E3F-F73272CAA4C4}"/>
                </a:ext>
              </a:extLst>
            </p:cNvPr>
            <p:cNvSpPr/>
            <p:nvPr/>
          </p:nvSpPr>
          <p:spPr>
            <a:xfrm>
              <a:off x="1999799" y="2116224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9B18EC-7065-4D15-BE08-4FC423541752}"/>
                </a:ext>
              </a:extLst>
            </p:cNvPr>
            <p:cNvSpPr/>
            <p:nvPr/>
          </p:nvSpPr>
          <p:spPr>
            <a:xfrm>
              <a:off x="3099044" y="2116224"/>
              <a:ext cx="173866" cy="197158"/>
            </a:xfrm>
            <a:prstGeom prst="ellipse">
              <a:avLst/>
            </a:prstGeom>
            <a:solidFill>
              <a:schemeClr val="accent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1D33F-ED6B-42A5-837E-A3A0CFE9CDB9}"/>
                </a:ext>
              </a:extLst>
            </p:cNvPr>
            <p:cNvSpPr/>
            <p:nvPr/>
          </p:nvSpPr>
          <p:spPr>
            <a:xfrm>
              <a:off x="2008492" y="3167607"/>
              <a:ext cx="173866" cy="197158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C24EB2-5EFC-444E-AA72-3DCE1CC9F542}"/>
                </a:ext>
              </a:extLst>
            </p:cNvPr>
            <p:cNvSpPr/>
            <p:nvPr/>
          </p:nvSpPr>
          <p:spPr>
            <a:xfrm>
              <a:off x="3107174" y="3167607"/>
              <a:ext cx="191252" cy="1971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E92E23-3DAA-4D61-89E7-832AA01FC932}"/>
                </a:ext>
              </a:extLst>
            </p:cNvPr>
            <p:cNvSpPr txBox="1"/>
            <p:nvPr/>
          </p:nvSpPr>
          <p:spPr>
            <a:xfrm>
              <a:off x="3174701" y="1654680"/>
              <a:ext cx="1026933" cy="516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2A8F28-BF89-4BE1-B51D-9FFF09C8186A}"/>
              </a:ext>
            </a:extLst>
          </p:cNvPr>
          <p:cNvCxnSpPr/>
          <p:nvPr/>
        </p:nvCxnSpPr>
        <p:spPr>
          <a:xfrm flipH="1" flipV="1">
            <a:off x="6656103" y="1697398"/>
            <a:ext cx="1628219" cy="11257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65870-B942-4B04-85CD-D2208ED4A275}"/>
              </a:ext>
            </a:extLst>
          </p:cNvPr>
          <p:cNvSpPr txBox="1"/>
          <p:nvPr/>
        </p:nvSpPr>
        <p:spPr>
          <a:xfrm>
            <a:off x="3002112" y="1659741"/>
            <a:ext cx="351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? </a:t>
            </a:r>
          </a:p>
          <a:p>
            <a:r>
              <a:rPr lang="en-US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6F0FE1-3B5E-4D07-B912-D726B2362667}"/>
              </a:ext>
            </a:extLst>
          </p:cNvPr>
          <p:cNvSpPr txBox="1"/>
          <p:nvPr/>
        </p:nvSpPr>
        <p:spPr>
          <a:xfrm>
            <a:off x="5965399" y="1706227"/>
            <a:ext cx="35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graphicFrame>
        <p:nvGraphicFramePr>
          <p:cNvPr id="86" name="Content Placeholder 6">
            <a:extLst>
              <a:ext uri="{FF2B5EF4-FFF2-40B4-BE49-F238E27FC236}">
                <a16:creationId xmlns:a16="http://schemas.microsoft.com/office/drawing/2014/main" id="{4FD1B214-9B82-4A68-B196-63D218B77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90273"/>
              </p:ext>
            </p:extLst>
          </p:nvPr>
        </p:nvGraphicFramePr>
        <p:xfrm>
          <a:off x="757219" y="3632200"/>
          <a:ext cx="7923215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84643">
                  <a:extLst>
                    <a:ext uri="{9D8B030D-6E8A-4147-A177-3AD203B41FA5}">
                      <a16:colId xmlns:a16="http://schemas.microsoft.com/office/drawing/2014/main" val="323905070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3614390712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92793658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757052514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16392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6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1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001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FFFFFF"/>
      </a:dk2>
      <a:lt2>
        <a:srgbClr val="FFCC33"/>
      </a:lt2>
      <a:accent1>
        <a:srgbClr val="FF6633"/>
      </a:accent1>
      <a:accent2>
        <a:srgbClr val="B9D300"/>
      </a:accent2>
      <a:accent3>
        <a:srgbClr val="FFFFFF"/>
      </a:accent3>
      <a:accent4>
        <a:srgbClr val="000000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FFFFFF"/>
        </a:dk2>
        <a:lt2>
          <a:srgbClr val="FFCC33"/>
        </a:lt2>
        <a:accent1>
          <a:srgbClr val="FF6633"/>
        </a:accent1>
        <a:accent2>
          <a:srgbClr val="B9D300"/>
        </a:accent2>
        <a:accent3>
          <a:srgbClr val="FFFFFF"/>
        </a:accent3>
        <a:accent4>
          <a:srgbClr val="000000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32367</TotalTime>
  <Words>1511</Words>
  <Application>Microsoft Office PowerPoint</Application>
  <PresentationFormat>On-screen Show (4:3)</PresentationFormat>
  <Paragraphs>321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ＭＳ Ｐゴシック</vt:lpstr>
      <vt:lpstr>Arial</vt:lpstr>
      <vt:lpstr>Cambria Math</vt:lpstr>
      <vt:lpstr>Palatino</vt:lpstr>
      <vt:lpstr>StarSymbol</vt:lpstr>
      <vt:lpstr>Times New Roman</vt:lpstr>
      <vt:lpstr>Default Design</vt:lpstr>
      <vt:lpstr>Custom Design</vt:lpstr>
      <vt:lpstr>Feed-Forward Networks and Gradient-Based Training</vt:lpstr>
      <vt:lpstr>Recap: Machine Learning</vt:lpstr>
      <vt:lpstr>Machine Learning Tasks (1)</vt:lpstr>
      <vt:lpstr>Machine Learning Tasks (2)</vt:lpstr>
      <vt:lpstr>Why Machine Learning Now?</vt:lpstr>
      <vt:lpstr>Classification</vt:lpstr>
      <vt:lpstr>Linear Classifier (Perceptron)</vt:lpstr>
      <vt:lpstr>Multi-Layer Perceptron</vt:lpstr>
      <vt:lpstr>Multi-Layer Perceptron</vt:lpstr>
      <vt:lpstr>PowerPoint Presentation</vt:lpstr>
      <vt:lpstr>Generalize to Fully-Connected Layer</vt:lpstr>
      <vt:lpstr>Multilayer Terminology</vt:lpstr>
      <vt:lpstr>How to determine the weights?</vt:lpstr>
      <vt:lpstr>Forward and Backward Propagation</vt:lpstr>
      <vt:lpstr>Forward and Backward Propagation</vt:lpstr>
      <vt:lpstr>Ingredients for Gradient-Based Supervised Training</vt:lpstr>
      <vt:lpstr>Stochastic Gradient Descent</vt:lpstr>
      <vt:lpstr>Computing the Gradient Update</vt:lpstr>
      <vt:lpstr>Parameter Updates and Propagation</vt:lpstr>
      <vt:lpstr>Fully-Connected Gradient Detail</vt:lpstr>
      <vt:lpstr>Batched Stochastic Gradient Descent</vt:lpstr>
      <vt:lpstr>Mini-batch Stochastic Gradient</vt:lpstr>
      <vt:lpstr>When is training done?</vt:lpstr>
      <vt:lpstr>How Complicated Should a Network Be?</vt:lpstr>
      <vt:lpstr>No Free Lunch Theorem</vt:lpstr>
      <vt:lpstr>Summary (1)</vt:lpstr>
      <vt:lpstr>Summary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498AL  Lecture 4:  GPU as part of the PC Architecture</dc:title>
  <dc:creator>Wen-mei Hwu</dc:creator>
  <cp:lastModifiedBy>Carl Pearson</cp:lastModifiedBy>
  <cp:revision>150</cp:revision>
  <dcterms:created xsi:type="dcterms:W3CDTF">2010-02-09T04:41:45Z</dcterms:created>
  <dcterms:modified xsi:type="dcterms:W3CDTF">2017-11-02T04:12:08Z</dcterms:modified>
</cp:coreProperties>
</file>