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 id="267" r:id="rId7"/>
    <p:sldId id="268" r:id="rId8"/>
    <p:sldId id="269" r:id="rId9"/>
    <p:sldId id="265" r:id="rId10"/>
    <p:sldId id="266" r:id="rId11"/>
    <p:sldId id="270" r:id="rId12"/>
    <p:sldId id="271" r:id="rId13"/>
    <p:sldId id="273" r:id="rId14"/>
    <p:sldId id="272"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E649-3EAA-48E9-A6FF-B267B68404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0C63F0-AF31-4CD3-8703-96BDF9193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33623D-0617-47D4-87BD-09B3A5C6F937}"/>
              </a:ext>
            </a:extLst>
          </p:cNvPr>
          <p:cNvSpPr>
            <a:spLocks noGrp="1"/>
          </p:cNvSpPr>
          <p:nvPr>
            <p:ph type="dt" sz="half" idx="10"/>
          </p:nvPr>
        </p:nvSpPr>
        <p:spPr/>
        <p:txBody>
          <a:bodyPr/>
          <a:lstStyle/>
          <a:p>
            <a:fld id="{18E893C0-268A-43DD-B890-2066668BC0F6}" type="datetimeFigureOut">
              <a:rPr lang="en-US" smtClean="0"/>
              <a:t>7/3/21</a:t>
            </a:fld>
            <a:endParaRPr lang="en-US"/>
          </a:p>
        </p:txBody>
      </p:sp>
      <p:sp>
        <p:nvSpPr>
          <p:cNvPr id="5" name="Footer Placeholder 4">
            <a:extLst>
              <a:ext uri="{FF2B5EF4-FFF2-40B4-BE49-F238E27FC236}">
                <a16:creationId xmlns:a16="http://schemas.microsoft.com/office/drawing/2014/main" id="{B61097C6-C0FC-4F0E-AFC7-2108B981A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7DA00-92C5-4B9D-B7FA-4D6727EA83EC}"/>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168839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2C65-257E-4E95-8EE5-9B34DA9B8E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8D4DDD-28D5-466B-AE1B-6F4B87246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82D06-E059-43C3-A8CC-DE275DB475F7}"/>
              </a:ext>
            </a:extLst>
          </p:cNvPr>
          <p:cNvSpPr>
            <a:spLocks noGrp="1"/>
          </p:cNvSpPr>
          <p:nvPr>
            <p:ph type="dt" sz="half" idx="10"/>
          </p:nvPr>
        </p:nvSpPr>
        <p:spPr/>
        <p:txBody>
          <a:bodyPr/>
          <a:lstStyle/>
          <a:p>
            <a:fld id="{18E893C0-268A-43DD-B890-2066668BC0F6}" type="datetimeFigureOut">
              <a:rPr lang="en-US" smtClean="0"/>
              <a:t>7/3/21</a:t>
            </a:fld>
            <a:endParaRPr lang="en-US"/>
          </a:p>
        </p:txBody>
      </p:sp>
      <p:sp>
        <p:nvSpPr>
          <p:cNvPr id="5" name="Footer Placeholder 4">
            <a:extLst>
              <a:ext uri="{FF2B5EF4-FFF2-40B4-BE49-F238E27FC236}">
                <a16:creationId xmlns:a16="http://schemas.microsoft.com/office/drawing/2014/main" id="{339CCA3A-5880-40C8-9C7F-9224D4034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08DAE-9A11-4CED-A924-4B9ADE0E13B0}"/>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373102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451DD4-20C2-4166-8D64-A588E308E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A491E2-DA6D-4906-A99F-29E570D2EA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169AB-968B-4D5F-8283-DBAEDA755B46}"/>
              </a:ext>
            </a:extLst>
          </p:cNvPr>
          <p:cNvSpPr>
            <a:spLocks noGrp="1"/>
          </p:cNvSpPr>
          <p:nvPr>
            <p:ph type="dt" sz="half" idx="10"/>
          </p:nvPr>
        </p:nvSpPr>
        <p:spPr/>
        <p:txBody>
          <a:bodyPr/>
          <a:lstStyle/>
          <a:p>
            <a:fld id="{18E893C0-268A-43DD-B890-2066668BC0F6}" type="datetimeFigureOut">
              <a:rPr lang="en-US" smtClean="0"/>
              <a:t>7/3/21</a:t>
            </a:fld>
            <a:endParaRPr lang="en-US"/>
          </a:p>
        </p:txBody>
      </p:sp>
      <p:sp>
        <p:nvSpPr>
          <p:cNvPr id="5" name="Footer Placeholder 4">
            <a:extLst>
              <a:ext uri="{FF2B5EF4-FFF2-40B4-BE49-F238E27FC236}">
                <a16:creationId xmlns:a16="http://schemas.microsoft.com/office/drawing/2014/main" id="{F100A43B-5D6D-4679-BCC5-1A46F63F0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B9F04-5E9A-4C13-9D12-7D9F702CECB0}"/>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20106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C0CF-CD2B-43F5-BB26-F1850C852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D4ED28-0670-4ACA-B5B7-0C485B317F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A0DBC-4C62-42B6-97FF-CEB74ECD33E7}"/>
              </a:ext>
            </a:extLst>
          </p:cNvPr>
          <p:cNvSpPr>
            <a:spLocks noGrp="1"/>
          </p:cNvSpPr>
          <p:nvPr>
            <p:ph type="dt" sz="half" idx="10"/>
          </p:nvPr>
        </p:nvSpPr>
        <p:spPr/>
        <p:txBody>
          <a:bodyPr/>
          <a:lstStyle/>
          <a:p>
            <a:fld id="{18E893C0-268A-43DD-B890-2066668BC0F6}" type="datetimeFigureOut">
              <a:rPr lang="en-US" smtClean="0"/>
              <a:t>7/3/21</a:t>
            </a:fld>
            <a:endParaRPr lang="en-US"/>
          </a:p>
        </p:txBody>
      </p:sp>
      <p:sp>
        <p:nvSpPr>
          <p:cNvPr id="5" name="Footer Placeholder 4">
            <a:extLst>
              <a:ext uri="{FF2B5EF4-FFF2-40B4-BE49-F238E27FC236}">
                <a16:creationId xmlns:a16="http://schemas.microsoft.com/office/drawing/2014/main" id="{42FA0B8D-1FE5-4334-8AC8-A2CF468DA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E572C-9D0C-4C78-A7B9-D9888209A6F9}"/>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348662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6382-292C-426E-888F-61E3DE5168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8AD6F2-55F8-445C-9F16-EC8F67F05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FC6097-C985-4062-B449-94C8E6D8C3BC}"/>
              </a:ext>
            </a:extLst>
          </p:cNvPr>
          <p:cNvSpPr>
            <a:spLocks noGrp="1"/>
          </p:cNvSpPr>
          <p:nvPr>
            <p:ph type="dt" sz="half" idx="10"/>
          </p:nvPr>
        </p:nvSpPr>
        <p:spPr/>
        <p:txBody>
          <a:bodyPr/>
          <a:lstStyle/>
          <a:p>
            <a:fld id="{18E893C0-268A-43DD-B890-2066668BC0F6}" type="datetimeFigureOut">
              <a:rPr lang="en-US" smtClean="0"/>
              <a:t>7/3/21</a:t>
            </a:fld>
            <a:endParaRPr lang="en-US"/>
          </a:p>
        </p:txBody>
      </p:sp>
      <p:sp>
        <p:nvSpPr>
          <p:cNvPr id="5" name="Footer Placeholder 4">
            <a:extLst>
              <a:ext uri="{FF2B5EF4-FFF2-40B4-BE49-F238E27FC236}">
                <a16:creationId xmlns:a16="http://schemas.microsoft.com/office/drawing/2014/main" id="{69C351F3-7675-40BA-A252-A922B5C78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1B4E0-4A1F-46A6-9995-7D72C945D98F}"/>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338348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A671-36A3-41C8-A571-185DAE96DE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0C3ADD-26B5-4ED4-BC9B-B0D8EF24D0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BBD346-C013-40A6-B46A-0E321C323A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CC722F-9F9E-4BDB-A77D-5CD9EB339866}"/>
              </a:ext>
            </a:extLst>
          </p:cNvPr>
          <p:cNvSpPr>
            <a:spLocks noGrp="1"/>
          </p:cNvSpPr>
          <p:nvPr>
            <p:ph type="dt" sz="half" idx="10"/>
          </p:nvPr>
        </p:nvSpPr>
        <p:spPr/>
        <p:txBody>
          <a:bodyPr/>
          <a:lstStyle/>
          <a:p>
            <a:fld id="{18E893C0-268A-43DD-B890-2066668BC0F6}" type="datetimeFigureOut">
              <a:rPr lang="en-US" smtClean="0"/>
              <a:t>7/3/21</a:t>
            </a:fld>
            <a:endParaRPr lang="en-US"/>
          </a:p>
        </p:txBody>
      </p:sp>
      <p:sp>
        <p:nvSpPr>
          <p:cNvPr id="6" name="Footer Placeholder 5">
            <a:extLst>
              <a:ext uri="{FF2B5EF4-FFF2-40B4-BE49-F238E27FC236}">
                <a16:creationId xmlns:a16="http://schemas.microsoft.com/office/drawing/2014/main" id="{60FBCBEC-862A-4E87-818A-6F50EDF03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573855-1611-4209-A0C0-FC640D3BD817}"/>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2466729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F148-5C6B-453F-B4E6-45E9B44276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EB4DD2-7B26-4903-B121-DD3D91DFF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C0FC9A-1945-4209-B658-8DA11682D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120B6E-CD10-44B9-9C80-0E0D7480A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14C59A-D625-43F6-AB57-9BD4BD1D34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3E04C9-C8BB-4B3B-88C1-4887FD042CF5}"/>
              </a:ext>
            </a:extLst>
          </p:cNvPr>
          <p:cNvSpPr>
            <a:spLocks noGrp="1"/>
          </p:cNvSpPr>
          <p:nvPr>
            <p:ph type="dt" sz="half" idx="10"/>
          </p:nvPr>
        </p:nvSpPr>
        <p:spPr/>
        <p:txBody>
          <a:bodyPr/>
          <a:lstStyle/>
          <a:p>
            <a:fld id="{18E893C0-268A-43DD-B890-2066668BC0F6}" type="datetimeFigureOut">
              <a:rPr lang="en-US" smtClean="0"/>
              <a:t>7/3/21</a:t>
            </a:fld>
            <a:endParaRPr lang="en-US"/>
          </a:p>
        </p:txBody>
      </p:sp>
      <p:sp>
        <p:nvSpPr>
          <p:cNvPr id="8" name="Footer Placeholder 7">
            <a:extLst>
              <a:ext uri="{FF2B5EF4-FFF2-40B4-BE49-F238E27FC236}">
                <a16:creationId xmlns:a16="http://schemas.microsoft.com/office/drawing/2014/main" id="{4175899F-3AA2-4019-8E21-5C6F95E770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FBBF2E-CC9C-42A6-9961-2E62D6F1AFB4}"/>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159919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E639-076B-4744-88F8-62441042A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06FEA0-682E-4A76-9550-0C8E83098211}"/>
              </a:ext>
            </a:extLst>
          </p:cNvPr>
          <p:cNvSpPr>
            <a:spLocks noGrp="1"/>
          </p:cNvSpPr>
          <p:nvPr>
            <p:ph type="dt" sz="half" idx="10"/>
          </p:nvPr>
        </p:nvSpPr>
        <p:spPr/>
        <p:txBody>
          <a:bodyPr/>
          <a:lstStyle/>
          <a:p>
            <a:fld id="{18E893C0-268A-43DD-B890-2066668BC0F6}" type="datetimeFigureOut">
              <a:rPr lang="en-US" smtClean="0"/>
              <a:t>7/3/21</a:t>
            </a:fld>
            <a:endParaRPr lang="en-US"/>
          </a:p>
        </p:txBody>
      </p:sp>
      <p:sp>
        <p:nvSpPr>
          <p:cNvPr id="4" name="Footer Placeholder 3">
            <a:extLst>
              <a:ext uri="{FF2B5EF4-FFF2-40B4-BE49-F238E27FC236}">
                <a16:creationId xmlns:a16="http://schemas.microsoft.com/office/drawing/2014/main" id="{CA923C80-23F6-4BD9-8A36-11238EC093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08DA97-D2AB-41FA-8B1B-32E59647C2D3}"/>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137799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CF1FCE-1788-4196-8E7A-4B9399B86779}"/>
              </a:ext>
            </a:extLst>
          </p:cNvPr>
          <p:cNvSpPr>
            <a:spLocks noGrp="1"/>
          </p:cNvSpPr>
          <p:nvPr>
            <p:ph type="dt" sz="half" idx="10"/>
          </p:nvPr>
        </p:nvSpPr>
        <p:spPr/>
        <p:txBody>
          <a:bodyPr/>
          <a:lstStyle/>
          <a:p>
            <a:fld id="{18E893C0-268A-43DD-B890-2066668BC0F6}" type="datetimeFigureOut">
              <a:rPr lang="en-US" smtClean="0"/>
              <a:t>7/3/21</a:t>
            </a:fld>
            <a:endParaRPr lang="en-US"/>
          </a:p>
        </p:txBody>
      </p:sp>
      <p:sp>
        <p:nvSpPr>
          <p:cNvPr id="3" name="Footer Placeholder 2">
            <a:extLst>
              <a:ext uri="{FF2B5EF4-FFF2-40B4-BE49-F238E27FC236}">
                <a16:creationId xmlns:a16="http://schemas.microsoft.com/office/drawing/2014/main" id="{C8B0AD23-2A9B-43B3-A2C0-5B488827EB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6E50ED-1305-4076-943A-C2EEF771C253}"/>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150608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64A7-B14E-4BD5-A8DF-2DB27A4A8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6802D7-95CF-441F-8E65-1B2056D99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E3C3ED-B303-4071-9839-6A62B0014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F95CA-7A0B-4623-854C-E5BFCBB08B69}"/>
              </a:ext>
            </a:extLst>
          </p:cNvPr>
          <p:cNvSpPr>
            <a:spLocks noGrp="1"/>
          </p:cNvSpPr>
          <p:nvPr>
            <p:ph type="dt" sz="half" idx="10"/>
          </p:nvPr>
        </p:nvSpPr>
        <p:spPr/>
        <p:txBody>
          <a:bodyPr/>
          <a:lstStyle/>
          <a:p>
            <a:fld id="{18E893C0-268A-43DD-B890-2066668BC0F6}" type="datetimeFigureOut">
              <a:rPr lang="en-US" smtClean="0"/>
              <a:t>7/3/21</a:t>
            </a:fld>
            <a:endParaRPr lang="en-US"/>
          </a:p>
        </p:txBody>
      </p:sp>
      <p:sp>
        <p:nvSpPr>
          <p:cNvPr id="6" name="Footer Placeholder 5">
            <a:extLst>
              <a:ext uri="{FF2B5EF4-FFF2-40B4-BE49-F238E27FC236}">
                <a16:creationId xmlns:a16="http://schemas.microsoft.com/office/drawing/2014/main" id="{5105B9BC-5832-4A1B-9A1D-371F3FB53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3E574-9386-40E7-90F6-F437B2E4A341}"/>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205027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797E-AC12-49A0-8480-B17FD9D31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5C3DB5-1304-4631-95C8-B984E2EA1B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B0BD1B-6C81-4987-9A22-92AD27F99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0B3E2-D207-498E-925A-FBB83B05B8C5}"/>
              </a:ext>
            </a:extLst>
          </p:cNvPr>
          <p:cNvSpPr>
            <a:spLocks noGrp="1"/>
          </p:cNvSpPr>
          <p:nvPr>
            <p:ph type="dt" sz="half" idx="10"/>
          </p:nvPr>
        </p:nvSpPr>
        <p:spPr/>
        <p:txBody>
          <a:bodyPr/>
          <a:lstStyle/>
          <a:p>
            <a:fld id="{18E893C0-268A-43DD-B890-2066668BC0F6}" type="datetimeFigureOut">
              <a:rPr lang="en-US" smtClean="0"/>
              <a:t>7/3/21</a:t>
            </a:fld>
            <a:endParaRPr lang="en-US"/>
          </a:p>
        </p:txBody>
      </p:sp>
      <p:sp>
        <p:nvSpPr>
          <p:cNvPr id="6" name="Footer Placeholder 5">
            <a:extLst>
              <a:ext uri="{FF2B5EF4-FFF2-40B4-BE49-F238E27FC236}">
                <a16:creationId xmlns:a16="http://schemas.microsoft.com/office/drawing/2014/main" id="{32359AF6-9C6E-4993-8806-DBA112101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EC325-5EF5-424D-9738-8AEA20156148}"/>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111038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870E7D-A3FF-4F4D-BEB3-DDB5C11ED1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CA5FF9-F320-453D-8639-84BB87F05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42279-83E4-4859-8C5E-2E060A9113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893C0-268A-43DD-B890-2066668BC0F6}" type="datetimeFigureOut">
              <a:rPr lang="en-US" smtClean="0"/>
              <a:t>7/3/21</a:t>
            </a:fld>
            <a:endParaRPr lang="en-US"/>
          </a:p>
        </p:txBody>
      </p:sp>
      <p:sp>
        <p:nvSpPr>
          <p:cNvPr id="5" name="Footer Placeholder 4">
            <a:extLst>
              <a:ext uri="{FF2B5EF4-FFF2-40B4-BE49-F238E27FC236}">
                <a16:creationId xmlns:a16="http://schemas.microsoft.com/office/drawing/2014/main" id="{F2CA64EE-E86D-4FE1-9929-7EDD2B66B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B98110-3C15-4985-8D28-F0BAE3BA1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C7135-4373-4951-8E5D-891D61A978F5}" type="slidenum">
              <a:rPr lang="en-US" smtClean="0"/>
              <a:t>‹#›</a:t>
            </a:fld>
            <a:endParaRPr lang="en-US"/>
          </a:p>
        </p:txBody>
      </p:sp>
    </p:spTree>
    <p:extLst>
      <p:ext uri="{BB962C8B-B14F-4D97-AF65-F5344CB8AC3E}">
        <p14:creationId xmlns:p14="http://schemas.microsoft.com/office/powerpoint/2010/main" val="1637456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kern="1200" dirty="0">
                <a:effectLst/>
                <a:latin typeface="Times New Roman" panose="02020603050405020304" pitchFamily="18" charset="0"/>
                <a:ea typeface="SimSun" panose="02010600030101010101" pitchFamily="2" charset="-122"/>
              </a:rPr>
              <a:t>USING OCR TO </a:t>
            </a:r>
            <a:r>
              <a:rPr lang="en-US" sz="2400" dirty="0">
                <a:latin typeface="Times New Roman" panose="02020603050405020304" pitchFamily="18" charset="0"/>
                <a:ea typeface="SimSun" panose="02010600030101010101" pitchFamily="2" charset="-122"/>
              </a:rPr>
              <a:t>EXTRACT TEXTUAL</a:t>
            </a:r>
            <a:r>
              <a:rPr lang="en-US" sz="2400" kern="1200" dirty="0">
                <a:effectLst/>
                <a:latin typeface="Times New Roman" panose="02020603050405020304" pitchFamily="18" charset="0"/>
                <a:ea typeface="SimSun" panose="02010600030101010101" pitchFamily="2" charset="-122"/>
              </a:rPr>
              <a:t> DATA FROM </a:t>
            </a:r>
            <a:r>
              <a:rPr lang="en-US" sz="2400" dirty="0">
                <a:latin typeface="Times New Roman" panose="02020603050405020304" pitchFamily="18" charset="0"/>
                <a:ea typeface="SimSun" panose="02010600030101010101" pitchFamily="2" charset="-122"/>
              </a:rPr>
              <a:t>BURIAL RECORDS </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653363" y="2176272"/>
            <a:ext cx="9367204" cy="4041648"/>
          </a:xfrm>
        </p:spPr>
        <p:txBody>
          <a:bodyPr anchor="t">
            <a:normAutofit/>
          </a:bodyPr>
          <a:lstStyle/>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PRESENTED BY:</a:t>
            </a: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t>CRAIG PERKINS AND KWAME NANI</a:t>
            </a:r>
          </a:p>
          <a:p>
            <a:pPr marL="0" indent="0" algn="ctr">
              <a:buNone/>
            </a:pPr>
            <a:endParaRPr lang="en-US" sz="24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ctr">
              <a:buNone/>
            </a:pPr>
            <a: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t>NORTHEASTERN UNIVERSITY</a:t>
            </a:r>
          </a:p>
          <a:p>
            <a:pPr marL="0" indent="0" algn="ctr">
              <a:buNone/>
            </a:pP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t>June 2021 – EAI6020</a:t>
            </a:r>
            <a:endParaRPr lang="en-US" sz="2400" dirty="0"/>
          </a:p>
        </p:txBody>
      </p:sp>
    </p:spTree>
    <p:extLst>
      <p:ext uri="{BB962C8B-B14F-4D97-AF65-F5344CB8AC3E}">
        <p14:creationId xmlns:p14="http://schemas.microsoft.com/office/powerpoint/2010/main" val="2492468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HOW DOES OCR EXTRACT TEXT CHARACTERS FROM THE BURIAL RECORDS? </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4893647"/>
          </a:xfrm>
          <a:prstGeom prst="rect">
            <a:avLst/>
          </a:prstGeom>
          <a:noFill/>
        </p:spPr>
        <p:txBody>
          <a:bodyPr wrap="square">
            <a:spAutoFit/>
          </a:bodyPr>
          <a:lstStyle/>
          <a:p>
            <a:pPr marL="342900" indent="-342900">
              <a:buFont typeface="Arial" panose="020B0604020202020204" pitchFamily="34" charset="0"/>
              <a:buChar char="•"/>
            </a:pPr>
            <a:r>
              <a:rPr lang="en-US" sz="2400" dirty="0"/>
              <a:t>Recognition of characters, an image of every character will have to be converted into the appropriate character code . </a:t>
            </a:r>
          </a:p>
          <a:p>
            <a:endParaRPr lang="en-US" sz="2400" dirty="0"/>
          </a:p>
          <a:p>
            <a:pPr marL="342900" indent="-342900">
              <a:buFont typeface="Arial" panose="020B0604020202020204" pitchFamily="34" charset="0"/>
              <a:buChar char="•"/>
            </a:pPr>
            <a:r>
              <a:rPr lang="en-US" sz="2400" dirty="0"/>
              <a:t>Dictionary Support, this is a very important step since similar text characters are distinguished at this point, characters like "1" and "I", "C" and "G“ are very similar and the dictionary support helps distinguish them. </a:t>
            </a:r>
          </a:p>
          <a:p>
            <a:endParaRPr lang="en-US" sz="2400" dirty="0"/>
          </a:p>
          <a:p>
            <a:pPr marL="342900" indent="-342900">
              <a:buFont typeface="Arial" panose="020B0604020202020204" pitchFamily="34" charset="0"/>
              <a:buChar char="•"/>
            </a:pPr>
            <a:r>
              <a:rPr lang="en-US" sz="2400" dirty="0"/>
              <a:t> Lastly, the results of the extraction is saved in appropriate file formats like pdf ,txt ,csv  etc.</a:t>
            </a:r>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05066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IMPROVING OUR MODEL WITH ZONAL OCR </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2677656"/>
          </a:xfrm>
          <a:prstGeom prst="rect">
            <a:avLst/>
          </a:prstGeom>
          <a:noFill/>
        </p:spPr>
        <p:txBody>
          <a:bodyPr wrap="square">
            <a:spAutoFit/>
          </a:bodyPr>
          <a:lstStyle/>
          <a:p>
            <a:pPr marL="342900" indent="-342900">
              <a:buFont typeface="Arial" panose="020B0604020202020204" pitchFamily="34" charset="0"/>
              <a:buChar char="•"/>
            </a:pPr>
            <a:r>
              <a:rPr lang="en-US" sz="2400" dirty="0"/>
              <a:t>To improve our model, we used a tool called Kull, which  is a text region selection tool for images and PDF to select regions in our document we will want to extract texts from. Employing this approach we realized a huge improvement in our accuracy. scores. </a:t>
            </a:r>
          </a:p>
          <a:p>
            <a:endParaRPr lang="en-US" sz="2400" dirty="0"/>
          </a:p>
          <a:p>
            <a:endParaRPr lang="en-US" sz="2400" dirty="0"/>
          </a:p>
          <a:p>
            <a:pPr marL="342900" indent="-342900">
              <a:buFont typeface="Arial" panose="020B0604020202020204" pitchFamily="34" charset="0"/>
              <a:buChar char="•"/>
            </a:pPr>
            <a:endParaRPr lang="en-US" sz="2400" dirty="0"/>
          </a:p>
        </p:txBody>
      </p:sp>
      <p:pic>
        <p:nvPicPr>
          <p:cNvPr id="9" name="Picture 8" descr="Table&#10;&#10;Description automatically generated">
            <a:extLst>
              <a:ext uri="{FF2B5EF4-FFF2-40B4-BE49-F238E27FC236}">
                <a16:creationId xmlns:a16="http://schemas.microsoft.com/office/drawing/2014/main" id="{898BB751-EBEB-476F-AF57-2EAA4930716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610027" y="3429000"/>
            <a:ext cx="5943600" cy="3349625"/>
          </a:xfrm>
          <a:prstGeom prst="rect">
            <a:avLst/>
          </a:prstGeom>
        </p:spPr>
      </p:pic>
    </p:spTree>
    <p:extLst>
      <p:ext uri="{BB962C8B-B14F-4D97-AF65-F5344CB8AC3E}">
        <p14:creationId xmlns:p14="http://schemas.microsoft.com/office/powerpoint/2010/main" val="64006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ANALYSIS OF RESULTS </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r>
              <a:rPr lang="en-US" sz="2200" dirty="0"/>
              <a:t>We found a number of transcriptions indicating that there was a Date of Reburial which is the ‘To’ column in Form B3 indicating that a body was reburied after being exhumed. To our surprise we </a:t>
            </a:r>
            <a:r>
              <a:rPr lang="en-US" sz="2200" dirty="0" err="1"/>
              <a:t>realised</a:t>
            </a:r>
            <a:r>
              <a:rPr lang="en-US" sz="2200" dirty="0"/>
              <a:t> that this was as a result of an alignment issue. The word ‘To’ is on the right side of Ter on the form on the right and on the left side of Ter on the form of the left.</a:t>
            </a:r>
          </a:p>
          <a:p>
            <a:pPr marL="0" indent="0">
              <a:buNone/>
            </a:pPr>
            <a:endParaRPr lang="en-US" sz="2200" dirty="0"/>
          </a:p>
          <a:p>
            <a:pPr marL="0" indent="0">
              <a:buNone/>
            </a:pPr>
            <a:endParaRPr lang="en-US" sz="22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830997"/>
          </a:xfrm>
          <a:prstGeom prst="rect">
            <a:avLst/>
          </a:prstGeom>
          <a:noFill/>
        </p:spPr>
        <p:txBody>
          <a:bodyPr wrap="square">
            <a:spAutoFit/>
          </a:bodyPr>
          <a:lstStyle/>
          <a:p>
            <a:endParaRPr lang="en-US" sz="2400" dirty="0"/>
          </a:p>
          <a:p>
            <a:pPr marL="342900" indent="-34290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CFDE0F1C-8BE0-43DC-ADFF-68BCD1E7D194}"/>
              </a:ext>
            </a:extLst>
          </p:cNvPr>
          <p:cNvPicPr>
            <a:picLocks noChangeAspect="1"/>
          </p:cNvPicPr>
          <p:nvPr/>
        </p:nvPicPr>
        <p:blipFill>
          <a:blip r:embed="rId2"/>
          <a:stretch>
            <a:fillRect/>
          </a:stretch>
        </p:blipFill>
        <p:spPr>
          <a:xfrm>
            <a:off x="2431575" y="3743597"/>
            <a:ext cx="7888275" cy="2871211"/>
          </a:xfrm>
          <a:prstGeom prst="rect">
            <a:avLst/>
          </a:prstGeom>
        </p:spPr>
      </p:pic>
    </p:spTree>
    <p:extLst>
      <p:ext uri="{BB962C8B-B14F-4D97-AF65-F5344CB8AC3E}">
        <p14:creationId xmlns:p14="http://schemas.microsoft.com/office/powerpoint/2010/main" val="3153611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ANALYSIS OF RESULTS </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r>
              <a:rPr lang="en-US" sz="2200" dirty="0"/>
              <a:t>Tesseract was trying to recognize non-ascii characters, there may certainly be non-ascii characters in the data and  we wanted to see if it would improve the recognition more if we set a character whitelist to </a:t>
            </a:r>
            <a:r>
              <a:rPr lang="en-US" sz="2200" dirty="0" err="1"/>
              <a:t>pytesseract</a:t>
            </a:r>
            <a:r>
              <a:rPr lang="en-US" sz="2200" dirty="0"/>
              <a:t> and we did notice modest improvements.</a:t>
            </a:r>
          </a:p>
          <a:p>
            <a:endParaRPr lang="en-US" sz="2200" dirty="0"/>
          </a:p>
          <a:p>
            <a:r>
              <a:rPr lang="en-US" sz="2200" dirty="0"/>
              <a:t>We tried to determine if we should remove words with a confidence level below a given threshold, but ended up keeping all the transcribed words in. We came across instances where Tesseract gave a confidence of 0, but the transcription was correct so we would also take a deeper dive into how tesseract computes the confidence if we had more time.</a:t>
            </a:r>
          </a:p>
          <a:p>
            <a:endParaRPr lang="en-US" sz="2200" dirty="0"/>
          </a:p>
          <a:p>
            <a:r>
              <a:rPr lang="en-US" sz="2200" dirty="0"/>
              <a:t>Some margins were not equal and that impacted our Zonal OCR. To solve this issue we tried to normalize and remove the margin to make the samples in the cluster as uniform as possible. </a:t>
            </a:r>
          </a:p>
          <a:p>
            <a:endParaRPr lang="en-US" sz="2200" dirty="0"/>
          </a:p>
          <a:p>
            <a:endParaRPr lang="en-US" sz="2200" dirty="0"/>
          </a:p>
        </p:txBody>
      </p:sp>
    </p:spTree>
    <p:extLst>
      <p:ext uri="{BB962C8B-B14F-4D97-AF65-F5344CB8AC3E}">
        <p14:creationId xmlns:p14="http://schemas.microsoft.com/office/powerpoint/2010/main" val="212134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ANALYSIS OF RESULTS</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830997"/>
          </a:xfrm>
          <a:prstGeom prst="rect">
            <a:avLst/>
          </a:prstGeom>
          <a:noFill/>
        </p:spPr>
        <p:txBody>
          <a:bodyPr wrap="square">
            <a:spAutoFit/>
          </a:bodyPr>
          <a:lstStyle/>
          <a:p>
            <a:r>
              <a:rPr lang="en-US" sz="2400" dirty="0"/>
              <a:t>Form B2 on the right has a wider margin than that of the left.  </a:t>
            </a:r>
          </a:p>
          <a:p>
            <a:pPr marL="342900" indent="-342900">
              <a:buFont typeface="Arial" panose="020B0604020202020204" pitchFamily="34" charset="0"/>
              <a:buChar char="•"/>
            </a:pPr>
            <a:endParaRPr lang="en-US" sz="2400" dirty="0"/>
          </a:p>
        </p:txBody>
      </p:sp>
      <p:pic>
        <p:nvPicPr>
          <p:cNvPr id="5" name="Picture 4">
            <a:extLst>
              <a:ext uri="{FF2B5EF4-FFF2-40B4-BE49-F238E27FC236}">
                <a16:creationId xmlns:a16="http://schemas.microsoft.com/office/drawing/2014/main" id="{E485A9CC-5B89-416F-AF52-E7FC70D84B66}"/>
              </a:ext>
            </a:extLst>
          </p:cNvPr>
          <p:cNvPicPr>
            <a:picLocks noChangeAspect="1"/>
          </p:cNvPicPr>
          <p:nvPr/>
        </p:nvPicPr>
        <p:blipFill>
          <a:blip r:embed="rId2"/>
          <a:stretch>
            <a:fillRect/>
          </a:stretch>
        </p:blipFill>
        <p:spPr>
          <a:xfrm>
            <a:off x="1345010" y="2838389"/>
            <a:ext cx="10566376" cy="3405021"/>
          </a:xfrm>
          <a:prstGeom prst="rect">
            <a:avLst/>
          </a:prstGeom>
        </p:spPr>
      </p:pic>
    </p:spTree>
    <p:extLst>
      <p:ext uri="{BB962C8B-B14F-4D97-AF65-F5344CB8AC3E}">
        <p14:creationId xmlns:p14="http://schemas.microsoft.com/office/powerpoint/2010/main" val="298968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ANALYSIS OF RESULTS</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830997"/>
          </a:xfrm>
          <a:prstGeom prst="rect">
            <a:avLst/>
          </a:prstGeom>
          <a:noFill/>
        </p:spPr>
        <p:txBody>
          <a:bodyPr wrap="square">
            <a:spAutoFit/>
          </a:bodyPr>
          <a:lstStyle/>
          <a:p>
            <a:r>
              <a:rPr lang="en-US" sz="2400" dirty="0"/>
              <a:t>After removing the margins the OCR performed much better.  </a:t>
            </a:r>
          </a:p>
          <a:p>
            <a:pPr marL="342900" indent="-34290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222E441C-2498-4B63-8722-71F924556055}"/>
              </a:ext>
            </a:extLst>
          </p:cNvPr>
          <p:cNvPicPr>
            <a:picLocks noChangeAspect="1"/>
          </p:cNvPicPr>
          <p:nvPr/>
        </p:nvPicPr>
        <p:blipFill>
          <a:blip r:embed="rId2"/>
          <a:stretch>
            <a:fillRect/>
          </a:stretch>
        </p:blipFill>
        <p:spPr>
          <a:xfrm>
            <a:off x="1104084" y="3178311"/>
            <a:ext cx="8632429" cy="3329493"/>
          </a:xfrm>
          <a:prstGeom prst="rect">
            <a:avLst/>
          </a:prstGeom>
        </p:spPr>
      </p:pic>
    </p:spTree>
    <p:extLst>
      <p:ext uri="{BB962C8B-B14F-4D97-AF65-F5344CB8AC3E}">
        <p14:creationId xmlns:p14="http://schemas.microsoft.com/office/powerpoint/2010/main" val="21559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EXPORTING AND CLEANING DATA</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830997"/>
          </a:xfrm>
          <a:prstGeom prst="rect">
            <a:avLst/>
          </a:prstGeom>
          <a:noFill/>
        </p:spPr>
        <p:txBody>
          <a:bodyPr wrap="square">
            <a:spAutoFit/>
          </a:bodyPr>
          <a:lstStyle/>
          <a:p>
            <a:r>
              <a:rPr lang="en-US" sz="2400" dirty="0"/>
              <a:t>We wrote a python script to process the csv and insert data into SQLite so that we could attempt to get better structured dates and other data points. </a:t>
            </a:r>
          </a:p>
        </p:txBody>
      </p:sp>
      <p:pic>
        <p:nvPicPr>
          <p:cNvPr id="5" name="Picture 4">
            <a:extLst>
              <a:ext uri="{FF2B5EF4-FFF2-40B4-BE49-F238E27FC236}">
                <a16:creationId xmlns:a16="http://schemas.microsoft.com/office/drawing/2014/main" id="{CCD5B590-6F6A-45C3-AEBF-1824E1E86AED}"/>
              </a:ext>
            </a:extLst>
          </p:cNvPr>
          <p:cNvPicPr>
            <a:picLocks noChangeAspect="1"/>
          </p:cNvPicPr>
          <p:nvPr/>
        </p:nvPicPr>
        <p:blipFill>
          <a:blip r:embed="rId2"/>
          <a:stretch>
            <a:fillRect/>
          </a:stretch>
        </p:blipFill>
        <p:spPr>
          <a:xfrm>
            <a:off x="6808491" y="3178311"/>
            <a:ext cx="4212076" cy="3367331"/>
          </a:xfrm>
          <a:prstGeom prst="rect">
            <a:avLst/>
          </a:prstGeom>
        </p:spPr>
      </p:pic>
      <p:pic>
        <p:nvPicPr>
          <p:cNvPr id="9" name="Picture 8">
            <a:extLst>
              <a:ext uri="{FF2B5EF4-FFF2-40B4-BE49-F238E27FC236}">
                <a16:creationId xmlns:a16="http://schemas.microsoft.com/office/drawing/2014/main" id="{3AFB0429-6472-4233-93E5-24A4246075AD}"/>
              </a:ext>
            </a:extLst>
          </p:cNvPr>
          <p:cNvPicPr>
            <a:picLocks noChangeAspect="1"/>
          </p:cNvPicPr>
          <p:nvPr/>
        </p:nvPicPr>
        <p:blipFill>
          <a:blip r:embed="rId3"/>
          <a:stretch>
            <a:fillRect/>
          </a:stretch>
        </p:blipFill>
        <p:spPr>
          <a:xfrm>
            <a:off x="733276" y="3178311"/>
            <a:ext cx="5603689" cy="3367331"/>
          </a:xfrm>
          <a:prstGeom prst="rect">
            <a:avLst/>
          </a:prstGeom>
        </p:spPr>
      </p:pic>
    </p:spTree>
    <p:extLst>
      <p:ext uri="{BB962C8B-B14F-4D97-AF65-F5344CB8AC3E}">
        <p14:creationId xmlns:p14="http://schemas.microsoft.com/office/powerpoint/2010/main" val="320592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EXPORTING AND CLEANING DATA</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3785652"/>
          </a:xfrm>
          <a:prstGeom prst="rect">
            <a:avLst/>
          </a:prstGeom>
          <a:noFill/>
        </p:spPr>
        <p:txBody>
          <a:bodyPr wrap="square">
            <a:spAutoFit/>
          </a:bodyPr>
          <a:lstStyle/>
          <a:p>
            <a:r>
              <a:rPr lang="en-US" sz="2400" dirty="0"/>
              <a:t>We wanted to detect anomalies in our data, so additional checks were put in place to prevent ages over 130 from entering our database .   </a:t>
            </a:r>
          </a:p>
          <a:p>
            <a:endParaRPr lang="en-US" sz="2400" dirty="0"/>
          </a:p>
          <a:p>
            <a:r>
              <a:rPr lang="en-US" sz="2400" dirty="0"/>
              <a:t>One of the insights was to determine the average age of the deceased buried in the cemetery. To answer this, we ensure that we stored the Age as a number in the database so that we could perform SQL aggregation functions when asking questions on the dataset. </a:t>
            </a:r>
          </a:p>
          <a:p>
            <a:endParaRPr lang="en-US" sz="2400" dirty="0"/>
          </a:p>
          <a:p>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264486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FUTURE WORK </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1079898" y="1691639"/>
            <a:ext cx="11242506" cy="3785652"/>
          </a:xfrm>
          <a:prstGeom prst="rect">
            <a:avLst/>
          </a:prstGeom>
          <a:noFill/>
        </p:spPr>
        <p:txBody>
          <a:bodyPr wrap="square">
            <a:spAutoFit/>
          </a:bodyPr>
          <a:lstStyle/>
          <a:p>
            <a:r>
              <a:rPr lang="en-US" sz="2400" dirty="0"/>
              <a:t>Inasmuch as Zonal OCR, has proven to be very efficient if we want to scale this solution, we will have to set up preprocessing pipelines to crop margins out of images and  denoise the images to improve transcription. </a:t>
            </a:r>
          </a:p>
          <a:p>
            <a:endParaRPr lang="en-US" sz="2400" dirty="0"/>
          </a:p>
          <a:p>
            <a:endParaRPr lang="en-US" sz="2400" dirty="0"/>
          </a:p>
          <a:p>
            <a:r>
              <a:rPr lang="en-US" sz="2400" dirty="0"/>
              <a:t>We will have to research more on advanced clustering techniques to identify forms that have misaligned fields so that human intervention is minimal as possible.  </a:t>
            </a:r>
          </a:p>
          <a:p>
            <a:endParaRPr lang="en-US" sz="2400" dirty="0"/>
          </a:p>
          <a:p>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06334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CONCLUSION</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1079898" y="1936735"/>
            <a:ext cx="11242506" cy="4154984"/>
          </a:xfrm>
          <a:prstGeom prst="rect">
            <a:avLst/>
          </a:prstGeom>
          <a:noFill/>
        </p:spPr>
        <p:txBody>
          <a:bodyPr wrap="square">
            <a:spAutoFit/>
          </a:bodyPr>
          <a:lstStyle/>
          <a:p>
            <a:r>
              <a:rPr lang="en-US" sz="2400" dirty="0"/>
              <a:t>This project was a great way to get situated with existing OCR technologies and exercise our creativity in trying different methods of obtaining the highest level of accuracy in the process. </a:t>
            </a:r>
          </a:p>
          <a:p>
            <a:endParaRPr lang="en-US" sz="2400" dirty="0"/>
          </a:p>
          <a:p>
            <a:r>
              <a:rPr lang="en-US" sz="2400" dirty="0"/>
              <a:t>Creating structured data from unstructured sources is a big data mining challenge and enables us to use a variety of other algorithms once we’ve achieved a good amount of structure. </a:t>
            </a:r>
          </a:p>
          <a:p>
            <a:endParaRPr lang="en-US" sz="2400" dirty="0"/>
          </a:p>
          <a:p>
            <a:r>
              <a:rPr lang="en-US" sz="2400" dirty="0"/>
              <a:t>Looking at the earlier issues we faced we can’t run this system in a fully autonomous manner and will need human intervention to rectify problems that may come up in this operation.</a:t>
            </a:r>
          </a:p>
        </p:txBody>
      </p:sp>
    </p:spTree>
    <p:extLst>
      <p:ext uri="{BB962C8B-B14F-4D97-AF65-F5344CB8AC3E}">
        <p14:creationId xmlns:p14="http://schemas.microsoft.com/office/powerpoint/2010/main" val="127985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kern="1200" dirty="0">
                <a:effectLst/>
                <a:latin typeface="Times New Roman" panose="02020603050405020304" pitchFamily="18" charset="0"/>
                <a:ea typeface="SimSun" panose="02010600030101010101" pitchFamily="2" charset="-122"/>
              </a:rPr>
              <a:t>INTRODUCTION</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r>
              <a:rPr lang="en-US" sz="2400" dirty="0"/>
              <a:t>To extract text characters from the Burial records we employed the OCR technique, which will be discussed later in our presentation.  </a:t>
            </a:r>
          </a:p>
          <a:p>
            <a:pPr marL="0" indent="0">
              <a:buNone/>
            </a:pPr>
            <a:endParaRPr lang="en-US" sz="2400" dirty="0"/>
          </a:p>
          <a:p>
            <a:pPr marL="0" indent="0">
              <a:buNone/>
            </a:pPr>
            <a:r>
              <a:rPr lang="en-US" sz="2400" dirty="0"/>
              <a:t>LABELS COMMON IN ALL BURIAL FORMS : </a:t>
            </a:r>
          </a:p>
          <a:p>
            <a:pPr marL="457200" indent="-457200">
              <a:buAutoNum type="arabicPeriod"/>
            </a:pPr>
            <a:r>
              <a:rPr lang="en-US" sz="2400" dirty="0"/>
              <a:t>Decedent- Name of deceased person</a:t>
            </a:r>
          </a:p>
          <a:p>
            <a:pPr marL="457200" indent="-457200">
              <a:buAutoNum type="arabicPeriod"/>
            </a:pPr>
            <a:r>
              <a:rPr lang="en-US" sz="2400" dirty="0"/>
              <a:t>Burial Location Information – Section, Lot and Grave Number</a:t>
            </a:r>
          </a:p>
          <a:p>
            <a:pPr marL="457200" indent="-457200">
              <a:buAutoNum type="arabicPeriod"/>
            </a:pPr>
            <a:r>
              <a:rPr lang="en-US" sz="2400" dirty="0"/>
              <a:t>Date of Burial</a:t>
            </a:r>
          </a:p>
          <a:p>
            <a:pPr marL="457200" indent="-457200">
              <a:buAutoNum type="arabicPeriod"/>
            </a:pPr>
            <a:r>
              <a:rPr lang="en-US" sz="2400" dirty="0"/>
              <a:t>Age </a:t>
            </a:r>
          </a:p>
          <a:p>
            <a:pPr marL="457200" indent="-457200">
              <a:buAutoNum type="arabicPeriod"/>
            </a:pPr>
            <a:endParaRPr lang="en-US" sz="2400" dirty="0"/>
          </a:p>
          <a:p>
            <a:pPr marL="0" indent="0">
              <a:buNone/>
            </a:pPr>
            <a:endParaRPr lang="en-US" sz="2400" dirty="0"/>
          </a:p>
        </p:txBody>
      </p:sp>
    </p:spTree>
    <p:extLst>
      <p:ext uri="{BB962C8B-B14F-4D97-AF65-F5344CB8AC3E}">
        <p14:creationId xmlns:p14="http://schemas.microsoft.com/office/powerpoint/2010/main" val="3494749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REFERENCES</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1079898" y="1936735"/>
            <a:ext cx="11242506" cy="4493538"/>
          </a:xfrm>
          <a:prstGeom prst="rect">
            <a:avLst/>
          </a:prstGeom>
          <a:noFill/>
        </p:spPr>
        <p:txBody>
          <a:bodyPr wrap="square">
            <a:spAutoFit/>
          </a:bodyPr>
          <a:lstStyle/>
          <a:p>
            <a:r>
              <a:rPr lang="en-US" sz="2200" dirty="0"/>
              <a:t>1.	Improve OCR Accuracy With Advanced Image Preprocessing - https://docparser.com/blog/improve-ocr-accuracy/ </a:t>
            </a:r>
          </a:p>
          <a:p>
            <a:r>
              <a:rPr lang="en-US" sz="2200" dirty="0"/>
              <a:t>2.	Amazon </a:t>
            </a:r>
            <a:r>
              <a:rPr lang="en-US" sz="2200" dirty="0" err="1"/>
              <a:t>Textract</a:t>
            </a:r>
            <a:r>
              <a:rPr lang="en-US" sz="2200" dirty="0"/>
              <a:t> - https://aws.amazon.com/textract/ </a:t>
            </a:r>
          </a:p>
          <a:p>
            <a:r>
              <a:rPr lang="en-US" sz="2200" dirty="0"/>
              <a:t>3.	Google Cloud Vision API - https://cloud.google.com/vision/docs/ocr </a:t>
            </a:r>
          </a:p>
          <a:p>
            <a:r>
              <a:rPr lang="en-US" sz="2200" dirty="0"/>
              <a:t>4.	Azure Computer Vision - https://azure.microsoft.com/en-us/services/cognitive-services/computer-vision/ </a:t>
            </a:r>
          </a:p>
          <a:p>
            <a:r>
              <a:rPr lang="en-US" sz="2200" dirty="0"/>
              <a:t>5.	Tesseract - https://github.com/tesseract-ocr/tesseract </a:t>
            </a:r>
          </a:p>
          <a:p>
            <a:r>
              <a:rPr lang="en-US" sz="2200" dirty="0"/>
              <a:t>6.	Google Lens can translate foreign language text in photos and read it back to you - </a:t>
            </a:r>
            <a:r>
              <a:rPr lang="en-US" sz="2200" dirty="0" err="1"/>
              <a:t>Techcrunch</a:t>
            </a:r>
            <a:endParaRPr lang="en-US" sz="2200" dirty="0"/>
          </a:p>
          <a:p>
            <a:r>
              <a:rPr lang="en-US" sz="2200" dirty="0"/>
              <a:t>7.	</a:t>
            </a:r>
            <a:r>
              <a:rPr lang="en-US" sz="2200" dirty="0" err="1"/>
              <a:t>Mitek</a:t>
            </a:r>
            <a:r>
              <a:rPr lang="en-US" sz="2200" dirty="0"/>
              <a:t> Systems – Mobile Deposit -  https://www.miteksystems.com/mobile-deposit</a:t>
            </a:r>
          </a:p>
          <a:p>
            <a:r>
              <a:rPr lang="en-US" sz="2200" dirty="0"/>
              <a:t>8.	ABBYY – Mobile Capture for Banking - https://www.abbyy.com/blog/ocr-sdk/mobile-capture-for-mobile-banking/ </a:t>
            </a:r>
          </a:p>
          <a:p>
            <a:r>
              <a:rPr lang="en-US" sz="2200" dirty="0"/>
              <a:t>9.	Huawei – Passport OCR - Huawei Cloud</a:t>
            </a:r>
          </a:p>
        </p:txBody>
      </p:sp>
    </p:spTree>
    <p:extLst>
      <p:ext uri="{BB962C8B-B14F-4D97-AF65-F5344CB8AC3E}">
        <p14:creationId xmlns:p14="http://schemas.microsoft.com/office/powerpoint/2010/main" val="301274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kern="1200" dirty="0">
                <a:effectLst/>
                <a:latin typeface="Times New Roman" panose="02020603050405020304" pitchFamily="18" charset="0"/>
                <a:ea typeface="SimSun" panose="02010600030101010101" pitchFamily="2" charset="-122"/>
              </a:rPr>
              <a:t>DEMONSTRATION</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pic>
        <p:nvPicPr>
          <p:cNvPr id="6" name="Picture 5">
            <a:extLst>
              <a:ext uri="{FF2B5EF4-FFF2-40B4-BE49-F238E27FC236}">
                <a16:creationId xmlns:a16="http://schemas.microsoft.com/office/drawing/2014/main" id="{D7D2960C-2C99-47EC-B66E-13B06B5B3FBC}"/>
              </a:ext>
            </a:extLst>
          </p:cNvPr>
          <p:cNvPicPr>
            <a:picLocks noChangeAspect="1"/>
          </p:cNvPicPr>
          <p:nvPr/>
        </p:nvPicPr>
        <p:blipFill>
          <a:blip r:embed="rId2"/>
          <a:stretch>
            <a:fillRect/>
          </a:stretch>
        </p:blipFill>
        <p:spPr>
          <a:xfrm>
            <a:off x="1284492" y="2048405"/>
            <a:ext cx="10422898" cy="3994176"/>
          </a:xfrm>
          <a:prstGeom prst="rect">
            <a:avLst/>
          </a:prstGeom>
        </p:spPr>
      </p:pic>
    </p:spTree>
    <p:extLst>
      <p:ext uri="{BB962C8B-B14F-4D97-AF65-F5344CB8AC3E}">
        <p14:creationId xmlns:p14="http://schemas.microsoft.com/office/powerpoint/2010/main" val="353466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DEMONSTRATION </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pic>
        <p:nvPicPr>
          <p:cNvPr id="5" name="Picture 4">
            <a:extLst>
              <a:ext uri="{FF2B5EF4-FFF2-40B4-BE49-F238E27FC236}">
                <a16:creationId xmlns:a16="http://schemas.microsoft.com/office/drawing/2014/main" id="{8D2B4FAF-F32B-4FAE-8CDF-9B3CDC19F9BC}"/>
              </a:ext>
            </a:extLst>
          </p:cNvPr>
          <p:cNvPicPr>
            <a:picLocks noChangeAspect="1"/>
          </p:cNvPicPr>
          <p:nvPr/>
        </p:nvPicPr>
        <p:blipFill>
          <a:blip r:embed="rId2"/>
          <a:stretch>
            <a:fillRect/>
          </a:stretch>
        </p:blipFill>
        <p:spPr>
          <a:xfrm>
            <a:off x="1315506" y="2417898"/>
            <a:ext cx="8420516" cy="3100619"/>
          </a:xfrm>
          <a:prstGeom prst="rect">
            <a:avLst/>
          </a:prstGeom>
        </p:spPr>
      </p:pic>
    </p:spTree>
    <p:extLst>
      <p:ext uri="{BB962C8B-B14F-4D97-AF65-F5344CB8AC3E}">
        <p14:creationId xmlns:p14="http://schemas.microsoft.com/office/powerpoint/2010/main" val="264549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BACKGROUND OF OUR TECHNIQUE </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1210302" y="2278465"/>
            <a:ext cx="11242506" cy="3785652"/>
          </a:xfrm>
          <a:prstGeom prst="rect">
            <a:avLst/>
          </a:prstGeom>
          <a:noFill/>
        </p:spPr>
        <p:txBody>
          <a:bodyPr wrap="square">
            <a:spAutoFit/>
          </a:bodyPr>
          <a:lstStyle/>
          <a:p>
            <a:r>
              <a:rPr lang="en-US" sz="2400" dirty="0"/>
              <a:t>OCR stands for Optical Character Recognition which is a technology to recognize text inside images such as scanned documents and photos and videos.</a:t>
            </a:r>
          </a:p>
          <a:p>
            <a:endParaRPr lang="en-US" sz="2400" dirty="0"/>
          </a:p>
          <a:p>
            <a:r>
              <a:rPr lang="en-US" sz="2400" dirty="0"/>
              <a:t>A few applications include: </a:t>
            </a:r>
          </a:p>
          <a:p>
            <a:endParaRPr lang="en-US" sz="2400" dirty="0"/>
          </a:p>
          <a:p>
            <a:r>
              <a:rPr lang="en-US" sz="2400" dirty="0"/>
              <a:t>Google Lens                 </a:t>
            </a:r>
            <a:r>
              <a:rPr lang="en-US" sz="2400" dirty="0" err="1"/>
              <a:t>Mitek’s</a:t>
            </a:r>
            <a:r>
              <a:rPr lang="en-US" sz="2400" dirty="0"/>
              <a:t> Mobile Check Deposit                Huawei’s Passport OCR </a:t>
            </a:r>
          </a:p>
          <a:p>
            <a:pPr algn="ctr"/>
            <a:endParaRPr lang="en-US" sz="2400" dirty="0"/>
          </a:p>
          <a:p>
            <a:endParaRPr lang="en-US" sz="2400" dirty="0"/>
          </a:p>
          <a:p>
            <a:endParaRPr lang="en-US" sz="2400" dirty="0"/>
          </a:p>
          <a:p>
            <a:endParaRPr lang="en-US" sz="2400" dirty="0"/>
          </a:p>
        </p:txBody>
      </p:sp>
      <p:pic>
        <p:nvPicPr>
          <p:cNvPr id="9" name="Picture 8" descr="Logo, icon&#10;&#10;Description automatically generated">
            <a:extLst>
              <a:ext uri="{FF2B5EF4-FFF2-40B4-BE49-F238E27FC236}">
                <a16:creationId xmlns:a16="http://schemas.microsoft.com/office/drawing/2014/main" id="{419D1F6F-443B-4699-9D6F-89C2CFDB7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14" y="4600740"/>
            <a:ext cx="1504840" cy="1504840"/>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9EDDA74B-005F-4753-A4A4-994E7B82C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487" y="4618630"/>
            <a:ext cx="3179975" cy="1757540"/>
          </a:xfrm>
          <a:prstGeom prst="rect">
            <a:avLst/>
          </a:prstGeom>
        </p:spPr>
      </p:pic>
      <p:pic>
        <p:nvPicPr>
          <p:cNvPr id="16" name="Picture 15" descr="Graphical user interface&#10;&#10;Description automatically generated">
            <a:extLst>
              <a:ext uri="{FF2B5EF4-FFF2-40B4-BE49-F238E27FC236}">
                <a16:creationId xmlns:a16="http://schemas.microsoft.com/office/drawing/2014/main" id="{735C59C6-E1FB-48E9-8DDF-64648BF8EA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8330" y="4618630"/>
            <a:ext cx="2705492" cy="1744330"/>
          </a:xfrm>
          <a:prstGeom prst="rect">
            <a:avLst/>
          </a:prstGeom>
        </p:spPr>
      </p:pic>
    </p:spTree>
    <p:extLst>
      <p:ext uri="{BB962C8B-B14F-4D97-AF65-F5344CB8AC3E}">
        <p14:creationId xmlns:p14="http://schemas.microsoft.com/office/powerpoint/2010/main" val="254081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WORKFLOW OF OUR PROJECT</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1200329"/>
          </a:xfrm>
          <a:prstGeom prst="rect">
            <a:avLst/>
          </a:prstGeom>
          <a:noFill/>
        </p:spPr>
        <p:txBody>
          <a:bodyPr wrap="square">
            <a:spAutoFit/>
          </a:bodyPr>
          <a:lstStyle/>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5" name="Picture 4" descr="Diagram&#10;&#10;Description automatically generated">
            <a:extLst>
              <a:ext uri="{FF2B5EF4-FFF2-40B4-BE49-F238E27FC236}">
                <a16:creationId xmlns:a16="http://schemas.microsoft.com/office/drawing/2014/main" id="{B29F82BB-7A50-421F-8E30-21BF2918C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012" y="1881300"/>
            <a:ext cx="7256833" cy="4787040"/>
          </a:xfrm>
          <a:prstGeom prst="rect">
            <a:avLst/>
          </a:prstGeom>
        </p:spPr>
      </p:pic>
    </p:spTree>
    <p:extLst>
      <p:ext uri="{BB962C8B-B14F-4D97-AF65-F5344CB8AC3E}">
        <p14:creationId xmlns:p14="http://schemas.microsoft.com/office/powerpoint/2010/main" val="54650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SORTING OUR IMAGES USING VGG 16 AND K MEANS </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60574" y="1558212"/>
            <a:ext cx="11068028" cy="4832092"/>
          </a:xfrm>
          <a:prstGeom prst="rect">
            <a:avLst/>
          </a:prstGeom>
          <a:noFill/>
        </p:spPr>
        <p:txBody>
          <a:bodyPr wrap="square">
            <a:spAutoFit/>
          </a:bodyPr>
          <a:lstStyle/>
          <a:p>
            <a:endParaRPr lang="en-US" sz="2200" dirty="0"/>
          </a:p>
          <a:p>
            <a:pPr marL="342900" indent="-342900">
              <a:buFont typeface="Arial" panose="020B0604020202020204" pitchFamily="34" charset="0"/>
              <a:buChar char="•"/>
            </a:pPr>
            <a:r>
              <a:rPr lang="en-US" sz="2200" dirty="0"/>
              <a:t>VGG 16 is a very efficient CNN architecture that has historically achieved an astounding accuracy of 92.7% classifying ImageNet a dataset of 14 million images into 1000 categories. </a:t>
            </a:r>
          </a:p>
          <a:p>
            <a:endParaRPr lang="en-US" sz="2200" dirty="0"/>
          </a:p>
          <a:p>
            <a:pPr marL="342900" indent="-342900">
              <a:buFont typeface="Arial" panose="020B0604020202020204" pitchFamily="34" charset="0"/>
              <a:buChar char="•"/>
            </a:pPr>
            <a:r>
              <a:rPr lang="en-US" sz="2200" dirty="0"/>
              <a:t>Just like every CNN architecture it has two functional layers: Convolutional and Pooling layer.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  In the Convolutional layer a dot product operation is performed on the array of our input image data and a filter, this same filter is multiplied by the input array multiple times at different points on the input. The filter then detects specific features across the three different types of image data in operation.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In the Pooling layer the dimensions of the feature maps created in the convolutional layer are reduced so there are fewer parameters to learn from and fewer computations performed.   </a:t>
            </a:r>
          </a:p>
        </p:txBody>
      </p:sp>
    </p:spTree>
    <p:extLst>
      <p:ext uri="{BB962C8B-B14F-4D97-AF65-F5344CB8AC3E}">
        <p14:creationId xmlns:p14="http://schemas.microsoft.com/office/powerpoint/2010/main" val="138327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SORTING OUR IMAGES USING VGG 16 AND K MEANS </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60574" y="1558212"/>
            <a:ext cx="11068028" cy="3477875"/>
          </a:xfrm>
          <a:prstGeom prst="rect">
            <a:avLst/>
          </a:prstGeom>
          <a:noFill/>
        </p:spPr>
        <p:txBody>
          <a:bodyPr wrap="square">
            <a:spAutoFit/>
          </a:bodyPr>
          <a:lstStyle/>
          <a:p>
            <a:endParaRPr lang="en-US" sz="2200" dirty="0"/>
          </a:p>
          <a:p>
            <a:pPr marL="342900" indent="-342900">
              <a:buFont typeface="Arial" panose="020B0604020202020204" pitchFamily="34" charset="0"/>
              <a:buChar char="•"/>
            </a:pPr>
            <a:r>
              <a:rPr lang="en-US" sz="2200" dirty="0"/>
              <a:t>At this point each of the three types of documents earlier identified have specific features that have been identified by our convolutional layer and parameters summarized by our pooling layer, VGG 16 however has 1000 categories to classify our images into. Also, it has 138 million parameters already built in its architecture making feature mapping of these documents relatively easy.</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We now group similar images whose features have been detected with a k means clustering algorithm.</a:t>
            </a:r>
          </a:p>
          <a:p>
            <a:endParaRPr lang="en-US" sz="2200" dirty="0"/>
          </a:p>
        </p:txBody>
      </p:sp>
    </p:spTree>
    <p:extLst>
      <p:ext uri="{BB962C8B-B14F-4D97-AF65-F5344CB8AC3E}">
        <p14:creationId xmlns:p14="http://schemas.microsoft.com/office/powerpoint/2010/main" val="424993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HOW DOES OCR EXTRACT TEXT CHARACTERS FROM THE BURIAL RECORDS? </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6001643"/>
          </a:xfrm>
          <a:prstGeom prst="rect">
            <a:avLst/>
          </a:prstGeom>
          <a:noFill/>
        </p:spPr>
        <p:txBody>
          <a:bodyPr wrap="square">
            <a:spAutoFit/>
          </a:bodyPr>
          <a:lstStyle/>
          <a:p>
            <a:pPr marL="342900" indent="-342900">
              <a:buFont typeface="Arial" panose="020B0604020202020204" pitchFamily="34" charset="0"/>
              <a:buChar char="•"/>
            </a:pPr>
            <a:r>
              <a:rPr lang="en-US" sz="2400" dirty="0"/>
              <a:t>Tesseract which is the package we used understands different image formats. In the case of the records JPEGS. </a:t>
            </a:r>
          </a:p>
          <a:p>
            <a:endParaRPr lang="en-US" sz="2400" dirty="0"/>
          </a:p>
          <a:p>
            <a:pPr marL="342900" indent="-342900">
              <a:buFont typeface="Arial" panose="020B0604020202020204" pitchFamily="34" charset="0"/>
              <a:buChar char="•"/>
            </a:pPr>
            <a:r>
              <a:rPr lang="en-US" sz="2400" dirty="0"/>
              <a:t>Next step is identifying the most important features of our images such as resolution and inversion. Except the handwritten documents all documents had a predefined font so working on them were quite straightforward. </a:t>
            </a:r>
          </a:p>
          <a:p>
            <a:endParaRPr lang="en-US" sz="2400" dirty="0"/>
          </a:p>
          <a:p>
            <a:pPr marL="342900" indent="-342900">
              <a:buFont typeface="Arial" panose="020B0604020202020204" pitchFamily="34" charset="0"/>
              <a:buChar char="•"/>
            </a:pPr>
            <a:r>
              <a:rPr lang="en-US" sz="2400" dirty="0"/>
              <a:t> Lines detection and removal. This step is required to improve page layout analysis, to achieve better recognition quality for underlined text, to detect tables, etc.</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OCR system will have to detect important area in our document to perform text extraction on which is known as Zoning(more to be discussed on this later). </a:t>
            </a:r>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691145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1362</TotalTime>
  <Words>1374</Words>
  <Application>Microsoft Macintosh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USING OCR TO EXTRACT TEXTUAL DATA FROM BURIAL RECORDS    </vt:lpstr>
      <vt:lpstr>INTRODUCTION   </vt:lpstr>
      <vt:lpstr>DEMONSTRATION   </vt:lpstr>
      <vt:lpstr>DEMONSTRATION    </vt:lpstr>
      <vt:lpstr>BACKGROUND OF OUR TECHNIQUE    </vt:lpstr>
      <vt:lpstr>WORKFLOW OF OUR PROJECT   </vt:lpstr>
      <vt:lpstr>SORTING OUR IMAGES USING VGG 16 AND K MEANS </vt:lpstr>
      <vt:lpstr>SORTING OUR IMAGES USING VGG 16 AND K MEANS </vt:lpstr>
      <vt:lpstr>HOW DOES OCR EXTRACT TEXT CHARACTERS FROM THE BURIAL RECORDS?    </vt:lpstr>
      <vt:lpstr>HOW DOES OCR EXTRACT TEXT CHARACTERS FROM THE BURIAL RECORDS?    </vt:lpstr>
      <vt:lpstr>IMPROVING OUR MODEL WITH ZONAL OCR </vt:lpstr>
      <vt:lpstr>ANALYSIS OF RESULTS </vt:lpstr>
      <vt:lpstr>ANALYSIS OF RESULTS </vt:lpstr>
      <vt:lpstr>ANALYSIS OF RESULTS</vt:lpstr>
      <vt:lpstr>ANALYSIS OF RESULTS</vt:lpstr>
      <vt:lpstr>EXPORTING AND CLEANING DATA</vt:lpstr>
      <vt:lpstr>EXPORTING AND CLEANING DATA</vt:lpstr>
      <vt:lpstr>FUTURE WORK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OCR TO EXTRACT TEXTUAL DATA FROM BURIAL RECORDS    </dc:title>
  <dc:creator>Kwame Nani</dc:creator>
  <cp:lastModifiedBy>Craig Perkins</cp:lastModifiedBy>
  <cp:revision>26</cp:revision>
  <dcterms:created xsi:type="dcterms:W3CDTF">2021-07-01T22:28:54Z</dcterms:created>
  <dcterms:modified xsi:type="dcterms:W3CDTF">2021-07-03T13:12:05Z</dcterms:modified>
</cp:coreProperties>
</file>