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A62-00C2-724F-9809-361D877115B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2E7-6AA6-C548-BBD1-95A800E9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7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A62-00C2-724F-9809-361D877115B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2E7-6AA6-C548-BBD1-95A800E9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A62-00C2-724F-9809-361D877115B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2E7-6AA6-C548-BBD1-95A800E9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7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A62-00C2-724F-9809-361D877115B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2E7-6AA6-C548-BBD1-95A800E9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4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A62-00C2-724F-9809-361D877115B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2E7-6AA6-C548-BBD1-95A800E9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A62-00C2-724F-9809-361D877115BF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2E7-6AA6-C548-BBD1-95A800E9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2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A62-00C2-724F-9809-361D877115BF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2E7-6AA6-C548-BBD1-95A800E9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A62-00C2-724F-9809-361D877115BF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2E7-6AA6-C548-BBD1-95A800E9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A62-00C2-724F-9809-361D877115BF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2E7-6AA6-C548-BBD1-95A800E9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A62-00C2-724F-9809-361D877115BF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2E7-6AA6-C548-BBD1-95A800E9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A62-00C2-724F-9809-361D877115BF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2E7-6AA6-C548-BBD1-95A800E9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0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9A62-00C2-724F-9809-361D877115B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52E7-6AA6-C548-BBD1-95A800E9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29" y="2130425"/>
            <a:ext cx="8756385" cy="1470025"/>
          </a:xfrm>
        </p:spPr>
        <p:txBody>
          <a:bodyPr>
            <a:noAutofit/>
          </a:bodyPr>
          <a:lstStyle/>
          <a:p>
            <a:r>
              <a:rPr lang="en-US" sz="3600" b="1" dirty="0"/>
              <a:t>Predicting sleep quality using accelerometer data from wearable </a:t>
            </a:r>
            <a:r>
              <a:rPr lang="en-US" sz="3600" b="1" dirty="0" smtClean="0"/>
              <a:t>devices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Casandra Philipson</a:t>
            </a:r>
          </a:p>
        </p:txBody>
      </p:sp>
    </p:spTree>
    <p:extLst>
      <p:ext uri="{BB962C8B-B14F-4D97-AF65-F5344CB8AC3E}">
        <p14:creationId xmlns:p14="http://schemas.microsoft.com/office/powerpoint/2010/main" val="82233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Raw Data</a:t>
            </a:r>
            <a:endParaRPr lang="en-US" dirty="0"/>
          </a:p>
        </p:txBody>
      </p:sp>
      <p:pic>
        <p:nvPicPr>
          <p:cNvPr id="4" name="Picture 3" descr="Figure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1" y="1641657"/>
            <a:ext cx="6584442" cy="50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6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 Processing</a:t>
            </a:r>
            <a:endParaRPr lang="en-US" dirty="0"/>
          </a:p>
        </p:txBody>
      </p:sp>
      <p:pic>
        <p:nvPicPr>
          <p:cNvPr id="4" name="Picture 3" descr="Figure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87" y="1523466"/>
            <a:ext cx="4763577" cy="3662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375172"/>
            <a:ext cx="82296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100Hz wrist-worn data-logging device</a:t>
            </a:r>
            <a:r>
              <a:rPr lang="en-US" sz="1600" dirty="0"/>
              <a:t>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pplied </a:t>
            </a:r>
            <a:r>
              <a:rPr lang="en-US" sz="1600" dirty="0"/>
              <a:t>a 1st order Butterworth IIR </a:t>
            </a:r>
            <a:r>
              <a:rPr lang="en-US" sz="1600" dirty="0" smtClean="0"/>
              <a:t>filter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</a:t>
            </a:r>
            <a:r>
              <a:rPr lang="en-US" sz="1600" dirty="0" smtClean="0"/>
              <a:t>andwidth </a:t>
            </a:r>
            <a:r>
              <a:rPr lang="en-US" sz="1600" dirty="0"/>
              <a:t>3-11 Hz 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R</a:t>
            </a:r>
            <a:r>
              <a:rPr lang="en-US" sz="1600" dirty="0" smtClean="0"/>
              <a:t>emove </a:t>
            </a:r>
            <a:r>
              <a:rPr lang="en-US" sz="1600" dirty="0"/>
              <a:t>noise present in the data set and to normalize raw x, y, and z measurements.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25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600" i="1" dirty="0" err="1"/>
              <a:t>run.sd</a:t>
            </a:r>
            <a:r>
              <a:rPr lang="en-US" sz="1600" i="1" dirty="0"/>
              <a:t> – </a:t>
            </a:r>
            <a:r>
              <a:rPr lang="en-US" sz="1600" dirty="0"/>
              <a:t>Running Standard Deviation (always double the metric feature window)</a:t>
            </a:r>
          </a:p>
          <a:p>
            <a:pPr lvl="0"/>
            <a:r>
              <a:rPr lang="en-US" sz="1600" i="1" dirty="0" err="1"/>
              <a:t>int_mean</a:t>
            </a:r>
            <a:r>
              <a:rPr lang="en-US" sz="1600" i="1" dirty="0"/>
              <a:t> – </a:t>
            </a:r>
            <a:r>
              <a:rPr lang="en-US" sz="1600" dirty="0"/>
              <a:t>Interval mean</a:t>
            </a:r>
          </a:p>
          <a:p>
            <a:pPr lvl="0"/>
            <a:r>
              <a:rPr lang="en-US" sz="1600" i="1" dirty="0" err="1"/>
              <a:t>int_max</a:t>
            </a:r>
            <a:r>
              <a:rPr lang="en-US" sz="1600" i="1" dirty="0"/>
              <a:t> – </a:t>
            </a:r>
            <a:r>
              <a:rPr lang="en-US" sz="1600" dirty="0"/>
              <a:t>Interval maximum</a:t>
            </a:r>
          </a:p>
          <a:p>
            <a:pPr lvl="0"/>
            <a:r>
              <a:rPr lang="en-US" sz="1600" i="1" dirty="0" err="1"/>
              <a:t>int_min</a:t>
            </a:r>
            <a:r>
              <a:rPr lang="en-US" sz="1600" i="1" dirty="0"/>
              <a:t> – </a:t>
            </a:r>
            <a:r>
              <a:rPr lang="en-US" sz="1600" dirty="0"/>
              <a:t>Interval minimum</a:t>
            </a:r>
          </a:p>
          <a:p>
            <a:pPr lvl="0"/>
            <a:r>
              <a:rPr lang="en-US" sz="1600" i="1" dirty="0" err="1"/>
              <a:t>int_sd</a:t>
            </a:r>
            <a:r>
              <a:rPr lang="en-US" sz="1600" i="1" dirty="0"/>
              <a:t>  – </a:t>
            </a:r>
            <a:r>
              <a:rPr lang="en-US" sz="1600" dirty="0"/>
              <a:t>Standard deviation within the interval</a:t>
            </a:r>
          </a:p>
          <a:p>
            <a:pPr lvl="0"/>
            <a:r>
              <a:rPr lang="en-US" sz="1600" i="1" dirty="0"/>
              <a:t>range  – </a:t>
            </a:r>
            <a:r>
              <a:rPr lang="en-US" sz="1600" dirty="0"/>
              <a:t>Interval range (max – min)</a:t>
            </a:r>
          </a:p>
          <a:p>
            <a:pPr lvl="0"/>
            <a:r>
              <a:rPr lang="en-US" sz="1600" i="1" dirty="0"/>
              <a:t>ratio –  </a:t>
            </a:r>
            <a:r>
              <a:rPr lang="en-US" sz="1600" dirty="0"/>
              <a:t>Interval ratio (max / min)</a:t>
            </a:r>
          </a:p>
          <a:p>
            <a:pPr lvl="0"/>
            <a:r>
              <a:rPr lang="en-US" sz="1600" i="1" dirty="0" err="1"/>
              <a:t>int_RMS</a:t>
            </a:r>
            <a:r>
              <a:rPr lang="en-US" sz="1600" i="1" dirty="0"/>
              <a:t>  – </a:t>
            </a:r>
            <a:r>
              <a:rPr lang="en-US" sz="1600" dirty="0"/>
              <a:t>Root mean squared of the interval</a:t>
            </a:r>
          </a:p>
          <a:p>
            <a:pPr lvl="0"/>
            <a:r>
              <a:rPr lang="en-US" sz="1600" i="1" dirty="0" err="1"/>
              <a:t>bfz.absolute</a:t>
            </a:r>
            <a:r>
              <a:rPr lang="en-US" sz="1600" i="1" dirty="0"/>
              <a:t>  – </a:t>
            </a:r>
            <a:r>
              <a:rPr lang="en-US" sz="1600" dirty="0"/>
              <a:t>Absolute value vector of the normalized uniaxial </a:t>
            </a:r>
            <a:r>
              <a:rPr lang="en-US" sz="1600" i="1" dirty="0"/>
              <a:t>z</a:t>
            </a:r>
            <a:r>
              <a:rPr lang="en-US" sz="1600" dirty="0"/>
              <a:t> axis data (</a:t>
            </a:r>
            <a:r>
              <a:rPr lang="en-US" sz="1600" dirty="0" err="1"/>
              <a:t>bf.z</a:t>
            </a:r>
            <a:r>
              <a:rPr lang="en-US" sz="1600" dirty="0" smtClean="0"/>
              <a:t>)</a:t>
            </a:r>
          </a:p>
          <a:p>
            <a:pPr lvl="0"/>
            <a:r>
              <a:rPr lang="en-US" sz="1600" dirty="0" smtClean="0"/>
              <a:t>Fast Fourier transform (frequency and magnitude)</a:t>
            </a:r>
          </a:p>
          <a:p>
            <a:pPr lvl="0"/>
            <a:r>
              <a:rPr lang="en-US" sz="1600" dirty="0" smtClean="0"/>
              <a:t>Baseline activity predictions based on movement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3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Disorders and Signal</a:t>
            </a:r>
            <a:endParaRPr lang="en-US" dirty="0"/>
          </a:p>
        </p:txBody>
      </p:sp>
      <p:pic>
        <p:nvPicPr>
          <p:cNvPr id="4" name="Picture 3" descr="Figure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6" y="1550662"/>
            <a:ext cx="5812217" cy="43418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3410" y="2680371"/>
            <a:ext cx="2200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Sleep disorders don’t increase variability!</a:t>
            </a:r>
          </a:p>
          <a:p>
            <a:endParaRPr lang="en-US" dirty="0"/>
          </a:p>
          <a:p>
            <a:r>
              <a:rPr lang="en-US" dirty="0" smtClean="0"/>
              <a:t>REM (as expected) little movement since you’re body is paralyzed</a:t>
            </a:r>
          </a:p>
        </p:txBody>
      </p:sp>
    </p:spTree>
    <p:extLst>
      <p:ext uri="{BB962C8B-B14F-4D97-AF65-F5344CB8AC3E}">
        <p14:creationId xmlns:p14="http://schemas.microsoft.com/office/powerpoint/2010/main" val="11434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Disorders and Sleep Quality</a:t>
            </a:r>
            <a:endParaRPr lang="en-US" dirty="0"/>
          </a:p>
        </p:txBody>
      </p:sp>
      <p:pic>
        <p:nvPicPr>
          <p:cNvPr id="4" name="Picture 3" descr="Figure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9" y="1592151"/>
            <a:ext cx="4932789" cy="4689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61567" y="3197008"/>
            <a:ext cx="2759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spent in different sleep phases does not appear to be affected by sleep disorder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3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Sleep/Wake Cycles</a:t>
            </a:r>
            <a:endParaRPr lang="en-US" dirty="0"/>
          </a:p>
        </p:txBody>
      </p:sp>
      <p:pic>
        <p:nvPicPr>
          <p:cNvPr id="4" name="Picture 3" descr="Figure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7704"/>
            <a:ext cx="5972098" cy="45917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2278" y="3277404"/>
            <a:ext cx="192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Personalized predictions have &gt;80% accuracy!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Performance Diminishes as Window Time Increases</a:t>
            </a:r>
            <a:endParaRPr lang="en-US" dirty="0"/>
          </a:p>
        </p:txBody>
      </p:sp>
      <p:pic>
        <p:nvPicPr>
          <p:cNvPr id="4" name="Picture 3" descr="Figure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1" y="1795370"/>
            <a:ext cx="8442049" cy="4346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8051" y="4562452"/>
            <a:ext cx="2147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Assessing features in short time frames lends better predictive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3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218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Predicting sleep quality using accelerometer data from wearable devices</vt:lpstr>
      <vt:lpstr>Visualizing Raw Data</vt:lpstr>
      <vt:lpstr>Digital Signal Processing</vt:lpstr>
      <vt:lpstr>More Feature Engineering</vt:lpstr>
      <vt:lpstr>Sleep Disorders and Signal</vt:lpstr>
      <vt:lpstr>Sleep Disorders and Sleep Quality</vt:lpstr>
      <vt:lpstr>Predicting Sleep/Wake Cycles</vt:lpstr>
      <vt:lpstr>Model Performance Diminishes as Window Time Increases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Philipson</dc:creator>
  <cp:lastModifiedBy>Noah Philipson</cp:lastModifiedBy>
  <cp:revision>8</cp:revision>
  <dcterms:created xsi:type="dcterms:W3CDTF">2016-04-05T19:12:24Z</dcterms:created>
  <dcterms:modified xsi:type="dcterms:W3CDTF">2016-04-05T23:04:00Z</dcterms:modified>
</cp:coreProperties>
</file>