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15" r:id="rId3"/>
    <p:sldId id="309" r:id="rId4"/>
    <p:sldId id="335" r:id="rId5"/>
    <p:sldId id="314" r:id="rId6"/>
    <p:sldId id="323" r:id="rId7"/>
    <p:sldId id="328" r:id="rId8"/>
    <p:sldId id="329" r:id="rId9"/>
    <p:sldId id="316" r:id="rId10"/>
    <p:sldId id="324" r:id="rId11"/>
    <p:sldId id="317" r:id="rId12"/>
    <p:sldId id="325" r:id="rId13"/>
    <p:sldId id="310" r:id="rId14"/>
    <p:sldId id="326" r:id="rId15"/>
    <p:sldId id="327" r:id="rId16"/>
    <p:sldId id="318" r:id="rId17"/>
    <p:sldId id="320" r:id="rId18"/>
    <p:sldId id="330" r:id="rId19"/>
    <p:sldId id="331" r:id="rId20"/>
    <p:sldId id="321" r:id="rId21"/>
    <p:sldId id="322" r:id="rId22"/>
    <p:sldId id="336" r:id="rId23"/>
    <p:sldId id="337" r:id="rId24"/>
    <p:sldId id="332" r:id="rId25"/>
    <p:sldId id="334" r:id="rId26"/>
    <p:sldId id="33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2021-12-17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port-traffic-helper-domain-service.auth.ap-northeast-2.amazoncognito.com/login?response_type=token&amp;client_id=%5bID%5d&amp;redirect_uri=%5b&#47196;&#44536;&#51064;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2641" y="2228153"/>
            <a:ext cx="7545640" cy="2401694"/>
            <a:chOff x="600375" y="290247"/>
            <a:chExt cx="7545640" cy="240169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35329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Cloud Computing</a:t>
              </a:r>
              <a:b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</a:b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Project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0375" y="290247"/>
              <a:ext cx="735329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Cloud Computing</a:t>
              </a:r>
              <a:b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</a:b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Project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42021" y="2448865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20208D-59A7-4917-ADD5-D117C656D786}"/>
              </a:ext>
            </a:extLst>
          </p:cNvPr>
          <p:cNvSpPr txBox="1"/>
          <p:nvPr/>
        </p:nvSpPr>
        <p:spPr>
          <a:xfrm>
            <a:off x="3053872" y="4723217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/>
                </a:solidFill>
                <a:latin typeface="+mn-ea"/>
              </a:rPr>
              <a:t>201795032 </a:t>
            </a:r>
            <a:r>
              <a:rPr lang="ko-KR" altLang="en-US" sz="2000" b="1" spc="-150" dirty="0">
                <a:solidFill>
                  <a:schemeClr val="tx2"/>
                </a:solidFill>
                <a:latin typeface="+mn-ea"/>
              </a:rPr>
              <a:t>김지민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1576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Cognito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D954720-0EF2-4264-8A37-2111F839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6" y="1999394"/>
            <a:ext cx="6209333" cy="2859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178B57-996B-45EA-BDBD-C9852D6B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18" y="1209645"/>
            <a:ext cx="4392761" cy="44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2690" cy="660429"/>
            <a:chOff x="1188881" y="351819"/>
            <a:chExt cx="233269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26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Elastic Beanstalk</a:t>
              </a:r>
              <a:endParaRPr lang="ko-KR" altLang="en-US" sz="2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7D0DDB-7690-4554-9CBE-9CB7A34FA39B}"/>
              </a:ext>
            </a:extLst>
          </p:cNvPr>
          <p:cNvGrpSpPr/>
          <p:nvPr/>
        </p:nvGrpSpPr>
        <p:grpSpPr>
          <a:xfrm>
            <a:off x="464637" y="2682296"/>
            <a:ext cx="2796934" cy="2047722"/>
            <a:chOff x="3123286" y="1975074"/>
            <a:chExt cx="2796934" cy="2047722"/>
          </a:xfrm>
        </p:grpSpPr>
        <p:pic>
          <p:nvPicPr>
            <p:cNvPr id="11" name="Picture 6" descr="6 Things to know about AWS Elastic Beanstalk | Foghorn Consulting">
              <a:extLst>
                <a:ext uri="{FF2B5EF4-FFF2-40B4-BE49-F238E27FC236}">
                  <a16:creationId xmlns:a16="http://schemas.microsoft.com/office/drawing/2014/main" id="{37BF6934-CACA-43CF-A733-404910564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797" l="2344" r="93359">
                          <a14:foregroundMark x1="32031" y1="9766" x2="32031" y2="9766"/>
                          <a14:foregroundMark x1="6641" y1="68750" x2="6641" y2="68750"/>
                          <a14:foregroundMark x1="2344" y1="70313" x2="2344" y2="70313"/>
                          <a14:foregroundMark x1="33984" y1="91797" x2="33984" y2="91797"/>
                          <a14:backgroundMark x1="73828" y1="63672" x2="70703" y2="57422"/>
                          <a14:backgroundMark x1="85156" y1="55469" x2="58594" y2="69141"/>
                          <a14:backgroundMark x1="58594" y1="69141" x2="58984" y2="74609"/>
                          <a14:backgroundMark x1="86719" y1="63672" x2="94141" y2="67188"/>
                          <a14:backgroundMark x1="87500" y1="66406" x2="55469" y2="67188"/>
                          <a14:backgroundMark x1="55469" y1="67188" x2="68750" y2="57031"/>
                          <a14:backgroundMark x1="52734" y1="54688" x2="46484" y2="54297"/>
                          <a14:backgroundMark x1="60156" y1="55859" x2="59375" y2="53516"/>
                          <a14:backgroundMark x1="57422" y1="54688" x2="57813" y2="70703"/>
                          <a14:backgroundMark x1="54297" y1="55859" x2="50781" y2="69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80" y="1975074"/>
              <a:ext cx="1787749" cy="178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42260B-155F-4B3C-959E-A99FE6021865}"/>
                </a:ext>
              </a:extLst>
            </p:cNvPr>
            <p:cNvSpPr txBox="1"/>
            <p:nvPr/>
          </p:nvSpPr>
          <p:spPr>
            <a:xfrm>
              <a:off x="3123286" y="3561131"/>
              <a:ext cx="2796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Elastic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Beanstalk</a:t>
              </a:r>
              <a:endParaRPr lang="ko-KR" altLang="en-US" sz="24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67339B3-4857-442E-AED4-85634358062D}"/>
              </a:ext>
            </a:extLst>
          </p:cNvPr>
          <p:cNvSpPr txBox="1"/>
          <p:nvPr/>
        </p:nvSpPr>
        <p:spPr>
          <a:xfrm>
            <a:off x="3597774" y="1415484"/>
            <a:ext cx="8428533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실행 환경고민없이 웹 어플리케이션을 실행 및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AWS</a:t>
            </a:r>
            <a:r>
              <a:rPr lang="ko-KR" altLang="en-US" dirty="0"/>
              <a:t>에 코드 업로드시 용량 </a:t>
            </a:r>
            <a:r>
              <a:rPr lang="ko-KR" altLang="en-US" dirty="0" err="1"/>
              <a:t>프로비저닝</a:t>
            </a:r>
            <a:r>
              <a:rPr lang="en-US" altLang="ko-KR" dirty="0"/>
              <a:t>, </a:t>
            </a:r>
            <a:r>
              <a:rPr lang="ko-KR" altLang="en-US" dirty="0" err="1"/>
              <a:t>로드밸런싱</a:t>
            </a:r>
            <a:r>
              <a:rPr lang="en-US" altLang="ko-KR" dirty="0"/>
              <a:t>, </a:t>
            </a:r>
            <a:r>
              <a:rPr lang="ko-KR" altLang="en-US" dirty="0"/>
              <a:t>오토 스케일링 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어플리케이션 상태 모니터링 등 자동으로 처리해줌</a:t>
            </a:r>
            <a:br>
              <a:rPr lang="en-US" altLang="ko-KR" dirty="0"/>
            </a:br>
            <a:r>
              <a:rPr lang="en-US" altLang="ko-KR" dirty="0"/>
              <a:t>- EB</a:t>
            </a:r>
            <a:r>
              <a:rPr lang="ko-KR" altLang="en-US" dirty="0"/>
              <a:t>비용은 없고 </a:t>
            </a:r>
            <a:r>
              <a:rPr lang="en-US" altLang="ko-KR" dirty="0"/>
              <a:t>EB</a:t>
            </a:r>
            <a:r>
              <a:rPr lang="ko-KR" altLang="en-US" dirty="0"/>
              <a:t>동작을 구성하는 </a:t>
            </a:r>
            <a:r>
              <a:rPr lang="en-US" altLang="ko-KR" dirty="0"/>
              <a:t>AWS</a:t>
            </a:r>
            <a:r>
              <a:rPr lang="ko-KR" altLang="en-US" dirty="0"/>
              <a:t>리소스 등에 대한 비용은 과금</a:t>
            </a:r>
            <a:br>
              <a:rPr lang="en-US" altLang="ko-KR" dirty="0"/>
            </a:br>
            <a:r>
              <a:rPr lang="en-US" altLang="ko-KR" dirty="0"/>
              <a:t>- EC2 </a:t>
            </a:r>
            <a:r>
              <a:rPr lang="ko-KR" altLang="en-US" dirty="0"/>
              <a:t>비용만 지불하면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내부에서 </a:t>
            </a:r>
            <a:r>
              <a:rPr lang="en-US" altLang="ko-KR" dirty="0"/>
              <a:t>RDS</a:t>
            </a:r>
            <a:r>
              <a:rPr lang="ko-KR" altLang="en-US" dirty="0"/>
              <a:t>연동도 가능한데 배포 전에 </a:t>
            </a:r>
            <a:r>
              <a:rPr lang="en-US" altLang="ko-KR" dirty="0"/>
              <a:t>RDS</a:t>
            </a:r>
            <a:r>
              <a:rPr lang="ko-KR" altLang="en-US" dirty="0"/>
              <a:t>구성을 이미 해버려서 </a:t>
            </a:r>
            <a:r>
              <a:rPr lang="ko-KR" altLang="en-US" dirty="0" err="1"/>
              <a:t>해논거</a:t>
            </a:r>
            <a:r>
              <a:rPr lang="ko-KR" altLang="en-US" dirty="0"/>
              <a:t> 씀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Load Balancing </a:t>
            </a:r>
            <a:r>
              <a:rPr lang="ko-KR" altLang="en-US" dirty="0"/>
              <a:t>은 급격한 트래픽 </a:t>
            </a:r>
            <a:r>
              <a:rPr lang="ko-KR" altLang="en-US" dirty="0" err="1"/>
              <a:t>증가시</a:t>
            </a:r>
            <a:r>
              <a:rPr lang="ko-KR" altLang="en-US" dirty="0"/>
              <a:t> 여러 대의 서버가 </a:t>
            </a:r>
            <a:r>
              <a:rPr lang="ko-KR" altLang="en-US" dirty="0" err="1"/>
              <a:t>분산처리하려</a:t>
            </a:r>
            <a:r>
              <a:rPr lang="ko-KR" altLang="en-US" dirty="0"/>
              <a:t> 서버의 로드율을 증가</a:t>
            </a:r>
            <a:r>
              <a:rPr lang="en-US" altLang="ko-KR" dirty="0"/>
              <a:t>, </a:t>
            </a:r>
            <a:r>
              <a:rPr lang="ko-KR" altLang="en-US" dirty="0" err="1"/>
              <a:t>부하량</a:t>
            </a:r>
            <a:r>
              <a:rPr lang="en-US" altLang="ko-KR" dirty="0"/>
              <a:t>, </a:t>
            </a:r>
            <a:r>
              <a:rPr lang="ko-KR" altLang="en-US" dirty="0"/>
              <a:t>속도 저하 등을 고려하여 트래픽을 적절하게 분산처리해주는 시스템 사용 </a:t>
            </a:r>
            <a:r>
              <a:rPr lang="en-US" altLang="ko-KR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Auto Scaling</a:t>
            </a:r>
            <a:r>
              <a:rPr lang="ko-KR" altLang="en-US" dirty="0"/>
              <a:t>은 사용자 정책에 따라서 시스템을 자동으로 늘리고 줄여주는 서비스로 트래픽 </a:t>
            </a:r>
            <a:r>
              <a:rPr lang="ko-KR" altLang="en-US" dirty="0" err="1"/>
              <a:t>폭주시</a:t>
            </a:r>
            <a:r>
              <a:rPr lang="ko-KR" altLang="en-US" dirty="0"/>
              <a:t> 자동적으로 시스템을 확장하여 부하를 분산 시켜주는 장치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6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2690" cy="660429"/>
            <a:chOff x="1188881" y="351819"/>
            <a:chExt cx="233269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26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Elastic Beanstalk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3C3B171-77DC-4126-A334-9C5804B0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7" y="1609851"/>
            <a:ext cx="11474368" cy="42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2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37600" cy="691207"/>
            <a:chOff x="1188881" y="351819"/>
            <a:chExt cx="1537600" cy="691207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37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Beanstalk</a:t>
              </a:r>
              <a:endParaRPr lang="ko-KR" altLang="en-US" sz="2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CB0C70E-DC02-42DC-9F27-22EBB387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2172209"/>
            <a:ext cx="6548854" cy="26853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C151210-1F7A-444C-ADD2-8B3F2070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49"/>
          <a:stretch/>
        </p:blipFill>
        <p:spPr>
          <a:xfrm>
            <a:off x="7505654" y="1043026"/>
            <a:ext cx="376898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2690" cy="660429"/>
            <a:chOff x="1188881" y="351819"/>
            <a:chExt cx="233269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26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Elastic Beanstalk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21E619-7F47-4141-B996-6ACCAD89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1794431"/>
            <a:ext cx="9865511" cy="37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2690" cy="660429"/>
            <a:chOff x="1188881" y="351819"/>
            <a:chExt cx="233269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26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Elastic Beanstalk</a:t>
              </a:r>
              <a:endParaRPr lang="ko-KR" altLang="en-US" sz="2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64D25A-7271-47BE-82B1-8CDB83C3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96" y="1438276"/>
            <a:ext cx="9606327" cy="4838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83CE6-F4F5-41E6-AE9A-4C69563F1EF1}"/>
              </a:ext>
            </a:extLst>
          </p:cNvPr>
          <p:cNvSpPr txBox="1"/>
          <p:nvPr/>
        </p:nvSpPr>
        <p:spPr>
          <a:xfrm>
            <a:off x="265814" y="3595847"/>
            <a:ext cx="193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41780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8BCE74-8241-4564-80D6-A63648EF6CC8}"/>
              </a:ext>
            </a:extLst>
          </p:cNvPr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B7AD3F-BAE1-4C44-BD04-BBEB88BBC913}"/>
                </a:ext>
              </a:extLst>
            </p:cNvPr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F1E306-9F50-45D2-A23C-A360E5C7EC36}"/>
                </a:ext>
              </a:extLst>
            </p:cNvPr>
            <p:cNvSpPr txBox="1"/>
            <p:nvPr/>
          </p:nvSpPr>
          <p:spPr>
            <a:xfrm>
              <a:off x="1188881" y="58136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EC2</a:t>
              </a:r>
              <a:endParaRPr lang="ko-KR" altLang="en-US" sz="2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2FF64E-7664-4249-AEB2-E1F8071ED6CC}"/>
              </a:ext>
            </a:extLst>
          </p:cNvPr>
          <p:cNvGrpSpPr/>
          <p:nvPr/>
        </p:nvGrpSpPr>
        <p:grpSpPr>
          <a:xfrm>
            <a:off x="1458256" y="2814225"/>
            <a:ext cx="1859972" cy="1968210"/>
            <a:chOff x="1369588" y="2291788"/>
            <a:chExt cx="1859972" cy="1968210"/>
          </a:xfrm>
        </p:grpSpPr>
        <p:pic>
          <p:nvPicPr>
            <p:cNvPr id="31" name="Picture 8" descr="Amazon EC2에 웹 사이트 호스팅하기 - instance 생성 및 설정">
              <a:extLst>
                <a:ext uri="{FF2B5EF4-FFF2-40B4-BE49-F238E27FC236}">
                  <a16:creationId xmlns:a16="http://schemas.microsoft.com/office/drawing/2014/main" id="{F2C5AD3E-C28D-4764-99BF-46B26D600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32" t="9510" r="30435" b="38338"/>
            <a:stretch/>
          </p:blipFill>
          <p:spPr bwMode="auto">
            <a:xfrm>
              <a:off x="1369588" y="2291788"/>
              <a:ext cx="1859972" cy="1506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6B37A7-2A7E-4DF5-BDA0-2AAE74096479}"/>
                </a:ext>
              </a:extLst>
            </p:cNvPr>
            <p:cNvSpPr txBox="1"/>
            <p:nvPr/>
          </p:nvSpPr>
          <p:spPr>
            <a:xfrm>
              <a:off x="1878067" y="3798333"/>
              <a:ext cx="95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EC2</a:t>
              </a:r>
              <a:endParaRPr lang="ko-KR" altLang="en-US" sz="24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1FF77F-D582-48B2-B29E-A0A622762DB3}"/>
              </a:ext>
            </a:extLst>
          </p:cNvPr>
          <p:cNvSpPr txBox="1"/>
          <p:nvPr/>
        </p:nvSpPr>
        <p:spPr>
          <a:xfrm>
            <a:off x="4317358" y="2947039"/>
            <a:ext cx="5486400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클라우드에서 인스턴스로 부르는 가상화 서버 제공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용량을 늘리거나 줄일 수 있는 탄력성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사용만큰</a:t>
            </a:r>
            <a:r>
              <a:rPr lang="ko-KR" altLang="en-US" dirty="0"/>
              <a:t> 지불할 수 있는 저렴한 가격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보안 및 네트워크 구성</a:t>
            </a:r>
            <a:r>
              <a:rPr lang="en-US" altLang="ko-KR" dirty="0"/>
              <a:t>, </a:t>
            </a:r>
            <a:r>
              <a:rPr lang="ko-KR" altLang="en-US" dirty="0"/>
              <a:t>스토리지 관리가 효과적</a:t>
            </a:r>
          </a:p>
        </p:txBody>
      </p:sp>
    </p:spTree>
    <p:extLst>
      <p:ext uri="{BB962C8B-B14F-4D97-AF65-F5344CB8AC3E}">
        <p14:creationId xmlns:p14="http://schemas.microsoft.com/office/powerpoint/2010/main" val="231111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68433" cy="660429"/>
            <a:chOff x="1188881" y="351819"/>
            <a:chExt cx="176843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684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RDS - </a:t>
              </a:r>
              <a:r>
                <a:rPr lang="en-US" altLang="ko-KR" sz="2200" dirty="0" err="1"/>
                <a:t>mysql</a:t>
              </a:r>
              <a:endParaRPr lang="ko-KR" altLang="en-US" sz="2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EA148C-2FE4-48E1-965A-BB3FE97C02A5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DD511-3F75-42FD-A06D-D39212546F5C}"/>
              </a:ext>
            </a:extLst>
          </p:cNvPr>
          <p:cNvSpPr txBox="1"/>
          <p:nvPr/>
        </p:nvSpPr>
        <p:spPr>
          <a:xfrm>
            <a:off x="4403789" y="2489038"/>
            <a:ext cx="6596678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dirty="0"/>
              <a:t>클라우드에서 관계형 데이터베이스를 간편하게 </a:t>
            </a:r>
            <a:br>
              <a:rPr lang="en-US" altLang="ko-KR" dirty="0"/>
            </a:b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운영 및 확장할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하드웨어 </a:t>
            </a:r>
            <a:r>
              <a:rPr lang="ko-KR" altLang="en-US" dirty="0" err="1"/>
              <a:t>프로비저닝</a:t>
            </a:r>
            <a:r>
              <a:rPr lang="en-US" altLang="ko-KR" dirty="0"/>
              <a:t>, </a:t>
            </a:r>
            <a:r>
              <a:rPr lang="ko-KR" altLang="en-US" dirty="0"/>
              <a:t>데이터베이스 설정</a:t>
            </a:r>
            <a:r>
              <a:rPr lang="en-US" altLang="ko-KR" dirty="0"/>
              <a:t>, </a:t>
            </a:r>
            <a:r>
              <a:rPr lang="ko-KR" altLang="en-US" dirty="0"/>
              <a:t>패치 및 백업과 같은 </a:t>
            </a:r>
            <a:br>
              <a:rPr lang="en-US" altLang="ko-KR" dirty="0"/>
            </a:br>
            <a:r>
              <a:rPr lang="ko-KR" altLang="en-US" dirty="0"/>
              <a:t>시간 소모적인 관리 작업을 자동화하면서 </a:t>
            </a:r>
            <a:br>
              <a:rPr lang="en-US" altLang="ko-KR" dirty="0"/>
            </a:br>
            <a:r>
              <a:rPr lang="ko-KR" altLang="en-US" dirty="0"/>
              <a:t>비용 효율적이고 크기 조정 가능한 용량을 제공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817BCC-7E26-4AA8-9109-EF32A7ADD90B}"/>
              </a:ext>
            </a:extLst>
          </p:cNvPr>
          <p:cNvGrpSpPr/>
          <p:nvPr/>
        </p:nvGrpSpPr>
        <p:grpSpPr>
          <a:xfrm>
            <a:off x="1087348" y="2133158"/>
            <a:ext cx="1866202" cy="2591683"/>
            <a:chOff x="5229079" y="712047"/>
            <a:chExt cx="1209083" cy="1667523"/>
          </a:xfrm>
        </p:grpSpPr>
        <p:pic>
          <p:nvPicPr>
            <p:cNvPr id="11" name="Picture 2" descr="RDS] 파라미터 그룹 변경하기">
              <a:extLst>
                <a:ext uri="{FF2B5EF4-FFF2-40B4-BE49-F238E27FC236}">
                  <a16:creationId xmlns:a16="http://schemas.microsoft.com/office/drawing/2014/main" id="{C748A6D6-3C78-455A-A4FE-9CD992DE94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5" r="30903" b="36135"/>
            <a:stretch/>
          </p:blipFill>
          <p:spPr bwMode="auto">
            <a:xfrm>
              <a:off x="5229079" y="712047"/>
              <a:ext cx="1209083" cy="123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BA25BB-60C4-4B3C-B336-9F1C9B968FB1}"/>
                </a:ext>
              </a:extLst>
            </p:cNvPr>
            <p:cNvSpPr txBox="1"/>
            <p:nvPr/>
          </p:nvSpPr>
          <p:spPr>
            <a:xfrm>
              <a:off x="5558304" y="1947589"/>
              <a:ext cx="790601" cy="43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RDS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75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68433" cy="660429"/>
            <a:chOff x="1188881" y="351819"/>
            <a:chExt cx="176843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684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RDS - </a:t>
              </a:r>
              <a:r>
                <a:rPr lang="en-US" altLang="ko-KR" sz="2200" dirty="0" err="1"/>
                <a:t>mysql</a:t>
              </a:r>
              <a:endParaRPr lang="ko-KR" altLang="en-US" sz="22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F190507-5628-40CA-9CC1-024F5B4E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5" y="1641907"/>
            <a:ext cx="7490450" cy="39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5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68433" cy="660429"/>
            <a:chOff x="1188881" y="351819"/>
            <a:chExt cx="176843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684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RDS - </a:t>
              </a:r>
              <a:r>
                <a:rPr lang="en-US" altLang="ko-KR" sz="2200" dirty="0" err="1"/>
                <a:t>mysql</a:t>
              </a:r>
              <a:endParaRPr lang="ko-KR" altLang="en-US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EE8C00-6595-44FB-9EAD-406370C13270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69B328-62C8-49AD-9567-FE546889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9" y="3528658"/>
            <a:ext cx="11160158" cy="23647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5000F3-11E3-46F8-9DB7-C7E0A5C6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142586"/>
            <a:ext cx="11436048" cy="21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7862" y="3031507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3453863" y="1210796"/>
            <a:ext cx="0" cy="4657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EA23FF-22C5-4578-B020-339A8D75CA21}"/>
              </a:ext>
            </a:extLst>
          </p:cNvPr>
          <p:cNvGrpSpPr/>
          <p:nvPr/>
        </p:nvGrpSpPr>
        <p:grpSpPr>
          <a:xfrm>
            <a:off x="4014646" y="1577540"/>
            <a:ext cx="4162708" cy="4034623"/>
            <a:chOff x="915207" y="1160851"/>
            <a:chExt cx="4162708" cy="4034623"/>
          </a:xfrm>
        </p:grpSpPr>
        <p:grpSp>
          <p:nvGrpSpPr>
            <p:cNvPr id="8" name="그룹 7"/>
            <p:cNvGrpSpPr/>
            <p:nvPr/>
          </p:nvGrpSpPr>
          <p:grpSpPr>
            <a:xfrm>
              <a:off x="915207" y="1662525"/>
              <a:ext cx="4162708" cy="3532949"/>
              <a:chOff x="176584" y="3200476"/>
              <a:chExt cx="4162708" cy="353294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12651" y="3200476"/>
                <a:ext cx="3234989" cy="375413"/>
                <a:chOff x="212651" y="3249806"/>
                <a:chExt cx="3234989" cy="37541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12651" y="3255887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001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57993" y="3249806"/>
                  <a:ext cx="2689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AWS Cloud Architecting </a:t>
                  </a: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200629" y="3725509"/>
                <a:ext cx="2312973" cy="398296"/>
                <a:chOff x="200629" y="3725509"/>
                <a:chExt cx="2312973" cy="39829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00629" y="372550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002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57993" y="3754473"/>
                  <a:ext cx="1755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pc="-150" dirty="0"/>
                    <a:t>이용서비스  소개</a:t>
                  </a: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76584" y="6362600"/>
                <a:ext cx="2068515" cy="370825"/>
                <a:chOff x="618480" y="6363865"/>
                <a:chExt cx="2068515" cy="37082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618480" y="636535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003</a:t>
                  </a:r>
                  <a:endParaRPr lang="ko-KR" alt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87867" y="6363865"/>
                  <a:ext cx="1499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pc="-150" dirty="0"/>
                    <a:t>구현 프로그램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97898" y="4152769"/>
                <a:ext cx="3541394" cy="202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Route 53</a:t>
                </a: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Cognito</a:t>
                </a: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Elastic Beanstalk</a:t>
                </a: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EC2</a:t>
                </a: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RDS – </a:t>
                </a:r>
                <a:r>
                  <a:rPr lang="en-US" altLang="ko-KR" sz="1400" dirty="0" err="1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mysql</a:t>
                </a:r>
                <a:endParaRPr lang="en-US" altLang="ko-KR" sz="140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Api</a:t>
                </a: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 Gateway</a:t>
                </a: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F92F48-4E8E-441E-9D72-8CEFE7F49759}"/>
                </a:ext>
              </a:extLst>
            </p:cNvPr>
            <p:cNvSpPr txBox="1"/>
            <p:nvPr/>
          </p:nvSpPr>
          <p:spPr>
            <a:xfrm>
              <a:off x="939252" y="116693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000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CF68C1-85B6-488D-A12E-497664A77F06}"/>
                </a:ext>
              </a:extLst>
            </p:cNvPr>
            <p:cNvSpPr txBox="1"/>
            <p:nvPr/>
          </p:nvSpPr>
          <p:spPr>
            <a:xfrm>
              <a:off x="1484594" y="116085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프로그램 주제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3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84463" cy="660429"/>
            <a:chOff x="1188881" y="351819"/>
            <a:chExt cx="17844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/>
                <a:t>Api</a:t>
              </a:r>
              <a:r>
                <a:rPr lang="en-US" altLang="ko-KR" sz="2200" dirty="0"/>
                <a:t> Gateway</a:t>
              </a:r>
              <a:endParaRPr lang="ko-KR" altLang="en-US" sz="2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041394-4B36-4979-A517-9298EB3972A2}"/>
              </a:ext>
            </a:extLst>
          </p:cNvPr>
          <p:cNvGrpSpPr/>
          <p:nvPr/>
        </p:nvGrpSpPr>
        <p:grpSpPr>
          <a:xfrm>
            <a:off x="1359216" y="2850887"/>
            <a:ext cx="1787749" cy="1851317"/>
            <a:chOff x="5171055" y="3841045"/>
            <a:chExt cx="2041200" cy="2195893"/>
          </a:xfrm>
        </p:grpSpPr>
        <p:pic>
          <p:nvPicPr>
            <p:cNvPr id="9" name="Picture 8" descr="How to: Easy Serverless AWS GraphQL API — boilerplate and instructions | by  Yacine Ouarab | Valuemotive">
              <a:extLst>
                <a:ext uri="{FF2B5EF4-FFF2-40B4-BE49-F238E27FC236}">
                  <a16:creationId xmlns:a16="http://schemas.microsoft.com/office/drawing/2014/main" id="{89713EEB-ED1D-448F-9988-B8F6E4403E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3" t="7010" r="72534" b="25460"/>
            <a:stretch/>
          </p:blipFill>
          <p:spPr bwMode="auto">
            <a:xfrm>
              <a:off x="5449697" y="3841045"/>
              <a:ext cx="1626245" cy="1734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10707-1570-4DD0-B122-676FBFA8C625}"/>
                </a:ext>
              </a:extLst>
            </p:cNvPr>
            <p:cNvSpPr txBox="1"/>
            <p:nvPr/>
          </p:nvSpPr>
          <p:spPr>
            <a:xfrm>
              <a:off x="5171055" y="5575273"/>
              <a:ext cx="2041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/>
                <a:t>Api</a:t>
              </a:r>
              <a:r>
                <a:rPr lang="en-US" altLang="ko-KR" sz="2400" b="1" dirty="0"/>
                <a:t> Gateway</a:t>
              </a:r>
              <a:endParaRPr lang="ko-KR" altLang="en-US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51117D-84A5-4232-99B2-DD9D89B0E4E8}"/>
              </a:ext>
            </a:extLst>
          </p:cNvPr>
          <p:cNvSpPr txBox="1"/>
          <p:nvPr/>
        </p:nvSpPr>
        <p:spPr>
          <a:xfrm>
            <a:off x="4013289" y="1834572"/>
            <a:ext cx="7656818" cy="38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개발자가 </a:t>
            </a:r>
            <a:r>
              <a:rPr lang="en-US" altLang="ko-KR" dirty="0"/>
              <a:t>API</a:t>
            </a:r>
            <a:r>
              <a:rPr lang="ko-KR" altLang="en-US" dirty="0"/>
              <a:t>를 손쉽게 생성</a:t>
            </a:r>
            <a:r>
              <a:rPr lang="en-US" altLang="ko-KR" dirty="0"/>
              <a:t>, </a:t>
            </a:r>
            <a:r>
              <a:rPr lang="ko-KR" altLang="en-US" dirty="0"/>
              <a:t>게시</a:t>
            </a:r>
            <a:r>
              <a:rPr lang="en-US" altLang="ko-KR" dirty="0"/>
              <a:t>, </a:t>
            </a:r>
            <a:r>
              <a:rPr lang="ko-KR" altLang="en-US" dirty="0"/>
              <a:t>유지 관리</a:t>
            </a:r>
            <a:r>
              <a:rPr lang="en-US" altLang="ko-KR" dirty="0"/>
              <a:t>, </a:t>
            </a:r>
            <a:r>
              <a:rPr lang="ko-KR" altLang="en-US" dirty="0"/>
              <a:t>모니터링 및 보안 유지할 수 있도록 하는 완전관리형 서비스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요청을 받아 </a:t>
            </a:r>
            <a:r>
              <a:rPr lang="en-US" altLang="ko-KR" dirty="0"/>
              <a:t>Lambda</a:t>
            </a:r>
            <a:r>
              <a:rPr lang="ko-KR" altLang="en-US" dirty="0"/>
              <a:t>의 이벤트 소스로 사용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Websocket</a:t>
            </a:r>
            <a:r>
              <a:rPr lang="ko-KR" altLang="en-US" dirty="0"/>
              <a:t>을 지원하여 </a:t>
            </a:r>
            <a:r>
              <a:rPr lang="en-US" altLang="ko-KR" dirty="0"/>
              <a:t>Stateful</a:t>
            </a:r>
            <a:r>
              <a:rPr lang="ko-KR" altLang="en-US" dirty="0"/>
              <a:t>한 요청을 </a:t>
            </a:r>
            <a:r>
              <a:rPr lang="en-US" altLang="ko-KR" dirty="0"/>
              <a:t>Stateless</a:t>
            </a:r>
            <a:r>
              <a:rPr lang="ko-KR" altLang="en-US" dirty="0"/>
              <a:t>한 </a:t>
            </a:r>
            <a:br>
              <a:rPr lang="en-US" altLang="ko-KR" dirty="0"/>
            </a:br>
            <a:r>
              <a:rPr lang="ko-KR" altLang="en-US" dirty="0" err="1"/>
              <a:t>백엔드서비스로</a:t>
            </a:r>
            <a:r>
              <a:rPr lang="ko-KR" altLang="en-US" dirty="0"/>
              <a:t> 라우팅 가능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API </a:t>
            </a:r>
            <a:r>
              <a:rPr lang="ko-KR" altLang="en-US" dirty="0"/>
              <a:t>주소가 </a:t>
            </a:r>
            <a:r>
              <a:rPr lang="en-US" altLang="ko-KR" dirty="0"/>
              <a:t>Gateway</a:t>
            </a:r>
            <a:r>
              <a:rPr lang="ko-KR" altLang="en-US" dirty="0"/>
              <a:t>의 주소 하나로 들어와 분산 됨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기반의 웹 </a:t>
            </a:r>
            <a:r>
              <a:rPr lang="en-US" altLang="ko-KR" dirty="0"/>
              <a:t>API</a:t>
            </a:r>
            <a:r>
              <a:rPr lang="ko-KR" altLang="en-US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396520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05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Lambda</a:t>
              </a:r>
              <a:endParaRPr lang="ko-KR" altLang="en-US" sz="2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7E745A-8F5A-4D5C-8B77-B788710D5002}"/>
              </a:ext>
            </a:extLst>
          </p:cNvPr>
          <p:cNvSpPr txBox="1"/>
          <p:nvPr/>
        </p:nvSpPr>
        <p:spPr>
          <a:xfrm>
            <a:off x="3453499" y="2171134"/>
            <a:ext cx="7646622" cy="27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이벤트에 대한 응답으로 코드를 실행하고 자동으로 기본 컴퓨팅 리소스를 관리하는 서버리스 컴퓨팅서비스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작성한 코드를 각종 서버나 인프라에 별도의 </a:t>
            </a:r>
            <a:r>
              <a:rPr lang="ko-KR" altLang="en-US" dirty="0" err="1"/>
              <a:t>프로비저닝</a:t>
            </a:r>
            <a:r>
              <a:rPr lang="ko-KR" altLang="en-US" dirty="0"/>
              <a:t> 또는 관리 작업을 거치지않고 배포할 수 있게 </a:t>
            </a:r>
            <a:r>
              <a:rPr lang="ko-KR" altLang="en-US" dirty="0" err="1"/>
              <a:t>해줌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오토스케일링</a:t>
            </a:r>
            <a:r>
              <a:rPr lang="ko-KR" altLang="en-US" dirty="0"/>
              <a:t> 기능 자동포함</a:t>
            </a:r>
            <a:r>
              <a:rPr lang="en-US" altLang="ko-KR" dirty="0"/>
              <a:t>(</a:t>
            </a:r>
            <a:r>
              <a:rPr lang="ko-KR" altLang="en-US" dirty="0"/>
              <a:t>확장성 자동관리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4E22A7-F557-4839-BE88-7A8EE4A47E45}"/>
              </a:ext>
            </a:extLst>
          </p:cNvPr>
          <p:cNvGrpSpPr/>
          <p:nvPr/>
        </p:nvGrpSpPr>
        <p:grpSpPr>
          <a:xfrm>
            <a:off x="896863" y="2869674"/>
            <a:ext cx="1789813" cy="1794048"/>
            <a:chOff x="8111707" y="3972054"/>
            <a:chExt cx="1757278" cy="1997228"/>
          </a:xfrm>
        </p:grpSpPr>
        <p:pic>
          <p:nvPicPr>
            <p:cNvPr id="16" name="Picture 8" descr="How to: Easy Serverless AWS GraphQL API — boilerplate and instructions | by  Yacine Ouarab | Valuemotive">
              <a:extLst>
                <a:ext uri="{FF2B5EF4-FFF2-40B4-BE49-F238E27FC236}">
                  <a16:creationId xmlns:a16="http://schemas.microsoft.com/office/drawing/2014/main" id="{22E7DD7E-E595-488C-8A93-1B8C71772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22" t="8937" r="36623" b="25105"/>
            <a:stretch/>
          </p:blipFill>
          <p:spPr bwMode="auto">
            <a:xfrm>
              <a:off x="8111707" y="3972054"/>
              <a:ext cx="1757278" cy="1632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1E9822-F982-4D47-B104-B92112FC19AD}"/>
                </a:ext>
              </a:extLst>
            </p:cNvPr>
            <p:cNvSpPr txBox="1"/>
            <p:nvPr/>
          </p:nvSpPr>
          <p:spPr>
            <a:xfrm>
              <a:off x="8330872" y="5507617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Lambda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13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05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Lambda</a:t>
              </a:r>
              <a:endParaRPr lang="ko-KR" altLang="en-US" sz="2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1B1D87-590A-429A-AC57-8E6E93EC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3" y="1241790"/>
            <a:ext cx="10509084" cy="41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05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Lambda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827585-315A-4190-997D-162D6239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64" y="796804"/>
            <a:ext cx="6983966" cy="54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구현 프로그램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359E2C6-C607-464D-B0C5-23644D48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16" y="351819"/>
            <a:ext cx="6400370" cy="51096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385274-A58A-4585-AA7F-8AC488B7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1" y="1529536"/>
            <a:ext cx="3562889" cy="3600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A7DD6-7E31-4FFD-AFC2-C68D389A25FC}"/>
              </a:ext>
            </a:extLst>
          </p:cNvPr>
          <p:cNvSpPr txBox="1"/>
          <p:nvPr/>
        </p:nvSpPr>
        <p:spPr>
          <a:xfrm>
            <a:off x="0" y="5355423"/>
            <a:ext cx="1303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Cognito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en-US" altLang="ko-KR" dirty="0"/>
              <a:t>1) Code : https://airport-traffic-helper-domain-service.auth.ap-northeast-2.amazoncognito.com/login </a:t>
            </a:r>
          </a:p>
          <a:p>
            <a:r>
              <a:rPr lang="en-US" altLang="ko-KR" dirty="0"/>
              <a:t>?response_type=code&amp;client_id=[ID]&amp;</a:t>
            </a:r>
            <a:r>
              <a:rPr lang="en-US" altLang="ko-KR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redirect_uri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=[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로그인</a:t>
            </a:r>
            <a:r>
              <a:rPr lang="ko-KR" altLang="en-US" dirty="0"/>
              <a:t> </a:t>
            </a:r>
            <a:r>
              <a:rPr lang="ko-KR" altLang="en-US" dirty="0" err="1"/>
              <a:t>성공후</a:t>
            </a:r>
            <a:r>
              <a:rPr lang="ko-KR" altLang="en-US" dirty="0"/>
              <a:t> 이동</a:t>
            </a:r>
            <a:r>
              <a:rPr lang="en-US" altLang="ko-KR" dirty="0"/>
              <a:t>URL] &amp;scope=[ID</a:t>
            </a:r>
            <a:r>
              <a:rPr lang="ko-KR" altLang="en-US" dirty="0"/>
              <a:t>등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2) Token :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https://airport-traffic-helper-domain-service.auth.ap-northeast-2.amazoncognito.com/login</a:t>
            </a:r>
          </a:p>
          <a:p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?response_type=token&amp;client_id=[ID]&amp;redirect_uri=[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로그인</a:t>
            </a:r>
            <a:r>
              <a:rPr lang="ko-KR" altLang="en-US" dirty="0"/>
              <a:t> </a:t>
            </a:r>
            <a:r>
              <a:rPr lang="ko-KR" altLang="en-US" dirty="0" err="1"/>
              <a:t>성공후</a:t>
            </a:r>
            <a:r>
              <a:rPr lang="ko-KR" altLang="en-US" dirty="0"/>
              <a:t> 이동</a:t>
            </a:r>
            <a:r>
              <a:rPr lang="en-US" altLang="ko-KR" dirty="0"/>
              <a:t>URL]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1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구현 프로그램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D99B762-9D6E-42E3-8A94-98E1E3C4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60" y="796804"/>
            <a:ext cx="4628962" cy="5522010"/>
          </a:xfrm>
          <a:prstGeom prst="rect">
            <a:avLst/>
          </a:prstGeom>
        </p:spPr>
      </p:pic>
      <p:pic>
        <p:nvPicPr>
          <p:cNvPr id="15362" name="Picture 2" descr="공공데이터 : 관악구청">
            <a:extLst>
              <a:ext uri="{FF2B5EF4-FFF2-40B4-BE49-F238E27FC236}">
                <a16:creationId xmlns:a16="http://schemas.microsoft.com/office/drawing/2014/main" id="{838892B9-3AAA-44A2-B6D0-41006605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1" y="2444095"/>
            <a:ext cx="3192647" cy="2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13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구현 프로그램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3B4F247-B4E7-4529-8550-02D2C39F0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48"/>
          <a:stretch/>
        </p:blipFill>
        <p:spPr>
          <a:xfrm>
            <a:off x="3472405" y="351820"/>
            <a:ext cx="8634714" cy="16826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C9B41B-CFA5-42D0-AAE2-F5BFA89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9" y="2034478"/>
            <a:ext cx="4825315" cy="4838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2545CA-CB1D-489C-846E-DA2522D9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54" y="2034478"/>
            <a:ext cx="5285493" cy="48235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503C90-258E-40F8-A107-C65802A13E3E}"/>
              </a:ext>
            </a:extLst>
          </p:cNvPr>
          <p:cNvSpPr/>
          <p:nvPr/>
        </p:nvSpPr>
        <p:spPr>
          <a:xfrm>
            <a:off x="3472405" y="1544726"/>
            <a:ext cx="1637728" cy="26811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A8F599-4844-446D-90C6-ADB4EAF7CF34}"/>
              </a:ext>
            </a:extLst>
          </p:cNvPr>
          <p:cNvSpPr/>
          <p:nvPr/>
        </p:nvSpPr>
        <p:spPr>
          <a:xfrm>
            <a:off x="7148235" y="1544725"/>
            <a:ext cx="3234255" cy="26811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25CDD2-FB92-41F8-A70E-A38389B0F5D1}"/>
              </a:ext>
            </a:extLst>
          </p:cNvPr>
          <p:cNvSpPr/>
          <p:nvPr/>
        </p:nvSpPr>
        <p:spPr>
          <a:xfrm>
            <a:off x="5923248" y="2252711"/>
            <a:ext cx="2665167" cy="2126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50B0E-34D5-49E1-8042-56B3B934B6DB}"/>
              </a:ext>
            </a:extLst>
          </p:cNvPr>
          <p:cNvSpPr/>
          <p:nvPr/>
        </p:nvSpPr>
        <p:spPr>
          <a:xfrm>
            <a:off x="1373612" y="2283822"/>
            <a:ext cx="2665167" cy="2126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33781" cy="598874"/>
            <a:chOff x="1188881" y="351819"/>
            <a:chExt cx="1633781" cy="598874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프로그램 주제</a:t>
              </a:r>
              <a:endParaRPr lang="en-US" altLang="ko-KR" dirty="0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A8DD54D-D0BE-4A2B-9C14-B8AE7C5E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46" y="2723083"/>
            <a:ext cx="3366267" cy="2148123"/>
          </a:xfrm>
          <a:prstGeom prst="rect">
            <a:avLst/>
          </a:prstGeom>
        </p:spPr>
      </p:pic>
      <p:pic>
        <p:nvPicPr>
          <p:cNvPr id="2054" name="Picture 6" descr="1년째 &amp;#39;겨울잠&amp;#39; 자는 공항버스들··· “수입 99%가 사라졌어요” - 조선일보">
            <a:extLst>
              <a:ext uri="{FF2B5EF4-FFF2-40B4-BE49-F238E27FC236}">
                <a16:creationId xmlns:a16="http://schemas.microsoft.com/office/drawing/2014/main" id="{CCAFA4B5-F840-4F5A-8797-CC6CCFA96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9"/>
          <a:stretch/>
        </p:blipFill>
        <p:spPr bwMode="auto">
          <a:xfrm>
            <a:off x="6142300" y="519576"/>
            <a:ext cx="4120584" cy="28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설 연휴 전국 1만 6000곳 공공주차장 무료 개방 - TOP50 | 뉴스 | 대한민국 정책브리핑">
            <a:extLst>
              <a:ext uri="{FF2B5EF4-FFF2-40B4-BE49-F238E27FC236}">
                <a16:creationId xmlns:a16="http://schemas.microsoft.com/office/drawing/2014/main" id="{78D0C955-140B-4FAB-B335-236302AB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58" y="3715472"/>
            <a:ext cx="4120584" cy="27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23CD76-7721-4FEE-80CD-84D677FD0633}"/>
              </a:ext>
            </a:extLst>
          </p:cNvPr>
          <p:cNvCxnSpPr/>
          <p:nvPr/>
        </p:nvCxnSpPr>
        <p:spPr>
          <a:xfrm flipV="1">
            <a:off x="5069711" y="2013995"/>
            <a:ext cx="798654" cy="709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0E6CB17-21D1-4165-B055-3DDA7904E2EA}"/>
              </a:ext>
            </a:extLst>
          </p:cNvPr>
          <p:cNvCxnSpPr>
            <a:cxnSpLocks/>
          </p:cNvCxnSpPr>
          <p:nvPr/>
        </p:nvCxnSpPr>
        <p:spPr>
          <a:xfrm>
            <a:off x="4987101" y="4062362"/>
            <a:ext cx="753942" cy="808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89647" cy="598874"/>
            <a:chOff x="1188881" y="351819"/>
            <a:chExt cx="2689647" cy="598874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AWS Cloud Architecting 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B7601A-EAD8-44EA-ABBA-503547A3C03D}"/>
              </a:ext>
            </a:extLst>
          </p:cNvPr>
          <p:cNvSpPr/>
          <p:nvPr/>
        </p:nvSpPr>
        <p:spPr>
          <a:xfrm>
            <a:off x="4496740" y="1134411"/>
            <a:ext cx="7263924" cy="291893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인터넷 아이콘 무료 일러스트 ai 다운로드 - Urbanbrush">
            <a:extLst>
              <a:ext uri="{FF2B5EF4-FFF2-40B4-BE49-F238E27FC236}">
                <a16:creationId xmlns:a16="http://schemas.microsoft.com/office/drawing/2014/main" id="{F2EA1FE7-F233-4937-A5C2-27141DB1C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7" t="28045" r="20830" b="20420"/>
          <a:stretch/>
        </p:blipFill>
        <p:spPr bwMode="auto">
          <a:xfrm>
            <a:off x="926820" y="1871363"/>
            <a:ext cx="1905000" cy="18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6A3292-4F2F-4349-A6D2-025D7EF87F73}"/>
              </a:ext>
            </a:extLst>
          </p:cNvPr>
          <p:cNvGrpSpPr/>
          <p:nvPr/>
        </p:nvGrpSpPr>
        <p:grpSpPr>
          <a:xfrm>
            <a:off x="9214756" y="4704734"/>
            <a:ext cx="1597960" cy="1609044"/>
            <a:chOff x="8043045" y="4074765"/>
            <a:chExt cx="1757278" cy="1877296"/>
          </a:xfrm>
        </p:grpSpPr>
        <p:pic>
          <p:nvPicPr>
            <p:cNvPr id="23" name="Picture 8" descr="How to: Easy Serverless AWS GraphQL API — boilerplate and instructions | by  Yacine Ouarab | Valuemotive">
              <a:extLst>
                <a:ext uri="{FF2B5EF4-FFF2-40B4-BE49-F238E27FC236}">
                  <a16:creationId xmlns:a16="http://schemas.microsoft.com/office/drawing/2014/main" id="{4DB31F3F-BC81-4C14-B533-5D177F85BA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22" t="8937" r="36623" b="25105"/>
            <a:stretch/>
          </p:blipFill>
          <p:spPr bwMode="auto">
            <a:xfrm>
              <a:off x="8043045" y="4074765"/>
              <a:ext cx="1757278" cy="1632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A6D6B4-0A1D-41D7-B753-BF732E74A44C}"/>
                </a:ext>
              </a:extLst>
            </p:cNvPr>
            <p:cNvSpPr txBox="1"/>
            <p:nvPr/>
          </p:nvSpPr>
          <p:spPr>
            <a:xfrm>
              <a:off x="8249865" y="5490395"/>
              <a:ext cx="134363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Lambda</a:t>
              </a:r>
              <a:endParaRPr lang="ko-KR" altLang="en-US" sz="2400" b="1" dirty="0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7ED489D-7014-497E-B8C4-1793E632D0DE}"/>
              </a:ext>
            </a:extLst>
          </p:cNvPr>
          <p:cNvSpPr/>
          <p:nvPr/>
        </p:nvSpPr>
        <p:spPr>
          <a:xfrm>
            <a:off x="8662286" y="1878554"/>
            <a:ext cx="2815129" cy="455384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DB9BAFBA-B71A-4D00-8467-8A2A797F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11" y="1305152"/>
            <a:ext cx="1133878" cy="7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F9AE239B-B108-45B5-AEFE-DAE700B156F9}"/>
              </a:ext>
            </a:extLst>
          </p:cNvPr>
          <p:cNvGrpSpPr/>
          <p:nvPr/>
        </p:nvGrpSpPr>
        <p:grpSpPr>
          <a:xfrm>
            <a:off x="6891035" y="2234111"/>
            <a:ext cx="1407759" cy="1695024"/>
            <a:chOff x="6891035" y="2234111"/>
            <a:chExt cx="1407759" cy="1695024"/>
          </a:xfrm>
        </p:grpSpPr>
        <p:pic>
          <p:nvPicPr>
            <p:cNvPr id="29" name="Picture 8" descr="Amazon EC2에 웹 사이트 호스팅하기 - instance 생성 및 설정">
              <a:extLst>
                <a:ext uri="{FF2B5EF4-FFF2-40B4-BE49-F238E27FC236}">
                  <a16:creationId xmlns:a16="http://schemas.microsoft.com/office/drawing/2014/main" id="{E1319A25-B0F4-476F-9F42-F13A2FAEBB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32" t="9510" r="30435" b="38338"/>
            <a:stretch/>
          </p:blipFill>
          <p:spPr bwMode="auto">
            <a:xfrm>
              <a:off x="6891035" y="2234111"/>
              <a:ext cx="1407759" cy="122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551DB4-5E4E-447A-8A81-AEBAEBAF8C98}"/>
                </a:ext>
              </a:extLst>
            </p:cNvPr>
            <p:cNvSpPr txBox="1"/>
            <p:nvPr/>
          </p:nvSpPr>
          <p:spPr>
            <a:xfrm>
              <a:off x="7202421" y="3461298"/>
              <a:ext cx="724878" cy="467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EC2</a:t>
              </a:r>
              <a:endParaRPr lang="ko-KR" altLang="en-US" sz="2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995FF12-CDE1-4E6E-AE54-D8C5F5EAB1B9}"/>
              </a:ext>
            </a:extLst>
          </p:cNvPr>
          <p:cNvGrpSpPr/>
          <p:nvPr/>
        </p:nvGrpSpPr>
        <p:grpSpPr>
          <a:xfrm>
            <a:off x="9514369" y="2035187"/>
            <a:ext cx="1209083" cy="1804617"/>
            <a:chOff x="8909829" y="2123203"/>
            <a:chExt cx="1209083" cy="1804617"/>
          </a:xfrm>
        </p:grpSpPr>
        <p:pic>
          <p:nvPicPr>
            <p:cNvPr id="30" name="Picture 2" descr="RDS] 파라미터 그룹 변경하기">
              <a:extLst>
                <a:ext uri="{FF2B5EF4-FFF2-40B4-BE49-F238E27FC236}">
                  <a16:creationId xmlns:a16="http://schemas.microsoft.com/office/drawing/2014/main" id="{4C9D1610-198D-4FD0-AB08-8189D3EBB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5" r="30903" b="36135"/>
            <a:stretch/>
          </p:blipFill>
          <p:spPr bwMode="auto">
            <a:xfrm>
              <a:off x="8909829" y="2123203"/>
              <a:ext cx="1209083" cy="1338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FC265-4891-4AD3-8197-85740B36F19A}"/>
                </a:ext>
              </a:extLst>
            </p:cNvPr>
            <p:cNvSpPr txBox="1"/>
            <p:nvPr/>
          </p:nvSpPr>
          <p:spPr>
            <a:xfrm>
              <a:off x="9119069" y="3459983"/>
              <a:ext cx="790601" cy="467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RDS</a:t>
              </a:r>
              <a:endParaRPr lang="ko-KR" altLang="en-US" sz="24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E66A52-DC8E-491A-89D2-2012B8E33A3D}"/>
              </a:ext>
            </a:extLst>
          </p:cNvPr>
          <p:cNvGrpSpPr/>
          <p:nvPr/>
        </p:nvGrpSpPr>
        <p:grpSpPr>
          <a:xfrm>
            <a:off x="2708990" y="4513086"/>
            <a:ext cx="1787749" cy="2045815"/>
            <a:chOff x="5171055" y="3610346"/>
            <a:chExt cx="2041200" cy="2426592"/>
          </a:xfrm>
        </p:grpSpPr>
        <p:pic>
          <p:nvPicPr>
            <p:cNvPr id="34" name="Picture 8" descr="How to: Easy Serverless AWS GraphQL API — boilerplate and instructions | by  Yacine Ouarab | Valuemotive">
              <a:extLst>
                <a:ext uri="{FF2B5EF4-FFF2-40B4-BE49-F238E27FC236}">
                  <a16:creationId xmlns:a16="http://schemas.microsoft.com/office/drawing/2014/main" id="{99C990B0-DDCC-4CA2-8D67-A015DFA5A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3" t="7010" r="72534" b="25460"/>
            <a:stretch/>
          </p:blipFill>
          <p:spPr bwMode="auto">
            <a:xfrm>
              <a:off x="5314910" y="3610346"/>
              <a:ext cx="1842580" cy="196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9DE09C-127D-45CF-966E-B951F27D2614}"/>
                </a:ext>
              </a:extLst>
            </p:cNvPr>
            <p:cNvSpPr txBox="1"/>
            <p:nvPr/>
          </p:nvSpPr>
          <p:spPr>
            <a:xfrm>
              <a:off x="5171055" y="5575273"/>
              <a:ext cx="2041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/>
                <a:t>Api</a:t>
              </a:r>
              <a:r>
                <a:rPr lang="en-US" altLang="ko-KR" sz="2400" b="1" dirty="0"/>
                <a:t> Gateway</a:t>
              </a:r>
              <a:endParaRPr lang="ko-KR" altLang="en-US" sz="24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62B5BF-95F7-4E59-84C8-99A9DD14E16C}"/>
              </a:ext>
            </a:extLst>
          </p:cNvPr>
          <p:cNvGrpSpPr/>
          <p:nvPr/>
        </p:nvGrpSpPr>
        <p:grpSpPr>
          <a:xfrm>
            <a:off x="310331" y="4752920"/>
            <a:ext cx="1369691" cy="1825481"/>
            <a:chOff x="668698" y="4194355"/>
            <a:chExt cx="1395370" cy="1968041"/>
          </a:xfrm>
        </p:grpSpPr>
        <p:pic>
          <p:nvPicPr>
            <p:cNvPr id="37" name="Picture 6" descr="쉽게 풀어쓴 AWS Cognito - 기초 이론">
              <a:extLst>
                <a:ext uri="{FF2B5EF4-FFF2-40B4-BE49-F238E27FC236}">
                  <a16:creationId xmlns:a16="http://schemas.microsoft.com/office/drawing/2014/main" id="{B8F090A2-8554-4587-8C9E-B77EFB3382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75" r="26998"/>
            <a:stretch/>
          </p:blipFill>
          <p:spPr bwMode="auto">
            <a:xfrm>
              <a:off x="673219" y="4194355"/>
              <a:ext cx="1390849" cy="150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5F5FD6-E61B-4A95-92F9-D7BB1F9319FA}"/>
                </a:ext>
              </a:extLst>
            </p:cNvPr>
            <p:cNvSpPr txBox="1"/>
            <p:nvPr/>
          </p:nvSpPr>
          <p:spPr>
            <a:xfrm>
              <a:off x="668698" y="5700731"/>
              <a:ext cx="1345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Cognito</a:t>
              </a:r>
              <a:endParaRPr lang="ko-KR" altLang="en-US" sz="2400" b="1" dirty="0"/>
            </a:p>
          </p:txBody>
        </p:sp>
      </p:grpSp>
      <p:pic>
        <p:nvPicPr>
          <p:cNvPr id="40" name="Picture 6" descr="6 Things to know about AWS Elastic Beanstalk | Foghorn Consulting">
            <a:extLst>
              <a:ext uri="{FF2B5EF4-FFF2-40B4-BE49-F238E27FC236}">
                <a16:creationId xmlns:a16="http://schemas.microsoft.com/office/drawing/2014/main" id="{31463199-EF68-4C53-A82C-19004A9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594" b="91016" l="2344" r="99609">
                        <a14:foregroundMark x1="30859" y1="8594" x2="32813" y2="8594"/>
                        <a14:foregroundMark x1="6641" y1="67969" x2="7422" y2="67188"/>
                        <a14:foregroundMark x1="2734" y1="73438" x2="2734" y2="73438"/>
                        <a14:foregroundMark x1="35156" y1="91016" x2="35156" y2="91016"/>
                        <a14:foregroundMark x1="44922" y1="55859" x2="77344" y2="56641"/>
                        <a14:foregroundMark x1="77344" y1="56641" x2="47656" y2="67578"/>
                        <a14:foregroundMark x1="47656" y1="67578" x2="92578" y2="69531"/>
                        <a14:foregroundMark x1="94922" y1="64453" x2="99219" y2="68750"/>
                        <a14:foregroundMark x1="94531" y1="69531" x2="94531" y2="69531"/>
                        <a14:foregroundMark x1="91797" y1="69531" x2="62891" y2="69531"/>
                        <a14:foregroundMark x1="62891" y1="69531" x2="80078" y2="58984"/>
                        <a14:foregroundMark x1="47656" y1="53125" x2="73438" y2="52734"/>
                        <a14:foregroundMark x1="73438" y1="52734" x2="73438" y2="52734"/>
                        <a14:foregroundMark x1="50000" y1="52734" x2="76172" y2="53125"/>
                        <a14:foregroundMark x1="76172" y1="53125" x2="99609" y2="64844"/>
                        <a14:foregroundMark x1="99609" y1="64844" x2="48047" y2="65234"/>
                        <a14:foregroundMark x1="48047" y1="65234" x2="51172" y2="61328"/>
                        <a14:foregroundMark x1="59375" y1="58203" x2="82031" y2="69922"/>
                        <a14:foregroundMark x1="82031" y1="69922" x2="65234" y2="50781"/>
                        <a14:foregroundMark x1="65234" y1="50781" x2="45313" y2="52734"/>
                        <a14:foregroundMark x1="43750" y1="61328" x2="44531" y2="58203"/>
                        <a14:foregroundMark x1="44531" y1="60156" x2="46094" y2="67188"/>
                        <a14:foregroundMark x1="50781" y1="59766" x2="57031" y2="68750"/>
                        <a14:foregroundMark x1="44922" y1="69922" x2="99609" y2="71875"/>
                        <a14:foregroundMark x1="67969" y1="53125" x2="78516" y2="5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52" y="1797256"/>
            <a:ext cx="1787749" cy="1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3D3EDFF-07B1-4EDB-9D41-B04068A7885F}"/>
              </a:ext>
            </a:extLst>
          </p:cNvPr>
          <p:cNvCxnSpPr/>
          <p:nvPr/>
        </p:nvCxnSpPr>
        <p:spPr>
          <a:xfrm>
            <a:off x="2459343" y="2712977"/>
            <a:ext cx="141918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B0700B-233C-4445-8498-BADA5C640DE5}"/>
              </a:ext>
            </a:extLst>
          </p:cNvPr>
          <p:cNvCxnSpPr>
            <a:cxnSpLocks/>
          </p:cNvCxnSpPr>
          <p:nvPr/>
        </p:nvCxnSpPr>
        <p:spPr>
          <a:xfrm>
            <a:off x="5389520" y="2805652"/>
            <a:ext cx="15015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2D6111-3C29-4AB2-BDAB-EEEE3B783C81}"/>
              </a:ext>
            </a:extLst>
          </p:cNvPr>
          <p:cNvGrpSpPr/>
          <p:nvPr/>
        </p:nvGrpSpPr>
        <p:grpSpPr>
          <a:xfrm>
            <a:off x="10588481" y="4904415"/>
            <a:ext cx="556584" cy="1000159"/>
            <a:chOff x="3979689" y="4664597"/>
            <a:chExt cx="1350046" cy="2414465"/>
          </a:xfrm>
        </p:grpSpPr>
        <p:pic>
          <p:nvPicPr>
            <p:cNvPr id="2050" name="Picture 2" descr="매뉴얼][초보자를 위한 AWS 웹구축] 2. IAM 유저 및 MFA 생성하기 | NDS Cloud Tech Blog">
              <a:extLst>
                <a:ext uri="{FF2B5EF4-FFF2-40B4-BE49-F238E27FC236}">
                  <a16:creationId xmlns:a16="http://schemas.microsoft.com/office/drawing/2014/main" id="{EA41CAF1-7136-4D45-A071-9C014A1CC4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7" t="5950" r="20959" b="15996"/>
            <a:stretch/>
          </p:blipFill>
          <p:spPr bwMode="auto">
            <a:xfrm>
              <a:off x="4056185" y="4664597"/>
              <a:ext cx="1122921" cy="157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0ADB5C-21DE-4204-82B6-C40599EAC01A}"/>
                </a:ext>
              </a:extLst>
            </p:cNvPr>
            <p:cNvSpPr txBox="1"/>
            <p:nvPr/>
          </p:nvSpPr>
          <p:spPr>
            <a:xfrm>
              <a:off x="3979689" y="6261765"/>
              <a:ext cx="1350046" cy="81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IAM</a:t>
              </a:r>
              <a:endParaRPr lang="ko-KR" altLang="en-US" sz="2400" b="1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E0451E-7D8F-4EAA-B963-60431B466E0C}"/>
              </a:ext>
            </a:extLst>
          </p:cNvPr>
          <p:cNvCxnSpPr>
            <a:cxnSpLocks/>
          </p:cNvCxnSpPr>
          <p:nvPr/>
        </p:nvCxnSpPr>
        <p:spPr>
          <a:xfrm flipH="1">
            <a:off x="985814" y="3746143"/>
            <a:ext cx="396517" cy="87425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517D18-FA1B-448E-AFC3-D29B4BDD9910}"/>
              </a:ext>
            </a:extLst>
          </p:cNvPr>
          <p:cNvCxnSpPr>
            <a:cxnSpLocks/>
          </p:cNvCxnSpPr>
          <p:nvPr/>
        </p:nvCxnSpPr>
        <p:spPr>
          <a:xfrm>
            <a:off x="2484569" y="3747334"/>
            <a:ext cx="604898" cy="8474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A429898-FFE2-48A0-805F-236B71C7016B}"/>
              </a:ext>
            </a:extLst>
          </p:cNvPr>
          <p:cNvCxnSpPr>
            <a:cxnSpLocks/>
          </p:cNvCxnSpPr>
          <p:nvPr/>
        </p:nvCxnSpPr>
        <p:spPr>
          <a:xfrm flipV="1">
            <a:off x="4700508" y="5489646"/>
            <a:ext cx="4293021" cy="374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0E1F6B6-3DCC-4636-8C45-C8823CD5AC00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10013736" y="3839804"/>
            <a:ext cx="105174" cy="8649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405E97-7104-4CB5-B782-FD402863F939}"/>
              </a:ext>
            </a:extLst>
          </p:cNvPr>
          <p:cNvCxnSpPr>
            <a:cxnSpLocks/>
          </p:cNvCxnSpPr>
          <p:nvPr/>
        </p:nvCxnSpPr>
        <p:spPr>
          <a:xfrm flipH="1">
            <a:off x="8238942" y="2805652"/>
            <a:ext cx="10631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953326" cy="660429"/>
            <a:chOff x="1188881" y="351819"/>
            <a:chExt cx="39533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9533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Route 53, Certificate Manager</a:t>
              </a:r>
              <a:endParaRPr lang="ko-KR" altLang="en-US" sz="22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28BC96-193A-4466-8551-0BF276966040}"/>
              </a:ext>
            </a:extLst>
          </p:cNvPr>
          <p:cNvGrpSpPr/>
          <p:nvPr/>
        </p:nvGrpSpPr>
        <p:grpSpPr>
          <a:xfrm>
            <a:off x="1188881" y="1262952"/>
            <a:ext cx="1667475" cy="2441586"/>
            <a:chOff x="4131004" y="3915052"/>
            <a:chExt cx="1667475" cy="2441586"/>
          </a:xfrm>
        </p:grpSpPr>
        <p:pic>
          <p:nvPicPr>
            <p:cNvPr id="1026" name="Picture 2" descr="매뉴얼][초보자를 위한 AWS 웹구축] 8. 무료 도메인으로 Route 53 등록 및 ELB 연결 | NDS Cloud Tech Blog">
              <a:extLst>
                <a:ext uri="{FF2B5EF4-FFF2-40B4-BE49-F238E27FC236}">
                  <a16:creationId xmlns:a16="http://schemas.microsoft.com/office/drawing/2014/main" id="{77F9682C-B447-4A83-9DE1-40B1631F98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605"/>
            <a:stretch/>
          </p:blipFill>
          <p:spPr bwMode="auto">
            <a:xfrm>
              <a:off x="4131004" y="3915052"/>
              <a:ext cx="1667475" cy="208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A295AA-A4E0-46F7-BD47-B81F8822DE9C}"/>
                </a:ext>
              </a:extLst>
            </p:cNvPr>
            <p:cNvSpPr txBox="1"/>
            <p:nvPr/>
          </p:nvSpPr>
          <p:spPr>
            <a:xfrm>
              <a:off x="4277000" y="5894973"/>
              <a:ext cx="150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Route 53</a:t>
              </a:r>
              <a:endParaRPr lang="ko-KR" altLang="en-US" sz="24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C5B704-8EDE-43B2-A1D4-8DE8D9B284B3}"/>
              </a:ext>
            </a:extLst>
          </p:cNvPr>
          <p:cNvSpPr txBox="1"/>
          <p:nvPr/>
        </p:nvSpPr>
        <p:spPr>
          <a:xfrm>
            <a:off x="3750198" y="2122123"/>
            <a:ext cx="717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가용성과 확장성이 우수한 </a:t>
            </a:r>
            <a:r>
              <a:rPr lang="en-US" altLang="ko-KR" dirty="0"/>
              <a:t>DNS (Domain Name Service) </a:t>
            </a:r>
            <a:r>
              <a:rPr lang="ko-KR" altLang="en-US" dirty="0"/>
              <a:t>웹 서비스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E1FD46-4D2B-45F8-BF53-58A71353FD2E}"/>
              </a:ext>
            </a:extLst>
          </p:cNvPr>
          <p:cNvGrpSpPr/>
          <p:nvPr/>
        </p:nvGrpSpPr>
        <p:grpSpPr>
          <a:xfrm>
            <a:off x="625814" y="4041959"/>
            <a:ext cx="3306572" cy="2104165"/>
            <a:chOff x="625814" y="4041959"/>
            <a:chExt cx="3306572" cy="2104165"/>
          </a:xfrm>
        </p:grpSpPr>
        <p:pic>
          <p:nvPicPr>
            <p:cNvPr id="1028" name="Picture 4" descr="ACM 인증 방법 및 인증서 갱신 방법">
              <a:extLst>
                <a:ext uri="{FF2B5EF4-FFF2-40B4-BE49-F238E27FC236}">
                  <a16:creationId xmlns:a16="http://schemas.microsoft.com/office/drawing/2014/main" id="{D36141D9-4AD8-4197-9102-96FF4B7A1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97" r="23487" b="21778"/>
            <a:stretch/>
          </p:blipFill>
          <p:spPr bwMode="auto">
            <a:xfrm>
              <a:off x="1148275" y="4041959"/>
              <a:ext cx="1788164" cy="164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5E8E8E-1654-4E06-87A5-E5DBB96C9FEA}"/>
                </a:ext>
              </a:extLst>
            </p:cNvPr>
            <p:cNvSpPr txBox="1"/>
            <p:nvPr/>
          </p:nvSpPr>
          <p:spPr>
            <a:xfrm>
              <a:off x="625814" y="5684459"/>
              <a:ext cx="330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Certificate Manager</a:t>
              </a:r>
              <a:endParaRPr lang="ko-KR" altLang="en-US" sz="24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5274A0D-DBDE-4174-A652-002D6FD9F805}"/>
              </a:ext>
            </a:extLst>
          </p:cNvPr>
          <p:cNvSpPr txBox="1"/>
          <p:nvPr/>
        </p:nvSpPr>
        <p:spPr>
          <a:xfrm>
            <a:off x="3750198" y="3860127"/>
            <a:ext cx="797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웹사이트와 애플리케이션을 보호하는 </a:t>
            </a:r>
            <a:r>
              <a:rPr lang="ko-KR" altLang="en-US" dirty="0" err="1"/>
              <a:t>퍼블릭</a:t>
            </a:r>
            <a:r>
              <a:rPr lang="ko-KR" altLang="en-US" dirty="0"/>
              <a:t> 및 </a:t>
            </a:r>
            <a:r>
              <a:rPr lang="ko-KR" altLang="en-US" dirty="0" err="1"/>
              <a:t>프아이빗</a:t>
            </a:r>
            <a:r>
              <a:rPr lang="ko-KR" altLang="en-US" dirty="0"/>
              <a:t> </a:t>
            </a:r>
            <a:r>
              <a:rPr lang="en-US" altLang="ko-KR" dirty="0"/>
              <a:t>SSL/TLS X.509 </a:t>
            </a:r>
            <a:r>
              <a:rPr lang="ko-KR" altLang="en-US" dirty="0"/>
              <a:t>인증서와 키를 만들고</a:t>
            </a:r>
            <a:r>
              <a:rPr lang="en-US" altLang="ko-KR" dirty="0"/>
              <a:t>, </a:t>
            </a:r>
            <a:r>
              <a:rPr lang="ko-KR" altLang="en-US" dirty="0"/>
              <a:t>저장하고</a:t>
            </a:r>
            <a:r>
              <a:rPr lang="en-US" altLang="ko-KR" dirty="0"/>
              <a:t>, </a:t>
            </a:r>
            <a:r>
              <a:rPr lang="ko-KR" altLang="en-US" dirty="0"/>
              <a:t>갱신하는 복잡성을 처리</a:t>
            </a:r>
            <a:endParaRPr lang="en-US" altLang="ko-KR" dirty="0"/>
          </a:p>
          <a:p>
            <a:r>
              <a:rPr lang="en-US" altLang="ko-KR" dirty="0"/>
              <a:t>ACM : TLS</a:t>
            </a:r>
            <a:r>
              <a:rPr lang="ko-KR" altLang="en-US" dirty="0"/>
              <a:t>를 사용하는 보안 웹이 필요한 기업 고객을 위해 인증서를 관리</a:t>
            </a:r>
            <a:endParaRPr lang="en-US" altLang="ko-KR" dirty="0"/>
          </a:p>
          <a:p>
            <a:r>
              <a:rPr lang="en-US" altLang="ko-KR" dirty="0"/>
              <a:t>ACM</a:t>
            </a:r>
            <a:r>
              <a:rPr lang="ko-KR" altLang="en-US" dirty="0"/>
              <a:t>인증서를 이용해 </a:t>
            </a:r>
            <a:r>
              <a:rPr lang="en-US" altLang="ko-KR" dirty="0"/>
              <a:t>Elastic Load Balancing, </a:t>
            </a:r>
            <a:r>
              <a:rPr lang="en-US" altLang="ko-KR" dirty="0" err="1"/>
              <a:t>CloudFornt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Gateway </a:t>
            </a:r>
            <a:r>
              <a:rPr lang="ko-KR" altLang="en-US" dirty="0"/>
              <a:t>등을 통해 배포된다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8881" y="35181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이용 서비스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5B579-B2B8-4FC2-8F01-42A9B016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" y="1664361"/>
            <a:ext cx="5984514" cy="313268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52EC746-C219-4D44-9164-7A888283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91" y="1721324"/>
            <a:ext cx="5430911" cy="3220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57B9B5-49BD-41B5-BB18-051FDC096E63}"/>
              </a:ext>
            </a:extLst>
          </p:cNvPr>
          <p:cNvSpPr txBox="1"/>
          <p:nvPr/>
        </p:nvSpPr>
        <p:spPr>
          <a:xfrm>
            <a:off x="1188881" y="581361"/>
            <a:ext cx="3953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Route 53, Certificate Manager</a:t>
            </a:r>
            <a:endParaRPr lang="ko-KR" altLang="en-US" sz="2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DED2C8-1270-42A8-A428-4B5B23E2FD80}"/>
              </a:ext>
            </a:extLst>
          </p:cNvPr>
          <p:cNvSpPr/>
          <p:nvPr/>
        </p:nvSpPr>
        <p:spPr>
          <a:xfrm>
            <a:off x="8819907" y="2733140"/>
            <a:ext cx="1875101" cy="220833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0FB932-5049-43F9-BA43-A42191D9FD3F}"/>
              </a:ext>
            </a:extLst>
          </p:cNvPr>
          <p:cNvSpPr/>
          <p:nvPr/>
        </p:nvSpPr>
        <p:spPr>
          <a:xfrm>
            <a:off x="925554" y="4068303"/>
            <a:ext cx="891672" cy="341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308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Route 53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0E94260-E20D-4DAC-BC77-5DDB6BEF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69"/>
          <a:stretch/>
        </p:blipFill>
        <p:spPr>
          <a:xfrm>
            <a:off x="2621457" y="4400629"/>
            <a:ext cx="9233845" cy="2247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263E8F-CBE6-4CC8-AD4C-7830321234F1}"/>
              </a:ext>
            </a:extLst>
          </p:cNvPr>
          <p:cNvSpPr txBox="1"/>
          <p:nvPr/>
        </p:nvSpPr>
        <p:spPr>
          <a:xfrm>
            <a:off x="1188881" y="581361"/>
            <a:ext cx="3953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Route 53, Certificate Manager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DB566-F1E2-4A02-98F7-9EB33B31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57" y="1012248"/>
            <a:ext cx="8498644" cy="338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6416FA-8736-4FEF-BBE0-D496757C60CB}"/>
              </a:ext>
            </a:extLst>
          </p:cNvPr>
          <p:cNvSpPr txBox="1"/>
          <p:nvPr/>
        </p:nvSpPr>
        <p:spPr>
          <a:xfrm>
            <a:off x="625814" y="2381968"/>
            <a:ext cx="14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Route 53</a:t>
            </a:r>
            <a:r>
              <a:rPr lang="ko-KR" altLang="en-US" dirty="0"/>
              <a:t>에 도메인 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E8D35-8FFC-4042-829D-B6BB6560EEB8}"/>
              </a:ext>
            </a:extLst>
          </p:cNvPr>
          <p:cNvSpPr txBox="1"/>
          <p:nvPr/>
        </p:nvSpPr>
        <p:spPr>
          <a:xfrm>
            <a:off x="321731" y="5048758"/>
            <a:ext cx="210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ACM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Route 53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등록한 도메인으로 인증서 발급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F7F0D-117F-41BC-93DB-444BC6672993}"/>
              </a:ext>
            </a:extLst>
          </p:cNvPr>
          <p:cNvSpPr/>
          <p:nvPr/>
        </p:nvSpPr>
        <p:spPr>
          <a:xfrm>
            <a:off x="8488190" y="3346941"/>
            <a:ext cx="1176671" cy="5190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9C038-697E-4B12-AAA3-9FBB768FE8AC}"/>
              </a:ext>
            </a:extLst>
          </p:cNvPr>
          <p:cNvSpPr/>
          <p:nvPr/>
        </p:nvSpPr>
        <p:spPr>
          <a:xfrm>
            <a:off x="3316236" y="6129526"/>
            <a:ext cx="1938670" cy="5190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9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308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Route 53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263E8F-CBE6-4CC8-AD4C-7830321234F1}"/>
              </a:ext>
            </a:extLst>
          </p:cNvPr>
          <p:cNvSpPr txBox="1"/>
          <p:nvPr/>
        </p:nvSpPr>
        <p:spPr>
          <a:xfrm>
            <a:off x="1188881" y="581361"/>
            <a:ext cx="3953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Route 53, Certificate Manager</a:t>
            </a:r>
            <a:endParaRPr lang="ko-KR" altLang="en-US" sz="2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5C6884-6804-4EC8-BE24-3AFADB98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079426"/>
            <a:ext cx="5753100" cy="55054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39C1B1-7A3B-4E94-BAE3-731B1C6BF671}"/>
              </a:ext>
            </a:extLst>
          </p:cNvPr>
          <p:cNvSpPr/>
          <p:nvPr/>
        </p:nvSpPr>
        <p:spPr>
          <a:xfrm>
            <a:off x="3254174" y="3371023"/>
            <a:ext cx="3833755" cy="8074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524" y="312160"/>
            <a:ext cx="8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48446" cy="660429"/>
            <a:chOff x="1188881" y="351819"/>
            <a:chExt cx="13484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이용 서비스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1576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Cognito</a:t>
              </a:r>
              <a:endParaRPr lang="ko-KR" altLang="en-US" sz="2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C2B99B-33AB-4C8D-9ADC-0C01A4DB63D9}"/>
              </a:ext>
            </a:extLst>
          </p:cNvPr>
          <p:cNvSpPr txBox="1"/>
          <p:nvPr/>
        </p:nvSpPr>
        <p:spPr>
          <a:xfrm>
            <a:off x="659353" y="3561568"/>
            <a:ext cx="560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Cognito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사용자 가입</a:t>
            </a:r>
            <a:r>
              <a:rPr lang="en-US" altLang="ko-KR" dirty="0"/>
              <a:t>, </a:t>
            </a:r>
            <a:r>
              <a:rPr lang="ko-KR" altLang="en-US" dirty="0"/>
              <a:t>로그인 및 액세스 제어 기능을 추가 가능</a:t>
            </a:r>
            <a:endParaRPr lang="en-US" altLang="ko-KR" dirty="0"/>
          </a:p>
        </p:txBody>
      </p:sp>
      <p:pic>
        <p:nvPicPr>
          <p:cNvPr id="27" name="Picture 6" descr="쉽게 풀어쓴 AWS Cognito - 기초 이론">
            <a:extLst>
              <a:ext uri="{FF2B5EF4-FFF2-40B4-BE49-F238E27FC236}">
                <a16:creationId xmlns:a16="http://schemas.microsoft.com/office/drawing/2014/main" id="{EAE24243-2AC9-4E9B-BD7B-A7666636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26" y="1857306"/>
            <a:ext cx="3143388" cy="15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2CAA9D1-BDB3-404D-B0FD-244CBB179A20}"/>
              </a:ext>
            </a:extLst>
          </p:cNvPr>
          <p:cNvGrpSpPr/>
          <p:nvPr/>
        </p:nvGrpSpPr>
        <p:grpSpPr>
          <a:xfrm>
            <a:off x="6471648" y="896934"/>
            <a:ext cx="5446521" cy="5156579"/>
            <a:chOff x="2314575" y="428625"/>
            <a:chExt cx="7562850" cy="60007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2D031D-089E-4A2F-8600-840DC118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575" y="428625"/>
              <a:ext cx="7562850" cy="60007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1A3A49-A07C-4188-BD7A-9BA634D83583}"/>
                </a:ext>
              </a:extLst>
            </p:cNvPr>
            <p:cNvSpPr/>
            <p:nvPr/>
          </p:nvSpPr>
          <p:spPr>
            <a:xfrm>
              <a:off x="2441247" y="2526320"/>
              <a:ext cx="5429537" cy="529396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09B8655-8BF3-4717-8A55-C3C65089B817}"/>
                </a:ext>
              </a:extLst>
            </p:cNvPr>
            <p:cNvSpPr/>
            <p:nvPr/>
          </p:nvSpPr>
          <p:spPr>
            <a:xfrm>
              <a:off x="2494266" y="4997298"/>
              <a:ext cx="5429537" cy="6554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0CFB6F-90AC-473A-9BAB-896A14CF4D24}"/>
              </a:ext>
            </a:extLst>
          </p:cNvPr>
          <p:cNvSpPr txBox="1"/>
          <p:nvPr/>
        </p:nvSpPr>
        <p:spPr>
          <a:xfrm>
            <a:off x="518085" y="5013181"/>
            <a:ext cx="588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기본 </a:t>
            </a:r>
            <a:r>
              <a:rPr lang="en-US" altLang="ko-KR" sz="1400" dirty="0"/>
              <a:t>Elastic Beanstalk</a:t>
            </a:r>
            <a:r>
              <a:rPr lang="ko-KR" altLang="en-US" sz="1400" dirty="0"/>
              <a:t>생성시 기본 </a:t>
            </a:r>
            <a:r>
              <a:rPr lang="en-US" altLang="ko-KR" sz="1400" dirty="0"/>
              <a:t>HTTP</a:t>
            </a:r>
            <a:r>
              <a:rPr lang="ko-KR" altLang="en-US" sz="1400" dirty="0"/>
              <a:t>로 구성이 되기때문에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HTTPS</a:t>
            </a:r>
            <a:r>
              <a:rPr lang="ko-KR" altLang="en-US" sz="1400" dirty="0"/>
              <a:t>를 적용하기 위해서는 사전 </a:t>
            </a:r>
            <a:r>
              <a:rPr lang="en-US" altLang="ko-KR" sz="1400" dirty="0"/>
              <a:t>AWS Certificate Manager (ACM)</a:t>
            </a:r>
            <a:r>
              <a:rPr lang="ko-KR" altLang="en-US" sz="1400" dirty="0"/>
              <a:t>에서 인증서를 발급받아 </a:t>
            </a:r>
            <a:r>
              <a:rPr lang="en-US" altLang="ko-KR" sz="1400" dirty="0"/>
              <a:t>HTTPS</a:t>
            </a:r>
            <a:r>
              <a:rPr lang="ko-KR" altLang="en-US" sz="1400" dirty="0"/>
              <a:t>를 적용해야 </a:t>
            </a:r>
            <a:r>
              <a:rPr lang="en-US" altLang="ko-KR" sz="1400" dirty="0"/>
              <a:t>Cognito</a:t>
            </a:r>
            <a:r>
              <a:rPr lang="ko-KR" altLang="en-US" sz="1400" dirty="0"/>
              <a:t>에서 </a:t>
            </a:r>
            <a:r>
              <a:rPr lang="en-US" altLang="ko-KR" sz="1400" dirty="0"/>
              <a:t>EB</a:t>
            </a:r>
            <a:r>
              <a:rPr lang="ko-KR" altLang="en-US" sz="1400" dirty="0"/>
              <a:t>주소로 </a:t>
            </a:r>
            <a:r>
              <a:rPr lang="en-US" altLang="ko-KR" sz="1400" dirty="0"/>
              <a:t>URL</a:t>
            </a:r>
            <a:r>
              <a:rPr lang="ko-KR" altLang="en-US" sz="1400" dirty="0"/>
              <a:t>을 지정할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56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754</Words>
  <Application>Microsoft Office PowerPoint</Application>
  <PresentationFormat>와이드스크린</PresentationFormat>
  <Paragraphs>136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JIMIN</cp:lastModifiedBy>
  <cp:revision>327</cp:revision>
  <dcterms:created xsi:type="dcterms:W3CDTF">2015-01-21T11:35:38Z</dcterms:created>
  <dcterms:modified xsi:type="dcterms:W3CDTF">2021-12-17T13:27:15Z</dcterms:modified>
</cp:coreProperties>
</file>