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70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3" r:id="rId13"/>
    <p:sldId id="272" r:id="rId14"/>
    <p:sldId id="265" r:id="rId15"/>
    <p:sldId id="277" r:id="rId16"/>
    <p:sldId id="278" r:id="rId17"/>
    <p:sldId id="266" r:id="rId18"/>
    <p:sldId id="279" r:id="rId19"/>
    <p:sldId id="267" r:id="rId20"/>
    <p:sldId id="274" r:id="rId21"/>
    <p:sldId id="275" r:id="rId22"/>
    <p:sldId id="268" r:id="rId23"/>
    <p:sldId id="27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28"/>
    <p:restoredTop sz="94660"/>
  </p:normalViewPr>
  <p:slideViewPr>
    <p:cSldViewPr snapToGrid="0">
      <p:cViewPr varScale="1">
        <p:scale>
          <a:sx n="114" d="100"/>
          <a:sy n="114" d="100"/>
        </p:scale>
        <p:origin x="456" y="9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5B53D-226B-4CF4-9AC7-BF7890C2F655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9A99C481-D572-4747-A891-2FA4D5DEC8C5}" type="datetime1">
              <a:rPr lang="ko-KR" altLang="en-US"/>
              <a:pPr lvl="0">
                <a:defRPr/>
              </a:pPr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515572D-DCC5-4511-A3D5-618DAD61789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 /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 /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 /><Relationship Id="rId2" Type="http://schemas.openxmlformats.org/officeDocument/2006/relationships/image" Target="../media/image30.png" /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 /><Relationship Id="rId2" Type="http://schemas.openxmlformats.org/officeDocument/2006/relationships/image" Target="../media/image32.PNG" /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 /><Relationship Id="rId2" Type="http://schemas.openxmlformats.org/officeDocument/2006/relationships/image" Target="../media/image34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6.PNG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 /><Relationship Id="rId2" Type="http://schemas.openxmlformats.org/officeDocument/2006/relationships/image" Target="../media/image37.png" /><Relationship Id="rId1" Type="http://schemas.openxmlformats.org/officeDocument/2006/relationships/slideLayout" Target="../slideLayouts/slideLayout1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 /><Relationship Id="rId2" Type="http://schemas.openxmlformats.org/officeDocument/2006/relationships/image" Target="../media/image39.jpe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41.jpeg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 /><Relationship Id="rId2" Type="http://schemas.openxmlformats.org/officeDocument/2006/relationships/image" Target="../media/image43.png" /><Relationship Id="rId1" Type="http://schemas.openxmlformats.org/officeDocument/2006/relationships/slideLayout" Target="../slideLayouts/slideLayout1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 /><Relationship Id="rId1" Type="http://schemas.openxmlformats.org/officeDocument/2006/relationships/slideLayout" Target="../slideLayouts/slideLayout1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13" Type="http://schemas.openxmlformats.org/officeDocument/2006/relationships/image" Target="../media/image14.jpe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12" Type="http://schemas.openxmlformats.org/officeDocument/2006/relationships/image" Target="../media/image13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7.png" /><Relationship Id="rId11" Type="http://schemas.openxmlformats.org/officeDocument/2006/relationships/image" Target="../media/image12.png" /><Relationship Id="rId5" Type="http://schemas.openxmlformats.org/officeDocument/2006/relationships/image" Target="../media/image6.png" /><Relationship Id="rId10" Type="http://schemas.openxmlformats.org/officeDocument/2006/relationships/image" Target="../media/image11.png" /><Relationship Id="rId4" Type="http://schemas.openxmlformats.org/officeDocument/2006/relationships/image" Target="../media/image5.png" /><Relationship Id="rId9" Type="http://schemas.openxmlformats.org/officeDocument/2006/relationships/image" Target="../media/image10.png" /><Relationship Id="rId14" Type="http://schemas.openxmlformats.org/officeDocument/2006/relationships/image" Target="../media/image15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08747" y="1929550"/>
            <a:ext cx="9374505" cy="2013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6000" b="1" spc="-300" dirty="0">
                <a:solidFill>
                  <a:schemeClr val="accent1"/>
                </a:solidFill>
                <a:latin typeface="+mj-lt"/>
              </a:rPr>
              <a:t>Cloud</a:t>
            </a:r>
            <a:r>
              <a:rPr lang="en-US" altLang="ko-KR" sz="6000" b="1" spc="-300" dirty="0">
                <a:solidFill>
                  <a:srgbClr val="A1978B"/>
                </a:solidFill>
                <a:latin typeface="+mj-lt"/>
              </a:rPr>
              <a:t> </a:t>
            </a:r>
          </a:p>
          <a:p>
            <a:pPr algn="ctr">
              <a:defRPr/>
            </a:pPr>
            <a:r>
              <a:rPr lang="en-US" altLang="ko-KR" sz="6600" b="1" spc="-300" dirty="0">
                <a:solidFill>
                  <a:schemeClr val="accent1"/>
                </a:solidFill>
                <a:latin typeface="+mj-lt"/>
              </a:rPr>
              <a:t>Computing</a:t>
            </a:r>
          </a:p>
        </p:txBody>
      </p:sp>
      <p:sp>
        <p:nvSpPr>
          <p:cNvPr id="5" name="양쪽 대괄호 4"/>
          <p:cNvSpPr/>
          <p:nvPr/>
        </p:nvSpPr>
        <p:spPr>
          <a:xfrm>
            <a:off x="831849" y="1835150"/>
            <a:ext cx="10528300" cy="2235200"/>
          </a:xfrm>
          <a:prstGeom prst="bracketPair">
            <a:avLst>
              <a:gd name="adj" fmla="val 121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 flipH="1">
            <a:off x="4701351" y="5397668"/>
            <a:ext cx="27892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spc="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201795088</a:t>
            </a:r>
            <a:r>
              <a:rPr lang="ko-KR" altLang="en-US" sz="2000" b="1" spc="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조철연</a:t>
            </a:r>
          </a:p>
          <a:p>
            <a:pPr algn="ctr">
              <a:defRPr/>
            </a:pPr>
            <a:r>
              <a:rPr lang="en-US" altLang="ko-KR" sz="2000" b="1" spc="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201795102</a:t>
            </a:r>
            <a:r>
              <a:rPr lang="ko-KR" altLang="en-US" sz="2000" b="1" spc="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pc="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황성재</a:t>
            </a:r>
            <a:endParaRPr lang="ko-KR" altLang="en-US" sz="2000" b="1" spc="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2000" b="1" spc="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201842004</a:t>
            </a:r>
            <a:r>
              <a:rPr lang="ko-KR" altLang="en-US" sz="2000" b="1" spc="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pc="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김주언</a:t>
            </a:r>
            <a:endParaRPr lang="ko-KR" altLang="en-US" sz="2000" b="1" spc="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Inbound Rule</a:t>
            </a:r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8603" y="1187058"/>
            <a:ext cx="11627701" cy="5170566"/>
          </a:xfrm>
          <a:prstGeom prst="rect">
            <a:avLst/>
          </a:prstGeom>
        </p:spPr>
      </p:pic>
      <p:sp>
        <p:nvSpPr>
          <p:cNvPr id="108" name="직사각형 12"/>
          <p:cNvSpPr/>
          <p:nvPr/>
        </p:nvSpPr>
        <p:spPr>
          <a:xfrm>
            <a:off x="415615" y="5124275"/>
            <a:ext cx="11597244" cy="11305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5" y="127626"/>
            <a:ext cx="5986572" cy="641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Endpoint</a:t>
            </a:r>
            <a:r>
              <a:rPr lang="ko-KR" altLang="en-US" sz="3600" b="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로 </a:t>
            </a:r>
            <a:r>
              <a:rPr lang="en-US" altLang="ko-KR" sz="3600" b="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MySQL</a:t>
            </a:r>
            <a:r>
              <a:rPr lang="ko-KR" altLang="en-US" sz="3600" b="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과 </a:t>
            </a:r>
            <a:r>
              <a:rPr lang="en-US" altLang="ko-KR" sz="3600" b="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RDS</a:t>
            </a:r>
            <a:r>
              <a:rPr lang="ko-KR" altLang="en-US" sz="3600" b="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 연결</a:t>
            </a:r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14749" y="1180439"/>
            <a:ext cx="8174080" cy="5316713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0539" y="1536352"/>
            <a:ext cx="2780236" cy="3043232"/>
          </a:xfrm>
          <a:prstGeom prst="rect">
            <a:avLst/>
          </a:prstGeom>
        </p:spPr>
      </p:pic>
      <p:sp>
        <p:nvSpPr>
          <p:cNvPr id="108" name="직사각형 12"/>
          <p:cNvSpPr/>
          <p:nvPr/>
        </p:nvSpPr>
        <p:spPr>
          <a:xfrm>
            <a:off x="4170238" y="2543665"/>
            <a:ext cx="4763610" cy="11527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5" y="127626"/>
            <a:ext cx="5986572" cy="641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OPEN  API </a:t>
            </a:r>
            <a:r>
              <a:rPr lang="ko-KR" altLang="en-US" sz="3600" b="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활용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15FBA2-8A29-4B43-837D-7C0ED6D80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71" y="1180438"/>
            <a:ext cx="5827049" cy="55499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FDD725-1889-4680-86CE-73D7995FF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496" y="1180438"/>
            <a:ext cx="5490333" cy="55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8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984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Google Cloud </a:t>
            </a:r>
            <a:r>
              <a:rPr lang="ko-KR" altLang="en-US" sz="3600" b="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사진 업로드</a:t>
            </a:r>
          </a:p>
        </p:txBody>
      </p:sp>
      <p:pic>
        <p:nvPicPr>
          <p:cNvPr id="114" name="그림 1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490" y="1209454"/>
            <a:ext cx="5626997" cy="5347290"/>
          </a:xfrm>
          <a:prstGeom prst="rect">
            <a:avLst/>
          </a:prstGeom>
        </p:spPr>
      </p:pic>
      <p:pic>
        <p:nvPicPr>
          <p:cNvPr id="115" name="그림 1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2018" y="1209454"/>
            <a:ext cx="6051697" cy="534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03138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데이터 입력</a:t>
            </a:r>
          </a:p>
        </p:txBody>
      </p:sp>
      <p:pic>
        <p:nvPicPr>
          <p:cNvPr id="114" name="그림 1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4454" y="1163629"/>
            <a:ext cx="5130335" cy="5427766"/>
          </a:xfrm>
          <a:prstGeom prst="rect">
            <a:avLst/>
          </a:prstGeom>
        </p:spPr>
      </p:pic>
      <p:pic>
        <p:nvPicPr>
          <p:cNvPr id="115" name="그림 1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30348" y="1163629"/>
            <a:ext cx="5997198" cy="5347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5" y="127626"/>
            <a:ext cx="54755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EC2  </a:t>
            </a:r>
            <a:r>
              <a:rPr lang="en-US" altLang="ko-KR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AutoScaling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템플릿 생성</a:t>
            </a:r>
            <a:endParaRPr lang="ko-KR" altLang="en-US" sz="3600" b="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4" name="그림 1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4367" y="1975598"/>
            <a:ext cx="5626997" cy="3781444"/>
          </a:xfrm>
          <a:prstGeom prst="rect">
            <a:avLst/>
          </a:prstGeom>
        </p:spPr>
      </p:pic>
      <p:pic>
        <p:nvPicPr>
          <p:cNvPr id="115" name="그림 1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670" y="2109486"/>
            <a:ext cx="6051697" cy="35136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E22077A-5887-4D67-A182-166D09F84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5070" y="2261886"/>
            <a:ext cx="6051697" cy="351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2577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984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EC2  </a:t>
            </a:r>
            <a:r>
              <a:rPr lang="en-US" altLang="ko-KR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AutoScaling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적용</a:t>
            </a:r>
            <a:endParaRPr lang="ko-KR" altLang="en-US" sz="3600" b="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4" name="그림 1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6045" y="1163243"/>
            <a:ext cx="5797601" cy="42015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E22077A-5887-4D67-A182-166D09F84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744" y="1108716"/>
            <a:ext cx="5688297" cy="4310571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C73EB86-FB85-45FF-A372-D13F544A0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888" y="4831809"/>
            <a:ext cx="5797601" cy="158758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0359355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실행 화면</a:t>
            </a: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 rotWithShape="1">
          <a:blip r:embed="rId2"/>
          <a:srcRect l="27100" r="10320" b="2980"/>
          <a:stretch>
            <a:fillRect/>
          </a:stretch>
        </p:blipFill>
        <p:spPr>
          <a:xfrm>
            <a:off x="724696" y="1623232"/>
            <a:ext cx="5371303" cy="4685865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 rotWithShape="1">
          <a:blip r:embed="rId3"/>
          <a:srcRect l="30260" t="230" r="9530" b="-230"/>
          <a:stretch>
            <a:fillRect/>
          </a:stretch>
        </p:blipFill>
        <p:spPr>
          <a:xfrm>
            <a:off x="6096000" y="1340030"/>
            <a:ext cx="5179921" cy="48203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984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코드</a:t>
            </a:r>
            <a:endParaRPr lang="ko-KR" altLang="en-US" sz="3600" b="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6B678D-41BC-474F-8C6D-E3F71E0F8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48" y="1095713"/>
            <a:ext cx="5444441" cy="205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3D9C490-B1EC-4948-929C-AFB073EA6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288" y="1081521"/>
            <a:ext cx="6123963" cy="560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D518859-8F15-4F61-9E6F-D23E64FB6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49" y="3429000"/>
            <a:ext cx="5444441" cy="325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843941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921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카카오 맵 </a:t>
            </a:r>
            <a:r>
              <a:rPr lang="en-US" altLang="ko-KR" sz="3600" b="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&amp; </a:t>
            </a:r>
            <a:r>
              <a:rPr lang="ko-KR" altLang="en-US" sz="3600" b="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길찾기</a:t>
            </a:r>
            <a:r>
              <a:rPr lang="ko-KR" altLang="en-US" sz="3600" b="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실행</a:t>
            </a:r>
          </a:p>
        </p:txBody>
      </p:sp>
      <p:pic>
        <p:nvPicPr>
          <p:cNvPr id="118" name="그림 1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9706" y="1139120"/>
            <a:ext cx="10372588" cy="53737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5" y="127626"/>
            <a:ext cx="59865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목차</a:t>
            </a:r>
            <a:endParaRPr lang="en-US" altLang="ko-KR" sz="3600" b="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>
              <a:defRPr/>
            </a:pPr>
            <a:endParaRPr lang="ko-KR" altLang="en-US" sz="3600" b="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내용 개체 틀 13">
            <a:extLst>
              <a:ext uri="{FF2B5EF4-FFF2-40B4-BE49-F238E27FC236}">
                <a16:creationId xmlns:a16="http://schemas.microsoft.com/office/drawing/2014/main" id="{65B6C14A-A87F-479D-AC9B-99F906B1684A}"/>
              </a:ext>
            </a:extLst>
          </p:cNvPr>
          <p:cNvSpPr txBox="1">
            <a:spLocks/>
          </p:cNvSpPr>
          <p:nvPr/>
        </p:nvSpPr>
        <p:spPr>
          <a:xfrm>
            <a:off x="619058" y="1371599"/>
            <a:ext cx="9143538" cy="5289259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>
                <a:ea typeface="맑은 고딕" panose="020B0503020000020004" pitchFamily="50" charset="-127"/>
              </a:rPr>
              <a:t>개발 배경</a:t>
            </a:r>
            <a:endParaRPr lang="en-US" altLang="ko-KR" sz="24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ea typeface="맑은 고딕" panose="020B0503020000020004" pitchFamily="50" charset="-127"/>
              </a:rPr>
              <a:t>프로그램 구상도</a:t>
            </a:r>
            <a:endParaRPr lang="en-US" altLang="ko-KR" sz="24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ea typeface="맑은 고딕" panose="020B0503020000020004" pitchFamily="50" charset="-127"/>
              </a:rPr>
              <a:t>EC2 </a:t>
            </a:r>
            <a:r>
              <a:rPr lang="ko-KR" altLang="en-US" sz="2400" dirty="0">
                <a:ea typeface="맑은 고딕" panose="020B0503020000020004" pitchFamily="50" charset="-127"/>
              </a:rPr>
              <a:t>구축 및 프로젝트 배포</a:t>
            </a:r>
            <a:endParaRPr lang="en-US" altLang="ko-KR" sz="24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err="1">
                <a:ea typeface="맑은 고딕" panose="020B0503020000020004" pitchFamily="50" charset="-127"/>
              </a:rPr>
              <a:t>MySql</a:t>
            </a:r>
            <a:r>
              <a:rPr lang="en-US" altLang="ko-KR" sz="2400" dirty="0">
                <a:ea typeface="맑은 고딕" panose="020B0503020000020004" pitchFamily="50" charset="-127"/>
              </a:rPr>
              <a:t> RDS </a:t>
            </a:r>
            <a:r>
              <a:rPr lang="ko-KR" altLang="en-US" sz="2400" dirty="0">
                <a:ea typeface="맑은 고딕" panose="020B0503020000020004" pitchFamily="50" charset="-127"/>
              </a:rPr>
              <a:t>생성</a:t>
            </a:r>
            <a:endParaRPr lang="en-US" altLang="ko-KR" sz="24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err="1">
                <a:ea typeface="맑은 고딕" panose="020B0503020000020004" pitchFamily="50" charset="-127"/>
              </a:rPr>
              <a:t>MySql</a:t>
            </a:r>
            <a:r>
              <a:rPr lang="en-US" altLang="ko-KR" sz="2400" dirty="0">
                <a:ea typeface="맑은 고딕" panose="020B0503020000020004" pitchFamily="50" charset="-127"/>
              </a:rPr>
              <a:t> </a:t>
            </a:r>
            <a:r>
              <a:rPr lang="en-US" altLang="ko-KR" sz="2400" dirty="0" err="1">
                <a:ea typeface="맑은 고딕" panose="020B0503020000020004" pitchFamily="50" charset="-127"/>
              </a:rPr>
              <a:t>WorkBench</a:t>
            </a:r>
            <a:r>
              <a:rPr lang="en-US" altLang="ko-KR" sz="2400" dirty="0"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ea typeface="맑은 고딕" panose="020B0503020000020004" pitchFamily="50" charset="-127"/>
              </a:rPr>
              <a:t>연결 및 데이터 입력</a:t>
            </a:r>
            <a:endParaRPr lang="en-US" altLang="ko-KR" sz="24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ea typeface="맑은 고딕" panose="020B0503020000020004" pitchFamily="50" charset="-127"/>
              </a:rPr>
              <a:t>EC2 </a:t>
            </a:r>
            <a:r>
              <a:rPr lang="en-US" altLang="ko-KR" sz="2400" dirty="0" err="1">
                <a:ea typeface="맑은 고딕" panose="020B0503020000020004" pitchFamily="50" charset="-127"/>
              </a:rPr>
              <a:t>AutoScaling</a:t>
            </a:r>
            <a:r>
              <a:rPr lang="en-US" altLang="ko-KR" sz="2400" dirty="0"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ea typeface="맑은 고딕" panose="020B0503020000020004" pitchFamily="50" charset="-127"/>
              </a:rPr>
              <a:t>적용</a:t>
            </a:r>
            <a:endParaRPr lang="en-US" altLang="ko-KR" sz="24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ea typeface="맑은 고딕" panose="020B0503020000020004" pitchFamily="50" charset="-127"/>
              </a:rPr>
              <a:t>프로그램 실행화면 및 카카오 </a:t>
            </a:r>
            <a:r>
              <a:rPr lang="en-US" altLang="ko-KR" sz="2400" dirty="0">
                <a:ea typeface="맑은 고딕" panose="020B0503020000020004" pitchFamily="50" charset="-127"/>
              </a:rPr>
              <a:t>MAP API </a:t>
            </a:r>
            <a:r>
              <a:rPr lang="ko-KR" altLang="en-US" sz="2400" dirty="0">
                <a:ea typeface="맑은 고딕" panose="020B0503020000020004" pitchFamily="50" charset="-127"/>
              </a:rPr>
              <a:t>사용</a:t>
            </a:r>
            <a:endParaRPr lang="en-US" altLang="ko-KR" sz="2400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94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67758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카카오 맵 </a:t>
            </a:r>
            <a:r>
              <a:rPr lang="en-US" altLang="ko-KR" sz="3600" b="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&amp; </a:t>
            </a:r>
            <a:r>
              <a:rPr lang="ko-KR" altLang="en-US" sz="3600" b="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길찾기</a:t>
            </a:r>
            <a:r>
              <a:rPr lang="ko-KR" altLang="en-US" sz="3600" b="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3600" b="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OPEN API </a:t>
            </a:r>
            <a:r>
              <a:rPr lang="ko-KR" altLang="en-US" sz="3600" b="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사용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A2FCE04-3A55-4C1A-A86A-0397AB840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737" y="2332140"/>
            <a:ext cx="6221048" cy="421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87A827D-C8D8-4771-A2A6-836AB3588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6" y="1207274"/>
            <a:ext cx="5812784" cy="131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B676FEB-4EF8-409D-BA97-9952C0A4A120}"/>
              </a:ext>
            </a:extLst>
          </p:cNvPr>
          <p:cNvSpPr/>
          <p:nvPr/>
        </p:nvSpPr>
        <p:spPr>
          <a:xfrm>
            <a:off x="3439486" y="1736521"/>
            <a:ext cx="1937857" cy="109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88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921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추가기능 구현</a:t>
            </a:r>
          </a:p>
        </p:txBody>
      </p:sp>
      <p:sp>
        <p:nvSpPr>
          <p:cNvPr id="6" name="내용 개체 틀 13">
            <a:extLst>
              <a:ext uri="{FF2B5EF4-FFF2-40B4-BE49-F238E27FC236}">
                <a16:creationId xmlns:a16="http://schemas.microsoft.com/office/drawing/2014/main" id="{35EB22F0-D7C3-4F7E-BB5D-8045980BCA00}"/>
              </a:ext>
            </a:extLst>
          </p:cNvPr>
          <p:cNvSpPr txBox="1">
            <a:spLocks/>
          </p:cNvSpPr>
          <p:nvPr/>
        </p:nvSpPr>
        <p:spPr>
          <a:xfrm>
            <a:off x="619057" y="1371600"/>
            <a:ext cx="10412465" cy="4978866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남기기 기능 추가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후 마이페이지 에서 여행지 찜 목록 기능 추가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된 지역 코로나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확진자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 그림 또는 도표로 가시화 하여 화면에 출력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251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D3CEB3-DF40-4E15-BE4F-B1699EF77E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6B4891-F735-4F6E-8651-1E6F56C7C58A}"/>
              </a:ext>
            </a:extLst>
          </p:cNvPr>
          <p:cNvSpPr txBox="1"/>
          <p:nvPr/>
        </p:nvSpPr>
        <p:spPr>
          <a:xfrm>
            <a:off x="4410282" y="2705725"/>
            <a:ext cx="33714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spc="600" dirty="0">
                <a:solidFill>
                  <a:srgbClr val="3D3D3D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Q&amp;A</a:t>
            </a:r>
            <a:endParaRPr lang="ko-KR" altLang="en-US" sz="8800" b="1" spc="600" dirty="0">
              <a:solidFill>
                <a:srgbClr val="3D3D3D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145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882BD62-3FC5-44D0-86C2-F1C0A40DB1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3600" y="1349115"/>
            <a:ext cx="8004799" cy="415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56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개발배경</a:t>
            </a:r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A31A6B65-DC02-45EF-896E-094EA05354A6}"/>
              </a:ext>
            </a:extLst>
          </p:cNvPr>
          <p:cNvSpPr txBox="1">
            <a:spLocks/>
          </p:cNvSpPr>
          <p:nvPr/>
        </p:nvSpPr>
        <p:spPr>
          <a:xfrm>
            <a:off x="591698" y="1284215"/>
            <a:ext cx="9143538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내용 개체 틀 13">
            <a:extLst>
              <a:ext uri="{FF2B5EF4-FFF2-40B4-BE49-F238E27FC236}">
                <a16:creationId xmlns:a16="http://schemas.microsoft.com/office/drawing/2014/main" id="{79784DB2-A12B-4196-8301-81F28943916D}"/>
              </a:ext>
            </a:extLst>
          </p:cNvPr>
          <p:cNvSpPr txBox="1">
            <a:spLocks/>
          </p:cNvSpPr>
          <p:nvPr/>
        </p:nvSpPr>
        <p:spPr>
          <a:xfrm>
            <a:off x="619057" y="1371599"/>
            <a:ext cx="10413703" cy="517181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코로나로 인하여 한동안 여행객의 수가 줄었음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확진자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수가 줄거나 종식되었을 때 도시별로 가고 싶은 여행지 검색을 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편하게 할 수 있게 하기 위함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여행지로의 길 찾기도 다른 검색없이 빠르고 편하게 지원하기 위함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887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들어가며</a:t>
            </a:r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9625" y="1430184"/>
            <a:ext cx="8592749" cy="4839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프로그램 구성도</a:t>
            </a:r>
          </a:p>
        </p:txBody>
      </p:sp>
      <p:grpSp>
        <p:nvGrpSpPr>
          <p:cNvPr id="102" name="그룹 101"/>
          <p:cNvGrpSpPr/>
          <p:nvPr/>
        </p:nvGrpSpPr>
        <p:grpSpPr>
          <a:xfrm>
            <a:off x="2508936" y="1572128"/>
            <a:ext cx="8795482" cy="4612271"/>
            <a:chOff x="1492477" y="1638581"/>
            <a:chExt cx="8795482" cy="4612271"/>
          </a:xfrm>
        </p:grpSpPr>
        <p:sp>
          <p:nvSpPr>
            <p:cNvPr id="24" name="TextBox 23"/>
            <p:cNvSpPr txBox="1"/>
            <p:nvPr/>
          </p:nvSpPr>
          <p:spPr>
            <a:xfrm>
              <a:off x="2424140" y="3455504"/>
              <a:ext cx="3496598" cy="6002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400" b="0" spc="-150" dirty="0">
                  <a:solidFill>
                    <a:schemeClr val="bg1"/>
                  </a:solidFill>
                  <a:latin typeface="+mj-ea"/>
                  <a:ea typeface="+mj-ea"/>
                  <a:cs typeface="+mn-cs"/>
                </a:rPr>
                <a:t>내용을 입력하세요</a:t>
              </a:r>
            </a:p>
          </p:txBody>
        </p:sp>
        <p:cxnSp>
          <p:nvCxnSpPr>
            <p:cNvPr id="33" name="직선 화살표 연결선 64"/>
            <p:cNvCxnSpPr/>
            <p:nvPr/>
          </p:nvCxnSpPr>
          <p:spPr>
            <a:xfrm>
              <a:off x="2985257" y="3303462"/>
              <a:ext cx="895350" cy="495300"/>
            </a:xfrm>
            <a:prstGeom prst="straightConnector1">
              <a:avLst/>
            </a:prstGeom>
            <a:ln w="28575">
              <a:prstDash val="sys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그룹 65"/>
            <p:cNvGrpSpPr/>
            <p:nvPr/>
          </p:nvGrpSpPr>
          <p:grpSpPr>
            <a:xfrm>
              <a:off x="1922649" y="2658979"/>
              <a:ext cx="1060285" cy="1148214"/>
              <a:chOff x="1907868" y="4940187"/>
              <a:chExt cx="1202892" cy="1268230"/>
            </a:xfrm>
          </p:grpSpPr>
          <p:pic>
            <p:nvPicPr>
              <p:cNvPr id="35" name="Picture 2" descr="CloudExchange-rds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 l="20760" r="17920" b="19160"/>
              <a:stretch>
                <a:fillRect/>
              </a:stretch>
            </p:blipFill>
            <p:spPr>
              <a:xfrm>
                <a:off x="1961350" y="4940187"/>
                <a:ext cx="1112163" cy="933872"/>
              </a:xfrm>
              <a:prstGeom prst="rect">
                <a:avLst/>
              </a:prstGeom>
              <a:noFill/>
            </p:spPr>
          </p:pic>
          <p:sp>
            <p:nvSpPr>
              <p:cNvPr id="36" name="TextBox 119"/>
              <p:cNvSpPr txBox="1"/>
              <p:nvPr/>
            </p:nvSpPr>
            <p:spPr>
              <a:xfrm>
                <a:off x="1907868" y="5878227"/>
                <a:ext cx="1202892" cy="3301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sz="1400" dirty="0"/>
                  <a:t>AWS RDS</a:t>
                </a:r>
              </a:p>
            </p:txBody>
          </p:sp>
        </p:grpSp>
        <p:cxnSp>
          <p:nvCxnSpPr>
            <p:cNvPr id="43" name="직선 화살표 연결선 67"/>
            <p:cNvCxnSpPr/>
            <p:nvPr/>
          </p:nvCxnSpPr>
          <p:spPr>
            <a:xfrm rot="10800000" flipV="1">
              <a:off x="5235834" y="3883660"/>
              <a:ext cx="1068948" cy="1186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그룹 101"/>
            <p:cNvGrpSpPr/>
            <p:nvPr/>
          </p:nvGrpSpPr>
          <p:grpSpPr>
            <a:xfrm>
              <a:off x="3991060" y="3381352"/>
              <a:ext cx="1144827" cy="1233450"/>
              <a:chOff x="1596352" y="5545118"/>
              <a:chExt cx="1358517" cy="1419650"/>
            </a:xfrm>
          </p:grpSpPr>
          <p:pic>
            <p:nvPicPr>
              <p:cNvPr id="56" name="Picture 2" descr="AWS EC2 인스턴스 생성하기 | 야생강아지 WILDPUP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 b="24980"/>
              <a:stretch>
                <a:fillRect/>
              </a:stretch>
            </p:blipFill>
            <p:spPr>
              <a:xfrm>
                <a:off x="1596352" y="5545118"/>
                <a:ext cx="1358517" cy="1089602"/>
              </a:xfrm>
              <a:prstGeom prst="rect">
                <a:avLst/>
              </a:prstGeom>
              <a:noFill/>
            </p:spPr>
          </p:pic>
          <p:sp>
            <p:nvSpPr>
              <p:cNvPr id="57" name="TextBox 106"/>
              <p:cNvSpPr txBox="1"/>
              <p:nvPr/>
            </p:nvSpPr>
            <p:spPr>
              <a:xfrm>
                <a:off x="1864825" y="6619510"/>
                <a:ext cx="791739" cy="3452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sz="1400"/>
                  <a:t>EC2</a:t>
                </a:r>
              </a:p>
            </p:txBody>
          </p:sp>
        </p:grpSp>
        <p:grpSp>
          <p:nvGrpSpPr>
            <p:cNvPr id="61" name="그룹 70"/>
            <p:cNvGrpSpPr/>
            <p:nvPr/>
          </p:nvGrpSpPr>
          <p:grpSpPr>
            <a:xfrm>
              <a:off x="8387753" y="1998582"/>
              <a:ext cx="1900206" cy="3381329"/>
              <a:chOff x="8066161" y="2542835"/>
              <a:chExt cx="1900206" cy="3381329"/>
            </a:xfrm>
          </p:grpSpPr>
          <p:grpSp>
            <p:nvGrpSpPr>
              <p:cNvPr id="63" name="그룹 83"/>
              <p:cNvGrpSpPr/>
              <p:nvPr/>
            </p:nvGrpSpPr>
            <p:grpSpPr>
              <a:xfrm>
                <a:off x="9188626" y="2542835"/>
                <a:ext cx="777741" cy="3381329"/>
                <a:chOff x="8355431" y="2260801"/>
                <a:chExt cx="1072751" cy="3867697"/>
              </a:xfrm>
            </p:grpSpPr>
            <p:grpSp>
              <p:nvGrpSpPr>
                <p:cNvPr id="64" name="그룹 85"/>
                <p:cNvGrpSpPr/>
                <p:nvPr/>
              </p:nvGrpSpPr>
              <p:grpSpPr>
                <a:xfrm>
                  <a:off x="8355431" y="2260801"/>
                  <a:ext cx="1072749" cy="915134"/>
                  <a:chOff x="7749234" y="4281463"/>
                  <a:chExt cx="1072749" cy="915134"/>
                </a:xfrm>
              </p:grpSpPr>
              <p:pic>
                <p:nvPicPr>
                  <p:cNvPr id="65" name="Graphic 39"/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tretch>
                    <a:fillRect/>
                  </a:stretch>
                </p:blipFill>
                <p:spPr>
                  <a:xfrm>
                    <a:off x="8050660" y="4281463"/>
                    <a:ext cx="469900" cy="469900"/>
                  </a:xfrm>
                  <a:prstGeom prst="rect">
                    <a:avLst/>
                  </a:prstGeom>
                </p:spPr>
              </p:pic>
              <p:sp>
                <p:nvSpPr>
                  <p:cNvPr id="66" name="TextBox 97"/>
                  <p:cNvSpPr txBox="1"/>
                  <p:nvPr/>
                </p:nvSpPr>
                <p:spPr>
                  <a:xfrm>
                    <a:off x="7749234" y="4853424"/>
                    <a:ext cx="1072749" cy="34317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n-US" sz="1400">
                        <a:solidFill>
                          <a:srgbClr val="232F3E"/>
                        </a:solidFill>
                      </a:rPr>
                      <a:t>User</a:t>
                    </a:r>
                  </a:p>
                </p:txBody>
              </p:sp>
            </p:grpSp>
            <p:grpSp>
              <p:nvGrpSpPr>
                <p:cNvPr id="67" name="그룹 86"/>
                <p:cNvGrpSpPr/>
                <p:nvPr/>
              </p:nvGrpSpPr>
              <p:grpSpPr>
                <a:xfrm>
                  <a:off x="8355432" y="5213652"/>
                  <a:ext cx="1072749" cy="914847"/>
                  <a:chOff x="8937013" y="3420777"/>
                  <a:chExt cx="1072749" cy="914847"/>
                </a:xfrm>
              </p:grpSpPr>
              <p:pic>
                <p:nvPicPr>
                  <p:cNvPr id="68" name="Graphic 39"/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tretch>
                    <a:fillRect/>
                  </a:stretch>
                </p:blipFill>
                <p:spPr>
                  <a:xfrm>
                    <a:off x="9238438" y="3420777"/>
                    <a:ext cx="469900" cy="469900"/>
                  </a:xfrm>
                  <a:prstGeom prst="rect">
                    <a:avLst/>
                  </a:prstGeom>
                </p:spPr>
              </p:pic>
              <p:sp>
                <p:nvSpPr>
                  <p:cNvPr id="69" name="TextBox 95"/>
                  <p:cNvSpPr txBox="1"/>
                  <p:nvPr/>
                </p:nvSpPr>
                <p:spPr>
                  <a:xfrm>
                    <a:off x="8937013" y="3992735"/>
                    <a:ext cx="1072749" cy="34288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n-US" sz="1400">
                        <a:solidFill>
                          <a:srgbClr val="232F3E"/>
                        </a:solidFill>
                      </a:rPr>
                      <a:t>User</a:t>
                    </a:r>
                  </a:p>
                </p:txBody>
              </p:sp>
            </p:grpSp>
            <p:grpSp>
              <p:nvGrpSpPr>
                <p:cNvPr id="70" name="그룹 87"/>
                <p:cNvGrpSpPr/>
                <p:nvPr/>
              </p:nvGrpSpPr>
              <p:grpSpPr>
                <a:xfrm>
                  <a:off x="8355432" y="3304358"/>
                  <a:ext cx="1072749" cy="913946"/>
                  <a:chOff x="8937015" y="3420777"/>
                  <a:chExt cx="1072749" cy="913946"/>
                </a:xfrm>
              </p:grpSpPr>
              <p:pic>
                <p:nvPicPr>
                  <p:cNvPr id="71" name="Graphic 39"/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tretch>
                    <a:fillRect/>
                  </a:stretch>
                </p:blipFill>
                <p:spPr>
                  <a:xfrm>
                    <a:off x="9238438" y="3420777"/>
                    <a:ext cx="469900" cy="469900"/>
                  </a:xfrm>
                  <a:prstGeom prst="rect">
                    <a:avLst/>
                  </a:prstGeom>
                </p:spPr>
              </p:pic>
              <p:sp>
                <p:nvSpPr>
                  <p:cNvPr id="72" name="TextBox 93"/>
                  <p:cNvSpPr txBox="1"/>
                  <p:nvPr/>
                </p:nvSpPr>
                <p:spPr>
                  <a:xfrm>
                    <a:off x="8937015" y="3992731"/>
                    <a:ext cx="1072749" cy="34199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n-US" sz="1400">
                        <a:solidFill>
                          <a:srgbClr val="232F3E"/>
                        </a:solidFill>
                      </a:rPr>
                      <a:t>User</a:t>
                    </a:r>
                  </a:p>
                </p:txBody>
              </p:sp>
            </p:grpSp>
            <p:grpSp>
              <p:nvGrpSpPr>
                <p:cNvPr id="73" name="그룹 88"/>
                <p:cNvGrpSpPr/>
                <p:nvPr/>
              </p:nvGrpSpPr>
              <p:grpSpPr>
                <a:xfrm>
                  <a:off x="8851792" y="4359270"/>
                  <a:ext cx="80030" cy="526764"/>
                  <a:chOff x="8851794" y="4359265"/>
                  <a:chExt cx="80030" cy="526764"/>
                </a:xfrm>
              </p:grpSpPr>
              <p:sp>
                <p:nvSpPr>
                  <p:cNvPr id="74" name="타원 89"/>
                  <p:cNvSpPr/>
                  <p:nvPr/>
                </p:nvSpPr>
                <p:spPr>
                  <a:xfrm>
                    <a:off x="8851794" y="4359265"/>
                    <a:ext cx="80030" cy="800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75" name="타원 90"/>
                  <p:cNvSpPr/>
                  <p:nvPr/>
                </p:nvSpPr>
                <p:spPr>
                  <a:xfrm>
                    <a:off x="8851794" y="4582632"/>
                    <a:ext cx="80030" cy="800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76" name="타원 91"/>
                  <p:cNvSpPr/>
                  <p:nvPr/>
                </p:nvSpPr>
                <p:spPr>
                  <a:xfrm>
                    <a:off x="8851794" y="4805999"/>
                    <a:ext cx="80030" cy="800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</p:grpSp>
          </p:grpSp>
          <p:cxnSp>
            <p:nvCxnSpPr>
              <p:cNvPr id="79" name="직선 화살표 연결선 73"/>
              <p:cNvCxnSpPr>
                <a:cxnSpLocks/>
              </p:cNvCxnSpPr>
              <p:nvPr/>
            </p:nvCxnSpPr>
            <p:spPr>
              <a:xfrm flipH="1">
                <a:off x="8066161" y="4394393"/>
                <a:ext cx="83035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9" name="그림 88"/>
            <p:cNvPicPr>
              <a:picLocks noChangeAspect="1"/>
            </p:cNvPicPr>
            <p:nvPr/>
          </p:nvPicPr>
          <p:blipFill rotWithShape="1">
            <a:blip r:embed="rId5"/>
            <a:srcRect l="25200" t="21760" r="26180" b="24010"/>
            <a:stretch>
              <a:fillRect/>
            </a:stretch>
          </p:blipFill>
          <p:spPr>
            <a:xfrm>
              <a:off x="6603742" y="3292928"/>
              <a:ext cx="1443522" cy="702517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6484192" y="3990391"/>
              <a:ext cx="1785186" cy="461476"/>
            </a:xfrm>
            <a:prstGeom prst="rect">
              <a:avLst/>
            </a:prstGeom>
          </p:spPr>
        </p:pic>
        <p:pic>
          <p:nvPicPr>
            <p:cNvPr id="91" name="그림 90"/>
            <p:cNvPicPr>
              <a:picLocks noChangeAspect="1"/>
            </p:cNvPicPr>
            <p:nvPr/>
          </p:nvPicPr>
          <p:blipFill rotWithShape="1">
            <a:blip r:embed="rId7"/>
            <a:srcRect l="18370" t="11840" r="21940" b="8200"/>
            <a:stretch>
              <a:fillRect/>
            </a:stretch>
          </p:blipFill>
          <p:spPr>
            <a:xfrm>
              <a:off x="6036017" y="5397879"/>
              <a:ext cx="1137168" cy="852973"/>
            </a:xfrm>
            <a:prstGeom prst="rect">
              <a:avLst/>
            </a:prstGeom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 rotWithShape="1">
            <a:blip r:embed="rId8"/>
            <a:srcRect t="21090" b="19730"/>
            <a:stretch>
              <a:fillRect/>
            </a:stretch>
          </p:blipFill>
          <p:spPr>
            <a:xfrm>
              <a:off x="1670277" y="1638581"/>
              <a:ext cx="1428750" cy="845586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4802688" y="3272001"/>
              <a:ext cx="655362" cy="360911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 rotWithShape="1">
            <a:blip r:embed="rId10"/>
            <a:srcRect l="15310" r="14880" b="4680"/>
            <a:stretch>
              <a:fillRect/>
            </a:stretch>
          </p:blipFill>
          <p:spPr>
            <a:xfrm>
              <a:off x="7579761" y="5370870"/>
              <a:ext cx="935006" cy="849012"/>
            </a:xfrm>
            <a:prstGeom prst="rect">
              <a:avLst/>
            </a:prstGeom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 rotWithShape="1">
            <a:blip r:embed="rId11"/>
            <a:srcRect l="320" t="31600" r="1910" b="28870"/>
            <a:stretch>
              <a:fillRect/>
            </a:stretch>
          </p:blipFill>
          <p:spPr>
            <a:xfrm>
              <a:off x="1492477" y="5370870"/>
              <a:ext cx="3337641" cy="759000"/>
            </a:xfrm>
            <a:prstGeom prst="rect">
              <a:avLst/>
            </a:prstGeom>
          </p:spPr>
        </p:pic>
        <p:cxnSp>
          <p:nvCxnSpPr>
            <p:cNvPr id="97" name="직선 화살표 연결선 64"/>
            <p:cNvCxnSpPr>
              <a:cxnSpLocks/>
            </p:cNvCxnSpPr>
            <p:nvPr/>
          </p:nvCxnSpPr>
          <p:spPr>
            <a:xfrm flipH="1">
              <a:off x="4914161" y="4404753"/>
              <a:ext cx="1246408" cy="816149"/>
            </a:xfrm>
            <a:prstGeom prst="straightConnector1">
              <a:avLst/>
            </a:prstGeom>
            <a:ln w="28575">
              <a:prstDash val="sys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TextBox 106"/>
            <p:cNvSpPr txBox="1"/>
            <p:nvPr/>
          </p:nvSpPr>
          <p:spPr>
            <a:xfrm>
              <a:off x="4217303" y="4314828"/>
              <a:ext cx="667202" cy="2999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400"/>
                <a:t>EC2</a:t>
              </a:r>
            </a:p>
          </p:txBody>
        </p:sp>
      </p:grpSp>
      <p:sp>
        <p:nvSpPr>
          <p:cNvPr id="42" name="사각형: 둥근 모서리 84">
            <a:extLst>
              <a:ext uri="{FF2B5EF4-FFF2-40B4-BE49-F238E27FC236}">
                <a16:creationId xmlns:a16="http://schemas.microsoft.com/office/drawing/2014/main" id="{7DA54A8C-7E9D-41A9-B0C6-A1973C616F42}"/>
              </a:ext>
            </a:extLst>
          </p:cNvPr>
          <p:cNvSpPr/>
          <p:nvPr/>
        </p:nvSpPr>
        <p:spPr>
          <a:xfrm rot="5400000">
            <a:off x="7768784" y="3850888"/>
            <a:ext cx="1029949" cy="381405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4" name="직선 화살표 연결선 73">
            <a:extLst>
              <a:ext uri="{FF2B5EF4-FFF2-40B4-BE49-F238E27FC236}">
                <a16:creationId xmlns:a16="http://schemas.microsoft.com/office/drawing/2014/main" id="{7AF920B7-C07A-46FD-8E59-E7B2645C5DCC}"/>
              </a:ext>
            </a:extLst>
          </p:cNvPr>
          <p:cNvCxnSpPr>
            <a:cxnSpLocks/>
          </p:cNvCxnSpPr>
          <p:nvPr/>
        </p:nvCxnSpPr>
        <p:spPr>
          <a:xfrm>
            <a:off x="8235474" y="2732856"/>
            <a:ext cx="0" cy="58204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클라우드] GCP(Google Cloud Platform) 에서 리눅스 생성 하기 - Wings on PC">
            <a:extLst>
              <a:ext uri="{FF2B5EF4-FFF2-40B4-BE49-F238E27FC236}">
                <a16:creationId xmlns:a16="http://schemas.microsoft.com/office/drawing/2014/main" id="{15CA0045-BCAC-4416-93B7-F370518D7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938" y="1548487"/>
            <a:ext cx="2054436" cy="118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직선 화살표 연결선 73">
            <a:extLst>
              <a:ext uri="{FF2B5EF4-FFF2-40B4-BE49-F238E27FC236}">
                <a16:creationId xmlns:a16="http://schemas.microsoft.com/office/drawing/2014/main" id="{E65F6CB3-6841-4B45-AE89-95FA85EB7B2C}"/>
              </a:ext>
            </a:extLst>
          </p:cNvPr>
          <p:cNvCxnSpPr>
            <a:cxnSpLocks/>
          </p:cNvCxnSpPr>
          <p:nvPr/>
        </p:nvCxnSpPr>
        <p:spPr>
          <a:xfrm flipV="1">
            <a:off x="8235474" y="4466981"/>
            <a:ext cx="0" cy="61674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새 정부 공공데이터 혁신 위한 밑그림 나왔다 &lt; 정책 &lt; FOCUS &lt; 기사본문 - 인공지능신문">
            <a:extLst>
              <a:ext uri="{FF2B5EF4-FFF2-40B4-BE49-F238E27FC236}">
                <a16:creationId xmlns:a16="http://schemas.microsoft.com/office/drawing/2014/main" id="{368F63A9-D59B-40B7-B628-D537627A1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83" y="2527583"/>
            <a:ext cx="1719058" cy="115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직선 화살표 연결선 73">
            <a:extLst>
              <a:ext uri="{FF2B5EF4-FFF2-40B4-BE49-F238E27FC236}">
                <a16:creationId xmlns:a16="http://schemas.microsoft.com/office/drawing/2014/main" id="{77C0AC80-1322-4087-939D-1AE9BA41A365}"/>
              </a:ext>
            </a:extLst>
          </p:cNvPr>
          <p:cNvCxnSpPr>
            <a:cxnSpLocks/>
          </p:cNvCxnSpPr>
          <p:nvPr/>
        </p:nvCxnSpPr>
        <p:spPr>
          <a:xfrm>
            <a:off x="2265049" y="3104785"/>
            <a:ext cx="64590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73">
            <a:extLst>
              <a:ext uri="{FF2B5EF4-FFF2-40B4-BE49-F238E27FC236}">
                <a16:creationId xmlns:a16="http://schemas.microsoft.com/office/drawing/2014/main" id="{4D31E885-C47F-4D00-B5B4-AFCE9E52F845}"/>
              </a:ext>
            </a:extLst>
          </p:cNvPr>
          <p:cNvCxnSpPr>
            <a:cxnSpLocks/>
          </p:cNvCxnSpPr>
          <p:nvPr/>
        </p:nvCxnSpPr>
        <p:spPr>
          <a:xfrm flipH="1">
            <a:off x="4414390" y="1994921"/>
            <a:ext cx="320581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AWS Auto Scaling을 이용하여 EC2 인스턴스를 자동으로 확장하기 | 야생강아지 WILDPUP">
            <a:extLst>
              <a:ext uri="{FF2B5EF4-FFF2-40B4-BE49-F238E27FC236}">
                <a16:creationId xmlns:a16="http://schemas.microsoft.com/office/drawing/2014/main" id="{EED1401F-FC8E-439C-95E2-17D5FB314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678" y="4234548"/>
            <a:ext cx="729842" cy="72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사각형: 둥근 모서리 84">
            <a:extLst>
              <a:ext uri="{FF2B5EF4-FFF2-40B4-BE49-F238E27FC236}">
                <a16:creationId xmlns:a16="http://schemas.microsoft.com/office/drawing/2014/main" id="{78C38356-494D-4263-8594-3968AC06D95E}"/>
              </a:ext>
            </a:extLst>
          </p:cNvPr>
          <p:cNvSpPr/>
          <p:nvPr/>
        </p:nvSpPr>
        <p:spPr>
          <a:xfrm>
            <a:off x="10421592" y="1729031"/>
            <a:ext cx="962822" cy="381405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1" name="직선 화살표 연결선 67">
            <a:extLst>
              <a:ext uri="{FF2B5EF4-FFF2-40B4-BE49-F238E27FC236}">
                <a16:creationId xmlns:a16="http://schemas.microsoft.com/office/drawing/2014/main" id="{E292F861-702F-49CA-9A91-C8DB0BB6519A}"/>
              </a:ext>
            </a:extLst>
          </p:cNvPr>
          <p:cNvCxnSpPr>
            <a:cxnSpLocks/>
          </p:cNvCxnSpPr>
          <p:nvPr/>
        </p:nvCxnSpPr>
        <p:spPr>
          <a:xfrm flipV="1">
            <a:off x="3999393" y="4080767"/>
            <a:ext cx="910746" cy="53657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EC2 </a:t>
            </a:r>
            <a:r>
              <a:rPr lang="ko-KR" altLang="en-US" sz="3600" b="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구축</a:t>
            </a:r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2783" y="1191108"/>
            <a:ext cx="9334979" cy="1308167"/>
          </a:xfrm>
          <a:prstGeom prst="rect">
            <a:avLst/>
          </a:prstGeom>
        </p:spPr>
      </p:pic>
      <p:pic>
        <p:nvPicPr>
          <p:cNvPr id="104" name="그림 10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03387" y="2596908"/>
            <a:ext cx="6785225" cy="39477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Ubuntu</a:t>
            </a:r>
            <a:r>
              <a:rPr lang="ko-KR" altLang="en-US" sz="3600" b="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 설정</a:t>
            </a:r>
          </a:p>
        </p:txBody>
      </p:sp>
      <p:grpSp>
        <p:nvGrpSpPr>
          <p:cNvPr id="116" name="그룹 115"/>
          <p:cNvGrpSpPr/>
          <p:nvPr/>
        </p:nvGrpSpPr>
        <p:grpSpPr>
          <a:xfrm>
            <a:off x="713266" y="1380016"/>
            <a:ext cx="6460564" cy="4869801"/>
            <a:chOff x="713266" y="1380016"/>
            <a:chExt cx="6460564" cy="4869801"/>
          </a:xfrm>
        </p:grpSpPr>
        <p:grpSp>
          <p:nvGrpSpPr>
            <p:cNvPr id="113" name="그룹 112"/>
            <p:cNvGrpSpPr/>
            <p:nvPr/>
          </p:nvGrpSpPr>
          <p:grpSpPr>
            <a:xfrm>
              <a:off x="713266" y="1380016"/>
              <a:ext cx="5936510" cy="3432766"/>
              <a:chOff x="724342" y="1579377"/>
              <a:chExt cx="5936510" cy="3432766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724342" y="4038511"/>
                <a:ext cx="5936510" cy="5464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3000"/>
                  <a:t>- MAVEN</a:t>
                </a:r>
              </a:p>
            </p:txBody>
          </p:sp>
          <p:grpSp>
            <p:nvGrpSpPr>
              <p:cNvPr id="111" name="그룹 110"/>
              <p:cNvGrpSpPr/>
              <p:nvPr/>
            </p:nvGrpSpPr>
            <p:grpSpPr>
              <a:xfrm>
                <a:off x="724342" y="1579377"/>
                <a:ext cx="3931345" cy="3432766"/>
                <a:chOff x="724342" y="1579377"/>
                <a:chExt cx="3931345" cy="3432766"/>
              </a:xfrm>
            </p:grpSpPr>
            <p:sp>
              <p:nvSpPr>
                <p:cNvPr id="105" name="TextBox 104"/>
                <p:cNvSpPr txBox="1"/>
                <p:nvPr/>
              </p:nvSpPr>
              <p:spPr>
                <a:xfrm>
                  <a:off x="724342" y="2463917"/>
                  <a:ext cx="1776923" cy="54407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 sz="3000"/>
                    <a:t>- JDK 1.8</a:t>
                  </a: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990155" y="3063860"/>
                  <a:ext cx="3665531" cy="36514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t>$sudo apt-get install openjdk-8-jdk</a:t>
                  </a: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990156" y="4647667"/>
                  <a:ext cx="2982832" cy="3644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t>$sudo apt-get install maven</a:t>
                  </a: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990155" y="1579377"/>
                  <a:ext cx="2406459" cy="36181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t>$ sudo apt-get update</a:t>
                  </a:r>
                </a:p>
              </p:txBody>
            </p:sp>
          </p:grpSp>
        </p:grpSp>
        <p:sp>
          <p:nvSpPr>
            <p:cNvPr id="114" name="TextBox 113"/>
            <p:cNvSpPr txBox="1"/>
            <p:nvPr/>
          </p:nvSpPr>
          <p:spPr>
            <a:xfrm>
              <a:off x="713266" y="5323279"/>
              <a:ext cx="5936510" cy="5470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000"/>
                <a:t>- Git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979080" y="5888132"/>
              <a:ext cx="6194750" cy="3616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$git clone </a:t>
              </a:r>
              <a:r>
                <a:rPr lang="en-US"/>
                <a:t>https://github.com/Cheol-yeon/ReturnTrip.git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프로젝트 배포 </a:t>
            </a:r>
          </a:p>
        </p:txBody>
      </p:sp>
      <p:pic>
        <p:nvPicPr>
          <p:cNvPr id="117" name="그림 1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694" y="2120657"/>
            <a:ext cx="5790474" cy="3657787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48518" y="2098507"/>
            <a:ext cx="5788423" cy="3657787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270240" y="1490771"/>
            <a:ext cx="5478385" cy="545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/>
              <a:t>MAVEN compile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403455" y="1499189"/>
            <a:ext cx="5478386" cy="546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/>
              <a:t>MAVEN packaging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687916" y="5876702"/>
            <a:ext cx="2220169" cy="3640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mvn</a:t>
            </a:r>
            <a:r>
              <a:rPr lang="en-US" altLang="ko-KR" dirty="0"/>
              <a:t> compile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823790" y="5876702"/>
            <a:ext cx="2291494" cy="3673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$ sudo mvn package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사각형: 둥근 모서리 106"/>
          <p:cNvSpPr/>
          <p:nvPr/>
        </p:nvSpPr>
        <p:spPr>
          <a:xfrm>
            <a:off x="253653" y="4978249"/>
            <a:ext cx="9936000" cy="83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MySQL RDS</a:t>
            </a:r>
            <a:r>
              <a:rPr lang="ko-KR" altLang="en-US" sz="3600" b="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생성</a:t>
            </a:r>
          </a:p>
        </p:txBody>
      </p:sp>
      <p:pic>
        <p:nvPicPr>
          <p:cNvPr id="102" name="그림 10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4443" y="1044481"/>
            <a:ext cx="5661389" cy="3653323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4969" y="4929480"/>
            <a:ext cx="9969714" cy="1789892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75564" y="1161926"/>
            <a:ext cx="6074134" cy="3796555"/>
          </a:xfrm>
          <a:prstGeom prst="rect">
            <a:avLst/>
          </a:prstGeom>
        </p:spPr>
      </p:pic>
      <p:sp>
        <p:nvSpPr>
          <p:cNvPr id="108" name="직사각형 12"/>
          <p:cNvSpPr/>
          <p:nvPr/>
        </p:nvSpPr>
        <p:spPr>
          <a:xfrm>
            <a:off x="260558" y="4924914"/>
            <a:ext cx="9836226" cy="9866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213</Words>
  <Application>Microsoft Office PowerPoint</Application>
  <PresentationFormat>와이드스크린</PresentationFormat>
  <Paragraphs>63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알 수 없는 사용자</cp:lastModifiedBy>
  <cp:revision>77</cp:revision>
  <dcterms:created xsi:type="dcterms:W3CDTF">2020-05-25T00:38:46Z</dcterms:created>
  <dcterms:modified xsi:type="dcterms:W3CDTF">2021-12-13T02:00:21Z</dcterms:modified>
  <cp:version>0906.0100.01</cp:version>
</cp:coreProperties>
</file>