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5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920102-0AF8-A563-9989-3572B27830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클라우드 가상화 과제</a:t>
            </a:r>
            <a:br>
              <a:rPr lang="en-US" altLang="ko-KR" b="1" dirty="0"/>
            </a:br>
            <a:r>
              <a:rPr lang="en-US" altLang="ko-KR" b="1" dirty="0"/>
              <a:t>(AZURE SQL 					               DATABASE)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D39FD5-719C-DB9F-75F2-7E274B25C8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201795074 </a:t>
            </a:r>
            <a:r>
              <a:rPr lang="ko-KR" altLang="en-US" sz="2800" b="1" dirty="0"/>
              <a:t>전혁</a:t>
            </a:r>
          </a:p>
        </p:txBody>
      </p:sp>
    </p:spTree>
    <p:extLst>
      <p:ext uri="{BB962C8B-B14F-4D97-AF65-F5344CB8AC3E}">
        <p14:creationId xmlns:p14="http://schemas.microsoft.com/office/powerpoint/2010/main" val="764261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1098C05-3CD6-96FA-26D5-66D6E05BE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07" y="681317"/>
            <a:ext cx="6338986" cy="49395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0FB320-ED1A-A005-60FE-9036984F2DEE}"/>
              </a:ext>
            </a:extLst>
          </p:cNvPr>
          <p:cNvSpPr txBox="1"/>
          <p:nvPr/>
        </p:nvSpPr>
        <p:spPr>
          <a:xfrm>
            <a:off x="7027771" y="2115350"/>
            <a:ext cx="51014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구독 및 리소스 그룹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데이터베이스 이름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나중에 외부에서 접속하고자 할 때 필요한 정보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를 설정하고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서버에서 새로 만들기 선택한다</a:t>
            </a:r>
            <a:r>
              <a:rPr lang="en-US" altLang="ko-KR" sz="2400" b="1" dirty="0"/>
              <a:t>. 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93399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BFFFF12-4ECA-63A0-FF00-0FF1F0F42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41" y="466724"/>
            <a:ext cx="5255077" cy="53054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8134DF-C56F-5B69-EB21-E8E0A54426F5}"/>
              </a:ext>
            </a:extLst>
          </p:cNvPr>
          <p:cNvSpPr txBox="1"/>
          <p:nvPr/>
        </p:nvSpPr>
        <p:spPr>
          <a:xfrm>
            <a:off x="6238876" y="1774691"/>
            <a:ext cx="57558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서버이름</a:t>
            </a:r>
            <a:r>
              <a:rPr lang="en-US" altLang="ko-KR" sz="2400" b="1" dirty="0"/>
              <a:t>(Azure </a:t>
            </a:r>
            <a:r>
              <a:rPr lang="ko-KR" altLang="en-US" sz="2400" b="1" dirty="0"/>
              <a:t>전체에서 고유해야 함</a:t>
            </a:r>
            <a:r>
              <a:rPr lang="en-US" altLang="ko-KR" sz="2400" b="1" dirty="0"/>
              <a:t>.),</a:t>
            </a:r>
            <a:r>
              <a:rPr lang="ko-KR" altLang="en-US" sz="2400" b="1" dirty="0"/>
              <a:t> 위치</a:t>
            </a:r>
            <a:r>
              <a:rPr lang="en-US" altLang="ko-KR" sz="2400" b="1" dirty="0"/>
              <a:t>(Korea Central), </a:t>
            </a:r>
            <a:r>
              <a:rPr lang="ko-KR" altLang="en-US" sz="2400" b="1" dirty="0"/>
              <a:t>인증 방법은 </a:t>
            </a:r>
            <a:r>
              <a:rPr lang="en-US" altLang="ko-KR" sz="2400" b="1" dirty="0"/>
              <a:t>SQL </a:t>
            </a:r>
            <a:r>
              <a:rPr lang="ko-KR" altLang="en-US" sz="2400" b="1" dirty="0"/>
              <a:t>인증 사용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서버 관리자 로그인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암호를 입력한다</a:t>
            </a:r>
            <a:r>
              <a:rPr lang="en-US" altLang="ko-KR" sz="2400" b="1" dirty="0"/>
              <a:t>. </a:t>
            </a:r>
          </a:p>
          <a:p>
            <a:r>
              <a:rPr lang="en-US" altLang="ko-KR" sz="2400" b="1" dirty="0"/>
              <a:t>(</a:t>
            </a:r>
            <a:r>
              <a:rPr lang="ko-KR" altLang="en-US" sz="2400" b="1" dirty="0"/>
              <a:t>서버이름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서버 관리자 로그인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암호는 나중에 접속하고자 할 때 필요함</a:t>
            </a:r>
            <a:r>
              <a:rPr lang="en-US" altLang="ko-KR" sz="2400" b="1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845148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C59D0B8-ABD8-C4F2-838B-4BEB51FC0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07" y="681317"/>
            <a:ext cx="6338986" cy="49395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6B2424-147B-8A35-D63A-682A9D1ACF41}"/>
              </a:ext>
            </a:extLst>
          </p:cNvPr>
          <p:cNvSpPr txBox="1"/>
          <p:nvPr/>
        </p:nvSpPr>
        <p:spPr>
          <a:xfrm>
            <a:off x="7018806" y="2402221"/>
            <a:ext cx="5101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SQL Elastic Pool</a:t>
            </a:r>
            <a:r>
              <a:rPr lang="ko-KR" altLang="en-US" sz="2400" b="1" dirty="0"/>
              <a:t>은 </a:t>
            </a:r>
            <a:r>
              <a:rPr lang="en-US" altLang="ko-KR" sz="2400" b="1" dirty="0"/>
              <a:t>‘</a:t>
            </a:r>
            <a:r>
              <a:rPr lang="ko-KR" altLang="en-US" sz="2400" b="1" dirty="0"/>
              <a:t>아니요</a:t>
            </a:r>
            <a:r>
              <a:rPr lang="en-US" altLang="ko-KR" sz="2400" b="1" dirty="0"/>
              <a:t>‘</a:t>
            </a:r>
            <a:r>
              <a:rPr lang="ko-KR" altLang="en-US" sz="2400" b="1" dirty="0"/>
              <a:t>를 선택하고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컴퓨팅 </a:t>
            </a:r>
            <a:r>
              <a:rPr lang="en-US" altLang="ko-KR" sz="2400" b="1" dirty="0"/>
              <a:t>+ </a:t>
            </a:r>
            <a:r>
              <a:rPr lang="ko-KR" altLang="en-US" sz="2400" b="1" dirty="0"/>
              <a:t>스토리지 항목에서 데이터베이스 구성을 선택</a:t>
            </a:r>
          </a:p>
        </p:txBody>
      </p:sp>
    </p:spTree>
    <p:extLst>
      <p:ext uri="{BB962C8B-B14F-4D97-AF65-F5344CB8AC3E}">
        <p14:creationId xmlns:p14="http://schemas.microsoft.com/office/powerpoint/2010/main" val="2239039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8D58F21-B14F-6AAA-F4F4-5899F294B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05" y="600074"/>
            <a:ext cx="7562862" cy="45434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7BA1B0-62FE-13C1-8B14-F322764D37D1}"/>
              </a:ext>
            </a:extLst>
          </p:cNvPr>
          <p:cNvSpPr txBox="1"/>
          <p:nvPr/>
        </p:nvSpPr>
        <p:spPr>
          <a:xfrm>
            <a:off x="7995959" y="2213962"/>
            <a:ext cx="40974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서비스 계층은 범용을 선택하고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컴퓨팅 계층은 서버리스를 선택한다</a:t>
            </a:r>
            <a:r>
              <a:rPr lang="en-US" altLang="ko-KR" sz="2400" b="1" dirty="0"/>
              <a:t>.</a:t>
            </a:r>
          </a:p>
          <a:p>
            <a:r>
              <a:rPr lang="en-US" altLang="ko-KR" sz="2400" b="1" dirty="0"/>
              <a:t>(</a:t>
            </a:r>
            <a:r>
              <a:rPr lang="ko-KR" altLang="en-US" sz="2400" b="1" dirty="0"/>
              <a:t>서버리스는 사용한 만큼 초 단위로 과금 발생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79267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1126F83-3AF2-F5EF-7AF1-56D680951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44" y="304799"/>
            <a:ext cx="6398488" cy="5857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0B1689-8A5A-2561-22C1-B121E10C5A34}"/>
              </a:ext>
            </a:extLst>
          </p:cNvPr>
          <p:cNvSpPr txBox="1"/>
          <p:nvPr/>
        </p:nvSpPr>
        <p:spPr>
          <a:xfrm>
            <a:off x="7090524" y="1810550"/>
            <a:ext cx="51014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네트워크 연결은 퍼블릭 엔드 포인트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모든 접근 허용</a:t>
            </a:r>
            <a:r>
              <a:rPr lang="en-US" altLang="ko-KR" sz="2400" b="1" dirty="0"/>
              <a:t>), </a:t>
            </a:r>
            <a:r>
              <a:rPr lang="ko-KR" altLang="en-US" sz="2400" b="1" dirty="0"/>
              <a:t>방화벽 규칙에서 </a:t>
            </a:r>
            <a:r>
              <a:rPr lang="en-US" altLang="ko-KR" sz="2400" b="1" dirty="0"/>
              <a:t>Azure </a:t>
            </a:r>
            <a:r>
              <a:rPr lang="ko-KR" altLang="en-US" sz="2400" b="1" dirty="0"/>
              <a:t>서비스 및 리소스 액세스는 </a:t>
            </a:r>
            <a:r>
              <a:rPr lang="en-US" altLang="ko-KR" sz="2400" b="1" dirty="0"/>
              <a:t>‘</a:t>
            </a:r>
            <a:r>
              <a:rPr lang="ko-KR" altLang="en-US" sz="2400" b="1" dirty="0"/>
              <a:t>아니요</a:t>
            </a:r>
            <a:r>
              <a:rPr lang="en-US" altLang="ko-KR" sz="2400" b="1" dirty="0"/>
              <a:t>‘, </a:t>
            </a:r>
            <a:r>
              <a:rPr lang="ko-KR" altLang="en-US" sz="2400" b="1" dirty="0"/>
              <a:t>현재 클라이언트 </a:t>
            </a:r>
            <a:r>
              <a:rPr lang="en-US" altLang="ko-KR" sz="2400" b="1" dirty="0"/>
              <a:t>IP </a:t>
            </a:r>
            <a:r>
              <a:rPr lang="ko-KR" altLang="en-US" sz="2400" b="1" dirty="0"/>
              <a:t>추가는 </a:t>
            </a:r>
            <a:r>
              <a:rPr lang="en-US" altLang="ko-KR" sz="2400" b="1" dirty="0"/>
              <a:t>‘</a:t>
            </a:r>
            <a:r>
              <a:rPr lang="ko-KR" altLang="en-US" sz="2400" b="1" dirty="0"/>
              <a:t>예</a:t>
            </a:r>
            <a:r>
              <a:rPr lang="en-US" altLang="ko-KR" sz="2400" b="1" dirty="0"/>
              <a:t>‘</a:t>
            </a:r>
          </a:p>
          <a:p>
            <a:r>
              <a:rPr lang="en-US" altLang="ko-KR" sz="2400" b="1" dirty="0"/>
              <a:t>(Azure Function App </a:t>
            </a:r>
            <a:r>
              <a:rPr lang="ko-KR" altLang="en-US" sz="2400" b="1" dirty="0"/>
              <a:t>등에서 해당 </a:t>
            </a:r>
            <a:r>
              <a:rPr lang="en-US" altLang="ko-KR" sz="2400" b="1" dirty="0"/>
              <a:t>DB</a:t>
            </a:r>
            <a:r>
              <a:rPr lang="ko-KR" altLang="en-US" sz="2400" b="1" dirty="0"/>
              <a:t>에 접근 하려면 </a:t>
            </a:r>
            <a:r>
              <a:rPr lang="en-US" altLang="ko-KR" sz="2400" b="1" dirty="0"/>
              <a:t>Azure </a:t>
            </a:r>
            <a:r>
              <a:rPr lang="ko-KR" altLang="en-US" sz="2400" b="1" dirty="0"/>
              <a:t>서비스 및 리소스 액세스를 </a:t>
            </a:r>
            <a:r>
              <a:rPr lang="en-US" altLang="ko-KR" sz="2400" b="1" dirty="0"/>
              <a:t>‘</a:t>
            </a:r>
            <a:r>
              <a:rPr lang="ko-KR" altLang="en-US" sz="2400" b="1" dirty="0"/>
              <a:t>예</a:t>
            </a:r>
            <a:r>
              <a:rPr lang="en-US" altLang="ko-KR" sz="2400" b="1" dirty="0"/>
              <a:t>‘)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94801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0E5EB9D-EE9F-0339-1F6F-C7C44CDC9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000125"/>
            <a:ext cx="7889226" cy="41904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BF2F1A-1E59-3B9A-A736-95DBA43CBA0E}"/>
              </a:ext>
            </a:extLst>
          </p:cNvPr>
          <p:cNvSpPr txBox="1"/>
          <p:nvPr/>
        </p:nvSpPr>
        <p:spPr>
          <a:xfrm>
            <a:off x="8003526" y="2310536"/>
            <a:ext cx="40974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좌측 메뉴에서 쿼리 편집기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미리보기</a:t>
            </a:r>
            <a:r>
              <a:rPr lang="en-US" altLang="ko-KR" sz="2400" b="1" dirty="0"/>
              <a:t>) </a:t>
            </a:r>
            <a:r>
              <a:rPr lang="ko-KR" altLang="en-US" sz="2400" b="1" dirty="0"/>
              <a:t>선택하고 인증하면 </a:t>
            </a:r>
            <a:r>
              <a:rPr lang="en-US" altLang="ko-KR" sz="2400" b="1" dirty="0"/>
              <a:t>SQL</a:t>
            </a:r>
            <a:r>
              <a:rPr lang="ko-KR" altLang="en-US" sz="2400" b="1" dirty="0"/>
              <a:t>문을 입력하고 실행할 수 있는 콘솔이 나옴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12773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8CF92-02DC-F21C-6294-531E6B62F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만약 </a:t>
            </a:r>
            <a:r>
              <a:rPr lang="en-US" altLang="ko-KR" b="1" dirty="0"/>
              <a:t>DB </a:t>
            </a:r>
            <a:r>
              <a:rPr lang="ko-KR" altLang="en-US" b="1" dirty="0"/>
              <a:t>삽입 과정에서 한글이 깨진다면</a:t>
            </a:r>
            <a:r>
              <a:rPr lang="en-US" altLang="ko-KR" b="1" dirty="0"/>
              <a:t>…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401699-48D2-4A58-C6BF-4CC2F7E2A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102224"/>
            <a:ext cx="8143875" cy="1485900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FB1DB71D-454C-B6ED-0F4C-31A9AE02BB90}"/>
              </a:ext>
            </a:extLst>
          </p:cNvPr>
          <p:cNvSpPr txBox="1">
            <a:spLocks/>
          </p:cNvSpPr>
          <p:nvPr/>
        </p:nvSpPr>
        <p:spPr>
          <a:xfrm>
            <a:off x="1603979" y="3955012"/>
            <a:ext cx="9603275" cy="19790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Azure </a:t>
            </a:r>
            <a:r>
              <a:rPr lang="ko-KR" altLang="en-US" b="1" dirty="0"/>
              <a:t>쿼리 실행기에 자신이 사용하고자 하는 테이블과 칼럼에 맞게 수정하고 실행하면 깨짐 현상 해결됨</a:t>
            </a:r>
            <a:r>
              <a:rPr lang="en-US" altLang="ko-KR" b="1" dirty="0"/>
              <a:t>.</a:t>
            </a:r>
          </a:p>
          <a:p>
            <a:r>
              <a:rPr lang="en-US" altLang="ko-KR" sz="2400" b="1" dirty="0"/>
              <a:t>(Azure</a:t>
            </a:r>
            <a:r>
              <a:rPr lang="ko-KR" altLang="en-US" sz="2400" b="1" dirty="0"/>
              <a:t>는 기본적으로 한글 인코딩을 </a:t>
            </a:r>
            <a:r>
              <a:rPr lang="en-US" altLang="ko-KR" sz="2400" b="1" dirty="0"/>
              <a:t>EUC-KR</a:t>
            </a:r>
            <a:r>
              <a:rPr lang="ko-KR" altLang="en-US" sz="2400" b="1" dirty="0"/>
              <a:t>를 사용하여 발생하는 문제로 칼럼 정렬 기준을 </a:t>
            </a:r>
            <a:r>
              <a:rPr lang="en-US" altLang="ko-KR" sz="2400" b="1" dirty="0"/>
              <a:t>UTF-8</a:t>
            </a:r>
            <a:r>
              <a:rPr lang="ko-KR" altLang="en-US" sz="2400" b="1" dirty="0"/>
              <a:t>형식으로 수정하여 해결하는 것임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6358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365CD6C6-9F70-0596-F0C6-40AA1C990BD1}"/>
              </a:ext>
            </a:extLst>
          </p:cNvPr>
          <p:cNvSpPr txBox="1">
            <a:spLocks/>
          </p:cNvSpPr>
          <p:nvPr/>
        </p:nvSpPr>
        <p:spPr>
          <a:xfrm>
            <a:off x="1603979" y="9569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b="1" dirty="0"/>
              <a:t>&lt;</a:t>
            </a:r>
            <a:r>
              <a:rPr lang="ko-KR" altLang="en-US" sz="4800" b="1" dirty="0"/>
              <a:t>실행화면</a:t>
            </a:r>
            <a:r>
              <a:rPr lang="en-US" altLang="ko-KR" sz="4800" b="1" dirty="0"/>
              <a:t>&gt;</a:t>
            </a:r>
            <a:endParaRPr lang="ko-KR" altLang="en-US" sz="48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EAC41D-17A4-1C52-2D73-3D25A33BA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10" y="2006154"/>
            <a:ext cx="9829800" cy="33704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AA39C8-A18C-1980-96AE-354483886467}"/>
              </a:ext>
            </a:extLst>
          </p:cNvPr>
          <p:cNvSpPr txBox="1"/>
          <p:nvPr/>
        </p:nvSpPr>
        <p:spPr>
          <a:xfrm>
            <a:off x="448796" y="5465684"/>
            <a:ext cx="115101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accent5"/>
                </a:solidFill>
              </a:rPr>
              <a:t>터미널 창에서 </a:t>
            </a:r>
            <a:r>
              <a:rPr lang="en-US" altLang="ko-KR" sz="2000" b="1" dirty="0">
                <a:solidFill>
                  <a:schemeClr val="accent5"/>
                </a:solidFill>
              </a:rPr>
              <a:t>crawling.py </a:t>
            </a:r>
            <a:r>
              <a:rPr lang="ko-KR" altLang="en-US" sz="2000" b="1" dirty="0">
                <a:solidFill>
                  <a:schemeClr val="accent5"/>
                </a:solidFill>
              </a:rPr>
              <a:t>실행 후 가지고 온 </a:t>
            </a:r>
            <a:r>
              <a:rPr lang="en-US" altLang="ko-KR" sz="2000" b="1" dirty="0">
                <a:solidFill>
                  <a:schemeClr val="accent5"/>
                </a:solidFill>
              </a:rPr>
              <a:t>100</a:t>
            </a:r>
            <a:r>
              <a:rPr lang="ko-KR" altLang="en-US" sz="2000" b="1" dirty="0">
                <a:solidFill>
                  <a:schemeClr val="accent5"/>
                </a:solidFill>
              </a:rPr>
              <a:t>개 기업을 출력하고</a:t>
            </a:r>
            <a:r>
              <a:rPr lang="en-US" altLang="ko-KR" sz="2000" b="1" dirty="0">
                <a:solidFill>
                  <a:schemeClr val="accent5"/>
                </a:solidFill>
              </a:rPr>
              <a:t>,</a:t>
            </a:r>
          </a:p>
          <a:p>
            <a:r>
              <a:rPr lang="en-US" altLang="ko-KR" sz="2000" b="1" dirty="0">
                <a:solidFill>
                  <a:schemeClr val="accent5"/>
                </a:solidFill>
              </a:rPr>
              <a:t>															</a:t>
            </a:r>
            <a:r>
              <a:rPr lang="ko-KR" altLang="en-US" sz="2000" b="1" dirty="0">
                <a:solidFill>
                  <a:schemeClr val="accent5"/>
                </a:solidFill>
              </a:rPr>
              <a:t>사용자로 부터 입력 받고 결과를 출력</a:t>
            </a:r>
          </a:p>
        </p:txBody>
      </p:sp>
    </p:spTree>
    <p:extLst>
      <p:ext uri="{BB962C8B-B14F-4D97-AF65-F5344CB8AC3E}">
        <p14:creationId xmlns:p14="http://schemas.microsoft.com/office/powerpoint/2010/main" val="2911381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0154BDD-EFD4-384C-E784-E40F68754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95300"/>
            <a:ext cx="7980111" cy="51580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624842-050B-0E94-95C0-1707151682F3}"/>
              </a:ext>
            </a:extLst>
          </p:cNvPr>
          <p:cNvSpPr txBox="1"/>
          <p:nvPr/>
        </p:nvSpPr>
        <p:spPr>
          <a:xfrm>
            <a:off x="8796059" y="2104838"/>
            <a:ext cx="27863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Azure</a:t>
            </a:r>
            <a:r>
              <a:rPr lang="ko-KR" altLang="en-US" sz="2400" b="1" dirty="0"/>
              <a:t>에서 쿼리 실행 한 결과 일성건설이 정상적으로 저장된 것이 확인됨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10932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750DC242-2F58-D948-9C14-F75DFDCD71A7}"/>
              </a:ext>
            </a:extLst>
          </p:cNvPr>
          <p:cNvSpPr txBox="1">
            <a:spLocks/>
          </p:cNvSpPr>
          <p:nvPr/>
        </p:nvSpPr>
        <p:spPr>
          <a:xfrm>
            <a:off x="1603979" y="9569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b="1" dirty="0"/>
              <a:t>이상으로 발표를 마칩니다</a:t>
            </a:r>
            <a:r>
              <a:rPr lang="en-US" altLang="ko-KR" sz="4800" b="1" dirty="0"/>
              <a:t>.</a:t>
            </a:r>
            <a:endParaRPr lang="ko-KR" altLang="en-US" sz="4800" b="1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2F71A79-17AE-3ED9-26D4-78E8E7D1F8DB}"/>
              </a:ext>
            </a:extLst>
          </p:cNvPr>
          <p:cNvSpPr txBox="1">
            <a:spLocks/>
          </p:cNvSpPr>
          <p:nvPr/>
        </p:nvSpPr>
        <p:spPr>
          <a:xfrm>
            <a:off x="2015794" y="2237451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소스 코드 설명은 생략합니다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16708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F4C8EC-9578-1272-0F0C-4BD9CBF83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b="1" dirty="0"/>
              <a:t>&lt;</a:t>
            </a:r>
            <a:r>
              <a:rPr lang="ko-KR" altLang="en-US" sz="4800" b="1" dirty="0"/>
              <a:t>차례</a:t>
            </a:r>
            <a:r>
              <a:rPr lang="en-US" altLang="ko-KR" sz="4800" b="1" dirty="0"/>
              <a:t>&gt;</a:t>
            </a:r>
            <a:endParaRPr lang="ko-KR" altLang="en-US" sz="4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3EA4D8-743E-DB24-EC01-E40FD41183AB}"/>
              </a:ext>
            </a:extLst>
          </p:cNvPr>
          <p:cNvSpPr txBox="1"/>
          <p:nvPr/>
        </p:nvSpPr>
        <p:spPr>
          <a:xfrm>
            <a:off x="1586753" y="2106706"/>
            <a:ext cx="921571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800" b="1" dirty="0"/>
              <a:t>1. </a:t>
            </a:r>
            <a:r>
              <a:rPr lang="ko-KR" altLang="en-US" sz="3800" b="1" dirty="0"/>
              <a:t>주제 및 개발 환경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D3DCF4-07B2-AB1E-0C5E-7DCCEA16FB4E}"/>
              </a:ext>
            </a:extLst>
          </p:cNvPr>
          <p:cNvSpPr txBox="1"/>
          <p:nvPr/>
        </p:nvSpPr>
        <p:spPr>
          <a:xfrm>
            <a:off x="1586753" y="3036766"/>
            <a:ext cx="921571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800" b="1" dirty="0"/>
              <a:t>2. </a:t>
            </a:r>
            <a:r>
              <a:rPr lang="ko-KR" altLang="en-US" sz="3800" b="1" dirty="0"/>
              <a:t>프로그램 동작 순서</a:t>
            </a:r>
            <a:r>
              <a:rPr lang="en-US" altLang="ko-KR" sz="3800" b="1" dirty="0"/>
              <a:t> </a:t>
            </a:r>
            <a:endParaRPr lang="ko-KR" altLang="en-US" sz="3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764F5C-2046-4E99-7DD2-CA3C6668F6E5}"/>
              </a:ext>
            </a:extLst>
          </p:cNvPr>
          <p:cNvSpPr txBox="1"/>
          <p:nvPr/>
        </p:nvSpPr>
        <p:spPr>
          <a:xfrm>
            <a:off x="1586753" y="3966826"/>
            <a:ext cx="921571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800" b="1" dirty="0"/>
              <a:t>3.  Azure SQL Data Base </a:t>
            </a:r>
            <a:r>
              <a:rPr lang="ko-KR" altLang="en-US" sz="3800" b="1" dirty="0"/>
              <a:t>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0E8028-3A21-9DFC-13CE-10672B8E3040}"/>
              </a:ext>
            </a:extLst>
          </p:cNvPr>
          <p:cNvSpPr txBox="1"/>
          <p:nvPr/>
        </p:nvSpPr>
        <p:spPr>
          <a:xfrm>
            <a:off x="1586753" y="4896886"/>
            <a:ext cx="921571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800" b="1" dirty="0"/>
              <a:t>4. </a:t>
            </a:r>
            <a:r>
              <a:rPr lang="ko-KR" altLang="en-US" sz="3800" b="1" dirty="0"/>
              <a:t>실행화면 및 마무리</a:t>
            </a:r>
          </a:p>
        </p:txBody>
      </p:sp>
    </p:spTree>
    <p:extLst>
      <p:ext uri="{BB962C8B-B14F-4D97-AF65-F5344CB8AC3E}">
        <p14:creationId xmlns:p14="http://schemas.microsoft.com/office/powerpoint/2010/main" val="3644145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1B0E493C-4B80-9F82-09DA-F18B6D56CDEB}"/>
              </a:ext>
            </a:extLst>
          </p:cNvPr>
          <p:cNvSpPr txBox="1">
            <a:spLocks/>
          </p:cNvSpPr>
          <p:nvPr/>
        </p:nvSpPr>
        <p:spPr>
          <a:xfrm>
            <a:off x="1603979" y="9569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b="1" dirty="0"/>
              <a:t>&lt;</a:t>
            </a:r>
            <a:r>
              <a:rPr lang="ko-KR" altLang="en-US" sz="4800" b="1" dirty="0"/>
              <a:t>주제</a:t>
            </a:r>
            <a:r>
              <a:rPr lang="en-US" altLang="ko-KR" sz="4800" b="1" dirty="0"/>
              <a:t>&gt;</a:t>
            </a:r>
            <a:endParaRPr lang="ko-KR" altLang="en-US" sz="4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8420C7-3188-5F6F-3AF3-CF1B5C58C6CE}"/>
              </a:ext>
            </a:extLst>
          </p:cNvPr>
          <p:cNvSpPr txBox="1"/>
          <p:nvPr/>
        </p:nvSpPr>
        <p:spPr>
          <a:xfrm>
            <a:off x="1703294" y="2286000"/>
            <a:ext cx="95039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네이버에서 국내증시 상위 </a:t>
            </a:r>
            <a:r>
              <a:rPr lang="en-US" altLang="ko-KR" sz="2400" b="1" dirty="0"/>
              <a:t>100</a:t>
            </a:r>
            <a:r>
              <a:rPr lang="ko-KR" altLang="en-US" sz="2400" b="1" dirty="0"/>
              <a:t>개의 기업 이름과 주식 가격을 크롤링하여 </a:t>
            </a:r>
            <a:r>
              <a:rPr lang="en-US" altLang="ko-KR" sz="2400" b="1" dirty="0"/>
              <a:t>Azure SQL Data Base</a:t>
            </a:r>
            <a:r>
              <a:rPr lang="ko-KR" altLang="en-US" sz="2400" b="1" dirty="0"/>
              <a:t>에 저장하고 불러오기</a:t>
            </a:r>
            <a:endParaRPr lang="en-US" altLang="ko-KR" sz="2400" b="1" dirty="0"/>
          </a:p>
          <a:p>
            <a:r>
              <a:rPr lang="en-US" altLang="ko-KR" b="1" dirty="0"/>
              <a:t>(</a:t>
            </a:r>
            <a:r>
              <a:rPr lang="ko-KR" altLang="en-US" b="1" dirty="0"/>
              <a:t>사용된 기반 코드는 빅데이터 분석 수업 때 사용한 코드에 인코딩 작업</a:t>
            </a:r>
            <a:r>
              <a:rPr lang="en-US" altLang="ko-KR" b="1" dirty="0"/>
              <a:t>,  Azure </a:t>
            </a:r>
            <a:r>
              <a:rPr lang="ko-KR" altLang="en-US" b="1" dirty="0"/>
              <a:t>모듈 기능을 추가 했습니다</a:t>
            </a:r>
            <a:r>
              <a:rPr lang="en-US" altLang="ko-KR" b="1" dirty="0"/>
              <a:t>.)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70288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A2B9CF9-7300-30EB-73BA-4B57C2E0C333}"/>
              </a:ext>
            </a:extLst>
          </p:cNvPr>
          <p:cNvSpPr txBox="1">
            <a:spLocks/>
          </p:cNvSpPr>
          <p:nvPr/>
        </p:nvSpPr>
        <p:spPr>
          <a:xfrm>
            <a:off x="1603979" y="9569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b="1" dirty="0"/>
              <a:t>&lt;</a:t>
            </a:r>
            <a:r>
              <a:rPr lang="ko-KR" altLang="en-US" sz="4800" b="1" dirty="0"/>
              <a:t>개발환경</a:t>
            </a:r>
            <a:r>
              <a:rPr lang="en-US" altLang="ko-KR" sz="4800" b="1" dirty="0"/>
              <a:t>&gt;</a:t>
            </a:r>
            <a:endParaRPr lang="ko-KR" altLang="en-US" sz="4800" b="1" dirty="0"/>
          </a:p>
        </p:txBody>
      </p:sp>
      <p:pic>
        <p:nvPicPr>
          <p:cNvPr id="1026" name="Picture 2" descr="Visual Studio Code 기능 - gaussian37">
            <a:extLst>
              <a:ext uri="{FF2B5EF4-FFF2-40B4-BE49-F238E27FC236}">
                <a16:creationId xmlns:a16="http://schemas.microsoft.com/office/drawing/2014/main" id="{555BC966-3D6C-6405-E3DD-8ED584406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2178704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프로그래밍] 파이썬 Python , 정체를 모른다면 Click : 네이버 블로그">
            <a:extLst>
              <a:ext uri="{FF2B5EF4-FFF2-40B4-BE49-F238E27FC236}">
                <a16:creationId xmlns:a16="http://schemas.microsoft.com/office/drawing/2014/main" id="{7A0C1A41-B45F-8944-2CEB-FDF2BC401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872" y="2697002"/>
            <a:ext cx="3158207" cy="2101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CD9243D-C6D2-A62B-322C-35BB2D4F6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4280347"/>
            <a:ext cx="39814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B5FCC0-4F4B-F727-71F6-5E8AE0C9C1F8}"/>
              </a:ext>
            </a:extLst>
          </p:cNvPr>
          <p:cNvSpPr txBox="1"/>
          <p:nvPr/>
        </p:nvSpPr>
        <p:spPr>
          <a:xfrm>
            <a:off x="4714928" y="2683529"/>
            <a:ext cx="1337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VS Code</a:t>
            </a:r>
          </a:p>
          <a:p>
            <a:r>
              <a:rPr lang="en-US" altLang="ko-KR" sz="2000" dirty="0"/>
              <a:t>1.672 </a:t>
            </a:r>
            <a:r>
              <a:rPr lang="ko-KR" altLang="en-US" sz="2000" dirty="0"/>
              <a:t>버전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C6647F-3711-7089-9F9A-46270ED064E1}"/>
              </a:ext>
            </a:extLst>
          </p:cNvPr>
          <p:cNvSpPr txBox="1"/>
          <p:nvPr/>
        </p:nvSpPr>
        <p:spPr>
          <a:xfrm>
            <a:off x="10046845" y="3390041"/>
            <a:ext cx="1208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Python</a:t>
            </a:r>
          </a:p>
          <a:p>
            <a:r>
              <a:rPr lang="en-US" altLang="ko-KR" sz="2000" dirty="0"/>
              <a:t>3.10 </a:t>
            </a:r>
            <a:r>
              <a:rPr lang="ko-KR" altLang="en-US" sz="2000" dirty="0"/>
              <a:t>버전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F481BE-6404-2F2D-9F46-911F8F71B2D5}"/>
              </a:ext>
            </a:extLst>
          </p:cNvPr>
          <p:cNvSpPr txBox="1"/>
          <p:nvPr/>
        </p:nvSpPr>
        <p:spPr>
          <a:xfrm>
            <a:off x="1533525" y="5687577"/>
            <a:ext cx="712566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solidFill>
                  <a:srgbClr val="FF0000"/>
                </a:solidFill>
              </a:rPr>
              <a:t>작업은 </a:t>
            </a:r>
            <a:r>
              <a:rPr lang="en-US" altLang="ko-KR" sz="1500" b="1" dirty="0">
                <a:solidFill>
                  <a:srgbClr val="FF0000"/>
                </a:solidFill>
              </a:rPr>
              <a:t>VS Code</a:t>
            </a:r>
            <a:r>
              <a:rPr lang="ko-KR" altLang="en-US" sz="1500" b="1" dirty="0">
                <a:solidFill>
                  <a:srgbClr val="FF0000"/>
                </a:solidFill>
              </a:rPr>
              <a:t>에서 했지만 </a:t>
            </a:r>
            <a:r>
              <a:rPr lang="en-US" altLang="ko-KR" sz="1500" b="1" dirty="0">
                <a:solidFill>
                  <a:srgbClr val="FF0000"/>
                </a:solidFill>
              </a:rPr>
              <a:t>VS Code</a:t>
            </a:r>
            <a:r>
              <a:rPr lang="ko-KR" altLang="en-US" sz="1500" b="1" dirty="0">
                <a:solidFill>
                  <a:srgbClr val="FF0000"/>
                </a:solidFill>
              </a:rPr>
              <a:t>내 확장 라이브러리는 사용하지 않았습니다</a:t>
            </a:r>
            <a:r>
              <a:rPr lang="en-US" altLang="ko-KR" sz="1500" b="1" dirty="0">
                <a:solidFill>
                  <a:srgbClr val="FF0000"/>
                </a:solidFill>
              </a:rPr>
              <a:t>.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867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E99B6151-AED6-5E36-4EA3-BF84E3962774}"/>
              </a:ext>
            </a:extLst>
          </p:cNvPr>
          <p:cNvSpPr txBox="1">
            <a:spLocks/>
          </p:cNvSpPr>
          <p:nvPr/>
        </p:nvSpPr>
        <p:spPr>
          <a:xfrm>
            <a:off x="1603979" y="9569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b="1" dirty="0"/>
              <a:t>&lt;</a:t>
            </a:r>
            <a:r>
              <a:rPr lang="ko-KR" altLang="en-US" sz="4800" b="1" dirty="0"/>
              <a:t>프로그램 동작 순서</a:t>
            </a:r>
            <a:r>
              <a:rPr lang="en-US" altLang="ko-KR" sz="4800" b="1" dirty="0"/>
              <a:t>&gt;</a:t>
            </a:r>
            <a:endParaRPr lang="ko-KR" altLang="en-US" sz="4800" b="1" dirty="0"/>
          </a:p>
        </p:txBody>
      </p:sp>
      <p:pic>
        <p:nvPicPr>
          <p:cNvPr id="4" name="Picture 2" descr="Visual Studio Code 기능 - gaussian37">
            <a:extLst>
              <a:ext uri="{FF2B5EF4-FFF2-40B4-BE49-F238E27FC236}">
                <a16:creationId xmlns:a16="http://schemas.microsoft.com/office/drawing/2014/main" id="{243CBEF3-DD9F-0419-E8ED-29DB1C3ED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979" y="2241457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8B0308-F0B1-F9B9-7C52-F8560ED59C97}"/>
              </a:ext>
            </a:extLst>
          </p:cNvPr>
          <p:cNvSpPr txBox="1"/>
          <p:nvPr/>
        </p:nvSpPr>
        <p:spPr>
          <a:xfrm>
            <a:off x="4823012" y="2684057"/>
            <a:ext cx="2931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VS Code</a:t>
            </a:r>
            <a:r>
              <a:rPr lang="ko-KR" altLang="en-US" sz="2400" b="1" dirty="0"/>
              <a:t>에서 </a:t>
            </a:r>
            <a:r>
              <a:rPr lang="en-US" altLang="ko-KR" sz="2400" b="1" dirty="0"/>
              <a:t>crawling.py</a:t>
            </a:r>
            <a:r>
              <a:rPr lang="ko-KR" altLang="en-US" sz="2400" b="1" dirty="0"/>
              <a:t>를 실행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FE312661-2C2B-82CC-2EF4-BA0C5C892E81}"/>
              </a:ext>
            </a:extLst>
          </p:cNvPr>
          <p:cNvSpPr/>
          <p:nvPr/>
        </p:nvSpPr>
        <p:spPr>
          <a:xfrm>
            <a:off x="3521305" y="4069977"/>
            <a:ext cx="2223247" cy="151447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네이버 고객센터">
            <a:extLst>
              <a:ext uri="{FF2B5EF4-FFF2-40B4-BE49-F238E27FC236}">
                <a16:creationId xmlns:a16="http://schemas.microsoft.com/office/drawing/2014/main" id="{0D59609E-0F2B-502C-4E6C-1BD4646B5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509" y="389934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DB0C71-A6E7-71B8-5F85-9F463FF1BD3C}"/>
              </a:ext>
            </a:extLst>
          </p:cNvPr>
          <p:cNvSpPr txBox="1"/>
          <p:nvPr/>
        </p:nvSpPr>
        <p:spPr>
          <a:xfrm>
            <a:off x="8275796" y="4069977"/>
            <a:ext cx="29314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네이버에서 국내증시 상위</a:t>
            </a:r>
            <a:r>
              <a:rPr lang="en-US" altLang="ko-KR" sz="2400" b="1" dirty="0"/>
              <a:t>100</a:t>
            </a:r>
            <a:r>
              <a:rPr lang="ko-KR" altLang="en-US" sz="2400" b="1" dirty="0"/>
              <a:t>개 기업의 이름과 주식 정보를 읽어 옴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2339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Visual Studio Code 기능 - gaussian37">
            <a:extLst>
              <a:ext uri="{FF2B5EF4-FFF2-40B4-BE49-F238E27FC236}">
                <a16:creationId xmlns:a16="http://schemas.microsoft.com/office/drawing/2014/main" id="{3EDA6718-EE57-C392-24DE-9606B4147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854" y="773488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86D01E-18FA-F911-FF5D-AB6CE68E220F}"/>
              </a:ext>
            </a:extLst>
          </p:cNvPr>
          <p:cNvSpPr txBox="1"/>
          <p:nvPr/>
        </p:nvSpPr>
        <p:spPr>
          <a:xfrm>
            <a:off x="7242922" y="1126441"/>
            <a:ext cx="4249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인코딩 후 사용자로부터 검색할 기업 이름을 입력 받음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EB453C0F-F056-A64A-1E2B-75360649F7F1}"/>
              </a:ext>
            </a:extLst>
          </p:cNvPr>
          <p:cNvSpPr/>
          <p:nvPr/>
        </p:nvSpPr>
        <p:spPr>
          <a:xfrm>
            <a:off x="1154623" y="618566"/>
            <a:ext cx="2223247" cy="151447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66BF33-75BD-55C8-3393-B49B6BDDF7D5}"/>
              </a:ext>
            </a:extLst>
          </p:cNvPr>
          <p:cNvSpPr txBox="1"/>
          <p:nvPr/>
        </p:nvSpPr>
        <p:spPr>
          <a:xfrm>
            <a:off x="7737949" y="3182222"/>
            <a:ext cx="42498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입력된 기업이름이 존재하는지 확인 후 존재하면 해당 정보를 </a:t>
            </a:r>
            <a:r>
              <a:rPr lang="en-US" altLang="ko-KR" sz="2400" b="1" dirty="0"/>
              <a:t>Azure Data Base</a:t>
            </a:r>
            <a:r>
              <a:rPr lang="ko-KR" altLang="en-US" sz="2400" b="1" dirty="0"/>
              <a:t>에 삽입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1F9B55C5-AB80-A17D-3D41-FA1E28ABC7AA}"/>
              </a:ext>
            </a:extLst>
          </p:cNvPr>
          <p:cNvSpPr/>
          <p:nvPr/>
        </p:nvSpPr>
        <p:spPr>
          <a:xfrm>
            <a:off x="1154623" y="3182222"/>
            <a:ext cx="2223247" cy="151447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EB83ED1E-1B16-99BC-F195-E0BD26DF6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342" y="3407264"/>
            <a:ext cx="39814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137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6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DC92CE-F95B-2C33-69CE-40F3977D495F}"/>
              </a:ext>
            </a:extLst>
          </p:cNvPr>
          <p:cNvSpPr txBox="1"/>
          <p:nvPr/>
        </p:nvSpPr>
        <p:spPr>
          <a:xfrm>
            <a:off x="7628546" y="876352"/>
            <a:ext cx="42498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삽입 후 입력된 기업 이름과 주식 가격을 다시 검색하여 가지고 옴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EC160DAD-4496-C649-D7B0-1E93D59A4B86}"/>
              </a:ext>
            </a:extLst>
          </p:cNvPr>
          <p:cNvSpPr/>
          <p:nvPr/>
        </p:nvSpPr>
        <p:spPr>
          <a:xfrm>
            <a:off x="1011187" y="562206"/>
            <a:ext cx="2223247" cy="151447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ED268633-2133-D297-8E96-DA3E0FEB2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765" y="876352"/>
            <a:ext cx="39814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Visual Studio Code 기능 - gaussian37">
            <a:extLst>
              <a:ext uri="{FF2B5EF4-FFF2-40B4-BE49-F238E27FC236}">
                <a16:creationId xmlns:a16="http://schemas.microsoft.com/office/drawing/2014/main" id="{3612B395-CC77-06AA-9F94-B05C4D2C5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453" y="3312688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DFD031-5F58-25C8-3F4F-8637C56CFBB1}"/>
              </a:ext>
            </a:extLst>
          </p:cNvPr>
          <p:cNvSpPr txBox="1"/>
          <p:nvPr/>
        </p:nvSpPr>
        <p:spPr>
          <a:xfrm>
            <a:off x="7090521" y="3665641"/>
            <a:ext cx="4249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가지고 온 데이터를 출력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A7D6AF14-B979-4217-B801-3AFC11C94684}"/>
              </a:ext>
            </a:extLst>
          </p:cNvPr>
          <p:cNvSpPr/>
          <p:nvPr/>
        </p:nvSpPr>
        <p:spPr>
          <a:xfrm>
            <a:off x="1011187" y="3010180"/>
            <a:ext cx="2223247" cy="151447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59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6" grpId="0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C6F1BE03-6576-A1C6-57A5-15DE16C84A53}"/>
              </a:ext>
            </a:extLst>
          </p:cNvPr>
          <p:cNvSpPr txBox="1">
            <a:spLocks/>
          </p:cNvSpPr>
          <p:nvPr/>
        </p:nvSpPr>
        <p:spPr>
          <a:xfrm>
            <a:off x="1603979" y="9569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b="1" dirty="0"/>
              <a:t>&lt;Azure data base </a:t>
            </a:r>
            <a:r>
              <a:rPr lang="ko-KR" altLang="en-US" sz="4800" b="1" dirty="0"/>
              <a:t>설정</a:t>
            </a:r>
            <a:r>
              <a:rPr lang="en-US" altLang="ko-KR" sz="4800" b="1" dirty="0"/>
              <a:t>&gt;</a:t>
            </a:r>
            <a:endParaRPr lang="ko-KR" altLang="en-US" sz="48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99D274-1ED2-BD50-B063-BEEEDF7C3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16" y="2480502"/>
            <a:ext cx="7228517" cy="23776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45B2AC-F633-7B58-470E-D962DD8DEFC5}"/>
              </a:ext>
            </a:extLst>
          </p:cNvPr>
          <p:cNvSpPr txBox="1"/>
          <p:nvPr/>
        </p:nvSpPr>
        <p:spPr>
          <a:xfrm>
            <a:off x="7942170" y="3013501"/>
            <a:ext cx="4249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Azure </a:t>
            </a:r>
            <a:r>
              <a:rPr lang="ko-KR" altLang="en-US" sz="2400" b="1" dirty="0"/>
              <a:t>포탈에서 </a:t>
            </a:r>
            <a:r>
              <a:rPr lang="en-US" altLang="ko-KR" sz="2400" b="1" dirty="0"/>
              <a:t>Azure SQL </a:t>
            </a:r>
            <a:r>
              <a:rPr lang="ko-KR" altLang="en-US" sz="2400" b="1" dirty="0"/>
              <a:t>검색 </a:t>
            </a:r>
            <a:r>
              <a:rPr lang="en-US" altLang="ko-KR" sz="2400" b="1" dirty="0"/>
              <a:t>-&gt; </a:t>
            </a:r>
            <a:r>
              <a:rPr lang="ko-KR" altLang="en-US" sz="2400" b="1" dirty="0"/>
              <a:t>새로 만들기</a:t>
            </a:r>
          </a:p>
        </p:txBody>
      </p:sp>
    </p:spTree>
    <p:extLst>
      <p:ext uri="{BB962C8B-B14F-4D97-AF65-F5344CB8AC3E}">
        <p14:creationId xmlns:p14="http://schemas.microsoft.com/office/powerpoint/2010/main" val="4257989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DDD9B98-7D35-DEBD-7CEF-91B7AAB00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296" y="1027580"/>
            <a:ext cx="5000625" cy="3867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C53FC7-9406-5FFA-4EEC-6C50C5BDF91A}"/>
              </a:ext>
            </a:extLst>
          </p:cNvPr>
          <p:cNvSpPr txBox="1"/>
          <p:nvPr/>
        </p:nvSpPr>
        <p:spPr>
          <a:xfrm>
            <a:off x="6839512" y="2545656"/>
            <a:ext cx="4249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단일 데이터베이스 선택 후 만들기</a:t>
            </a:r>
          </a:p>
        </p:txBody>
      </p:sp>
    </p:spTree>
    <p:extLst>
      <p:ext uri="{BB962C8B-B14F-4D97-AF65-F5344CB8AC3E}">
        <p14:creationId xmlns:p14="http://schemas.microsoft.com/office/powerpoint/2010/main" val="2952701721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{94AFD913-5089-4AB2-9FDA-911D9C7D7068}tf10001114</Template>
  <TotalTime>74</TotalTime>
  <Words>450</Words>
  <Application>Microsoft Office PowerPoint</Application>
  <PresentationFormat>와이드스크린</PresentationFormat>
  <Paragraphs>44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Arial</vt:lpstr>
      <vt:lpstr>Gill Sans MT</vt:lpstr>
      <vt:lpstr>갤러리</vt:lpstr>
      <vt:lpstr>클라우드 가상화 과제 (AZURE SQL                     DATABASE)</vt:lpstr>
      <vt:lpstr>&lt;차례&gt;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만약 DB 삽입 과정에서 한글이 깨진다면…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클라우드 가상화 과제 (AZURE SQL                     DATABASE)</dc:title>
  <dc:creator>전혁</dc:creator>
  <cp:lastModifiedBy>전혁</cp:lastModifiedBy>
  <cp:revision>24</cp:revision>
  <dcterms:created xsi:type="dcterms:W3CDTF">2022-05-28T06:22:46Z</dcterms:created>
  <dcterms:modified xsi:type="dcterms:W3CDTF">2022-05-28T07:37:02Z</dcterms:modified>
</cp:coreProperties>
</file>