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91" r:id="rId3"/>
    <p:sldId id="258" r:id="rId4"/>
    <p:sldId id="266" r:id="rId5"/>
    <p:sldId id="287" r:id="rId6"/>
    <p:sldId id="288" r:id="rId7"/>
    <p:sldId id="259" r:id="rId8"/>
    <p:sldId id="268" r:id="rId9"/>
    <p:sldId id="292" r:id="rId10"/>
    <p:sldId id="269" r:id="rId11"/>
    <p:sldId id="270" r:id="rId12"/>
    <p:sldId id="271" r:id="rId13"/>
    <p:sldId id="289" r:id="rId14"/>
    <p:sldId id="274" r:id="rId15"/>
    <p:sldId id="275" r:id="rId16"/>
    <p:sldId id="276" r:id="rId17"/>
    <p:sldId id="279" r:id="rId18"/>
    <p:sldId id="290" r:id="rId19"/>
    <p:sldId id="295" r:id="rId20"/>
    <p:sldId id="277" r:id="rId21"/>
    <p:sldId id="278" r:id="rId22"/>
    <p:sldId id="282" r:id="rId23"/>
    <p:sldId id="293" r:id="rId24"/>
    <p:sldId id="284" r:id="rId25"/>
    <p:sldId id="283" r:id="rId26"/>
    <p:sldId id="294" r:id="rId27"/>
    <p:sldId id="263" r:id="rId28"/>
  </p:sldIdLst>
  <p:sldSz cx="9144000" cy="6858000" type="screen4x3"/>
  <p:notesSz cx="6858000" cy="9144000"/>
  <p:embeddedFontLst>
    <p:embeddedFont>
      <p:font typeface="나눔스퀘어_ac" panose="020B0600000101010101" pitchFamily="50" charset="-127"/>
      <p:regular r:id="rId30"/>
    </p:embeddedFont>
    <p:embeddedFont>
      <p:font typeface="나눔스퀘어_ac Bold" panose="020B0600000101010101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타이포_쌍문동 B" panose="02020803020101020101" pitchFamily="18" charset="-127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E69"/>
    <a:srgbClr val="AD9F94"/>
    <a:srgbClr val="132241"/>
    <a:srgbClr val="BCDBD5"/>
    <a:srgbClr val="FBF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4" d="100"/>
          <a:sy n="64" d="100"/>
        </p:scale>
        <p:origin x="48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solidFill>
                  <a:srgbClr val="132241"/>
                </a:solidFill>
                <a:latin typeface="타이포_쌍문동 B" pitchFamily="18" charset="-127"/>
                <a:ea typeface="타이포_쌍문동 B" pitchFamily="18" charset="-127"/>
              </a:rPr>
              <a:t>2019</a:t>
            </a:r>
            <a:r>
              <a:rPr lang="ko-KR" dirty="0">
                <a:solidFill>
                  <a:srgbClr val="132241"/>
                </a:solidFill>
                <a:latin typeface="타이포_쌍문동 B" pitchFamily="18" charset="-127"/>
                <a:ea typeface="타이포_쌍문동 B" pitchFamily="18" charset="-127"/>
              </a:rPr>
              <a:t>년 </a:t>
            </a:r>
            <a:r>
              <a:rPr lang="ko-KR" dirty="0" err="1">
                <a:solidFill>
                  <a:srgbClr val="132241"/>
                </a:solidFill>
                <a:latin typeface="타이포_쌍문동 B" pitchFamily="18" charset="-127"/>
                <a:ea typeface="타이포_쌍문동 B" pitchFamily="18" charset="-127"/>
              </a:rPr>
              <a:t>심정지</a:t>
            </a:r>
            <a:r>
              <a:rPr lang="ko-KR" dirty="0">
                <a:solidFill>
                  <a:srgbClr val="132241"/>
                </a:solidFill>
                <a:latin typeface="타이포_쌍문동 B" pitchFamily="18" charset="-127"/>
                <a:ea typeface="타이포_쌍문동 B" pitchFamily="18" charset="-127"/>
              </a:rPr>
              <a:t> </a:t>
            </a:r>
            <a:r>
              <a:rPr lang="ko-KR" dirty="0" err="1">
                <a:solidFill>
                  <a:srgbClr val="132241"/>
                </a:solidFill>
                <a:latin typeface="타이포_쌍문동 B" pitchFamily="18" charset="-127"/>
                <a:ea typeface="타이포_쌍문동 B" pitchFamily="18" charset="-127"/>
              </a:rPr>
              <a:t>생존률</a:t>
            </a:r>
            <a:endParaRPr lang="ko-KR" dirty="0">
              <a:solidFill>
                <a:srgbClr val="132241"/>
              </a:solidFill>
              <a:latin typeface="타이포_쌍문동 B" pitchFamily="18" charset="-127"/>
              <a:ea typeface="타이포_쌍문동 B" pitchFamily="18" charset="-127"/>
            </a:endParaRPr>
          </a:p>
        </c:rich>
      </c:tx>
      <c:layout>
        <c:manualLayout>
          <c:xMode val="edge"/>
          <c:yMode val="edge"/>
          <c:x val="0.20649875343870017"/>
          <c:y val="3.758881096527770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4132630676547273E-2"/>
          <c:y val="6.6967693542688111E-2"/>
          <c:w val="0.68948103067286393"/>
          <c:h val="0.9330323064573119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explosion val="14"/>
          <c:dPt>
            <c:idx val="0"/>
            <c:bubble3D val="0"/>
            <c:explosion val="13"/>
            <c:spPr>
              <a:solidFill>
                <a:srgbClr val="AD9F94"/>
              </a:solidFill>
            </c:spPr>
            <c:extLst>
              <c:ext xmlns:c16="http://schemas.microsoft.com/office/drawing/2014/chart" uri="{C3380CC4-5D6E-409C-BE32-E72D297353CC}">
                <c16:uniqueId val="{00000001-25CC-447E-AC6B-2F84E7B75B85}"/>
              </c:ext>
            </c:extLst>
          </c:dPt>
          <c:dPt>
            <c:idx val="1"/>
            <c:bubble3D val="0"/>
            <c:spPr>
              <a:solidFill>
                <a:srgbClr val="F96E69"/>
              </a:solidFill>
            </c:spPr>
            <c:extLst>
              <c:ext xmlns:c16="http://schemas.microsoft.com/office/drawing/2014/chart" uri="{C3380CC4-5D6E-409C-BE32-E72D297353CC}">
                <c16:uniqueId val="{00000003-25CC-447E-AC6B-2F84E7B75B85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5CC-447E-AC6B-2F84E7B75B85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5CC-447E-AC6B-2F84E7B75B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타이포_쌍문동 B" pitchFamily="18" charset="-127"/>
                    <a:ea typeface="타이포_쌍문동 B" pitchFamily="18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사망</c:v>
                </c:pt>
                <c:pt idx="1">
                  <c:v>생존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91.3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CC-447E-AC6B-2F84E7B75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1050">
              <a:solidFill>
                <a:srgbClr val="132241"/>
              </a:solidFill>
              <a:latin typeface="타이포_쌍문동 B" pitchFamily="18" charset="-127"/>
              <a:ea typeface="타이포_쌍문동 B" pitchFamily="18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나눔고딕OTF ExtraBold" pitchFamily="34" charset="-127"/>
          <a:ea typeface="나눔고딕OTF ExtraBold" pitchFamily="34" charset="-127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0119D-B0CE-4D0F-AA71-E93540F2F0E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FE179-981C-4D6A-B816-6919A3D12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8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E179-981C-4D6A-B816-6919A3D129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93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E179-981C-4D6A-B816-6919A3D129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93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E179-981C-4D6A-B816-6919A3D129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84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E179-981C-4D6A-B816-6919A3D129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93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E179-981C-4D6A-B816-6919A3D129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93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E179-981C-4D6A-B816-6919A3D129F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93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E179-981C-4D6A-B816-6919A3D129F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84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E179-981C-4D6A-B816-6919A3D129F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93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E179-981C-4D6A-B816-6919A3D129F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9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E179-981C-4D6A-B816-6919A3D129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9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E179-981C-4D6A-B816-6919A3D129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E179-981C-4D6A-B816-6919A3D129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93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E179-981C-4D6A-B816-6919A3D129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93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E179-981C-4D6A-B816-6919A3D129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93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E179-981C-4D6A-B816-6919A3D129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93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E179-981C-4D6A-B816-6919A3D129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93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E179-981C-4D6A-B816-6919A3D129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9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B3E2-D084-4C5A-BFCA-59FCC61B840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DE43-0E50-4AA3-AC2C-4BB7FE60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21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B3E2-D084-4C5A-BFCA-59FCC61B840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DE43-0E50-4AA3-AC2C-4BB7FE60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1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B3E2-D084-4C5A-BFCA-59FCC61B840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DE43-0E50-4AA3-AC2C-4BB7FE60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B3E2-D084-4C5A-BFCA-59FCC61B840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DE43-0E50-4AA3-AC2C-4BB7FE60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0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B3E2-D084-4C5A-BFCA-59FCC61B840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DE43-0E50-4AA3-AC2C-4BB7FE60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6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B3E2-D084-4C5A-BFCA-59FCC61B840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DE43-0E50-4AA3-AC2C-4BB7FE60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3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B3E2-D084-4C5A-BFCA-59FCC61B840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DE43-0E50-4AA3-AC2C-4BB7FE60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92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B3E2-D084-4C5A-BFCA-59FCC61B840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DE43-0E50-4AA3-AC2C-4BB7FE60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6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B3E2-D084-4C5A-BFCA-59FCC61B840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DE43-0E50-4AA3-AC2C-4BB7FE60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5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B3E2-D084-4C5A-BFCA-59FCC61B840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DE43-0E50-4AA3-AC2C-4BB7FE60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5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B3E2-D084-4C5A-BFCA-59FCC61B840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DE43-0E50-4AA3-AC2C-4BB7FE60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7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6B3E2-D084-4C5A-BFCA-59FCC61B840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DE43-0E50-4AA3-AC2C-4BB7FE60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3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5986"/>
            <a:ext cx="9144000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67544" y="2357901"/>
            <a:ext cx="7314008" cy="5130531"/>
            <a:chOff x="467544" y="1343715"/>
            <a:chExt cx="7314008" cy="5130531"/>
          </a:xfrm>
        </p:grpSpPr>
        <p:sp>
          <p:nvSpPr>
            <p:cNvPr id="6" name="직사각형 5"/>
            <p:cNvSpPr/>
            <p:nvPr/>
          </p:nvSpPr>
          <p:spPr>
            <a:xfrm>
              <a:off x="527643" y="1949931"/>
              <a:ext cx="7253909" cy="45243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800" dirty="0" smtClean="0">
                  <a:solidFill>
                    <a:schemeClr val="bg1">
                      <a:lumMod val="8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Project Presentation</a:t>
              </a:r>
            </a:p>
            <a:p>
              <a:endParaRPr lang="en-US" altLang="ko-KR" sz="4800" dirty="0">
                <a:solidFill>
                  <a:schemeClr val="bg1">
                    <a:lumMod val="8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endParaRPr lang="en-US" altLang="ko-KR" sz="4800" dirty="0" smtClean="0">
                <a:solidFill>
                  <a:schemeClr val="bg1">
                    <a:lumMod val="8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endParaRPr lang="en-US" altLang="ko-KR" sz="4800" dirty="0">
                <a:solidFill>
                  <a:schemeClr val="bg1">
                    <a:lumMod val="8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endParaRPr lang="en-US" altLang="ko-KR" sz="4800" dirty="0" smtClean="0">
                <a:solidFill>
                  <a:schemeClr val="bg1">
                    <a:lumMod val="8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endParaRPr lang="ko-KR" altLang="en-US" sz="4800" dirty="0">
                <a:solidFill>
                  <a:schemeClr val="bg1">
                    <a:lumMod val="8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7544" y="1343715"/>
              <a:ext cx="60486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Cloud</a:t>
              </a:r>
              <a:r>
                <a:rPr lang="en-US" altLang="ko-KR" sz="40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Visualization</a:t>
              </a:r>
              <a:endParaRPr lang="ko-KR" altLang="en-US" sz="4800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7504" y="3999942"/>
            <a:ext cx="11521280" cy="549113"/>
            <a:chOff x="107504" y="2869374"/>
            <a:chExt cx="11521280" cy="549113"/>
          </a:xfrm>
        </p:grpSpPr>
        <p:sp>
          <p:nvSpPr>
            <p:cNvPr id="9" name="직사각형 8"/>
            <p:cNvSpPr/>
            <p:nvPr/>
          </p:nvSpPr>
          <p:spPr>
            <a:xfrm>
              <a:off x="107504" y="2869374"/>
              <a:ext cx="8928992" cy="549113"/>
            </a:xfrm>
            <a:prstGeom prst="rect">
              <a:avLst/>
            </a:prstGeom>
            <a:solidFill>
              <a:srgbClr val="13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2924944"/>
              <a:ext cx="5472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i="1" dirty="0" smtClean="0">
                  <a:solidFill>
                    <a:srgbClr val="FBF3E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이지우</a:t>
              </a:r>
              <a:r>
                <a:rPr lang="en-US" altLang="ko-KR" sz="1600" i="1" dirty="0" smtClean="0">
                  <a:solidFill>
                    <a:srgbClr val="FBF3E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600" i="1" dirty="0" smtClean="0">
                  <a:solidFill>
                    <a:srgbClr val="FBF3E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지영훈</a:t>
              </a:r>
              <a:r>
                <a:rPr lang="en-US" altLang="ko-KR" sz="1600" i="1" dirty="0" smtClean="0">
                  <a:solidFill>
                    <a:srgbClr val="FBF3E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600" i="1" dirty="0" smtClean="0">
                  <a:solidFill>
                    <a:srgbClr val="FBF3E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황성재</a:t>
              </a:r>
              <a:endParaRPr lang="ko-KR" altLang="en-US" sz="2000" i="1" dirty="0">
                <a:solidFill>
                  <a:srgbClr val="FBF3E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 flipV="1">
            <a:off x="107504" y="144016"/>
            <a:ext cx="8928992" cy="3789040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71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8" y="-20898"/>
            <a:ext cx="9170694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548680"/>
            <a:ext cx="8928992" cy="6192688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71800" y="260648"/>
            <a:ext cx="3888432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-US" altLang="ko-KR" sz="360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데이터베이스</a:t>
            </a:r>
            <a:endParaRPr lang="ko-KR" altLang="en-US" sz="3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5123" name="Picture 3" descr="E:\지우\클라우드\스크린샷\스크린샷\Amazon RDS 과정\nslook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66111"/>
            <a:ext cx="5400600" cy="173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:\지우\클라우드\스크린샷\스크린샷\Amazon RDS 과정\엔드포인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4" y="4653136"/>
            <a:ext cx="1875542" cy="167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E:\지우\클라우드\스크린샷\스크린샷\Amazon RDS 과정\외부엑세스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64" y="4653137"/>
            <a:ext cx="6543813" cy="167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85800" y="364502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132241"/>
                </a:solidFill>
                <a:latin typeface="타이포_쌍문동 B" pitchFamily="18" charset="-127"/>
                <a:ea typeface="타이포_쌍문동 B" pitchFamily="18" charset="-127"/>
              </a:rPr>
              <a:t>Amazon RDS Endpoint</a:t>
            </a:r>
            <a:r>
              <a:rPr lang="ko-KR" altLang="en-US" sz="1400" dirty="0">
                <a:solidFill>
                  <a:srgbClr val="132241"/>
                </a:solidFill>
                <a:latin typeface="타이포_쌍문동 B" pitchFamily="18" charset="-127"/>
                <a:ea typeface="타이포_쌍문동 B" pitchFamily="18" charset="-127"/>
              </a:rPr>
              <a:t>로 </a:t>
            </a:r>
            <a:r>
              <a:rPr lang="en-US" altLang="ko-KR" sz="1400" dirty="0">
                <a:solidFill>
                  <a:srgbClr val="132241"/>
                </a:solidFill>
                <a:latin typeface="타이포_쌍문동 B" pitchFamily="18" charset="-127"/>
                <a:ea typeface="타이포_쌍문동 B" pitchFamily="18" charset="-127"/>
              </a:rPr>
              <a:t>IP </a:t>
            </a:r>
            <a:r>
              <a:rPr lang="ko-KR" altLang="en-US" sz="1400" dirty="0">
                <a:solidFill>
                  <a:srgbClr val="132241"/>
                </a:solidFill>
                <a:latin typeface="타이포_쌍문동 B" pitchFamily="18" charset="-127"/>
                <a:ea typeface="타이포_쌍문동 B" pitchFamily="18" charset="-127"/>
              </a:rPr>
              <a:t>알아보는 방법</a:t>
            </a:r>
          </a:p>
          <a:p>
            <a:r>
              <a:rPr lang="en-US" altLang="ko-KR" sz="1400" dirty="0" err="1">
                <a:solidFill>
                  <a:srgbClr val="132241"/>
                </a:solidFill>
                <a:latin typeface="타이포_쌍문동 B" pitchFamily="18" charset="-127"/>
                <a:ea typeface="타이포_쌍문동 B" pitchFamily="18" charset="-127"/>
              </a:rPr>
              <a:t>cmd</a:t>
            </a:r>
            <a:r>
              <a:rPr lang="en-US" altLang="ko-KR" sz="1400" dirty="0">
                <a:solidFill>
                  <a:srgbClr val="132241"/>
                </a:solidFill>
                <a:latin typeface="타이포_쌍문동 B" pitchFamily="18" charset="-127"/>
                <a:ea typeface="타이포_쌍문동 B" pitchFamily="18" charset="-127"/>
              </a:rPr>
              <a:t> </a:t>
            </a:r>
            <a:r>
              <a:rPr lang="en-US" altLang="ko-KR" sz="1400" dirty="0" err="1">
                <a:solidFill>
                  <a:srgbClr val="132241"/>
                </a:solidFill>
                <a:latin typeface="타이포_쌍문동 B" pitchFamily="18" charset="-127"/>
                <a:ea typeface="타이포_쌍문동 B" pitchFamily="18" charset="-127"/>
              </a:rPr>
              <a:t>nslookup</a:t>
            </a:r>
            <a:r>
              <a:rPr lang="en-US" altLang="ko-KR" sz="1400" dirty="0">
                <a:solidFill>
                  <a:srgbClr val="132241"/>
                </a:solidFill>
                <a:latin typeface="타이포_쌍문동 B" pitchFamily="18" charset="-127"/>
                <a:ea typeface="타이포_쌍문동 B" pitchFamily="18" charset="-127"/>
              </a:rPr>
              <a:t> endpoint</a:t>
            </a:r>
            <a:endParaRPr lang="ko-KR" altLang="en-US" sz="1400" dirty="0">
              <a:solidFill>
                <a:srgbClr val="13224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124155" y="1073711"/>
            <a:ext cx="4093309" cy="496898"/>
          </a:xfrm>
          <a:prstGeom prst="homePlate">
            <a:avLst/>
          </a:prstGeom>
          <a:solidFill>
            <a:srgbClr val="BCD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5536" y="104432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Amazon RDS</a:t>
            </a:r>
            <a:endParaRPr lang="ko-KR" altLang="en-US" sz="32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4088" y="425067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>
                <a:solidFill>
                  <a:srgbClr val="132241"/>
                </a:solidFill>
                <a:latin typeface="타이포_쌍문동 B" pitchFamily="18" charset="-127"/>
                <a:ea typeface="타이포_쌍문동 B" pitchFamily="18" charset="-127"/>
              </a:rPr>
              <a:t>외부에서 </a:t>
            </a:r>
            <a:r>
              <a:rPr lang="en-US" altLang="ko-KR" sz="1400" dirty="0" smtClean="0">
                <a:solidFill>
                  <a:srgbClr val="132241"/>
                </a:solidFill>
                <a:latin typeface="타이포_쌍문동 B" pitchFamily="18" charset="-127"/>
                <a:ea typeface="타이포_쌍문동 B" pitchFamily="18" charset="-127"/>
              </a:rPr>
              <a:t>RDS</a:t>
            </a:r>
            <a:r>
              <a:rPr lang="ko-KR" altLang="en-US" sz="1400" dirty="0" smtClean="0">
                <a:solidFill>
                  <a:srgbClr val="132241"/>
                </a:solidFill>
                <a:latin typeface="타이포_쌍문동 B" pitchFamily="18" charset="-127"/>
                <a:ea typeface="타이포_쌍문동 B" pitchFamily="18" charset="-127"/>
              </a:rPr>
              <a:t>에 접속하기 위한 필수조건</a:t>
            </a:r>
            <a:endParaRPr lang="en-US" altLang="ko-KR" sz="1400" dirty="0" smtClean="0">
              <a:solidFill>
                <a:srgbClr val="13224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255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8" y="-127578"/>
            <a:ext cx="9170694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548680"/>
            <a:ext cx="8928992" cy="6192688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71800" y="260648"/>
            <a:ext cx="3888432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-US" altLang="ko-KR" sz="360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데이터베이스</a:t>
            </a:r>
            <a:endParaRPr lang="ko-KR" altLang="en-US" sz="3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151" name="Picture 7" descr="E:\지우\클라우드\스크린샷\스크린샷\Mysql워크벤치 과정\importwiz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333" y="2213979"/>
            <a:ext cx="4338736" cy="145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E:\지우\클라우드\스크린샷\스크린샷\Mysql워크벤치 과정\importwizar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65" y="3710650"/>
            <a:ext cx="4338737" cy="162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각형 8"/>
          <p:cNvSpPr/>
          <p:nvPr/>
        </p:nvSpPr>
        <p:spPr>
          <a:xfrm>
            <a:off x="113873" y="1029642"/>
            <a:ext cx="4602143" cy="508079"/>
          </a:xfrm>
          <a:prstGeom prst="homePlate">
            <a:avLst/>
          </a:prstGeom>
          <a:solidFill>
            <a:srgbClr val="BCD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5536" y="104432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MySQL </a:t>
            </a:r>
            <a:r>
              <a:rPr lang="ko-KR" altLang="en-US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워크벤</a:t>
            </a:r>
            <a:r>
              <a:rPr lang="ko-KR" altLang="en-US" sz="3200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치</a:t>
            </a:r>
          </a:p>
        </p:txBody>
      </p:sp>
      <p:pic>
        <p:nvPicPr>
          <p:cNvPr id="10" name="Picture 3" descr="E:\지우\클라우드\스크린샷\스크린샷\Mysql워크벤치 과정\워크벤치tab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28" y="2132856"/>
            <a:ext cx="4342316" cy="328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166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8" y="16438"/>
            <a:ext cx="9170694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548680"/>
            <a:ext cx="8928992" cy="6192688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71800" y="260648"/>
            <a:ext cx="3888432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-US" altLang="ko-KR" sz="360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데이터베이스</a:t>
            </a:r>
            <a:endParaRPr lang="ko-KR" altLang="en-US" sz="3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7170" name="Picture 2" descr="E:\지우\클라우드\스크린샷\스크린샷\Mysql워크벤치 과정\importwizar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663" y="1951806"/>
            <a:ext cx="2373101" cy="15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각형 7"/>
          <p:cNvSpPr/>
          <p:nvPr/>
        </p:nvSpPr>
        <p:spPr>
          <a:xfrm>
            <a:off x="113873" y="1062894"/>
            <a:ext cx="4602143" cy="508079"/>
          </a:xfrm>
          <a:prstGeom prst="homePlate">
            <a:avLst/>
          </a:prstGeom>
          <a:solidFill>
            <a:srgbClr val="BCD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5536" y="104432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MySQL </a:t>
            </a:r>
            <a:r>
              <a:rPr lang="ko-KR" altLang="en-US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워크벤</a:t>
            </a:r>
            <a:r>
              <a:rPr lang="ko-KR" altLang="en-US" sz="3200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치</a:t>
            </a:r>
          </a:p>
        </p:txBody>
      </p:sp>
      <p:pic>
        <p:nvPicPr>
          <p:cNvPr id="9" name="Picture 9" descr="E:\지우\클라우드\스크린샷\스크린샷\Mysql워크벤치 과정\importwizard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3" y="1951806"/>
            <a:ext cx="4048690" cy="358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663" y="3555172"/>
            <a:ext cx="4476851" cy="290840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094295" y="3185840"/>
            <a:ext cx="1942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&lt;</a:t>
            </a:r>
            <a:r>
              <a:rPr lang="ko-KR" altLang="en-US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쿼리 </a:t>
            </a:r>
            <a:r>
              <a:rPr lang="ko-KR" altLang="en-US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실행화면</a:t>
            </a:r>
            <a:r>
              <a:rPr lang="en-US" altLang="ko-KR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&gt;</a:t>
            </a:r>
            <a:endParaRPr lang="ko-KR" altLang="en-US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433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16438"/>
            <a:ext cx="9180512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동 연산 8"/>
          <p:cNvSpPr/>
          <p:nvPr/>
        </p:nvSpPr>
        <p:spPr>
          <a:xfrm>
            <a:off x="2627784" y="806631"/>
            <a:ext cx="3960440" cy="678153"/>
          </a:xfrm>
          <a:prstGeom prst="flowChartManualOpera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980728"/>
            <a:ext cx="8928992" cy="5760640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/>
          <p:cNvSpPr/>
          <p:nvPr/>
        </p:nvSpPr>
        <p:spPr>
          <a:xfrm>
            <a:off x="2771800" y="836712"/>
            <a:ext cx="3672408" cy="576064"/>
          </a:xfrm>
          <a:prstGeom prst="flowChartManualOperation">
            <a:avLst/>
          </a:prstGeom>
          <a:solidFill>
            <a:srgbClr val="13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6512" y="-10946"/>
            <a:ext cx="9180512" cy="919666"/>
          </a:xfrm>
          <a:prstGeom prst="rect">
            <a:avLst/>
          </a:prstGeom>
          <a:solidFill>
            <a:srgbClr val="13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47864" y="838453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CONTEXT</a:t>
            </a:r>
            <a:endParaRPr lang="ko-KR" altLang="en-US" sz="36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9568" y="1990581"/>
            <a:ext cx="3168352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 </a:t>
            </a:r>
            <a:r>
              <a:rPr lang="ko-KR" altLang="en-US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주제선정</a:t>
            </a:r>
            <a:endParaRPr lang="ko-KR" altLang="en-US" sz="3600" dirty="0">
              <a:solidFill>
                <a:srgbClr val="AD9F9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1800" y="3070701"/>
            <a:ext cx="348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작업</a:t>
            </a:r>
            <a:endParaRPr lang="ko-KR" altLang="en-US" sz="3600" dirty="0">
              <a:solidFill>
                <a:srgbClr val="AD9F9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776" y="4222829"/>
            <a:ext cx="422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-US" altLang="ko-KR" sz="3600" dirty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코딩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530294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 </a:t>
            </a:r>
            <a:r>
              <a:rPr lang="ko-KR" altLang="en-US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배포하기</a:t>
            </a:r>
            <a:endParaRPr lang="ko-KR" altLang="en-US" sz="3600" dirty="0">
              <a:solidFill>
                <a:srgbClr val="AD9F9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67149" y="2996952"/>
            <a:ext cx="4478465" cy="792088"/>
          </a:xfrm>
          <a:prstGeom prst="rect">
            <a:avLst/>
          </a:prstGeom>
          <a:noFill/>
          <a:ln w="38100">
            <a:solidFill>
              <a:srgbClr val="F9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699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00538 0.1680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8" y="-106689"/>
            <a:ext cx="9170694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548680"/>
            <a:ext cx="8928992" cy="6192688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71800" y="260648"/>
            <a:ext cx="3888432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-US" altLang="ko-KR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코딩</a:t>
            </a:r>
            <a:endParaRPr lang="ko-KR" altLang="en-US" sz="3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8194" name="Picture 2" descr="E:\지우\클라우드\스크린샷\스크린샷\프로젝트 코딩 과정\nug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98" y="2080256"/>
            <a:ext cx="6550844" cy="129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51920" y="386104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데이터베이스와 연결하기 위해</a:t>
            </a:r>
            <a:endParaRPr lang="en-US" altLang="ko-KR" dirty="0" smtClean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en-US" altLang="ko-KR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NuGet</a:t>
            </a:r>
            <a:r>
              <a:rPr lang="en-US" altLang="ko-KR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Package Manager </a:t>
            </a:r>
            <a:r>
              <a:rPr lang="ko-KR" altLang="en-US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</a:t>
            </a:r>
          </a:p>
          <a:p>
            <a:endParaRPr lang="en-US" altLang="ko-KR" dirty="0" smtClean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ko-KR" altLang="en-US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en-US" altLang="ko-KR" dirty="0" err="1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ctrl+shift+p</a:t>
            </a:r>
            <a:r>
              <a:rPr lang="en-US" altLang="ko-KR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</a:t>
            </a:r>
            <a:r>
              <a:rPr lang="en-US" altLang="ko-KR" dirty="0" err="1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Mysql</a:t>
            </a:r>
            <a:r>
              <a:rPr lang="en-US" altLang="ko-KR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입력</a:t>
            </a:r>
            <a:endParaRPr lang="en-US" altLang="ko-KR" dirty="0" smtClean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dirty="0" smtClean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ko-KR" altLang="en-US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en-US" altLang="ko-KR" dirty="0" err="1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Mysql.Data</a:t>
            </a:r>
            <a:r>
              <a:rPr lang="en-US" altLang="ko-KR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확인</a:t>
            </a:r>
          </a:p>
          <a:p>
            <a:r>
              <a:rPr lang="ko-KR" altLang="en-US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버전은 </a:t>
            </a:r>
            <a:r>
              <a:rPr lang="en-US" altLang="ko-KR" dirty="0" err="1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ver</a:t>
            </a:r>
            <a:r>
              <a:rPr lang="en-US" altLang="ko-KR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8.0.28</a:t>
            </a:r>
            <a:endParaRPr lang="ko-KR" altLang="en-US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127858" y="1029642"/>
            <a:ext cx="5062357" cy="508079"/>
          </a:xfrm>
          <a:prstGeom prst="homePlate">
            <a:avLst/>
          </a:prstGeom>
          <a:solidFill>
            <a:srgbClr val="BCD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5536" y="104432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VisualStudio</a:t>
            </a:r>
            <a:r>
              <a:rPr lang="en-US" altLang="ko-KR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Code</a:t>
            </a:r>
            <a:endParaRPr lang="ko-KR" altLang="en-US" sz="32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0" name="Picture 2" descr="Free Click Icon, Symbol. PNG, SVG Download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44" y="3812990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ree Click Icon, Symbol. PNG, SVG Download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84" y="469117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ree Click Icon, Symbol. PNG, SVG Download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84" y="575254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144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8" y="-106689"/>
            <a:ext cx="9170694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548680"/>
            <a:ext cx="8928992" cy="6192688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71800" y="260648"/>
            <a:ext cx="3888432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-US" altLang="ko-KR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코딩</a:t>
            </a:r>
            <a:endParaRPr lang="ko-KR" altLang="en-US" sz="3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9218" name="Picture 2" descr="E:\지우\클라우드\스크린샷\스크린샷\프로젝트 코딩 과정\controll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13848"/>
            <a:ext cx="4937462" cy="370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5536" y="1525747"/>
            <a:ext cx="56886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파일을 열어 터미널에 </a:t>
            </a:r>
            <a:r>
              <a:rPr lang="en-US" altLang="ko-KR" sz="1050" dirty="0" err="1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dotnet</a:t>
            </a:r>
            <a:r>
              <a:rPr lang="en-US" altLang="ko-KR" sz="1050" dirty="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new </a:t>
            </a:r>
            <a:r>
              <a:rPr lang="en-US" altLang="ko-KR" sz="1050" dirty="0" err="1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mvc</a:t>
            </a:r>
            <a:r>
              <a:rPr lang="en-US" altLang="ko-KR" sz="1050" dirty="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105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입력하여 </a:t>
            </a:r>
            <a:r>
              <a:rPr lang="ko-KR" altLang="en-US" sz="105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웹앱을</a:t>
            </a:r>
            <a:r>
              <a:rPr lang="ko-KR" altLang="en-US" sz="105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생성하고</a:t>
            </a:r>
            <a:r>
              <a:rPr lang="en-US" altLang="ko-KR" sz="105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05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페이지를 만든 다음</a:t>
            </a:r>
            <a:endParaRPr lang="en-US" altLang="ko-KR" sz="1050" dirty="0" smtClean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05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데이터베이스와 연결하는 코드입니다</a:t>
            </a:r>
            <a:r>
              <a:rPr lang="en-US" altLang="ko-KR" sz="105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ko-KR" altLang="en-US" sz="105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115817" y="1048713"/>
            <a:ext cx="5062357" cy="508079"/>
          </a:xfrm>
          <a:prstGeom prst="homePlate">
            <a:avLst/>
          </a:prstGeom>
          <a:solidFill>
            <a:srgbClr val="BCD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5536" y="104432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VisualStudio</a:t>
            </a:r>
            <a:r>
              <a:rPr lang="en-US" altLang="ko-KR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Code</a:t>
            </a:r>
            <a:endParaRPr lang="ko-KR" altLang="en-US" sz="32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80415" y="3193819"/>
            <a:ext cx="2448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Vscode</a:t>
            </a:r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에서 </a:t>
            </a:r>
            <a:r>
              <a:rPr lang="en-US" altLang="ko-KR" sz="160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Mvc</a:t>
            </a:r>
            <a:r>
              <a:rPr lang="en-US" altLang="ko-KR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생성</a:t>
            </a:r>
            <a:endParaRPr lang="ko-KR" altLang="en-US" sz="1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2" name="Picture 2" descr="Free Click Icon, Symbol. PNG, SVG Download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563" y="3039060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ree Click Icon, Symbol. PNG, SVG Download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691" y="390404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199063" y="4059650"/>
            <a:ext cx="2448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데이터베이스와 연결하기 위한 </a:t>
            </a:r>
            <a:r>
              <a:rPr lang="ko-KR" altLang="en-US" sz="160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연결스트링</a:t>
            </a:r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입력</a:t>
            </a:r>
            <a:endParaRPr lang="ko-KR" altLang="en-US" sz="1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72200" y="2402015"/>
            <a:ext cx="2448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&lt;controller&gt;</a:t>
            </a:r>
            <a:endParaRPr lang="ko-KR" altLang="en-US" sz="1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7" name="Picture 2" descr="Free Click Icon, Symbol. PNG, SVG Download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691" y="4840153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222518" y="4932457"/>
            <a:ext cx="2448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DB</a:t>
            </a:r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저장된 데이터</a:t>
            </a:r>
            <a:endParaRPr lang="en-US" altLang="ko-KR" sz="1600" dirty="0" smtClean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코드에 가져오기</a:t>
            </a:r>
            <a:endParaRPr lang="ko-KR" altLang="en-US" sz="1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878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8" y="-106689"/>
            <a:ext cx="9170694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548680"/>
            <a:ext cx="8928992" cy="6192688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71800" y="260648"/>
            <a:ext cx="3888432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-US" altLang="ko-KR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코딩</a:t>
            </a:r>
            <a:endParaRPr lang="ko-KR" altLang="en-US" sz="3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0242" name="Picture 2" descr="E:\지우\클라우드\스크린샷\스크린샷\프로젝트 코딩 과정\카카오맵A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8" y="2131985"/>
            <a:ext cx="504056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각형 7"/>
          <p:cNvSpPr/>
          <p:nvPr/>
        </p:nvSpPr>
        <p:spPr>
          <a:xfrm>
            <a:off x="127858" y="1029642"/>
            <a:ext cx="5062357" cy="508079"/>
          </a:xfrm>
          <a:prstGeom prst="homePlate">
            <a:avLst/>
          </a:prstGeom>
          <a:solidFill>
            <a:srgbClr val="BCD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5536" y="104432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VisualStudio</a:t>
            </a:r>
            <a:r>
              <a:rPr lang="en-US" altLang="ko-KR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Code</a:t>
            </a:r>
            <a:endParaRPr lang="ko-KR" altLang="en-US" sz="32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9" name="Picture 2" descr="Free Click Icon, Symbol. PNG, SVG Download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48880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084168" y="2503639"/>
            <a:ext cx="2736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지도 </a:t>
            </a:r>
            <a:r>
              <a:rPr lang="en-US" altLang="ko-KR" sz="160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api</a:t>
            </a:r>
            <a:r>
              <a:rPr lang="en-US" altLang="ko-KR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키</a:t>
            </a:r>
            <a:endParaRPr lang="en-US" altLang="ko-KR" sz="1600" dirty="0" smtClean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06616" y="3401900"/>
            <a:ext cx="2448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경도</a:t>
            </a:r>
            <a:r>
              <a:rPr lang="en-US" altLang="ko-KR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위도를 이용해</a:t>
            </a:r>
            <a:endParaRPr lang="en-US" altLang="ko-KR" sz="1600" dirty="0" smtClean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지도에 마크 표시</a:t>
            </a:r>
            <a:endParaRPr lang="ko-KR" altLang="en-US" sz="1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2" name="Picture 2" descr="Free Click Icon, Symbol. PNG, SVG Download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8498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521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8" y="-106689"/>
            <a:ext cx="9170694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548680"/>
            <a:ext cx="8928992" cy="6192688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71800" y="260648"/>
            <a:ext cx="3888432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-US" altLang="ko-KR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코딩</a:t>
            </a:r>
            <a:endParaRPr lang="ko-KR" altLang="en-US" sz="3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927" y="1988840"/>
            <a:ext cx="3869144" cy="360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691680" y="486916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사상구 선택 </a:t>
            </a:r>
            <a:r>
              <a:rPr lang="ko-KR" altLang="en-US" sz="3200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→</a:t>
            </a:r>
          </a:p>
        </p:txBody>
      </p:sp>
      <p:sp>
        <p:nvSpPr>
          <p:cNvPr id="9" name="오각형 8"/>
          <p:cNvSpPr/>
          <p:nvPr/>
        </p:nvSpPr>
        <p:spPr>
          <a:xfrm>
            <a:off x="127859" y="1029642"/>
            <a:ext cx="2553677" cy="508079"/>
          </a:xfrm>
          <a:prstGeom prst="homePlate">
            <a:avLst/>
          </a:prstGeom>
          <a:solidFill>
            <a:srgbClr val="BCD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5536" y="104432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실행화면</a:t>
            </a:r>
            <a:endParaRPr lang="ko-KR" altLang="en-US" sz="32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8363"/>
            <a:ext cx="3696841" cy="235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260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16438"/>
            <a:ext cx="9180512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동 연산 8"/>
          <p:cNvSpPr/>
          <p:nvPr/>
        </p:nvSpPr>
        <p:spPr>
          <a:xfrm>
            <a:off x="2627784" y="806631"/>
            <a:ext cx="3960440" cy="678153"/>
          </a:xfrm>
          <a:prstGeom prst="flowChartManualOpera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980728"/>
            <a:ext cx="8928992" cy="5760640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/>
          <p:cNvSpPr/>
          <p:nvPr/>
        </p:nvSpPr>
        <p:spPr>
          <a:xfrm>
            <a:off x="2771800" y="836712"/>
            <a:ext cx="3672408" cy="576064"/>
          </a:xfrm>
          <a:prstGeom prst="flowChartManualOperation">
            <a:avLst/>
          </a:prstGeom>
          <a:solidFill>
            <a:srgbClr val="13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6512" y="-10946"/>
            <a:ext cx="9180512" cy="919666"/>
          </a:xfrm>
          <a:prstGeom prst="rect">
            <a:avLst/>
          </a:prstGeom>
          <a:solidFill>
            <a:srgbClr val="13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47864" y="838453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CONTEXT</a:t>
            </a:r>
            <a:endParaRPr lang="ko-KR" altLang="en-US" sz="36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9568" y="1990581"/>
            <a:ext cx="3168352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 </a:t>
            </a:r>
            <a:r>
              <a:rPr lang="ko-KR" altLang="en-US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주제선정</a:t>
            </a:r>
            <a:endParaRPr lang="ko-KR" altLang="en-US" sz="3600" dirty="0">
              <a:solidFill>
                <a:srgbClr val="AD9F9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1800" y="3070701"/>
            <a:ext cx="348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작업</a:t>
            </a:r>
            <a:endParaRPr lang="ko-KR" altLang="en-US" sz="3600" dirty="0">
              <a:solidFill>
                <a:srgbClr val="AD9F9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776" y="4222829"/>
            <a:ext cx="422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 </a:t>
            </a:r>
            <a:r>
              <a:rPr lang="ko-KR" altLang="en-US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코딩</a:t>
            </a:r>
            <a:endParaRPr lang="ko-KR" altLang="en-US" sz="3600" dirty="0">
              <a:solidFill>
                <a:srgbClr val="AD9F9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530294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배포하기</a:t>
            </a:r>
            <a:endParaRPr lang="ko-KR" altLang="en-US" sz="3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67149" y="4149080"/>
            <a:ext cx="4478465" cy="792088"/>
          </a:xfrm>
          <a:prstGeom prst="rect">
            <a:avLst/>
          </a:prstGeom>
          <a:noFill/>
          <a:ln w="38100">
            <a:solidFill>
              <a:srgbClr val="F9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699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00538 0.1680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7478" y="-10946"/>
            <a:ext cx="9170694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548680"/>
            <a:ext cx="8928992" cy="6192688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96036" y="260648"/>
            <a:ext cx="2916124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  <a:r>
              <a:rPr lang="en-US" altLang="ko-KR" sz="360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배포하</a:t>
            </a:r>
            <a:r>
              <a:rPr lang="ko-KR" altLang="en-US" sz="3600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5536" y="1044327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Azure </a:t>
            </a:r>
            <a:r>
              <a:rPr lang="en-US" altLang="ko-KR" sz="320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WebApp</a:t>
            </a:r>
            <a:r>
              <a:rPr lang="en-US" altLang="ko-KR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Deploy</a:t>
            </a:r>
            <a:endParaRPr lang="ko-KR" altLang="en-US" sz="32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36473" y="3097031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작업 중이던 </a:t>
            </a:r>
            <a:r>
              <a:rPr lang="en-US" altLang="ko-KR" sz="160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vscode</a:t>
            </a:r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에서 바로</a:t>
            </a:r>
            <a:endParaRPr lang="en-US" altLang="ko-KR" sz="1600" dirty="0" smtClean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배포하기 위해서 </a:t>
            </a:r>
            <a:endParaRPr lang="en-US" altLang="ko-KR" sz="1600" dirty="0" smtClean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다음 패키지들을 다운받아</a:t>
            </a:r>
            <a:endParaRPr lang="en-US" altLang="ko-KR" sz="1600" dirty="0" smtClean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60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확장시킵니다</a:t>
            </a:r>
            <a:r>
              <a:rPr lang="en-US" altLang="ko-KR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ko-KR" altLang="en-US" sz="1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7" name="Picture 2" descr="Free Click Icon, Symbol. PNG, SVG Download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01" y="303373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73897" y="2414522"/>
            <a:ext cx="4486135" cy="2958694"/>
            <a:chOff x="409901" y="1766450"/>
            <a:chExt cx="4486135" cy="295869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830" y="1975682"/>
              <a:ext cx="4218621" cy="124759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6621" y="3296450"/>
              <a:ext cx="4218621" cy="1191191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409901" y="1766450"/>
              <a:ext cx="4486135" cy="2958694"/>
            </a:xfrm>
            <a:prstGeom prst="rect">
              <a:avLst/>
            </a:prstGeom>
            <a:noFill/>
            <a:ln w="57150">
              <a:solidFill>
                <a:srgbClr val="AD9F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947701" y="966354"/>
            <a:ext cx="3170622" cy="5309534"/>
            <a:chOff x="2947701" y="966354"/>
            <a:chExt cx="3170622" cy="530953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47701" y="966354"/>
              <a:ext cx="3170622" cy="5309534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951820" y="4540117"/>
              <a:ext cx="468052" cy="473059"/>
            </a:xfrm>
            <a:prstGeom prst="rect">
              <a:avLst/>
            </a:prstGeom>
            <a:noFill/>
            <a:ln w="38100">
              <a:solidFill>
                <a:srgbClr val="F96E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093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16438"/>
            <a:ext cx="9180512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동 연산 8"/>
          <p:cNvSpPr/>
          <p:nvPr/>
        </p:nvSpPr>
        <p:spPr>
          <a:xfrm>
            <a:off x="2627784" y="806631"/>
            <a:ext cx="3960440" cy="678153"/>
          </a:xfrm>
          <a:prstGeom prst="flowChartManualOpera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980728"/>
            <a:ext cx="8928992" cy="5760640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/>
          <p:cNvSpPr/>
          <p:nvPr/>
        </p:nvSpPr>
        <p:spPr>
          <a:xfrm>
            <a:off x="2771800" y="836712"/>
            <a:ext cx="3672408" cy="576064"/>
          </a:xfrm>
          <a:prstGeom prst="flowChartManualOperation">
            <a:avLst/>
          </a:prstGeom>
          <a:solidFill>
            <a:srgbClr val="13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6512" y="-10946"/>
            <a:ext cx="9180512" cy="919666"/>
          </a:xfrm>
          <a:prstGeom prst="rect">
            <a:avLst/>
          </a:prstGeom>
          <a:solidFill>
            <a:srgbClr val="13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47864" y="838453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CONTEXT</a:t>
            </a:r>
            <a:endParaRPr lang="ko-KR" altLang="en-US" sz="36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9568" y="1990581"/>
            <a:ext cx="3168352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r>
              <a:rPr lang="en-US" altLang="ko-KR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주제선정</a:t>
            </a:r>
            <a:endParaRPr lang="ko-KR" altLang="en-US" sz="3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1800" y="3070701"/>
            <a:ext cx="348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작업</a:t>
            </a:r>
            <a:endParaRPr lang="ko-KR" altLang="en-US" sz="3600" dirty="0">
              <a:solidFill>
                <a:srgbClr val="AD9F9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776" y="4222829"/>
            <a:ext cx="422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 </a:t>
            </a:r>
            <a:r>
              <a:rPr lang="ko-KR" altLang="en-US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코딩</a:t>
            </a:r>
            <a:endParaRPr lang="ko-KR" altLang="en-US" sz="3600" dirty="0">
              <a:solidFill>
                <a:srgbClr val="AD9F9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530294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 </a:t>
            </a:r>
            <a:r>
              <a:rPr lang="ko-KR" altLang="en-US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배포하기</a:t>
            </a:r>
            <a:endParaRPr lang="ko-KR" altLang="en-US" sz="3600" dirty="0">
              <a:solidFill>
                <a:srgbClr val="AD9F9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43225" y="1844824"/>
            <a:ext cx="4926312" cy="792088"/>
          </a:xfrm>
          <a:prstGeom prst="rect">
            <a:avLst/>
          </a:prstGeom>
          <a:noFill/>
          <a:ln w="38100">
            <a:solidFill>
              <a:srgbClr val="F9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506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7478" y="-10946"/>
            <a:ext cx="9170694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548680"/>
            <a:ext cx="8928992" cy="6192688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96036" y="260648"/>
            <a:ext cx="2916124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  <a:r>
              <a:rPr lang="en-US" altLang="ko-KR" sz="360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배포하</a:t>
            </a:r>
            <a:r>
              <a:rPr lang="ko-KR" altLang="en-US" sz="3600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5536" y="1044327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Azure </a:t>
            </a:r>
            <a:r>
              <a:rPr lang="en-US" altLang="ko-KR" sz="320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WebApp</a:t>
            </a:r>
            <a:r>
              <a:rPr lang="en-US" altLang="ko-KR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Deploy</a:t>
            </a:r>
            <a:endParaRPr lang="ko-KR" altLang="en-US" sz="32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61" y="1947921"/>
            <a:ext cx="3575534" cy="150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62" y="3562222"/>
            <a:ext cx="3575534" cy="86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61" y="4565774"/>
            <a:ext cx="3575534" cy="194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26052" y="5179642"/>
            <a:ext cx="1829724" cy="274130"/>
          </a:xfrm>
          <a:prstGeom prst="rect">
            <a:avLst/>
          </a:prstGeom>
          <a:noFill/>
          <a:ln>
            <a:solidFill>
              <a:srgbClr val="F9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1149" y="3793615"/>
            <a:ext cx="3034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서비스플랜</a:t>
            </a:r>
            <a:r>
              <a:rPr lang="ko-KR" altLang="en-US" sz="1600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등을 설정하여 </a:t>
            </a:r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생성</a:t>
            </a:r>
            <a:endParaRPr lang="en-US" altLang="ko-KR" sz="1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8024" y="2574055"/>
            <a:ext cx="3409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Project </a:t>
            </a:r>
            <a:r>
              <a:rPr lang="ko-KR" altLang="en-US" sz="1600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폴더에서 </a:t>
            </a:r>
            <a:r>
              <a:rPr lang="en-US" altLang="ko-KR" sz="1600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Deploy</a:t>
            </a:r>
            <a:r>
              <a:rPr lang="ko-KR" altLang="en-US" sz="1600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를 </a:t>
            </a:r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선택</a:t>
            </a:r>
            <a:endParaRPr lang="en-US" altLang="ko-KR" sz="1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9358" y="511544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연결된 </a:t>
            </a:r>
            <a:r>
              <a:rPr lang="en-US" altLang="ko-KR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Azure </a:t>
            </a:r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계정 </a:t>
            </a:r>
            <a:r>
              <a:rPr lang="en-US" altLang="ko-KR" sz="1600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portal</a:t>
            </a:r>
            <a:r>
              <a:rPr lang="ko-KR" altLang="en-US" sz="1600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</a:t>
            </a:r>
            <a:endParaRPr lang="en-US" altLang="ko-KR" sz="1600" dirty="0" smtClean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현재 </a:t>
            </a:r>
            <a:r>
              <a:rPr lang="ko-KR" altLang="en-US" sz="1600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프로젝트 </a:t>
            </a:r>
            <a:r>
              <a:rPr lang="en-US" altLang="ko-KR" sz="1600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deploy</a:t>
            </a:r>
            <a:endParaRPr lang="ko-KR" altLang="en-US" sz="1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5" name="Picture 2" descr="Free Click Icon, Symbol. PNG, SVG Download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077" y="237549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ree Click Icon, Symbol. PNG, SVG Download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62" y="3602333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ree Click Icon, Symbol. PNG, SVG Download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64" y="5052150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084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8" y="-15249"/>
            <a:ext cx="9170694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548680"/>
            <a:ext cx="8928992" cy="6192688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31840" y="260648"/>
            <a:ext cx="2880320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  <a:r>
              <a:rPr lang="en-US" altLang="ko-KR" sz="360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배포하기</a:t>
            </a:r>
            <a:endParaRPr lang="ko-KR" altLang="en-US" sz="3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5536" y="1044327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Azure </a:t>
            </a:r>
            <a:r>
              <a:rPr lang="ko-KR" altLang="en-US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포탈에서 확인</a:t>
            </a:r>
            <a:endParaRPr lang="ko-KR" altLang="en-US" sz="32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16" y="2539428"/>
            <a:ext cx="7455967" cy="2211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027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8" y="-15249"/>
            <a:ext cx="9170694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548680"/>
            <a:ext cx="8928992" cy="6192688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34447" y="260648"/>
            <a:ext cx="2921436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  <a:r>
              <a:rPr lang="en-US" altLang="ko-KR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배포하기</a:t>
            </a:r>
            <a:endParaRPr lang="ko-KR" altLang="en-US" sz="3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5536" y="1044327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GitHub</a:t>
            </a:r>
            <a:endParaRPr lang="ko-KR" altLang="en-US" sz="32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608" y="5420357"/>
            <a:ext cx="36503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깃허브</a:t>
            </a:r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홈페이지에서 </a:t>
            </a:r>
            <a:r>
              <a:rPr lang="ko-KR" altLang="en-US" sz="160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리포지토리</a:t>
            </a:r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생성</a:t>
            </a:r>
            <a:endParaRPr lang="en-US" altLang="ko-KR" sz="1600" dirty="0" smtClean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3608" y="6081539"/>
            <a:ext cx="2839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접근제한을</a:t>
            </a:r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Public</a:t>
            </a:r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으로 설정</a:t>
            </a:r>
            <a:endParaRPr lang="en-US" altLang="ko-KR" sz="1600" dirty="0" smtClean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66" y="1636703"/>
            <a:ext cx="6023396" cy="3455078"/>
          </a:xfrm>
          <a:prstGeom prst="rect">
            <a:avLst/>
          </a:prstGeom>
        </p:spPr>
      </p:pic>
      <p:pic>
        <p:nvPicPr>
          <p:cNvPr id="17" name="Picture 2" descr="Free Click Icon, Symbol. PNG, SVG Download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4" y="522352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Free Click Icon, Symbol. PNG, SVG Download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4" y="5855011"/>
            <a:ext cx="648072" cy="60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693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8" y="-15249"/>
            <a:ext cx="9170694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548680"/>
            <a:ext cx="8928992" cy="6192688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34447" y="260648"/>
            <a:ext cx="2921436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  <a:r>
              <a:rPr lang="en-US" altLang="ko-KR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배포하기</a:t>
            </a:r>
            <a:endParaRPr lang="ko-KR" altLang="en-US" sz="3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5536" y="1044327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GitHub</a:t>
            </a:r>
            <a:endParaRPr lang="ko-KR" altLang="en-US" sz="32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37" y="1917134"/>
            <a:ext cx="3907197" cy="69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36" y="2678403"/>
            <a:ext cx="3907197" cy="980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345" y="1926574"/>
            <a:ext cx="4392488" cy="31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Free Click Icon, Symbol. PNG, SVG Download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903576" y="4005064"/>
            <a:ext cx="2215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GitHub </a:t>
            </a:r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원격저장소에</a:t>
            </a:r>
            <a:endParaRPr lang="en-US" altLang="ko-KR" sz="1600" dirty="0" smtClean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연결하기 위한 작업</a:t>
            </a:r>
            <a:endParaRPr lang="en-US" altLang="ko-KR" sz="1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2" name="Picture 2" descr="Free Click Icon, Symbol. PNG, SVG Download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2257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903576" y="4921239"/>
            <a:ext cx="28296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원하는 </a:t>
            </a:r>
            <a:r>
              <a:rPr lang="ko-KR" altLang="en-US" sz="160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리포지토리</a:t>
            </a:r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주소</a:t>
            </a:r>
            <a:r>
              <a:rPr lang="en-US" altLang="ko-KR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사용</a:t>
            </a:r>
            <a:endParaRPr lang="en-US" altLang="ko-KR" sz="1600" dirty="0" smtClean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4" name="Picture 2" descr="Free Click Icon, Symbol. PNG, SVG Download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612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929904" y="5871598"/>
            <a:ext cx="46794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정상적으로 </a:t>
            </a:r>
            <a:r>
              <a:rPr lang="en-US" altLang="ko-KR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push</a:t>
            </a:r>
            <a:r>
              <a:rPr lang="ko-KR" altLang="en-US" sz="160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되면 해당 리포지토리에서 확인</a:t>
            </a:r>
            <a:endParaRPr lang="en-US" altLang="ko-KR" sz="1600" dirty="0" smtClean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449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8" y="-106689"/>
            <a:ext cx="9170694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548680"/>
            <a:ext cx="8928992" cy="6192688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5536" y="1044327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Azure </a:t>
            </a:r>
            <a:r>
              <a:rPr lang="en-US" altLang="ko-KR" sz="3200" dirty="0" err="1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Webapp</a:t>
            </a:r>
            <a:r>
              <a:rPr lang="en-US" altLang="ko-KR" sz="3200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200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배포센터</a:t>
            </a:r>
          </a:p>
        </p:txBody>
      </p:sp>
      <p:pic>
        <p:nvPicPr>
          <p:cNvPr id="15362" name="Picture 2" descr="E:\지우\클라우드\스크린샷\스크린샷\Azure Webapp 연결\1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20" y="5257215"/>
            <a:ext cx="7224117" cy="135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E:\지우\클라우드\스크린샷\스크린샷\Azure Webapp 연결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6" y="1629102"/>
            <a:ext cx="4823440" cy="350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123728" y="3087881"/>
            <a:ext cx="1728192" cy="186816"/>
          </a:xfrm>
          <a:prstGeom prst="rect">
            <a:avLst/>
          </a:prstGeom>
          <a:noFill/>
          <a:ln>
            <a:solidFill>
              <a:srgbClr val="F9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3728" y="4196149"/>
            <a:ext cx="1728192" cy="186816"/>
          </a:xfrm>
          <a:prstGeom prst="rect">
            <a:avLst/>
          </a:prstGeom>
          <a:noFill/>
          <a:ln>
            <a:solidFill>
              <a:srgbClr val="F9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4447" y="260648"/>
            <a:ext cx="2921436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  <a:r>
              <a:rPr lang="en-US" altLang="ko-KR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배포하기</a:t>
            </a:r>
            <a:endParaRPr lang="ko-KR" altLang="en-US" sz="3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68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8" y="-106689"/>
            <a:ext cx="9170694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548680"/>
            <a:ext cx="8928992" cy="6192688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5536" y="1044327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Azure </a:t>
            </a:r>
            <a:r>
              <a:rPr lang="en-US" altLang="ko-KR" sz="320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Webapp</a:t>
            </a:r>
            <a:r>
              <a:rPr lang="en-US" altLang="ko-KR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배포센터</a:t>
            </a:r>
            <a:endParaRPr lang="ko-KR" altLang="en-US" sz="32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7062"/>
            <a:ext cx="6264696" cy="495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34447" y="260648"/>
            <a:ext cx="2921436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  <a:r>
              <a:rPr lang="en-US" altLang="ko-KR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배포하기</a:t>
            </a:r>
            <a:endParaRPr lang="ko-KR" altLang="en-US" sz="3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010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444208" y="-1"/>
            <a:ext cx="2710149" cy="6857999"/>
          </a:xfrm>
          <a:prstGeom prst="rect">
            <a:avLst/>
          </a:prstGeom>
          <a:solidFill>
            <a:srgbClr val="13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각형 4"/>
          <p:cNvSpPr/>
          <p:nvPr/>
        </p:nvSpPr>
        <p:spPr>
          <a:xfrm>
            <a:off x="7092280" y="260648"/>
            <a:ext cx="1800200" cy="504056"/>
          </a:xfrm>
          <a:prstGeom prst="homePlate">
            <a:avLst/>
          </a:prstGeom>
          <a:solidFill>
            <a:srgbClr val="F96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36512" y="-19574"/>
            <a:ext cx="7222230" cy="6877573"/>
          </a:xfrm>
          <a:prstGeom prst="rect">
            <a:avLst/>
          </a:prstGeom>
          <a:solidFill>
            <a:srgbClr val="AD9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85718" y="260648"/>
            <a:ext cx="422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BONUS</a:t>
            </a:r>
            <a:endParaRPr lang="ko-KR" altLang="en-US" sz="28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08304" y="908720"/>
            <a:ext cx="1728192" cy="5832648"/>
          </a:xfrm>
          <a:prstGeom prst="rect">
            <a:avLst/>
          </a:prstGeom>
          <a:noFill/>
          <a:ln w="19050">
            <a:solidFill>
              <a:srgbClr val="FBF3E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190381"/>
            <a:ext cx="6960353" cy="1078379"/>
          </a:xfrm>
          <a:prstGeom prst="rect">
            <a:avLst/>
          </a:prstGeom>
          <a:solidFill>
            <a:srgbClr val="BCD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2017" y="34920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마무리</a:t>
            </a:r>
            <a:endParaRPr lang="ko-KR" altLang="en-US" sz="48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7885" y="1339809"/>
            <a:ext cx="6920736" cy="5401559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81245" y="4980494"/>
            <a:ext cx="298671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Vscode</a:t>
            </a:r>
            <a:r>
              <a:rPr lang="ko-KR" altLang="en-US" sz="1050" dirty="0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만으로 </a:t>
            </a:r>
            <a:r>
              <a:rPr lang="ko-KR" altLang="en-US" sz="1050" dirty="0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다양한 작업을 할 수 있었습니다</a:t>
            </a:r>
            <a:r>
              <a:rPr lang="en-US" altLang="ko-KR" sz="1050" dirty="0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/>
            <a:r>
              <a:rPr lang="ko-KR" altLang="en-US" sz="1050" dirty="0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저번 수업에서 </a:t>
            </a:r>
            <a:r>
              <a:rPr lang="en-US" altLang="ko-KR" sz="1050" dirty="0" err="1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aws</a:t>
            </a:r>
            <a:r>
              <a:rPr lang="ko-KR" altLang="en-US" sz="1050" dirty="0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먼저 배웠기에</a:t>
            </a:r>
            <a:endParaRPr lang="en-US" altLang="ko-KR" sz="1050" dirty="0" smtClean="0">
              <a:solidFill>
                <a:srgbClr val="AD9F9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막혔던 </a:t>
            </a:r>
            <a:r>
              <a:rPr lang="ko-KR" altLang="en-US" sz="1050" dirty="0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부분도 손쉽게 해결했습니다</a:t>
            </a:r>
            <a:r>
              <a:rPr lang="en-US" altLang="ko-KR" sz="1050" dirty="0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/>
            <a:r>
              <a:rPr lang="en-US" altLang="ko-KR" sz="1050" dirty="0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MVC </a:t>
            </a:r>
            <a:r>
              <a:rPr lang="ko-KR" altLang="en-US" sz="1050" dirty="0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모델로 </a:t>
            </a:r>
            <a:r>
              <a:rPr lang="ko-KR" altLang="en-US" sz="1050" dirty="0" err="1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웹앱을</a:t>
            </a:r>
            <a:r>
              <a:rPr lang="ko-KR" altLang="en-US" sz="1050" dirty="0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다루는 것이 생소하여 막막했지만</a:t>
            </a:r>
            <a:endParaRPr lang="en-US" altLang="ko-KR" sz="1050" dirty="0" smtClean="0">
              <a:solidFill>
                <a:srgbClr val="AD9F9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050" dirty="0" err="1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팀원들간</a:t>
            </a:r>
            <a:r>
              <a:rPr lang="ko-KR" altLang="en-US" sz="1050" dirty="0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회의 시간을 늘려 완성할 수 있었습니다</a:t>
            </a:r>
            <a:r>
              <a:rPr lang="en-US" altLang="ko-KR" sz="1050" dirty="0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/>
            <a:r>
              <a:rPr lang="en-US" altLang="ko-KR" sz="1050" dirty="0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GitHub </a:t>
            </a:r>
            <a:r>
              <a:rPr lang="ko-KR" altLang="en-US" sz="1050" dirty="0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사용에 대해 자세히 배울 수 있었습니다</a:t>
            </a:r>
            <a:r>
              <a:rPr lang="en-US" altLang="ko-KR" sz="1050" dirty="0" smtClean="0">
                <a:solidFill>
                  <a:srgbClr val="AD9F9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pic>
        <p:nvPicPr>
          <p:cNvPr id="11" name="Picture 8" descr="VisualStudio Code 에디터의 설치와 유용한 확장프로그램(플러그인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41" y="2317811"/>
            <a:ext cx="2243471" cy="149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Github 로고 - 무료 소셜 미디어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641" y="2510729"/>
            <a:ext cx="1105924" cy="110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 descr="azure-cloud-logo - Wall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151" y="2562464"/>
            <a:ext cx="1754294" cy="10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755576" y="4208149"/>
            <a:ext cx="5647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이번학기를</a:t>
            </a:r>
            <a:r>
              <a:rPr lang="ko-KR" altLang="en-US" sz="1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마치며</a:t>
            </a:r>
            <a:endParaRPr lang="en-US" altLang="ko-KR" sz="1600" dirty="0" smtClean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 가지 실습환경에서 다양한 작업 수행</a:t>
            </a:r>
            <a:endParaRPr lang="en-US" altLang="ko-KR" sz="1600" dirty="0" smtClean="0">
              <a:solidFill>
                <a:srgbClr val="AD9F9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762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-27384"/>
            <a:ext cx="9144000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6512" y="3284985"/>
            <a:ext cx="9180512" cy="504055"/>
          </a:xfrm>
          <a:prstGeom prst="rect">
            <a:avLst/>
          </a:prstGeom>
          <a:solidFill>
            <a:srgbClr val="AD9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6512" y="2636913"/>
            <a:ext cx="9180512" cy="648072"/>
          </a:xfrm>
          <a:prstGeom prst="rect">
            <a:avLst/>
          </a:prstGeom>
          <a:solidFill>
            <a:srgbClr val="13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7643" y="2793117"/>
            <a:ext cx="3855543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smtClean="0">
                <a:solidFill>
                  <a:srgbClr val="FBF3E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Thank you</a:t>
            </a:r>
          </a:p>
          <a:p>
            <a:endParaRPr lang="en-US" altLang="ko-KR" sz="4800" dirty="0">
              <a:solidFill>
                <a:srgbClr val="FBF3E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4800" dirty="0" smtClean="0">
              <a:solidFill>
                <a:srgbClr val="FBF3E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4800" dirty="0">
              <a:solidFill>
                <a:srgbClr val="FBF3E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4800" dirty="0" smtClean="0">
              <a:solidFill>
                <a:srgbClr val="FBF3E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ko-KR" altLang="en-US" sz="4800" dirty="0">
              <a:solidFill>
                <a:srgbClr val="FBF3E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576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0"/>
            <a:ext cx="9180512" cy="6885384"/>
          </a:xfrm>
          <a:prstGeom prst="rect">
            <a:avLst/>
          </a:prstGeom>
          <a:solidFill>
            <a:srgbClr val="13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0011" y="166328"/>
            <a:ext cx="8907463" cy="6552728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순서도: 수동 연산 7"/>
          <p:cNvSpPr/>
          <p:nvPr/>
        </p:nvSpPr>
        <p:spPr>
          <a:xfrm>
            <a:off x="107504" y="188640"/>
            <a:ext cx="4204597" cy="648072"/>
          </a:xfrm>
          <a:prstGeom prst="flowChartManualOperation">
            <a:avLst/>
          </a:prstGeom>
          <a:solidFill>
            <a:srgbClr val="13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0584" y="260647"/>
            <a:ext cx="287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 </a:t>
            </a:r>
            <a:r>
              <a:rPr lang="ko-KR" altLang="en-US" sz="36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주제선정</a:t>
            </a:r>
            <a:endParaRPr lang="ko-KR" altLang="en-US" sz="36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813401" y="952807"/>
            <a:ext cx="4358999" cy="890113"/>
            <a:chOff x="3309345" y="1223308"/>
            <a:chExt cx="4358999" cy="890113"/>
          </a:xfrm>
        </p:grpSpPr>
        <p:grpSp>
          <p:nvGrpSpPr>
            <p:cNvPr id="18" name="그룹 17"/>
            <p:cNvGrpSpPr/>
            <p:nvPr/>
          </p:nvGrpSpPr>
          <p:grpSpPr>
            <a:xfrm>
              <a:off x="3309345" y="1223308"/>
              <a:ext cx="4358999" cy="890113"/>
              <a:chOff x="3309345" y="1314751"/>
              <a:chExt cx="4358999" cy="890113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355976" y="1412776"/>
                <a:ext cx="3312368" cy="792088"/>
              </a:xfrm>
              <a:prstGeom prst="rect">
                <a:avLst/>
              </a:prstGeom>
              <a:solidFill>
                <a:srgbClr val="AD9F94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309345" y="1314751"/>
                <a:ext cx="4294355" cy="890113"/>
                <a:chOff x="3309345" y="1314751"/>
                <a:chExt cx="4294355" cy="890113"/>
              </a:xfrm>
            </p:grpSpPr>
            <p:cxnSp>
              <p:nvCxnSpPr>
                <p:cNvPr id="22" name="직선 연결선 21"/>
                <p:cNvCxnSpPr/>
                <p:nvPr/>
              </p:nvCxnSpPr>
              <p:spPr>
                <a:xfrm flipV="1">
                  <a:off x="3309345" y="1543582"/>
                  <a:ext cx="470567" cy="661282"/>
                </a:xfrm>
                <a:prstGeom prst="line">
                  <a:avLst/>
                </a:prstGeom>
                <a:ln w="19050">
                  <a:solidFill>
                    <a:srgbClr val="13224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>
                  <a:off x="3779912" y="1543582"/>
                  <a:ext cx="488429" cy="0"/>
                </a:xfrm>
                <a:prstGeom prst="line">
                  <a:avLst/>
                </a:prstGeom>
                <a:ln w="19050">
                  <a:solidFill>
                    <a:srgbClr val="13224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직사각형 25"/>
                <p:cNvSpPr/>
                <p:nvPr/>
              </p:nvSpPr>
              <p:spPr>
                <a:xfrm>
                  <a:off x="4283968" y="1314751"/>
                  <a:ext cx="3319732" cy="805912"/>
                </a:xfrm>
                <a:prstGeom prst="rect">
                  <a:avLst/>
                </a:prstGeom>
                <a:solidFill>
                  <a:srgbClr val="FBF3E0"/>
                </a:solidFill>
                <a:ln w="19050">
                  <a:solidFill>
                    <a:srgbClr val="1322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7" name="직사각형 26"/>
            <p:cNvSpPr/>
            <p:nvPr/>
          </p:nvSpPr>
          <p:spPr>
            <a:xfrm>
              <a:off x="4283968" y="1340768"/>
              <a:ext cx="329411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>
                  <a:solidFill>
                    <a:srgbClr val="132241"/>
                  </a:solidFill>
                  <a:effectLst/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질병 관리청 가장 최근 통계에 따르면</a:t>
              </a:r>
              <a:r>
                <a:rPr lang="en-US" altLang="ko-KR" sz="800" dirty="0" smtClean="0">
                  <a:solidFill>
                    <a:srgbClr val="132241"/>
                  </a:solidFill>
                  <a:effectLst/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</a:p>
            <a:p>
              <a:r>
                <a:rPr lang="ko-KR" altLang="en-US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국내 사망 원인 중 암을 제외했을 때 심장 질환이 가장 많다</a:t>
              </a:r>
              <a:r>
                <a:rPr lang="en-US" altLang="ko-KR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</a:t>
              </a:r>
            </a:p>
            <a:p>
              <a:r>
                <a:rPr lang="ko-KR" altLang="en-US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또한 </a:t>
              </a:r>
              <a:r>
                <a:rPr lang="en-US" altLang="ko-KR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2019</a:t>
              </a:r>
              <a:r>
                <a:rPr lang="ko-KR" altLang="en-US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년 조사에 의하면</a:t>
              </a:r>
              <a:endParaRPr lang="en-US" altLang="ko-KR" sz="8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r>
                <a:rPr lang="ko-KR" altLang="en-US" sz="800" dirty="0" err="1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심정지</a:t>
              </a:r>
              <a:r>
                <a:rPr lang="ko-KR" altLang="en-US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환자의 </a:t>
              </a:r>
              <a:r>
                <a:rPr lang="ko-KR" altLang="en-US" sz="800" dirty="0" err="1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생존률은</a:t>
              </a:r>
              <a:r>
                <a:rPr lang="ko-KR" altLang="en-US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8.7%</a:t>
              </a:r>
              <a:r>
                <a:rPr lang="ko-KR" altLang="en-US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로 매우 낮다</a:t>
              </a:r>
              <a:r>
                <a:rPr lang="en-US" altLang="ko-KR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</a:t>
              </a:r>
              <a:endParaRPr lang="en-US" altLang="ko-KR" sz="800" dirty="0" smtClean="0">
                <a:solidFill>
                  <a:srgbClr val="132241"/>
                </a:solidFill>
                <a:effectLst/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860032" y="2492896"/>
            <a:ext cx="3312368" cy="3528391"/>
          </a:xfrm>
          <a:prstGeom prst="rect">
            <a:avLst/>
          </a:prstGeom>
          <a:solidFill>
            <a:srgbClr val="AD9F9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716016" y="2371937"/>
            <a:ext cx="3319732" cy="3512308"/>
          </a:xfrm>
          <a:prstGeom prst="rect">
            <a:avLst/>
          </a:prstGeom>
          <a:solidFill>
            <a:srgbClr val="FBF3E0"/>
          </a:solidFill>
          <a:ln w="19050">
            <a:solidFill>
              <a:srgbClr val="132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11250" y="1653678"/>
            <a:ext cx="3384376" cy="3578027"/>
            <a:chOff x="539552" y="1196752"/>
            <a:chExt cx="3384376" cy="3578027"/>
          </a:xfrm>
        </p:grpSpPr>
        <p:grpSp>
          <p:nvGrpSpPr>
            <p:cNvPr id="6" name="그룹 5"/>
            <p:cNvGrpSpPr/>
            <p:nvPr/>
          </p:nvGrpSpPr>
          <p:grpSpPr>
            <a:xfrm>
              <a:off x="929248" y="1411710"/>
              <a:ext cx="2842173" cy="3363069"/>
              <a:chOff x="929248" y="1411710"/>
              <a:chExt cx="2842173" cy="3363069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963109" y="1411710"/>
                <a:ext cx="280831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132241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&lt;2020 </a:t>
                </a:r>
                <a:r>
                  <a:rPr lang="ko-KR" altLang="en-US" sz="1400" dirty="0" smtClean="0">
                    <a:solidFill>
                      <a:srgbClr val="132241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국내 사망원인 </a:t>
                </a:r>
                <a:r>
                  <a:rPr lang="en-US" altLang="ko-KR" sz="1400" dirty="0" smtClean="0">
                    <a:solidFill>
                      <a:srgbClr val="132241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Top4&gt;</a:t>
                </a:r>
                <a:endParaRPr lang="en-US" altLang="ko-KR" sz="1400" dirty="0" smtClean="0">
                  <a:solidFill>
                    <a:srgbClr val="132241"/>
                  </a:solidFill>
                  <a:effectLst/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929248" y="2048654"/>
                <a:ext cx="2561107" cy="2726125"/>
                <a:chOff x="1013051" y="1986373"/>
                <a:chExt cx="2561107" cy="2726125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1184758" y="1986373"/>
                  <a:ext cx="360040" cy="2304256"/>
                </a:xfrm>
                <a:prstGeom prst="rect">
                  <a:avLst/>
                </a:prstGeom>
                <a:solidFill>
                  <a:srgbClr val="AD9F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" name="직선 연결선 11"/>
                <p:cNvCxnSpPr/>
                <p:nvPr/>
              </p:nvCxnSpPr>
              <p:spPr>
                <a:xfrm flipV="1">
                  <a:off x="1013051" y="4290629"/>
                  <a:ext cx="2367951" cy="1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직사각형 14"/>
                <p:cNvSpPr/>
                <p:nvPr/>
              </p:nvSpPr>
              <p:spPr>
                <a:xfrm>
                  <a:off x="2804938" y="3498540"/>
                  <a:ext cx="360040" cy="792087"/>
                </a:xfrm>
                <a:prstGeom prst="rect">
                  <a:avLst/>
                </a:prstGeom>
                <a:solidFill>
                  <a:srgbClr val="AD9F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2300882" y="3138501"/>
                  <a:ext cx="360040" cy="1152129"/>
                </a:xfrm>
                <a:prstGeom prst="rect">
                  <a:avLst/>
                </a:prstGeom>
                <a:solidFill>
                  <a:srgbClr val="AD9F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1760822" y="2622251"/>
                  <a:ext cx="360040" cy="1668379"/>
                </a:xfrm>
                <a:prstGeom prst="rect">
                  <a:avLst/>
                </a:prstGeom>
                <a:solidFill>
                  <a:srgbClr val="F96E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1184758" y="4389332"/>
                  <a:ext cx="34879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000" dirty="0">
                      <a:solidFill>
                        <a:srgbClr val="132241"/>
                      </a:solidFill>
                      <a:latin typeface="타이포_쌍문동 B" panose="02020803020101020101" pitchFamily="18" charset="-127"/>
                      <a:ea typeface="타이포_쌍문동 B" panose="02020803020101020101" pitchFamily="18" charset="-127"/>
                    </a:rPr>
                    <a:t>암</a:t>
                  </a:r>
                  <a:endParaRPr lang="en-US" altLang="ko-KR" sz="1000" dirty="0" smtClean="0">
                    <a:solidFill>
                      <a:srgbClr val="132241"/>
                    </a:solidFill>
                    <a:effectLst/>
                    <a:latin typeface="타이포_쌍문동 B" panose="02020803020101020101" pitchFamily="18" charset="-127"/>
                    <a:ea typeface="타이포_쌍문동 B" panose="02020803020101020101" pitchFamily="18" charset="-127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691573" y="4312388"/>
                  <a:ext cx="49853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000" dirty="0" smtClean="0">
                      <a:solidFill>
                        <a:srgbClr val="132241"/>
                      </a:solidFill>
                      <a:latin typeface="타이포_쌍문동 B" panose="02020803020101020101" pitchFamily="18" charset="-127"/>
                      <a:ea typeface="타이포_쌍문동 B" panose="02020803020101020101" pitchFamily="18" charset="-127"/>
                    </a:rPr>
                    <a:t>심장질환</a:t>
                  </a:r>
                  <a:endParaRPr lang="en-US" altLang="ko-KR" sz="1000" dirty="0" smtClean="0">
                    <a:solidFill>
                      <a:srgbClr val="132241"/>
                    </a:solidFill>
                    <a:effectLst/>
                    <a:latin typeface="타이포_쌍문동 B" panose="02020803020101020101" pitchFamily="18" charset="-127"/>
                    <a:ea typeface="타이포_쌍문동 B" panose="02020803020101020101" pitchFamily="18" charset="-127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231633" y="4389331"/>
                  <a:ext cx="498538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000" dirty="0" smtClean="0">
                      <a:solidFill>
                        <a:srgbClr val="132241"/>
                      </a:solidFill>
                      <a:effectLst/>
                      <a:latin typeface="타이포_쌍문동 B" panose="02020803020101020101" pitchFamily="18" charset="-127"/>
                      <a:ea typeface="타이포_쌍문동 B" panose="02020803020101020101" pitchFamily="18" charset="-127"/>
                    </a:rPr>
                    <a:t>폐렴</a:t>
                  </a:r>
                  <a:endParaRPr lang="en-US" altLang="ko-KR" sz="1000" dirty="0" smtClean="0">
                    <a:solidFill>
                      <a:srgbClr val="132241"/>
                    </a:solidFill>
                    <a:effectLst/>
                    <a:latin typeface="타이포_쌍문동 B" panose="02020803020101020101" pitchFamily="18" charset="-127"/>
                    <a:ea typeface="타이포_쌍문동 B" panose="02020803020101020101" pitchFamily="18" charset="-127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730171" y="4389332"/>
                  <a:ext cx="843987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rgbClr val="132241"/>
                      </a:solidFill>
                      <a:effectLst/>
                      <a:latin typeface="타이포_쌍문동 B" panose="02020803020101020101" pitchFamily="18" charset="-127"/>
                      <a:ea typeface="타이포_쌍문동 B" panose="02020803020101020101" pitchFamily="18" charset="-127"/>
                    </a:rPr>
                    <a:t>뇌질환</a:t>
                  </a:r>
                  <a:endParaRPr lang="en-US" altLang="ko-KR" sz="1000" dirty="0" smtClean="0">
                    <a:solidFill>
                      <a:srgbClr val="132241"/>
                    </a:solidFill>
                    <a:effectLst/>
                    <a:latin typeface="타이포_쌍문동 B" panose="02020803020101020101" pitchFamily="18" charset="-127"/>
                    <a:ea typeface="타이포_쌍문동 B" panose="02020803020101020101" pitchFamily="18" charset="-127"/>
                  </a:endParaRPr>
                </a:p>
              </p:txBody>
            </p:sp>
          </p:grpSp>
        </p:grpSp>
        <p:sp>
          <p:nvSpPr>
            <p:cNvPr id="7" name="직사각형 6"/>
            <p:cNvSpPr/>
            <p:nvPr/>
          </p:nvSpPr>
          <p:spPr>
            <a:xfrm>
              <a:off x="539552" y="1196752"/>
              <a:ext cx="3384376" cy="3578027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aphicFrame>
        <p:nvGraphicFramePr>
          <p:cNvPr id="40" name="차트 39"/>
          <p:cNvGraphicFramePr/>
          <p:nvPr>
            <p:extLst>
              <p:ext uri="{D42A27DB-BD31-4B8C-83A1-F6EECF244321}">
                <p14:modId xmlns:p14="http://schemas.microsoft.com/office/powerpoint/2010/main" val="2518901660"/>
              </p:ext>
            </p:extLst>
          </p:nvPr>
        </p:nvGraphicFramePr>
        <p:xfrm>
          <a:off x="4669287" y="2505580"/>
          <a:ext cx="3366461" cy="337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오각형 38"/>
          <p:cNvSpPr/>
          <p:nvPr/>
        </p:nvSpPr>
        <p:spPr>
          <a:xfrm>
            <a:off x="811249" y="1105847"/>
            <a:ext cx="2541623" cy="373326"/>
          </a:xfrm>
          <a:prstGeom prst="homePlate">
            <a:avLst/>
          </a:prstGeom>
          <a:solidFill>
            <a:srgbClr val="BCD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60584" y="1139099"/>
            <a:ext cx="2808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부산 자동제세동기 위치 찾기</a:t>
            </a:r>
            <a:endParaRPr lang="en-US" altLang="ko-KR" sz="1400" dirty="0" smtClean="0">
              <a:solidFill>
                <a:srgbClr val="132241"/>
              </a:solidFill>
              <a:effectLst/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6459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0"/>
            <a:ext cx="9180512" cy="6885384"/>
          </a:xfrm>
          <a:prstGeom prst="rect">
            <a:avLst/>
          </a:prstGeom>
          <a:solidFill>
            <a:srgbClr val="13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9461" y="166328"/>
            <a:ext cx="8907463" cy="6552728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순서도: 수동 연산 7"/>
          <p:cNvSpPr/>
          <p:nvPr/>
        </p:nvSpPr>
        <p:spPr>
          <a:xfrm>
            <a:off x="107504" y="188640"/>
            <a:ext cx="4204597" cy="648072"/>
          </a:xfrm>
          <a:prstGeom prst="flowChartManualOperation">
            <a:avLst/>
          </a:prstGeom>
          <a:solidFill>
            <a:srgbClr val="13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0584" y="260647"/>
            <a:ext cx="287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 </a:t>
            </a:r>
            <a:r>
              <a:rPr lang="ko-KR" altLang="en-US" sz="36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주제선정</a:t>
            </a:r>
            <a:endParaRPr lang="ko-KR" altLang="en-US" sz="36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2" name="Picture 2" descr="Aed - Free healthcare and medical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974" y="2204864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922793" y="5077976"/>
            <a:ext cx="72008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_ac" pitchFamily="50" charset="-127"/>
                <a:ea typeface="나눔스퀘어_ac" pitchFamily="50" charset="-127"/>
              </a:rPr>
              <a:t> 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_ac" pitchFamily="50" charset="-127"/>
                <a:ea typeface="나눔스퀘어_ac" pitchFamily="50" charset="-127"/>
              </a:rPr>
              <a:t>2011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_ac" pitchFamily="50" charset="-127"/>
                <a:ea typeface="나눔스퀘어_ac" pitchFamily="50" charset="-127"/>
              </a:rPr>
              <a:t>년 한국심폐소생술 지침에 따르면 심장정지 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_ac" pitchFamily="50" charset="-127"/>
                <a:ea typeface="나눔스퀘어_ac" pitchFamily="50" charset="-127"/>
              </a:rPr>
              <a:t>1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스퀘어_ac" pitchFamily="50" charset="-127"/>
                <a:ea typeface="나눔스퀘어_ac" pitchFamily="50" charset="-127"/>
              </a:rPr>
              <a:t>분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_ac" pitchFamily="50" charset="-127"/>
                <a:ea typeface="나눔스퀘어_ac" pitchFamily="50" charset="-127"/>
              </a:rPr>
              <a:t>이내 제세동이 이뤄지면 생존율이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_ac" pitchFamily="50" charset="-127"/>
                <a:ea typeface="나눔스퀘어_ac" pitchFamily="50" charset="-127"/>
              </a:rPr>
              <a:t>90%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_ac" pitchFamily="50" charset="-127"/>
                <a:ea typeface="나눔스퀘어_ac" pitchFamily="50" charset="-127"/>
              </a:rPr>
              <a:t>까지 높아진다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나눔스퀘어_ac" pitchFamily="50" charset="-127"/>
              <a:ea typeface="나눔스퀘어_ac" pitchFamily="50" charset="-127"/>
            </a:endParaRP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나눔스퀘어_ac" pitchFamily="50" charset="-127"/>
                <a:ea typeface="나눔스퀘어_ac" pitchFamily="50" charset="-127"/>
              </a:rPr>
              <a:t>AED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스퀘어_ac" pitchFamily="50" charset="-127"/>
                <a:ea typeface="나눔스퀘어_ac" pitchFamily="50" charset="-127"/>
              </a:rPr>
              <a:t>의 위치를 찾는 것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_ac" pitchFamily="50" charset="-127"/>
                <a:ea typeface="나눔스퀘어_ac" pitchFamily="50" charset="-127"/>
              </a:rPr>
              <a:t> 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068238"/>
            <a:ext cx="2863425" cy="249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4932040" y="2600908"/>
            <a:ext cx="1656184" cy="1512168"/>
          </a:xfrm>
          <a:prstGeom prst="ellipse">
            <a:avLst/>
          </a:prstGeom>
          <a:solidFill>
            <a:srgbClr val="F96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생존률</a:t>
            </a:r>
            <a:r>
              <a:rPr lang="ko-KR" altLang="en-US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90%</a:t>
            </a:r>
            <a:r>
              <a:rPr lang="ko-KR" altLang="en-US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↑</a:t>
            </a:r>
            <a:endParaRPr lang="ko-KR" altLang="en-US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037" name="Picture 13" descr="혼란스러운 - 무료 사람들개 아이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44" y="1844824"/>
            <a:ext cx="2558187" cy="255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만족 한 고객 - 무료 상업과 쇼핑개 아이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448" y="2298027"/>
            <a:ext cx="2037593" cy="203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각형 13"/>
          <p:cNvSpPr/>
          <p:nvPr/>
        </p:nvSpPr>
        <p:spPr>
          <a:xfrm>
            <a:off x="811249" y="1105847"/>
            <a:ext cx="2541623" cy="373326"/>
          </a:xfrm>
          <a:prstGeom prst="homePlate">
            <a:avLst/>
          </a:prstGeom>
          <a:solidFill>
            <a:srgbClr val="BCD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60584" y="1139099"/>
            <a:ext cx="2808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부산 자동제세동기 위치 찾기</a:t>
            </a:r>
            <a:endParaRPr lang="en-US" altLang="ko-KR" sz="1400" dirty="0" smtClean="0">
              <a:solidFill>
                <a:srgbClr val="132241"/>
              </a:solidFill>
              <a:effectLst/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906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85185E-6 L -0.18021 0.0002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0"/>
            <a:ext cx="9180512" cy="6885384"/>
          </a:xfrm>
          <a:prstGeom prst="rect">
            <a:avLst/>
          </a:prstGeom>
          <a:solidFill>
            <a:srgbClr val="13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9461" y="166328"/>
            <a:ext cx="8907463" cy="6552728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순서도: 수동 연산 7"/>
          <p:cNvSpPr/>
          <p:nvPr/>
        </p:nvSpPr>
        <p:spPr>
          <a:xfrm>
            <a:off x="107504" y="188640"/>
            <a:ext cx="4204597" cy="648072"/>
          </a:xfrm>
          <a:prstGeom prst="flowChartManualOperation">
            <a:avLst/>
          </a:prstGeom>
          <a:solidFill>
            <a:srgbClr val="13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0584" y="260647"/>
            <a:ext cx="287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 </a:t>
            </a:r>
            <a:r>
              <a:rPr lang="ko-KR" altLang="en-US" sz="36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주제선정</a:t>
            </a:r>
            <a:endParaRPr lang="ko-KR" altLang="en-US" sz="36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6" name="Picture 8" descr="VisualStudio Code 에디터의 설치와 유용한 확장프로그램(플러그인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008" y="2924944"/>
            <a:ext cx="2243471" cy="149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오각형 20"/>
          <p:cNvSpPr/>
          <p:nvPr/>
        </p:nvSpPr>
        <p:spPr>
          <a:xfrm>
            <a:off x="811249" y="1105847"/>
            <a:ext cx="808423" cy="373326"/>
          </a:xfrm>
          <a:prstGeom prst="homePlate">
            <a:avLst/>
          </a:prstGeom>
          <a:solidFill>
            <a:srgbClr val="BCD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2149" y="1139099"/>
            <a:ext cx="2808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132241"/>
                </a:solidFill>
                <a:effectLst/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구성도</a:t>
            </a:r>
            <a:endParaRPr lang="en-US" altLang="ko-KR" sz="1400" dirty="0" smtClean="0">
              <a:solidFill>
                <a:srgbClr val="132241"/>
              </a:solidFill>
              <a:effectLst/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05285" y="1902982"/>
            <a:ext cx="1989154" cy="4367726"/>
          </a:xfrm>
          <a:prstGeom prst="ellipse">
            <a:avLst/>
          </a:prstGeom>
          <a:solidFill>
            <a:srgbClr val="BCD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3" name="Picture 2" descr="공공데이터포털 - 공공데이터포털 adicionou uma nova fot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86" y="2540142"/>
            <a:ext cx="924953" cy="98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6주차. 데이터베이스 서비스 (이론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40" y="3649018"/>
            <a:ext cx="2465701" cy="15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MAC) MySQL Workbench 설치하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54" y="5102431"/>
            <a:ext cx="1325275" cy="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ppt에 유용한 화살표, 동그라미, 별표 ~ 올려요~[png파일] : 네이버 블로그 | 교육 포스터, 웹디자인, 포토샵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0938" flipH="1">
            <a:off x="1534057" y="3389102"/>
            <a:ext cx="353066" cy="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6372200" y="1826922"/>
            <a:ext cx="1989154" cy="4367726"/>
          </a:xfrm>
          <a:prstGeom prst="ellipse">
            <a:avLst/>
          </a:prstGeom>
          <a:solidFill>
            <a:srgbClr val="BCD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7" name="Picture 10" descr="Github 로고 - 무료 소셜 미디어개 아이콘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815" y="4293096"/>
            <a:ext cx="1105924" cy="110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8" descr="azure-cloud-logo - Walli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630" y="2804877"/>
            <a:ext cx="1754294" cy="10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47954" y="1772816"/>
            <a:ext cx="1325275" cy="432048"/>
          </a:xfrm>
          <a:prstGeom prst="rect">
            <a:avLst/>
          </a:prstGeom>
          <a:solidFill>
            <a:srgbClr val="FBF3E0"/>
          </a:solidFill>
          <a:ln>
            <a:solidFill>
              <a:srgbClr val="F9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</a:t>
            </a:r>
            <a:endParaRPr lang="ko-KR" altLang="en-US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4139" y="1772816"/>
            <a:ext cx="1325275" cy="432048"/>
          </a:xfrm>
          <a:prstGeom prst="rect">
            <a:avLst/>
          </a:prstGeom>
          <a:solidFill>
            <a:srgbClr val="FBF3E0"/>
          </a:solidFill>
          <a:ln>
            <a:solidFill>
              <a:srgbClr val="F9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클라우드</a:t>
            </a:r>
            <a:endParaRPr lang="ko-KR" altLang="en-US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51920" y="1772816"/>
            <a:ext cx="1325275" cy="432048"/>
          </a:xfrm>
          <a:prstGeom prst="rect">
            <a:avLst/>
          </a:prstGeom>
          <a:solidFill>
            <a:srgbClr val="FBF3E0"/>
          </a:solidFill>
          <a:ln>
            <a:solidFill>
              <a:srgbClr val="F9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</a:t>
            </a:r>
            <a:endParaRPr lang="ko-KR" altLang="en-US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028" name="Picture 4" descr="화살표, 화살표일러스트, 화살표png, 화살표일러스트png, ppt화살표, 사진,이미지,일러스트,캘리그라피 - pepper83작가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59" t="57378" r="3136" b="30575"/>
          <a:stretch/>
        </p:blipFill>
        <p:spPr bwMode="auto">
          <a:xfrm>
            <a:off x="2912208" y="3769197"/>
            <a:ext cx="651680" cy="48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화살표, 화살표일러스트, 화살표png, 화살표일러스트png, ppt화살표, 사진,이미지,일러스트,캘리그라피 - pepper83작가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59" t="57378" r="3136" b="30575"/>
          <a:stretch/>
        </p:blipFill>
        <p:spPr bwMode="auto">
          <a:xfrm>
            <a:off x="5550817" y="3845257"/>
            <a:ext cx="651680" cy="48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ortal에서 App Services 생성 및 소스 배포하는 방법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127" y="4365104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383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16438"/>
            <a:ext cx="9180512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동 연산 8"/>
          <p:cNvSpPr/>
          <p:nvPr/>
        </p:nvSpPr>
        <p:spPr>
          <a:xfrm>
            <a:off x="2627784" y="806631"/>
            <a:ext cx="3960440" cy="678153"/>
          </a:xfrm>
          <a:prstGeom prst="flowChartManualOpera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980728"/>
            <a:ext cx="8928992" cy="5760640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/>
          <p:cNvSpPr/>
          <p:nvPr/>
        </p:nvSpPr>
        <p:spPr>
          <a:xfrm>
            <a:off x="2771800" y="836712"/>
            <a:ext cx="3672408" cy="576064"/>
          </a:xfrm>
          <a:prstGeom prst="flowChartManualOperation">
            <a:avLst/>
          </a:prstGeom>
          <a:solidFill>
            <a:srgbClr val="13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6512" y="-10946"/>
            <a:ext cx="9180512" cy="919666"/>
          </a:xfrm>
          <a:prstGeom prst="rect">
            <a:avLst/>
          </a:prstGeom>
          <a:solidFill>
            <a:srgbClr val="13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47864" y="838453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CONTEXT</a:t>
            </a:r>
            <a:endParaRPr lang="ko-KR" altLang="en-US" sz="36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9568" y="1990581"/>
            <a:ext cx="3168352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 </a:t>
            </a:r>
            <a:r>
              <a:rPr lang="ko-KR" altLang="en-US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주제선정</a:t>
            </a:r>
            <a:endParaRPr lang="ko-KR" altLang="en-US" sz="3600" dirty="0">
              <a:solidFill>
                <a:srgbClr val="AD9F9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1800" y="3070701"/>
            <a:ext cx="348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-US" altLang="ko-KR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작업</a:t>
            </a:r>
            <a:endParaRPr lang="ko-KR" altLang="en-US" sz="3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776" y="4222829"/>
            <a:ext cx="422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 </a:t>
            </a:r>
            <a:r>
              <a:rPr lang="ko-KR" altLang="en-US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코딩</a:t>
            </a:r>
            <a:endParaRPr lang="ko-KR" altLang="en-US" sz="3600" dirty="0">
              <a:solidFill>
                <a:srgbClr val="AD9F9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530294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 </a:t>
            </a:r>
            <a:r>
              <a:rPr lang="ko-KR" altLang="en-US" sz="36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배포하기</a:t>
            </a:r>
            <a:endParaRPr lang="ko-KR" altLang="en-US" sz="3600" dirty="0">
              <a:solidFill>
                <a:srgbClr val="AD9F9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67149" y="1844824"/>
            <a:ext cx="4478465" cy="792088"/>
          </a:xfrm>
          <a:prstGeom prst="rect">
            <a:avLst/>
          </a:prstGeom>
          <a:noFill/>
          <a:ln w="38100">
            <a:solidFill>
              <a:srgbClr val="F9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699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00538 0.1680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8" y="-27384"/>
            <a:ext cx="9170694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548680"/>
            <a:ext cx="8928992" cy="6192688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43808" y="260648"/>
            <a:ext cx="3528392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-US" altLang="ko-KR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준비</a:t>
            </a:r>
            <a:endParaRPr lang="ko-KR" altLang="en-US" sz="3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11" y="1533690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050" dirty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https://</a:t>
            </a:r>
            <a:r>
              <a:rPr lang="en-US" altLang="ko-KR" sz="1050" dirty="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www.data.go.kr/data/15095264/openapi.do</a:t>
            </a:r>
            <a:endParaRPr lang="ko-KR" altLang="en-US" sz="1050" dirty="0">
              <a:solidFill>
                <a:srgbClr val="F96E6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098" name="Picture 2" descr="E:\지우\클라우드\스크린샷\스크린샷\공공데이터 과정\공공데이터_홈페이지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76323"/>
            <a:ext cx="5396331" cy="333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078659" y="5284176"/>
            <a:ext cx="3798168" cy="953136"/>
            <a:chOff x="3779912" y="961652"/>
            <a:chExt cx="3798168" cy="953136"/>
          </a:xfrm>
        </p:grpSpPr>
        <p:grpSp>
          <p:nvGrpSpPr>
            <p:cNvPr id="21" name="그룹 20"/>
            <p:cNvGrpSpPr/>
            <p:nvPr/>
          </p:nvGrpSpPr>
          <p:grpSpPr>
            <a:xfrm>
              <a:off x="3779912" y="961652"/>
              <a:ext cx="3349325" cy="953136"/>
              <a:chOff x="3779912" y="1053095"/>
              <a:chExt cx="3349325" cy="95313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355976" y="1412776"/>
                <a:ext cx="2773261" cy="593455"/>
              </a:xfrm>
              <a:prstGeom prst="rect">
                <a:avLst/>
              </a:prstGeom>
              <a:solidFill>
                <a:srgbClr val="AD9F94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3779912" y="1053095"/>
                <a:ext cx="3285523" cy="867242"/>
                <a:chOff x="3779912" y="1053095"/>
                <a:chExt cx="3285523" cy="867242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>
                  <a:off x="3779912" y="1053095"/>
                  <a:ext cx="0" cy="490487"/>
                </a:xfrm>
                <a:prstGeom prst="line">
                  <a:avLst/>
                </a:prstGeom>
                <a:ln w="19050">
                  <a:solidFill>
                    <a:srgbClr val="13224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3779912" y="1543582"/>
                  <a:ext cx="488429" cy="0"/>
                </a:xfrm>
                <a:prstGeom prst="line">
                  <a:avLst/>
                </a:prstGeom>
                <a:ln w="19050">
                  <a:solidFill>
                    <a:srgbClr val="13224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직사각형 26"/>
                <p:cNvSpPr/>
                <p:nvPr/>
              </p:nvSpPr>
              <p:spPr>
                <a:xfrm>
                  <a:off x="4283968" y="1314751"/>
                  <a:ext cx="2781467" cy="605586"/>
                </a:xfrm>
                <a:prstGeom prst="rect">
                  <a:avLst/>
                </a:prstGeom>
                <a:solidFill>
                  <a:srgbClr val="FBF3E0"/>
                </a:solidFill>
                <a:ln w="19050">
                  <a:solidFill>
                    <a:srgbClr val="1322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2" name="직사각형 21"/>
            <p:cNvSpPr/>
            <p:nvPr/>
          </p:nvSpPr>
          <p:spPr>
            <a:xfrm>
              <a:off x="4283968" y="1295268"/>
              <a:ext cx="32941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원하는 데이터를 검색하여 </a:t>
              </a:r>
              <a:r>
                <a:rPr lang="ko-KR" altLang="en-US" sz="800" dirty="0" err="1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인증키를</a:t>
              </a:r>
              <a:r>
                <a:rPr lang="ko-KR" altLang="en-US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발급 받습니다</a:t>
              </a:r>
              <a:r>
                <a:rPr lang="en-US" altLang="ko-KR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</a:t>
              </a:r>
              <a:endParaRPr lang="en-US" altLang="ko-KR" sz="800" dirty="0" smtClean="0">
                <a:solidFill>
                  <a:srgbClr val="132241"/>
                </a:solidFill>
                <a:effectLst/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r>
                <a:rPr lang="ko-KR" altLang="en-US" sz="800" dirty="0" err="1" smtClean="0">
                  <a:solidFill>
                    <a:srgbClr val="132241"/>
                  </a:solidFill>
                  <a:effectLst/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인증키를</a:t>
              </a:r>
              <a:r>
                <a:rPr lang="ko-KR" altLang="en-US" sz="800" dirty="0" smtClean="0">
                  <a:solidFill>
                    <a:srgbClr val="132241"/>
                  </a:solidFill>
                  <a:effectLst/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복사하여 </a:t>
              </a:r>
              <a:r>
                <a:rPr lang="ko-KR" altLang="en-US" sz="800" dirty="0" err="1" smtClean="0">
                  <a:solidFill>
                    <a:srgbClr val="132241"/>
                  </a:solidFill>
                  <a:effectLst/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파이썬</a:t>
              </a:r>
              <a:r>
                <a:rPr lang="ko-KR" altLang="en-US" sz="800" dirty="0" smtClean="0">
                  <a:solidFill>
                    <a:srgbClr val="132241"/>
                  </a:solidFill>
                  <a:effectLst/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코드에서 서비스키 자리에</a:t>
              </a:r>
              <a:endParaRPr lang="en-US" altLang="ko-KR" sz="800" dirty="0" smtClean="0">
                <a:solidFill>
                  <a:srgbClr val="132241"/>
                </a:solidFill>
                <a:effectLst/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r>
                <a:rPr lang="ko-KR" altLang="en-US" sz="800" dirty="0" err="1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붙여넣기</a:t>
              </a:r>
              <a:r>
                <a:rPr lang="ko-KR" altLang="en-US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해줍니다</a:t>
              </a:r>
              <a:r>
                <a:rPr lang="en-US" altLang="ko-KR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  <a:endParaRPr lang="en-US" altLang="ko-KR" sz="800" dirty="0" smtClean="0">
                <a:solidFill>
                  <a:srgbClr val="132241"/>
                </a:solidFill>
                <a:effectLst/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09477"/>
            <a:ext cx="5571303" cy="327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아래쪽 화살표 6"/>
          <p:cNvSpPr/>
          <p:nvPr/>
        </p:nvSpPr>
        <p:spPr>
          <a:xfrm rot="5618450">
            <a:off x="8214972" y="2915825"/>
            <a:ext cx="216024" cy="288032"/>
          </a:xfrm>
          <a:prstGeom prst="downArrow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8" name="오각형 17"/>
          <p:cNvSpPr/>
          <p:nvPr/>
        </p:nvSpPr>
        <p:spPr>
          <a:xfrm>
            <a:off x="124463" y="1029642"/>
            <a:ext cx="4879585" cy="508079"/>
          </a:xfrm>
          <a:prstGeom prst="homePlate">
            <a:avLst/>
          </a:prstGeom>
          <a:solidFill>
            <a:srgbClr val="BCD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711" y="105273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공공데이터 포탈 접속</a:t>
            </a:r>
            <a:endParaRPr lang="ko-KR" altLang="en-US" sz="32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6459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8" y="-127578"/>
            <a:ext cx="9170694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548680"/>
            <a:ext cx="8928992" cy="6192688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43808" y="260648"/>
            <a:ext cx="3528392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-US" altLang="ko-KR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준비</a:t>
            </a:r>
            <a:endParaRPr lang="ko-KR" altLang="en-US" sz="3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1525747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필요한 데이터만 남기고</a:t>
            </a:r>
            <a:r>
              <a:rPr lang="en-US" altLang="ko-KR" sz="105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05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형식 변환하여 </a:t>
            </a:r>
            <a:r>
              <a:rPr lang="en-US" altLang="ko-KR" sz="1050" dirty="0" err="1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csv</a:t>
            </a:r>
            <a:r>
              <a:rPr lang="ko-KR" altLang="en-US" sz="105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파일에 저장</a:t>
            </a:r>
            <a:endParaRPr lang="ko-KR" altLang="en-US" sz="105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5800"/>
            <a:ext cx="5571303" cy="327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4629092" y="3455478"/>
            <a:ext cx="3294112" cy="691480"/>
            <a:chOff x="4283968" y="1223308"/>
            <a:chExt cx="3294112" cy="691480"/>
          </a:xfrm>
        </p:grpSpPr>
        <p:grpSp>
          <p:nvGrpSpPr>
            <p:cNvPr id="21" name="그룹 20"/>
            <p:cNvGrpSpPr/>
            <p:nvPr/>
          </p:nvGrpSpPr>
          <p:grpSpPr>
            <a:xfrm>
              <a:off x="4283968" y="1223308"/>
              <a:ext cx="2845269" cy="691480"/>
              <a:chOff x="4283968" y="1314751"/>
              <a:chExt cx="2845269" cy="69148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355976" y="1412776"/>
                <a:ext cx="2773261" cy="593455"/>
              </a:xfrm>
              <a:prstGeom prst="rect">
                <a:avLst/>
              </a:prstGeom>
              <a:solidFill>
                <a:srgbClr val="AD9F94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283968" y="1314751"/>
                <a:ext cx="2781467" cy="605586"/>
              </a:xfrm>
              <a:prstGeom prst="rect">
                <a:avLst/>
              </a:prstGeom>
              <a:solidFill>
                <a:srgbClr val="FBF3E0"/>
              </a:solidFill>
              <a:ln w="19050">
                <a:solidFill>
                  <a:srgbClr val="1322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4283968" y="1295268"/>
              <a:ext cx="32941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dirty="0" err="1" smtClean="0">
                  <a:solidFill>
                    <a:srgbClr val="132241"/>
                  </a:solidFill>
                  <a:effectLst/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필요없는</a:t>
              </a:r>
              <a:r>
                <a:rPr lang="ko-KR" altLang="en-US" sz="800" dirty="0" smtClean="0">
                  <a:solidFill>
                    <a:srgbClr val="132241"/>
                  </a:solidFill>
                  <a:effectLst/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데이터는 지우고</a:t>
              </a:r>
              <a:r>
                <a:rPr lang="en-US" altLang="ko-KR" sz="800" dirty="0" smtClean="0">
                  <a:solidFill>
                    <a:srgbClr val="132241"/>
                  </a:solidFill>
                  <a:effectLst/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</a:p>
            <a:p>
              <a:r>
                <a:rPr lang="ko-KR" altLang="en-US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마크에 필요한 위도</a:t>
              </a:r>
              <a:r>
                <a:rPr lang="en-US" altLang="ko-KR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경도 좌표와 주소만 뽑아내어</a:t>
              </a:r>
              <a:endParaRPr lang="en-US" altLang="ko-KR" sz="8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r>
                <a:rPr lang="en-US" altLang="ko-KR" sz="800" dirty="0" err="1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json</a:t>
              </a:r>
              <a:r>
                <a:rPr lang="ko-KR" altLang="en-US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형식</a:t>
              </a:r>
              <a:r>
                <a:rPr lang="ko-KR" altLang="en-US" sz="800" dirty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을</a:t>
              </a:r>
              <a:r>
                <a:rPr lang="ko-KR" altLang="en-US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800" dirty="0" err="1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dict</a:t>
              </a:r>
              <a:r>
                <a:rPr lang="en-US" altLang="ko-KR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형식으로 바꾸어 </a:t>
              </a:r>
              <a:r>
                <a:rPr lang="en-US" altLang="ko-KR" sz="800" dirty="0" err="1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csv</a:t>
              </a:r>
              <a:r>
                <a:rPr lang="ko-KR" altLang="en-US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파일에 저장합니다</a:t>
              </a:r>
              <a:r>
                <a:rPr lang="en-US" altLang="ko-KR" sz="800" dirty="0" smtClean="0">
                  <a:solidFill>
                    <a:srgbClr val="1322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</a:t>
              </a:r>
              <a:endParaRPr lang="en-US" altLang="ko-KR" sz="800" dirty="0" smtClean="0">
                <a:solidFill>
                  <a:srgbClr val="132241"/>
                </a:solidFill>
                <a:effectLst/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flipH="1">
            <a:off x="5994652" y="4394673"/>
            <a:ext cx="344978" cy="1111379"/>
            <a:chOff x="4427984" y="1268760"/>
            <a:chExt cx="388150" cy="792088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427984" y="1268760"/>
              <a:ext cx="0" cy="792088"/>
            </a:xfrm>
            <a:prstGeom prst="line">
              <a:avLst/>
            </a:prstGeom>
            <a:ln w="28575">
              <a:solidFill>
                <a:srgbClr val="F96E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427984" y="1285069"/>
              <a:ext cx="387152" cy="0"/>
            </a:xfrm>
            <a:prstGeom prst="line">
              <a:avLst/>
            </a:prstGeom>
            <a:ln w="28575">
              <a:solidFill>
                <a:srgbClr val="F96E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428982" y="2060848"/>
              <a:ext cx="387152" cy="0"/>
            </a:xfrm>
            <a:prstGeom prst="line">
              <a:avLst/>
            </a:prstGeom>
            <a:ln w="28575">
              <a:solidFill>
                <a:srgbClr val="F96E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오각형 17"/>
          <p:cNvSpPr/>
          <p:nvPr/>
        </p:nvSpPr>
        <p:spPr>
          <a:xfrm>
            <a:off x="107504" y="1029642"/>
            <a:ext cx="3143325" cy="508079"/>
          </a:xfrm>
          <a:prstGeom prst="homePlate">
            <a:avLst/>
          </a:prstGeom>
          <a:solidFill>
            <a:srgbClr val="BCD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 descr="E:\지우\클라우드\스크린샷\스크린샷\공공데이터 과정\csv파일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08" y="2484466"/>
            <a:ext cx="6049183" cy="232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95536" y="104432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정제</a:t>
            </a:r>
            <a:endParaRPr lang="ko-KR" altLang="en-US" sz="32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77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8" y="-20898"/>
            <a:ext cx="9170694" cy="6868946"/>
          </a:xfrm>
          <a:prstGeom prst="rect">
            <a:avLst/>
          </a:prstGeom>
          <a:solidFill>
            <a:srgbClr val="FB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548680"/>
            <a:ext cx="8928992" cy="6192688"/>
          </a:xfrm>
          <a:prstGeom prst="rect">
            <a:avLst/>
          </a:prstGeom>
          <a:noFill/>
          <a:ln w="19050">
            <a:solidFill>
              <a:srgbClr val="13224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71800" y="260648"/>
            <a:ext cx="3888432" cy="646331"/>
          </a:xfrm>
          <a:prstGeom prst="rect">
            <a:avLst/>
          </a:prstGeom>
          <a:solidFill>
            <a:srgbClr val="FBF3E0"/>
          </a:solidFill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96E6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-US" altLang="ko-KR" sz="360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데이터베이스</a:t>
            </a:r>
            <a:endParaRPr lang="ko-KR" altLang="en-US" sz="36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124155" y="1073711"/>
            <a:ext cx="5023909" cy="496898"/>
          </a:xfrm>
          <a:prstGeom prst="homePlate">
            <a:avLst/>
          </a:prstGeom>
          <a:solidFill>
            <a:srgbClr val="BCD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5536" y="1044327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AWS RDS </a:t>
            </a:r>
            <a:r>
              <a:rPr lang="ko-KR" altLang="en-US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선정 이유</a:t>
            </a:r>
            <a:r>
              <a:rPr lang="en-US" altLang="ko-KR" sz="32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  <a:endParaRPr lang="ko-KR" altLang="en-US" sz="32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050" name="Picture 2" descr="Understanding Autopilot Mode in Azure Cosmos DB | by Will Velida | Towards  Data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60" y="2924944"/>
            <a:ext cx="2073830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123728" y="4509120"/>
            <a:ext cx="20421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1322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Azure cosmos DB</a:t>
            </a:r>
            <a:endParaRPr lang="ko-KR" altLang="en-US" sz="1400" dirty="0">
              <a:solidFill>
                <a:srgbClr val="1322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4" name="Picture 4" descr="6주차. 데이터베이스 서비스 (이론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478" y="2708920"/>
            <a:ext cx="3434871" cy="219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052259" y="4975429"/>
            <a:ext cx="2042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한글 깨짐</a:t>
            </a:r>
            <a:endParaRPr lang="en-US" altLang="ko-KR" sz="1200" dirty="0" smtClean="0">
              <a:solidFill>
                <a:srgbClr val="AD9F9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소스에서 활용하기 어려움</a:t>
            </a:r>
            <a:endParaRPr lang="ko-KR" altLang="en-US" sz="1200" dirty="0">
              <a:solidFill>
                <a:srgbClr val="AD9F9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18086" y="4975429"/>
            <a:ext cx="2042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우리코드와</a:t>
            </a:r>
            <a:r>
              <a:rPr lang="ko-KR" altLang="en-US" sz="12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연계 잘 됨</a:t>
            </a:r>
            <a:endParaRPr lang="en-US" altLang="ko-KR" sz="1200" dirty="0" smtClean="0">
              <a:solidFill>
                <a:srgbClr val="AD9F9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rgbClr val="AD9F9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쉬운 활용</a:t>
            </a:r>
            <a:endParaRPr lang="ko-KR" altLang="en-US" sz="1200" dirty="0">
              <a:solidFill>
                <a:srgbClr val="AD9F9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470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BF3E0"/>
        </a:solidFill>
        <a:ln>
          <a:noFill/>
        </a:ln>
      </a:spPr>
      <a:bodyPr rtlCol="0" anchor="ctr"/>
      <a:lstStyle>
        <a:defPPr>
          <a:defRPr dirty="0">
            <a:solidFill>
              <a:srgbClr val="132241"/>
            </a:solidFill>
            <a:latin typeface="타이포_쌍문동 B" panose="02020803020101020101" pitchFamily="18" charset="-127"/>
            <a:ea typeface="타이포_쌍문동 B" panose="020208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473</Words>
  <Application>Microsoft Office PowerPoint</Application>
  <PresentationFormat>화면 슬라이드 쇼(4:3)</PresentationFormat>
  <Paragraphs>165</Paragraphs>
  <Slides>27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나눔스퀘어_ac</vt:lpstr>
      <vt:lpstr>나눔스퀘어_ac Bold</vt:lpstr>
      <vt:lpstr>맑은 고딕</vt:lpstr>
      <vt:lpstr>타이포_쌍문동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수</cp:lastModifiedBy>
  <cp:revision>58</cp:revision>
  <dcterms:created xsi:type="dcterms:W3CDTF">2016-08-02T01:24:50Z</dcterms:created>
  <dcterms:modified xsi:type="dcterms:W3CDTF">2022-05-17T06:17:40Z</dcterms:modified>
</cp:coreProperties>
</file>