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6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4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6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0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7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480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EF11-91E3-4107-A003-D6ABC49B225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A915-941B-448E-A901-8C7915FE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928" y="1164566"/>
            <a:ext cx="4081337" cy="36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Light"/>
                <a:ea typeface="KoPubWorld돋움체_Pro Light"/>
                <a:cs typeface="KoPubWorld돋움체_Pro Light"/>
              </a:rPr>
              <a:t>Virtualization AND Cloude Computing</a:t>
            </a:r>
            <a:endParaRPr lang="en-US" altLang="ko-KR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Light"/>
              <a:ea typeface="KoPubWorld돋움체_Pro Light"/>
              <a:cs typeface="KoPubWorld돋움체_Pr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6928" y="1561606"/>
            <a:ext cx="5224337" cy="7510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일주일 날씨 시각화</a:t>
            </a:r>
            <a:endParaRPr lang="ko-KR" altLang="en-US" sz="4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6927" y="5220633"/>
            <a:ext cx="3309813" cy="540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/>
                <a:ea typeface="KoPubWorld돋움체_Pro Light"/>
                <a:cs typeface="KoPubWorld돋움체_Pro Light"/>
              </a:rPr>
              <a:t>201695061 </a:t>
            </a:r>
            <a:r>
              <a:rPr lang="ko-KR" altLang="en-US" sz="30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/>
                <a:ea typeface="KoPubWorld돋움체_Pro Light"/>
                <a:cs typeface="KoPubWorld돋움체_Pro Light"/>
              </a:rPr>
              <a:t>윤동제</a:t>
            </a:r>
            <a:endParaRPr lang="ko-KR" altLang="en-US" sz="30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_Pro Light"/>
              <a:ea typeface="KoPubWorld돋움체_Pro Light"/>
              <a:cs typeface="KoPubWorld돋움체_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03.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Vscode setting &amp; File set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27657" y="2699563"/>
            <a:ext cx="5768343" cy="146095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날씨 정보를 수집</a:t>
            </a:r>
            <a:r>
              <a:rPr lang="en-US" altLang="ko-KR"/>
              <a:t>(Crawling)</a:t>
            </a:r>
            <a:r>
              <a:rPr lang="ko-KR" altLang="en-US"/>
              <a:t>할 </a:t>
            </a:r>
            <a:r>
              <a:rPr lang="en-US" altLang="ko-KR"/>
              <a:t>URL</a:t>
            </a:r>
            <a:r>
              <a:rPr lang="ko-KR" altLang="en-US"/>
              <a:t>을 선언해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수집을 할 값들을 선언 후 변수로 지정을 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불필요한 값들을 지우기 위해 </a:t>
            </a:r>
            <a:r>
              <a:rPr lang="en-US" altLang="ko-KR"/>
              <a:t>Replace</a:t>
            </a:r>
            <a:r>
              <a:rPr lang="ko-KR" altLang="en-US"/>
              <a:t> 해줍니다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513942"/>
            <a:ext cx="5772956" cy="5830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03.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Vscode setting &amp; File set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7156" y="2284184"/>
            <a:ext cx="6174109" cy="22896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변수들을 차례대로 </a:t>
            </a:r>
            <a:r>
              <a:rPr lang="en-US" altLang="ko-KR"/>
              <a:t>append</a:t>
            </a:r>
            <a:r>
              <a:rPr lang="ko-KR" altLang="en-US"/>
              <a:t>하기 위해 빈 배열 하나를</a:t>
            </a:r>
            <a:endParaRPr lang="ko-KR" altLang="en-US"/>
          </a:p>
          <a:p>
            <a:pPr>
              <a:defRPr/>
            </a:pPr>
            <a:r>
              <a:rPr lang="ko-KR" altLang="en-US"/>
              <a:t>   선언을 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 </a:t>
            </a:r>
            <a:r>
              <a:rPr lang="ko-KR" altLang="en-US"/>
              <a:t>이전에 선언하였던 변수들을 차례대로 </a:t>
            </a:r>
            <a:r>
              <a:rPr lang="en-US" altLang="ko-KR"/>
              <a:t>append</a:t>
            </a:r>
            <a:r>
              <a:rPr lang="ko-KR" altLang="en-US"/>
              <a:t>를</a:t>
            </a:r>
            <a:endParaRPr lang="ko-KR" altLang="en-US"/>
          </a:p>
          <a:p>
            <a:pPr>
              <a:defRPr/>
            </a:pPr>
            <a:r>
              <a:rPr lang="ko-KR" altLang="en-US"/>
              <a:t>   시켜줍니다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except</a:t>
            </a:r>
            <a:r>
              <a:rPr lang="ko-KR" altLang="en-US"/>
              <a:t>를 이용하여 코드를 실행하는 중에 발생한 에러를</a:t>
            </a:r>
            <a:endParaRPr lang="ko-KR" altLang="en-US"/>
          </a:p>
          <a:p>
            <a:pPr>
              <a:defRPr/>
            </a:pPr>
            <a:r>
              <a:rPr lang="ko-KR" altLang="en-US"/>
              <a:t>   예외적으로 처리할 수 있게 해줍니다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2017" y="436269"/>
            <a:ext cx="5400675" cy="598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03.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Vscode setting &amp; File set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32407" y="1756587"/>
            <a:ext cx="6012183" cy="31087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라는 변수 안에 이전에 </a:t>
            </a:r>
            <a:r>
              <a:rPr lang="en-US" altLang="ko-KR"/>
              <a:t>tags</a:t>
            </a:r>
            <a:r>
              <a:rPr lang="ko-KR" altLang="en-US"/>
              <a:t> 배열값에 들어갔던</a:t>
            </a:r>
            <a:endParaRPr lang="ko-KR" altLang="en-US"/>
          </a:p>
          <a:p>
            <a:pPr>
              <a:defRPr/>
            </a:pPr>
            <a:r>
              <a:rPr lang="ko-KR" altLang="en-US"/>
              <a:t>   변수들을 차례대로 선언을 해줍니다</a:t>
            </a:r>
            <a:r>
              <a:rPr lang="en-US" altLang="ko-KR"/>
              <a:t>.</a:t>
            </a:r>
            <a:r>
              <a:rPr lang="ko-KR" altLang="en-US"/>
              <a:t> 그리고 </a:t>
            </a:r>
            <a:r>
              <a:rPr lang="en-US" altLang="ko-KR"/>
              <a:t>table</a:t>
            </a:r>
            <a:r>
              <a:rPr lang="ko-KR" altLang="en-US"/>
              <a:t>에서</a:t>
            </a:r>
            <a:endParaRPr lang="ko-KR" altLang="en-US"/>
          </a:p>
          <a:p>
            <a:pPr>
              <a:defRPr/>
            </a:pPr>
            <a:r>
              <a:rPr lang="ko-KR" altLang="en-US"/>
              <a:t>   기본키로 사용할 </a:t>
            </a:r>
            <a:r>
              <a:rPr lang="en-US" altLang="ko-KR"/>
              <a:t>partitionKey</a:t>
            </a:r>
            <a:r>
              <a:rPr lang="ko-KR" altLang="en-US"/>
              <a:t>를 선언하여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이후 모든 파일을 저장한 후 </a:t>
            </a:r>
            <a:r>
              <a:rPr lang="en-US" altLang="ko-KR"/>
              <a:t>Deploy</a:t>
            </a:r>
            <a:r>
              <a:rPr lang="ko-KR" altLang="en-US"/>
              <a:t>를 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Crawling</a:t>
            </a:r>
            <a:r>
              <a:rPr lang="ko-KR" altLang="en-US"/>
              <a:t>이 성공적으로 되면 </a:t>
            </a:r>
            <a:r>
              <a:rPr lang="en-US" altLang="ko-KR"/>
              <a:t>Storage Account Table</a:t>
            </a:r>
            <a:r>
              <a:rPr lang="ko-KR" altLang="en-US"/>
              <a:t>에</a:t>
            </a:r>
            <a:endParaRPr lang="ko-KR" altLang="en-US"/>
          </a:p>
          <a:p>
            <a:pPr>
              <a:defRPr/>
            </a:pPr>
            <a:r>
              <a:rPr lang="ko-KR" altLang="en-US"/>
              <a:t>   만들어 두었던 </a:t>
            </a:r>
            <a:r>
              <a:rPr lang="en-US" altLang="ko-KR"/>
              <a:t>Table</a:t>
            </a:r>
            <a:r>
              <a:rPr lang="ko-KR" altLang="en-US"/>
              <a:t>에 값이 성공적으로 받아와 집니다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7984" y="636558"/>
            <a:ext cx="5400675" cy="5584884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7260" y="3258299"/>
            <a:ext cx="2438740" cy="181000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>
            <a:off x="5581651" y="3277361"/>
            <a:ext cx="276225" cy="151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53" name=""/>
          <p:cNvCxnSpPr/>
          <p:nvPr/>
        </p:nvCxnSpPr>
        <p:spPr>
          <a:xfrm rot="5400000" flipH="1">
            <a:off x="5589725" y="3559041"/>
            <a:ext cx="26008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04.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Power BI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6525" y="3838326"/>
            <a:ext cx="5400675" cy="291152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6525" y="247650"/>
            <a:ext cx="5400675" cy="3588652"/>
          </a:xfrm>
          <a:prstGeom prst="rect">
            <a:avLst/>
          </a:prstGeom>
        </p:spPr>
      </p:pic>
      <p:sp>
        <p:nvSpPr>
          <p:cNvPr id="53" name=""/>
          <p:cNvSpPr txBox="1"/>
          <p:nvPr/>
        </p:nvSpPr>
        <p:spPr>
          <a:xfrm>
            <a:off x="232406" y="2613837"/>
            <a:ext cx="6069333" cy="173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데이터를 시각화 하기 위해 </a:t>
            </a:r>
            <a:r>
              <a:rPr lang="en-US" altLang="ko-KR"/>
              <a:t>Power BI</a:t>
            </a:r>
            <a:r>
              <a:rPr lang="ko-KR" altLang="en-US"/>
              <a:t>를 이용해 보려</a:t>
            </a:r>
            <a:endParaRPr lang="ko-KR" altLang="en-US"/>
          </a:p>
          <a:p>
            <a:pPr>
              <a:defRPr/>
            </a:pPr>
            <a:r>
              <a:rPr lang="ko-KR" altLang="en-US"/>
              <a:t>   했지만 역시 학교 이메일로는 가입이 되지 않았습니다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그래서 찾아본 결과 </a:t>
            </a:r>
            <a:r>
              <a:rPr lang="en-US" altLang="ko-KR"/>
              <a:t>Power BI</a:t>
            </a:r>
            <a:r>
              <a:rPr lang="ko-KR" altLang="en-US"/>
              <a:t> </a:t>
            </a:r>
            <a:r>
              <a:rPr lang="en-US" altLang="ko-KR"/>
              <a:t>Desktop</a:t>
            </a:r>
            <a:r>
              <a:rPr lang="ko-KR" altLang="en-US"/>
              <a:t> </a:t>
            </a:r>
            <a:r>
              <a:rPr lang="en-US" altLang="ko-KR"/>
              <a:t>version</a:t>
            </a:r>
            <a:r>
              <a:rPr lang="ko-KR" altLang="en-US"/>
              <a:t>을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Download</a:t>
            </a:r>
            <a:r>
              <a:rPr lang="ko-KR" altLang="en-US"/>
              <a:t> 하였고 로그인을 하지 않고 시각화를 진행</a:t>
            </a:r>
            <a:endParaRPr lang="ko-KR" altLang="en-US"/>
          </a:p>
          <a:p>
            <a:pPr>
              <a:defRPr/>
            </a:pPr>
            <a:r>
              <a:rPr lang="ko-KR" altLang="en-US"/>
              <a:t>   할 수 있었습니다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1932640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04.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Power BI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56205" y="2394762"/>
            <a:ext cx="6069333" cy="255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Power BI</a:t>
            </a:r>
            <a:r>
              <a:rPr lang="ko-KR" altLang="en-US"/>
              <a:t> </a:t>
            </a:r>
            <a:r>
              <a:rPr lang="en-US" altLang="ko-KR"/>
              <a:t>Desktop</a:t>
            </a:r>
            <a:r>
              <a:rPr lang="ko-KR" altLang="en-US"/>
              <a:t>에서 데이터 가져오기를 클릭하면</a:t>
            </a:r>
            <a:endParaRPr lang="ko-KR" altLang="en-US"/>
          </a:p>
          <a:p>
            <a:pPr>
              <a:defRPr/>
            </a:pPr>
            <a:r>
              <a:rPr lang="ko-KR" altLang="en-US"/>
              <a:t>   다음과 같이 창이 뜹니다</a:t>
            </a:r>
            <a:r>
              <a:rPr lang="en-US" altLang="ko-KR"/>
              <a:t>.</a:t>
            </a:r>
            <a:r>
              <a:rPr lang="ko-KR" altLang="en-US"/>
              <a:t> 거기서 원하는 형식으로</a:t>
            </a:r>
            <a:endParaRPr lang="ko-KR" altLang="en-US"/>
          </a:p>
          <a:p>
            <a:pPr>
              <a:defRPr/>
            </a:pPr>
            <a:r>
              <a:rPr lang="ko-KR" altLang="en-US"/>
              <a:t>   파일을 불러 올 수 있었습니다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Azure Table Storage</a:t>
            </a:r>
            <a:r>
              <a:rPr lang="ko-KR" altLang="en-US"/>
              <a:t>로</a:t>
            </a:r>
            <a:endParaRPr lang="ko-KR" altLang="en-US"/>
          </a:p>
          <a:p>
            <a:pPr>
              <a:defRPr/>
            </a:pPr>
            <a:r>
              <a:rPr lang="ko-KR" altLang="en-US"/>
              <a:t>   데이터를 저장했기 때문에 </a:t>
            </a:r>
            <a:r>
              <a:rPr lang="en-US" altLang="ko-KR"/>
              <a:t>Azure Table Storage</a:t>
            </a:r>
            <a:r>
              <a:rPr lang="ko-KR" altLang="en-US"/>
              <a:t>로</a:t>
            </a:r>
            <a:endParaRPr lang="ko-KR" altLang="en-US"/>
          </a:p>
          <a:p>
            <a:pPr>
              <a:defRPr/>
            </a:pPr>
            <a:r>
              <a:rPr lang="ko-KR" altLang="en-US"/>
              <a:t>   연결을 해주었습니다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연결을 누르면 계정</a:t>
            </a:r>
            <a:r>
              <a:rPr lang="en-US" altLang="ko-KR"/>
              <a:t> </a:t>
            </a:r>
            <a:r>
              <a:rPr lang="ko-KR" altLang="en-US"/>
              <a:t>이름이나 </a:t>
            </a:r>
            <a:r>
              <a:rPr lang="en-US" altLang="ko-KR"/>
              <a:t>URL</a:t>
            </a:r>
            <a:r>
              <a:rPr lang="ko-KR" altLang="en-US"/>
              <a:t>을 입력하는 란에</a:t>
            </a:r>
            <a:endParaRPr lang="ko-KR" altLang="en-US"/>
          </a:p>
          <a:p>
            <a:pPr>
              <a:defRPr/>
            </a:pPr>
            <a:r>
              <a:rPr lang="ko-KR" altLang="en-US"/>
              <a:t>   계정을 입력하면 되지 않아 </a:t>
            </a:r>
            <a:r>
              <a:rPr lang="en-US" altLang="ko-KR"/>
              <a:t>URL</a:t>
            </a:r>
            <a:r>
              <a:rPr lang="ko-KR" altLang="en-US"/>
              <a:t>로 데이터를</a:t>
            </a:r>
            <a:endParaRPr lang="ko-KR" altLang="en-US"/>
          </a:p>
          <a:p>
            <a:pPr>
              <a:defRPr/>
            </a:pPr>
            <a:r>
              <a:rPr lang="ko-KR" altLang="en-US"/>
              <a:t>   가져왔습니다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1339" y="294838"/>
            <a:ext cx="5706271" cy="4820525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0799" y="5153339"/>
            <a:ext cx="5400675" cy="170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04.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Power BI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6666" y="2974746"/>
            <a:ext cx="6069333" cy="909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데이터를 불러오면 데이터를 모델링을 할 수 있었는데</a:t>
            </a:r>
            <a:endParaRPr lang="ko-KR" altLang="en-US"/>
          </a:p>
          <a:p>
            <a:pPr>
              <a:defRPr/>
            </a:pPr>
            <a:r>
              <a:rPr lang="ko-KR" altLang="en-US"/>
              <a:t>   이곳에서 불필요한 데이터는 지울 수 있고 컬럼을</a:t>
            </a:r>
            <a:endParaRPr lang="ko-KR" altLang="en-US"/>
          </a:p>
          <a:p>
            <a:pPr>
              <a:defRPr/>
            </a:pPr>
            <a:r>
              <a:rPr lang="ko-KR" altLang="en-US"/>
              <a:t>   지정하고 데이터 형 또한 변환 할 수 있었습니다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9825" y="1204761"/>
            <a:ext cx="5760720" cy="2056899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0169" y="3429000"/>
            <a:ext cx="1867160" cy="322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04.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Power BI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26717" y="2559627"/>
            <a:ext cx="6326508" cy="173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데이터를 모델링 한 후 데이터를 시각화 하기 위해</a:t>
            </a:r>
            <a:endParaRPr lang="ko-KR" altLang="en-US"/>
          </a:p>
          <a:p>
            <a:pPr>
              <a:defRPr/>
            </a:pPr>
            <a:r>
              <a:rPr lang="ko-KR" altLang="en-US"/>
              <a:t>   필드에서 모델링 한 데이터를 가져와 필요한 데이터들을 </a:t>
            </a:r>
            <a:endParaRPr lang="ko-KR" altLang="en-US"/>
          </a:p>
          <a:p>
            <a:pPr>
              <a:defRPr/>
            </a:pPr>
            <a:r>
              <a:rPr lang="ko-KR" altLang="en-US"/>
              <a:t>   뽑아서 시각화를 할 수 있었습니다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다양한 그래프 형식으로 데이터를 시각화 할 수 있도록</a:t>
            </a:r>
            <a:endParaRPr lang="ko-KR" altLang="en-US"/>
          </a:p>
          <a:p>
            <a:pPr>
              <a:defRPr/>
            </a:pPr>
            <a:r>
              <a:rPr lang="ko-KR" altLang="en-US"/>
              <a:t>   편집을 할 수 있었습니다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9602" y="548640"/>
            <a:ext cx="2433057" cy="5760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04.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Power BI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292" y="2521527"/>
            <a:ext cx="6326508" cy="1734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강수량을 나타내기 위하여 백분율이기 때문에</a:t>
            </a:r>
            <a:endParaRPr lang="ko-KR" altLang="en-US"/>
          </a:p>
          <a:p>
            <a:pPr>
              <a:defRPr/>
            </a:pPr>
            <a:r>
              <a:rPr lang="ko-KR" altLang="en-US"/>
              <a:t>   소수점 단위로 환산하여 강수량을 시각화 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요일별 최저</a:t>
            </a:r>
            <a:r>
              <a:rPr lang="en-US" altLang="ko-KR"/>
              <a:t>,</a:t>
            </a:r>
            <a:r>
              <a:rPr lang="ko-KR" altLang="en-US"/>
              <a:t> 최고 기온의 차이가 크게 나지 않아서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y</a:t>
            </a:r>
            <a:r>
              <a:rPr lang="ko-KR" altLang="en-US"/>
              <a:t>축의 값을 큰차이로 지정하지 않고 요일 마다 최저</a:t>
            </a:r>
            <a:r>
              <a:rPr lang="en-US" altLang="ko-KR"/>
              <a:t>,</a:t>
            </a:r>
            <a:r>
              <a:rPr lang="ko-KR" altLang="en-US"/>
              <a:t>최고</a:t>
            </a:r>
            <a:endParaRPr lang="ko-KR" altLang="en-US"/>
          </a:p>
          <a:p>
            <a:pPr>
              <a:defRPr/>
            </a:pPr>
            <a:r>
              <a:rPr lang="ko-KR" altLang="en-US"/>
              <a:t>   온도를 눈에 볼 수 있도록 시각화 하였습니다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2689" y="174523"/>
            <a:ext cx="5760720" cy="3254476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499" y="3429000"/>
            <a:ext cx="5760720" cy="3235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07b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7878" y="355836"/>
            <a:ext cx="804737" cy="7566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04</a:t>
            </a:r>
            <a:endParaRPr lang="en-US" altLang="ko-KR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877" y="1048440"/>
            <a:ext cx="4148013" cy="749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trouble shooting</a:t>
            </a:r>
            <a:endParaRPr lang="en-US" altLang="ko-KR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710" y="1900095"/>
            <a:ext cx="5401429" cy="2048160"/>
          </a:xfrm>
          <a:prstGeom prst="rect">
            <a:avLst/>
          </a:prstGeom>
        </p:spPr>
      </p:pic>
      <p:sp>
        <p:nvSpPr>
          <p:cNvPr id="51" name=""/>
          <p:cNvSpPr txBox="1"/>
          <p:nvPr/>
        </p:nvSpPr>
        <p:spPr>
          <a:xfrm>
            <a:off x="342900" y="4214812"/>
            <a:ext cx="5530214" cy="14601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html</a:t>
            </a:r>
            <a:r>
              <a:rPr lang="ko-KR" altLang="en-US"/>
              <a:t>로 부터 원하는 정보를 가져올 수 있게 해주는 </a:t>
            </a:r>
            <a:endParaRPr lang="en-US" altLang="ko-KR"/>
          </a:p>
          <a:p>
            <a:pPr>
              <a:defRPr/>
            </a:pPr>
            <a:r>
              <a:rPr lang="en-US" altLang="ko-KR"/>
              <a:t>BeautifulSoup</a:t>
            </a:r>
            <a:r>
              <a:rPr lang="ko-KR" altLang="en-US"/>
              <a:t> 모듈을 설치하였는데 찾을 수 없다는 </a:t>
            </a:r>
            <a:endParaRPr lang="ko-KR" altLang="en-US"/>
          </a:p>
          <a:p>
            <a:pPr>
              <a:defRPr/>
            </a:pPr>
            <a:r>
              <a:rPr lang="ko-KR" altLang="en-US"/>
              <a:t>에러가 났었습니다</a:t>
            </a:r>
            <a:r>
              <a:rPr lang="en-US" altLang="ko-KR"/>
              <a:t>.</a:t>
            </a:r>
            <a:r>
              <a:rPr lang="ko-KR" altLang="en-US"/>
              <a:t> 구글링을 해보았지만 정확한 </a:t>
            </a:r>
            <a:endParaRPr lang="ko-KR" altLang="en-US"/>
          </a:p>
          <a:p>
            <a:pPr>
              <a:defRPr/>
            </a:pPr>
            <a:r>
              <a:rPr lang="ko-KR" altLang="en-US"/>
              <a:t>해결법은 나오지 않았고 프로젝트를 직접 구현한 </a:t>
            </a:r>
            <a:endParaRPr lang="ko-KR" altLang="en-US"/>
          </a:p>
          <a:p>
            <a:pPr>
              <a:defRPr/>
            </a:pPr>
            <a:r>
              <a:rPr lang="ko-KR" altLang="en-US"/>
              <a:t>인원 한명에게 물어 해결을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2" name="TextBox 10"/>
          <p:cNvSpPr txBox="1"/>
          <p:nvPr/>
        </p:nvSpPr>
        <p:spPr>
          <a:xfrm>
            <a:off x="6763826" y="1048440"/>
            <a:ext cx="4148014" cy="74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해결</a:t>
            </a:r>
            <a:endParaRPr lang="ko-KR" altLang="en-US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7234" y="2342998"/>
            <a:ext cx="4172532" cy="1086001"/>
          </a:xfrm>
          <a:prstGeom prst="rect">
            <a:avLst/>
          </a:prstGeom>
        </p:spPr>
      </p:pic>
      <p:sp>
        <p:nvSpPr>
          <p:cNvPr id="54" name=""/>
          <p:cNvSpPr txBox="1"/>
          <p:nvPr/>
        </p:nvSpPr>
        <p:spPr>
          <a:xfrm>
            <a:off x="6353172" y="4452937"/>
            <a:ext cx="5177793" cy="90773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Project</a:t>
            </a:r>
            <a:r>
              <a:rPr lang="ko-KR" altLang="en-US"/>
              <a:t>를 진행 했던 폴더 안에 </a:t>
            </a:r>
            <a:r>
              <a:rPr lang="en-US" altLang="en-US"/>
              <a:t>requirements</a:t>
            </a:r>
            <a:r>
              <a:rPr lang="ko-KR" altLang="en-US"/>
              <a:t>라는</a:t>
            </a:r>
            <a:endParaRPr lang="ko-KR" altLang="en-US"/>
          </a:p>
          <a:p>
            <a:pPr>
              <a:defRPr/>
            </a:pPr>
            <a:r>
              <a:rPr lang="ko-KR" altLang="en-US"/>
              <a:t>파일이 있었고 거기에 모듈을 선언 해 주었더니</a:t>
            </a:r>
            <a:endParaRPr lang="ko-KR" altLang="en-US"/>
          </a:p>
          <a:p>
            <a:pPr>
              <a:defRPr/>
            </a:pPr>
            <a:r>
              <a:rPr lang="ko-KR" altLang="en-US"/>
              <a:t>오류는 해결되었습니다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0570" y="885331"/>
            <a:ext cx="7370860" cy="7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4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KoPubWorld돋움체_Pro Bold"/>
                <a:ea typeface="KoPubWorld돋움체_Pro Bold"/>
                <a:cs typeface="KoPubWorld돋움체_Pro Bold"/>
              </a:rPr>
              <a:t>프로젝트 선정 동기 및 후기</a:t>
            </a:r>
            <a:endParaRPr lang="ko-KR" altLang="en-US" sz="44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66800" y="2233612"/>
            <a:ext cx="10283189" cy="36604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처음에 생각한 주제는 카카오 공공 </a:t>
            </a:r>
            <a:r>
              <a:rPr lang="en-US" altLang="ko-KR"/>
              <a:t>API</a:t>
            </a:r>
            <a:r>
              <a:rPr lang="ko-KR" altLang="en-US"/>
              <a:t>를 통한 교통사고 다발 지역 정보 조회 서비스를</a:t>
            </a:r>
            <a:endParaRPr lang="ko-KR" altLang="en-US"/>
          </a:p>
          <a:p>
            <a:pPr>
              <a:defRPr/>
            </a:pPr>
            <a:r>
              <a:rPr lang="ko-KR" altLang="en-US"/>
              <a:t>이용하여 지도에 교통사고 다발 구간을 좌표로 찍어 그곳에서 사람들이 더욱더 안전운전을</a:t>
            </a:r>
            <a:endParaRPr lang="ko-KR" altLang="en-US"/>
          </a:p>
          <a:p>
            <a:pPr>
              <a:defRPr/>
            </a:pPr>
            <a:r>
              <a:rPr lang="ko-KR" altLang="en-US"/>
              <a:t>할 수 있게 유도할 수 있도록 웹 앱을 구상하는 것이었습니다</a:t>
            </a:r>
            <a:r>
              <a:rPr lang="en-US" altLang="ko-KR"/>
              <a:t>.</a:t>
            </a:r>
            <a:r>
              <a:rPr lang="ko-KR" altLang="en-US"/>
              <a:t> 하지만 먼저 앞서 프로젝트 발표안을</a:t>
            </a:r>
            <a:endParaRPr lang="ko-KR" altLang="en-US"/>
          </a:p>
          <a:p>
            <a:pPr>
              <a:defRPr/>
            </a:pPr>
            <a:r>
              <a:rPr lang="ko-KR" altLang="en-US"/>
              <a:t>보고 그 중 </a:t>
            </a:r>
            <a:r>
              <a:rPr lang="en-US" altLang="ko-KR"/>
              <a:t>Power BI</a:t>
            </a:r>
            <a:r>
              <a:rPr lang="ko-KR" altLang="en-US"/>
              <a:t>를 이용한 데이터 시각화가 흥미로워 선정 해보았습니다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이번 프로젝트를 진행하면서 </a:t>
            </a:r>
            <a:r>
              <a:rPr lang="en-US" altLang="ko-KR"/>
              <a:t>crawling</a:t>
            </a:r>
            <a:r>
              <a:rPr lang="ko-KR" altLang="en-US"/>
              <a:t>을 통해 많은 데이터를 손쉽게 가져올 수 있다는 걸 알았지만</a:t>
            </a:r>
            <a:endParaRPr lang="ko-KR" altLang="en-US"/>
          </a:p>
          <a:p>
            <a:pPr>
              <a:defRPr/>
            </a:pPr>
            <a:r>
              <a:rPr lang="ko-KR" altLang="en-US"/>
              <a:t>아직 코딩 부분이 많이 미숙하여 코딩하는 것을 보완을 해야 한다는 것을 느꼈습니다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또한 </a:t>
            </a:r>
            <a:r>
              <a:rPr lang="en-US" altLang="ko-KR"/>
              <a:t>Azure</a:t>
            </a:r>
            <a:r>
              <a:rPr lang="ko-KR" altLang="en-US"/>
              <a:t>을 이용하면서 클라우드 내에 정말 다양한 기능들이 많이 있다는 것을 느꼈고 그 중</a:t>
            </a:r>
            <a:endParaRPr lang="ko-KR" altLang="en-US"/>
          </a:p>
          <a:p>
            <a:pPr>
              <a:defRPr/>
            </a:pPr>
            <a:r>
              <a:rPr lang="en-US" altLang="ko-KR"/>
              <a:t>Power BI</a:t>
            </a:r>
            <a:r>
              <a:rPr lang="ko-KR" altLang="en-US"/>
              <a:t>를 사용해 보았는데 </a:t>
            </a:r>
            <a:r>
              <a:rPr lang="en-US" altLang="ko-KR"/>
              <a:t>Power</a:t>
            </a:r>
            <a:r>
              <a:rPr lang="ko-KR" altLang="en-US"/>
              <a:t> </a:t>
            </a:r>
            <a:r>
              <a:rPr lang="en-US" altLang="ko-KR"/>
              <a:t>BI</a:t>
            </a:r>
            <a:r>
              <a:rPr lang="ko-KR" altLang="en-US"/>
              <a:t>의 일부 기능만 정말 잠깐 써보고 느낀 점이 정말 방대한</a:t>
            </a:r>
            <a:endParaRPr lang="ko-KR" altLang="en-US"/>
          </a:p>
          <a:p>
            <a:pPr>
              <a:defRPr/>
            </a:pPr>
            <a:r>
              <a:rPr lang="ko-KR" altLang="en-US"/>
              <a:t>양의 데이터를 손쉽고 편하게 볼 수 있게 시각화를 할 수 있겠구나 라는 것을 느꼈습니다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짧은 수업시간에 단순하게 배웠던 것을 응용해서 쓸 수 있다는 것이 생각보다 나름 재미있었고</a:t>
            </a:r>
            <a:endParaRPr lang="ko-KR" altLang="en-US"/>
          </a:p>
          <a:p>
            <a:pPr>
              <a:defRPr/>
            </a:pPr>
            <a:r>
              <a:rPr lang="ko-KR" altLang="en-US"/>
              <a:t>되지 않는 부분들을 해결해 나가면서 흥미를 느꼈습니다</a:t>
            </a:r>
            <a:r>
              <a:rPr lang="en-US" altLang="ko-KR"/>
              <a:t>.</a:t>
            </a:r>
            <a:r>
              <a:rPr lang="ko-KR" altLang="en-US"/>
              <a:t> 클라우드에 있는 기능들을 좀더 공부해</a:t>
            </a:r>
            <a:endParaRPr lang="ko-KR" altLang="en-US"/>
          </a:p>
          <a:p>
            <a:pPr>
              <a:defRPr/>
            </a:pPr>
            <a:r>
              <a:rPr lang="ko-KR" altLang="en-US"/>
              <a:t>다양한 방법으로 데이터를 다루어 보고 싶다는 생각이 들만큼 좋은 시간이었던거 같습니다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3258" y="373990"/>
            <a:ext cx="1895682" cy="10052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Light"/>
                <a:ea typeface="KoPubWorld돋움체_Pro Light"/>
                <a:cs typeface="KoPubWorld돋움체_Pro Light"/>
              </a:rPr>
              <a:t>목 차</a:t>
            </a:r>
            <a:endParaRPr lang="ko-KR" altLang="en-US" sz="6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Light"/>
              <a:ea typeface="KoPubWorld돋움체_Pro Light"/>
              <a:cs typeface="KoPubWorld돋움체_Pr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260" y="1956334"/>
            <a:ext cx="5494190" cy="33948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01.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 </a:t>
            </a: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PlatFrom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 </a:t>
            </a:r>
            <a:endParaRPr lang="ko-KR" altLang="en-US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cs typeface="KoPubWorld돋움체_Pro Medium"/>
            </a:endParaRPr>
          </a:p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02.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구상도</a:t>
            </a:r>
            <a:endParaRPr lang="ko-KR" altLang="en-US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cs typeface="KoPubWorld돋움체_Pro Medium"/>
            </a:endParaRPr>
          </a:p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03. 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프로젝트 설계</a:t>
            </a:r>
            <a:endParaRPr lang="ko-KR" altLang="en-US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ea typeface="KoPubWorld돋움체_Pro Medium"/>
              <a:cs typeface="KoPubWorld돋움체_Pro Medium"/>
            </a:endParaRPr>
          </a:p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04.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 오류</a:t>
            </a:r>
            <a:endParaRPr lang="ko-KR" altLang="en-US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ea typeface="KoPubWorld돋움체_Pro Medium"/>
              <a:cs typeface="KoPubWorld돋움체_Pro Medium"/>
            </a:endParaRPr>
          </a:p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05.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선정 동기 및 후기</a:t>
            </a:r>
            <a:endParaRPr lang="ko-KR" altLang="en-US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ea typeface="KoPubWorld돋움체_Pro Medium"/>
              <a:cs typeface="KoPubWorld돋움체_Pro Mediu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7544" y="6305909"/>
            <a:ext cx="9376913" cy="552091"/>
          </a:xfrm>
          <a:prstGeom prst="rect">
            <a:avLst/>
          </a:prstGeom>
          <a:solidFill>
            <a:srgbClr val="50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6625" y="1268730"/>
            <a:ext cx="3780472" cy="216027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0201" y="3638446"/>
            <a:ext cx="4572396" cy="2400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0570" y="2381955"/>
            <a:ext cx="7370860" cy="2094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4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KoPubWorld돋움체_Pro Bold"/>
                <a:ea typeface="KoPubWorld돋움체_Pro Bold"/>
                <a:cs typeface="KoPubWorld돋움체_Pro Bold"/>
              </a:rPr>
              <a:t>이상입니다</a:t>
            </a:r>
            <a:r>
              <a:rPr lang="en-US" altLang="ko-KR" sz="44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KoPubWorld돋움체_Pro Bold"/>
                <a:ea typeface="KoPubWorld돋움체_Pro Bold"/>
                <a:cs typeface="KoPubWorld돋움체_Pro Bold"/>
              </a:rPr>
              <a:t>.</a:t>
            </a:r>
            <a:endParaRPr lang="en-US" altLang="ko-KR" sz="44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KoPubWorld돋움체_Pro Bold"/>
              <a:ea typeface="KoPubWorld돋움체_Pro Bold"/>
              <a:cs typeface="KoPubWorld돋움체_Pro Bold"/>
            </a:endParaRPr>
          </a:p>
          <a:p>
            <a:pPr lvl="0" algn="ctr">
              <a:defRPr/>
            </a:pPr>
            <a:endParaRPr lang="en-US" altLang="ko-KR" sz="44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KoPubWorld돋움체_Pro Bold"/>
              <a:ea typeface="KoPubWorld돋움체_Pro Bold"/>
              <a:cs typeface="KoPubWorld돋움체_Pro Bold"/>
            </a:endParaRPr>
          </a:p>
          <a:p>
            <a:pPr lvl="0" algn="ctr">
              <a:defRPr/>
            </a:pPr>
            <a:r>
              <a:rPr lang="ko-KR" altLang="en-US" sz="44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KoPubWorld돋움체_Pro Bold"/>
                <a:ea typeface="KoPubWorld돋움체_Pro Bold"/>
                <a:cs typeface="KoPubWorld돋움체_Pro Bold"/>
              </a:rPr>
              <a:t>감사합니다</a:t>
            </a:r>
            <a:r>
              <a:rPr lang="en-US" altLang="ko-KR" sz="44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KoPubWorld돋움체_Pro Bold"/>
                <a:ea typeface="KoPubWorld돋움체_Pro Bold"/>
                <a:cs typeface="KoPubWorld돋움체_Pro Bold"/>
              </a:rPr>
              <a:t>.</a:t>
            </a:r>
            <a:endParaRPr lang="en-US" altLang="ko-KR" sz="44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KoPubWorld돋움체_Pro Bold"/>
              <a:ea typeface="KoPubWorld돋움체_Pro Bold"/>
              <a:cs typeface="KoPubWorld돋움체_Pr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07b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7878" y="355837"/>
            <a:ext cx="804737" cy="7566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01</a:t>
            </a:r>
            <a:endParaRPr lang="ko-KR" altLang="en-US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877" y="1048440"/>
            <a:ext cx="2452562" cy="749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PlatForm</a:t>
            </a:r>
            <a:endParaRPr lang="en-US" altLang="ko-KR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pic>
        <p:nvPicPr>
          <p:cNvPr id="1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216264" y="2387735"/>
            <a:ext cx="2520315" cy="144018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219200" y="4090985"/>
            <a:ext cx="2634615" cy="14601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MS</a:t>
            </a:r>
            <a:r>
              <a:rPr lang="ko-KR" altLang="en-US">
                <a:solidFill>
                  <a:schemeClr val="lt1"/>
                </a:solidFill>
              </a:rPr>
              <a:t>에서 만든 </a:t>
            </a:r>
            <a:r>
              <a:rPr lang="en-US" altLang="ko-KR">
                <a:solidFill>
                  <a:schemeClr val="lt1"/>
                </a:solidFill>
              </a:rPr>
              <a:t>Cloude 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Computing Platform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사용자의 데이터 흐름을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원활하게 해주는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서비스 </a:t>
            </a:r>
            <a:r>
              <a:rPr lang="en-US" altLang="ko-KR">
                <a:solidFill>
                  <a:schemeClr val="lt1"/>
                </a:solidFill>
              </a:rPr>
              <a:t>Platform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655820" y="2386012"/>
            <a:ext cx="2880360" cy="144018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4778692" y="4090982"/>
            <a:ext cx="2685098" cy="17364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MS</a:t>
            </a:r>
            <a:r>
              <a:rPr lang="ko-KR" altLang="en-US">
                <a:solidFill>
                  <a:schemeClr val="lt1"/>
                </a:solidFill>
              </a:rPr>
              <a:t>사의 </a:t>
            </a:r>
            <a:r>
              <a:rPr lang="en-US" altLang="ko-KR">
                <a:solidFill>
                  <a:schemeClr val="lt1"/>
                </a:solidFill>
              </a:rPr>
              <a:t>open source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code editor</a:t>
            </a:r>
            <a:r>
              <a:rPr lang="ko-KR" altLang="en-US">
                <a:solidFill>
                  <a:schemeClr val="lt1"/>
                </a:solidFill>
              </a:rPr>
              <a:t> 프로그램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자체의 다운로드 페이지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운영체제 별로 빌드된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패키지를 바로 이용가능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실용성이 매우 높다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17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834438" y="2386013"/>
            <a:ext cx="2160270" cy="1440180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8712516" y="4186231"/>
            <a:ext cx="2637473" cy="11839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데이터 시각화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실시간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데이터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데이터 변환 등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다양하게 데이터 자료를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이용할 수 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07b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7878" y="355836"/>
            <a:ext cx="804737" cy="7566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02</a:t>
            </a:r>
            <a:endParaRPr lang="en-US" altLang="ko-KR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877" y="1048440"/>
            <a:ext cx="4148013" cy="749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프로젝트 구상도</a:t>
            </a:r>
            <a:endParaRPr lang="ko-KR" altLang="en-US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0637" y="2434590"/>
            <a:ext cx="1080135" cy="1080135"/>
          </a:xfrm>
          <a:prstGeom prst="rect">
            <a:avLst/>
          </a:prstGeom>
          <a:noFill/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4764" y="4676775"/>
            <a:ext cx="1080135" cy="108013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8932" y="2486025"/>
            <a:ext cx="1080135" cy="1080135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 rot="5400000">
            <a:off x="2719387" y="2533650"/>
            <a:ext cx="1714500" cy="2219325"/>
          </a:xfrm>
          <a:prstGeom prst="bentArrow">
            <a:avLst>
              <a:gd name="adj1" fmla="val 16127"/>
              <a:gd name="adj2" fmla="val 18090"/>
              <a:gd name="adj3" fmla="val 25000"/>
              <a:gd name="adj4" fmla="val 41699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914524" y="3721416"/>
            <a:ext cx="1920241" cy="9058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Create Func App</a:t>
            </a:r>
            <a:endParaRPr lang="en-US" altLang="ko-KR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&amp;</a:t>
            </a:r>
            <a:endParaRPr lang="en-US" altLang="ko-KR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Deploy to Azure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5153025" y="5578791"/>
            <a:ext cx="2101215" cy="3629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Transferring DATA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39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305726" y="4695825"/>
            <a:ext cx="1080135" cy="1080135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7924798" y="2323623"/>
            <a:ext cx="2348864" cy="3629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Get data from Azure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6" name=""/>
          <p:cNvSpPr/>
          <p:nvPr/>
        </p:nvSpPr>
        <p:spPr>
          <a:xfrm rot="16200000" flipV="1">
            <a:off x="5491162" y="3343274"/>
            <a:ext cx="1714500" cy="2409825"/>
          </a:xfrm>
          <a:prstGeom prst="bentArrow">
            <a:avLst>
              <a:gd name="adj1" fmla="val 16127"/>
              <a:gd name="adj2" fmla="val 18090"/>
              <a:gd name="adj3" fmla="val 25000"/>
              <a:gd name="adj4" fmla="val 41699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 rot="5400000">
            <a:off x="8186737" y="2590799"/>
            <a:ext cx="1714500" cy="2219325"/>
          </a:xfrm>
          <a:prstGeom prst="bentArrow">
            <a:avLst>
              <a:gd name="adj1" fmla="val 16127"/>
              <a:gd name="adj2" fmla="val 18090"/>
              <a:gd name="adj3" fmla="val 25000"/>
              <a:gd name="adj4" fmla="val 41699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07b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7878" y="355836"/>
            <a:ext cx="804737" cy="7566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03</a:t>
            </a:r>
            <a:endParaRPr lang="en-US" altLang="ko-KR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877" y="1048440"/>
            <a:ext cx="4148013" cy="749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_Pro Bold"/>
                <a:ea typeface="KoPubWorld돋움체_Pro Bold"/>
                <a:cs typeface="KoPubWorld돋움체_Pro Bold"/>
              </a:rPr>
              <a:t>프로젝트 설계</a:t>
            </a:r>
            <a:endParaRPr lang="ko-KR" altLang="en-US" sz="44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48" name="TextBox 10"/>
          <p:cNvSpPr txBox="1"/>
          <p:nvPr/>
        </p:nvSpPr>
        <p:spPr>
          <a:xfrm>
            <a:off x="1001859" y="2823110"/>
            <a:ext cx="6341916" cy="26804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01.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 </a:t>
            </a: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Create Azure Function App</a:t>
            </a:r>
            <a:endParaRPr lang="en-US" altLang="ko-KR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ea typeface="KoPubWorld돋움체_Pro Medium"/>
              <a:cs typeface="KoPubWorld돋움체_Pro Medium"/>
            </a:endParaRPr>
          </a:p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02.</a:t>
            </a:r>
            <a:r>
              <a:rPr lang="ko-KR" altLang="en-US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 </a:t>
            </a: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Create Storage Account &amp; Table</a:t>
            </a:r>
            <a:endParaRPr lang="en-US" altLang="ko-KR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ea typeface="KoPubWorld돋움체_Pro Medium"/>
              <a:cs typeface="KoPubWorld돋움체_Pro Medium"/>
            </a:endParaRPr>
          </a:p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03. Vscode Setting &amp; File Set</a:t>
            </a:r>
            <a:endParaRPr lang="en-US" altLang="ko-KR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ea typeface="KoPubWorld돋움체_Pro Medium"/>
              <a:cs typeface="KoPubWorld돋움체_Pro Medium"/>
            </a:endParaRPr>
          </a:p>
          <a:p>
            <a:pPr lvl="0">
              <a:spcBef>
                <a:spcPts val="0"/>
              </a:spcBef>
              <a:spcAft>
                <a:spcPts val="2000"/>
              </a:spcAft>
              <a:defRPr/>
            </a:pPr>
            <a:r>
              <a:rPr lang="en-US" altLang="ko-KR" sz="30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42c7f1"/>
                </a:solidFill>
                <a:latin typeface="KoPubWorld돋움체_Pro Medium"/>
                <a:ea typeface="KoPubWorld돋움체_Pro Medium"/>
                <a:cs typeface="KoPubWorld돋움체_Pro Medium"/>
              </a:rPr>
              <a:t>04. Power BI</a:t>
            </a:r>
            <a:endParaRPr lang="en-US" altLang="ko-KR" sz="30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42c7f1"/>
              </a:solidFill>
              <a:latin typeface="KoPubWorld돋움체_Pro Medium"/>
              <a:ea typeface="KoPubWorld돋움체_Pro Medium"/>
              <a:cs typeface="KoPubWorld돋움체_Pro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34246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01.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Create Azure Function App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520" y="552793"/>
            <a:ext cx="5400675" cy="5752414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466725" y="1928811"/>
            <a:ext cx="5168265" cy="31080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 Vscode</a:t>
            </a:r>
            <a:r>
              <a:rPr lang="ko-KR" altLang="en-US"/>
              <a:t>에서 만들 함수를 불러오기 위한</a:t>
            </a:r>
            <a:endParaRPr lang="ko-KR" altLang="en-US"/>
          </a:p>
          <a:p>
            <a:pPr>
              <a:defRPr/>
            </a:pPr>
            <a:r>
              <a:rPr lang="ko-KR" altLang="en-US"/>
              <a:t>   틀을 만들어 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함수를 만들어 주면서 </a:t>
            </a:r>
            <a:r>
              <a:rPr lang="en-US" altLang="ko-KR"/>
              <a:t>Resource Group</a:t>
            </a:r>
            <a:r>
              <a:rPr lang="ko-KR" altLang="en-US"/>
              <a:t>을 새로</a:t>
            </a:r>
            <a:endParaRPr lang="ko-KR" altLang="en-US"/>
          </a:p>
          <a:p>
            <a:pPr>
              <a:defRPr/>
            </a:pPr>
            <a:r>
              <a:rPr lang="ko-KR" altLang="en-US"/>
              <a:t>   만들어 주고 </a:t>
            </a:r>
            <a:r>
              <a:rPr lang="en-US" altLang="ko-KR"/>
              <a:t>Coding</a:t>
            </a:r>
            <a:r>
              <a:rPr lang="ko-KR" altLang="en-US"/>
              <a:t>을 </a:t>
            </a:r>
            <a:r>
              <a:rPr lang="en-US" altLang="ko-KR"/>
              <a:t>python</a:t>
            </a:r>
            <a:r>
              <a:rPr lang="ko-KR" altLang="en-US"/>
              <a:t>기반으로 하기</a:t>
            </a:r>
            <a:endParaRPr lang="ko-KR" altLang="en-US"/>
          </a:p>
          <a:p>
            <a:pPr>
              <a:defRPr/>
            </a:pPr>
            <a:r>
              <a:rPr lang="ko-KR" altLang="en-US"/>
              <a:t>   위해서 </a:t>
            </a:r>
            <a:r>
              <a:rPr lang="en-US" altLang="ko-KR"/>
              <a:t>Runtime stack</a:t>
            </a:r>
            <a:r>
              <a:rPr lang="ko-KR" altLang="en-US"/>
              <a:t>을 </a:t>
            </a:r>
            <a:r>
              <a:rPr lang="en-US" altLang="ko-KR"/>
              <a:t>python</a:t>
            </a:r>
            <a:r>
              <a:rPr lang="ko-KR" altLang="en-US"/>
              <a:t>으로 설정을</a:t>
            </a:r>
            <a:endParaRPr lang="ko-KR" altLang="en-US"/>
          </a:p>
          <a:p>
            <a:pPr>
              <a:defRPr/>
            </a:pPr>
            <a:r>
              <a:rPr lang="ko-KR" altLang="en-US"/>
              <a:t>   해주었습니다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version</a:t>
            </a:r>
            <a:r>
              <a:rPr lang="ko-KR" altLang="en-US"/>
              <a:t>은 </a:t>
            </a:r>
            <a:r>
              <a:rPr lang="en-US" altLang="ko-KR"/>
              <a:t>Desktop</a:t>
            </a:r>
            <a:r>
              <a:rPr lang="ko-KR" altLang="en-US"/>
              <a:t>과 같도록</a:t>
            </a:r>
            <a:endParaRPr lang="ko-KR" altLang="en-US"/>
          </a:p>
          <a:p>
            <a:pPr>
              <a:defRPr/>
            </a:pPr>
            <a:r>
              <a:rPr lang="ko-KR" altLang="en-US"/>
              <a:t>   설정을 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Region</a:t>
            </a:r>
            <a:r>
              <a:rPr lang="ko-KR" altLang="en-US"/>
              <a:t>은 한국 데이터 센터인 </a:t>
            </a:r>
            <a:r>
              <a:rPr lang="en-US" altLang="ko-KR"/>
              <a:t>Korea Central</a:t>
            </a:r>
            <a:r>
              <a:rPr lang="ko-KR" altLang="en-US"/>
              <a:t>로</a:t>
            </a:r>
            <a:endParaRPr lang="ko-KR" altLang="en-US"/>
          </a:p>
          <a:p>
            <a:pPr>
              <a:defRPr/>
            </a:pPr>
            <a:r>
              <a:rPr lang="ko-KR" altLang="en-US"/>
              <a:t>   설정을 해주었습니다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502826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02.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Create Storage Account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&amp;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Table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66725" y="1462085"/>
            <a:ext cx="5606415" cy="50320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함수를 만들어주는 과정 중 호스팅 탭에서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Storage Account</a:t>
            </a:r>
            <a:r>
              <a:rPr lang="ko-KR" altLang="en-US"/>
              <a:t>도 함께 만들어줍니다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 Storage Account</a:t>
            </a:r>
            <a:r>
              <a:rPr lang="ko-KR" altLang="en-US"/>
              <a:t>에서 나중에 </a:t>
            </a:r>
            <a:r>
              <a:rPr lang="en-US" altLang="ko-KR"/>
              <a:t>Vscode</a:t>
            </a:r>
            <a:r>
              <a:rPr lang="ko-KR" altLang="en-US"/>
              <a:t>와</a:t>
            </a:r>
            <a:endParaRPr lang="ko-KR" altLang="en-US"/>
          </a:p>
          <a:p>
            <a:pPr>
              <a:defRPr/>
            </a:pPr>
            <a:r>
              <a:rPr lang="en-US" altLang="ko-KR"/>
              <a:t>   Storage Account table</a:t>
            </a:r>
            <a:r>
              <a:rPr lang="ko-KR" altLang="en-US"/>
              <a:t>의 연동을 위해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Connection string</a:t>
            </a:r>
            <a:r>
              <a:rPr lang="ko-KR" altLang="en-US"/>
              <a:t> 값을 받아 놓습니다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Vscode</a:t>
            </a:r>
            <a:r>
              <a:rPr lang="ko-KR" altLang="en-US"/>
              <a:t>에서 받아올 데이터를 </a:t>
            </a:r>
            <a:r>
              <a:rPr lang="en-US" altLang="ko-KR"/>
              <a:t>Table</a:t>
            </a:r>
            <a:r>
              <a:rPr lang="ko-KR" altLang="en-US"/>
              <a:t>에 저장하기</a:t>
            </a:r>
            <a:endParaRPr lang="ko-KR" altLang="en-US"/>
          </a:p>
          <a:p>
            <a:pPr>
              <a:defRPr/>
            </a:pPr>
            <a:r>
              <a:rPr lang="ko-KR" altLang="en-US"/>
              <a:t>   위해 </a:t>
            </a:r>
            <a:r>
              <a:rPr lang="en-US" altLang="ko-KR"/>
              <a:t>Storage Account</a:t>
            </a:r>
            <a:r>
              <a:rPr lang="ko-KR" altLang="en-US"/>
              <a:t>에서 </a:t>
            </a:r>
            <a:r>
              <a:rPr lang="en-US" altLang="ko-KR"/>
              <a:t>Tables </a:t>
            </a:r>
            <a:r>
              <a:rPr lang="ko-KR" altLang="en-US"/>
              <a:t>탭에서 </a:t>
            </a:r>
            <a:r>
              <a:rPr lang="en-US" altLang="ko-KR"/>
              <a:t>Table</a:t>
            </a:r>
            <a:r>
              <a:rPr lang="ko-KR" altLang="en-US"/>
              <a:t>을</a:t>
            </a:r>
            <a:endParaRPr lang="ko-KR" altLang="en-US"/>
          </a:p>
          <a:p>
            <a:pPr>
              <a:defRPr/>
            </a:pPr>
            <a:r>
              <a:rPr lang="ko-KR" altLang="en-US"/>
              <a:t>   생성해 줍니다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476250"/>
            <a:ext cx="5400675" cy="1454601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961857"/>
            <a:ext cx="5400675" cy="3496168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7553325" y="4181605"/>
            <a:ext cx="2914649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4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5424452"/>
            <a:ext cx="5400675" cy="144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03.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Vscode setting &amp; File set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85772" y="2153363"/>
            <a:ext cx="5349241" cy="25512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바탕화면에 미리 작업한 파일들을 </a:t>
            </a:r>
            <a:endParaRPr lang="ko-KR" altLang="en-US"/>
          </a:p>
          <a:p>
            <a:pPr>
              <a:defRPr/>
            </a:pPr>
            <a:r>
              <a:rPr lang="ko-KR" altLang="en-US"/>
              <a:t>   저장할 폴더를 생성해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Vscode</a:t>
            </a:r>
            <a:r>
              <a:rPr lang="ko-KR" altLang="en-US"/>
              <a:t> 프로그램에서 전에 설치를 해두었던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Azure</a:t>
            </a:r>
            <a:r>
              <a:rPr lang="ko-KR" altLang="en-US"/>
              <a:t> 프로그램에 들어가 </a:t>
            </a:r>
            <a:r>
              <a:rPr lang="en-US" altLang="ko-KR"/>
              <a:t>WORKSPACE</a:t>
            </a:r>
            <a:r>
              <a:rPr lang="ko-KR" altLang="en-US"/>
              <a:t> 탭에서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Crawling</a:t>
            </a:r>
            <a:r>
              <a:rPr lang="ko-KR" altLang="en-US"/>
              <a:t>에 사용할 </a:t>
            </a:r>
            <a:r>
              <a:rPr lang="en-US" altLang="ko-KR"/>
              <a:t>Time Trigger</a:t>
            </a:r>
            <a:r>
              <a:rPr lang="ko-KR" altLang="en-US"/>
              <a:t> </a:t>
            </a:r>
            <a:r>
              <a:rPr lang="en-US" altLang="ko-KR"/>
              <a:t>Function</a:t>
            </a:r>
            <a:r>
              <a:rPr lang="ko-KR" altLang="en-US"/>
              <a:t>을</a:t>
            </a:r>
            <a:endParaRPr lang="ko-KR" altLang="en-US"/>
          </a:p>
          <a:p>
            <a:pPr>
              <a:defRPr/>
            </a:pPr>
            <a:r>
              <a:rPr lang="ko-KR" altLang="en-US"/>
              <a:t>   생성해 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만들 시 코딩 언어와 버전을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Function</a:t>
            </a:r>
            <a:r>
              <a:rPr lang="ko-KR" altLang="en-US"/>
              <a:t> </a:t>
            </a:r>
            <a:r>
              <a:rPr lang="en-US" altLang="ko-KR"/>
              <a:t>App</a:t>
            </a:r>
            <a:r>
              <a:rPr lang="ko-KR" altLang="en-US"/>
              <a:t>에서 설정한 값과 동일하게 만들어</a:t>
            </a:r>
            <a:endParaRPr lang="ko-KR" altLang="en-US"/>
          </a:p>
          <a:p>
            <a:pPr>
              <a:defRPr/>
            </a:pPr>
            <a:r>
              <a:rPr lang="ko-KR" altLang="en-US"/>
              <a:t>   줍니다</a:t>
            </a:r>
            <a:r>
              <a:rPr lang="en-US" altLang="ko-KR"/>
              <a:t>.)</a:t>
            </a:r>
            <a:endParaRPr lang="en-US" altLang="ko-KR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928670"/>
            <a:ext cx="5400675" cy="2531164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95374"/>
            <a:ext cx="5400675" cy="726668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309457"/>
            <a:ext cx="5400675" cy="1119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1925" y="266340"/>
            <a:ext cx="4056715" cy="446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03.</a:t>
            </a:r>
            <a:r>
              <a:rPr lang="ko-KR" altLang="en-US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en-US" altLang="ko-KR" sz="2400">
                <a:ln w="9525">
                  <a:solidFill>
                    <a:srgbClr val="2b538e">
                      <a:alpha val="20000"/>
                    </a:srgbClr>
                  </a:solidFill>
                </a:ln>
                <a:solidFill>
                  <a:srgbClr val="2b538e"/>
                </a:solidFill>
                <a:latin typeface="KoPubWorld돋움체_Pro Bold"/>
                <a:ea typeface="KoPubWorld돋움체_Pro Bold"/>
                <a:cs typeface="KoPubWorld돋움체_Pro Bold"/>
              </a:rPr>
              <a:t>Vscode setting &amp; File set</a:t>
            </a:r>
            <a:endParaRPr lang="en-US" altLang="ko-KR" sz="2400">
              <a:ln w="9525">
                <a:solidFill>
                  <a:srgbClr val="2b538e">
                    <a:alpha val="20000"/>
                  </a:srgbClr>
                </a:solidFill>
              </a:ln>
              <a:solidFill>
                <a:srgbClr val="2b538e"/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85772" y="2015846"/>
            <a:ext cx="5177792" cy="31066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 Storage Account</a:t>
            </a:r>
            <a:r>
              <a:rPr lang="ko-KR" altLang="en-US"/>
              <a:t>와 </a:t>
            </a:r>
            <a:r>
              <a:rPr lang="en-US" altLang="ko-KR"/>
              <a:t>Vscode</a:t>
            </a:r>
            <a:r>
              <a:rPr lang="ko-KR" altLang="en-US"/>
              <a:t>를 연동하기 위해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Trigger</a:t>
            </a:r>
            <a:r>
              <a:rPr lang="ko-KR" altLang="en-US"/>
              <a:t>를 만들었을 때 함께 만들어진</a:t>
            </a:r>
            <a:endParaRPr lang="ko-KR" altLang="en-US"/>
          </a:p>
          <a:p>
            <a:pPr>
              <a:defRPr/>
            </a:pPr>
            <a:r>
              <a:rPr lang="en-US" altLang="ko-KR"/>
              <a:t>   Local.setting.json</a:t>
            </a:r>
            <a:r>
              <a:rPr lang="ko-KR" altLang="en-US"/>
              <a:t> 파일에 </a:t>
            </a:r>
            <a:r>
              <a:rPr lang="en-US" altLang="ko-KR"/>
              <a:t>Table</a:t>
            </a:r>
            <a:r>
              <a:rPr lang="ko-KR" altLang="en-US"/>
              <a:t>의 </a:t>
            </a:r>
            <a:r>
              <a:rPr lang="en-US" altLang="ko-KR"/>
              <a:t>Key </a:t>
            </a:r>
            <a:r>
              <a:rPr lang="ko-KR" altLang="en-US"/>
              <a:t>값을</a:t>
            </a:r>
            <a:endParaRPr lang="ko-KR" altLang="en-US"/>
          </a:p>
          <a:p>
            <a:pPr>
              <a:defRPr/>
            </a:pPr>
            <a:r>
              <a:rPr lang="ko-KR" altLang="en-US"/>
              <a:t>   넣어줍니다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(connection string </a:t>
            </a:r>
            <a:r>
              <a:rPr lang="ko-KR" altLang="en-US"/>
              <a:t>값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Function.json</a:t>
            </a:r>
            <a:r>
              <a:rPr lang="ko-KR" altLang="en-US"/>
              <a:t> 파일에 </a:t>
            </a:r>
            <a:r>
              <a:rPr lang="en-US" altLang="ko-KR"/>
              <a:t>TimeTrigger</a:t>
            </a:r>
            <a:r>
              <a:rPr lang="ko-KR" altLang="en-US"/>
              <a:t>의 시간 값을</a:t>
            </a:r>
            <a:endParaRPr lang="ko-KR" altLang="en-US"/>
          </a:p>
          <a:p>
            <a:pPr>
              <a:defRPr/>
            </a:pPr>
            <a:r>
              <a:rPr lang="ko-KR" altLang="en-US"/>
              <a:t>   설정해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테이블의 이름을 선언하여 줍니다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247683"/>
            <a:ext cx="5400675" cy="1134388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895371"/>
            <a:ext cx="3105583" cy="3277057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6553200" y="4138612"/>
            <a:ext cx="2143124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6562725" y="4652962"/>
            <a:ext cx="2609849" cy="1009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749</ep:Words>
  <ep:PresentationFormat>와이드스크린</ep:PresentationFormat>
  <ep:Paragraphs>150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2021-02-20T07:46:44.000</dcterms:created>
  <dc:creator>디자인컴퓨터2</dc:creator>
  <cp:lastModifiedBy>YDJ</cp:lastModifiedBy>
  <dcterms:modified xsi:type="dcterms:W3CDTF">2022-06-12T21:58:03.925</dcterms:modified>
  <cp:revision>54</cp:revision>
  <dc:title>PowerPoint 프레젠테이션</dc:title>
  <cp:version>1000.0000.01</cp:version>
</cp:coreProperties>
</file>