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36576000" cx="27432000"/>
  <p:notesSz cx="7019925" cy="93059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52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i41LpFnj70cM1NVGdK1OIRIbeb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520" orient="horz"/>
        <p:guide pos="86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6333" y="0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01863" y="698500"/>
            <a:ext cx="2616200" cy="3489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spcFirstLastPara="1" rIns="93275" wrap="square" tIns="466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2201863" y="698500"/>
            <a:ext cx="2616200" cy="3489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2057400" y="11362270"/>
            <a:ext cx="23317200" cy="7840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4114800" y="20726400"/>
            <a:ext cx="19202401" cy="93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lvl="0" algn="ctr">
              <a:spcBef>
                <a:spcPts val="2560"/>
              </a:spcBef>
              <a:spcAft>
                <a:spcPts val="0"/>
              </a:spcAft>
              <a:buClr>
                <a:srgbClr val="888888"/>
              </a:buClr>
              <a:buSzPts val="128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240"/>
              </a:spcBef>
              <a:spcAft>
                <a:spcPts val="0"/>
              </a:spcAft>
              <a:buClr>
                <a:srgbClr val="888888"/>
              </a:buClr>
              <a:buSzPts val="11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1646766" y="8259237"/>
            <a:ext cx="24138468" cy="24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7370234" y="13982705"/>
            <a:ext cx="31208133" cy="61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-5202767" y="8039105"/>
            <a:ext cx="31208133" cy="18059401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371600" y="8534403"/>
            <a:ext cx="24688800" cy="24138468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2166939" y="23503469"/>
            <a:ext cx="23317200" cy="72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Calibri"/>
              <a:buNone/>
              <a:defRPr b="1" sz="16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2166939" y="15502472"/>
            <a:ext cx="23317200" cy="8000997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365750" spcFirstLastPara="1" rIns="365750" wrap="square" tIns="182875">
            <a:normAutofit/>
          </a:bodyPr>
          <a:lstStyle>
            <a:lvl1pPr indent="-228600" lvl="0" marL="45720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 sz="8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1440"/>
              </a:spcBef>
              <a:spcAft>
                <a:spcPts val="0"/>
              </a:spcAft>
              <a:buClr>
                <a:srgbClr val="888888"/>
              </a:buClr>
              <a:buSzPts val="7200"/>
              <a:buNone/>
              <a:defRPr sz="72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371600" y="8534403"/>
            <a:ext cx="12115800" cy="24138468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939800" lvl="0" marL="457200" algn="l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Char char="•"/>
              <a:defRPr sz="11200"/>
            </a:lvl1pPr>
            <a:lvl2pPr indent="-838200" lvl="1" marL="9144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–"/>
              <a:defRPr sz="9600"/>
            </a:lvl2pPr>
            <a:lvl3pPr indent="-736600" lvl="2" marL="1371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3pPr>
            <a:lvl4pPr indent="-685800" lvl="3" marL="18288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–"/>
              <a:defRPr sz="7200"/>
            </a:lvl4pPr>
            <a:lvl5pPr indent="-685800" lvl="4" marL="22860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»"/>
              <a:defRPr sz="7200"/>
            </a:lvl5pPr>
            <a:lvl6pPr indent="-685800" lvl="5" marL="27432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6pPr>
            <a:lvl7pPr indent="-685800" lvl="6" marL="32004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7pPr>
            <a:lvl8pPr indent="-685800" lvl="7" marL="36576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8pPr>
            <a:lvl9pPr indent="-685800" lvl="8" marL="41148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13944600" y="8534403"/>
            <a:ext cx="12115800" cy="24138468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939800" lvl="0" marL="457200" algn="l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Char char="•"/>
              <a:defRPr sz="11200"/>
            </a:lvl1pPr>
            <a:lvl2pPr indent="-838200" lvl="1" marL="9144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–"/>
              <a:defRPr sz="9600"/>
            </a:lvl2pPr>
            <a:lvl3pPr indent="-736600" lvl="2" marL="1371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3pPr>
            <a:lvl4pPr indent="-685800" lvl="3" marL="18288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–"/>
              <a:defRPr sz="7200"/>
            </a:lvl4pPr>
            <a:lvl5pPr indent="-685800" lvl="4" marL="22860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»"/>
              <a:defRPr sz="7200"/>
            </a:lvl5pPr>
            <a:lvl6pPr indent="-685800" lvl="5" marL="27432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6pPr>
            <a:lvl7pPr indent="-685800" lvl="6" marL="32004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7pPr>
            <a:lvl8pPr indent="-685800" lvl="7" marL="36576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8pPr>
            <a:lvl9pPr indent="-685800" lvl="8" marL="41148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371600" y="8187269"/>
            <a:ext cx="12120564" cy="3412064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365750" spcFirstLastPara="1" rIns="365750" wrap="square" tIns="182875">
            <a:normAutofit/>
          </a:bodyPr>
          <a:lstStyle>
            <a:lvl1pPr indent="-228600" lvl="0" marL="457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1pPr>
            <a:lvl2pPr indent="-228600" lvl="1" marL="9144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/>
            </a:lvl2pPr>
            <a:lvl3pPr indent="-228600" lvl="2" marL="13716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b="1" sz="7200"/>
            </a:lvl3pPr>
            <a:lvl4pPr indent="-228600" lvl="3" marL="18288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4pPr>
            <a:lvl5pPr indent="-228600" lvl="4" marL="22860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5pPr>
            <a:lvl6pPr indent="-228600" lvl="5" marL="27432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6pPr>
            <a:lvl7pPr indent="-228600" lvl="6" marL="32004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7pPr>
            <a:lvl8pPr indent="-228600" lvl="7" marL="3657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8pPr>
            <a:lvl9pPr indent="-228600" lvl="8" marL="41148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1371600" y="11599333"/>
            <a:ext cx="12120564" cy="21073535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838200" lvl="0" marL="457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1pPr>
            <a:lvl2pPr indent="-736600" lvl="1" marL="9144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–"/>
              <a:defRPr sz="8000"/>
            </a:lvl2pPr>
            <a:lvl3pPr indent="-685800" lvl="2" marL="13716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3pPr>
            <a:lvl4pPr indent="-635000" lvl="3" marL="18288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–"/>
              <a:defRPr sz="6400"/>
            </a:lvl4pPr>
            <a:lvl5pPr indent="-635000" lvl="4" marL="22860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»"/>
              <a:defRPr sz="6400"/>
            </a:lvl5pPr>
            <a:lvl6pPr indent="-635000" lvl="5" marL="27432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6pPr>
            <a:lvl7pPr indent="-635000" lvl="6" marL="32004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7pPr>
            <a:lvl8pPr indent="-635000" lvl="7" marL="3657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8pPr>
            <a:lvl9pPr indent="-635000" lvl="8" marL="41148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13935077" y="8187269"/>
            <a:ext cx="12125326" cy="3412064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365750" spcFirstLastPara="1" rIns="365750" wrap="square" tIns="182875">
            <a:normAutofit/>
          </a:bodyPr>
          <a:lstStyle>
            <a:lvl1pPr indent="-228600" lvl="0" marL="457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1pPr>
            <a:lvl2pPr indent="-228600" lvl="1" marL="9144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/>
            </a:lvl2pPr>
            <a:lvl3pPr indent="-228600" lvl="2" marL="13716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b="1" sz="7200"/>
            </a:lvl3pPr>
            <a:lvl4pPr indent="-228600" lvl="3" marL="18288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4pPr>
            <a:lvl5pPr indent="-228600" lvl="4" marL="22860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5pPr>
            <a:lvl6pPr indent="-228600" lvl="5" marL="27432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6pPr>
            <a:lvl7pPr indent="-228600" lvl="6" marL="32004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7pPr>
            <a:lvl8pPr indent="-228600" lvl="7" marL="3657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8pPr>
            <a:lvl9pPr indent="-228600" lvl="8" marL="41148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13935077" y="11599333"/>
            <a:ext cx="12125326" cy="21073535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838200" lvl="0" marL="457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1pPr>
            <a:lvl2pPr indent="-736600" lvl="1" marL="9144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–"/>
              <a:defRPr sz="8000"/>
            </a:lvl2pPr>
            <a:lvl3pPr indent="-685800" lvl="2" marL="13716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3pPr>
            <a:lvl4pPr indent="-635000" lvl="3" marL="18288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–"/>
              <a:defRPr sz="6400"/>
            </a:lvl4pPr>
            <a:lvl5pPr indent="-635000" lvl="4" marL="22860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»"/>
              <a:defRPr sz="6400"/>
            </a:lvl5pPr>
            <a:lvl6pPr indent="-635000" lvl="5" marL="27432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6pPr>
            <a:lvl7pPr indent="-635000" lvl="6" marL="32004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7pPr>
            <a:lvl8pPr indent="-635000" lvl="7" marL="3657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8pPr>
            <a:lvl9pPr indent="-635000" lvl="8" marL="41148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1371602" y="1456267"/>
            <a:ext cx="9024939" cy="619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365750" spcFirstLastPara="1" rIns="365750" wrap="square" tIns="1828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  <a:defRPr b="1"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10725150" y="1456269"/>
            <a:ext cx="15335250" cy="31216604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1041400" lvl="0" marL="4572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•"/>
              <a:defRPr sz="12800"/>
            </a:lvl1pPr>
            <a:lvl2pPr indent="-939800" lvl="1" marL="914400" algn="l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Char char="–"/>
              <a:defRPr sz="11200"/>
            </a:lvl2pPr>
            <a:lvl3pPr indent="-838200" lvl="2" marL="13716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3pPr>
            <a:lvl4pPr indent="-736600" lvl="3" marL="18288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–"/>
              <a:defRPr sz="8000"/>
            </a:lvl4pPr>
            <a:lvl5pPr indent="-736600" lvl="4" marL="22860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»"/>
              <a:defRPr sz="8000"/>
            </a:lvl5pPr>
            <a:lvl6pPr indent="-736600" lvl="5" marL="27432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6pPr>
            <a:lvl7pPr indent="-736600" lvl="6" marL="32004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7pPr>
            <a:lvl8pPr indent="-736600" lvl="7" marL="3657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8pPr>
            <a:lvl9pPr indent="-736600" lvl="8" marL="41148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1371602" y="7653869"/>
            <a:ext cx="9024939" cy="25019002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228600" lvl="0" marL="457200" algn="l"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1pPr>
            <a:lvl2pPr indent="-228600" lvl="1" marL="9144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3pPr>
            <a:lvl4pPr indent="-228600" lvl="3" marL="1828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indent="-228600" lvl="4" marL="22860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indent="-228600" lvl="5" marL="2743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indent="-228600" lvl="6" marL="3200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indent="-228600" lvl="7" marL="3657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indent="-228600" lvl="8" marL="4114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5376864" y="25603200"/>
            <a:ext cx="16459200" cy="3022603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365750" spcFirstLastPara="1" rIns="365750" wrap="square" tIns="1828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  <a:defRPr b="1"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5376864" y="3268133"/>
            <a:ext cx="16459200" cy="21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lvl="0" marR="0" rtl="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None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b="0" i="0" sz="1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5376864" y="28625803"/>
            <a:ext cx="16459200" cy="4292597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228600" lvl="0" marL="457200" algn="l"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1pPr>
            <a:lvl2pPr indent="-228600" lvl="1" marL="9144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3pPr>
            <a:lvl4pPr indent="-228600" lvl="3" marL="1828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indent="-228600" lvl="4" marL="22860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indent="-228600" lvl="5" marL="2743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indent="-228600" lvl="6" marL="3200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indent="-228600" lvl="7" marL="3657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indent="-228600" lvl="8" marL="4114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0"/>
              <a:buFont typeface="Calibri"/>
              <a:buNone/>
              <a:defRPr b="0" i="0" sz="17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371600" y="8534403"/>
            <a:ext cx="24688800" cy="24138468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1041400" lvl="0" marL="457200" marR="0" rtl="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•"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39800" lvl="1" marL="914400" marR="0" rtl="0" algn="l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–"/>
              <a:defRPr b="0" i="0" sz="1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38200" lvl="2" marL="13716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36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–"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36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»"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36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36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36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36600" lvl="8" marL="4114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6.png"/><Relationship Id="rId13" Type="http://schemas.openxmlformats.org/officeDocument/2006/relationships/image" Target="../media/image16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2.png"/><Relationship Id="rId15" Type="http://schemas.openxmlformats.org/officeDocument/2006/relationships/image" Target="../media/image5.png"/><Relationship Id="rId14" Type="http://schemas.openxmlformats.org/officeDocument/2006/relationships/image" Target="../media/image14.png"/><Relationship Id="rId17" Type="http://schemas.openxmlformats.org/officeDocument/2006/relationships/image" Target="../media/image4.png"/><Relationship Id="rId16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18" Type="http://schemas.openxmlformats.org/officeDocument/2006/relationships/image" Target="../media/image10.png"/><Relationship Id="rId7" Type="http://schemas.openxmlformats.org/officeDocument/2006/relationships/image" Target="../media/image7.png"/><Relationship Id="rId8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26517600" y="0"/>
            <a:ext cx="914400" cy="36576001"/>
          </a:xfrm>
          <a:prstGeom prst="rect">
            <a:avLst/>
          </a:prstGeom>
          <a:solidFill>
            <a:srgbClr val="74746B"/>
          </a:solidFill>
          <a:ln>
            <a:noFill/>
          </a:ln>
        </p:spPr>
        <p:txBody>
          <a:bodyPr anchorCtr="0" anchor="t" bIns="45700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" y="0"/>
            <a:ext cx="914400" cy="36576001"/>
          </a:xfrm>
          <a:prstGeom prst="rect">
            <a:avLst/>
          </a:prstGeom>
          <a:solidFill>
            <a:srgbClr val="74746B"/>
          </a:solidFill>
          <a:ln>
            <a:noFill/>
          </a:ln>
        </p:spPr>
        <p:txBody>
          <a:bodyPr anchorCtr="0" anchor="t" bIns="45700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0" y="2"/>
            <a:ext cx="27353428" cy="2538304"/>
          </a:xfrm>
          <a:prstGeom prst="rect">
            <a:avLst/>
          </a:prstGeom>
          <a:solidFill>
            <a:srgbClr val="74746B"/>
          </a:solidFill>
          <a:ln>
            <a:noFill/>
          </a:ln>
        </p:spPr>
        <p:txBody>
          <a:bodyPr anchorCtr="0" anchor="t" bIns="274300" lIns="91425" spcFirstLastPara="1" rIns="91425" wrap="square" tIns="274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</a:rPr>
              <a:t>Animations in Stress Learning Content</a:t>
            </a:r>
            <a:r>
              <a:rPr b="1" i="0" lang="en-US" sz="5400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5400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Charles </a:t>
            </a: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Rothrock, Shane Poldervaart , Siddharth Sundar, Kevin Tang, Yiqing Zhao, and  Ben D’Antonio</a:t>
            </a:r>
            <a:endParaRPr b="0" baseline="30000" i="0" sz="3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Dept. of Computer Science and Engineering, Texas A&amp;M University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0" y="12155"/>
            <a:ext cx="210766" cy="11671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50" lIns="104325" spcFirstLastPara="1" rIns="104325" wrap="square" tIns="521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975159" y="19177959"/>
            <a:ext cx="10058400" cy="804600"/>
          </a:xfrm>
          <a:prstGeom prst="roundRect">
            <a:avLst>
              <a:gd fmla="val 16667" name="adj"/>
            </a:avLst>
          </a:prstGeom>
          <a:solidFill>
            <a:srgbClr val="44C1CF"/>
          </a:solidFill>
          <a:ln cap="flat" cmpd="sng" w="9525">
            <a:solidFill>
              <a:srgbClr val="74746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52150" lIns="104325" spcFirstLastPara="1" rIns="104325" wrap="square" tIns="52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Difficulties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0" y="35375849"/>
            <a:ext cx="27433200" cy="1200300"/>
          </a:xfrm>
          <a:prstGeom prst="rect">
            <a:avLst/>
          </a:prstGeom>
          <a:solidFill>
            <a:srgbClr val="74746B"/>
          </a:solidFill>
          <a:ln>
            <a:noFill/>
          </a:ln>
        </p:spPr>
        <p:txBody>
          <a:bodyPr anchorCtr="0" anchor="t" bIns="45700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057800" y="20067985"/>
            <a:ext cx="9884100" cy="4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25" spcFirstLastPara="1" rIns="93425" wrap="square" tIns="46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Organizing user stories with underspecified customer requirements caused user stories to change frequently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StepStone environment is sandboxed in an “iframe” element which caused various sizing and loading problems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staging environment (FTP server and staging URL) was shared across multiple developers, so only one developer could test their app at a time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deploy our mini apps, the StepStone developers had to manually embed them into the slides in production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984159" y="2700528"/>
            <a:ext cx="10058400" cy="804672"/>
          </a:xfrm>
          <a:prstGeom prst="roundRect">
            <a:avLst>
              <a:gd fmla="val 16667" name="adj"/>
            </a:avLst>
          </a:prstGeom>
          <a:solidFill>
            <a:srgbClr val="44C1CF"/>
          </a:solidFill>
          <a:ln cap="flat" cmpd="sng" w="9525">
            <a:solidFill>
              <a:srgbClr val="74746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52150" lIns="104325" spcFirstLastPara="1" rIns="104325" wrap="square" tIns="52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1034150" y="3631900"/>
            <a:ext cx="1005840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25" spcFirstLastPara="1" rIns="93425" wrap="square" tIns="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TAMU PEER Program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(Partnership for Environmental Education and Rural Health) strives to further K-12 STEM education in rural schools through online interactive courses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Stress Module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part of their “One Health” curriculum, and its needed mini app animations for interactive student learning became the focus for our Software Engineering team.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1006906" y="6900991"/>
            <a:ext cx="10058400" cy="804600"/>
          </a:xfrm>
          <a:prstGeom prst="roundRect">
            <a:avLst>
              <a:gd fmla="val 16667" name="adj"/>
            </a:avLst>
          </a:prstGeom>
          <a:solidFill>
            <a:srgbClr val="44C1CF"/>
          </a:soli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52150" lIns="104325" spcFirstLastPara="1" rIns="104325" wrap="square" tIns="52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</a:rPr>
              <a:t>Objectives</a:t>
            </a:r>
            <a:endParaRPr/>
          </a:p>
        </p:txBody>
      </p:sp>
      <p:sp>
        <p:nvSpPr>
          <p:cNvPr id="99" name="Google Shape;99;p1"/>
          <p:cNvSpPr/>
          <p:nvPr/>
        </p:nvSpPr>
        <p:spPr>
          <a:xfrm rot="-5400000">
            <a:off x="13661513" y="11450250"/>
            <a:ext cx="792000" cy="26751900"/>
          </a:xfrm>
          <a:prstGeom prst="rect">
            <a:avLst/>
          </a:prstGeom>
          <a:solidFill>
            <a:srgbClr val="74746B"/>
          </a:solidFill>
          <a:ln>
            <a:noFill/>
          </a:ln>
        </p:spPr>
        <p:txBody>
          <a:bodyPr anchorCtr="0" anchor="t" bIns="45700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12184532" y="2700528"/>
            <a:ext cx="14264700" cy="804600"/>
          </a:xfrm>
          <a:prstGeom prst="roundRect">
            <a:avLst>
              <a:gd fmla="val 16667" name="adj"/>
            </a:avLst>
          </a:prstGeom>
          <a:solidFill>
            <a:srgbClr val="44C1CF"/>
          </a:solidFill>
          <a:ln cap="flat" cmpd="sng" w="9525">
            <a:solidFill>
              <a:srgbClr val="74746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52150" lIns="104325" spcFirstLastPara="1" rIns="104325" wrap="square" tIns="52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Stepstone Environment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12210925" y="3723325"/>
            <a:ext cx="14059500" cy="45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25" spcFirstLastPara="1" rIns="93425" wrap="square" tIns="46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StepStone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web-based tool designed for educators without special technical or programming experience so they can create engaging, educational content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path-building environment offers ways to make content paths, embed pictures, videos, questions and answers, etc., but does not provide support for more complex animations or games.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Mini-apps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custom implementations of these animations, need to be manually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embedded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the slides and cannot interact with any built in StepStone events and U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development process for StepStone from your local machine to the production URL includes: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mini-app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local development,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staging area which replicates the production environment (an FTP server and URL for viewing), production path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configuration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Stepstone provided tools, and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embedding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mini app in production.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19011606" y="25418497"/>
            <a:ext cx="7358400" cy="804600"/>
          </a:xfrm>
          <a:prstGeom prst="roundRect">
            <a:avLst>
              <a:gd fmla="val 16667" name="adj"/>
            </a:avLst>
          </a:prstGeom>
          <a:solidFill>
            <a:srgbClr val="44C1CF"/>
          </a:solidFill>
          <a:ln cap="flat" cmpd="sng" w="9525">
            <a:solidFill>
              <a:srgbClr val="74746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52150" lIns="104325" spcFirstLastPara="1" rIns="104325" wrap="square" tIns="52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Future Steps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990600" y="25408127"/>
            <a:ext cx="16966970" cy="815041"/>
          </a:xfrm>
          <a:prstGeom prst="roundRect">
            <a:avLst>
              <a:gd fmla="val 16667" name="adj"/>
            </a:avLst>
          </a:prstGeom>
          <a:solidFill>
            <a:srgbClr val="44C1CF"/>
          </a:solidFill>
          <a:ln cap="flat" cmpd="sng" w="9525">
            <a:solidFill>
              <a:srgbClr val="74746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52150" lIns="104325" spcFirstLastPara="1" rIns="104325" wrap="square" tIns="52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1061400" y="7827213"/>
            <a:ext cx="10058400" cy="4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25" spcFirstLastPara="1" rIns="93425" wrap="square" tIns="46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various Stress Module slides more interactive and engaging for students to enhance their learning experience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a batch of animations, each corresponding to a slide and matching a description given by a Torri Whitaker, Content Specialist for the PEER Program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each animation, or mini-app, to be browser compatible, mobile-friendly, heavily tested, and deployed to production in the StepStone environment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 mini-apps to be reusable for future slides and animations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1034159" y="12473684"/>
            <a:ext cx="10058400" cy="804600"/>
          </a:xfrm>
          <a:prstGeom prst="roundRect">
            <a:avLst>
              <a:gd fmla="val 16667" name="adj"/>
            </a:avLst>
          </a:prstGeom>
          <a:solidFill>
            <a:srgbClr val="44C1CF"/>
          </a:solidFill>
          <a:ln cap="flat" cmpd="sng" w="9525">
            <a:solidFill>
              <a:srgbClr val="74746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52150" lIns="104325" spcFirstLastPara="1" rIns="104325" wrap="square" tIns="52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12108332" y="12602478"/>
            <a:ext cx="14264700" cy="804600"/>
          </a:xfrm>
          <a:prstGeom prst="roundRect">
            <a:avLst>
              <a:gd fmla="val 16667" name="adj"/>
            </a:avLst>
          </a:prstGeom>
          <a:solidFill>
            <a:srgbClr val="44C1CF"/>
          </a:solidFill>
          <a:ln cap="flat" cmpd="sng" w="9525">
            <a:solidFill>
              <a:srgbClr val="74746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52150" lIns="104325" spcFirstLastPara="1" rIns="104325" wrap="square" tIns="52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Mini-app Design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066800" y="30208727"/>
            <a:ext cx="16967100" cy="815100"/>
          </a:xfrm>
          <a:prstGeom prst="roundRect">
            <a:avLst>
              <a:gd fmla="val 16667" name="adj"/>
            </a:avLst>
          </a:prstGeom>
          <a:solidFill>
            <a:srgbClr val="44C1CF"/>
          </a:solidFill>
          <a:ln cap="flat" cmpd="sng" w="9525">
            <a:solidFill>
              <a:srgbClr val="74746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52150" lIns="104325" spcFirstLastPara="1" rIns="104325" wrap="square" tIns="52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Lessons Learned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1088550" y="31246850"/>
            <a:ext cx="16923600" cy="3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25" spcFirstLastPara="1" rIns="93425" wrap="square" tIns="46700">
            <a:noAutofit/>
          </a:bodyPr>
          <a:lstStyle/>
          <a:p>
            <a:pPr indent="-4064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the team as well as with the customer is vital throughout the project, as we were able to get clarification on user stories and keep everyone up-to-date on progress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development environment that simulates the production environment helps ensure deployments go as smoothly as possible and minimizes debugging in production.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initial phases of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setup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the hardest part of the development process.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Animations should be tested constantly during development for sizing and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compatibility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various platforms (Chrome, Firefox, Edge; mobile, desktop, iPads; Windows, MacOS; etc.)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Thoroughly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documenting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work completed is essential for enabling future teams to create great animations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19121100" y="26419475"/>
            <a:ext cx="7139400" cy="87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⬥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Complete the User Story that was not finished (User Story 7, Weighted Scales)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⬥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These animations were made to be 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reusable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by other StepStone modules with minimal changes to code and content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⬥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Every StepStone module has the potential to benefit from the use of these apps or the integration of new ones, and teams are already gradually implementing them for various modules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⬥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StepStone needs an automated process of placing the finished mini-apps in production by each individual developer to enable faster turn-around during iterations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⬥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Adding support for interaction between StepStone and the mini-apps to allow StepStone do declare dynamic content and allow the mini-app interactions to prevent progress through the module steps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2700" y="122475"/>
            <a:ext cx="2224900" cy="224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95250">
              <a:srgbClr val="000000">
                <a:alpha val="50000"/>
              </a:srgbClr>
            </a:outerShdw>
          </a:effectLst>
        </p:spPr>
      </p:pic>
      <p:sp>
        <p:nvSpPr>
          <p:cNvPr id="111" name="Google Shape;111;p1"/>
          <p:cNvSpPr txBox="1"/>
          <p:nvPr/>
        </p:nvSpPr>
        <p:spPr>
          <a:xfrm>
            <a:off x="1062300" y="13407075"/>
            <a:ext cx="9884100" cy="55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25" spcFirstLastPara="1" rIns="93425" wrap="square" tIns="46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development process followed the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Agile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 with four iterations, each spanning a two-week period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team consisted of Product Owner (Charles Rothrock),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Scrum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Master (Benjamin D’Antonio), and four other developers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a weekly basis, the team had a standup meeting where developers discussed progress and setbacks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iteration, the team met with our customer to update and receive feedback on progress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used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Pivotal Tracker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use stories, </a:t>
            </a:r>
            <a:b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Discord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constant communication, </a:t>
            </a:r>
            <a:b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Zoom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team and customer meetings, </a:t>
            </a:r>
            <a:b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version control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46425" y="8365663"/>
            <a:ext cx="14188501" cy="3743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70775" y="19220113"/>
            <a:ext cx="6627306" cy="488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83264" y="19220112"/>
            <a:ext cx="6337484" cy="4882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"/>
          <p:cNvCxnSpPr/>
          <p:nvPr/>
        </p:nvCxnSpPr>
        <p:spPr>
          <a:xfrm>
            <a:off x="18420748" y="21443962"/>
            <a:ext cx="1350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"/>
          <p:cNvSpPr txBox="1"/>
          <p:nvPr/>
        </p:nvSpPr>
        <p:spPr>
          <a:xfrm>
            <a:off x="18386400" y="20369156"/>
            <a:ext cx="1418700" cy="11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User clicks and drags lines for correct matchings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16506775" y="18523925"/>
            <a:ext cx="54678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Drag And Connect Animation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1034100" y="26409100"/>
            <a:ext cx="16923600" cy="3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25" spcFirstLastPara="1" rIns="93425" wrap="square" tIns="46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eam completed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out of 7 user stories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spike (slide 15), Hangman (slide 20), Drag and Connect (slide 12, 42), Drag and Drop (slide 24, 66),  Word Selection (slide 33), and Ordering Images (slide 27).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animations are currently in production in their respective slide numbers  within the Stress Module.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completed user stories are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compatible with most browsers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(Chrome, Edge, Firefox, Safari).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completed user stories are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touch screen compatible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except for Drag and Drop (slide 24, 66).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Automated tests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cases were written for all completed user stories to ensure future reusability and development.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team spearheaded working with the Stepstone environment and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documented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detail for future teams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votal Tracker Fluid Icon - Andy Croll" id="119" name="Google Shape;119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8351" y="16515950"/>
            <a:ext cx="1350001" cy="1349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 Logo - Free social media icons" id="120" name="Google Shape;120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173550" y="16558225"/>
            <a:ext cx="1116175" cy="1116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scord, logo, website icon" id="121" name="Google Shape;121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85275" y="17836438"/>
            <a:ext cx="1256125" cy="12560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oom Icon | Papirus Apps Iconset | Papirus Development Team" id="122" name="Google Shape;122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103563" y="17798116"/>
            <a:ext cx="1256125" cy="125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"/>
          <p:cNvSpPr txBox="1"/>
          <p:nvPr/>
        </p:nvSpPr>
        <p:spPr>
          <a:xfrm>
            <a:off x="12108325" y="13677500"/>
            <a:ext cx="9884100" cy="45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25" spcFirstLastPara="1" rIns="93425" wrap="square" tIns="46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 Stack: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⬦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mini-app was built with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HTML5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JavaScript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⬦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testing, we used the following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npm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modules: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Cucumber.js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the BDD framework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Selenium Webdriver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browser simulation (Firefox, Chrome, Edge, Internet Explorer, etc.)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Chai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assertion library used during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⬥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any given animation, following development procedures </a:t>
            </a:r>
            <a:b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pushing the mini-app to production would result in something similar to the example shown below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" name="Google Shape;124;p1"/>
          <p:cNvGrpSpPr/>
          <p:nvPr/>
        </p:nvGrpSpPr>
        <p:grpSpPr>
          <a:xfrm>
            <a:off x="21814900" y="13570725"/>
            <a:ext cx="4056488" cy="4522376"/>
            <a:chOff x="21776800" y="13399275"/>
            <a:chExt cx="4056488" cy="4522376"/>
          </a:xfrm>
        </p:grpSpPr>
        <p:pic>
          <p:nvPicPr>
            <p:cNvPr descr="Cucumber.js on Twitter: &quot;@tddmonkey basically, the problem is ..." id="125" name="Google Shape;125;p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266537" y="16805475"/>
              <a:ext cx="1116176" cy="11161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elenium | Drupal.org" id="126" name="Google Shape;126;p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24577163" y="16762457"/>
              <a:ext cx="1256125" cy="11367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ML5 - Wikipedia" id="127" name="Google Shape;127;p1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23149613" y="13513786"/>
              <a:ext cx="1350000" cy="135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1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24505850" y="13484726"/>
              <a:ext cx="998250" cy="1408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21776800" y="13399275"/>
              <a:ext cx="1567125" cy="1567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22712163" y="15355000"/>
              <a:ext cx="2224899" cy="815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1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21955901" y="16805499"/>
              <a:ext cx="1116175" cy="105071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2" name="Google Shape;132;p1"/>
            <p:cNvCxnSpPr>
              <a:stCxn id="130" idx="2"/>
              <a:endCxn id="131" idx="0"/>
            </p:cNvCxnSpPr>
            <p:nvPr/>
          </p:nvCxnSpPr>
          <p:spPr>
            <a:xfrm flipH="1">
              <a:off x="22513912" y="16170100"/>
              <a:ext cx="1310700" cy="63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3" name="Google Shape;133;p1"/>
            <p:cNvCxnSpPr>
              <a:stCxn id="130" idx="2"/>
              <a:endCxn id="126" idx="0"/>
            </p:cNvCxnSpPr>
            <p:nvPr/>
          </p:nvCxnSpPr>
          <p:spPr>
            <a:xfrm>
              <a:off x="23824612" y="16170100"/>
              <a:ext cx="1380600" cy="592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4" name="Google Shape;134;p1"/>
            <p:cNvCxnSpPr>
              <a:stCxn id="130" idx="2"/>
              <a:endCxn id="125" idx="0"/>
            </p:cNvCxnSpPr>
            <p:nvPr/>
          </p:nvCxnSpPr>
          <p:spPr>
            <a:xfrm>
              <a:off x="23824612" y="16170100"/>
              <a:ext cx="0" cy="63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135" name="Google Shape;135;p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914388" y="219638"/>
            <a:ext cx="2143125" cy="2143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952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Teng (Tengteng) Zhang</dc:creator>
</cp:coreProperties>
</file>