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Spectra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KIzlzlEPfemr5TB23oxBBC0Ja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pectral-regular.fntdata"/><Relationship Id="rId25" Type="http://schemas.openxmlformats.org/officeDocument/2006/relationships/slide" Target="slides/slide21.xml"/><Relationship Id="rId28" Type="http://schemas.openxmlformats.org/officeDocument/2006/relationships/font" Target="fonts/Spectral-italic.fntdata"/><Relationship Id="rId27" Type="http://schemas.openxmlformats.org/officeDocument/2006/relationships/font" Target="fonts/Spectral-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pectral-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ppCon/CppCon2017/blob/master/Presentations/When%20a%20Microsecond%20Is%20an%20Eternity/When%20a%20Microsecond%20Is%20an%20Eternity%20-%20Carl%20Cook%20-%20CppCon%202017.pdf" TargetMode="External"/><Relationship Id="rId3" Type="http://schemas.openxmlformats.org/officeDocument/2006/relationships/hyperlink" Target="https://blog.cloudflare.com/branch-predictor/"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dit.com/user/modern_footbal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vidhbailey.com/dhbpapers/overfit-tools-at.pdf"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7a76f61f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307a76f61f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Sources: </a:t>
            </a:r>
            <a:r>
              <a:rPr lang="en-US" u="sng">
                <a:solidFill>
                  <a:schemeClr val="hlink"/>
                </a:solidFill>
                <a:hlinkClick r:id="rId2"/>
              </a:rPr>
              <a:t>https://github.com/CppCon/CppCon2017/blob/master/Presentations/When%20a%20Microsecond%20Is%20an%20Eternity/When%20a%20Microsecond%20Is%20an%20Eternity%20-%20Carl%20Cook%20-%20CppCon%202017.pdf</a:t>
            </a:r>
            <a:br>
              <a:rPr lang="en-US"/>
            </a:br>
            <a:r>
              <a:rPr lang="en-US" u="sng">
                <a:solidFill>
                  <a:schemeClr val="hlink"/>
                </a:solidFill>
                <a:hlinkClick r:id="rId3"/>
              </a:rPr>
              <a:t>https://blog.cloudflare.com/branch-predictor/</a:t>
            </a:r>
            <a:r>
              <a:rPr lang="en-US"/>
              <a:t> </a:t>
            </a:r>
            <a:endParaRPr/>
          </a:p>
        </p:txBody>
      </p:sp>
      <p:sp>
        <p:nvSpPr>
          <p:cNvPr id="105" name="Google Shape;105;g307a76f61f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039fbb223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4039fbb223_0_3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76" name="Google Shape;176;g34039fbb223_0_3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039fbb22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34039fbb223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Christo</a:t>
            </a:r>
            <a:endParaRPr/>
          </a:p>
        </p:txBody>
      </p:sp>
      <p:sp>
        <p:nvSpPr>
          <p:cNvPr id="184" name="Google Shape;184;g34039fbb223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039fbb223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4039fbb223_2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92" name="Google Shape;192;g34039fbb223_2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039fbb223_2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34039fbb223_2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a:p>
            <a:pPr indent="0" lvl="0" marL="0" rtl="0" algn="l">
              <a:lnSpc>
                <a:spcPct val="100000"/>
              </a:lnSpc>
              <a:spcBef>
                <a:spcPts val="0"/>
              </a:spcBef>
              <a:spcAft>
                <a:spcPts val="0"/>
              </a:spcAft>
              <a:buSzPts val="1400"/>
              <a:buNone/>
            </a:pPr>
            <a:r>
              <a:rPr lang="en-US" u="sng">
                <a:solidFill>
                  <a:schemeClr val="hlink"/>
                </a:solidFill>
                <a:hlinkClick r:id="rId2"/>
              </a:rPr>
              <a:t>https://www.reddit.com/user/modern_football/</a:t>
            </a:r>
            <a:r>
              <a:rPr lang="en-US"/>
              <a:t> </a:t>
            </a:r>
            <a:endParaRPr/>
          </a:p>
        </p:txBody>
      </p:sp>
      <p:sp>
        <p:nvSpPr>
          <p:cNvPr id="200" name="Google Shape;200;g34039fbb223_2_2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039fbb223_2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34039fbb223_2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Ethan</a:t>
            </a:r>
            <a:endParaRPr/>
          </a:p>
        </p:txBody>
      </p:sp>
      <p:sp>
        <p:nvSpPr>
          <p:cNvPr id="208" name="Google Shape;208;g34039fbb223_2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39fbb223_2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4039fbb223_2_4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Transition</a:t>
            </a:r>
            <a:endParaRPr/>
          </a:p>
        </p:txBody>
      </p:sp>
      <p:sp>
        <p:nvSpPr>
          <p:cNvPr id="216" name="Google Shape;216;g34039fbb223_2_4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039fbb223_2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4039fbb223_2_4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Tom</a:t>
            </a:r>
            <a:endParaRPr/>
          </a:p>
          <a:p>
            <a:pPr indent="0" lvl="0" marL="0" rtl="0" algn="l">
              <a:lnSpc>
                <a:spcPct val="100000"/>
              </a:lnSpc>
              <a:spcBef>
                <a:spcPts val="0"/>
              </a:spcBef>
              <a:spcAft>
                <a:spcPts val="0"/>
              </a:spcAft>
              <a:buSzPts val="1400"/>
              <a:buNone/>
            </a:pPr>
            <a:r>
              <a:rPr lang="en-US" u="sng">
                <a:solidFill>
                  <a:schemeClr val="hlink"/>
                </a:solidFill>
                <a:hlinkClick r:id="rId2"/>
              </a:rPr>
              <a:t>https://www.davidhbailey.com/dhbpapers/overfit-tools-at.pdf</a:t>
            </a:r>
            <a:r>
              <a:rPr lang="en-US"/>
              <a:t> </a:t>
            </a:r>
            <a:endParaRPr/>
          </a:p>
        </p:txBody>
      </p:sp>
      <p:sp>
        <p:nvSpPr>
          <p:cNvPr id="224" name="Google Shape;224;g34039fbb223_2_4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039fbb223_2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4039fbb223_2_5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232" name="Google Shape;232;g34039fbb223_2_5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039fbb223_2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4039fbb223_2_6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240" name="Google Shape;240;g34039fbb223_2_6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039fbb223_2_7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34039fbb223_2_7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Ethan</a:t>
            </a:r>
            <a:endParaRPr/>
          </a:p>
        </p:txBody>
      </p:sp>
      <p:sp>
        <p:nvSpPr>
          <p:cNvPr id="248" name="Google Shape;248;g34039fbb223_2_7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039fbb223_2_8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4039fbb223_2_8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256" name="Google Shape;256;g34039fbb223_2_8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7a76f61fe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307a76f61fe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307a76f61fe_0_3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039fbb22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34039fbb22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0" name="Google Shape;120;g34039fbb22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039fbb223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4039fbb223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9" name="Google Shape;129;g34039fbb223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d57e82d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317d57e82d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38" name="Google Shape;138;g317d57e82d5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83860475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083860475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46" name="Google Shape;146;g30838604751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031f6ef9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4031f6ef95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53" name="Google Shape;153;g34031f6ef95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Transition</a:t>
            </a:r>
            <a:endParaRPr/>
          </a:p>
        </p:txBody>
      </p:sp>
      <p:sp>
        <p:nvSpPr>
          <p:cNvPr id="160" name="Google Shape;16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039fbb223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4039fbb223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68" name="Google Shape;168;g34039fbb223_0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6441918" y="3329790"/>
            <a:ext cx="4941771" cy="3200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 name="Google Shape;17;p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1"/>
        </a:solidFill>
      </p:bgPr>
    </p:bg>
    <p:spTree>
      <p:nvGrpSpPr>
        <p:cNvPr id="70" name="Shape 70"/>
        <p:cNvGrpSpPr/>
        <p:nvPr/>
      </p:nvGrpSpPr>
      <p:grpSpPr>
        <a:xfrm>
          <a:off x="0" y="0"/>
          <a:ext cx="0" cy="0"/>
          <a:chOff x="0" y="0"/>
          <a:chExt cx="0" cy="0"/>
        </a:xfrm>
      </p:grpSpPr>
      <p:sp>
        <p:nvSpPr>
          <p:cNvPr id="71" name="Google Shape;71;p22"/>
          <p:cNvSpPr txBox="1"/>
          <p:nvPr>
            <p:ph type="title"/>
          </p:nvPr>
        </p:nvSpPr>
        <p:spPr>
          <a:xfrm>
            <a:off x="1341120" y="558801"/>
            <a:ext cx="9953308"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2" name="Google Shape;72;p22"/>
          <p:cNvGrpSpPr/>
          <p:nvPr/>
        </p:nvGrpSpPr>
        <p:grpSpPr>
          <a:xfrm>
            <a:off x="4429817" y="0"/>
            <a:ext cx="7762183" cy="2754814"/>
            <a:chOff x="7334250" y="0"/>
            <a:chExt cx="4857750" cy="1724025"/>
          </a:xfrm>
        </p:grpSpPr>
        <p:cxnSp>
          <p:nvCxnSpPr>
            <p:cNvPr id="73" name="Google Shape;73;p22"/>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74" name="Google Shape;74;p22"/>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75" name="Google Shape;75;p22"/>
          <p:cNvSpPr txBox="1"/>
          <p:nvPr>
            <p:ph idx="1" type="body"/>
          </p:nvPr>
        </p:nvSpPr>
        <p:spPr>
          <a:xfrm>
            <a:off x="1341120" y="2960877"/>
            <a:ext cx="2722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22"/>
          <p:cNvSpPr txBox="1"/>
          <p:nvPr>
            <p:ph idx="2" type="body"/>
          </p:nvPr>
        </p:nvSpPr>
        <p:spPr>
          <a:xfrm>
            <a:off x="1341120" y="3392035"/>
            <a:ext cx="2722880" cy="2907164"/>
          </a:xfrm>
          <a:prstGeom prst="rect">
            <a:avLst/>
          </a:prstGeom>
          <a:noFill/>
          <a:ln>
            <a:noFill/>
          </a:ln>
        </p:spPr>
        <p:txBody>
          <a:bodyPr anchorCtr="0" anchor="t" bIns="45700" lIns="91425" spcFirstLastPara="1" rIns="91425" wrap="square" tIns="0">
            <a:normAutofit/>
          </a:bodyPr>
          <a:lstStyle>
            <a:lvl1pPr indent="-342900" lvl="0" marL="457200" algn="l">
              <a:lnSpc>
                <a:spcPct val="100000"/>
              </a:lnSpc>
              <a:spcBef>
                <a:spcPts val="1000"/>
              </a:spcBef>
              <a:spcAft>
                <a:spcPts val="0"/>
              </a:spcAft>
              <a:buClr>
                <a:schemeClr val="dk1"/>
              </a:buClr>
              <a:buSzPts val="1800"/>
              <a:buFont typeface="Arial"/>
              <a:buAutoNum type="arabicPeriod"/>
              <a:defRPr b="0" sz="1800"/>
            </a:lvl1pPr>
            <a:lvl2pPr indent="-342900" lvl="1" marL="914400" algn="l">
              <a:lnSpc>
                <a:spcPct val="100000"/>
              </a:lnSpc>
              <a:spcBef>
                <a:spcPts val="1000"/>
              </a:spcBef>
              <a:spcAft>
                <a:spcPts val="0"/>
              </a:spcAft>
              <a:buClr>
                <a:schemeClr val="dk1"/>
              </a:buClr>
              <a:buSzPts val="1800"/>
              <a:buFont typeface="Arial"/>
              <a:buAutoNum type="alphaLcPeriod"/>
              <a:defRPr sz="1800"/>
            </a:lvl2pPr>
            <a:lvl3pPr indent="-342900" lvl="2" marL="1371600" algn="l">
              <a:lnSpc>
                <a:spcPct val="100000"/>
              </a:lnSpc>
              <a:spcBef>
                <a:spcPts val="1000"/>
              </a:spcBef>
              <a:spcAft>
                <a:spcPts val="0"/>
              </a:spcAft>
              <a:buClr>
                <a:schemeClr val="dk1"/>
              </a:buClr>
              <a:buSzPts val="1800"/>
              <a:buFont typeface="Arial"/>
              <a:buAutoNum type="arabicParenR"/>
              <a:defRPr sz="1800"/>
            </a:lvl3pPr>
            <a:lvl4pPr indent="-342900" lvl="3" marL="1828800" algn="l">
              <a:lnSpc>
                <a:spcPct val="100000"/>
              </a:lnSpc>
              <a:spcBef>
                <a:spcPts val="1000"/>
              </a:spcBef>
              <a:spcAft>
                <a:spcPts val="0"/>
              </a:spcAft>
              <a:buClr>
                <a:schemeClr val="dk1"/>
              </a:buClr>
              <a:buSzPts val="1800"/>
              <a:buFont typeface="Arial"/>
              <a:buAutoNum type="alphaLcParenR"/>
              <a:defRPr sz="1800"/>
            </a:lvl4pPr>
            <a:lvl5pPr indent="-342900" lvl="4" marL="2286000" algn="l">
              <a:lnSpc>
                <a:spcPct val="100000"/>
              </a:lnSpc>
              <a:spcBef>
                <a:spcPts val="1000"/>
              </a:spcBef>
              <a:spcAft>
                <a:spcPts val="0"/>
              </a:spcAft>
              <a:buClr>
                <a:schemeClr val="dk1"/>
              </a:buClr>
              <a:buSzPts val="1800"/>
              <a:buFont typeface="Arial"/>
              <a:buAutoNum type="romanLcPeriod"/>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3" type="body"/>
          </p:nvPr>
        </p:nvSpPr>
        <p:spPr>
          <a:xfrm>
            <a:off x="4754881" y="2960877"/>
            <a:ext cx="5516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22"/>
          <p:cNvSpPr txBox="1"/>
          <p:nvPr>
            <p:ph idx="4" type="body"/>
          </p:nvPr>
        </p:nvSpPr>
        <p:spPr>
          <a:xfrm>
            <a:off x="4754881" y="3324859"/>
            <a:ext cx="5506720" cy="303148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1"/>
        </a:solidFill>
      </p:bgPr>
    </p:bg>
    <p:spTree>
      <p:nvGrpSpPr>
        <p:cNvPr id="81" name="Shape 81"/>
        <p:cNvGrpSpPr/>
        <p:nvPr/>
      </p:nvGrpSpPr>
      <p:grpSpPr>
        <a:xfrm>
          <a:off x="0" y="0"/>
          <a:ext cx="0" cy="0"/>
          <a:chOff x="0" y="0"/>
          <a:chExt cx="0" cy="0"/>
        </a:xfrm>
      </p:grpSpPr>
      <p:sp>
        <p:nvSpPr>
          <p:cNvPr id="82" name="Google Shape;82;p24"/>
          <p:cNvSpPr txBox="1"/>
          <p:nvPr>
            <p:ph type="title"/>
          </p:nvPr>
        </p:nvSpPr>
        <p:spPr>
          <a:xfrm>
            <a:off x="838201" y="895350"/>
            <a:ext cx="3247662" cy="1917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 type="body"/>
          </p:nvPr>
        </p:nvSpPr>
        <p:spPr>
          <a:xfrm>
            <a:off x="838200" y="2813049"/>
            <a:ext cx="3247662" cy="323849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4"/>
          <p:cNvSpPr txBox="1"/>
          <p:nvPr>
            <p:ph idx="11" type="ftr"/>
          </p:nvPr>
        </p:nvSpPr>
        <p:spPr>
          <a:xfrm>
            <a:off x="731615"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86" name="Google Shape;86;p24"/>
          <p:cNvGrpSpPr/>
          <p:nvPr/>
        </p:nvGrpSpPr>
        <p:grpSpPr>
          <a:xfrm>
            <a:off x="0" y="0"/>
            <a:ext cx="2327564" cy="1505528"/>
            <a:chOff x="0" y="0"/>
            <a:chExt cx="2238376" cy="3105150"/>
          </a:xfrm>
        </p:grpSpPr>
        <p:cxnSp>
          <p:nvCxnSpPr>
            <p:cNvPr id="87" name="Google Shape;87;p24"/>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88" name="Google Shape;88;p24"/>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dk1"/>
        </a:solidFill>
      </p:bgPr>
    </p:bg>
    <p:spTree>
      <p:nvGrpSpPr>
        <p:cNvPr id="89" name="Shape 89"/>
        <p:cNvGrpSpPr/>
        <p:nvPr/>
      </p:nvGrpSpPr>
      <p:grpSpPr>
        <a:xfrm>
          <a:off x="0" y="0"/>
          <a:ext cx="0" cy="0"/>
          <a:chOff x="0" y="0"/>
          <a:chExt cx="0" cy="0"/>
        </a:xfrm>
      </p:grpSpPr>
      <p:sp>
        <p:nvSpPr>
          <p:cNvPr id="90" name="Google Shape;90;p27"/>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 type="subTitle"/>
          </p:nvPr>
        </p:nvSpPr>
        <p:spPr>
          <a:xfrm>
            <a:off x="4267200" y="3238103"/>
            <a:ext cx="4179570" cy="285018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800"/>
              <a:buNone/>
              <a:defRPr sz="18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27"/>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93" name="Google Shape;93;p27"/>
          <p:cNvSpPr txBox="1"/>
          <p:nvPr>
            <p:ph idx="11" type="ftr"/>
          </p:nvPr>
        </p:nvSpPr>
        <p:spPr>
          <a:xfrm>
            <a:off x="4267200" y="6356350"/>
            <a:ext cx="417957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7"/>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95" name="Shape 95"/>
        <p:cNvGrpSpPr/>
        <p:nvPr/>
      </p:nvGrpSpPr>
      <p:grpSpPr>
        <a:xfrm>
          <a:off x="0" y="0"/>
          <a:ext cx="0" cy="0"/>
          <a:chOff x="0" y="0"/>
          <a:chExt cx="0" cy="0"/>
        </a:xfrm>
      </p:grpSpPr>
      <p:cxnSp>
        <p:nvCxnSpPr>
          <p:cNvPr id="96" name="Google Shape;96;p23"/>
          <p:cNvCxnSpPr/>
          <p:nvPr/>
        </p:nvCxnSpPr>
        <p:spPr>
          <a:xfrm rot="10800000">
            <a:off x="3094182" y="0"/>
            <a:ext cx="1745673" cy="3897745"/>
          </a:xfrm>
          <a:prstGeom prst="straightConnector1">
            <a:avLst/>
          </a:prstGeom>
          <a:noFill/>
          <a:ln cap="flat" cmpd="sng" w="9525">
            <a:solidFill>
              <a:schemeClr val="dk1"/>
            </a:solidFill>
            <a:prstDash val="solid"/>
            <a:miter lim="800000"/>
            <a:headEnd len="sm" w="sm" type="none"/>
            <a:tailEnd len="sm" w="sm" type="none"/>
          </a:ln>
        </p:spPr>
      </p:cxnSp>
      <p:sp>
        <p:nvSpPr>
          <p:cNvPr id="97" name="Google Shape;97;p23"/>
          <p:cNvSpPr txBox="1"/>
          <p:nvPr>
            <p:ph type="title"/>
          </p:nvPr>
        </p:nvSpPr>
        <p:spPr>
          <a:xfrm>
            <a:off x="5476874" y="1671639"/>
            <a:ext cx="5884027"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p:nvPr>
            <p:ph idx="2" type="pic"/>
          </p:nvPr>
        </p:nvSpPr>
        <p:spPr>
          <a:xfrm>
            <a:off x="-28230" y="-9144"/>
            <a:ext cx="5481955" cy="6876288"/>
          </a:xfrm>
          <a:prstGeom prst="rect">
            <a:avLst/>
          </a:prstGeom>
          <a:noFill/>
          <a:ln>
            <a:noFill/>
          </a:ln>
        </p:spPr>
      </p:sp>
      <p:sp>
        <p:nvSpPr>
          <p:cNvPr id="99" name="Google Shape;99;p23"/>
          <p:cNvSpPr txBox="1"/>
          <p:nvPr>
            <p:ph idx="11" type="ftr"/>
          </p:nvPr>
        </p:nvSpPr>
        <p:spPr>
          <a:xfrm>
            <a:off x="825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3"/>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3"/>
          <p:cNvSpPr txBox="1"/>
          <p:nvPr>
            <p:ph idx="1" type="body"/>
          </p:nvPr>
        </p:nvSpPr>
        <p:spPr>
          <a:xfrm>
            <a:off x="5453725" y="3660774"/>
            <a:ext cx="5907176" cy="2536826"/>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8" name="Shape 18"/>
        <p:cNvGrpSpPr/>
        <p:nvPr/>
      </p:nvGrpSpPr>
      <p:grpSpPr>
        <a:xfrm>
          <a:off x="0" y="0"/>
          <a:ext cx="0" cy="0"/>
          <a:chOff x="0" y="0"/>
          <a:chExt cx="0" cy="0"/>
        </a:xfrm>
      </p:grpSpPr>
      <p:pic>
        <p:nvPicPr>
          <p:cNvPr id="19" name="Google Shape;19;p16"/>
          <p:cNvPicPr preferRelativeResize="0"/>
          <p:nvPr/>
        </p:nvPicPr>
        <p:blipFill rotWithShape="1">
          <a:blip r:embed="rId2">
            <a:alphaModFix/>
          </a:blip>
          <a:srcRect b="23070" l="0" r="28339" t="18301"/>
          <a:stretch/>
        </p:blipFill>
        <p:spPr>
          <a:xfrm>
            <a:off x="4229100" y="0"/>
            <a:ext cx="7962901" cy="6858000"/>
          </a:xfrm>
          <a:prstGeom prst="rect">
            <a:avLst/>
          </a:prstGeom>
          <a:noFill/>
          <a:ln>
            <a:noFill/>
          </a:ln>
        </p:spPr>
      </p:pic>
      <p:sp>
        <p:nvSpPr>
          <p:cNvPr id="20" name="Google Shape;20;p16"/>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1333500" y="2674013"/>
            <a:ext cx="2895600" cy="3269589"/>
          </a:xfrm>
          <a:prstGeom prst="rect">
            <a:avLst/>
          </a:prstGeom>
          <a:noFill/>
          <a:ln>
            <a:noFill/>
          </a:ln>
        </p:spPr>
        <p:txBody>
          <a:bodyPr anchorCtr="0" anchor="t" bIns="45700" lIns="91425" spcFirstLastPara="1" rIns="91425" wrap="square" tIns="45700">
            <a:normAutofit/>
          </a:bodyPr>
          <a:lstStyle>
            <a:lvl1pPr indent="-228600" lvl="0" marL="457200" algn="l">
              <a:lnSpc>
                <a:spcPct val="140000"/>
              </a:lnSpc>
              <a:spcBef>
                <a:spcPts val="1000"/>
              </a:spcBef>
              <a:spcAft>
                <a:spcPts val="0"/>
              </a:spcAft>
              <a:buClr>
                <a:schemeClr val="lt1"/>
              </a:buClr>
              <a:buSzPts val="1800"/>
              <a:buNone/>
              <a:defRPr sz="1800">
                <a:solidFill>
                  <a:schemeClr val="lt1"/>
                </a:solidFill>
              </a:defRPr>
            </a:lvl1pPr>
            <a:lvl2pPr indent="-228600" lvl="1" marL="914400" algn="l">
              <a:lnSpc>
                <a:spcPct val="140000"/>
              </a:lnSpc>
              <a:spcBef>
                <a:spcPts val="1000"/>
              </a:spcBef>
              <a:spcAft>
                <a:spcPts val="0"/>
              </a:spcAft>
              <a:buClr>
                <a:schemeClr val="lt1"/>
              </a:buClr>
              <a:buSzPts val="1800"/>
              <a:buNone/>
              <a:defRPr sz="1800">
                <a:solidFill>
                  <a:schemeClr val="lt1"/>
                </a:solidFill>
              </a:defRPr>
            </a:lvl2pPr>
            <a:lvl3pPr indent="-228600" lvl="2" marL="1371600" algn="l">
              <a:lnSpc>
                <a:spcPct val="140000"/>
              </a:lnSpc>
              <a:spcBef>
                <a:spcPts val="1000"/>
              </a:spcBef>
              <a:spcAft>
                <a:spcPts val="0"/>
              </a:spcAft>
              <a:buClr>
                <a:schemeClr val="lt1"/>
              </a:buClr>
              <a:buSzPts val="1800"/>
              <a:buNone/>
              <a:defRPr sz="1800">
                <a:solidFill>
                  <a:schemeClr val="lt1"/>
                </a:solidFill>
              </a:defRPr>
            </a:lvl3pPr>
            <a:lvl4pPr indent="-228600" lvl="3" marL="1828800" algn="l">
              <a:lnSpc>
                <a:spcPct val="140000"/>
              </a:lnSpc>
              <a:spcBef>
                <a:spcPts val="1000"/>
              </a:spcBef>
              <a:spcAft>
                <a:spcPts val="0"/>
              </a:spcAft>
              <a:buClr>
                <a:schemeClr val="lt1"/>
              </a:buClr>
              <a:buSzPts val="1800"/>
              <a:buNone/>
              <a:defRPr sz="1800">
                <a:solidFill>
                  <a:schemeClr val="lt1"/>
                </a:solidFill>
              </a:defRPr>
            </a:lvl4pPr>
            <a:lvl5pPr indent="-228600" lvl="4" marL="2286000" algn="l">
              <a:lnSpc>
                <a:spcPct val="140000"/>
              </a:lnSpc>
              <a:spcBef>
                <a:spcPts val="10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bg>
      <p:bgPr>
        <a:solidFill>
          <a:schemeClr val="accent1"/>
        </a:solidFill>
      </p:bgPr>
    </p:bg>
    <p:spTree>
      <p:nvGrpSpPr>
        <p:cNvPr id="24" name="Shape 24"/>
        <p:cNvGrpSpPr/>
        <p:nvPr/>
      </p:nvGrpSpPr>
      <p:grpSpPr>
        <a:xfrm>
          <a:off x="0" y="0"/>
          <a:ext cx="0" cy="0"/>
          <a:chOff x="0" y="0"/>
          <a:chExt cx="0" cy="0"/>
        </a:xfrm>
      </p:grpSpPr>
      <p:sp>
        <p:nvSpPr>
          <p:cNvPr id="25" name="Google Shape;25;p17"/>
          <p:cNvSpPr txBox="1"/>
          <p:nvPr>
            <p:ph type="ctrTitle"/>
          </p:nvPr>
        </p:nvSpPr>
        <p:spPr>
          <a:xfrm>
            <a:off x="6991350" y="487018"/>
            <a:ext cx="4179570" cy="337735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6" name="Google Shape;26;p17"/>
          <p:cNvGrpSpPr/>
          <p:nvPr/>
        </p:nvGrpSpPr>
        <p:grpSpPr>
          <a:xfrm>
            <a:off x="0" y="0"/>
            <a:ext cx="6557818" cy="6858000"/>
            <a:chOff x="0" y="0"/>
            <a:chExt cx="4762501" cy="5186363"/>
          </a:xfrm>
        </p:grpSpPr>
        <p:cxnSp>
          <p:nvCxnSpPr>
            <p:cNvPr id="27" name="Google Shape;27;p17"/>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28" name="Google Shape;28;p17"/>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29" name="Shape 29"/>
        <p:cNvGrpSpPr/>
        <p:nvPr/>
      </p:nvGrpSpPr>
      <p:grpSpPr>
        <a:xfrm>
          <a:off x="0" y="0"/>
          <a:ext cx="0" cy="0"/>
          <a:chOff x="0" y="0"/>
          <a:chExt cx="0" cy="0"/>
        </a:xfrm>
      </p:grpSpPr>
      <p:grpSp>
        <p:nvGrpSpPr>
          <p:cNvPr id="30" name="Google Shape;30;p26"/>
          <p:cNvGrpSpPr/>
          <p:nvPr/>
        </p:nvGrpSpPr>
        <p:grpSpPr>
          <a:xfrm>
            <a:off x="0" y="0"/>
            <a:ext cx="2590800" cy="1027906"/>
            <a:chOff x="0" y="0"/>
            <a:chExt cx="2590800" cy="1027906"/>
          </a:xfrm>
        </p:grpSpPr>
        <p:cxnSp>
          <p:nvCxnSpPr>
            <p:cNvPr id="31" name="Google Shape;31;p2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32" name="Google Shape;32;p2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33" name="Google Shape;33;p26"/>
          <p:cNvSpPr txBox="1"/>
          <p:nvPr>
            <p:ph type="title"/>
          </p:nvPr>
        </p:nvSpPr>
        <p:spPr>
          <a:xfrm>
            <a:off x="838200" y="353550"/>
            <a:ext cx="10515600" cy="13255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8382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bg>
      <p:bgPr>
        <a:solidFill>
          <a:schemeClr val="dk1"/>
        </a:solidFill>
      </p:bgPr>
    </p:bg>
    <p:spTree>
      <p:nvGrpSpPr>
        <p:cNvPr id="36" name="Shape 36"/>
        <p:cNvGrpSpPr/>
        <p:nvPr/>
      </p:nvGrpSpPr>
      <p:grpSpPr>
        <a:xfrm>
          <a:off x="0" y="0"/>
          <a:ext cx="0" cy="0"/>
          <a:chOff x="0" y="0"/>
          <a:chExt cx="0" cy="0"/>
        </a:xfrm>
      </p:grpSpPr>
      <p:sp>
        <p:nvSpPr>
          <p:cNvPr id="37" name="Google Shape;37;p20"/>
          <p:cNvSpPr txBox="1"/>
          <p:nvPr>
            <p:ph type="ctrTitle"/>
          </p:nvPr>
        </p:nvSpPr>
        <p:spPr>
          <a:xfrm>
            <a:off x="6991350" y="406400"/>
            <a:ext cx="4179570" cy="34579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8" name="Google Shape;38;p20"/>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39" name="Shape 39"/>
        <p:cNvGrpSpPr/>
        <p:nvPr/>
      </p:nvGrpSpPr>
      <p:grpSpPr>
        <a:xfrm>
          <a:off x="0" y="0"/>
          <a:ext cx="0" cy="0"/>
          <a:chOff x="0" y="0"/>
          <a:chExt cx="0" cy="0"/>
        </a:xfrm>
      </p:grpSpPr>
      <p:sp>
        <p:nvSpPr>
          <p:cNvPr id="40" name="Google Shape;40;p25"/>
          <p:cNvSpPr txBox="1"/>
          <p:nvPr>
            <p:ph type="title"/>
          </p:nvPr>
        </p:nvSpPr>
        <p:spPr>
          <a:xfrm>
            <a:off x="838200" y="337192"/>
            <a:ext cx="5655197" cy="19978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 type="body"/>
          </p:nvPr>
        </p:nvSpPr>
        <p:spPr>
          <a:xfrm>
            <a:off x="838200" y="2705177"/>
            <a:ext cx="5733772" cy="4489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5"/>
          <p:cNvSpPr txBox="1"/>
          <p:nvPr>
            <p:ph idx="2" type="body"/>
          </p:nvPr>
        </p:nvSpPr>
        <p:spPr>
          <a:xfrm>
            <a:off x="838199" y="3154166"/>
            <a:ext cx="5733773" cy="3032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Font typeface="Arial"/>
              <a:buChar char="•"/>
              <a:defRPr sz="1800"/>
            </a:lvl1pPr>
            <a:lvl2pPr indent="-342900" lvl="1" marL="914400" algn="l">
              <a:lnSpc>
                <a:spcPct val="100000"/>
              </a:lnSpc>
              <a:spcBef>
                <a:spcPts val="500"/>
              </a:spcBef>
              <a:spcAft>
                <a:spcPts val="0"/>
              </a:spcAft>
              <a:buClr>
                <a:schemeClr val="dk1"/>
              </a:buClr>
              <a:buSzPts val="1800"/>
              <a:buFont typeface="Arial"/>
              <a:buChar char="•"/>
              <a:defRPr sz="1800"/>
            </a:lvl2pPr>
            <a:lvl3pPr indent="-342900" lvl="2" marL="1371600" algn="l">
              <a:lnSpc>
                <a:spcPct val="100000"/>
              </a:lnSpc>
              <a:spcBef>
                <a:spcPts val="500"/>
              </a:spcBef>
              <a:spcAft>
                <a:spcPts val="0"/>
              </a:spcAft>
              <a:buClr>
                <a:schemeClr val="dk1"/>
              </a:buClr>
              <a:buSzPts val="1800"/>
              <a:buFont typeface="Arial"/>
              <a:buChar char="•"/>
              <a:defRPr sz="1800"/>
            </a:lvl3pPr>
            <a:lvl4pPr indent="-342900" lvl="3" marL="1828800" algn="l">
              <a:lnSpc>
                <a:spcPct val="100000"/>
              </a:lnSpc>
              <a:spcBef>
                <a:spcPts val="500"/>
              </a:spcBef>
              <a:spcAft>
                <a:spcPts val="0"/>
              </a:spcAft>
              <a:buClr>
                <a:schemeClr val="dk1"/>
              </a:buClr>
              <a:buSzPts val="1800"/>
              <a:buFont typeface="Arial"/>
              <a:buChar char="•"/>
              <a:defRPr sz="1800"/>
            </a:lvl4pPr>
            <a:lvl5pPr indent="-342900" lvl="4" marL="2286000" algn="l">
              <a:lnSpc>
                <a:spcPct val="100000"/>
              </a:lnSpc>
              <a:spcBef>
                <a:spcPts val="5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5"/>
          <p:cNvSpPr txBox="1"/>
          <p:nvPr>
            <p:ph idx="3" type="body"/>
          </p:nvPr>
        </p:nvSpPr>
        <p:spPr>
          <a:xfrm>
            <a:off x="7887108" y="2705177"/>
            <a:ext cx="3943627" cy="4489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5"/>
          <p:cNvSpPr txBox="1"/>
          <p:nvPr>
            <p:ph idx="4" type="body"/>
          </p:nvPr>
        </p:nvSpPr>
        <p:spPr>
          <a:xfrm>
            <a:off x="7887107" y="3164867"/>
            <a:ext cx="3943627" cy="3032733"/>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11" type="ftr"/>
          </p:nvPr>
        </p:nvSpPr>
        <p:spPr>
          <a:xfrm>
            <a:off x="843986"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25"/>
          <p:cNvPicPr preferRelativeResize="0"/>
          <p:nvPr/>
        </p:nvPicPr>
        <p:blipFill rotWithShape="1">
          <a:blip r:embed="rId2">
            <a:alphaModFix/>
          </a:blip>
          <a:srcRect b="73496" l="18645" r="28732" t="319"/>
          <a:stretch/>
        </p:blipFill>
        <p:spPr>
          <a:xfrm flipH="1" rot="10800000">
            <a:off x="6308436" y="-11"/>
            <a:ext cx="5883564" cy="23664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8" name="Shape 48"/>
        <p:cNvGrpSpPr/>
        <p:nvPr/>
      </p:nvGrpSpPr>
      <p:grpSpPr>
        <a:xfrm>
          <a:off x="0" y="0"/>
          <a:ext cx="0" cy="0"/>
          <a:chOff x="0" y="0"/>
          <a:chExt cx="0" cy="0"/>
        </a:xfrm>
      </p:grpSpPr>
      <p:sp>
        <p:nvSpPr>
          <p:cNvPr id="49" name="Google Shape;49;p19"/>
          <p:cNvSpPr txBox="1"/>
          <p:nvPr>
            <p:ph type="title"/>
          </p:nvPr>
        </p:nvSpPr>
        <p:spPr>
          <a:xfrm>
            <a:off x="1322318" y="268360"/>
            <a:ext cx="7288282" cy="212117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 type="body"/>
          </p:nvPr>
        </p:nvSpPr>
        <p:spPr>
          <a:xfrm>
            <a:off x="1322388" y="2763078"/>
            <a:ext cx="7288212" cy="34070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Arial"/>
              <a:buNone/>
              <a:defRPr b="1"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1" name="Google Shape;51;p19"/>
          <p:cNvGrpSpPr/>
          <p:nvPr/>
        </p:nvGrpSpPr>
        <p:grpSpPr>
          <a:xfrm>
            <a:off x="9096374" y="-25401"/>
            <a:ext cx="3095625" cy="6883401"/>
            <a:chOff x="9096375" y="-25401"/>
            <a:chExt cx="3095625" cy="6883401"/>
          </a:xfrm>
        </p:grpSpPr>
        <p:cxnSp>
          <p:nvCxnSpPr>
            <p:cNvPr id="52" name="Google Shape;52;p19"/>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53" name="Google Shape;53;p19"/>
            <p:cNvCxnSpPr/>
            <p:nvPr/>
          </p:nvCxnSpPr>
          <p:spPr>
            <a:xfrm flipH="1">
              <a:off x="9381744" y="-25401"/>
              <a:ext cx="2810256" cy="6883401"/>
            </a:xfrm>
            <a:prstGeom prst="straightConnector1">
              <a:avLst/>
            </a:prstGeom>
            <a:noFill/>
            <a:ln cap="flat" cmpd="sng" w="9525">
              <a:solidFill>
                <a:schemeClr val="dk1"/>
              </a:solidFill>
              <a:prstDash val="solid"/>
              <a:miter lim="800000"/>
              <a:headEnd len="sm" w="sm" type="none"/>
              <a:tailEnd len="sm" w="sm" type="none"/>
            </a:ln>
          </p:spPr>
        </p:cxnSp>
      </p:grpSp>
      <p:cxnSp>
        <p:nvCxnSpPr>
          <p:cNvPr id="54" name="Google Shape;54;p19"/>
          <p:cNvCxnSpPr/>
          <p:nvPr/>
        </p:nvCxnSpPr>
        <p:spPr>
          <a:xfrm flipH="1" rot="10800000">
            <a:off x="-1" y="-25403"/>
            <a:ext cx="1210573" cy="2048161"/>
          </a:xfrm>
          <a:prstGeom prst="straightConnector1">
            <a:avLst/>
          </a:prstGeom>
          <a:noFill/>
          <a:ln cap="flat" cmpd="sng" w="9525">
            <a:solidFill>
              <a:schemeClr val="dk1"/>
            </a:solidFill>
            <a:prstDash val="solid"/>
            <a:miter lim="800000"/>
            <a:headEnd len="sm" w="sm" type="none"/>
            <a:tailEnd len="sm" w="sm" type="none"/>
          </a:ln>
        </p:spPr>
      </p:cxnSp>
      <p:sp>
        <p:nvSpPr>
          <p:cNvPr id="55" name="Google Shape;55;p19"/>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accent1"/>
        </a:solidFill>
      </p:bgPr>
    </p:bg>
    <p:spTree>
      <p:nvGrpSpPr>
        <p:cNvPr id="57" name="Shape 57"/>
        <p:cNvGrpSpPr/>
        <p:nvPr/>
      </p:nvGrpSpPr>
      <p:grpSpPr>
        <a:xfrm>
          <a:off x="0" y="0"/>
          <a:ext cx="0" cy="0"/>
          <a:chOff x="0" y="0"/>
          <a:chExt cx="0" cy="0"/>
        </a:xfrm>
      </p:grpSpPr>
      <p:pic>
        <p:nvPicPr>
          <p:cNvPr id="58" name="Google Shape;58;p21"/>
          <p:cNvPicPr preferRelativeResize="0"/>
          <p:nvPr/>
        </p:nvPicPr>
        <p:blipFill rotWithShape="1">
          <a:blip r:embed="rId2">
            <a:alphaModFix/>
          </a:blip>
          <a:srcRect b="22673" l="39434" r="0" t="20278"/>
          <a:stretch/>
        </p:blipFill>
        <p:spPr>
          <a:xfrm>
            <a:off x="25785" y="0"/>
            <a:ext cx="4093633" cy="3912394"/>
          </a:xfrm>
          <a:prstGeom prst="rect">
            <a:avLst/>
          </a:prstGeom>
          <a:noFill/>
          <a:ln>
            <a:noFill/>
          </a:ln>
        </p:spPr>
      </p:pic>
      <p:sp>
        <p:nvSpPr>
          <p:cNvPr id="59" name="Google Shape;59;p21"/>
          <p:cNvSpPr txBox="1"/>
          <p:nvPr>
            <p:ph type="title"/>
          </p:nvPr>
        </p:nvSpPr>
        <p:spPr>
          <a:xfrm>
            <a:off x="2933700" y="568961"/>
            <a:ext cx="8420100"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 type="body"/>
          </p:nvPr>
        </p:nvSpPr>
        <p:spPr>
          <a:xfrm>
            <a:off x="2933700" y="2797255"/>
            <a:ext cx="3924300"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1"/>
          <p:cNvSpPr txBox="1"/>
          <p:nvPr>
            <p:ph idx="2" type="body"/>
          </p:nvPr>
        </p:nvSpPr>
        <p:spPr>
          <a:xfrm>
            <a:off x="2933700" y="3251596"/>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1"/>
          <p:cNvSpPr txBox="1"/>
          <p:nvPr>
            <p:ph idx="3" type="body"/>
          </p:nvPr>
        </p:nvSpPr>
        <p:spPr>
          <a:xfrm>
            <a:off x="7410173" y="2797255"/>
            <a:ext cx="3943627"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1"/>
          <p:cNvSpPr txBox="1"/>
          <p:nvPr>
            <p:ph idx="4" type="body"/>
          </p:nvPr>
        </p:nvSpPr>
        <p:spPr>
          <a:xfrm>
            <a:off x="7410173" y="3251595"/>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1"/>
          <p:cNvSpPr txBox="1"/>
          <p:nvPr>
            <p:ph idx="11" type="ftr"/>
          </p:nvPr>
        </p:nvSpPr>
        <p:spPr>
          <a:xfrm>
            <a:off x="296926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bg>
      <p:bgPr>
        <a:solidFill>
          <a:schemeClr val="dk1"/>
        </a:solidFill>
      </p:bgPr>
    </p:bg>
    <p:spTree>
      <p:nvGrpSpPr>
        <p:cNvPr id="66" name="Shape 66"/>
        <p:cNvGrpSpPr/>
        <p:nvPr/>
      </p:nvGrpSpPr>
      <p:grpSpPr>
        <a:xfrm>
          <a:off x="0" y="0"/>
          <a:ext cx="0" cy="0"/>
          <a:chOff x="0" y="0"/>
          <a:chExt cx="0" cy="0"/>
        </a:xfrm>
      </p:grpSpPr>
      <p:sp>
        <p:nvSpPr>
          <p:cNvPr id="67" name="Google Shape;67;p18"/>
          <p:cNvSpPr txBox="1"/>
          <p:nvPr>
            <p:ph type="ctrTitle"/>
          </p:nvPr>
        </p:nvSpPr>
        <p:spPr>
          <a:xfrm>
            <a:off x="6991350" y="487680"/>
            <a:ext cx="4179570" cy="337669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8" name="Google Shape;68;p18"/>
          <p:cNvCxnSpPr/>
          <p:nvPr/>
        </p:nvCxnSpPr>
        <p:spPr>
          <a:xfrm>
            <a:off x="3990667" y="0"/>
            <a:ext cx="1126278" cy="2512291"/>
          </a:xfrm>
          <a:prstGeom prst="straightConnector1">
            <a:avLst/>
          </a:prstGeom>
          <a:noFill/>
          <a:ln cap="flat" cmpd="sng" w="9525">
            <a:solidFill>
              <a:schemeClr val="lt1"/>
            </a:solidFill>
            <a:prstDash val="solid"/>
            <a:miter lim="800000"/>
            <a:headEnd len="sm" w="sm" type="none"/>
            <a:tailEnd len="sm" w="sm" type="none"/>
          </a:ln>
        </p:spPr>
      </p:cxnSp>
      <p:sp>
        <p:nvSpPr>
          <p:cNvPr id="69" name="Google Shape;69;p18"/>
          <p:cNvSpPr/>
          <p:nvPr>
            <p:ph idx="2" type="pic"/>
          </p:nvPr>
        </p:nvSpPr>
        <p:spPr>
          <a:xfrm>
            <a:off x="0" y="-5080"/>
            <a:ext cx="6576291" cy="6872605"/>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07a76f61fe_0_5"/>
          <p:cNvSpPr txBox="1"/>
          <p:nvPr>
            <p:ph type="ctrTitle"/>
          </p:nvPr>
        </p:nvSpPr>
        <p:spPr>
          <a:xfrm>
            <a:off x="3620050" y="3859175"/>
            <a:ext cx="8267100" cy="3200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Welcome! </a:t>
            </a:r>
            <a:endParaRPr sz="6000">
              <a:latin typeface="Spectral"/>
              <a:ea typeface="Spectral"/>
              <a:cs typeface="Spectral"/>
              <a:sym typeface="Spectral"/>
            </a:endParaRPr>
          </a:p>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Please, have a seat.</a:t>
            </a:r>
            <a:endParaRPr sz="6000">
              <a:latin typeface="Spectral"/>
              <a:ea typeface="Spectral"/>
              <a:cs typeface="Spectral"/>
              <a:sym typeface="Spectral"/>
            </a:endParaRPr>
          </a:p>
        </p:txBody>
      </p:sp>
      <p:sp>
        <p:nvSpPr>
          <p:cNvPr id="108" name="Google Shape;108;g307a76f61fe_0_5"/>
          <p:cNvSpPr txBox="1"/>
          <p:nvPr/>
        </p:nvSpPr>
        <p:spPr>
          <a:xfrm>
            <a:off x="8351575" y="342200"/>
            <a:ext cx="3451500" cy="19026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3500"/>
              <a:buFont typeface="Arial"/>
              <a:buNone/>
            </a:pPr>
            <a:r>
              <a:rPr b="0" i="1" lang="en-US" sz="3500" u="none" cap="none" strike="noStrike">
                <a:solidFill>
                  <a:schemeClr val="dk1"/>
                </a:solidFill>
                <a:latin typeface="Spectral"/>
                <a:ea typeface="Spectral"/>
                <a:cs typeface="Spectral"/>
                <a:sym typeface="Spectral"/>
              </a:rPr>
              <a:t>CWRU Quants</a:t>
            </a:r>
            <a:endParaRPr b="0" i="1" sz="3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2500"/>
              <a:buFont typeface="Arial"/>
              <a:buNone/>
            </a:pPr>
            <a:r>
              <a:rPr b="0" i="1" lang="en-US" sz="2500" u="none" cap="none" strike="noStrike">
                <a:solidFill>
                  <a:schemeClr val="dk1"/>
                </a:solidFill>
                <a:latin typeface="Spectral"/>
                <a:ea typeface="Spectral"/>
                <a:cs typeface="Spectral"/>
                <a:sym typeface="Spectral"/>
              </a:rPr>
              <a:t>quants@case.edu</a:t>
            </a:r>
            <a:endParaRPr b="0" i="1" sz="2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039fbb223_0_304"/>
          <p:cNvSpPr txBox="1"/>
          <p:nvPr>
            <p:ph type="title"/>
          </p:nvPr>
        </p:nvSpPr>
        <p:spPr>
          <a:xfrm>
            <a:off x="1322325" y="339804"/>
            <a:ext cx="7288200" cy="121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FPGAs – Parallelism</a:t>
            </a:r>
            <a:endParaRPr>
              <a:latin typeface="Spectral"/>
              <a:ea typeface="Spectral"/>
              <a:cs typeface="Spectral"/>
              <a:sym typeface="Spectral"/>
            </a:endParaRPr>
          </a:p>
        </p:txBody>
      </p:sp>
      <p:sp>
        <p:nvSpPr>
          <p:cNvPr id="179" name="Google Shape;179;g34039fbb223_0_304"/>
          <p:cNvSpPr txBox="1"/>
          <p:nvPr>
            <p:ph idx="1" type="body"/>
          </p:nvPr>
        </p:nvSpPr>
        <p:spPr>
          <a:xfrm>
            <a:off x="1090900" y="2019500"/>
            <a:ext cx="9700500" cy="3761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FPGAs are used for two main reasons:</a:t>
            </a:r>
            <a:endParaRPr b="0">
              <a:latin typeface="Spectral"/>
              <a:ea typeface="Spectral"/>
              <a:cs typeface="Spectral"/>
              <a:sym typeface="Spectral"/>
            </a:endParaRPr>
          </a:p>
          <a:p>
            <a:pPr indent="-342900" lvl="1" marL="914400" rtl="0" algn="l">
              <a:lnSpc>
                <a:spcPct val="100000"/>
              </a:lnSpc>
              <a:spcBef>
                <a:spcPts val="1000"/>
              </a:spcBef>
              <a:spcAft>
                <a:spcPts val="0"/>
              </a:spcAft>
              <a:buSzPts val="1800"/>
              <a:buFont typeface="Spectral"/>
              <a:buChar char="•"/>
            </a:pPr>
            <a:r>
              <a:rPr lang="en-US">
                <a:latin typeface="Spectral"/>
                <a:ea typeface="Spectral"/>
                <a:cs typeface="Spectral"/>
                <a:sym typeface="Spectral"/>
              </a:rPr>
              <a:t>Parallelism – FPGAs allow algorithm developers to get away from the OS, interrupts, context switching, CPU interfaces, and other extraneous factors when writing software for CPUs. </a:t>
            </a:r>
            <a:endParaRPr>
              <a:latin typeface="Spectral"/>
              <a:ea typeface="Spectral"/>
              <a:cs typeface="Spectral"/>
              <a:sym typeface="Spectral"/>
            </a:endParaRPr>
          </a:p>
          <a:p>
            <a:pPr indent="-342900" lvl="1" marL="914400" rtl="0" algn="l">
              <a:lnSpc>
                <a:spcPct val="100000"/>
              </a:lnSpc>
              <a:spcBef>
                <a:spcPts val="1000"/>
              </a:spcBef>
              <a:spcAft>
                <a:spcPts val="0"/>
              </a:spcAft>
              <a:buSzPts val="1800"/>
              <a:buFont typeface="Spectral"/>
              <a:buChar char="•"/>
            </a:pPr>
            <a:r>
              <a:rPr lang="en-US">
                <a:latin typeface="Spectral"/>
                <a:ea typeface="Spectral"/>
                <a:cs typeface="Spectral"/>
                <a:sym typeface="Spectral"/>
              </a:rPr>
              <a:t>FPGA processing paths can be highly parallel, with many control loops running at once at different rates. </a:t>
            </a:r>
            <a:endParaRPr>
              <a:latin typeface="Spectral"/>
              <a:ea typeface="Spectral"/>
              <a:cs typeface="Spectral"/>
              <a:sym typeface="Spectral"/>
            </a:endParaRPr>
          </a:p>
          <a:p>
            <a:pPr indent="-342900" lvl="1" marL="914400" rtl="0" algn="l">
              <a:lnSpc>
                <a:spcPct val="100000"/>
              </a:lnSpc>
              <a:spcBef>
                <a:spcPts val="1000"/>
              </a:spcBef>
              <a:spcAft>
                <a:spcPts val="0"/>
              </a:spcAft>
              <a:buSzPts val="1800"/>
              <a:buFont typeface="Spectral"/>
              <a:buChar char="•"/>
            </a:pPr>
            <a:r>
              <a:rPr lang="en-US">
                <a:latin typeface="Spectral"/>
                <a:ea typeface="Spectral"/>
                <a:cs typeface="Spectral"/>
                <a:sym typeface="Spectral"/>
              </a:rPr>
              <a:t>This parallelism means that FPGAs naturally lend themselves to simpler problems and problems that are processor-bound.</a:t>
            </a:r>
            <a:endParaRPr>
              <a:latin typeface="Spectral"/>
              <a:ea typeface="Spectral"/>
              <a:cs typeface="Spectral"/>
              <a:sym typeface="Spectral"/>
            </a:endParaRPr>
          </a:p>
        </p:txBody>
      </p:sp>
      <p:sp>
        <p:nvSpPr>
          <p:cNvPr id="180" name="Google Shape;180;g34039fbb223_0_304"/>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4039fbb223_2_0"/>
          <p:cNvSpPr txBox="1"/>
          <p:nvPr>
            <p:ph type="title"/>
          </p:nvPr>
        </p:nvSpPr>
        <p:spPr>
          <a:xfrm>
            <a:off x="2007975" y="1198275"/>
            <a:ext cx="69954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FPGAs – Determinism</a:t>
            </a:r>
            <a:endParaRPr u="sng">
              <a:latin typeface="Spectral"/>
              <a:ea typeface="Spectral"/>
              <a:cs typeface="Spectral"/>
              <a:sym typeface="Spectral"/>
            </a:endParaRPr>
          </a:p>
        </p:txBody>
      </p:sp>
      <p:sp>
        <p:nvSpPr>
          <p:cNvPr id="187" name="Google Shape;187;g34039fbb223_2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88" name="Google Shape;188;g34039fbb223_2_0"/>
          <p:cNvSpPr txBox="1"/>
          <p:nvPr/>
        </p:nvSpPr>
        <p:spPr>
          <a:xfrm>
            <a:off x="1894700" y="2367350"/>
            <a:ext cx="98751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Another important upside of FPGAs is determinism</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If you were here last time and remember, I was going over some compiled machine code, and I was asked “How long does each instruction take to execute?”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There’s no easy answer for that question, because CPUs are well known for randomness in processing.</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hardware will try all kinds of tricks to optimize instruction execution speed, but occasionally they fail and lead to unpredictable penalties</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OS imposes overhead that is far from constant</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Event-driven interrupts (like when you type or move your mouse) give a near-infinite </a:t>
            </a:r>
            <a:r>
              <a:rPr lang="en-US" sz="1800">
                <a:solidFill>
                  <a:schemeClr val="dk1"/>
                </a:solidFill>
                <a:latin typeface="Spectral"/>
                <a:ea typeface="Spectral"/>
                <a:cs typeface="Spectral"/>
                <a:sym typeface="Spectral"/>
              </a:rPr>
              <a:t>number</a:t>
            </a:r>
            <a:r>
              <a:rPr lang="en-US" sz="1800">
                <a:solidFill>
                  <a:schemeClr val="dk1"/>
                </a:solidFill>
                <a:latin typeface="Spectral"/>
                <a:ea typeface="Spectral"/>
                <a:cs typeface="Spectral"/>
                <a:sym typeface="Spectral"/>
              </a:rPr>
              <a:t> of path variations through program flow</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These qualities make CPUs the better form of hardware for complex problems that don’t require highly parallelizable hardware and change constantly in scope</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ectral"/>
                <a:ea typeface="Spectral"/>
                <a:cs typeface="Spectral"/>
                <a:sym typeface="Spectral"/>
              </a:rPr>
              <a:t>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4039fbb223_2_100"/>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(cont’d)</a:t>
            </a:r>
            <a:endParaRPr>
              <a:latin typeface="Spectral"/>
              <a:ea typeface="Spectral"/>
              <a:cs typeface="Spectral"/>
              <a:sym typeface="Spectral"/>
            </a:endParaRPr>
          </a:p>
        </p:txBody>
      </p:sp>
      <p:sp>
        <p:nvSpPr>
          <p:cNvPr id="195" name="Google Shape;195;g34039fbb223_2_100"/>
          <p:cNvSpPr txBox="1"/>
          <p:nvPr>
            <p:ph idx="1" type="body"/>
          </p:nvPr>
        </p:nvSpPr>
        <p:spPr>
          <a:xfrm>
            <a:off x="1156525" y="1725450"/>
            <a:ext cx="8485200" cy="3407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This determinism leads to </a:t>
            </a:r>
            <a:r>
              <a:rPr b="0" lang="en-US" sz="1600">
                <a:solidFill>
                  <a:srgbClr val="232A31"/>
                </a:solidFill>
                <a:highlight>
                  <a:srgbClr val="FFFFFF"/>
                </a:highlight>
                <a:latin typeface="Spectral"/>
                <a:ea typeface="Spectral"/>
                <a:cs typeface="Spectral"/>
                <a:sym typeface="Spectral"/>
              </a:rPr>
              <a:t>resilience</a:t>
            </a:r>
            <a:r>
              <a:rPr b="0" lang="en-US" sz="1600">
                <a:solidFill>
                  <a:srgbClr val="232A31"/>
                </a:solidFill>
                <a:highlight>
                  <a:srgbClr val="FFFFFF"/>
                </a:highlight>
                <a:latin typeface="Spectral"/>
                <a:ea typeface="Spectral"/>
                <a:cs typeface="Spectral"/>
                <a:sym typeface="Spectral"/>
              </a:rPr>
              <a:t> – FPGAs can be depended on to output the same result from an input, no matter how saturated the network or any other part of the environment is</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Lack of arbitrary jumps from interrupts limits the number of states the system can be in, which also adds to resilience and makes testing easier, along with making it easier to reason about the algorithms involved</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FPGAs are safe from the typical problems of IT systems – software updates, config changes, downtime, etc</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t/>
            </a:r>
            <a:endParaRPr b="0" sz="1600">
              <a:solidFill>
                <a:srgbClr val="232A31"/>
              </a:solidFill>
              <a:highlight>
                <a:srgbClr val="FFFFFF"/>
              </a:highlight>
              <a:latin typeface="Spectral"/>
              <a:ea typeface="Spectral"/>
              <a:cs typeface="Spectral"/>
              <a:sym typeface="Spectral"/>
            </a:endParaRPr>
          </a:p>
        </p:txBody>
      </p:sp>
      <p:sp>
        <p:nvSpPr>
          <p:cNvPr id="196" name="Google Shape;196;g34039fbb223_2_10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4039fbb223_2_201"/>
          <p:cNvSpPr txBox="1"/>
          <p:nvPr>
            <p:ph type="title"/>
          </p:nvPr>
        </p:nvSpPr>
        <p:spPr>
          <a:xfrm>
            <a:off x="838200" y="337198"/>
            <a:ext cx="5655300" cy="1536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Applications</a:t>
            </a:r>
            <a:endParaRPr>
              <a:latin typeface="Spectral"/>
              <a:ea typeface="Spectral"/>
              <a:cs typeface="Spectral"/>
              <a:sym typeface="Spectral"/>
            </a:endParaRPr>
          </a:p>
        </p:txBody>
      </p:sp>
      <p:sp>
        <p:nvSpPr>
          <p:cNvPr id="203" name="Google Shape;203;g34039fbb223_2_201"/>
          <p:cNvSpPr txBox="1"/>
          <p:nvPr>
            <p:ph idx="2" type="body"/>
          </p:nvPr>
        </p:nvSpPr>
        <p:spPr>
          <a:xfrm>
            <a:off x="838200" y="2097875"/>
            <a:ext cx="9963600" cy="4034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Spectral"/>
              <a:buChar char="•"/>
            </a:pPr>
            <a:r>
              <a:rPr lang="en-US">
                <a:latin typeface="Spectral"/>
                <a:ea typeface="Spectral"/>
                <a:cs typeface="Spectral"/>
                <a:sym typeface="Spectral"/>
              </a:rPr>
              <a:t>Some tasks FPGAs could be used for:</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Parsing incoming data, providing data filtering, decoding, and normalization</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Carrying out pre-trade volume, price, and collateral checks</a:t>
            </a:r>
            <a:endParaRPr>
              <a:latin typeface="Spectral"/>
              <a:ea typeface="Spectral"/>
              <a:cs typeface="Spectral"/>
              <a:sym typeface="Spectral"/>
            </a:endParaRPr>
          </a:p>
          <a:p>
            <a:pPr indent="-342900" lvl="1" marL="914400" rtl="0" algn="l">
              <a:spcBef>
                <a:spcPts val="0"/>
              </a:spcBef>
              <a:spcAft>
                <a:spcPts val="0"/>
              </a:spcAft>
              <a:buSzPts val="1800"/>
              <a:buFont typeface="Spectral"/>
              <a:buChar char="•"/>
            </a:pPr>
            <a:r>
              <a:rPr lang="en-US">
                <a:latin typeface="Spectral"/>
                <a:ea typeface="Spectral"/>
                <a:cs typeface="Spectral"/>
                <a:sym typeface="Spectral"/>
              </a:rPr>
              <a:t>Monitoring the value and loss scenarios of financial portfolios on an ongoing basis</a:t>
            </a:r>
            <a:endParaRPr>
              <a:latin typeface="Spectral"/>
              <a:ea typeface="Spectral"/>
              <a:cs typeface="Spectral"/>
              <a:sym typeface="Spectral"/>
            </a:endParaRPr>
          </a:p>
          <a:p>
            <a:pPr indent="-342900" lvl="1" marL="914400" rtl="0" algn="l">
              <a:spcBef>
                <a:spcPts val="0"/>
              </a:spcBef>
              <a:spcAft>
                <a:spcPts val="0"/>
              </a:spcAft>
              <a:buSzPts val="1800"/>
              <a:buFont typeface="Spectral"/>
              <a:buChar char="•"/>
            </a:pPr>
            <a:r>
              <a:rPr lang="en-US">
                <a:latin typeface="Spectral"/>
                <a:ea typeface="Spectral"/>
                <a:cs typeface="Spectral"/>
                <a:sym typeface="Spectral"/>
              </a:rPr>
              <a:t>Calculating yields from fixed income investments, prices of securities and their derivatives</a:t>
            </a:r>
            <a:endParaRPr>
              <a:latin typeface="Spectral"/>
              <a:ea typeface="Spectral"/>
              <a:cs typeface="Spectral"/>
              <a:sym typeface="Spectral"/>
            </a:endParaRPr>
          </a:p>
          <a:p>
            <a:pPr indent="-342900" lvl="1" marL="914400" rtl="0" algn="l">
              <a:spcBef>
                <a:spcPts val="0"/>
              </a:spcBef>
              <a:spcAft>
                <a:spcPts val="0"/>
              </a:spcAft>
              <a:buSzPts val="1800"/>
              <a:buFont typeface="Spectral"/>
              <a:buChar char="•"/>
            </a:pPr>
            <a:r>
              <a:rPr lang="en-US">
                <a:latin typeface="Spectral"/>
                <a:ea typeface="Spectral"/>
                <a:cs typeface="Spectral"/>
                <a:sym typeface="Spectral"/>
              </a:rPr>
              <a:t>Generating outgoing orders, transmitting them to the matching engines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US">
                <a:latin typeface="Spectral"/>
                <a:ea typeface="Spectral"/>
                <a:cs typeface="Spectral"/>
                <a:sym typeface="Spectral"/>
              </a:rPr>
              <a:t>Some tasks FPGAs typically wouldn’t be used for:</a:t>
            </a:r>
            <a:endParaRPr>
              <a:latin typeface="Spectral"/>
              <a:ea typeface="Spectral"/>
              <a:cs typeface="Spectral"/>
              <a:sym typeface="Spectral"/>
            </a:endParaRPr>
          </a:p>
          <a:p>
            <a:pPr indent="-342900" lvl="1" marL="914400" rtl="0" algn="l">
              <a:spcBef>
                <a:spcPts val="1000"/>
              </a:spcBef>
              <a:spcAft>
                <a:spcPts val="0"/>
              </a:spcAft>
              <a:buSzPts val="1800"/>
              <a:buFont typeface="Spectral"/>
              <a:buChar char="•"/>
            </a:pPr>
            <a:r>
              <a:rPr lang="en-US">
                <a:latin typeface="Spectral"/>
                <a:ea typeface="Spectral"/>
                <a:cs typeface="Spectral"/>
                <a:sym typeface="Spectral"/>
              </a:rPr>
              <a:t>C</a:t>
            </a:r>
            <a:r>
              <a:rPr lang="en-US">
                <a:latin typeface="Spectral"/>
                <a:ea typeface="Spectral"/>
                <a:cs typeface="Spectral"/>
                <a:sym typeface="Spectral"/>
              </a:rPr>
              <a:t>alculating the orders needed to rebalance a portfolio</a:t>
            </a:r>
            <a:endParaRPr>
              <a:latin typeface="Spectral"/>
              <a:ea typeface="Spectral"/>
              <a:cs typeface="Spectral"/>
              <a:sym typeface="Spectral"/>
            </a:endParaRPr>
          </a:p>
          <a:p>
            <a:pPr indent="-342900" lvl="1" marL="914400" rtl="0" algn="l">
              <a:spcBef>
                <a:spcPts val="1000"/>
              </a:spcBef>
              <a:spcAft>
                <a:spcPts val="0"/>
              </a:spcAft>
              <a:buSzPts val="1800"/>
              <a:buFont typeface="Spectral"/>
              <a:buChar char="•"/>
            </a:pPr>
            <a:r>
              <a:rPr lang="en-US">
                <a:latin typeface="Spectral"/>
                <a:ea typeface="Spectral"/>
                <a:cs typeface="Spectral"/>
                <a:sym typeface="Spectral"/>
              </a:rPr>
              <a:t>Populating price and news sources into trading indicators</a:t>
            </a:r>
            <a:endParaRPr>
              <a:latin typeface="Spectral"/>
              <a:ea typeface="Spectral"/>
              <a:cs typeface="Spectral"/>
              <a:sym typeface="Spectral"/>
            </a:endParaRPr>
          </a:p>
        </p:txBody>
      </p:sp>
      <p:sp>
        <p:nvSpPr>
          <p:cNvPr id="204" name="Google Shape;204;g34039fbb223_2_2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4039fbb223_2_305"/>
          <p:cNvSpPr txBox="1"/>
          <p:nvPr>
            <p:ph type="title"/>
          </p:nvPr>
        </p:nvSpPr>
        <p:spPr>
          <a:xfrm>
            <a:off x="1322325" y="268354"/>
            <a:ext cx="7288200" cy="127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Hybrid Architecture</a:t>
            </a:r>
            <a:endParaRPr>
              <a:latin typeface="Spectral"/>
              <a:ea typeface="Spectral"/>
              <a:cs typeface="Spectral"/>
              <a:sym typeface="Spectral"/>
            </a:endParaRPr>
          </a:p>
        </p:txBody>
      </p:sp>
      <p:sp>
        <p:nvSpPr>
          <p:cNvPr id="211" name="Google Shape;211;g34039fbb223_2_30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212" name="Google Shape;212;g34039fbb223_2_305"/>
          <p:cNvSpPr txBox="1"/>
          <p:nvPr>
            <p:ph idx="1" type="body"/>
          </p:nvPr>
        </p:nvSpPr>
        <p:spPr>
          <a:xfrm>
            <a:off x="1189875" y="1696625"/>
            <a:ext cx="8566200" cy="4937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Most firms use combinations of CPU cores and programmable logic gates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CPUs can stick to taking on complex tasks, FPGAs can make sure the simple stuff gets done in nanoseconds – or faster</a:t>
            </a:r>
            <a:endParaRPr b="0">
              <a:latin typeface="Spectral"/>
              <a:ea typeface="Spectral"/>
              <a:cs typeface="Spectral"/>
              <a:sym typeface="Spectr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4039fbb223_2_405"/>
          <p:cNvSpPr txBox="1"/>
          <p:nvPr/>
        </p:nvSpPr>
        <p:spPr>
          <a:xfrm>
            <a:off x="6991350" y="406400"/>
            <a:ext cx="41796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FFFFFF"/>
                </a:solidFill>
                <a:latin typeface="Spectral"/>
                <a:ea typeface="Spectral"/>
                <a:cs typeface="Spectral"/>
                <a:sym typeface="Spectral"/>
              </a:rPr>
              <a:t>ASICs</a:t>
            </a:r>
            <a:endParaRPr sz="3600">
              <a:solidFill>
                <a:srgbClr val="FFFFFF"/>
              </a:solidFill>
              <a:latin typeface="Spectral"/>
              <a:ea typeface="Spectral"/>
              <a:cs typeface="Spectral"/>
              <a:sym typeface="Spectral"/>
            </a:endParaRPr>
          </a:p>
        </p:txBody>
      </p:sp>
      <p:sp>
        <p:nvSpPr>
          <p:cNvPr id="219" name="Google Shape;219;g34039fbb223_2_405"/>
          <p:cNvSpPr txBox="1"/>
          <p:nvPr/>
        </p:nvSpPr>
        <p:spPr>
          <a:xfrm>
            <a:off x="5951850" y="3503825"/>
            <a:ext cx="5684100" cy="2829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i="1" lang="en-US" sz="1800">
                <a:solidFill>
                  <a:srgbClr val="FFFFFF"/>
                </a:solidFill>
                <a:latin typeface="Spectral"/>
                <a:ea typeface="Spectral"/>
                <a:cs typeface="Spectral"/>
                <a:sym typeface="Spectral"/>
              </a:rPr>
              <a:t>“People who are really serious about software should make their own hardware.”</a:t>
            </a:r>
            <a:endParaRPr i="1" sz="1800">
              <a:solidFill>
                <a:srgbClr val="FFFFFF"/>
              </a:solidFill>
              <a:latin typeface="Spectral"/>
              <a:ea typeface="Spectral"/>
              <a:cs typeface="Spectral"/>
              <a:sym typeface="Spectral"/>
            </a:endParaRPr>
          </a:p>
          <a:p>
            <a:pPr indent="-342900" lvl="0" marL="457200" rtl="0" algn="l">
              <a:lnSpc>
                <a:spcPct val="90000"/>
              </a:lnSpc>
              <a:spcBef>
                <a:spcPts val="0"/>
              </a:spcBef>
              <a:spcAft>
                <a:spcPts val="0"/>
              </a:spcAft>
              <a:buClr>
                <a:srgbClr val="FFFFFF"/>
              </a:buClr>
              <a:buSzPts val="1800"/>
              <a:buFont typeface="Spectral"/>
              <a:buChar char="-"/>
            </a:pPr>
            <a:r>
              <a:rPr i="1" lang="en-US" sz="1800">
                <a:solidFill>
                  <a:srgbClr val="FFFFFF"/>
                </a:solidFill>
                <a:latin typeface="Spectral"/>
                <a:ea typeface="Spectral"/>
                <a:cs typeface="Spectral"/>
                <a:sym typeface="Spectral"/>
              </a:rPr>
              <a:t>Alan Kay</a:t>
            </a:r>
            <a:endParaRPr i="1" sz="1800">
              <a:solidFill>
                <a:srgbClr val="FFFFFF"/>
              </a:solidFill>
              <a:latin typeface="Spectral"/>
              <a:ea typeface="Spectral"/>
              <a:cs typeface="Spectral"/>
              <a:sym typeface="Spectral"/>
            </a:endParaRPr>
          </a:p>
        </p:txBody>
      </p:sp>
      <p:pic>
        <p:nvPicPr>
          <p:cNvPr id="220" name="Google Shape;220;g34039fbb223_2_405"/>
          <p:cNvPicPr preferRelativeResize="0"/>
          <p:nvPr/>
        </p:nvPicPr>
        <p:blipFill>
          <a:blip r:embed="rId3">
            <a:alphaModFix/>
          </a:blip>
          <a:stretch>
            <a:fillRect/>
          </a:stretch>
        </p:blipFill>
        <p:spPr>
          <a:xfrm>
            <a:off x="6467175" y="1610338"/>
            <a:ext cx="4856576" cy="363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4039fbb223_2_411"/>
          <p:cNvSpPr txBox="1"/>
          <p:nvPr/>
        </p:nvSpPr>
        <p:spPr>
          <a:xfrm>
            <a:off x="2873425" y="1667550"/>
            <a:ext cx="8226900" cy="4688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CPUs, FPGAs, and ASICs are all types of hardware circuits, and you can think of them as sitting on a spectrum</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CPUs are at the flexibility side of the performance spectrum. They offer highly generalized instructions that make </a:t>
            </a:r>
            <a:r>
              <a:rPr lang="en-US" sz="1600">
                <a:solidFill>
                  <a:schemeClr val="dk1"/>
                </a:solidFill>
                <a:latin typeface="Spectral"/>
                <a:ea typeface="Spectral"/>
                <a:cs typeface="Spectral"/>
                <a:sym typeface="Spectral"/>
              </a:rPr>
              <a:t>them suitable for a wide variety of tasks and programmable through software (which is easiest!)</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This means they’re comparatively slow, since they have to select from the available generic instructions to complete each task.</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When going from running logic on CPUs to running it on FPGA, you gain some speed, since you aren’t held back by unnecessary hardware and the slowdowns of the CPU. They can carry out specific tasks quickly and effectively, and can even process several tasks in parallel. You still retain some programmability, but it’s harder (since it now consists of programming hardware configuration instead of software).</a:t>
            </a:r>
            <a:endParaRPr sz="16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p:txBody>
      </p:sp>
      <p:sp>
        <p:nvSpPr>
          <p:cNvPr id="227" name="Google Shape;227;g34039fbb223_2_411"/>
          <p:cNvSpPr txBox="1"/>
          <p:nvPr>
            <p:ph type="title"/>
          </p:nvPr>
        </p:nvSpPr>
        <p:spPr>
          <a:xfrm>
            <a:off x="2873425" y="919825"/>
            <a:ext cx="7359600" cy="543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The Three Types of Hardware Circuits</a:t>
            </a:r>
            <a:endParaRPr>
              <a:latin typeface="Spectral"/>
              <a:ea typeface="Spectral"/>
              <a:cs typeface="Spectral"/>
              <a:sym typeface="Spectral"/>
            </a:endParaRPr>
          </a:p>
        </p:txBody>
      </p:sp>
      <p:sp>
        <p:nvSpPr>
          <p:cNvPr id="228" name="Google Shape;228;g34039fbb223_2_411"/>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4039fbb223_2_51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235" name="Google Shape;235;g34039fbb223_2_515"/>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236" name="Google Shape;236;g34039fbb223_2_515"/>
          <p:cNvPicPr preferRelativeResize="0"/>
          <p:nvPr/>
        </p:nvPicPr>
        <p:blipFill>
          <a:blip r:embed="rId3">
            <a:alphaModFix/>
          </a:blip>
          <a:stretch>
            <a:fillRect/>
          </a:stretch>
        </p:blipFill>
        <p:spPr>
          <a:xfrm>
            <a:off x="1184200" y="707475"/>
            <a:ext cx="9048725" cy="506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4039fbb223_2_617"/>
          <p:cNvSpPr txBox="1"/>
          <p:nvPr>
            <p:ph type="title"/>
          </p:nvPr>
        </p:nvSpPr>
        <p:spPr>
          <a:xfrm>
            <a:off x="753956" y="1021425"/>
            <a:ext cx="7467300" cy="63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The Application-Specific Integrated Circuit</a:t>
            </a:r>
            <a:endParaRPr>
              <a:latin typeface="Spectral"/>
              <a:ea typeface="Spectral"/>
              <a:cs typeface="Spectral"/>
              <a:sym typeface="Spectral"/>
            </a:endParaRPr>
          </a:p>
        </p:txBody>
      </p:sp>
      <p:sp>
        <p:nvSpPr>
          <p:cNvPr id="243" name="Google Shape;243;g34039fbb223_2_617"/>
          <p:cNvSpPr txBox="1"/>
          <p:nvPr>
            <p:ph idx="1" type="body"/>
          </p:nvPr>
        </p:nvSpPr>
        <p:spPr>
          <a:xfrm>
            <a:off x="697050" y="2172550"/>
            <a:ext cx="9676200" cy="4685400"/>
          </a:xfrm>
          <a:prstGeom prst="rect">
            <a:avLst/>
          </a:prstGeom>
          <a:solidFill>
            <a:schemeClr val="lt1"/>
          </a:solid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ASICs (often referred to as “custom </a:t>
            </a:r>
            <a:r>
              <a:rPr b="0" lang="en-US">
                <a:latin typeface="Spectral"/>
                <a:ea typeface="Spectral"/>
                <a:cs typeface="Spectral"/>
                <a:sym typeface="Spectral"/>
              </a:rPr>
              <a:t>silicon</a:t>
            </a:r>
            <a:r>
              <a:rPr b="0" lang="en-US">
                <a:latin typeface="Spectral"/>
                <a:ea typeface="Spectral"/>
                <a:cs typeface="Spectral"/>
                <a:sym typeface="Spectral"/>
              </a:rPr>
              <a:t>”) are physical semiconductor devices that are programmed to </a:t>
            </a:r>
            <a:r>
              <a:rPr b="0" lang="en-US">
                <a:latin typeface="Spectral"/>
                <a:ea typeface="Spectral"/>
                <a:cs typeface="Spectral"/>
                <a:sym typeface="Spectral"/>
              </a:rPr>
              <a:t>perform one and only one task.</a:t>
            </a:r>
            <a:endParaRPr b="0">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You can think of them as sitting on the opposite side of the spectrum from CPUs. 0 programmability or flexibility, but maximum speed, determinism, and resilience</a:t>
            </a:r>
            <a:endParaRPr>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They have the following upsides:</a:t>
            </a:r>
            <a:endParaRPr b="0">
              <a:latin typeface="Spectral"/>
              <a:ea typeface="Spectral"/>
              <a:cs typeface="Spectral"/>
              <a:sym typeface="Spectral"/>
            </a:endParaRPr>
          </a:p>
          <a:p>
            <a:pPr indent="-342900" lvl="1" marL="914400" rtl="0" algn="l">
              <a:spcBef>
                <a:spcPts val="0"/>
              </a:spcBef>
              <a:spcAft>
                <a:spcPts val="0"/>
              </a:spcAft>
              <a:buSzPts val="1800"/>
              <a:buFont typeface="Spectral"/>
              <a:buChar char="•"/>
            </a:pPr>
            <a:r>
              <a:rPr b="1" lang="en-US">
                <a:latin typeface="Spectral"/>
                <a:ea typeface="Spectral"/>
                <a:cs typeface="Spectral"/>
                <a:sym typeface="Spectral"/>
              </a:rPr>
              <a:t>Low latency</a:t>
            </a:r>
            <a:r>
              <a:rPr lang="en-US">
                <a:latin typeface="Spectral"/>
                <a:ea typeface="Spectral"/>
                <a:cs typeface="Spectral"/>
                <a:sym typeface="Spectral"/>
              </a:rPr>
              <a:t>: ASIC's processing capability allows for extremely fast execution times, in the order of nanoseconds. </a:t>
            </a:r>
            <a:endParaRPr>
              <a:latin typeface="Spectral"/>
              <a:ea typeface="Spectral"/>
              <a:cs typeface="Spectral"/>
              <a:sym typeface="Spectral"/>
            </a:endParaRPr>
          </a:p>
          <a:p>
            <a:pPr indent="-342900" lvl="1" marL="914400" rtl="0" algn="l">
              <a:spcBef>
                <a:spcPts val="0"/>
              </a:spcBef>
              <a:spcAft>
                <a:spcPts val="0"/>
              </a:spcAft>
              <a:buSzPts val="1800"/>
              <a:buFont typeface="Spectral"/>
              <a:buChar char="•"/>
            </a:pPr>
            <a:r>
              <a:rPr b="1" lang="en-US">
                <a:latin typeface="Spectral"/>
                <a:ea typeface="Spectral"/>
                <a:cs typeface="Spectral"/>
                <a:sym typeface="Spectral"/>
              </a:rPr>
              <a:t>Deterministic performance</a:t>
            </a:r>
            <a:r>
              <a:rPr lang="en-US">
                <a:latin typeface="Spectral"/>
                <a:ea typeface="Spectral"/>
                <a:cs typeface="Spectral"/>
                <a:sym typeface="Spectral"/>
              </a:rPr>
              <a:t>: unlike software-based solutions, ASICs provide a deterministic environment, ensuring stable and predictable performance.</a:t>
            </a:r>
            <a:endParaRPr>
              <a:latin typeface="Spectral"/>
              <a:ea typeface="Spectral"/>
              <a:cs typeface="Spectral"/>
              <a:sym typeface="Spectral"/>
            </a:endParaRPr>
          </a:p>
          <a:p>
            <a:pPr indent="-342900" lvl="1" marL="914400" rtl="0" algn="l">
              <a:spcBef>
                <a:spcPts val="0"/>
              </a:spcBef>
              <a:spcAft>
                <a:spcPts val="0"/>
              </a:spcAft>
              <a:buSzPts val="1800"/>
              <a:buFont typeface="Spectral"/>
              <a:buChar char="•"/>
            </a:pPr>
            <a:r>
              <a:rPr b="1" lang="en-US">
                <a:latin typeface="Spectral"/>
                <a:ea typeface="Spectral"/>
                <a:cs typeface="Spectral"/>
                <a:sym typeface="Spectral"/>
              </a:rPr>
              <a:t>Customization</a:t>
            </a:r>
            <a:r>
              <a:rPr lang="en-US">
                <a:latin typeface="Spectral"/>
                <a:ea typeface="Spectral"/>
                <a:cs typeface="Spectral"/>
                <a:sym typeface="Spectral"/>
              </a:rPr>
              <a:t>: ASICs can be tailored to specific algorithms and strategies, offering a high level of performance and security. </a:t>
            </a:r>
            <a:endParaRPr>
              <a:latin typeface="Spectral"/>
              <a:ea typeface="Spectral"/>
              <a:cs typeface="Spectral"/>
              <a:sym typeface="Spectral"/>
            </a:endParaRPr>
          </a:p>
          <a:p>
            <a:pPr indent="0" lvl="0" marL="0" rtl="0" algn="l">
              <a:lnSpc>
                <a:spcPct val="100000"/>
              </a:lnSpc>
              <a:spcBef>
                <a:spcPts val="0"/>
              </a:spcBef>
              <a:spcAft>
                <a:spcPts val="0"/>
              </a:spcAft>
              <a:buNone/>
            </a:pPr>
            <a:r>
              <a:t/>
            </a:r>
            <a:endParaRPr b="0">
              <a:latin typeface="Spectral"/>
              <a:ea typeface="Spectral"/>
              <a:cs typeface="Spectral"/>
              <a:sym typeface="Spectral"/>
            </a:endParaRPr>
          </a:p>
        </p:txBody>
      </p:sp>
      <p:sp>
        <p:nvSpPr>
          <p:cNvPr id="244" name="Google Shape;244;g34039fbb223_2_617"/>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4039fbb223_2_718"/>
          <p:cNvSpPr txBox="1"/>
          <p:nvPr>
            <p:ph type="title"/>
          </p:nvPr>
        </p:nvSpPr>
        <p:spPr>
          <a:xfrm>
            <a:off x="1322325" y="268354"/>
            <a:ext cx="7288200" cy="127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They’re all around us!</a:t>
            </a:r>
            <a:endParaRPr>
              <a:latin typeface="Spectral"/>
              <a:ea typeface="Spectral"/>
              <a:cs typeface="Spectral"/>
              <a:sym typeface="Spectral"/>
            </a:endParaRPr>
          </a:p>
        </p:txBody>
      </p:sp>
      <p:sp>
        <p:nvSpPr>
          <p:cNvPr id="251" name="Google Shape;251;g34039fbb223_2_718"/>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252" name="Google Shape;252;g34039fbb223_2_718"/>
          <p:cNvSpPr txBox="1"/>
          <p:nvPr>
            <p:ph idx="1" type="body"/>
          </p:nvPr>
        </p:nvSpPr>
        <p:spPr>
          <a:xfrm>
            <a:off x="1189875" y="1696625"/>
            <a:ext cx="7288200" cy="4937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ASICs are used to mine bitcoin</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GPUs are actually made up of many ASICs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Modem chips are sometimes ASICs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Flash memory controllers and Ethernet network interface controllers are ASICs</a:t>
            </a:r>
            <a:endParaRPr b="0">
              <a:latin typeface="Spectral"/>
              <a:ea typeface="Spectral"/>
              <a:cs typeface="Spectral"/>
              <a:sym typeface="Spectral"/>
            </a:endParaRPr>
          </a:p>
          <a:p>
            <a:pPr indent="0" lvl="0" marL="457200" rtl="0" algn="l">
              <a:lnSpc>
                <a:spcPct val="100000"/>
              </a:lnSpc>
              <a:spcBef>
                <a:spcPts val="0"/>
              </a:spcBef>
              <a:spcAft>
                <a:spcPts val="0"/>
              </a:spcAft>
              <a:buNone/>
            </a:pPr>
            <a:r>
              <a:t/>
            </a:r>
            <a:endParaRPr b="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a:latin typeface="Spectral"/>
                <a:ea typeface="Spectral"/>
                <a:cs typeface="Spectral"/>
                <a:sym typeface="Spectral"/>
              </a:rPr>
              <a:t>Agenda</a:t>
            </a:r>
            <a:endParaRPr>
              <a:latin typeface="Spectral"/>
              <a:ea typeface="Spectral"/>
              <a:cs typeface="Spectral"/>
              <a:sym typeface="Spectral"/>
            </a:endParaRPr>
          </a:p>
        </p:txBody>
      </p:sp>
      <p:sp>
        <p:nvSpPr>
          <p:cNvPr id="115" name="Google Shape;115;p2"/>
          <p:cNvSpPr txBox="1"/>
          <p:nvPr>
            <p:ph idx="1" type="body"/>
          </p:nvPr>
        </p:nvSpPr>
        <p:spPr>
          <a:xfrm>
            <a:off x="1333500" y="2674025"/>
            <a:ext cx="3982200" cy="3269700"/>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chemeClr val="lt1"/>
              </a:buClr>
              <a:buSzPts val="1800"/>
              <a:buNone/>
            </a:pPr>
            <a:r>
              <a:rPr lang="en-US">
                <a:latin typeface="Spectral"/>
                <a:ea typeface="Spectral"/>
                <a:cs typeface="Spectral"/>
                <a:sym typeface="Spectral"/>
              </a:rPr>
              <a:t>Part 1 Recap</a:t>
            </a:r>
            <a:endParaRPr>
              <a:latin typeface="Spectral"/>
              <a:ea typeface="Spectral"/>
              <a:cs typeface="Spectral"/>
              <a:sym typeface="Spectral"/>
            </a:endParaRPr>
          </a:p>
          <a:p>
            <a:pPr indent="0" lvl="0" marL="0" rtl="0" algn="l">
              <a:lnSpc>
                <a:spcPct val="140000"/>
              </a:lnSpc>
              <a:spcBef>
                <a:spcPts val="1000"/>
              </a:spcBef>
              <a:spcAft>
                <a:spcPts val="0"/>
              </a:spcAft>
              <a:buClr>
                <a:schemeClr val="lt1"/>
              </a:buClr>
              <a:buSzPts val="1800"/>
              <a:buNone/>
            </a:pPr>
            <a:r>
              <a:rPr lang="en-US">
                <a:latin typeface="Spectral"/>
                <a:ea typeface="Spectral"/>
                <a:cs typeface="Spectral"/>
                <a:sym typeface="Spectral"/>
              </a:rPr>
              <a:t>Institutional Quants</a:t>
            </a:r>
            <a:endParaRPr>
              <a:latin typeface="Spectral"/>
              <a:ea typeface="Spectral"/>
              <a:cs typeface="Spectral"/>
              <a:sym typeface="Spectral"/>
            </a:endParaRPr>
          </a:p>
        </p:txBody>
      </p:sp>
      <p:sp>
        <p:nvSpPr>
          <p:cNvPr id="116" name="Google Shape;116;p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4039fbb223_2_8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259" name="Google Shape;259;g34039fbb223_2_818"/>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Types of ASICs</a:t>
            </a:r>
            <a:endParaRPr b="0" i="0" sz="2800" u="none" cap="none" strike="noStrike">
              <a:solidFill>
                <a:schemeClr val="dk1"/>
              </a:solidFill>
              <a:latin typeface="Spectral"/>
              <a:ea typeface="Spectral"/>
              <a:cs typeface="Spectral"/>
              <a:sym typeface="Spectral"/>
            </a:endParaRPr>
          </a:p>
        </p:txBody>
      </p:sp>
      <p:sp>
        <p:nvSpPr>
          <p:cNvPr id="260" name="Google Shape;260;g34039fbb223_2_818"/>
          <p:cNvSpPr txBox="1"/>
          <p:nvPr/>
        </p:nvSpPr>
        <p:spPr>
          <a:xfrm>
            <a:off x="969550" y="1953075"/>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ASICs come in “full-custom” and “semi-custom” types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Full-custom design gives the designer </a:t>
            </a:r>
            <a:r>
              <a:rPr lang="en-US" sz="1800">
                <a:solidFill>
                  <a:schemeClr val="dk1"/>
                </a:solidFill>
                <a:latin typeface="Spectral"/>
                <a:ea typeface="Spectral"/>
                <a:cs typeface="Spectral"/>
                <a:sym typeface="Spectral"/>
              </a:rPr>
              <a:t>more low-level control over what the ASIC looks and acts like. This is costlier and overall harder to pull off, but the rewards are massive performance gains and interoperability with other already designed components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Semi-custom design introduces some predefinition of devices (such as transistors) and leaves the job of design as defining the connections of devices and layers. You trade some low-level control and performance for reduced cost and time spent</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07a76f61fe_0_317"/>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67" name="Google Shape;267;g307a76f61fe_0_317"/>
          <p:cNvSpPr txBox="1"/>
          <p:nvPr/>
        </p:nvSpPr>
        <p:spPr>
          <a:xfrm>
            <a:off x="4267200" y="1463336"/>
            <a:ext cx="4179600" cy="1524600"/>
          </a:xfrm>
          <a:prstGeom prst="rect">
            <a:avLst/>
          </a:prstGeom>
          <a:noFill/>
          <a:ln>
            <a:noFill/>
          </a:ln>
        </p:spPr>
        <p:txBody>
          <a:bodyPr anchorCtr="0" anchor="b" bIns="45700" lIns="91425" spcFirstLastPara="1" rIns="91425" wrap="square" tIns="45700">
            <a:noAutofit/>
          </a:bodyPr>
          <a:lstStyle/>
          <a:p>
            <a:pPr indent="0" lvl="0" marL="0" marR="0" rtl="0" algn="l">
              <a:lnSpc>
                <a:spcPct val="140000"/>
              </a:lnSpc>
              <a:spcBef>
                <a:spcPts val="1000"/>
              </a:spcBef>
              <a:spcAft>
                <a:spcPts val="0"/>
              </a:spcAft>
              <a:buClr>
                <a:srgbClr val="000000"/>
              </a:buClr>
              <a:buSzPts val="3600"/>
              <a:buFont typeface="Arial"/>
              <a:buNone/>
            </a:pPr>
            <a:r>
              <a:rPr b="0" i="0" lang="en-US" sz="3600" u="none" cap="none" strike="noStrike">
                <a:solidFill>
                  <a:srgbClr val="FFFFFF"/>
                </a:solidFill>
                <a:latin typeface="Spectral"/>
                <a:ea typeface="Spectral"/>
                <a:cs typeface="Spectral"/>
                <a:sym typeface="Spectral"/>
              </a:rPr>
              <a:t>QUESTIONS AND ANSWERS</a:t>
            </a:r>
            <a:endParaRPr b="0" i="0" sz="3600" u="none" cap="none" strike="noStrike">
              <a:solidFill>
                <a:srgbClr val="FFFFFF"/>
              </a:solidFill>
              <a:latin typeface="Spectral"/>
              <a:ea typeface="Spectral"/>
              <a:cs typeface="Spectral"/>
              <a:sym typeface="Spectral"/>
            </a:endParaRPr>
          </a:p>
        </p:txBody>
      </p:sp>
      <p:sp>
        <p:nvSpPr>
          <p:cNvPr id="268" name="Google Shape;268;g307a76f61fe_0_317"/>
          <p:cNvSpPr txBox="1"/>
          <p:nvPr/>
        </p:nvSpPr>
        <p:spPr>
          <a:xfrm>
            <a:off x="4267200" y="3923903"/>
            <a:ext cx="4179600" cy="285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Clr>
                <a:srgbClr val="000000"/>
              </a:buClr>
              <a:buSzPts val="1800"/>
              <a:buFont typeface="Arial"/>
              <a:buNone/>
            </a:pPr>
            <a:r>
              <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Contact us!</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Email: quants@case.edu</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Instagram: @cwruquants</a:t>
            </a:r>
            <a:endParaRPr b="0" i="0" sz="1800" u="none" cap="none" strike="noStrike">
              <a:solidFill>
                <a:srgbClr val="FFFFFF"/>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4039fbb223_0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23" name="Google Shape;123;g34039fbb223_0_0"/>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Spectral"/>
                <a:ea typeface="Spectral"/>
                <a:cs typeface="Spectral"/>
                <a:sym typeface="Spectral"/>
              </a:rPr>
              <a:t>Attendance | CampusGroups</a:t>
            </a:r>
            <a:endParaRPr b="0" i="0" sz="3200" u="none" cap="none" strike="noStrike">
              <a:solidFill>
                <a:schemeClr val="dk1"/>
              </a:solidFill>
              <a:latin typeface="Spectral"/>
              <a:ea typeface="Spectral"/>
              <a:cs typeface="Spectral"/>
              <a:sym typeface="Spectral"/>
            </a:endParaRPr>
          </a:p>
        </p:txBody>
      </p:sp>
      <p:sp>
        <p:nvSpPr>
          <p:cNvPr id="124" name="Google Shape;124;g34039fbb223_0_0"/>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25" name="Google Shape;125;g34039fbb223_0_0" title="Screenshot 2025-03-21 at 8.09.13 AM.png"/>
          <p:cNvPicPr preferRelativeResize="0"/>
          <p:nvPr/>
        </p:nvPicPr>
        <p:blipFill>
          <a:blip r:embed="rId3">
            <a:alphaModFix/>
          </a:blip>
          <a:stretch>
            <a:fillRect/>
          </a:stretch>
        </p:blipFill>
        <p:spPr>
          <a:xfrm>
            <a:off x="4761775" y="2447729"/>
            <a:ext cx="2668450" cy="253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4039fbb223_0_101"/>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32" name="Google Shape;132;g34039fbb223_0_101"/>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Spectral"/>
                <a:ea typeface="Spectral"/>
                <a:cs typeface="Spectral"/>
                <a:sym typeface="Spectral"/>
              </a:rPr>
              <a:t>Discord (important!)</a:t>
            </a:r>
            <a:endParaRPr b="0" i="0" sz="3200" u="none" cap="none" strike="noStrike">
              <a:solidFill>
                <a:schemeClr val="dk1"/>
              </a:solidFill>
              <a:latin typeface="Spectral"/>
              <a:ea typeface="Spectral"/>
              <a:cs typeface="Spectral"/>
              <a:sym typeface="Spectral"/>
            </a:endParaRPr>
          </a:p>
        </p:txBody>
      </p:sp>
      <p:sp>
        <p:nvSpPr>
          <p:cNvPr id="133" name="Google Shape;133;g34039fbb223_0_101"/>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34" name="Google Shape;134;g34039fbb223_0_101" title="Screenshot 2025-03-21 at 8.10.05 AM.png"/>
          <p:cNvPicPr preferRelativeResize="0"/>
          <p:nvPr/>
        </p:nvPicPr>
        <p:blipFill>
          <a:blip r:embed="rId3">
            <a:alphaModFix/>
          </a:blip>
          <a:stretch>
            <a:fillRect/>
          </a:stretch>
        </p:blipFill>
        <p:spPr>
          <a:xfrm>
            <a:off x="4533900" y="2114625"/>
            <a:ext cx="3124200"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17d57e82d5_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41" name="Google Shape;141;g317d57e82d5_0_1"/>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What happened last time?</a:t>
            </a:r>
            <a:endParaRPr b="0" i="0" sz="2800" u="none" cap="none" strike="noStrike">
              <a:solidFill>
                <a:schemeClr val="dk1"/>
              </a:solidFill>
              <a:latin typeface="Spectral"/>
              <a:ea typeface="Spectral"/>
              <a:cs typeface="Spectral"/>
              <a:sym typeface="Spectral"/>
            </a:endParaRPr>
          </a:p>
        </p:txBody>
      </p:sp>
      <p:sp>
        <p:nvSpPr>
          <p:cNvPr id="142" name="Google Shape;142;g317d57e82d5_0_1"/>
          <p:cNvSpPr txBox="1"/>
          <p:nvPr/>
        </p:nvSpPr>
        <p:spPr>
          <a:xfrm>
            <a:off x="969550" y="1953075"/>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HFT fundamentals</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Software Optimizations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branching</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caching</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inlining</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Hardware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cache locality</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minimize noisy neighbors</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rPr b="1" lang="en-US" sz="1800">
                <a:solidFill>
                  <a:schemeClr val="dk1"/>
                </a:solidFill>
                <a:latin typeface="Spectral"/>
                <a:ea typeface="Spectral"/>
                <a:cs typeface="Spectral"/>
                <a:sym typeface="Spectral"/>
              </a:rPr>
              <a:t>Question: </a:t>
            </a:r>
            <a:r>
              <a:rPr lang="en-US" sz="1800">
                <a:solidFill>
                  <a:schemeClr val="dk1"/>
                </a:solidFill>
                <a:latin typeface="Spectral"/>
                <a:ea typeface="Spectral"/>
                <a:cs typeface="Spectral"/>
                <a:sym typeface="Spectral"/>
              </a:rPr>
              <a:t>So as a computer science student, or anyone working with software requiring high performance, what does this show you?</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0838604751_3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49" name="Google Shape;149;g30838604751_3_0"/>
          <p:cNvSpPr txBox="1"/>
          <p:nvPr/>
        </p:nvSpPr>
        <p:spPr>
          <a:xfrm>
            <a:off x="1666500" y="1686950"/>
            <a:ext cx="8859000" cy="54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rPr b="1" lang="en-US" sz="1800">
                <a:solidFill>
                  <a:schemeClr val="dk1"/>
                </a:solidFill>
                <a:latin typeface="Spectral"/>
                <a:ea typeface="Spectral"/>
                <a:cs typeface="Spectral"/>
                <a:sym typeface="Spectral"/>
              </a:rPr>
              <a:t>Question: </a:t>
            </a:r>
            <a:r>
              <a:rPr lang="en-US" sz="1800">
                <a:solidFill>
                  <a:schemeClr val="dk1"/>
                </a:solidFill>
                <a:latin typeface="Spectral"/>
                <a:ea typeface="Spectral"/>
                <a:cs typeface="Spectral"/>
                <a:sym typeface="Spectral"/>
              </a:rPr>
              <a:t>So as a computer science student, or anyone working with software requiring high performance, what does this show you?</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4031f6ef95_0_8"/>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56" name="Google Shape;156;g34031f6ef95_0_8"/>
          <p:cNvSpPr txBox="1"/>
          <p:nvPr/>
        </p:nvSpPr>
        <p:spPr>
          <a:xfrm>
            <a:off x="1666500" y="1686950"/>
            <a:ext cx="8859000" cy="54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rPr b="1" lang="en-US" sz="1800">
                <a:solidFill>
                  <a:schemeClr val="dk1"/>
                </a:solidFill>
                <a:latin typeface="Spectral"/>
                <a:ea typeface="Spectral"/>
                <a:cs typeface="Spectral"/>
                <a:sym typeface="Spectral"/>
              </a:rPr>
              <a:t>Question: </a:t>
            </a:r>
            <a:r>
              <a:rPr lang="en-US" sz="1800">
                <a:solidFill>
                  <a:schemeClr val="dk1"/>
                </a:solidFill>
                <a:latin typeface="Spectral"/>
                <a:ea typeface="Spectral"/>
                <a:cs typeface="Spectral"/>
                <a:sym typeface="Spectral"/>
              </a:rPr>
              <a:t>So as a computer science student, or anyone working with software requiring high performance, what does this show you?</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rPr b="1" lang="en-US" sz="1800">
                <a:solidFill>
                  <a:schemeClr val="dk1"/>
                </a:solidFill>
                <a:latin typeface="Spectral"/>
                <a:ea typeface="Spectral"/>
                <a:cs typeface="Spectral"/>
                <a:sym typeface="Spectral"/>
              </a:rPr>
              <a:t>Answer: </a:t>
            </a:r>
            <a:r>
              <a:rPr lang="en-US" sz="1800">
                <a:solidFill>
                  <a:schemeClr val="dk1"/>
                </a:solidFill>
                <a:latin typeface="Spectral"/>
                <a:ea typeface="Spectral"/>
                <a:cs typeface="Spectral"/>
                <a:sym typeface="Spectral"/>
              </a:rPr>
              <a:t>There’s a reason why people do this in low level languages such as C++!</a:t>
            </a:r>
            <a:endParaRPr sz="18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Abstractions are great for productivity, but they can hide performance bottlenecks. </a:t>
            </a:r>
            <a:endParaRPr sz="18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You also need to know what the machine is doing, and how those instructions interact with the CPU cache, memory, and branches</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How your compiler turns code into instructions</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how instructions interact with CPU cache, memory, and branches</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rPr lang="en-US" sz="1800">
                <a:solidFill>
                  <a:schemeClr val="dk1"/>
                </a:solidFill>
                <a:latin typeface="Spectral"/>
                <a:ea typeface="Spectral"/>
                <a:cs typeface="Spectral"/>
                <a:sym typeface="Spectral"/>
              </a:rPr>
              <a:t>There’s no One Trick – It’s Holistic across the entire stack</a:t>
            </a:r>
            <a:endParaRPr sz="18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compiler flags, memory allocation, cache behavior, etc.</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nvSpPr>
        <p:spPr>
          <a:xfrm>
            <a:off x="6991350" y="406400"/>
            <a:ext cx="41796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FFFFFF"/>
                </a:solidFill>
                <a:latin typeface="Spectral"/>
                <a:ea typeface="Spectral"/>
                <a:cs typeface="Spectral"/>
                <a:sym typeface="Spectral"/>
              </a:rPr>
              <a:t>FPGAs</a:t>
            </a:r>
            <a:endParaRPr sz="3600">
              <a:solidFill>
                <a:srgbClr val="FFFFFF"/>
              </a:solidFill>
              <a:latin typeface="Spectral"/>
              <a:ea typeface="Spectral"/>
              <a:cs typeface="Spectral"/>
              <a:sym typeface="Spectral"/>
            </a:endParaRPr>
          </a:p>
        </p:txBody>
      </p:sp>
      <p:sp>
        <p:nvSpPr>
          <p:cNvPr id="163" name="Google Shape;163;p6"/>
          <p:cNvSpPr txBox="1"/>
          <p:nvPr/>
        </p:nvSpPr>
        <p:spPr>
          <a:xfrm>
            <a:off x="5951850" y="3503825"/>
            <a:ext cx="5684100" cy="2829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i="1" lang="en-US" sz="1800">
                <a:solidFill>
                  <a:srgbClr val="FFFFFF"/>
                </a:solidFill>
                <a:latin typeface="Spectral"/>
                <a:ea typeface="Spectral"/>
                <a:cs typeface="Spectral"/>
                <a:sym typeface="Spectral"/>
              </a:rPr>
              <a:t>“It’s hardware that makes a machine fast. It’s software that makes a fast machine slow.”</a:t>
            </a:r>
            <a:endParaRPr i="1" sz="1800">
              <a:solidFill>
                <a:srgbClr val="FFFFFF"/>
              </a:solidFill>
              <a:latin typeface="Spectral"/>
              <a:ea typeface="Spectral"/>
              <a:cs typeface="Spectral"/>
              <a:sym typeface="Spectral"/>
            </a:endParaRPr>
          </a:p>
          <a:p>
            <a:pPr indent="-342900" lvl="0" marL="457200" rtl="0" algn="l">
              <a:lnSpc>
                <a:spcPct val="90000"/>
              </a:lnSpc>
              <a:spcBef>
                <a:spcPts val="0"/>
              </a:spcBef>
              <a:spcAft>
                <a:spcPts val="0"/>
              </a:spcAft>
              <a:buClr>
                <a:srgbClr val="FFFFFF"/>
              </a:buClr>
              <a:buSzPts val="1800"/>
              <a:buFont typeface="Spectral"/>
              <a:buChar char="-"/>
            </a:pPr>
            <a:r>
              <a:rPr i="1" lang="en-US" sz="1800">
                <a:solidFill>
                  <a:srgbClr val="FFFFFF"/>
                </a:solidFill>
                <a:latin typeface="Spectral"/>
                <a:ea typeface="Spectral"/>
                <a:cs typeface="Spectral"/>
                <a:sym typeface="Spectral"/>
              </a:rPr>
              <a:t>Craig Bruce</a:t>
            </a:r>
            <a:endParaRPr i="1" sz="1800">
              <a:solidFill>
                <a:srgbClr val="FFFFFF"/>
              </a:solidFill>
              <a:latin typeface="Spectral"/>
              <a:ea typeface="Spectral"/>
              <a:cs typeface="Spectral"/>
              <a:sym typeface="Spectral"/>
            </a:endParaRPr>
          </a:p>
        </p:txBody>
      </p:sp>
      <p:pic>
        <p:nvPicPr>
          <p:cNvPr id="164" name="Google Shape;164;p6"/>
          <p:cNvPicPr preferRelativeResize="0"/>
          <p:nvPr/>
        </p:nvPicPr>
        <p:blipFill>
          <a:blip r:embed="rId3">
            <a:alphaModFix/>
          </a:blip>
          <a:stretch>
            <a:fillRect/>
          </a:stretch>
        </p:blipFill>
        <p:spPr>
          <a:xfrm>
            <a:off x="5951850" y="2242800"/>
            <a:ext cx="5776950" cy="237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039fbb223_0_2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71" name="Google Shape;171;g34039fbb223_0_204"/>
          <p:cNvSpPr txBox="1"/>
          <p:nvPr/>
        </p:nvSpPr>
        <p:spPr>
          <a:xfrm>
            <a:off x="969550" y="901575"/>
            <a:ext cx="5417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When the Software World’s Best Isn’t Good Enough</a:t>
            </a:r>
            <a:endParaRPr b="0" i="0" sz="2800" u="none" cap="none" strike="noStrike">
              <a:solidFill>
                <a:schemeClr val="dk1"/>
              </a:solidFill>
              <a:latin typeface="Spectral"/>
              <a:ea typeface="Spectral"/>
              <a:cs typeface="Spectral"/>
              <a:sym typeface="Spectral"/>
            </a:endParaRPr>
          </a:p>
        </p:txBody>
      </p:sp>
      <p:sp>
        <p:nvSpPr>
          <p:cNvPr id="172" name="Google Shape;172;g34039fbb223_0_204"/>
          <p:cNvSpPr txBox="1"/>
          <p:nvPr/>
        </p:nvSpPr>
        <p:spPr>
          <a:xfrm>
            <a:off x="969550" y="1953075"/>
            <a:ext cx="97662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FPGAs – what are they?</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Short for “field-programmable gate array”</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They are chips designed to execute a specific trading algorithm</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Their properties allow them to execute algorithms orders of magnitude faster than equivalent software implementations on general-purpose hardware</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FPGAs are “programmed” through hardware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An FPGA chip is made of millions of logic blocks called lookup tables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Each logic block carries out </a:t>
            </a:r>
            <a:r>
              <a:rPr lang="en-US" sz="1800">
                <a:solidFill>
                  <a:schemeClr val="dk1"/>
                </a:solidFill>
                <a:latin typeface="Spectral"/>
                <a:ea typeface="Spectral"/>
                <a:cs typeface="Spectral"/>
                <a:sym typeface="Spectral"/>
              </a:rPr>
              <a:t>logical</a:t>
            </a:r>
            <a:r>
              <a:rPr lang="en-US" sz="1800">
                <a:solidFill>
                  <a:schemeClr val="dk1"/>
                </a:solidFill>
                <a:latin typeface="Spectral"/>
                <a:ea typeface="Spectral"/>
                <a:cs typeface="Spectral"/>
                <a:sym typeface="Spectral"/>
              </a:rPr>
              <a:t> operations such as and, or, nand, xor, etc</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 set of configurable switches connects logic blocks together, forming an algorithm</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2024-09-22T20:02:29Z</dcterms:created>
  <dc:creator>Sidharth Jindal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