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Spectra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4wP/33VGNtbEiA2lFnusYnkvV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regular.fntdata"/><Relationship Id="rId11" Type="http://schemas.openxmlformats.org/officeDocument/2006/relationships/slide" Target="slides/slide7.xml"/><Relationship Id="rId22" Type="http://schemas.openxmlformats.org/officeDocument/2006/relationships/font" Target="fonts/Spectral-italic.fntdata"/><Relationship Id="rId10" Type="http://schemas.openxmlformats.org/officeDocument/2006/relationships/slide" Target="slides/slide6.xml"/><Relationship Id="rId21" Type="http://schemas.openxmlformats.org/officeDocument/2006/relationships/font" Target="fonts/Spectral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Spectral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7a76f61fe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07a76f61f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05" name="Google Shape;105;g307a76f61fe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c51dc8c27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2c51dc8c27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Ray</a:t>
            </a:r>
            <a:endParaRPr/>
          </a:p>
        </p:txBody>
      </p:sp>
      <p:sp>
        <p:nvSpPr>
          <p:cNvPr id="180" name="Google Shape;180;g32c51dc8c27_1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c51dc8c27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2c51dc8c27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Ray</a:t>
            </a:r>
            <a:endParaRPr/>
          </a:p>
        </p:txBody>
      </p:sp>
      <p:sp>
        <p:nvSpPr>
          <p:cNvPr id="189" name="Google Shape;189;g32c51dc8c27_1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cb0b93e0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1cb0b93e0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98" name="Google Shape;198;g31cb0b93e07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c51dc8c2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c51dc8c2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2c51dc8c2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cc0060b8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1cc0060b8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 think you guys should also look to develop some proprietary signals (to compare how good the ones we make are against the ones in the paper)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This can be a large portion if you need to be^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For example, scrape the linkedin posts of company management to get some signal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Or…get some sources of alternative data (like company management private jet logs) and see if there is any relation to company disclosures, stock price, etc.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31cc0060b8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7a76f61fe_0_3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07a76f61fe_0_3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307a76f61fe_0_3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7a76f61fe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07a76f61fe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20" name="Google Shape;120;g307a76f61fe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536a1890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1536a1890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29" name="Google Shape;129;g31536a1890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87a15edf9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087a15edf9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Ray</a:t>
            </a:r>
            <a:endParaRPr/>
          </a:p>
        </p:txBody>
      </p:sp>
      <p:sp>
        <p:nvSpPr>
          <p:cNvPr id="138" name="Google Shape;138;g3087a15edf9_2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ed06a8a02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1ed06a8a02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Ray</a:t>
            </a:r>
            <a:endParaRPr/>
          </a:p>
        </p:txBody>
      </p:sp>
      <p:sp>
        <p:nvSpPr>
          <p:cNvPr id="144" name="Google Shape;144;g31ed06a8a02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c51dc8c27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2c51dc8c27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Ray</a:t>
            </a:r>
            <a:endParaRPr/>
          </a:p>
        </p:txBody>
      </p:sp>
      <p:sp>
        <p:nvSpPr>
          <p:cNvPr id="153" name="Google Shape;153;g32c51dc8c27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c51dc8c27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2c51dc8c27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Ray</a:t>
            </a:r>
            <a:endParaRPr/>
          </a:p>
        </p:txBody>
      </p:sp>
      <p:sp>
        <p:nvSpPr>
          <p:cNvPr id="162" name="Google Shape;162;g32c51dc8c27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c51dc8c27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2c51dc8c27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Ray</a:t>
            </a:r>
            <a:endParaRPr/>
          </a:p>
        </p:txBody>
      </p:sp>
      <p:sp>
        <p:nvSpPr>
          <p:cNvPr id="171" name="Google Shape;171;g32c51dc8c27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441918" y="3329790"/>
            <a:ext cx="4941771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5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1">
  <p:cSld name="Table 1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838201" y="895350"/>
            <a:ext cx="3247662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838200" y="2813049"/>
            <a:ext cx="3247662" cy="32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731615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1" name="Google Shape;81;p24"/>
          <p:cNvGrpSpPr/>
          <p:nvPr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82" name="Google Shape;82;p24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24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23"/>
          <p:cNvCxnSpPr/>
          <p:nvPr/>
        </p:nvCxnSpPr>
        <p:spPr>
          <a:xfrm rot="10800000">
            <a:off x="3094182" y="0"/>
            <a:ext cx="1745673" cy="38977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23"/>
          <p:cNvSpPr txBox="1"/>
          <p:nvPr>
            <p:ph type="title"/>
          </p:nvPr>
        </p:nvSpPr>
        <p:spPr>
          <a:xfrm>
            <a:off x="5476874" y="1671639"/>
            <a:ext cx="5884027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/>
          <p:nvPr>
            <p:ph idx="2" type="pic"/>
          </p:nvPr>
        </p:nvSpPr>
        <p:spPr>
          <a:xfrm>
            <a:off x="-28230" y="-9144"/>
            <a:ext cx="5481955" cy="6876288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825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5453725" y="3660774"/>
            <a:ext cx="5907176" cy="253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type="title">
  <p:cSld name="TITLE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" type="subTitle"/>
          </p:nvPr>
        </p:nvSpPr>
        <p:spPr>
          <a:xfrm>
            <a:off x="4267200" y="3238103"/>
            <a:ext cx="4179570" cy="285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4" name="Google Shape;9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7"/>
          <p:cNvSpPr txBox="1"/>
          <p:nvPr>
            <p:ph idx="11" type="ftr"/>
          </p:nvPr>
        </p:nvSpPr>
        <p:spPr>
          <a:xfrm>
            <a:off x="4267200" y="6356350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1">
  <p:cSld name="Section Break 1"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6991350" y="487018"/>
            <a:ext cx="4179570" cy="33773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17"/>
          <p:cNvGrpSpPr/>
          <p:nvPr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100" name="Google Shape;100;p17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7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6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1333500" y="2674013"/>
            <a:ext cx="2895600" cy="3269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2">
  <p:cSld name="Table 2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6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26" name="Google Shape;26;p26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26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26"/>
          <p:cNvSpPr txBox="1"/>
          <p:nvPr>
            <p:ph type="title"/>
          </p:nvPr>
        </p:nvSpPr>
        <p:spPr>
          <a:xfrm>
            <a:off x="838200" y="3535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8382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3">
  <p:cSld name="Section Break 3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ctrTitle"/>
          </p:nvPr>
        </p:nvSpPr>
        <p:spPr>
          <a:xfrm>
            <a:off x="6991350" y="406400"/>
            <a:ext cx="4179570" cy="34579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838200" y="337192"/>
            <a:ext cx="565519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838200" y="2705177"/>
            <a:ext cx="5733772" cy="448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838199" y="3154166"/>
            <a:ext cx="5733773" cy="303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3" type="body"/>
          </p:nvPr>
        </p:nvSpPr>
        <p:spPr>
          <a:xfrm>
            <a:off x="7887108" y="2705177"/>
            <a:ext cx="3943627" cy="448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4" type="body"/>
          </p:nvPr>
        </p:nvSpPr>
        <p:spPr>
          <a:xfrm>
            <a:off x="7887107" y="3164867"/>
            <a:ext cx="3943627" cy="303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1" type="ftr"/>
          </p:nvPr>
        </p:nvSpPr>
        <p:spPr>
          <a:xfrm>
            <a:off x="84398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25"/>
          <p:cNvPicPr preferRelativeResize="0"/>
          <p:nvPr/>
        </p:nvPicPr>
        <p:blipFill rotWithShape="1">
          <a:blip r:embed="rId2">
            <a:alphaModFix/>
          </a:blip>
          <a:srcRect b="73496" l="18645" r="28732" t="319"/>
          <a:stretch/>
        </p:blipFill>
        <p:spPr>
          <a:xfrm flipH="1" rot="10800000">
            <a:off x="6308436" y="-11"/>
            <a:ext cx="5883564" cy="23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1322318" y="268360"/>
            <a:ext cx="7288282" cy="2121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1322388" y="2763078"/>
            <a:ext cx="7288212" cy="340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6" name="Google Shape;46;p19"/>
          <p:cNvGrpSpPr/>
          <p:nvPr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47" name="Google Shape;47;p19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9"/>
            <p:cNvCxnSpPr/>
            <p:nvPr/>
          </p:nvCxnSpPr>
          <p:spPr>
            <a:xfrm flipH="1">
              <a:off x="9381744" y="-25401"/>
              <a:ext cx="2810256" cy="688340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9" name="Google Shape;49;p19"/>
          <p:cNvCxnSpPr/>
          <p:nvPr/>
        </p:nvCxnSpPr>
        <p:spPr>
          <a:xfrm flipH="1" rot="10800000">
            <a:off x="-1" y="-25403"/>
            <a:ext cx="1210573" cy="20481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bg>
      <p:bgPr>
        <a:solidFill>
          <a:schemeClr val="accen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1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093633" cy="391239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1"/>
          <p:cNvSpPr txBox="1"/>
          <p:nvPr>
            <p:ph type="title"/>
          </p:nvPr>
        </p:nvSpPr>
        <p:spPr>
          <a:xfrm>
            <a:off x="2933700" y="568961"/>
            <a:ext cx="8420100" cy="17808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2933700" y="2797255"/>
            <a:ext cx="3924300" cy="4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1"/>
          <p:cNvSpPr txBox="1"/>
          <p:nvPr>
            <p:ph idx="2" type="body"/>
          </p:nvPr>
        </p:nvSpPr>
        <p:spPr>
          <a:xfrm>
            <a:off x="2933700" y="3251596"/>
            <a:ext cx="3943627" cy="323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3" type="body"/>
          </p:nvPr>
        </p:nvSpPr>
        <p:spPr>
          <a:xfrm>
            <a:off x="7410173" y="2797255"/>
            <a:ext cx="3943627" cy="4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1"/>
          <p:cNvSpPr txBox="1"/>
          <p:nvPr>
            <p:ph idx="4" type="body"/>
          </p:nvPr>
        </p:nvSpPr>
        <p:spPr>
          <a:xfrm>
            <a:off x="7410173" y="3251595"/>
            <a:ext cx="3943627" cy="323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296926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2">
  <p:cSld name="Section Break 2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ctrTitle"/>
          </p:nvPr>
        </p:nvSpPr>
        <p:spPr>
          <a:xfrm>
            <a:off x="6991350" y="487680"/>
            <a:ext cx="4179570" cy="33766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8"/>
          <p:cNvCxnSpPr/>
          <p:nvPr/>
        </p:nvCxnSpPr>
        <p:spPr>
          <a:xfrm>
            <a:off x="3990667" y="0"/>
            <a:ext cx="1126278" cy="251229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8"/>
          <p:cNvSpPr/>
          <p:nvPr>
            <p:ph idx="2" type="pic"/>
          </p:nvPr>
        </p:nvSpPr>
        <p:spPr>
          <a:xfrm>
            <a:off x="0" y="-5080"/>
            <a:ext cx="6576291" cy="68726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1341120" y="558801"/>
            <a:ext cx="9953308" cy="17808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22"/>
          <p:cNvGrpSpPr/>
          <p:nvPr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68" name="Google Shape;68;p22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22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1341120" y="2960877"/>
            <a:ext cx="2722880" cy="35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22"/>
          <p:cNvSpPr txBox="1"/>
          <p:nvPr>
            <p:ph idx="2" type="body"/>
          </p:nvPr>
        </p:nvSpPr>
        <p:spPr>
          <a:xfrm>
            <a:off x="1341120" y="3392035"/>
            <a:ext cx="2722880" cy="2907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LcPeriod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3" type="body"/>
          </p:nvPr>
        </p:nvSpPr>
        <p:spPr>
          <a:xfrm>
            <a:off x="4754881" y="2960877"/>
            <a:ext cx="5516880" cy="35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22"/>
          <p:cNvSpPr txBox="1"/>
          <p:nvPr>
            <p:ph idx="4" type="body"/>
          </p:nvPr>
        </p:nvSpPr>
        <p:spPr>
          <a:xfrm>
            <a:off x="4754881" y="3324859"/>
            <a:ext cx="5506720" cy="3031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hallsmoore/qstrader/" TargetMode="External"/><Relationship Id="rId4" Type="http://schemas.openxmlformats.org/officeDocument/2006/relationships/hyperlink" Target="https://pmorissette.github.io/bt/" TargetMode="External"/><Relationship Id="rId5" Type="http://schemas.openxmlformats.org/officeDocument/2006/relationships/hyperlink" Target="https://github.com/gbeced/basana" TargetMode="External"/><Relationship Id="rId6" Type="http://schemas.openxmlformats.org/officeDocument/2006/relationships/hyperlink" Target="https://github.com/gbeced/pyalgotrade" TargetMode="External"/><Relationship Id="rId7" Type="http://schemas.openxmlformats.org/officeDocument/2006/relationships/hyperlink" Target="https://www.portfoliovisualizer.com/backtest-portfolio" TargetMode="External"/><Relationship Id="rId8" Type="http://schemas.openxmlformats.org/officeDocument/2006/relationships/hyperlink" Target="https://www.tradewell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7a76f61fe_0_5"/>
          <p:cNvSpPr txBox="1"/>
          <p:nvPr>
            <p:ph type="ctrTitle"/>
          </p:nvPr>
        </p:nvSpPr>
        <p:spPr>
          <a:xfrm>
            <a:off x="3620050" y="3859175"/>
            <a:ext cx="8267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6000">
                <a:latin typeface="Spectral"/>
                <a:ea typeface="Spectral"/>
                <a:cs typeface="Spectral"/>
                <a:sym typeface="Spectral"/>
              </a:rPr>
              <a:t>Welcome! </a:t>
            </a:r>
            <a:endParaRPr sz="60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6000">
                <a:latin typeface="Spectral"/>
                <a:ea typeface="Spectral"/>
                <a:cs typeface="Spectral"/>
                <a:sym typeface="Spectral"/>
              </a:rPr>
              <a:t>Please, have a seat.</a:t>
            </a:r>
            <a:endParaRPr sz="6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" name="Google Shape;108;g307a76f61fe_0_5"/>
          <p:cNvSpPr txBox="1"/>
          <p:nvPr/>
        </p:nvSpPr>
        <p:spPr>
          <a:xfrm>
            <a:off x="8351575" y="342200"/>
            <a:ext cx="34515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US" sz="3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CWRU Quants</a:t>
            </a:r>
            <a:endParaRPr b="0" i="1" sz="3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n-US" sz="2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quants@case.edu</a:t>
            </a:r>
            <a:endParaRPr b="0" i="1" sz="2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c51dc8c27_1_35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g32c51dc8c27_1_35"/>
          <p:cNvSpPr txBox="1"/>
          <p:nvPr/>
        </p:nvSpPr>
        <p:spPr>
          <a:xfrm>
            <a:off x="2952300" y="860350"/>
            <a:ext cx="628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Mechanism</a:t>
            </a:r>
            <a:endParaRPr b="0" i="0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4" name="Google Shape;184;g32c51dc8c27_1_35"/>
          <p:cNvSpPr txBox="1"/>
          <p:nvPr/>
        </p:nvSpPr>
        <p:spPr>
          <a:xfrm>
            <a:off x="426025" y="5062450"/>
            <a:ext cx="115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5" name="Google Shape;185;g32c51dc8c27_1_35"/>
          <p:cNvSpPr txBox="1"/>
          <p:nvPr/>
        </p:nvSpPr>
        <p:spPr>
          <a:xfrm>
            <a:off x="1666500" y="1946500"/>
            <a:ext cx="95325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Price, volume, and bid-ask spread data will be input into the framework 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Traders/Researchers will be able to distill their strategies into trades over a certain time period using the strategy engine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simulation engine will then simulate a portfolio as trades are made and asset prices change over time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On the periphery: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Charting and data visualization modules will generate the amazing charts shown earlier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Statistics regarding the trades and the portfolio will be calculated and shown to the user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Trade execution simulator will help the simulation engine make fills seem realistic, simulate slippage, etc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more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c51dc8c27_1_43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g32c51dc8c27_1_43"/>
          <p:cNvSpPr txBox="1"/>
          <p:nvPr/>
        </p:nvSpPr>
        <p:spPr>
          <a:xfrm>
            <a:off x="2952300" y="860350"/>
            <a:ext cx="628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Interested?</a:t>
            </a:r>
            <a:endParaRPr b="0" i="0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3" name="Google Shape;193;g32c51dc8c27_1_43"/>
          <p:cNvSpPr txBox="1"/>
          <p:nvPr/>
        </p:nvSpPr>
        <p:spPr>
          <a:xfrm>
            <a:off x="426025" y="5062450"/>
            <a:ext cx="115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4" name="Google Shape;194;g32c51dc8c27_1_43"/>
          <p:cNvSpPr txBox="1"/>
          <p:nvPr/>
        </p:nvSpPr>
        <p:spPr>
          <a:xfrm>
            <a:off x="1666500" y="1946500"/>
            <a:ext cx="95325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development vertical puts the highest emphasis on software engineering skills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Experience with Python is a must 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Competence with the popular data packages is nice to have, but we’ll learn as we go 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K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nowledge of basic financial mathematics is also important to have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cb0b93e07_2_0"/>
          <p:cNvSpPr txBox="1"/>
          <p:nvPr>
            <p:ph type="title"/>
          </p:nvPr>
        </p:nvSpPr>
        <p:spPr>
          <a:xfrm>
            <a:off x="838200" y="1576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latin typeface="Spectral"/>
                <a:ea typeface="Spectral"/>
                <a:cs typeface="Spectral"/>
                <a:sym typeface="Spectral"/>
              </a:rPr>
              <a:t>The Trading Vertical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1" name="Google Shape;201;g31cb0b93e07_2_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g31cb0b93e07_2_0"/>
          <p:cNvSpPr txBox="1"/>
          <p:nvPr/>
        </p:nvSpPr>
        <p:spPr>
          <a:xfrm>
            <a:off x="364750" y="1573725"/>
            <a:ext cx="8742000" cy="49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Our goal will be to develop (profitable!) strategies</a:t>
            </a:r>
            <a:endParaRPr b="0" i="0" sz="2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have 212 already-established predictive signals</a:t>
            </a:r>
            <a:endParaRPr b="0" i="0" sz="2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also have the monthly returns, volume, shares outstanding, etc. of many stocks</a:t>
            </a:r>
            <a:endParaRPr b="0" i="0" sz="2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Together, we will investigate what signals are the most effective (and in which industries too)</a:t>
            </a:r>
            <a:endParaRPr b="0" i="0" sz="2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○"/>
            </a:pPr>
            <a:r>
              <a:rPr b="0" i="0" lang="en-US" sz="2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will construct a strategy (portfolio?) based on this</a:t>
            </a:r>
            <a:endParaRPr b="0" i="0" sz="2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Python will be helpful for the implementation and analysis (ML?)</a:t>
            </a:r>
            <a:endParaRPr b="0" i="0" sz="2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SQL might be useful for querying (since these are large datasets)</a:t>
            </a:r>
            <a:endParaRPr b="0" i="0" sz="2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Some financial background will be helpful for understanding the signals</a:t>
            </a:r>
            <a:endParaRPr b="0" i="0" sz="2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03" name="Google Shape;203;g31cb0b93e07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9325" y="2612675"/>
            <a:ext cx="2554900" cy="41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c51dc8c27_0_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g32c51dc8c2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425" y="168250"/>
            <a:ext cx="686924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cc0060b80_0_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g31cc0060b80_0_0"/>
          <p:cNvSpPr txBox="1"/>
          <p:nvPr/>
        </p:nvSpPr>
        <p:spPr>
          <a:xfrm>
            <a:off x="2952300" y="860350"/>
            <a:ext cx="628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Research Vertical</a:t>
            </a:r>
            <a:endParaRPr b="0" i="0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8" name="Google Shape;218;g31cc0060b80_0_0"/>
          <p:cNvSpPr txBox="1"/>
          <p:nvPr/>
        </p:nvSpPr>
        <p:spPr>
          <a:xfrm>
            <a:off x="426025" y="5062450"/>
            <a:ext cx="115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9" name="Google Shape;219;g31cc0060b80_0_0"/>
          <p:cNvSpPr txBox="1"/>
          <p:nvPr/>
        </p:nvSpPr>
        <p:spPr>
          <a:xfrm>
            <a:off x="1666500" y="1946500"/>
            <a:ext cx="95325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will be analyzing quarterly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earnings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call transcripts from companies. There have been 2 previous papers published by Hassan et al. analyzing Political and Epidemic Disease exposure.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20" name="Google Shape;220;g31cc0060b8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25" y="3417350"/>
            <a:ext cx="4451225" cy="12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1cc0060b8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625" y="3567108"/>
            <a:ext cx="5804550" cy="925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7a76f61fe_0_317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g307a76f61fe_0_317"/>
          <p:cNvSpPr txBox="1"/>
          <p:nvPr/>
        </p:nvSpPr>
        <p:spPr>
          <a:xfrm>
            <a:off x="4267200" y="14633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QUESTIONS AND ANSWERS</a:t>
            </a:r>
            <a:endParaRPr b="0" i="0" sz="36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9" name="Google Shape;229;g307a76f61fe_0_317"/>
          <p:cNvSpPr txBox="1"/>
          <p:nvPr/>
        </p:nvSpPr>
        <p:spPr>
          <a:xfrm>
            <a:off x="4267200" y="3923903"/>
            <a:ext cx="41796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Contact us!</a:t>
            </a:r>
            <a:endParaRPr b="0" i="0" sz="18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Email: quants@case.edu</a:t>
            </a:r>
            <a:endParaRPr b="0" i="0" sz="18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Instagram: @cwruquants</a:t>
            </a:r>
            <a:endParaRPr b="0" i="0" sz="18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Agenda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1333500" y="2674025"/>
            <a:ext cx="3982200" cy="3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Administrative Information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Vertical Integration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Project Descriptions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7a76f61fe_0_104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g307a76f61fe_0_104"/>
          <p:cNvSpPr txBox="1"/>
          <p:nvPr/>
        </p:nvSpPr>
        <p:spPr>
          <a:xfrm>
            <a:off x="2952300" y="860350"/>
            <a:ext cx="628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Attendance | CampusGroups</a:t>
            </a:r>
            <a:endParaRPr b="0" i="0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4" name="Google Shape;124;g307a76f61fe_0_104"/>
          <p:cNvSpPr txBox="1"/>
          <p:nvPr/>
        </p:nvSpPr>
        <p:spPr>
          <a:xfrm>
            <a:off x="426025" y="5062450"/>
            <a:ext cx="115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25" name="Google Shape;125;g307a76f61fe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475" y="2222125"/>
            <a:ext cx="30670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536a18902_0_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g31536a18902_0_0"/>
          <p:cNvSpPr txBox="1"/>
          <p:nvPr/>
        </p:nvSpPr>
        <p:spPr>
          <a:xfrm>
            <a:off x="2952300" y="860350"/>
            <a:ext cx="628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Discord (important!)</a:t>
            </a:r>
            <a:endParaRPr b="0" i="0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3" name="Google Shape;133;g31536a18902_0_0"/>
          <p:cNvSpPr txBox="1"/>
          <p:nvPr/>
        </p:nvSpPr>
        <p:spPr>
          <a:xfrm>
            <a:off x="426025" y="5062450"/>
            <a:ext cx="115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34" name="Google Shape;134;g31536a1890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2787" y="2235800"/>
            <a:ext cx="2386425" cy="23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87a15edf9_2_9"/>
          <p:cNvSpPr txBox="1"/>
          <p:nvPr>
            <p:ph type="ctrTitle"/>
          </p:nvPr>
        </p:nvSpPr>
        <p:spPr>
          <a:xfrm>
            <a:off x="6991350" y="406400"/>
            <a:ext cx="41796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Vertical Integration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ed06a8a02_0_45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g31ed06a8a02_0_45"/>
          <p:cNvSpPr txBox="1"/>
          <p:nvPr/>
        </p:nvSpPr>
        <p:spPr>
          <a:xfrm>
            <a:off x="2952300" y="860350"/>
            <a:ext cx="628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Development Vertical</a:t>
            </a:r>
            <a:endParaRPr b="0" i="0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8" name="Google Shape;148;g31ed06a8a02_0_45"/>
          <p:cNvSpPr txBox="1"/>
          <p:nvPr/>
        </p:nvSpPr>
        <p:spPr>
          <a:xfrm>
            <a:off x="426025" y="5062450"/>
            <a:ext cx="115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9" name="Google Shape;149;g31ed06a8a02_0_45"/>
          <p:cNvSpPr txBox="1"/>
          <p:nvPr/>
        </p:nvSpPr>
        <p:spPr>
          <a:xfrm>
            <a:off x="1666500" y="1946500"/>
            <a:ext cx="95325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Quant developers, in general, develop software tools to facilitate research and trading. Examples include low-latency trading systems and data visualization software.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Development vertical at CWRU Quants will work on a comprehensive backtesting framework that the Research and Trading verticals will use to backtest their strategies.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Experience in Python, competence with the popular data packages, and knowledge of basic financial mathematics would help in completing tasks related to this project.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c51dc8c27_1_6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g32c51dc8c27_1_6"/>
          <p:cNvSpPr txBox="1"/>
          <p:nvPr/>
        </p:nvSpPr>
        <p:spPr>
          <a:xfrm>
            <a:off x="2952300" y="860350"/>
            <a:ext cx="628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Goals</a:t>
            </a:r>
            <a:endParaRPr b="0" i="0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7" name="Google Shape;157;g32c51dc8c27_1_6"/>
          <p:cNvSpPr txBox="1"/>
          <p:nvPr/>
        </p:nvSpPr>
        <p:spPr>
          <a:xfrm>
            <a:off x="426025" y="5062450"/>
            <a:ext cx="115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8" name="Google Shape;158;g32c51dc8c27_1_6"/>
          <p:cNvSpPr txBox="1"/>
          <p:nvPr/>
        </p:nvSpPr>
        <p:spPr>
          <a:xfrm>
            <a:off x="1666500" y="1946500"/>
            <a:ext cx="95325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First and foremost is to provide non-software engineers quick, easy ways to crank out clear, informative financial charts!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Important: </a:t>
            </a:r>
            <a:r>
              <a:rPr b="1"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not a single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backtesting framework out there (not counting internal tools at some firms) does this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c51dc8c27_1_14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g32c51dc8c27_1_14"/>
          <p:cNvSpPr txBox="1"/>
          <p:nvPr/>
        </p:nvSpPr>
        <p:spPr>
          <a:xfrm>
            <a:off x="426025" y="5062450"/>
            <a:ext cx="115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66" name="Google Shape;166;g32c51dc8c27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25" y="1341475"/>
            <a:ext cx="3002540" cy="475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2c51dc8c27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590" y="1104725"/>
            <a:ext cx="8296433" cy="4529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c51dc8c27_1_25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g32c51dc8c27_1_25"/>
          <p:cNvSpPr txBox="1"/>
          <p:nvPr/>
        </p:nvSpPr>
        <p:spPr>
          <a:xfrm>
            <a:off x="2952300" y="860350"/>
            <a:ext cx="628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Inspiration</a:t>
            </a:r>
            <a:endParaRPr b="0" i="0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5" name="Google Shape;175;g32c51dc8c27_1_25"/>
          <p:cNvSpPr txBox="1"/>
          <p:nvPr/>
        </p:nvSpPr>
        <p:spPr>
          <a:xfrm>
            <a:off x="426025" y="5062450"/>
            <a:ext cx="115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6" name="Google Shape;176;g32c51dc8c27_1_25"/>
          <p:cNvSpPr txBox="1"/>
          <p:nvPr/>
        </p:nvSpPr>
        <p:spPr>
          <a:xfrm>
            <a:off x="1666500" y="1946500"/>
            <a:ext cx="95325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backtesting frameworks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qstrader (</a:t>
            </a:r>
            <a:r>
              <a:rPr lang="en-US" sz="18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https://github.com/mhallsmoore/qstrader/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 and bt (</a:t>
            </a:r>
            <a:r>
              <a:rPr lang="en-US" sz="18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4"/>
              </a:rPr>
              <a:t>https://pmorissette.github.io/bt/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algorithmic trading libraries basana (</a:t>
            </a:r>
            <a:r>
              <a:rPr lang="en-US" sz="18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5"/>
              </a:rPr>
              <a:t>https://github.com/gbeced/basana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 and pyalgotrade (</a:t>
            </a:r>
            <a:r>
              <a:rPr lang="en-US" sz="18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6"/>
              </a:rPr>
              <a:t>https://github.com/gbeced/pyalgotrade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 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Backtesting software that has already been distilled into website form, such as Portfolio Visualizer (</a:t>
            </a:r>
            <a:r>
              <a:rPr lang="en-US" sz="18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7"/>
              </a:rPr>
              <a:t>https://www.portfoliovisualizer.com/backtest-portfolio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 and Tradewell (</a:t>
            </a:r>
            <a:r>
              <a:rPr lang="en-US" sz="18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8"/>
              </a:rPr>
              <a:t>https://www.tradewell.app/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 (not free)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2024-09-22T20:02:29Z</dcterms:created>
  <dc:creator>Sidharth Jindal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