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STIX Two Text"/>
      <p:regular r:id="rId42"/>
      <p:bold r:id="rId43"/>
      <p:italic r:id="rId44"/>
      <p:boldItalic r:id="rId45"/>
    </p:embeddedFont>
    <p:embeddedFont>
      <p:font typeface="Spectral"/>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0" roundtripDataSignature="AMtx7mgyUptVI3Q6CjeyI4T+FLfTlfJC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DF7028-AF29-40AD-9B24-6A57BFF7FB9F}">
  <a:tblStyle styleId="{65DF7028-AF29-40AD-9B24-6A57BFF7FB9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STIXTwoText-regular.fntdata"/><Relationship Id="rId41" Type="http://schemas.openxmlformats.org/officeDocument/2006/relationships/slide" Target="slides/slide36.xml"/><Relationship Id="rId44" Type="http://schemas.openxmlformats.org/officeDocument/2006/relationships/font" Target="fonts/STIXTwoText-italic.fntdata"/><Relationship Id="rId43" Type="http://schemas.openxmlformats.org/officeDocument/2006/relationships/font" Target="fonts/STIXTwoText-bold.fntdata"/><Relationship Id="rId46" Type="http://schemas.openxmlformats.org/officeDocument/2006/relationships/font" Target="fonts/Spectral-regular.fntdata"/><Relationship Id="rId45" Type="http://schemas.openxmlformats.org/officeDocument/2006/relationships/font" Target="fonts/STIXTwoTex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pectral-italic.fntdata"/><Relationship Id="rId47" Type="http://schemas.openxmlformats.org/officeDocument/2006/relationships/font" Target="fonts/Spectral-bold.fntdata"/><Relationship Id="rId49" Type="http://schemas.openxmlformats.org/officeDocument/2006/relationships/font" Target="fonts/Spectra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su.buffalo.edu/~keechung/MGF743/Readings/Hans%20Stoll,%202003,%20Market%20microstructure.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ddit.com/user/modern_footbal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ifma.org/explore-issues/equity-market-structure/"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405851323000041"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mbridge.org/core/books/abs/microstructure-of-financial-markets/price-discovery/E2B90D77D2EF238673A1A87C25D31F93" TargetMode="External"/><Relationship Id="rId3" Type="http://schemas.openxmlformats.org/officeDocument/2006/relationships/hyperlink" Target="https://www.investopedia.com/terms/p/pricediscovery.asp"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405851323000041"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mbridge.org/core/books/abs/microstructure-of-financial-markets/price-discovery/E2B90D77D2EF238673A1A87C25D31F93"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ntafed.org/research/publications/economic-review/2007/q3/vol92no3_financial-market-frictions#:~:text=Defined%20simply%20as%20anything%20that,exist%20even%20in%20efficient%20markets."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405851323000041"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loomberg.com/news/newsletters/2024-07-08/algorithms-like-viper-devour-trades-in-new-fx-era-big-take" TargetMode="External"/><Relationship Id="rId3" Type="http://schemas.openxmlformats.org/officeDocument/2006/relationships/hyperlink" Target="https://www.investopedia.com/terms/e/execution.asp"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ambridge.org/core/books/abs/microstructure-of-financial-markets/price-discovery/E2B90D77D2EF238673A1A87C25D31F93"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ntafed.org/research/publications/economic-review/2007/q3/vol92no3_financial-market-frictions#:~:text=Defined%20simply%20as%20anything%20that,exist%20even%20in%20efficient%20markets."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science/article/pii/S2405851323000041"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tlantafed.org/research/publications/economic-review/2007/q3/vol92no3_financial-market-frictions#:~:text=Defined%20simply%20as%20anything%20that,exist%20even%20in%20efficient%20market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su.buffalo.edu/~keechung/MGF743/Readings/Hans%20Stoll,%202003,%20Market%20microstructure.pdf"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7a76f61f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307a76f61f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05" name="Google Shape;105;g307a76f61f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14c06969f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3014c06969f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https://www.acsu.buffalo.edu/~keechung/MGF743/Readings/Hans%20Stoll,%202003,%20Market%20microstructure.pdf</a:t>
            </a:r>
            <a:r>
              <a:rPr lang="en-US"/>
              <a:t> </a:t>
            </a:r>
            <a:endParaRPr/>
          </a:p>
        </p:txBody>
      </p:sp>
      <p:sp>
        <p:nvSpPr>
          <p:cNvPr id="180" name="Google Shape;180;g3014c06969f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a:p>
            <a:pPr indent="0" lvl="0" marL="0" rtl="0" algn="l">
              <a:lnSpc>
                <a:spcPct val="100000"/>
              </a:lnSpc>
              <a:spcBef>
                <a:spcPts val="0"/>
              </a:spcBef>
              <a:spcAft>
                <a:spcPts val="0"/>
              </a:spcAft>
              <a:buSzPts val="1400"/>
              <a:buNone/>
            </a:pPr>
            <a:r>
              <a:rPr lang="en-US" u="sng">
                <a:solidFill>
                  <a:schemeClr val="hlink"/>
                </a:solidFill>
                <a:hlinkClick r:id="rId2"/>
              </a:rPr>
              <a:t>https://www.reddit.com/user/modern_football/</a:t>
            </a:r>
            <a:r>
              <a:rPr lang="en-US"/>
              <a:t> </a:t>
            </a:r>
            <a:endParaRPr/>
          </a:p>
        </p:txBody>
      </p:sp>
      <p:sp>
        <p:nvSpPr>
          <p:cNvPr id="188" name="Google Shape;1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ed06a8a0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31ed06a8a0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197" name="Google Shape;197;g31ed06a8a02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2e5b54d46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g32e5b54d46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Christo</a:t>
            </a:r>
            <a:endParaRPr/>
          </a:p>
        </p:txBody>
      </p:sp>
      <p:sp>
        <p:nvSpPr>
          <p:cNvPr id="206" name="Google Shape;206;g32e5b54d462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Transition</a:t>
            </a:r>
            <a:endParaRPr/>
          </a:p>
        </p:txBody>
      </p:sp>
      <p:sp>
        <p:nvSpPr>
          <p:cNvPr id="214" name="Google Shape;21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87a15edf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g3087a15edf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https://www.sifma.org/explore-issues/equity-market-structure/</a:t>
            </a:r>
            <a:r>
              <a:rPr lang="en-US"/>
              <a:t> </a:t>
            </a:r>
            <a:endParaRPr/>
          </a:p>
        </p:txBody>
      </p:sp>
      <p:sp>
        <p:nvSpPr>
          <p:cNvPr id="221" name="Google Shape;221;g3087a15edf9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e5b54d462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g32e5b54d462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Christo</a:t>
            </a:r>
            <a:endParaRPr/>
          </a:p>
        </p:txBody>
      </p:sp>
      <p:sp>
        <p:nvSpPr>
          <p:cNvPr id="229" name="Google Shape;229;g32e5b54d462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f0f05d2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1f0f05d24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31f0f05d24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e618c572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4" name="Google Shape;244;g32e618c572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245" name="Google Shape;245;g32e618c572e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e618c572e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32e618c572e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Microstructure and high-frequency price discovery in the soybean complex - ScienceDirect</a:t>
            </a:r>
            <a:endParaRPr/>
          </a:p>
        </p:txBody>
      </p:sp>
      <p:sp>
        <p:nvSpPr>
          <p:cNvPr id="252" name="Google Shape;252;g32e618c572e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2e618c572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2e618c572e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Price discovery (Chapter 9) - The Microstructure of Financial Markets</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3"/>
              </a:rPr>
              <a:t>What Is Price Discovery? Definition, Process, and vs. Valuation</a:t>
            </a:r>
            <a:endParaRPr/>
          </a:p>
        </p:txBody>
      </p:sp>
      <p:sp>
        <p:nvSpPr>
          <p:cNvPr id="262" name="Google Shape;262;g32e618c572e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2e618c572e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g32e618c572e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Microstructure and high-frequency price discovery in the soybean complex - ScienceDirect</a:t>
            </a:r>
            <a:endParaRPr/>
          </a:p>
        </p:txBody>
      </p:sp>
      <p:sp>
        <p:nvSpPr>
          <p:cNvPr id="271" name="Google Shape;271;g32e618c572e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e618c572e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32e618c572e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Price discovery (Chapter 9) - The Microstructure of Financial Markets</a:t>
            </a:r>
            <a:endParaRPr/>
          </a:p>
        </p:txBody>
      </p:sp>
      <p:sp>
        <p:nvSpPr>
          <p:cNvPr id="279" name="Google Shape;279;g32e618c572e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2e618c57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32e618c572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287" name="Google Shape;287;g32e618c572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e618c572e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2e618c572e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Financial Market Frictions - Federal Reserve Bank of Atlanta</a:t>
            </a:r>
            <a:endParaRPr/>
          </a:p>
        </p:txBody>
      </p:sp>
      <p:sp>
        <p:nvSpPr>
          <p:cNvPr id="293" name="Google Shape;293;g32e618c572e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2e618c572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32e618c572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Microstructure and high-frequency price discovery in the soybean complex - ScienceDirect</a:t>
            </a:r>
            <a:endParaRPr/>
          </a:p>
        </p:txBody>
      </p:sp>
      <p:sp>
        <p:nvSpPr>
          <p:cNvPr id="301" name="Google Shape;301;g32e618c572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e618c572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32e618c572e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Algorithms Like Viper Devour Trades in New FX Era: Big Take - Bloomberg</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3"/>
              </a:rPr>
              <a:t>Execution: Definition, Types of Orders, Examples</a:t>
            </a:r>
            <a:endParaRPr/>
          </a:p>
        </p:txBody>
      </p:sp>
      <p:sp>
        <p:nvSpPr>
          <p:cNvPr id="309" name="Google Shape;309;g32e618c572e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2e618c572e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g32e618c572e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Price discovery (Chapter 9) - The Microstructure of Financial Markets</a:t>
            </a:r>
            <a:endParaRPr/>
          </a:p>
        </p:txBody>
      </p:sp>
      <p:sp>
        <p:nvSpPr>
          <p:cNvPr id="317" name="Google Shape;317;g32e618c572e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e633d8f8b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32e633d8f8b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325" name="Google Shape;325;g32e633d8f8b_2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e633d8f8b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32e633d8f8b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Financial Market Frictions - Federal Reserve Bank of Atlanta</a:t>
            </a:r>
            <a:endParaRPr/>
          </a:p>
        </p:txBody>
      </p:sp>
      <p:sp>
        <p:nvSpPr>
          <p:cNvPr id="332" name="Google Shape;332;g32e633d8f8b_2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7a76f61fe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307a76f61fe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0" name="Google Shape;120;g307a76f61fe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e633d8f8b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32e633d8f8b_2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Microstructure and high-frequency price discovery in the soybean complex - ScienceDirect</a:t>
            </a:r>
            <a:endParaRPr/>
          </a:p>
        </p:txBody>
      </p:sp>
      <p:sp>
        <p:nvSpPr>
          <p:cNvPr id="340" name="Google Shape;340;g32e633d8f8b_2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e633d8f8b_2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2e633d8f8b_2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32e633d8f8b_2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2e633d8f8b_2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2e633d8f8b_2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2e633d8f8b_2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e633d8f8b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g32e633d8f8b_2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373" name="Google Shape;373;g32e633d8f8b_2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e67801702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g32e67801702_1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u="sng">
                <a:solidFill>
                  <a:schemeClr val="hlink"/>
                </a:solidFill>
                <a:latin typeface="Arial"/>
                <a:ea typeface="Arial"/>
                <a:cs typeface="Arial"/>
                <a:sym typeface="Arial"/>
                <a:hlinkClick r:id="rId2"/>
              </a:rPr>
              <a:t>Financial Market Frictions - Federal Reserve Bank of Atlanta</a:t>
            </a:r>
            <a:endParaRPr/>
          </a:p>
        </p:txBody>
      </p:sp>
      <p:sp>
        <p:nvSpPr>
          <p:cNvPr id="379" name="Google Shape;379;g32e67801702_1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2e67801702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2e67801702_5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g32e67801702_5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07a76f61fe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307a76f61fe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307a76f61fe_0_3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536a189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1536a1890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9" name="Google Shape;129;g31536a1890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e67801702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32e67801702_2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https://www.acsu.buffalo.edu/~keechung/MGF743/Readings/Hans%20Stoll,%202003,%20Market%20microstructure.pdf</a:t>
            </a:r>
            <a:r>
              <a:rPr lang="en-US"/>
              <a:t> </a:t>
            </a:r>
            <a:endParaRPr/>
          </a:p>
        </p:txBody>
      </p:sp>
      <p:sp>
        <p:nvSpPr>
          <p:cNvPr id="138" name="Google Shape;138;g32e67801702_2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7a76f61fe_0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307a76f61fe_0_4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49" name="Google Shape;149;g307a76f61fe_0_4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7d57e82d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17d57e82d5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56" name="Google Shape;156;g317d57e82d5_0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83860475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3083860475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64" name="Google Shape;164;g30838604751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Christo</a:t>
            </a:r>
            <a:endParaRPr/>
          </a:p>
        </p:txBody>
      </p:sp>
      <p:sp>
        <p:nvSpPr>
          <p:cNvPr id="172" name="Google Shape;17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6441918" y="3329790"/>
            <a:ext cx="4941771" cy="3200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 name="Google Shape;17;p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1"/>
        </a:solidFill>
      </p:bgPr>
    </p:bg>
    <p:spTree>
      <p:nvGrpSpPr>
        <p:cNvPr id="76" name="Shape 76"/>
        <p:cNvGrpSpPr/>
        <p:nvPr/>
      </p:nvGrpSpPr>
      <p:grpSpPr>
        <a:xfrm>
          <a:off x="0" y="0"/>
          <a:ext cx="0" cy="0"/>
          <a:chOff x="0" y="0"/>
          <a:chExt cx="0" cy="0"/>
        </a:xfrm>
      </p:grpSpPr>
      <p:sp>
        <p:nvSpPr>
          <p:cNvPr id="77" name="Google Shape;77;p24"/>
          <p:cNvSpPr txBox="1"/>
          <p:nvPr>
            <p:ph type="title"/>
          </p:nvPr>
        </p:nvSpPr>
        <p:spPr>
          <a:xfrm>
            <a:off x="838201" y="895350"/>
            <a:ext cx="3247662" cy="1917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 type="body"/>
          </p:nvPr>
        </p:nvSpPr>
        <p:spPr>
          <a:xfrm>
            <a:off x="838200" y="2813049"/>
            <a:ext cx="3247662" cy="323849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4"/>
          <p:cNvSpPr txBox="1"/>
          <p:nvPr>
            <p:ph idx="11" type="ftr"/>
          </p:nvPr>
        </p:nvSpPr>
        <p:spPr>
          <a:xfrm>
            <a:off x="731615"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4"/>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81" name="Google Shape;81;p24"/>
          <p:cNvGrpSpPr/>
          <p:nvPr/>
        </p:nvGrpSpPr>
        <p:grpSpPr>
          <a:xfrm>
            <a:off x="0" y="0"/>
            <a:ext cx="2327564" cy="1505528"/>
            <a:chOff x="0" y="0"/>
            <a:chExt cx="2238376" cy="3105150"/>
          </a:xfrm>
        </p:grpSpPr>
        <p:cxnSp>
          <p:nvCxnSpPr>
            <p:cNvPr id="82" name="Google Shape;82;p24"/>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83" name="Google Shape;83;p24"/>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4" name="Shape 84"/>
        <p:cNvGrpSpPr/>
        <p:nvPr/>
      </p:nvGrpSpPr>
      <p:grpSpPr>
        <a:xfrm>
          <a:off x="0" y="0"/>
          <a:ext cx="0" cy="0"/>
          <a:chOff x="0" y="0"/>
          <a:chExt cx="0" cy="0"/>
        </a:xfrm>
      </p:grpSpPr>
      <p:cxnSp>
        <p:nvCxnSpPr>
          <p:cNvPr id="85" name="Google Shape;85;p23"/>
          <p:cNvCxnSpPr/>
          <p:nvPr/>
        </p:nvCxnSpPr>
        <p:spPr>
          <a:xfrm rot="10800000">
            <a:off x="3094182" y="0"/>
            <a:ext cx="1745673" cy="3897745"/>
          </a:xfrm>
          <a:prstGeom prst="straightConnector1">
            <a:avLst/>
          </a:prstGeom>
          <a:noFill/>
          <a:ln cap="flat" cmpd="sng" w="9525">
            <a:solidFill>
              <a:schemeClr val="dk1"/>
            </a:solidFill>
            <a:prstDash val="solid"/>
            <a:miter lim="800000"/>
            <a:headEnd len="sm" w="sm" type="none"/>
            <a:tailEnd len="sm" w="sm" type="none"/>
          </a:ln>
        </p:spPr>
      </p:cxnSp>
      <p:sp>
        <p:nvSpPr>
          <p:cNvPr id="86" name="Google Shape;86;p23"/>
          <p:cNvSpPr txBox="1"/>
          <p:nvPr>
            <p:ph type="title"/>
          </p:nvPr>
        </p:nvSpPr>
        <p:spPr>
          <a:xfrm>
            <a:off x="5476874" y="1671639"/>
            <a:ext cx="5884027"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p:nvPr>
            <p:ph idx="2" type="pic"/>
          </p:nvPr>
        </p:nvSpPr>
        <p:spPr>
          <a:xfrm>
            <a:off x="-28230" y="-9144"/>
            <a:ext cx="5481955" cy="6876288"/>
          </a:xfrm>
          <a:prstGeom prst="rect">
            <a:avLst/>
          </a:prstGeom>
          <a:noFill/>
          <a:ln>
            <a:noFill/>
          </a:ln>
        </p:spPr>
      </p:sp>
      <p:sp>
        <p:nvSpPr>
          <p:cNvPr id="88" name="Google Shape;88;p23"/>
          <p:cNvSpPr txBox="1"/>
          <p:nvPr>
            <p:ph idx="11" type="ftr"/>
          </p:nvPr>
        </p:nvSpPr>
        <p:spPr>
          <a:xfrm>
            <a:off x="825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23"/>
          <p:cNvSpPr txBox="1"/>
          <p:nvPr>
            <p:ph idx="1" type="body"/>
          </p:nvPr>
        </p:nvSpPr>
        <p:spPr>
          <a:xfrm>
            <a:off x="5453725" y="3660774"/>
            <a:ext cx="5907176" cy="2536826"/>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00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dk1"/>
        </a:solidFill>
      </p:bgPr>
    </p:bg>
    <p:spTree>
      <p:nvGrpSpPr>
        <p:cNvPr id="91" name="Shape 91"/>
        <p:cNvGrpSpPr/>
        <p:nvPr/>
      </p:nvGrpSpPr>
      <p:grpSpPr>
        <a:xfrm>
          <a:off x="0" y="0"/>
          <a:ext cx="0" cy="0"/>
          <a:chOff x="0" y="0"/>
          <a:chExt cx="0" cy="0"/>
        </a:xfrm>
      </p:grpSpPr>
      <p:sp>
        <p:nvSpPr>
          <p:cNvPr id="92" name="Google Shape;92;p27"/>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subTitle"/>
          </p:nvPr>
        </p:nvSpPr>
        <p:spPr>
          <a:xfrm>
            <a:off x="4267200" y="3238103"/>
            <a:ext cx="4179570" cy="285018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800"/>
              <a:buNone/>
              <a:defRPr sz="18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4" name="Google Shape;94;p27"/>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95" name="Google Shape;95;p27"/>
          <p:cNvSpPr txBox="1"/>
          <p:nvPr>
            <p:ph idx="11" type="ftr"/>
          </p:nvPr>
        </p:nvSpPr>
        <p:spPr>
          <a:xfrm>
            <a:off x="4267200" y="6356350"/>
            <a:ext cx="417957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bg>
      <p:bgPr>
        <a:solidFill>
          <a:schemeClr val="accent1"/>
        </a:solidFill>
      </p:bgPr>
    </p:bg>
    <p:spTree>
      <p:nvGrpSpPr>
        <p:cNvPr id="97" name="Shape 97"/>
        <p:cNvGrpSpPr/>
        <p:nvPr/>
      </p:nvGrpSpPr>
      <p:grpSpPr>
        <a:xfrm>
          <a:off x="0" y="0"/>
          <a:ext cx="0" cy="0"/>
          <a:chOff x="0" y="0"/>
          <a:chExt cx="0" cy="0"/>
        </a:xfrm>
      </p:grpSpPr>
      <p:sp>
        <p:nvSpPr>
          <p:cNvPr id="98" name="Google Shape;98;p17"/>
          <p:cNvSpPr txBox="1"/>
          <p:nvPr>
            <p:ph type="ctrTitle"/>
          </p:nvPr>
        </p:nvSpPr>
        <p:spPr>
          <a:xfrm>
            <a:off x="6991350" y="487018"/>
            <a:ext cx="4179570" cy="337735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9" name="Google Shape;99;p17"/>
          <p:cNvGrpSpPr/>
          <p:nvPr/>
        </p:nvGrpSpPr>
        <p:grpSpPr>
          <a:xfrm>
            <a:off x="0" y="0"/>
            <a:ext cx="6557818" cy="6858000"/>
            <a:chOff x="0" y="0"/>
            <a:chExt cx="4762501" cy="5186363"/>
          </a:xfrm>
        </p:grpSpPr>
        <p:cxnSp>
          <p:nvCxnSpPr>
            <p:cNvPr id="100" name="Google Shape;100;p17"/>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01" name="Google Shape;101;p17"/>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8" name="Shape 18"/>
        <p:cNvGrpSpPr/>
        <p:nvPr/>
      </p:nvGrpSpPr>
      <p:grpSpPr>
        <a:xfrm>
          <a:off x="0" y="0"/>
          <a:ext cx="0" cy="0"/>
          <a:chOff x="0" y="0"/>
          <a:chExt cx="0" cy="0"/>
        </a:xfrm>
      </p:grpSpPr>
      <p:pic>
        <p:nvPicPr>
          <p:cNvPr id="19" name="Google Shape;19;p16"/>
          <p:cNvPicPr preferRelativeResize="0"/>
          <p:nvPr/>
        </p:nvPicPr>
        <p:blipFill rotWithShape="1">
          <a:blip r:embed="rId2">
            <a:alphaModFix/>
          </a:blip>
          <a:srcRect b="23070" l="0" r="28339" t="18301"/>
          <a:stretch/>
        </p:blipFill>
        <p:spPr>
          <a:xfrm>
            <a:off x="4229100" y="0"/>
            <a:ext cx="7962901" cy="6858000"/>
          </a:xfrm>
          <a:prstGeom prst="rect">
            <a:avLst/>
          </a:prstGeom>
          <a:noFill/>
          <a:ln>
            <a:noFill/>
          </a:ln>
        </p:spPr>
      </p:pic>
      <p:sp>
        <p:nvSpPr>
          <p:cNvPr id="20" name="Google Shape;20;p16"/>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1333500" y="2674013"/>
            <a:ext cx="2895600" cy="3269589"/>
          </a:xfrm>
          <a:prstGeom prst="rect">
            <a:avLst/>
          </a:prstGeom>
          <a:noFill/>
          <a:ln>
            <a:noFill/>
          </a:ln>
        </p:spPr>
        <p:txBody>
          <a:bodyPr anchorCtr="0" anchor="t" bIns="45700" lIns="91425" spcFirstLastPara="1" rIns="91425" wrap="square" tIns="45700">
            <a:normAutofit/>
          </a:bodyPr>
          <a:lstStyle>
            <a:lvl1pPr indent="-228600" lvl="0" marL="457200" algn="l">
              <a:lnSpc>
                <a:spcPct val="140000"/>
              </a:lnSpc>
              <a:spcBef>
                <a:spcPts val="1000"/>
              </a:spcBef>
              <a:spcAft>
                <a:spcPts val="0"/>
              </a:spcAft>
              <a:buClr>
                <a:schemeClr val="lt1"/>
              </a:buClr>
              <a:buSzPts val="1800"/>
              <a:buNone/>
              <a:defRPr sz="1800">
                <a:solidFill>
                  <a:schemeClr val="lt1"/>
                </a:solidFill>
              </a:defRPr>
            </a:lvl1pPr>
            <a:lvl2pPr indent="-228600" lvl="1" marL="914400" algn="l">
              <a:lnSpc>
                <a:spcPct val="140000"/>
              </a:lnSpc>
              <a:spcBef>
                <a:spcPts val="1000"/>
              </a:spcBef>
              <a:spcAft>
                <a:spcPts val="0"/>
              </a:spcAft>
              <a:buClr>
                <a:schemeClr val="lt1"/>
              </a:buClr>
              <a:buSzPts val="1800"/>
              <a:buNone/>
              <a:defRPr sz="1800">
                <a:solidFill>
                  <a:schemeClr val="lt1"/>
                </a:solidFill>
              </a:defRPr>
            </a:lvl2pPr>
            <a:lvl3pPr indent="-228600" lvl="2" marL="1371600" algn="l">
              <a:lnSpc>
                <a:spcPct val="140000"/>
              </a:lnSpc>
              <a:spcBef>
                <a:spcPts val="1000"/>
              </a:spcBef>
              <a:spcAft>
                <a:spcPts val="0"/>
              </a:spcAft>
              <a:buClr>
                <a:schemeClr val="lt1"/>
              </a:buClr>
              <a:buSzPts val="1800"/>
              <a:buNone/>
              <a:defRPr sz="1800">
                <a:solidFill>
                  <a:schemeClr val="lt1"/>
                </a:solidFill>
              </a:defRPr>
            </a:lvl3pPr>
            <a:lvl4pPr indent="-228600" lvl="3" marL="1828800" algn="l">
              <a:lnSpc>
                <a:spcPct val="140000"/>
              </a:lnSpc>
              <a:spcBef>
                <a:spcPts val="1000"/>
              </a:spcBef>
              <a:spcAft>
                <a:spcPts val="0"/>
              </a:spcAft>
              <a:buClr>
                <a:schemeClr val="lt1"/>
              </a:buClr>
              <a:buSzPts val="1800"/>
              <a:buNone/>
              <a:defRPr sz="1800">
                <a:solidFill>
                  <a:schemeClr val="lt1"/>
                </a:solidFill>
              </a:defRPr>
            </a:lvl4pPr>
            <a:lvl5pPr indent="-228600" lvl="4" marL="2286000" algn="l">
              <a:lnSpc>
                <a:spcPct val="140000"/>
              </a:lnSpc>
              <a:spcBef>
                <a:spcPts val="10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24" name="Shape 24"/>
        <p:cNvGrpSpPr/>
        <p:nvPr/>
      </p:nvGrpSpPr>
      <p:grpSpPr>
        <a:xfrm>
          <a:off x="0" y="0"/>
          <a:ext cx="0" cy="0"/>
          <a:chOff x="0" y="0"/>
          <a:chExt cx="0" cy="0"/>
        </a:xfrm>
      </p:grpSpPr>
      <p:grpSp>
        <p:nvGrpSpPr>
          <p:cNvPr id="25" name="Google Shape;25;p26"/>
          <p:cNvGrpSpPr/>
          <p:nvPr/>
        </p:nvGrpSpPr>
        <p:grpSpPr>
          <a:xfrm>
            <a:off x="0" y="0"/>
            <a:ext cx="2590800" cy="1027906"/>
            <a:chOff x="0" y="0"/>
            <a:chExt cx="2590800" cy="1027906"/>
          </a:xfrm>
        </p:grpSpPr>
        <p:cxnSp>
          <p:nvCxnSpPr>
            <p:cNvPr id="26" name="Google Shape;26;p2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7" name="Google Shape;27;p2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28" name="Google Shape;28;p26"/>
          <p:cNvSpPr txBox="1"/>
          <p:nvPr>
            <p:ph type="title"/>
          </p:nvPr>
        </p:nvSpPr>
        <p:spPr>
          <a:xfrm>
            <a:off x="838200" y="353550"/>
            <a:ext cx="10515600" cy="13255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8382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bg>
      <p:bgPr>
        <a:solidFill>
          <a:schemeClr val="dk1"/>
        </a:solidFill>
      </p:bgPr>
    </p:bg>
    <p:spTree>
      <p:nvGrpSpPr>
        <p:cNvPr id="31" name="Shape 31"/>
        <p:cNvGrpSpPr/>
        <p:nvPr/>
      </p:nvGrpSpPr>
      <p:grpSpPr>
        <a:xfrm>
          <a:off x="0" y="0"/>
          <a:ext cx="0" cy="0"/>
          <a:chOff x="0" y="0"/>
          <a:chExt cx="0" cy="0"/>
        </a:xfrm>
      </p:grpSpPr>
      <p:sp>
        <p:nvSpPr>
          <p:cNvPr id="32" name="Google Shape;32;p20"/>
          <p:cNvSpPr txBox="1"/>
          <p:nvPr>
            <p:ph type="ctrTitle"/>
          </p:nvPr>
        </p:nvSpPr>
        <p:spPr>
          <a:xfrm>
            <a:off x="6991350" y="406400"/>
            <a:ext cx="4179570" cy="34579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3" name="Google Shape;33;p20"/>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34" name="Shape 34"/>
        <p:cNvGrpSpPr/>
        <p:nvPr/>
      </p:nvGrpSpPr>
      <p:grpSpPr>
        <a:xfrm>
          <a:off x="0" y="0"/>
          <a:ext cx="0" cy="0"/>
          <a:chOff x="0" y="0"/>
          <a:chExt cx="0" cy="0"/>
        </a:xfrm>
      </p:grpSpPr>
      <p:sp>
        <p:nvSpPr>
          <p:cNvPr id="35" name="Google Shape;35;p25"/>
          <p:cNvSpPr txBox="1"/>
          <p:nvPr>
            <p:ph type="title"/>
          </p:nvPr>
        </p:nvSpPr>
        <p:spPr>
          <a:xfrm>
            <a:off x="838200" y="337192"/>
            <a:ext cx="5655197" cy="19978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 type="body"/>
          </p:nvPr>
        </p:nvSpPr>
        <p:spPr>
          <a:xfrm>
            <a:off x="838200" y="2705177"/>
            <a:ext cx="5733772" cy="4489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25"/>
          <p:cNvSpPr txBox="1"/>
          <p:nvPr>
            <p:ph idx="2" type="body"/>
          </p:nvPr>
        </p:nvSpPr>
        <p:spPr>
          <a:xfrm>
            <a:off x="838199" y="3154166"/>
            <a:ext cx="5733773" cy="3032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Font typeface="Arial"/>
              <a:buChar char="•"/>
              <a:defRPr sz="1800"/>
            </a:lvl1pPr>
            <a:lvl2pPr indent="-342900" lvl="1" marL="914400" algn="l">
              <a:lnSpc>
                <a:spcPct val="100000"/>
              </a:lnSpc>
              <a:spcBef>
                <a:spcPts val="500"/>
              </a:spcBef>
              <a:spcAft>
                <a:spcPts val="0"/>
              </a:spcAft>
              <a:buClr>
                <a:schemeClr val="dk1"/>
              </a:buClr>
              <a:buSzPts val="1800"/>
              <a:buFont typeface="Arial"/>
              <a:buChar char="•"/>
              <a:defRPr sz="1800"/>
            </a:lvl2pPr>
            <a:lvl3pPr indent="-342900" lvl="2" marL="1371600" algn="l">
              <a:lnSpc>
                <a:spcPct val="100000"/>
              </a:lnSpc>
              <a:spcBef>
                <a:spcPts val="500"/>
              </a:spcBef>
              <a:spcAft>
                <a:spcPts val="0"/>
              </a:spcAft>
              <a:buClr>
                <a:schemeClr val="dk1"/>
              </a:buClr>
              <a:buSzPts val="1800"/>
              <a:buFont typeface="Arial"/>
              <a:buChar char="•"/>
              <a:defRPr sz="1800"/>
            </a:lvl3pPr>
            <a:lvl4pPr indent="-342900" lvl="3" marL="1828800" algn="l">
              <a:lnSpc>
                <a:spcPct val="100000"/>
              </a:lnSpc>
              <a:spcBef>
                <a:spcPts val="500"/>
              </a:spcBef>
              <a:spcAft>
                <a:spcPts val="0"/>
              </a:spcAft>
              <a:buClr>
                <a:schemeClr val="dk1"/>
              </a:buClr>
              <a:buSzPts val="1800"/>
              <a:buFont typeface="Arial"/>
              <a:buChar char="•"/>
              <a:defRPr sz="1800"/>
            </a:lvl4pPr>
            <a:lvl5pPr indent="-342900" lvl="4" marL="2286000" algn="l">
              <a:lnSpc>
                <a:spcPct val="100000"/>
              </a:lnSpc>
              <a:spcBef>
                <a:spcPts val="5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25"/>
          <p:cNvSpPr txBox="1"/>
          <p:nvPr>
            <p:ph idx="3" type="body"/>
          </p:nvPr>
        </p:nvSpPr>
        <p:spPr>
          <a:xfrm>
            <a:off x="7887108" y="2705177"/>
            <a:ext cx="3943627" cy="4489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4" type="body"/>
          </p:nvPr>
        </p:nvSpPr>
        <p:spPr>
          <a:xfrm>
            <a:off x="7887107" y="3164867"/>
            <a:ext cx="3943627" cy="3032733"/>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11" type="ftr"/>
          </p:nvPr>
        </p:nvSpPr>
        <p:spPr>
          <a:xfrm>
            <a:off x="843986"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25"/>
          <p:cNvPicPr preferRelativeResize="0"/>
          <p:nvPr/>
        </p:nvPicPr>
        <p:blipFill rotWithShape="1">
          <a:blip r:embed="rId2">
            <a:alphaModFix/>
          </a:blip>
          <a:srcRect b="73496" l="18645" r="28732" t="319"/>
          <a:stretch/>
        </p:blipFill>
        <p:spPr>
          <a:xfrm flipH="1" rot="10800000">
            <a:off x="6308436" y="-11"/>
            <a:ext cx="5883564" cy="23664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3" name="Shape 43"/>
        <p:cNvGrpSpPr/>
        <p:nvPr/>
      </p:nvGrpSpPr>
      <p:grpSpPr>
        <a:xfrm>
          <a:off x="0" y="0"/>
          <a:ext cx="0" cy="0"/>
          <a:chOff x="0" y="0"/>
          <a:chExt cx="0" cy="0"/>
        </a:xfrm>
      </p:grpSpPr>
      <p:sp>
        <p:nvSpPr>
          <p:cNvPr id="44" name="Google Shape;44;p19"/>
          <p:cNvSpPr txBox="1"/>
          <p:nvPr>
            <p:ph type="title"/>
          </p:nvPr>
        </p:nvSpPr>
        <p:spPr>
          <a:xfrm>
            <a:off x="1322318" y="268360"/>
            <a:ext cx="7288282" cy="212117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 type="body"/>
          </p:nvPr>
        </p:nvSpPr>
        <p:spPr>
          <a:xfrm>
            <a:off x="1322388" y="2763078"/>
            <a:ext cx="7288212" cy="34070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Arial"/>
              <a:buNone/>
              <a:defRPr b="1"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6" name="Google Shape;46;p19"/>
          <p:cNvGrpSpPr/>
          <p:nvPr/>
        </p:nvGrpSpPr>
        <p:grpSpPr>
          <a:xfrm>
            <a:off x="9096374" y="-25401"/>
            <a:ext cx="3095625" cy="6883401"/>
            <a:chOff x="9096375" y="-25401"/>
            <a:chExt cx="3095625" cy="6883401"/>
          </a:xfrm>
        </p:grpSpPr>
        <p:cxnSp>
          <p:nvCxnSpPr>
            <p:cNvPr id="47" name="Google Shape;47;p19"/>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48" name="Google Shape;48;p19"/>
            <p:cNvCxnSpPr/>
            <p:nvPr/>
          </p:nvCxnSpPr>
          <p:spPr>
            <a:xfrm flipH="1">
              <a:off x="9381744" y="-25401"/>
              <a:ext cx="2810256" cy="6883401"/>
            </a:xfrm>
            <a:prstGeom prst="straightConnector1">
              <a:avLst/>
            </a:prstGeom>
            <a:noFill/>
            <a:ln cap="flat" cmpd="sng" w="9525">
              <a:solidFill>
                <a:schemeClr val="dk1"/>
              </a:solidFill>
              <a:prstDash val="solid"/>
              <a:miter lim="800000"/>
              <a:headEnd len="sm" w="sm" type="none"/>
              <a:tailEnd len="sm" w="sm" type="none"/>
            </a:ln>
          </p:spPr>
        </p:cxnSp>
      </p:grpSp>
      <p:cxnSp>
        <p:nvCxnSpPr>
          <p:cNvPr id="49" name="Google Shape;49;p19"/>
          <p:cNvCxnSpPr/>
          <p:nvPr/>
        </p:nvCxnSpPr>
        <p:spPr>
          <a:xfrm flipH="1" rot="10800000">
            <a:off x="-1" y="-25403"/>
            <a:ext cx="1210573" cy="2048161"/>
          </a:xfrm>
          <a:prstGeom prst="straightConnector1">
            <a:avLst/>
          </a:prstGeom>
          <a:noFill/>
          <a:ln cap="flat" cmpd="sng" w="9525">
            <a:solidFill>
              <a:schemeClr val="dk1"/>
            </a:solidFill>
            <a:prstDash val="solid"/>
            <a:miter lim="800000"/>
            <a:headEnd len="sm" w="sm" type="none"/>
            <a:tailEnd len="sm" w="sm" type="none"/>
          </a:ln>
        </p:spPr>
      </p:cxnSp>
      <p:sp>
        <p:nvSpPr>
          <p:cNvPr id="50" name="Google Shape;50;p19"/>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accent1"/>
        </a:solidFill>
      </p:bgPr>
    </p:bg>
    <p:spTree>
      <p:nvGrpSpPr>
        <p:cNvPr id="52" name="Shape 52"/>
        <p:cNvGrpSpPr/>
        <p:nvPr/>
      </p:nvGrpSpPr>
      <p:grpSpPr>
        <a:xfrm>
          <a:off x="0" y="0"/>
          <a:ext cx="0" cy="0"/>
          <a:chOff x="0" y="0"/>
          <a:chExt cx="0" cy="0"/>
        </a:xfrm>
      </p:grpSpPr>
      <p:pic>
        <p:nvPicPr>
          <p:cNvPr id="53" name="Google Shape;53;p21"/>
          <p:cNvPicPr preferRelativeResize="0"/>
          <p:nvPr/>
        </p:nvPicPr>
        <p:blipFill rotWithShape="1">
          <a:blip r:embed="rId2">
            <a:alphaModFix/>
          </a:blip>
          <a:srcRect b="22673" l="39434" r="0" t="20278"/>
          <a:stretch/>
        </p:blipFill>
        <p:spPr>
          <a:xfrm>
            <a:off x="25785" y="0"/>
            <a:ext cx="4093633" cy="3912394"/>
          </a:xfrm>
          <a:prstGeom prst="rect">
            <a:avLst/>
          </a:prstGeom>
          <a:noFill/>
          <a:ln>
            <a:noFill/>
          </a:ln>
        </p:spPr>
      </p:pic>
      <p:sp>
        <p:nvSpPr>
          <p:cNvPr id="54" name="Google Shape;54;p21"/>
          <p:cNvSpPr txBox="1"/>
          <p:nvPr>
            <p:ph type="title"/>
          </p:nvPr>
        </p:nvSpPr>
        <p:spPr>
          <a:xfrm>
            <a:off x="2933700" y="568961"/>
            <a:ext cx="8420100"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 type="body"/>
          </p:nvPr>
        </p:nvSpPr>
        <p:spPr>
          <a:xfrm>
            <a:off x="2933700" y="2797255"/>
            <a:ext cx="3924300"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1"/>
          <p:cNvSpPr txBox="1"/>
          <p:nvPr>
            <p:ph idx="2" type="body"/>
          </p:nvPr>
        </p:nvSpPr>
        <p:spPr>
          <a:xfrm>
            <a:off x="2933700" y="3251596"/>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1"/>
          <p:cNvSpPr txBox="1"/>
          <p:nvPr>
            <p:ph idx="3" type="body"/>
          </p:nvPr>
        </p:nvSpPr>
        <p:spPr>
          <a:xfrm>
            <a:off x="7410173" y="2797255"/>
            <a:ext cx="3943627"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21"/>
          <p:cNvSpPr txBox="1"/>
          <p:nvPr>
            <p:ph idx="4" type="body"/>
          </p:nvPr>
        </p:nvSpPr>
        <p:spPr>
          <a:xfrm>
            <a:off x="7410173" y="3251595"/>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1"/>
          <p:cNvSpPr txBox="1"/>
          <p:nvPr>
            <p:ph idx="11" type="ftr"/>
          </p:nvPr>
        </p:nvSpPr>
        <p:spPr>
          <a:xfrm>
            <a:off x="296926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1"/>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bg>
      <p:bgPr>
        <a:solidFill>
          <a:schemeClr val="dk1"/>
        </a:solidFill>
      </p:bgPr>
    </p:bg>
    <p:spTree>
      <p:nvGrpSpPr>
        <p:cNvPr id="61" name="Shape 61"/>
        <p:cNvGrpSpPr/>
        <p:nvPr/>
      </p:nvGrpSpPr>
      <p:grpSpPr>
        <a:xfrm>
          <a:off x="0" y="0"/>
          <a:ext cx="0" cy="0"/>
          <a:chOff x="0" y="0"/>
          <a:chExt cx="0" cy="0"/>
        </a:xfrm>
      </p:grpSpPr>
      <p:sp>
        <p:nvSpPr>
          <p:cNvPr id="62" name="Google Shape;62;p18"/>
          <p:cNvSpPr txBox="1"/>
          <p:nvPr>
            <p:ph type="ctrTitle"/>
          </p:nvPr>
        </p:nvSpPr>
        <p:spPr>
          <a:xfrm>
            <a:off x="6991350" y="487680"/>
            <a:ext cx="4179570" cy="337669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18"/>
          <p:cNvCxnSpPr/>
          <p:nvPr/>
        </p:nvCxnSpPr>
        <p:spPr>
          <a:xfrm>
            <a:off x="3990667" y="0"/>
            <a:ext cx="1126278" cy="2512291"/>
          </a:xfrm>
          <a:prstGeom prst="straightConnector1">
            <a:avLst/>
          </a:prstGeom>
          <a:noFill/>
          <a:ln cap="flat" cmpd="sng" w="9525">
            <a:solidFill>
              <a:schemeClr val="lt1"/>
            </a:solidFill>
            <a:prstDash val="solid"/>
            <a:miter lim="800000"/>
            <a:headEnd len="sm" w="sm" type="none"/>
            <a:tailEnd len="sm" w="sm" type="none"/>
          </a:ln>
        </p:spPr>
      </p:cxnSp>
      <p:sp>
        <p:nvSpPr>
          <p:cNvPr id="64" name="Google Shape;64;p18"/>
          <p:cNvSpPr/>
          <p:nvPr>
            <p:ph idx="2" type="pic"/>
          </p:nvPr>
        </p:nvSpPr>
        <p:spPr>
          <a:xfrm>
            <a:off x="0" y="-5080"/>
            <a:ext cx="6576291" cy="6872605"/>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1"/>
        </a:solidFill>
      </p:bgPr>
    </p:bg>
    <p:spTree>
      <p:nvGrpSpPr>
        <p:cNvPr id="65" name="Shape 65"/>
        <p:cNvGrpSpPr/>
        <p:nvPr/>
      </p:nvGrpSpPr>
      <p:grpSpPr>
        <a:xfrm>
          <a:off x="0" y="0"/>
          <a:ext cx="0" cy="0"/>
          <a:chOff x="0" y="0"/>
          <a:chExt cx="0" cy="0"/>
        </a:xfrm>
      </p:grpSpPr>
      <p:sp>
        <p:nvSpPr>
          <p:cNvPr id="66" name="Google Shape;66;p22"/>
          <p:cNvSpPr txBox="1"/>
          <p:nvPr>
            <p:ph type="title"/>
          </p:nvPr>
        </p:nvSpPr>
        <p:spPr>
          <a:xfrm>
            <a:off x="1341120" y="558801"/>
            <a:ext cx="9953308"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67" name="Google Shape;67;p22"/>
          <p:cNvGrpSpPr/>
          <p:nvPr/>
        </p:nvGrpSpPr>
        <p:grpSpPr>
          <a:xfrm>
            <a:off x="4429817" y="0"/>
            <a:ext cx="7762183" cy="2754814"/>
            <a:chOff x="7334250" y="0"/>
            <a:chExt cx="4857750" cy="1724025"/>
          </a:xfrm>
        </p:grpSpPr>
        <p:cxnSp>
          <p:nvCxnSpPr>
            <p:cNvPr id="68" name="Google Shape;68;p22"/>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69" name="Google Shape;69;p22"/>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70" name="Google Shape;70;p22"/>
          <p:cNvSpPr txBox="1"/>
          <p:nvPr>
            <p:ph idx="1" type="body"/>
          </p:nvPr>
        </p:nvSpPr>
        <p:spPr>
          <a:xfrm>
            <a:off x="1341120" y="2960877"/>
            <a:ext cx="2722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22"/>
          <p:cNvSpPr txBox="1"/>
          <p:nvPr>
            <p:ph idx="2" type="body"/>
          </p:nvPr>
        </p:nvSpPr>
        <p:spPr>
          <a:xfrm>
            <a:off x="1341120" y="3392035"/>
            <a:ext cx="2722880" cy="2907164"/>
          </a:xfrm>
          <a:prstGeom prst="rect">
            <a:avLst/>
          </a:prstGeom>
          <a:noFill/>
          <a:ln>
            <a:noFill/>
          </a:ln>
        </p:spPr>
        <p:txBody>
          <a:bodyPr anchorCtr="0" anchor="t" bIns="45700" lIns="91425" spcFirstLastPara="1" rIns="91425" wrap="square" tIns="0">
            <a:normAutofit/>
          </a:bodyPr>
          <a:lstStyle>
            <a:lvl1pPr indent="-342900" lvl="0" marL="457200" algn="l">
              <a:lnSpc>
                <a:spcPct val="100000"/>
              </a:lnSpc>
              <a:spcBef>
                <a:spcPts val="1000"/>
              </a:spcBef>
              <a:spcAft>
                <a:spcPts val="0"/>
              </a:spcAft>
              <a:buClr>
                <a:schemeClr val="dk1"/>
              </a:buClr>
              <a:buSzPts val="1800"/>
              <a:buFont typeface="Arial"/>
              <a:buAutoNum type="arabicPeriod"/>
              <a:defRPr b="0" sz="1800"/>
            </a:lvl1pPr>
            <a:lvl2pPr indent="-342900" lvl="1" marL="914400" algn="l">
              <a:lnSpc>
                <a:spcPct val="100000"/>
              </a:lnSpc>
              <a:spcBef>
                <a:spcPts val="1000"/>
              </a:spcBef>
              <a:spcAft>
                <a:spcPts val="0"/>
              </a:spcAft>
              <a:buClr>
                <a:schemeClr val="dk1"/>
              </a:buClr>
              <a:buSzPts val="1800"/>
              <a:buFont typeface="Arial"/>
              <a:buAutoNum type="alphaLcPeriod"/>
              <a:defRPr sz="1800"/>
            </a:lvl2pPr>
            <a:lvl3pPr indent="-342900" lvl="2" marL="1371600" algn="l">
              <a:lnSpc>
                <a:spcPct val="100000"/>
              </a:lnSpc>
              <a:spcBef>
                <a:spcPts val="1000"/>
              </a:spcBef>
              <a:spcAft>
                <a:spcPts val="0"/>
              </a:spcAft>
              <a:buClr>
                <a:schemeClr val="dk1"/>
              </a:buClr>
              <a:buSzPts val="1800"/>
              <a:buFont typeface="Arial"/>
              <a:buAutoNum type="arabicParenR"/>
              <a:defRPr sz="1800"/>
            </a:lvl3pPr>
            <a:lvl4pPr indent="-342900" lvl="3" marL="1828800" algn="l">
              <a:lnSpc>
                <a:spcPct val="100000"/>
              </a:lnSpc>
              <a:spcBef>
                <a:spcPts val="1000"/>
              </a:spcBef>
              <a:spcAft>
                <a:spcPts val="0"/>
              </a:spcAft>
              <a:buClr>
                <a:schemeClr val="dk1"/>
              </a:buClr>
              <a:buSzPts val="1800"/>
              <a:buFont typeface="Arial"/>
              <a:buAutoNum type="alphaLcParenR"/>
              <a:defRPr sz="1800"/>
            </a:lvl4pPr>
            <a:lvl5pPr indent="-342900" lvl="4" marL="2286000" algn="l">
              <a:lnSpc>
                <a:spcPct val="100000"/>
              </a:lnSpc>
              <a:spcBef>
                <a:spcPts val="1000"/>
              </a:spcBef>
              <a:spcAft>
                <a:spcPts val="0"/>
              </a:spcAft>
              <a:buClr>
                <a:schemeClr val="dk1"/>
              </a:buClr>
              <a:buSzPts val="1800"/>
              <a:buFont typeface="Arial"/>
              <a:buAutoNum type="romanLcPeriod"/>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2"/>
          <p:cNvSpPr txBox="1"/>
          <p:nvPr>
            <p:ph idx="3" type="body"/>
          </p:nvPr>
        </p:nvSpPr>
        <p:spPr>
          <a:xfrm>
            <a:off x="4754881" y="2960877"/>
            <a:ext cx="5516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3" name="Google Shape;73;p22"/>
          <p:cNvSpPr txBox="1"/>
          <p:nvPr>
            <p:ph idx="4" type="body"/>
          </p:nvPr>
        </p:nvSpPr>
        <p:spPr>
          <a:xfrm>
            <a:off x="4754881" y="3324859"/>
            <a:ext cx="5506720" cy="303148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2"/>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07a76f61fe_0_5"/>
          <p:cNvSpPr txBox="1"/>
          <p:nvPr>
            <p:ph type="ctrTitle"/>
          </p:nvPr>
        </p:nvSpPr>
        <p:spPr>
          <a:xfrm>
            <a:off x="3620050" y="3859175"/>
            <a:ext cx="8267100" cy="3200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Welcome! </a:t>
            </a:r>
            <a:endParaRPr sz="6000">
              <a:latin typeface="Spectral"/>
              <a:ea typeface="Spectral"/>
              <a:cs typeface="Spectral"/>
              <a:sym typeface="Spectral"/>
            </a:endParaRPr>
          </a:p>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Please, have a seat.</a:t>
            </a:r>
            <a:endParaRPr sz="6000">
              <a:latin typeface="Spectral"/>
              <a:ea typeface="Spectral"/>
              <a:cs typeface="Spectral"/>
              <a:sym typeface="Spectral"/>
            </a:endParaRPr>
          </a:p>
        </p:txBody>
      </p:sp>
      <p:sp>
        <p:nvSpPr>
          <p:cNvPr id="108" name="Google Shape;108;g307a76f61fe_0_5"/>
          <p:cNvSpPr txBox="1"/>
          <p:nvPr/>
        </p:nvSpPr>
        <p:spPr>
          <a:xfrm>
            <a:off x="8351575" y="342200"/>
            <a:ext cx="3451500" cy="19026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3500"/>
              <a:buFont typeface="Arial"/>
              <a:buNone/>
            </a:pPr>
            <a:r>
              <a:rPr b="0" i="1" lang="en-US" sz="3500" u="none" cap="none" strike="noStrike">
                <a:solidFill>
                  <a:schemeClr val="dk1"/>
                </a:solidFill>
                <a:latin typeface="Spectral"/>
                <a:ea typeface="Spectral"/>
                <a:cs typeface="Spectral"/>
                <a:sym typeface="Spectral"/>
              </a:rPr>
              <a:t>CWRU Quants</a:t>
            </a:r>
            <a:endParaRPr b="0" i="1" sz="3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2500"/>
              <a:buFont typeface="Arial"/>
              <a:buNone/>
            </a:pPr>
            <a:r>
              <a:rPr b="0" i="1" lang="en-US" sz="2500" u="none" cap="none" strike="noStrike">
                <a:solidFill>
                  <a:schemeClr val="dk1"/>
                </a:solidFill>
                <a:latin typeface="Spectral"/>
                <a:ea typeface="Spectral"/>
                <a:cs typeface="Spectral"/>
                <a:sym typeface="Spectral"/>
              </a:rPr>
              <a:t>quants@case.edu</a:t>
            </a:r>
            <a:endParaRPr b="0" i="1" sz="2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014c06969f_1_5"/>
          <p:cNvSpPr txBox="1"/>
          <p:nvPr>
            <p:ph type="title"/>
          </p:nvPr>
        </p:nvSpPr>
        <p:spPr>
          <a:xfrm>
            <a:off x="1409400" y="311132"/>
            <a:ext cx="7288200" cy="58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Market Microstructure and Your Orders</a:t>
            </a:r>
            <a:endParaRPr>
              <a:latin typeface="Spectral"/>
              <a:ea typeface="Spectral"/>
              <a:cs typeface="Spectral"/>
              <a:sym typeface="Spectral"/>
            </a:endParaRPr>
          </a:p>
        </p:txBody>
      </p:sp>
      <p:sp>
        <p:nvSpPr>
          <p:cNvPr id="183" name="Google Shape;183;g3014c06969f_1_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84" name="Google Shape;184;g3014c06969f_1_5"/>
          <p:cNvSpPr txBox="1"/>
          <p:nvPr/>
        </p:nvSpPr>
        <p:spPr>
          <a:xfrm>
            <a:off x="450375" y="1428525"/>
            <a:ext cx="8641800" cy="45534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According to Stoll:</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Traders in financial markets are actually participants in 3 different markets – the market for information, the market for securities, and the market for transaction services</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Market microstructure is interested primarily in the market for </a:t>
            </a:r>
            <a:r>
              <a:rPr lang="en-US" sz="1600">
                <a:solidFill>
                  <a:schemeClr val="dk1"/>
                </a:solidFill>
                <a:latin typeface="Spectral"/>
                <a:ea typeface="Spectral"/>
                <a:cs typeface="Spectral"/>
                <a:sym typeface="Spectral"/>
              </a:rPr>
              <a:t>transaction</a:t>
            </a:r>
            <a:r>
              <a:rPr lang="en-US" sz="1600">
                <a:solidFill>
                  <a:schemeClr val="dk1"/>
                </a:solidFill>
                <a:latin typeface="Spectral"/>
                <a:ea typeface="Spectral"/>
                <a:cs typeface="Spectral"/>
                <a:sym typeface="Spectral"/>
              </a:rPr>
              <a:t> services</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Each market has its own transaction costs</a:t>
            </a:r>
            <a:endParaRPr sz="1600">
              <a:solidFill>
                <a:schemeClr val="dk1"/>
              </a:solidFill>
              <a:latin typeface="Spectral"/>
              <a:ea typeface="Spectral"/>
              <a:cs typeface="Spectral"/>
              <a:sym typeface="Spectral"/>
            </a:endParaRPr>
          </a:p>
          <a:p>
            <a:pPr indent="-330200" lvl="2" marL="13716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Transaction services -&gt; bid-ask spread, commissions</a:t>
            </a:r>
            <a:endParaRPr sz="1600">
              <a:solidFill>
                <a:schemeClr val="dk1"/>
              </a:solidFill>
              <a:latin typeface="Spectral"/>
              <a:ea typeface="Spectral"/>
              <a:cs typeface="Spectral"/>
              <a:sym typeface="Spectral"/>
            </a:endParaRPr>
          </a:p>
          <a:p>
            <a:pPr indent="-330200" lvl="2" marL="13716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Securities -&gt; “friction” in asset pricing</a:t>
            </a:r>
            <a:endParaRPr sz="1600">
              <a:solidFill>
                <a:schemeClr val="dk1"/>
              </a:solidFill>
              <a:latin typeface="Spectral"/>
              <a:ea typeface="Spectral"/>
              <a:cs typeface="Spectral"/>
              <a:sym typeface="Spectral"/>
            </a:endParaRPr>
          </a:p>
          <a:p>
            <a:pPr indent="-330200" lvl="2" marL="13716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Information -&gt; costs depend on information asymmetry</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When you trade, your order type shows your immediacy preference</a:t>
            </a:r>
            <a:endParaRPr sz="1600">
              <a:solidFill>
                <a:schemeClr val="dk1"/>
              </a:solidFill>
              <a:latin typeface="Spectral"/>
              <a:ea typeface="Spectral"/>
              <a:cs typeface="Spectral"/>
              <a:sym typeface="Spectral"/>
            </a:endParaRPr>
          </a:p>
          <a:p>
            <a:pPr indent="-330200" lvl="2" marL="13716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Market orders -&gt; broker is ordered to trade immediately at the best price</a:t>
            </a:r>
            <a:endParaRPr sz="1600">
              <a:solidFill>
                <a:schemeClr val="dk1"/>
              </a:solidFill>
              <a:latin typeface="Spectral"/>
              <a:ea typeface="Spectral"/>
              <a:cs typeface="Spectral"/>
              <a:sym typeface="Spectral"/>
            </a:endParaRPr>
          </a:p>
          <a:p>
            <a:pPr indent="-330200" lvl="3" marL="18288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high need for immediacy, you pay for this in sub-optimal fills</a:t>
            </a:r>
            <a:endParaRPr sz="1600">
              <a:solidFill>
                <a:schemeClr val="dk1"/>
              </a:solidFill>
              <a:latin typeface="Spectral"/>
              <a:ea typeface="Spectral"/>
              <a:cs typeface="Spectral"/>
              <a:sym typeface="Spectral"/>
            </a:endParaRPr>
          </a:p>
          <a:p>
            <a:pPr indent="-330200" lvl="2" marL="13716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Limit orders -&gt; your order waits until the order price becomes the best price</a:t>
            </a:r>
            <a:endParaRPr sz="1600">
              <a:solidFill>
                <a:schemeClr val="dk1"/>
              </a:solidFill>
              <a:latin typeface="Spectral"/>
              <a:ea typeface="Spectral"/>
              <a:cs typeface="Spectral"/>
              <a:sym typeface="Spectral"/>
            </a:endParaRPr>
          </a:p>
          <a:p>
            <a:pPr indent="-330200" lvl="3" marL="18288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low need for immediacy, your order could supply immediacy for </a:t>
            </a:r>
            <a:r>
              <a:rPr b="1" lang="en-US" sz="1600">
                <a:solidFill>
                  <a:schemeClr val="dk1"/>
                </a:solidFill>
                <a:latin typeface="Spectral"/>
                <a:ea typeface="Spectral"/>
                <a:cs typeface="Spectral"/>
                <a:sym typeface="Spectral"/>
              </a:rPr>
              <a:t>someone’s</a:t>
            </a:r>
            <a:r>
              <a:rPr lang="en-US" sz="1600">
                <a:solidFill>
                  <a:schemeClr val="dk1"/>
                </a:solidFill>
                <a:latin typeface="Spectral"/>
                <a:ea typeface="Spectral"/>
                <a:cs typeface="Spectral"/>
                <a:sym typeface="Spectral"/>
              </a:rPr>
              <a:t> market order</a:t>
            </a:r>
            <a:endParaRPr sz="1600">
              <a:solidFill>
                <a:schemeClr val="dk1"/>
              </a:solidFill>
              <a:latin typeface="Spectral"/>
              <a:ea typeface="Spectral"/>
              <a:cs typeface="Spectral"/>
              <a:sym typeface="Spectral"/>
            </a:endParaRPr>
          </a:p>
          <a:p>
            <a:pPr indent="-330200" lvl="1" marL="9144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But </a:t>
            </a:r>
            <a:r>
              <a:rPr lang="en-US" sz="1600">
                <a:solidFill>
                  <a:schemeClr val="dk1"/>
                </a:solidFill>
                <a:latin typeface="Spectral"/>
                <a:ea typeface="Spectral"/>
                <a:cs typeface="Spectral"/>
                <a:sym typeface="Spectral"/>
              </a:rPr>
              <a:t>who are these “someone”s in the market?</a:t>
            </a:r>
            <a:endParaRPr sz="16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1"/>
          <p:cNvSpPr txBox="1"/>
          <p:nvPr>
            <p:ph type="title"/>
          </p:nvPr>
        </p:nvSpPr>
        <p:spPr>
          <a:xfrm>
            <a:off x="838200" y="337195"/>
            <a:ext cx="5655300" cy="732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Market Participants</a:t>
            </a:r>
            <a:endParaRPr>
              <a:latin typeface="Spectral"/>
              <a:ea typeface="Spectral"/>
              <a:cs typeface="Spectral"/>
              <a:sym typeface="Spectral"/>
            </a:endParaRPr>
          </a:p>
        </p:txBody>
      </p:sp>
      <p:sp>
        <p:nvSpPr>
          <p:cNvPr id="191" name="Google Shape;191;p11"/>
          <p:cNvSpPr txBox="1"/>
          <p:nvPr>
            <p:ph idx="2" type="body"/>
          </p:nvPr>
        </p:nvSpPr>
        <p:spPr>
          <a:xfrm>
            <a:off x="838200" y="1280225"/>
            <a:ext cx="5683500" cy="49068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Spectral"/>
              <a:buChar char="•"/>
            </a:pPr>
            <a:r>
              <a:rPr lang="en-US">
                <a:latin typeface="Spectral"/>
                <a:ea typeface="Spectral"/>
                <a:cs typeface="Spectral"/>
                <a:sym typeface="Spectral"/>
              </a:rPr>
              <a:t>Investors – Those who transact to express market views. Can be divided into:</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Active (predominantly market orders, push markets in their direction) and passive (predominantly limit orders, stabilize markets)</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Liquidity (trade to alter their risk profile) and informed (trade based on private information about an asset)</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Institutional (pension funds, mutual funds, endowments, etc) and individual (retail)</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Public (trade through a broker) and professional (trade for themselves as market makers or on the trading floor)</a:t>
            </a:r>
            <a:endParaRPr>
              <a:latin typeface="Spectral"/>
              <a:ea typeface="Spectral"/>
              <a:cs typeface="Spectral"/>
              <a:sym typeface="Spectral"/>
            </a:endParaRPr>
          </a:p>
        </p:txBody>
      </p:sp>
      <p:sp>
        <p:nvSpPr>
          <p:cNvPr id="192" name="Google Shape;19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93" name="Google Shape;193;p11"/>
          <p:cNvSpPr txBox="1"/>
          <p:nvPr>
            <p:ph idx="2" type="body"/>
          </p:nvPr>
        </p:nvSpPr>
        <p:spPr>
          <a:xfrm>
            <a:off x="6667200" y="2435375"/>
            <a:ext cx="4982100" cy="42861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Spectral"/>
              <a:buChar char="•"/>
            </a:pPr>
            <a:r>
              <a:rPr lang="en-US">
                <a:latin typeface="Spectral"/>
                <a:ea typeface="Spectral"/>
                <a:cs typeface="Spectral"/>
                <a:sym typeface="Spectral"/>
              </a:rPr>
              <a:t>Brokers – Those who facilitate trading</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For investors – “upstairs” brokers</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On the trading floor – “downstairs” brokers</a:t>
            </a:r>
            <a:endParaRPr>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lang="en-US">
                <a:latin typeface="Spectral"/>
                <a:ea typeface="Spectral"/>
                <a:cs typeface="Spectral"/>
                <a:sym typeface="Spectral"/>
              </a:rPr>
              <a:t>Dealers – Those who maintain liquidity. Typically traders of their own accounts who profit from the difference between buying and selling (bid-ask spread)</a:t>
            </a:r>
            <a:endParaRPr>
              <a:latin typeface="Spectral"/>
              <a:ea typeface="Spectral"/>
              <a:cs typeface="Spectral"/>
              <a:sym typeface="Spectral"/>
            </a:endParaRPr>
          </a:p>
          <a:p>
            <a:pPr indent="-342900" lvl="1" marL="914400" rtl="0" algn="l">
              <a:lnSpc>
                <a:spcPct val="100000"/>
              </a:lnSpc>
              <a:spcBef>
                <a:spcPts val="0"/>
              </a:spcBef>
              <a:spcAft>
                <a:spcPts val="0"/>
              </a:spcAft>
              <a:buSzPts val="1800"/>
              <a:buFont typeface="Spectral"/>
              <a:buChar char="•"/>
            </a:pPr>
            <a:r>
              <a:rPr lang="en-US">
                <a:latin typeface="Spectral"/>
                <a:ea typeface="Spectral"/>
                <a:cs typeface="Spectral"/>
                <a:sym typeface="Spectral"/>
              </a:rPr>
              <a:t>A notable example of a dealer is a market maker</a:t>
            </a:r>
            <a:endParaRPr>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1ed06a8a02_0_4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00" name="Google Shape;200;g31ed06a8a02_0_45"/>
          <p:cNvSpPr txBox="1"/>
          <p:nvPr/>
        </p:nvSpPr>
        <p:spPr>
          <a:xfrm>
            <a:off x="2568000" y="744900"/>
            <a:ext cx="70560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lang="en-US" sz="3200">
                <a:solidFill>
                  <a:schemeClr val="dk1"/>
                </a:solidFill>
                <a:latin typeface="Spectral"/>
                <a:ea typeface="Spectral"/>
                <a:cs typeface="Spectral"/>
                <a:sym typeface="Spectral"/>
              </a:rPr>
              <a:t>Costs in transaction services markets </a:t>
            </a:r>
            <a:endParaRPr b="0" i="0" sz="3200" u="none" cap="none" strike="noStrike">
              <a:solidFill>
                <a:schemeClr val="dk1"/>
              </a:solidFill>
              <a:latin typeface="Spectral"/>
              <a:ea typeface="Spectral"/>
              <a:cs typeface="Spectral"/>
              <a:sym typeface="Spectral"/>
            </a:endParaRPr>
          </a:p>
        </p:txBody>
      </p:sp>
      <p:sp>
        <p:nvSpPr>
          <p:cNvPr id="201" name="Google Shape;201;g31ed06a8a02_0_45"/>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
        <p:nvSpPr>
          <p:cNvPr id="202" name="Google Shape;202;g31ed06a8a02_0_45"/>
          <p:cNvSpPr txBox="1"/>
          <p:nvPr/>
        </p:nvSpPr>
        <p:spPr>
          <a:xfrm>
            <a:off x="1666500" y="1626650"/>
            <a:ext cx="9532500" cy="43488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When you trade, four things happen:</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trader uses price information (current and historical) to determine or influence their action</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Once the order is placed, it gets routed from your broker to an exchange. For example, a trade may go from being placed on Robinhood to the NYSE via the Designated Turnaround System, an electronic trade router. Your broker might get paid for this service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trade then gets executed at an exchange. Exchanges use complicated techniques to decide how long to wait for before executing an order that comes in, to avoid being taken advantage of by traders with information advantages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Finally, trades have to be cleared and settled, which just means that the buying and selling brokers have to check </a:t>
            </a:r>
            <a:r>
              <a:rPr lang="en-US" sz="1800">
                <a:solidFill>
                  <a:schemeClr val="dk1"/>
                </a:solidFill>
                <a:latin typeface="Spectral"/>
                <a:ea typeface="Spectral"/>
                <a:cs typeface="Spectral"/>
                <a:sym typeface="Spectral"/>
              </a:rPr>
              <a:t>their</a:t>
            </a:r>
            <a:r>
              <a:rPr lang="en-US" sz="1800">
                <a:solidFill>
                  <a:schemeClr val="dk1"/>
                </a:solidFill>
                <a:latin typeface="Spectral"/>
                <a:ea typeface="Spectral"/>
                <a:cs typeface="Spectral"/>
                <a:sym typeface="Spectral"/>
              </a:rPr>
              <a:t> books and make sure that they agree on the nature of all transactions made between them</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broker has to work to make all of this possible, and they are compensated for this in commissions</a:t>
            </a:r>
            <a:endParaRPr sz="1800">
              <a:solidFill>
                <a:schemeClr val="dk1"/>
              </a:solidFill>
              <a:latin typeface="Spectral"/>
              <a:ea typeface="Spectral"/>
              <a:cs typeface="Spectral"/>
              <a:sym typeface="Spectr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2e5b54d462_0_12"/>
          <p:cNvSpPr txBox="1"/>
          <p:nvPr>
            <p:ph type="title"/>
          </p:nvPr>
        </p:nvSpPr>
        <p:spPr>
          <a:xfrm>
            <a:off x="2103400" y="1198275"/>
            <a:ext cx="69000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The Bid-Ask Spread as a Transaction Cost</a:t>
            </a:r>
            <a:endParaRPr u="sng">
              <a:latin typeface="Spectral"/>
              <a:ea typeface="Spectral"/>
              <a:cs typeface="Spectral"/>
              <a:sym typeface="Spectral"/>
            </a:endParaRPr>
          </a:p>
        </p:txBody>
      </p:sp>
      <p:sp>
        <p:nvSpPr>
          <p:cNvPr id="209" name="Google Shape;209;g32e5b54d462_0_12"/>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10" name="Google Shape;210;g32e5b54d462_0_12"/>
          <p:cNvSpPr txBox="1"/>
          <p:nvPr/>
        </p:nvSpPr>
        <p:spPr>
          <a:xfrm>
            <a:off x="2103400" y="1988125"/>
            <a:ext cx="9132600" cy="440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Liquidity suppliers incur several costs and risks as part of their operations: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Order handling costs (costs for all actions enumerated in previous slide)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Inventory risk</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By placing a limit order, the supplier of immediacy incurs the risk of being forced to take on an inventory of shares at a suboptimal price. Ex. stock trades at $12, you set a limit buy at $10, but due to illiquidity/volatility/whatever the buy order could execute at $10 while the stock is at $9, leaving you with an immediate unrealized loss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Giving additional optionality to the rest of the market</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By placing a limit order, you give the market the option to trade based on the new information your order offers before you can change your </a:t>
            </a:r>
            <a:r>
              <a:rPr lang="en-US" sz="1800">
                <a:solidFill>
                  <a:schemeClr val="dk1"/>
                </a:solidFill>
                <a:latin typeface="Spectral"/>
                <a:ea typeface="Spectral"/>
                <a:cs typeface="Spectral"/>
                <a:sym typeface="Spectral"/>
              </a:rPr>
              <a:t>order</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Potential of asymmetric information</a:t>
            </a:r>
            <a:endParaRPr sz="1800">
              <a:solidFill>
                <a:schemeClr val="dk1"/>
              </a:solidFill>
              <a:latin typeface="Spectral"/>
              <a:ea typeface="Spectral"/>
              <a:cs typeface="Spectral"/>
              <a:sym typeface="Spectral"/>
            </a:endParaRPr>
          </a:p>
          <a:p>
            <a:pPr indent="-342900" lvl="2" marL="13716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In negotiations, “whoever speaks first loses”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For these risks and costs, they are compensated with the losses that traders incur due to the bid-ask spread</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ectral"/>
                <a:ea typeface="Spectral"/>
                <a:cs typeface="Spectral"/>
                <a:sym typeface="Spectral"/>
              </a:rPr>
              <a:t>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6"/>
          <p:cNvSpPr txBox="1"/>
          <p:nvPr>
            <p:ph type="ctrTitle"/>
          </p:nvPr>
        </p:nvSpPr>
        <p:spPr>
          <a:xfrm>
            <a:off x="6155200" y="388500"/>
            <a:ext cx="5530500" cy="745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Market Structure</a:t>
            </a:r>
            <a:endParaRPr>
              <a:latin typeface="Spectral"/>
              <a:ea typeface="Spectral"/>
              <a:cs typeface="Spectral"/>
              <a:sym typeface="Spectral"/>
            </a:endParaRPr>
          </a:p>
        </p:txBody>
      </p:sp>
      <p:pic>
        <p:nvPicPr>
          <p:cNvPr id="217" name="Google Shape;217;p6"/>
          <p:cNvPicPr preferRelativeResize="0"/>
          <p:nvPr/>
        </p:nvPicPr>
        <p:blipFill>
          <a:blip r:embed="rId3">
            <a:alphaModFix/>
          </a:blip>
          <a:stretch>
            <a:fillRect/>
          </a:stretch>
        </p:blipFill>
        <p:spPr>
          <a:xfrm>
            <a:off x="6647150" y="1741225"/>
            <a:ext cx="4915500" cy="23371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087a15edf9_1_0"/>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What is market structure?</a:t>
            </a:r>
            <a:endParaRPr>
              <a:latin typeface="Spectral"/>
              <a:ea typeface="Spectral"/>
              <a:cs typeface="Spectral"/>
              <a:sym typeface="Spectral"/>
            </a:endParaRPr>
          </a:p>
        </p:txBody>
      </p:sp>
      <p:sp>
        <p:nvSpPr>
          <p:cNvPr id="224" name="Google Shape;224;g3087a15edf9_1_0"/>
          <p:cNvSpPr txBox="1"/>
          <p:nvPr>
            <p:ph idx="1" type="body"/>
          </p:nvPr>
        </p:nvSpPr>
        <p:spPr>
          <a:xfrm>
            <a:off x="1156525" y="1922375"/>
            <a:ext cx="8485200" cy="3407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Market structure is simply the rules that govern trading in a market.</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These rules can include:</a:t>
            </a:r>
            <a:endParaRPr b="0"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tick sizes</a:t>
            </a:r>
            <a:endParaRPr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lot sizes</a:t>
            </a:r>
            <a:endParaRPr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policies around order execution information </a:t>
            </a:r>
            <a:r>
              <a:rPr lang="en-US" sz="1600">
                <a:solidFill>
                  <a:srgbClr val="232A31"/>
                </a:solidFill>
                <a:highlight>
                  <a:srgbClr val="FFFFFF"/>
                </a:highlight>
                <a:latin typeface="Spectral"/>
                <a:ea typeface="Spectral"/>
                <a:cs typeface="Spectral"/>
                <a:sym typeface="Spectral"/>
              </a:rPr>
              <a:t>disclosure</a:t>
            </a:r>
            <a:endParaRPr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etc</a:t>
            </a:r>
            <a:endParaRPr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The goal of market structure is to maximize operational efficiency, resilience, and investor confidence</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Market structure can affect transaction fees and liquidity</a:t>
            </a:r>
            <a:endParaRPr b="0" sz="1600">
              <a:solidFill>
                <a:srgbClr val="232A31"/>
              </a:solidFill>
              <a:highlight>
                <a:srgbClr val="FFFFFF"/>
              </a:highlight>
              <a:latin typeface="Spectral"/>
              <a:ea typeface="Spectral"/>
              <a:cs typeface="Spectral"/>
              <a:sym typeface="Spectral"/>
            </a:endParaRPr>
          </a:p>
        </p:txBody>
      </p:sp>
      <p:sp>
        <p:nvSpPr>
          <p:cNvPr id="225" name="Google Shape;225;g3087a15edf9_1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2e5b54d462_0_19"/>
          <p:cNvSpPr txBox="1"/>
          <p:nvPr>
            <p:ph type="title"/>
          </p:nvPr>
        </p:nvSpPr>
        <p:spPr>
          <a:xfrm>
            <a:off x="2103400" y="1198275"/>
            <a:ext cx="69000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Types of Markets</a:t>
            </a:r>
            <a:endParaRPr u="sng">
              <a:latin typeface="Spectral"/>
              <a:ea typeface="Spectral"/>
              <a:cs typeface="Spectral"/>
              <a:sym typeface="Spectral"/>
            </a:endParaRPr>
          </a:p>
        </p:txBody>
      </p:sp>
      <p:sp>
        <p:nvSpPr>
          <p:cNvPr id="232" name="Google Shape;232;g32e5b54d462_0_19"/>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33" name="Google Shape;233;g32e5b54d462_0_19"/>
          <p:cNvSpPr txBox="1"/>
          <p:nvPr/>
        </p:nvSpPr>
        <p:spPr>
          <a:xfrm>
            <a:off x="2103400" y="1988125"/>
            <a:ext cx="9132600" cy="44082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Most real-world markets incorporate aspects of:</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 pure auction market – investors trade with each other without any dealer intervention. Investors may or may not be represented by brokers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 call auction market – the market only exists at certain times when the security is “called” for trading. As Stoll puts it:</a:t>
            </a:r>
            <a:endParaRPr sz="1800">
              <a:solidFill>
                <a:schemeClr val="dk1"/>
              </a:solidFill>
              <a:latin typeface="Spectral"/>
              <a:ea typeface="Spectral"/>
              <a:cs typeface="Spectral"/>
              <a:sym typeface="Spectral"/>
            </a:endParaRPr>
          </a:p>
          <a:p>
            <a:pPr indent="-342900" lvl="2" marL="13716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“investors place orders – prices and quantities – which are traded at a specific time according to specific rules, usually at a single market clearing price. For example, the NYSE opens with a kind of call auction market in which the clearing price is set to maximize the volume of trade at the opening.”</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 continuous auction market – investors trade against floor brokers and earlier standing orders. This is the model the NYSE follows most closely</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 dealer market – investors trade purely against dealer-posted bids and asks, and never against each other. The NASDAQ started off following this model</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ectral"/>
                <a:ea typeface="Spectral"/>
                <a:cs typeface="Spectral"/>
                <a:sym typeface="Spectral"/>
              </a:rPr>
              <a:t>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31f0f05d244_0_0"/>
          <p:cNvSpPr txBox="1"/>
          <p:nvPr>
            <p:ph type="title"/>
          </p:nvPr>
        </p:nvSpPr>
        <p:spPr>
          <a:xfrm>
            <a:off x="753956" y="1021425"/>
            <a:ext cx="7467300" cy="63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Recent Developments</a:t>
            </a:r>
            <a:endParaRPr>
              <a:latin typeface="Spectral"/>
              <a:ea typeface="Spectral"/>
              <a:cs typeface="Spectral"/>
              <a:sym typeface="Spectral"/>
            </a:endParaRPr>
          </a:p>
        </p:txBody>
      </p:sp>
      <p:sp>
        <p:nvSpPr>
          <p:cNvPr id="240" name="Google Shape;240;g31f0f05d244_0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41" name="Google Shape;241;g31f0f05d244_0_0"/>
          <p:cNvPicPr preferRelativeResize="0"/>
          <p:nvPr/>
        </p:nvPicPr>
        <p:blipFill>
          <a:blip r:embed="rId3">
            <a:alphaModFix/>
          </a:blip>
          <a:stretch>
            <a:fillRect/>
          </a:stretch>
        </p:blipFill>
        <p:spPr>
          <a:xfrm>
            <a:off x="660776" y="1989201"/>
            <a:ext cx="9028376" cy="3773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2e618c572e_0_0"/>
          <p:cNvSpPr txBox="1"/>
          <p:nvPr>
            <p:ph type="ctrTitle"/>
          </p:nvPr>
        </p:nvSpPr>
        <p:spPr>
          <a:xfrm>
            <a:off x="6647150" y="401375"/>
            <a:ext cx="49155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Price Discovery</a:t>
            </a:r>
            <a:endParaRPr>
              <a:latin typeface="Spectral"/>
              <a:ea typeface="Spectral"/>
              <a:cs typeface="Spectral"/>
              <a:sym typeface="Spectral"/>
            </a:endParaRPr>
          </a:p>
        </p:txBody>
      </p:sp>
      <p:pic>
        <p:nvPicPr>
          <p:cNvPr id="248" name="Google Shape;248;g32e618c572e_0_0"/>
          <p:cNvPicPr preferRelativeResize="0"/>
          <p:nvPr/>
        </p:nvPicPr>
        <p:blipFill rotWithShape="1">
          <a:blip r:embed="rId3">
            <a:alphaModFix/>
          </a:blip>
          <a:srcRect b="0" l="23975" r="24141" t="0"/>
          <a:stretch/>
        </p:blipFill>
        <p:spPr>
          <a:xfrm>
            <a:off x="6647150" y="1817763"/>
            <a:ext cx="3343650" cy="3222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32e618c572e_0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55" name="Google Shape;255;g32e618c572e_0_17"/>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What is price discovery?</a:t>
            </a:r>
            <a:endParaRPr b="0" i="0" sz="2800" u="none" cap="none" strike="noStrike">
              <a:solidFill>
                <a:schemeClr val="dk1"/>
              </a:solidFill>
              <a:latin typeface="Spectral"/>
              <a:ea typeface="Spectral"/>
              <a:cs typeface="Spectral"/>
              <a:sym typeface="Spectral"/>
            </a:endParaRPr>
          </a:p>
        </p:txBody>
      </p:sp>
      <p:sp>
        <p:nvSpPr>
          <p:cNvPr id="256" name="Google Shape;256;g32e618c572e_0_17"/>
          <p:cNvSpPr txBox="1"/>
          <p:nvPr/>
        </p:nvSpPr>
        <p:spPr>
          <a:xfrm>
            <a:off x="0" y="1697050"/>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Financial markets offer the opportunity for a wide variety of economic agents to express their economic expectations. </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The resulting price-discovery process reflects the agents’ respective levels of information and investment capacities.</a:t>
            </a:r>
            <a:endParaRPr sz="18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Manager vs External Financial Markets </a:t>
            </a:r>
            <a:r>
              <a:rPr b="1" lang="en-US" sz="1800">
                <a:solidFill>
                  <a:schemeClr val="dk1"/>
                </a:solidFill>
                <a:latin typeface="Spectral"/>
                <a:ea typeface="Spectral"/>
                <a:cs typeface="Spectral"/>
                <a:sym typeface="Spectral"/>
              </a:rPr>
              <a:t>(Asymmetric information)</a:t>
            </a:r>
            <a:r>
              <a:rPr lang="en-US" sz="1800">
                <a:solidFill>
                  <a:schemeClr val="dk1"/>
                </a:solidFill>
                <a:latin typeface="Spectral"/>
                <a:ea typeface="Spectral"/>
                <a:cs typeface="Spectral"/>
                <a:sym typeface="Spectral"/>
              </a:rPr>
              <a:t>: Manager will always have more information then the market, may deceive the market accordingly </a:t>
            </a:r>
            <a:r>
              <a:rPr b="1" lang="en-US" sz="1800">
                <a:solidFill>
                  <a:schemeClr val="dk1"/>
                </a:solidFill>
                <a:latin typeface="Spectral"/>
                <a:ea typeface="Spectral"/>
                <a:cs typeface="Spectral"/>
                <a:sym typeface="Spectral"/>
              </a:rPr>
              <a:t>(</a:t>
            </a:r>
            <a:r>
              <a:rPr b="1" lang="en-US" sz="1800">
                <a:solidFill>
                  <a:schemeClr val="dk1"/>
                </a:solidFill>
                <a:latin typeface="Spectral"/>
                <a:ea typeface="Spectral"/>
                <a:cs typeface="Spectral"/>
                <a:sym typeface="Spectral"/>
              </a:rPr>
              <a:t>PRINCIPAL</a:t>
            </a:r>
            <a:r>
              <a:rPr b="1" lang="en-US" sz="1800">
                <a:solidFill>
                  <a:schemeClr val="dk1"/>
                </a:solidFill>
                <a:latin typeface="Spectral"/>
                <a:ea typeface="Spectral"/>
                <a:cs typeface="Spectral"/>
                <a:sym typeface="Spectral"/>
              </a:rPr>
              <a:t>-AGENT PROBLEM)</a:t>
            </a:r>
            <a:endParaRPr b="1" sz="1800">
              <a:solidFill>
                <a:schemeClr val="dk1"/>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p:txBody>
      </p:sp>
      <p:pic>
        <p:nvPicPr>
          <p:cNvPr id="257" name="Google Shape;257;g32e618c572e_0_17"/>
          <p:cNvPicPr preferRelativeResize="0"/>
          <p:nvPr/>
        </p:nvPicPr>
        <p:blipFill>
          <a:blip r:embed="rId3">
            <a:alphaModFix/>
          </a:blip>
          <a:stretch>
            <a:fillRect/>
          </a:stretch>
        </p:blipFill>
        <p:spPr>
          <a:xfrm>
            <a:off x="1269702" y="4178126"/>
            <a:ext cx="3652600" cy="2053575"/>
          </a:xfrm>
          <a:prstGeom prst="rect">
            <a:avLst/>
          </a:prstGeom>
          <a:noFill/>
          <a:ln>
            <a:noFill/>
          </a:ln>
        </p:spPr>
      </p:pic>
      <p:pic>
        <p:nvPicPr>
          <p:cNvPr id="258" name="Google Shape;258;g32e618c572e_0_17"/>
          <p:cNvPicPr preferRelativeResize="0"/>
          <p:nvPr/>
        </p:nvPicPr>
        <p:blipFill>
          <a:blip r:embed="rId4">
            <a:alphaModFix/>
          </a:blip>
          <a:stretch>
            <a:fillRect/>
          </a:stretch>
        </p:blipFill>
        <p:spPr>
          <a:xfrm>
            <a:off x="6889950" y="3578625"/>
            <a:ext cx="4997250" cy="3008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952500" y="1020445"/>
            <a:ext cx="289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a:latin typeface="Spectral"/>
                <a:ea typeface="Spectral"/>
                <a:cs typeface="Spectral"/>
                <a:sym typeface="Spectral"/>
              </a:rPr>
              <a:t>Agenda</a:t>
            </a:r>
            <a:endParaRPr>
              <a:latin typeface="Spectral"/>
              <a:ea typeface="Spectral"/>
              <a:cs typeface="Spectral"/>
              <a:sym typeface="Spectral"/>
            </a:endParaRPr>
          </a:p>
        </p:txBody>
      </p:sp>
      <p:sp>
        <p:nvSpPr>
          <p:cNvPr id="115" name="Google Shape;115;p2"/>
          <p:cNvSpPr txBox="1"/>
          <p:nvPr>
            <p:ph idx="1" type="body"/>
          </p:nvPr>
        </p:nvSpPr>
        <p:spPr>
          <a:xfrm>
            <a:off x="952500" y="2674025"/>
            <a:ext cx="3982200" cy="3586500"/>
          </a:xfrm>
          <a:prstGeom prst="rect">
            <a:avLst/>
          </a:prstGeom>
          <a:noFill/>
          <a:ln>
            <a:noFill/>
          </a:ln>
        </p:spPr>
        <p:txBody>
          <a:bodyPr anchorCtr="0" anchor="t" bIns="45700" lIns="91425" spcFirstLastPara="1" rIns="91425" wrap="square" tIns="45700">
            <a:noAutofit/>
          </a:bodyPr>
          <a:lstStyle/>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Roadmap</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The Field of Market Microstructure</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Market Structure</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Price Discovery</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Market Friction</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Liquidity</a:t>
            </a:r>
            <a:endParaRPr sz="1695">
              <a:latin typeface="Spectral"/>
              <a:ea typeface="Spectral"/>
              <a:cs typeface="Spectral"/>
              <a:sym typeface="Spectral"/>
            </a:endParaRPr>
          </a:p>
          <a:p>
            <a:pPr indent="0" lvl="0" marL="0" rtl="0" algn="l">
              <a:lnSpc>
                <a:spcPct val="200000"/>
              </a:lnSpc>
              <a:spcBef>
                <a:spcPts val="0"/>
              </a:spcBef>
              <a:spcAft>
                <a:spcPts val="0"/>
              </a:spcAft>
              <a:buClr>
                <a:schemeClr val="lt1"/>
              </a:buClr>
              <a:buSzPts val="1395"/>
              <a:buNone/>
            </a:pPr>
            <a:r>
              <a:rPr lang="en-US" sz="1695">
                <a:latin typeface="Spectral"/>
                <a:ea typeface="Spectral"/>
                <a:cs typeface="Spectral"/>
                <a:sym typeface="Spectral"/>
              </a:rPr>
              <a:t>Breakout into Project Groups</a:t>
            </a:r>
            <a:endParaRPr sz="1695">
              <a:latin typeface="Spectral"/>
              <a:ea typeface="Spectral"/>
              <a:cs typeface="Spectral"/>
              <a:sym typeface="Spectral"/>
            </a:endParaRPr>
          </a:p>
        </p:txBody>
      </p:sp>
      <p:sp>
        <p:nvSpPr>
          <p:cNvPr id="116" name="Google Shape;116;p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2e618c572e_0_24"/>
          <p:cNvSpPr txBox="1"/>
          <p:nvPr>
            <p:ph idx="1" type="body"/>
          </p:nvPr>
        </p:nvSpPr>
        <p:spPr>
          <a:xfrm>
            <a:off x="303075" y="1897975"/>
            <a:ext cx="8485200" cy="3407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In the short run, the prices of financial instruments may deviate from their fundamental value on account of microstructure frictions such as bid–ask bounce, inventory control and order imbalances.</a:t>
            </a:r>
            <a:endParaRPr b="0"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Other models were quite simple: they assumed that the price impact of a trade was immediate. In reality, this is not always so, and there may be lagged effects or slow adjustments.</a:t>
            </a:r>
            <a:endParaRPr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Price discovery is the point at which a buyer and a seller agree on a price and a transaction occurs (even if it is not theoretically correct(!))</a:t>
            </a:r>
            <a:endParaRPr b="0"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Remember—for any trade to happen, there must be (1) a buyer and (2) a seller</a:t>
            </a:r>
            <a:endParaRPr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If a bidder did not know what prices were being offered by other buyers, it would be impossible to establish a fair price for any participant.</a:t>
            </a:r>
            <a:endParaRPr sz="1600">
              <a:solidFill>
                <a:srgbClr val="232A31"/>
              </a:solidFill>
              <a:highlight>
                <a:srgbClr val="FFFFFF"/>
              </a:highlight>
              <a:latin typeface="Spectral"/>
              <a:ea typeface="Spectral"/>
              <a:cs typeface="Spectral"/>
              <a:sym typeface="Spectral"/>
            </a:endParaRPr>
          </a:p>
        </p:txBody>
      </p:sp>
      <p:sp>
        <p:nvSpPr>
          <p:cNvPr id="265" name="Google Shape;265;g32e618c572e_0_24"/>
          <p:cNvSpPr txBox="1"/>
          <p:nvPr>
            <p:ph type="title"/>
          </p:nvPr>
        </p:nvSpPr>
        <p:spPr>
          <a:xfrm>
            <a:off x="1156525" y="1261733"/>
            <a:ext cx="7288200" cy="3651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a:latin typeface="Spectral"/>
                <a:ea typeface="Spectral"/>
                <a:cs typeface="Spectral"/>
                <a:sym typeface="Spectral"/>
              </a:rPr>
              <a:t>How are instruments priced?</a:t>
            </a:r>
            <a:endParaRPr>
              <a:latin typeface="Spectral"/>
              <a:ea typeface="Spectral"/>
              <a:cs typeface="Spectral"/>
              <a:sym typeface="Spectral"/>
            </a:endParaRPr>
          </a:p>
        </p:txBody>
      </p:sp>
      <p:sp>
        <p:nvSpPr>
          <p:cNvPr id="266" name="Google Shape;266;g32e618c572e_0_24"/>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67" name="Google Shape;267;g32e618c572e_0_24"/>
          <p:cNvPicPr preferRelativeResize="0"/>
          <p:nvPr/>
        </p:nvPicPr>
        <p:blipFill>
          <a:blip r:embed="rId3">
            <a:alphaModFix/>
          </a:blip>
          <a:stretch>
            <a:fillRect/>
          </a:stretch>
        </p:blipFill>
        <p:spPr>
          <a:xfrm>
            <a:off x="8712950" y="3516225"/>
            <a:ext cx="3108949" cy="3083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2e618c572e_0_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74" name="Google Shape;274;g32e618c572e_0_37"/>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Conflicts between Shareholders</a:t>
            </a:r>
            <a:endParaRPr b="0" i="0" sz="2800" u="none" cap="none" strike="noStrike">
              <a:solidFill>
                <a:schemeClr val="dk1"/>
              </a:solidFill>
              <a:latin typeface="Spectral"/>
              <a:ea typeface="Spectral"/>
              <a:cs typeface="Spectral"/>
              <a:sym typeface="Spectral"/>
            </a:endParaRPr>
          </a:p>
        </p:txBody>
      </p:sp>
      <p:sp>
        <p:nvSpPr>
          <p:cNvPr id="275" name="Google Shape;275;g32e618c572e_0_37"/>
          <p:cNvSpPr txBox="1"/>
          <p:nvPr/>
        </p:nvSpPr>
        <p:spPr>
          <a:xfrm>
            <a:off x="408725" y="1922250"/>
            <a:ext cx="8859000" cy="40290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Managers care about: </a:t>
            </a:r>
            <a:r>
              <a:rPr b="1" lang="en-US" sz="1900">
                <a:solidFill>
                  <a:schemeClr val="dk1"/>
                </a:solidFill>
                <a:latin typeface="STIX Two Text"/>
                <a:ea typeface="STIX Two Text"/>
                <a:cs typeface="STIX Two Text"/>
                <a:sym typeface="STIX Two Text"/>
              </a:rPr>
              <a:t>Compensations </a:t>
            </a:r>
            <a:r>
              <a:rPr lang="en-US" sz="1900">
                <a:solidFill>
                  <a:schemeClr val="dk1"/>
                </a:solidFill>
                <a:latin typeface="STIX Two Text"/>
                <a:ea typeface="STIX Two Text"/>
                <a:cs typeface="STIX Two Text"/>
                <a:sym typeface="STIX Two Text"/>
              </a:rPr>
              <a:t>&amp; </a:t>
            </a:r>
            <a:r>
              <a:rPr b="1" lang="en-US" sz="1900">
                <a:solidFill>
                  <a:schemeClr val="dk1"/>
                </a:solidFill>
                <a:latin typeface="STIX Two Text"/>
                <a:ea typeface="STIX Two Text"/>
                <a:cs typeface="STIX Two Text"/>
                <a:sym typeface="STIX Two Text"/>
              </a:rPr>
              <a:t>Perks </a:t>
            </a:r>
            <a:r>
              <a:rPr lang="en-US" sz="1900">
                <a:solidFill>
                  <a:schemeClr val="dk1"/>
                </a:solidFill>
                <a:latin typeface="STIX Two Text"/>
                <a:ea typeface="STIX Two Text"/>
                <a:cs typeface="STIX Two Text"/>
                <a:sym typeface="STIX Two Text"/>
              </a:rPr>
              <a:t>&amp; </a:t>
            </a:r>
            <a:r>
              <a:rPr b="1" lang="en-US" sz="1900">
                <a:solidFill>
                  <a:schemeClr val="dk1"/>
                </a:solidFill>
                <a:latin typeface="STIX Two Text"/>
                <a:ea typeface="STIX Two Text"/>
                <a:cs typeface="STIX Two Text"/>
                <a:sym typeface="STIX Two Text"/>
              </a:rPr>
              <a:t>Entrenchment </a:t>
            </a:r>
            <a:r>
              <a:rPr i="1" lang="en-US" sz="1900">
                <a:solidFill>
                  <a:schemeClr val="dk1"/>
                </a:solidFill>
                <a:latin typeface="STIX Two Text"/>
                <a:ea typeface="STIX Two Text"/>
                <a:cs typeface="STIX Two Text"/>
                <a:sym typeface="STIX Two Text"/>
              </a:rPr>
              <a:t>(More job security) </a:t>
            </a:r>
            <a:r>
              <a:rPr lang="en-US" sz="1900">
                <a:solidFill>
                  <a:schemeClr val="dk1"/>
                </a:solidFill>
                <a:latin typeface="STIX Two Text"/>
                <a:ea typeface="STIX Two Text"/>
                <a:cs typeface="STIX Two Text"/>
                <a:sym typeface="STIX Two Text"/>
              </a:rPr>
              <a:t>&amp; </a:t>
            </a:r>
            <a:r>
              <a:rPr b="1" lang="en-US" sz="1900">
                <a:solidFill>
                  <a:schemeClr val="dk1"/>
                </a:solidFill>
                <a:latin typeface="STIX Two Text"/>
                <a:ea typeface="STIX Two Text"/>
                <a:cs typeface="STIX Two Text"/>
                <a:sym typeface="STIX Two Text"/>
              </a:rPr>
              <a:t>Empire-Building</a:t>
            </a:r>
            <a:r>
              <a:rPr lang="en-US" sz="1900">
                <a:solidFill>
                  <a:schemeClr val="dk1"/>
                </a:solidFill>
                <a:latin typeface="STIX Two Text"/>
                <a:ea typeface="STIX Two Text"/>
                <a:cs typeface="STIX Two Text"/>
                <a:sym typeface="STIX Two Text"/>
              </a:rPr>
              <a:t> </a:t>
            </a:r>
            <a:r>
              <a:rPr i="1" lang="en-US" sz="1900">
                <a:solidFill>
                  <a:schemeClr val="dk1"/>
                </a:solidFill>
                <a:latin typeface="STIX Two Text"/>
                <a:ea typeface="STIX Two Text"/>
                <a:cs typeface="STIX Two Text"/>
                <a:sym typeface="STIX Two Text"/>
              </a:rPr>
              <a:t>(The more projects you are involved with i.e. M&amp;A)</a:t>
            </a:r>
            <a:endParaRPr i="1" sz="1900">
              <a:solidFill>
                <a:schemeClr val="dk1"/>
              </a:solidFill>
              <a:latin typeface="STIX Two Text"/>
              <a:ea typeface="STIX Two Text"/>
              <a:cs typeface="STIX Two Text"/>
              <a:sym typeface="STIX Two Text"/>
            </a:endParaRPr>
          </a:p>
          <a:p>
            <a:pPr indent="-349250" lvl="1" marL="9144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Managers are board of directors, c-suite, etc. </a:t>
            </a:r>
            <a:endParaRPr sz="1900">
              <a:solidFill>
                <a:schemeClr val="dk1"/>
              </a:solidFill>
              <a:latin typeface="STIX Two Text"/>
              <a:ea typeface="STIX Two Text"/>
              <a:cs typeface="STIX Two Text"/>
              <a:sym typeface="STIX Two Text"/>
            </a:endParaRPr>
          </a:p>
          <a:p>
            <a:pPr indent="-349250" lvl="0" marL="4572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Shareholders care about: </a:t>
            </a:r>
            <a:r>
              <a:rPr b="1" lang="en-US" sz="1900">
                <a:solidFill>
                  <a:schemeClr val="dk1"/>
                </a:solidFill>
                <a:latin typeface="STIX Two Text"/>
                <a:ea typeface="STIX Two Text"/>
                <a:cs typeface="STIX Two Text"/>
                <a:sym typeface="STIX Two Text"/>
              </a:rPr>
              <a:t>Market Value of Equity</a:t>
            </a:r>
            <a:r>
              <a:rPr lang="en-US" sz="1900">
                <a:solidFill>
                  <a:schemeClr val="dk1"/>
                </a:solidFill>
                <a:latin typeface="STIX Two Text"/>
                <a:ea typeface="STIX Two Text"/>
                <a:cs typeface="STIX Two Text"/>
                <a:sym typeface="STIX Two Text"/>
              </a:rPr>
              <a:t> </a:t>
            </a:r>
            <a:r>
              <a:rPr i="1" lang="en-US" sz="1900">
                <a:solidFill>
                  <a:schemeClr val="dk1"/>
                </a:solidFill>
                <a:latin typeface="STIX Two Text"/>
                <a:ea typeface="STIX Two Text"/>
                <a:cs typeface="STIX Two Text"/>
                <a:sym typeface="STIX Two Text"/>
              </a:rPr>
              <a:t>(PV of future CF to SH </a:t>
            </a:r>
            <a:r>
              <a:rPr b="1" i="1" lang="en-US" sz="1900">
                <a:solidFill>
                  <a:schemeClr val="dk1"/>
                </a:solidFill>
                <a:latin typeface="STIX Two Text"/>
                <a:ea typeface="STIX Two Text"/>
                <a:cs typeface="STIX Two Text"/>
                <a:sym typeface="STIX Two Text"/>
              </a:rPr>
              <a:t>not </a:t>
            </a:r>
            <a:r>
              <a:rPr i="1" lang="en-US" sz="1900">
                <a:solidFill>
                  <a:schemeClr val="dk1"/>
                </a:solidFill>
                <a:latin typeface="STIX Two Text"/>
                <a:ea typeface="STIX Two Text"/>
                <a:cs typeface="STIX Two Text"/>
                <a:sym typeface="STIX Two Text"/>
              </a:rPr>
              <a:t>FCF)</a:t>
            </a:r>
            <a:endParaRPr i="1" sz="1900">
              <a:solidFill>
                <a:schemeClr val="dk1"/>
              </a:solidFill>
              <a:latin typeface="STIX Two Text"/>
              <a:ea typeface="STIX Two Text"/>
              <a:cs typeface="STIX Two Text"/>
              <a:sym typeface="STIX Two Text"/>
            </a:endParaRPr>
          </a:p>
          <a:p>
            <a:pPr indent="-349250" lvl="1" marL="9144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 Shareholders don’t care about firm value, only shareholder value</a:t>
            </a:r>
            <a:endParaRPr sz="1900">
              <a:solidFill>
                <a:schemeClr val="dk1"/>
              </a:solidFill>
              <a:latin typeface="STIX Two Text"/>
              <a:ea typeface="STIX Two Text"/>
              <a:cs typeface="STIX Two Text"/>
              <a:sym typeface="STIX Two Text"/>
            </a:endParaRPr>
          </a:p>
          <a:p>
            <a:pPr indent="-349250" lvl="1" marL="9144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They contribute through equity and endeavor to maximize share price </a:t>
            </a:r>
            <a:endParaRPr sz="1900">
              <a:solidFill>
                <a:schemeClr val="dk1"/>
              </a:solidFill>
              <a:latin typeface="STIX Two Text"/>
              <a:ea typeface="STIX Two Text"/>
              <a:cs typeface="STIX Two Text"/>
              <a:sym typeface="STIX Two Text"/>
            </a:endParaRPr>
          </a:p>
          <a:p>
            <a:pPr indent="-349250" lvl="0" marL="4572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Bondholders care about: </a:t>
            </a:r>
            <a:r>
              <a:rPr b="1" lang="en-US" sz="1900">
                <a:solidFill>
                  <a:schemeClr val="dk1"/>
                </a:solidFill>
                <a:latin typeface="STIX Two Text"/>
                <a:ea typeface="STIX Two Text"/>
                <a:cs typeface="STIX Two Text"/>
                <a:sym typeface="STIX Two Text"/>
              </a:rPr>
              <a:t>Market value of debt </a:t>
            </a:r>
            <a:r>
              <a:rPr i="1" lang="en-US" sz="1900">
                <a:solidFill>
                  <a:schemeClr val="dk1"/>
                </a:solidFill>
                <a:latin typeface="STIX Two Text"/>
                <a:ea typeface="STIX Two Text"/>
                <a:cs typeface="STIX Two Text"/>
                <a:sym typeface="STIX Two Text"/>
              </a:rPr>
              <a:t>(PV of future CF to bondholders </a:t>
            </a:r>
            <a:r>
              <a:rPr b="1" i="1" lang="en-US" sz="1900">
                <a:solidFill>
                  <a:schemeClr val="dk1"/>
                </a:solidFill>
                <a:latin typeface="STIX Two Text"/>
                <a:ea typeface="STIX Two Text"/>
                <a:cs typeface="STIX Two Text"/>
                <a:sym typeface="STIX Two Text"/>
              </a:rPr>
              <a:t>not </a:t>
            </a:r>
            <a:r>
              <a:rPr i="1" lang="en-US" sz="1900">
                <a:solidFill>
                  <a:schemeClr val="dk1"/>
                </a:solidFill>
                <a:latin typeface="STIX Two Text"/>
                <a:ea typeface="STIX Two Text"/>
                <a:cs typeface="STIX Two Text"/>
                <a:sym typeface="STIX Two Text"/>
              </a:rPr>
              <a:t>FCF)</a:t>
            </a:r>
            <a:endParaRPr i="1" sz="1900">
              <a:solidFill>
                <a:schemeClr val="dk1"/>
              </a:solidFill>
              <a:latin typeface="STIX Two Text"/>
              <a:ea typeface="STIX Two Text"/>
              <a:cs typeface="STIX Two Text"/>
              <a:sym typeface="STIX Two Text"/>
            </a:endParaRPr>
          </a:p>
          <a:p>
            <a:pPr indent="-349250" lvl="1" marL="9144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Bondholders are when managers raise money through other investors </a:t>
            </a:r>
            <a:endParaRPr sz="1900">
              <a:solidFill>
                <a:schemeClr val="dk1"/>
              </a:solidFill>
              <a:latin typeface="STIX Two Text"/>
              <a:ea typeface="STIX Two Text"/>
              <a:cs typeface="STIX Two Text"/>
              <a:sym typeface="STIX Two Text"/>
            </a:endParaRPr>
          </a:p>
          <a:p>
            <a:pPr indent="-349250" lvl="1" marL="914400" rtl="0" algn="l">
              <a:lnSpc>
                <a:spcPct val="115000"/>
              </a:lnSpc>
              <a:spcBef>
                <a:spcPts val="0"/>
              </a:spcBef>
              <a:spcAft>
                <a:spcPts val="0"/>
              </a:spcAft>
              <a:buClr>
                <a:schemeClr val="dk1"/>
              </a:buClr>
              <a:buSzPts val="1900"/>
              <a:buFont typeface="STIX Two Text"/>
              <a:buChar char="○"/>
            </a:pPr>
            <a:r>
              <a:rPr lang="en-US" sz="1900">
                <a:solidFill>
                  <a:schemeClr val="dk1"/>
                </a:solidFill>
                <a:latin typeface="STIX Two Text"/>
                <a:ea typeface="STIX Two Text"/>
                <a:cs typeface="STIX Two Text"/>
                <a:sym typeface="STIX Two Text"/>
              </a:rPr>
              <a:t>Interest will try and be minimized for long/short term debt </a:t>
            </a:r>
            <a:endParaRPr sz="2700">
              <a:solidFill>
                <a:schemeClr val="dk1"/>
              </a:solidFill>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2e618c572e_0_44"/>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Game of Information?</a:t>
            </a:r>
            <a:endParaRPr>
              <a:latin typeface="Spectral"/>
              <a:ea typeface="Spectral"/>
              <a:cs typeface="Spectral"/>
              <a:sym typeface="Spectral"/>
            </a:endParaRPr>
          </a:p>
        </p:txBody>
      </p:sp>
      <p:sp>
        <p:nvSpPr>
          <p:cNvPr id="282" name="Google Shape;282;g32e618c572e_0_44"/>
          <p:cNvSpPr txBox="1"/>
          <p:nvPr>
            <p:ph idx="1" type="body"/>
          </p:nvPr>
        </p:nvSpPr>
        <p:spPr>
          <a:xfrm>
            <a:off x="693225" y="1910175"/>
            <a:ext cx="8485200" cy="4218300"/>
          </a:xfrm>
          <a:prstGeom prst="rect">
            <a:avLst/>
          </a:prstGeom>
          <a:noFill/>
          <a:ln>
            <a:noFill/>
          </a:ln>
        </p:spPr>
        <p:txBody>
          <a:bodyPr anchorCtr="0" anchor="t" bIns="45700" lIns="91425" spcFirstLastPara="1" rIns="91425" wrap="square" tIns="45700">
            <a:normAutofit/>
          </a:bodyPr>
          <a:lstStyle/>
          <a:p>
            <a:pPr indent="-349250" lvl="0" marL="457200" rtl="0" algn="l">
              <a:spcBef>
                <a:spcPts val="0"/>
              </a:spcBef>
              <a:spcAft>
                <a:spcPts val="0"/>
              </a:spcAft>
              <a:buClr>
                <a:srgbClr val="232A31"/>
              </a:buClr>
              <a:buSzPts val="1900"/>
              <a:buFont typeface="Spectral"/>
              <a:buChar char="●"/>
            </a:pPr>
            <a:r>
              <a:rPr b="0" lang="en-US" sz="1900">
                <a:solidFill>
                  <a:srgbClr val="232A31"/>
                </a:solidFill>
                <a:highlight>
                  <a:srgbClr val="FFFFFF"/>
                </a:highlight>
                <a:latin typeface="Spectral"/>
                <a:ea typeface="Spectral"/>
                <a:cs typeface="Spectral"/>
                <a:sym typeface="Spectral"/>
              </a:rPr>
              <a:t>People with different claims to the company have different risk preferences (tolerances)</a:t>
            </a:r>
            <a:endParaRPr b="0" sz="1900">
              <a:solidFill>
                <a:srgbClr val="232A31"/>
              </a:solidFill>
              <a:highlight>
                <a:srgbClr val="FFFFFF"/>
              </a:highlight>
              <a:latin typeface="Spectral"/>
              <a:ea typeface="Spectral"/>
              <a:cs typeface="Spectral"/>
              <a:sym typeface="Spectral"/>
            </a:endParaRPr>
          </a:p>
          <a:p>
            <a:pPr indent="-349250" lvl="1" marL="914400" rtl="0" algn="l">
              <a:spcBef>
                <a:spcPts val="0"/>
              </a:spcBef>
              <a:spcAft>
                <a:spcPts val="0"/>
              </a:spcAft>
              <a:buClr>
                <a:srgbClr val="232A31"/>
              </a:buClr>
              <a:buSzPts val="1900"/>
              <a:buFont typeface="Spectral"/>
              <a:buChar char="•"/>
            </a:pPr>
            <a:r>
              <a:rPr b="0" lang="en-US" sz="1900">
                <a:solidFill>
                  <a:srgbClr val="232A31"/>
                </a:solidFill>
                <a:highlight>
                  <a:srgbClr val="FFFFFF"/>
                </a:highlight>
                <a:latin typeface="Spectral"/>
                <a:ea typeface="Spectral"/>
                <a:cs typeface="Spectral"/>
                <a:sym typeface="Spectral"/>
              </a:rPr>
              <a:t>Bondholders have nothing to gain except get the interest payments on time (risk averse)</a:t>
            </a:r>
            <a:endParaRPr b="0" sz="1900">
              <a:solidFill>
                <a:srgbClr val="232A31"/>
              </a:solidFill>
              <a:highlight>
                <a:srgbClr val="FFFFFF"/>
              </a:highlight>
              <a:latin typeface="Spectral"/>
              <a:ea typeface="Spectral"/>
              <a:cs typeface="Spectral"/>
              <a:sym typeface="Spectral"/>
            </a:endParaRPr>
          </a:p>
          <a:p>
            <a:pPr indent="-349250" lvl="1" marL="914400" rtl="0" algn="l">
              <a:spcBef>
                <a:spcPts val="0"/>
              </a:spcBef>
              <a:spcAft>
                <a:spcPts val="0"/>
              </a:spcAft>
              <a:buClr>
                <a:srgbClr val="232A31"/>
              </a:buClr>
              <a:buSzPts val="1900"/>
              <a:buFont typeface="Spectral"/>
              <a:buChar char="•"/>
            </a:pPr>
            <a:r>
              <a:rPr b="0" lang="en-US" sz="1900">
                <a:solidFill>
                  <a:srgbClr val="232A31"/>
                </a:solidFill>
                <a:highlight>
                  <a:srgbClr val="FFFFFF"/>
                </a:highlight>
                <a:latin typeface="Spectral"/>
                <a:ea typeface="Spectral"/>
                <a:cs typeface="Spectral"/>
                <a:sym typeface="Spectral"/>
              </a:rPr>
              <a:t>Shareholders can only lose what they put in but have theoretically infinite gain (more risky)</a:t>
            </a:r>
            <a:endParaRPr b="0" sz="1900">
              <a:solidFill>
                <a:srgbClr val="232A31"/>
              </a:solidFill>
              <a:highlight>
                <a:srgbClr val="FFFFFF"/>
              </a:highlight>
              <a:latin typeface="Spectral"/>
              <a:ea typeface="Spectral"/>
              <a:cs typeface="Spectral"/>
              <a:sym typeface="Spectral"/>
            </a:endParaRPr>
          </a:p>
          <a:p>
            <a:pPr indent="-349250" lvl="1" marL="914400" rtl="0" algn="l">
              <a:spcBef>
                <a:spcPts val="0"/>
              </a:spcBef>
              <a:spcAft>
                <a:spcPts val="0"/>
              </a:spcAft>
              <a:buClr>
                <a:srgbClr val="232A31"/>
              </a:buClr>
              <a:buSzPts val="1900"/>
              <a:buFont typeface="Spectral"/>
              <a:buChar char="•"/>
            </a:pPr>
            <a:r>
              <a:rPr b="0" lang="en-US" sz="1900">
                <a:solidFill>
                  <a:srgbClr val="232A31"/>
                </a:solidFill>
                <a:highlight>
                  <a:srgbClr val="FFFFFF"/>
                </a:highlight>
                <a:latin typeface="Spectral"/>
                <a:ea typeface="Spectral"/>
                <a:cs typeface="Spectral"/>
                <a:sym typeface="Spectral"/>
              </a:rPr>
              <a:t>Managers versus financial markets (Manager knows more about the company than anyone else, but if false info is given  the market will eventually learn and stop believing) </a:t>
            </a:r>
            <a:endParaRPr b="0" sz="1900">
              <a:solidFill>
                <a:srgbClr val="232A31"/>
              </a:solidFill>
              <a:highlight>
                <a:srgbClr val="FFFFFF"/>
              </a:highlight>
              <a:latin typeface="Spectral"/>
              <a:ea typeface="Spectral"/>
              <a:cs typeface="Spectral"/>
              <a:sym typeface="Spectral"/>
            </a:endParaRPr>
          </a:p>
          <a:p>
            <a:pPr indent="-349250" lvl="2" marL="1371600" rtl="0" algn="l">
              <a:spcBef>
                <a:spcPts val="0"/>
              </a:spcBef>
              <a:spcAft>
                <a:spcPts val="0"/>
              </a:spcAft>
              <a:buClr>
                <a:srgbClr val="232A31"/>
              </a:buClr>
              <a:buSzPts val="1900"/>
              <a:buFont typeface="Spectral"/>
              <a:buChar char="•"/>
            </a:pPr>
            <a:r>
              <a:rPr lang="en-US" sz="1900">
                <a:solidFill>
                  <a:srgbClr val="232A31"/>
                </a:solidFill>
                <a:highlight>
                  <a:srgbClr val="FFFFFF"/>
                </a:highlight>
                <a:latin typeface="Spectral"/>
                <a:ea typeface="Spectral"/>
                <a:cs typeface="Spectral"/>
                <a:sym typeface="Spectral"/>
              </a:rPr>
              <a:t>Giving false information at their options come time for vesting (so they can sell at inflated prices)</a:t>
            </a:r>
            <a:endParaRPr sz="1900">
              <a:solidFill>
                <a:srgbClr val="232A31"/>
              </a:solidFill>
              <a:highlight>
                <a:srgbClr val="FFFFFF"/>
              </a:highlight>
              <a:latin typeface="Spectral"/>
              <a:ea typeface="Spectral"/>
              <a:cs typeface="Spectral"/>
              <a:sym typeface="Spectral"/>
            </a:endParaRPr>
          </a:p>
          <a:p>
            <a:pPr indent="-349250" lvl="2" marL="1371600" rtl="0" algn="l">
              <a:spcBef>
                <a:spcPts val="0"/>
              </a:spcBef>
              <a:spcAft>
                <a:spcPts val="0"/>
              </a:spcAft>
              <a:buClr>
                <a:srgbClr val="232A31"/>
              </a:buClr>
              <a:buSzPts val="1900"/>
              <a:buFont typeface="Spectral"/>
              <a:buChar char="•"/>
            </a:pPr>
            <a:r>
              <a:rPr lang="en-US" sz="1900">
                <a:solidFill>
                  <a:srgbClr val="232A31"/>
                </a:solidFill>
                <a:highlight>
                  <a:srgbClr val="FFFFFF"/>
                </a:highlight>
                <a:latin typeface="Spectral"/>
                <a:ea typeface="Spectral"/>
                <a:cs typeface="Spectral"/>
                <a:sym typeface="Spectral"/>
              </a:rPr>
              <a:t>Stock Options: Managers will just sell and not be interested in short-term value to stakeholders. </a:t>
            </a:r>
            <a:endParaRPr sz="1900">
              <a:solidFill>
                <a:srgbClr val="232A31"/>
              </a:solidFill>
              <a:highlight>
                <a:srgbClr val="FFFFFF"/>
              </a:highlight>
              <a:latin typeface="Spectral"/>
              <a:ea typeface="Spectral"/>
              <a:cs typeface="Spectral"/>
              <a:sym typeface="Spectral"/>
            </a:endParaRPr>
          </a:p>
        </p:txBody>
      </p:sp>
      <p:sp>
        <p:nvSpPr>
          <p:cNvPr id="283" name="Google Shape;283;g32e618c572e_0_44"/>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2e618c572e_0_6"/>
          <p:cNvSpPr txBox="1"/>
          <p:nvPr>
            <p:ph type="ctrTitle"/>
          </p:nvPr>
        </p:nvSpPr>
        <p:spPr>
          <a:xfrm>
            <a:off x="6647150" y="401375"/>
            <a:ext cx="49155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Market Friction</a:t>
            </a:r>
            <a:endParaRPr>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2e618c572e_0_105"/>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Market Friction</a:t>
            </a:r>
            <a:endParaRPr>
              <a:latin typeface="Spectral"/>
              <a:ea typeface="Spectral"/>
              <a:cs typeface="Spectral"/>
              <a:sym typeface="Spectral"/>
            </a:endParaRPr>
          </a:p>
        </p:txBody>
      </p:sp>
      <p:sp>
        <p:nvSpPr>
          <p:cNvPr id="296" name="Google Shape;296;g32e618c572e_0_105"/>
          <p:cNvSpPr txBox="1"/>
          <p:nvPr>
            <p:ph idx="1" type="body"/>
          </p:nvPr>
        </p:nvSpPr>
        <p:spPr>
          <a:xfrm>
            <a:off x="1156525" y="1922375"/>
            <a:ext cx="8485200" cy="3407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0"/>
              </a:spcBef>
              <a:spcAft>
                <a:spcPts val="0"/>
              </a:spcAft>
              <a:buClr>
                <a:srgbClr val="232A31"/>
              </a:buClr>
              <a:buSzPts val="1600"/>
              <a:buFont typeface="Spectral"/>
              <a:buChar char="●"/>
            </a:pPr>
            <a:r>
              <a:rPr b="0" i="1" lang="en-US" sz="1600">
                <a:solidFill>
                  <a:srgbClr val="232A31"/>
                </a:solidFill>
                <a:highlight>
                  <a:srgbClr val="FFFFFF"/>
                </a:highlight>
                <a:latin typeface="Spectral"/>
                <a:ea typeface="Spectral"/>
                <a:cs typeface="Spectral"/>
                <a:sym typeface="Spectral"/>
              </a:rPr>
              <a:t>Market Friction: </a:t>
            </a:r>
            <a:r>
              <a:rPr b="0" lang="en-US" sz="1600">
                <a:solidFill>
                  <a:srgbClr val="232A31"/>
                </a:solidFill>
                <a:highlight>
                  <a:srgbClr val="FFFFFF"/>
                </a:highlight>
                <a:latin typeface="Spectral"/>
                <a:ea typeface="Spectral"/>
                <a:cs typeface="Spectral"/>
                <a:sym typeface="Spectral"/>
              </a:rPr>
              <a:t> anything that interferes with trade, financial market frictions can exist even in efficient markets. Some Examples are:</a:t>
            </a:r>
            <a:endParaRPr b="0" sz="1600">
              <a:solidFill>
                <a:srgbClr val="232A31"/>
              </a:solidFill>
              <a:highlight>
                <a:srgbClr val="FFFFFF"/>
              </a:highlight>
              <a:latin typeface="Spectral"/>
              <a:ea typeface="Spectral"/>
              <a:cs typeface="Spectral"/>
              <a:sym typeface="Spectral"/>
            </a:endParaRPr>
          </a:p>
          <a:p>
            <a:pPr indent="-330200" lvl="1" marL="914400" rtl="0" algn="l">
              <a:lnSpc>
                <a:spcPct val="100000"/>
              </a:lnSpc>
              <a:spcBef>
                <a:spcPts val="0"/>
              </a:spcBef>
              <a:spcAft>
                <a:spcPts val="0"/>
              </a:spcAft>
              <a:buClr>
                <a:srgbClr val="232A31"/>
              </a:buClr>
              <a:buSzPts val="1600"/>
              <a:buFont typeface="Spectral"/>
              <a:buChar char="•"/>
            </a:pPr>
            <a:r>
              <a:rPr lang="en-US" sz="1600">
                <a:solidFill>
                  <a:srgbClr val="232A31"/>
                </a:solidFill>
                <a:highlight>
                  <a:srgbClr val="FFFFFF"/>
                </a:highlight>
                <a:latin typeface="Spectral"/>
                <a:ea typeface="Spectral"/>
                <a:cs typeface="Spectral"/>
                <a:sym typeface="Spectral"/>
              </a:rPr>
              <a:t>Transactions costs, taxes and regulations, asset indivisibility, </a:t>
            </a:r>
            <a:r>
              <a:rPr lang="en-US" sz="1600">
                <a:solidFill>
                  <a:srgbClr val="232A31"/>
                </a:solidFill>
                <a:highlight>
                  <a:srgbClr val="FFFFFF"/>
                </a:highlight>
                <a:latin typeface="Spectral"/>
                <a:ea typeface="Spectral"/>
                <a:cs typeface="Spectral"/>
                <a:sym typeface="Spectral"/>
              </a:rPr>
              <a:t>non traded</a:t>
            </a:r>
            <a:r>
              <a:rPr lang="en-US" sz="1600">
                <a:solidFill>
                  <a:srgbClr val="232A31"/>
                </a:solidFill>
                <a:highlight>
                  <a:srgbClr val="FFFFFF"/>
                </a:highlight>
                <a:latin typeface="Spectral"/>
                <a:ea typeface="Spectral"/>
                <a:cs typeface="Spectral"/>
                <a:sym typeface="Spectral"/>
              </a:rPr>
              <a:t> assets, and agency and information problems.</a:t>
            </a:r>
            <a:endParaRPr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For theoretically perfect market </a:t>
            </a:r>
            <a:r>
              <a:rPr b="0" lang="en-US" sz="1600">
                <a:solidFill>
                  <a:srgbClr val="232A31"/>
                </a:solidFill>
                <a:highlight>
                  <a:srgbClr val="FFFFFF"/>
                </a:highlight>
                <a:latin typeface="Spectral"/>
                <a:ea typeface="Spectral"/>
                <a:cs typeface="Spectral"/>
                <a:sym typeface="Spectral"/>
              </a:rPr>
              <a:t>arbitrage</a:t>
            </a:r>
            <a:r>
              <a:rPr b="0" lang="en-US" sz="1600">
                <a:solidFill>
                  <a:srgbClr val="232A31"/>
                </a:solidFill>
                <a:highlight>
                  <a:srgbClr val="FFFFFF"/>
                </a:highlight>
                <a:latin typeface="Spectral"/>
                <a:ea typeface="Spectral"/>
                <a:cs typeface="Spectral"/>
                <a:sym typeface="Spectral"/>
              </a:rPr>
              <a:t> to work, there can be no market friction.</a:t>
            </a:r>
            <a:endParaRPr b="0" sz="1600">
              <a:solidFill>
                <a:srgbClr val="232A3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b="0" sz="1600">
              <a:solidFill>
                <a:srgbClr val="232A3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rPr lang="en-US" sz="1600">
                <a:solidFill>
                  <a:srgbClr val="232A31"/>
                </a:solidFill>
                <a:highlight>
                  <a:srgbClr val="FFFFFF"/>
                </a:highlight>
                <a:latin typeface="Spectral"/>
                <a:ea typeface="Spectral"/>
                <a:cs typeface="Spectral"/>
                <a:sym typeface="Spectral"/>
              </a:rPr>
              <a:t>Adverse Selection:</a:t>
            </a:r>
            <a:r>
              <a:rPr b="0" lang="en-US" sz="1600">
                <a:solidFill>
                  <a:srgbClr val="232A31"/>
                </a:solidFill>
                <a:highlight>
                  <a:srgbClr val="FFFFFF"/>
                </a:highlight>
                <a:latin typeface="Spectral"/>
                <a:ea typeface="Spectral"/>
                <a:cs typeface="Spectral"/>
                <a:sym typeface="Spectral"/>
              </a:rPr>
              <a:t> Markets where adverse selection can lead to market failure are those where the “bad risks” end up being the participants in the market, because the “good risks” get “pushed out” of or leave the market because market prices won’t reflect their willingness to pay/sell</a:t>
            </a:r>
            <a:endParaRPr b="0" sz="1600">
              <a:solidFill>
                <a:srgbClr val="232A3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b="0" sz="1600">
              <a:solidFill>
                <a:srgbClr val="232A31"/>
              </a:solidFill>
              <a:highlight>
                <a:srgbClr val="FFFFFF"/>
              </a:highlight>
              <a:latin typeface="Spectral"/>
              <a:ea typeface="Spectral"/>
              <a:cs typeface="Spectral"/>
              <a:sym typeface="Spectral"/>
            </a:endParaRPr>
          </a:p>
        </p:txBody>
      </p:sp>
      <p:sp>
        <p:nvSpPr>
          <p:cNvPr id="297" name="Google Shape;297;g32e618c572e_0_10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2e618c572e_0_9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04" name="Google Shape;304;g32e618c572e_0_98"/>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Solutions?</a:t>
            </a:r>
            <a:endParaRPr b="0" i="0" sz="2800" u="none" cap="none" strike="noStrike">
              <a:solidFill>
                <a:schemeClr val="dk1"/>
              </a:solidFill>
              <a:latin typeface="Spectral"/>
              <a:ea typeface="Spectral"/>
              <a:cs typeface="Spectral"/>
              <a:sym typeface="Spectral"/>
            </a:endParaRPr>
          </a:p>
        </p:txBody>
      </p:sp>
      <p:sp>
        <p:nvSpPr>
          <p:cNvPr id="305" name="Google Shape;305;g32e618c572e_0_98"/>
          <p:cNvSpPr txBox="1"/>
          <p:nvPr/>
        </p:nvSpPr>
        <p:spPr>
          <a:xfrm>
            <a:off x="530625" y="2327350"/>
            <a:ext cx="8859000" cy="402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Signaling</a:t>
            </a:r>
            <a:r>
              <a:rPr lang="en-US" sz="1800">
                <a:solidFill>
                  <a:schemeClr val="dk1"/>
                </a:solidFill>
                <a:latin typeface="Spectral"/>
                <a:ea typeface="Spectral"/>
                <a:cs typeface="Spectral"/>
                <a:sym typeface="Spectral"/>
              </a:rPr>
              <a:t>: Action taken by the informed party to reveal private information to the uninformed party (e.g. firms advertise, laborers get college degree, drivers choose high deductible) </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Effective signaling is costly. </a:t>
            </a:r>
            <a:r>
              <a:rPr lang="en-US" sz="1800">
                <a:solidFill>
                  <a:schemeClr val="dk1"/>
                </a:solidFill>
                <a:latin typeface="Spectral"/>
                <a:ea typeface="Spectral"/>
                <a:cs typeface="Spectral"/>
                <a:sym typeface="Spectral"/>
              </a:rPr>
              <a:t>The better my signal (which can be costly), the more beneficial that signal will be (e.g. a degree from CWRU indicates high quality, so you are even more open to revealing your education from CWRU. Otherwise you might hide info.</a:t>
            </a:r>
            <a:endParaRPr sz="1800">
              <a:solidFill>
                <a:schemeClr val="dk1"/>
              </a:solidFill>
              <a:latin typeface="Spectral"/>
              <a:ea typeface="Spectral"/>
              <a:cs typeface="Spectral"/>
              <a:sym typeface="Spectral"/>
            </a:endParaRPr>
          </a:p>
          <a:p>
            <a:pPr indent="-342900" lvl="0" marL="4572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Screening: </a:t>
            </a:r>
            <a:r>
              <a:rPr lang="en-US" sz="1800">
                <a:solidFill>
                  <a:schemeClr val="dk1"/>
                </a:solidFill>
                <a:latin typeface="Spectral"/>
                <a:ea typeface="Spectral"/>
                <a:cs typeface="Spectral"/>
                <a:sym typeface="Spectral"/>
              </a:rPr>
              <a:t>Action taken by the uninformed party to induce an informed party to reveal information (e.g. banks screen you with income info before lend money, seller of car insurance determines premium by accidents, buyers of used carfax (intermediary solution)</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a:p>
            <a:pPr indent="0" lvl="0" marL="0" rtl="0" algn="l">
              <a:spcBef>
                <a:spcPts val="0"/>
              </a:spcBef>
              <a:spcAft>
                <a:spcPts val="0"/>
              </a:spcAft>
              <a:buClr>
                <a:schemeClr val="dk1"/>
              </a:buClr>
              <a:buSzPts val="1100"/>
              <a:buFont typeface="Arial"/>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2e618c572e_0_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12" name="Google Shape;312;g32e618c572e_0_64"/>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Trade execution?</a:t>
            </a:r>
            <a:endParaRPr b="0" i="0" sz="2800" u="none" cap="none" strike="noStrike">
              <a:solidFill>
                <a:schemeClr val="dk1"/>
              </a:solidFill>
              <a:latin typeface="Spectral"/>
              <a:ea typeface="Spectral"/>
              <a:cs typeface="Spectral"/>
              <a:sym typeface="Spectral"/>
            </a:endParaRPr>
          </a:p>
        </p:txBody>
      </p:sp>
      <p:sp>
        <p:nvSpPr>
          <p:cNvPr id="313" name="Google Shape;313;g32e618c572e_0_64"/>
          <p:cNvSpPr txBox="1"/>
          <p:nvPr/>
        </p:nvSpPr>
        <p:spPr>
          <a:xfrm>
            <a:off x="280425" y="2501700"/>
            <a:ext cx="8859000" cy="402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Execution is the completion of a buy or sell order for a security. The execution of an order occurs when it gets filled, not when the investor places it. When the investor submits the trade, it is sent to a broker, who then determines the best way for it to be executed.</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Viper </a:t>
            </a:r>
            <a:r>
              <a:rPr b="1" lang="en-US" sz="1800">
                <a:solidFill>
                  <a:schemeClr val="dk1"/>
                </a:solidFill>
                <a:latin typeface="Spectral"/>
                <a:ea typeface="Spectral"/>
                <a:cs typeface="Spectral"/>
                <a:sym typeface="Spectral"/>
              </a:rPr>
              <a:t>Algorithm</a:t>
            </a:r>
            <a:r>
              <a:rPr b="1" lang="en-US" sz="1800">
                <a:solidFill>
                  <a:schemeClr val="dk1"/>
                </a:solidFill>
                <a:latin typeface="Spectral"/>
                <a:ea typeface="Spectral"/>
                <a:cs typeface="Spectral"/>
                <a:sym typeface="Spectral"/>
              </a:rPr>
              <a:t>: </a:t>
            </a:r>
            <a:r>
              <a:rPr lang="en-US" sz="1800">
                <a:solidFill>
                  <a:schemeClr val="dk1"/>
                </a:solidFill>
                <a:latin typeface="Spectral"/>
                <a:ea typeface="Spectral"/>
                <a:cs typeface="Spectral"/>
                <a:sym typeface="Spectral"/>
              </a:rPr>
              <a:t>Helps clients when they want to be </a:t>
            </a:r>
            <a:r>
              <a:rPr lang="en-US" sz="1800">
                <a:solidFill>
                  <a:schemeClr val="dk1"/>
                </a:solidFill>
                <a:latin typeface="Spectral"/>
                <a:ea typeface="Spectral"/>
                <a:cs typeface="Spectral"/>
                <a:sym typeface="Spectral"/>
              </a:rPr>
              <a:t>aggressive</a:t>
            </a:r>
            <a:r>
              <a:rPr lang="en-US" sz="1800">
                <a:solidFill>
                  <a:schemeClr val="dk1"/>
                </a:solidFill>
                <a:latin typeface="Spectral"/>
                <a:ea typeface="Spectral"/>
                <a:cs typeface="Spectral"/>
                <a:sym typeface="Spectral"/>
              </a:rPr>
              <a:t> with their FX trades and get out of risky </a:t>
            </a:r>
            <a:r>
              <a:rPr lang="en-US" sz="1800">
                <a:solidFill>
                  <a:schemeClr val="dk1"/>
                </a:solidFill>
                <a:latin typeface="Spectral"/>
                <a:ea typeface="Spectral"/>
                <a:cs typeface="Spectral"/>
                <a:sym typeface="Spectral"/>
              </a:rPr>
              <a:t>positions</a:t>
            </a:r>
            <a:r>
              <a:rPr lang="en-US" sz="1800">
                <a:solidFill>
                  <a:schemeClr val="dk1"/>
                </a:solidFill>
                <a:latin typeface="Spectral"/>
                <a:ea typeface="Spectral"/>
                <a:cs typeface="Spectral"/>
                <a:sym typeface="Spectral"/>
              </a:rPr>
              <a:t> fast</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Chameleon Algorithm: </a:t>
            </a:r>
            <a:r>
              <a:rPr lang="en-US" sz="1800">
                <a:solidFill>
                  <a:schemeClr val="dk1"/>
                </a:solidFill>
                <a:latin typeface="Spectral"/>
                <a:ea typeface="Spectral"/>
                <a:cs typeface="Spectral"/>
                <a:sym typeface="Spectral"/>
              </a:rPr>
              <a:t>Best for executing larger transactions </a:t>
            </a:r>
            <a:r>
              <a:rPr lang="en-US" sz="1800">
                <a:solidFill>
                  <a:schemeClr val="dk1"/>
                </a:solidFill>
                <a:latin typeface="Spectral"/>
                <a:ea typeface="Spectral"/>
                <a:cs typeface="Spectral"/>
                <a:sym typeface="Spectral"/>
              </a:rPr>
              <a:t>because</a:t>
            </a:r>
            <a:r>
              <a:rPr lang="en-US" sz="1800">
                <a:solidFill>
                  <a:schemeClr val="dk1"/>
                </a:solidFill>
                <a:latin typeface="Spectral"/>
                <a:ea typeface="Spectral"/>
                <a:cs typeface="Spectral"/>
                <a:sym typeface="Spectral"/>
              </a:rPr>
              <a:t> it allows clients to dribble out their trades </a:t>
            </a:r>
            <a:r>
              <a:rPr lang="en-US" sz="1800">
                <a:solidFill>
                  <a:schemeClr val="dk1"/>
                </a:solidFill>
                <a:latin typeface="Spectral"/>
                <a:ea typeface="Spectral"/>
                <a:cs typeface="Spectral"/>
                <a:sym typeface="Spectral"/>
              </a:rPr>
              <a:t>without</a:t>
            </a:r>
            <a:r>
              <a:rPr lang="en-US" sz="1800">
                <a:solidFill>
                  <a:schemeClr val="dk1"/>
                </a:solidFill>
                <a:latin typeface="Spectral"/>
                <a:ea typeface="Spectral"/>
                <a:cs typeface="Spectral"/>
                <a:sym typeface="Spectral"/>
              </a:rPr>
              <a:t> creating too much gyration in prices</a:t>
            </a:r>
            <a:endParaRPr sz="1800">
              <a:solidFill>
                <a:schemeClr val="dk1"/>
              </a:solidFill>
              <a:latin typeface="Spectral"/>
              <a:ea typeface="Spectral"/>
              <a:cs typeface="Spectral"/>
              <a:sym typeface="Spectral"/>
            </a:endParaRPr>
          </a:p>
          <a:p>
            <a:pPr indent="-342900" lvl="1" marL="914400" rtl="0" algn="l">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Iguana Algorithm: </a:t>
            </a:r>
            <a:r>
              <a:rPr lang="en-US" sz="1800">
                <a:solidFill>
                  <a:schemeClr val="dk1"/>
                </a:solidFill>
                <a:latin typeface="Spectral"/>
                <a:ea typeface="Spectral"/>
                <a:cs typeface="Spectral"/>
                <a:sym typeface="Spectral"/>
              </a:rPr>
              <a:t>Helps clients that know they want to execute a certain trade within a </a:t>
            </a:r>
            <a:r>
              <a:rPr lang="en-US" sz="1800">
                <a:solidFill>
                  <a:schemeClr val="dk1"/>
                </a:solidFill>
                <a:latin typeface="Spectral"/>
                <a:ea typeface="Spectral"/>
                <a:cs typeface="Spectral"/>
                <a:sym typeface="Spectral"/>
              </a:rPr>
              <a:t>specific</a:t>
            </a:r>
            <a:r>
              <a:rPr lang="en-US" sz="1800">
                <a:solidFill>
                  <a:schemeClr val="dk1"/>
                </a:solidFill>
                <a:latin typeface="Spectral"/>
                <a:ea typeface="Spectral"/>
                <a:cs typeface="Spectral"/>
                <a:sym typeface="Spectral"/>
              </a:rPr>
              <a:t> time </a:t>
            </a:r>
            <a:r>
              <a:rPr lang="en-US" sz="1800">
                <a:solidFill>
                  <a:schemeClr val="dk1"/>
                </a:solidFill>
                <a:latin typeface="Spectral"/>
                <a:ea typeface="Spectral"/>
                <a:cs typeface="Spectral"/>
                <a:sym typeface="Spectral"/>
              </a:rPr>
              <a:t>horizon</a:t>
            </a:r>
            <a:r>
              <a:rPr lang="en-US" sz="1800">
                <a:solidFill>
                  <a:schemeClr val="dk1"/>
                </a:solidFill>
                <a:latin typeface="Spectral"/>
                <a:ea typeface="Spectral"/>
                <a:cs typeface="Spectral"/>
                <a:sym typeface="Spectral"/>
              </a:rPr>
              <a:t> but need help deciding when it’s best to pull it off</a:t>
            </a:r>
            <a:endParaRPr sz="1800">
              <a:solidFill>
                <a:schemeClr val="dk1"/>
              </a:solidFill>
              <a:latin typeface="Spectral"/>
              <a:ea typeface="Spectral"/>
              <a:cs typeface="Spectral"/>
              <a:sym typeface="Spectral"/>
            </a:endParaRPr>
          </a:p>
          <a:p>
            <a:pPr indent="0" lvl="0" marL="0" rtl="0" algn="l">
              <a:spcBef>
                <a:spcPts val="0"/>
              </a:spcBef>
              <a:spcAft>
                <a:spcPts val="0"/>
              </a:spcAft>
              <a:buNone/>
            </a:pPr>
            <a:r>
              <a:t/>
            </a:r>
            <a:endParaRPr sz="1800">
              <a:solidFill>
                <a:schemeClr val="dk1"/>
              </a:solidFill>
              <a:latin typeface="Spectral"/>
              <a:ea typeface="Spectral"/>
              <a:cs typeface="Spectral"/>
              <a:sym typeface="Spectr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2e618c572e_0_83"/>
          <p:cNvSpPr txBox="1"/>
          <p:nvPr>
            <p:ph type="title"/>
          </p:nvPr>
        </p:nvSpPr>
        <p:spPr>
          <a:xfrm rot="-5400000">
            <a:off x="-3160604" y="2646700"/>
            <a:ext cx="7288200" cy="8613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Arial"/>
              <a:buNone/>
            </a:pPr>
            <a:r>
              <a:rPr b="1" lang="en-US">
                <a:latin typeface="Spectral"/>
                <a:ea typeface="Spectral"/>
                <a:cs typeface="Spectral"/>
                <a:sym typeface="Spectral"/>
              </a:rPr>
              <a:t>Trade Lifecycle</a:t>
            </a:r>
            <a:endParaRPr b="1">
              <a:latin typeface="Spectral"/>
              <a:ea typeface="Spectral"/>
              <a:cs typeface="Spectral"/>
              <a:sym typeface="Spectral"/>
            </a:endParaRPr>
          </a:p>
        </p:txBody>
      </p:sp>
      <p:sp>
        <p:nvSpPr>
          <p:cNvPr id="320" name="Google Shape;320;g32e618c572e_0_83"/>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321" name="Google Shape;321;g32e618c572e_0_83"/>
          <p:cNvPicPr preferRelativeResize="0"/>
          <p:nvPr/>
        </p:nvPicPr>
        <p:blipFill>
          <a:blip r:embed="rId3">
            <a:alphaModFix/>
          </a:blip>
          <a:stretch>
            <a:fillRect/>
          </a:stretch>
        </p:blipFill>
        <p:spPr>
          <a:xfrm>
            <a:off x="1060675" y="567437"/>
            <a:ext cx="10300276" cy="60925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32e633d8f8b_2_0"/>
          <p:cNvSpPr txBox="1"/>
          <p:nvPr>
            <p:ph type="ctrTitle"/>
          </p:nvPr>
        </p:nvSpPr>
        <p:spPr>
          <a:xfrm>
            <a:off x="6647150" y="401375"/>
            <a:ext cx="49155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Liquidity</a:t>
            </a:r>
            <a:endParaRPr>
              <a:latin typeface="Spectral"/>
              <a:ea typeface="Spectral"/>
              <a:cs typeface="Spectral"/>
              <a:sym typeface="Spectral"/>
            </a:endParaRPr>
          </a:p>
        </p:txBody>
      </p:sp>
      <p:pic>
        <p:nvPicPr>
          <p:cNvPr id="328" name="Google Shape;328;g32e633d8f8b_2_0"/>
          <p:cNvPicPr preferRelativeResize="0"/>
          <p:nvPr/>
        </p:nvPicPr>
        <p:blipFill>
          <a:blip r:embed="rId3">
            <a:alphaModFix/>
          </a:blip>
          <a:stretch>
            <a:fillRect/>
          </a:stretch>
        </p:blipFill>
        <p:spPr>
          <a:xfrm>
            <a:off x="6647150" y="2067575"/>
            <a:ext cx="4844875" cy="3224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32e633d8f8b_2_10"/>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Liquidity</a:t>
            </a:r>
            <a:endParaRPr>
              <a:latin typeface="Spectral"/>
              <a:ea typeface="Spectral"/>
              <a:cs typeface="Spectral"/>
              <a:sym typeface="Spectral"/>
            </a:endParaRPr>
          </a:p>
        </p:txBody>
      </p:sp>
      <p:sp>
        <p:nvSpPr>
          <p:cNvPr id="335" name="Google Shape;335;g32e633d8f8b_2_10"/>
          <p:cNvSpPr txBox="1"/>
          <p:nvPr>
            <p:ph idx="1" type="body"/>
          </p:nvPr>
        </p:nvSpPr>
        <p:spPr>
          <a:xfrm>
            <a:off x="1156525" y="1922375"/>
            <a:ext cx="8485200" cy="3407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rgbClr val="232A31"/>
              </a:buClr>
              <a:buSzPts val="1800"/>
              <a:buFont typeface="Spectral"/>
              <a:buChar char="●"/>
            </a:pPr>
            <a:r>
              <a:rPr b="0" i="1" lang="en-US">
                <a:solidFill>
                  <a:srgbClr val="232A31"/>
                </a:solidFill>
                <a:highlight>
                  <a:srgbClr val="FFFFFF"/>
                </a:highlight>
                <a:latin typeface="Spectral"/>
                <a:ea typeface="Spectral"/>
                <a:cs typeface="Spectral"/>
                <a:sym typeface="Spectral"/>
              </a:rPr>
              <a:t>Liquidity</a:t>
            </a:r>
            <a:r>
              <a:rPr b="0" i="1" lang="en-US">
                <a:solidFill>
                  <a:srgbClr val="232A31"/>
                </a:solidFill>
                <a:highlight>
                  <a:srgbClr val="FFFFFF"/>
                </a:highlight>
                <a:latin typeface="Spectral"/>
                <a:ea typeface="Spectral"/>
                <a:cs typeface="Spectral"/>
                <a:sym typeface="Spectral"/>
              </a:rPr>
              <a:t>: </a:t>
            </a:r>
            <a:r>
              <a:rPr b="0" lang="en-US">
                <a:solidFill>
                  <a:srgbClr val="232A31"/>
                </a:solidFill>
                <a:highlight>
                  <a:srgbClr val="FFFFFF"/>
                </a:highlight>
                <a:latin typeface="Spectral"/>
                <a:ea typeface="Spectral"/>
                <a:cs typeface="Spectral"/>
                <a:sym typeface="Spectral"/>
              </a:rPr>
              <a:t>Liquidity measures the ease in which you can convert an asset/security into cash without affecting its market price (Investopedia)</a:t>
            </a:r>
            <a:endParaRPr b="0">
              <a:solidFill>
                <a:srgbClr val="232A31"/>
              </a:solidFill>
              <a:highlight>
                <a:srgbClr val="FFFFFF"/>
              </a:highlight>
              <a:latin typeface="Spectral"/>
              <a:ea typeface="Spectral"/>
              <a:cs typeface="Spectral"/>
              <a:sym typeface="Spectral"/>
            </a:endParaRPr>
          </a:p>
          <a:p>
            <a:pPr indent="-342900" lvl="0" marL="457200" rtl="0" algn="l">
              <a:lnSpc>
                <a:spcPct val="100000"/>
              </a:lnSpc>
              <a:spcBef>
                <a:spcPts val="0"/>
              </a:spcBef>
              <a:spcAft>
                <a:spcPts val="0"/>
              </a:spcAft>
              <a:buClr>
                <a:srgbClr val="232A31"/>
              </a:buClr>
              <a:buSzPts val="1800"/>
              <a:buFont typeface="Spectral"/>
              <a:buChar char="●"/>
            </a:pPr>
            <a:r>
              <a:rPr b="0" lang="en-US">
                <a:solidFill>
                  <a:srgbClr val="232A31"/>
                </a:solidFill>
                <a:highlight>
                  <a:srgbClr val="FFFFFF"/>
                </a:highlight>
                <a:latin typeface="Spectral"/>
                <a:ea typeface="Spectral"/>
                <a:cs typeface="Spectral"/>
                <a:sym typeface="Spectral"/>
              </a:rPr>
              <a:t>We can extend this measure to a </a:t>
            </a:r>
            <a:r>
              <a:rPr b="0" lang="en-US">
                <a:solidFill>
                  <a:srgbClr val="232A31"/>
                </a:solidFill>
                <a:highlight>
                  <a:srgbClr val="FFFFFF"/>
                </a:highlight>
                <a:latin typeface="Spectral"/>
                <a:ea typeface="Spectral"/>
                <a:cs typeface="Spectral"/>
                <a:sym typeface="Spectral"/>
              </a:rPr>
              <a:t>market</a:t>
            </a:r>
            <a:r>
              <a:rPr b="0" lang="en-US">
                <a:solidFill>
                  <a:srgbClr val="232A31"/>
                </a:solidFill>
                <a:highlight>
                  <a:srgbClr val="FFFFFF"/>
                </a:highlight>
                <a:latin typeface="Spectral"/>
                <a:ea typeface="Spectral"/>
                <a:cs typeface="Spectral"/>
                <a:sym typeface="Spectral"/>
              </a:rPr>
              <a:t> is liquid</a:t>
            </a:r>
            <a:endParaRPr b="0">
              <a:solidFill>
                <a:srgbClr val="232A31"/>
              </a:solidFill>
              <a:highlight>
                <a:srgbClr val="FFFFFF"/>
              </a:highlight>
              <a:latin typeface="Spectral"/>
              <a:ea typeface="Spectral"/>
              <a:cs typeface="Spectral"/>
              <a:sym typeface="Spectral"/>
            </a:endParaRPr>
          </a:p>
          <a:p>
            <a:pPr indent="-342900" lvl="1" marL="914400" rtl="0" algn="l">
              <a:lnSpc>
                <a:spcPct val="100000"/>
              </a:lnSpc>
              <a:spcBef>
                <a:spcPts val="0"/>
              </a:spcBef>
              <a:spcAft>
                <a:spcPts val="0"/>
              </a:spcAft>
              <a:buClr>
                <a:srgbClr val="232A31"/>
              </a:buClr>
              <a:buSzPts val="1800"/>
              <a:buFont typeface="Spectral"/>
              <a:buChar char="•"/>
            </a:pPr>
            <a:r>
              <a:rPr lang="en-US">
                <a:solidFill>
                  <a:srgbClr val="232A31"/>
                </a:solidFill>
                <a:highlight>
                  <a:srgbClr val="FFFFFF"/>
                </a:highlight>
                <a:latin typeface="Spectral"/>
                <a:ea typeface="Spectral"/>
                <a:cs typeface="Spectral"/>
                <a:sym typeface="Spectral"/>
              </a:rPr>
              <a:t>E.g. the stock market has much higher market liquidity than the market for rare books </a:t>
            </a:r>
            <a:endParaRPr>
              <a:solidFill>
                <a:srgbClr val="232A31"/>
              </a:solidFill>
              <a:highlight>
                <a:srgbClr val="FFFFFF"/>
              </a:highlight>
              <a:latin typeface="Spectral"/>
              <a:ea typeface="Spectral"/>
              <a:cs typeface="Spectral"/>
              <a:sym typeface="Spectral"/>
            </a:endParaRPr>
          </a:p>
          <a:p>
            <a:pPr indent="-342900" lvl="0" marL="457200" rtl="0" algn="l">
              <a:lnSpc>
                <a:spcPct val="100000"/>
              </a:lnSpc>
              <a:spcBef>
                <a:spcPts val="0"/>
              </a:spcBef>
              <a:spcAft>
                <a:spcPts val="0"/>
              </a:spcAft>
              <a:buClr>
                <a:srgbClr val="232A31"/>
              </a:buClr>
              <a:buSzPts val="1800"/>
              <a:buFont typeface="Spectral"/>
              <a:buChar char="●"/>
            </a:pPr>
            <a:r>
              <a:rPr b="0" lang="en-US">
                <a:solidFill>
                  <a:srgbClr val="232A31"/>
                </a:solidFill>
                <a:highlight>
                  <a:srgbClr val="FFFFFF"/>
                </a:highlight>
                <a:latin typeface="Spectral"/>
                <a:ea typeface="Spectral"/>
                <a:cs typeface="Spectral"/>
                <a:sym typeface="Spectral"/>
              </a:rPr>
              <a:t>It’s important to understand liquidity because an asset being less liquid represents another type of ``friction” that can occur when trading with it</a:t>
            </a:r>
            <a:endParaRPr b="0">
              <a:solidFill>
                <a:srgbClr val="232A31"/>
              </a:solidFill>
              <a:highlight>
                <a:srgbClr val="FFFFFF"/>
              </a:highlight>
              <a:latin typeface="Spectral"/>
              <a:ea typeface="Spectral"/>
              <a:cs typeface="Spectral"/>
              <a:sym typeface="Spectral"/>
            </a:endParaRPr>
          </a:p>
          <a:p>
            <a:pPr indent="-342900" lvl="0" marL="457200" rtl="0" algn="l">
              <a:lnSpc>
                <a:spcPct val="100000"/>
              </a:lnSpc>
              <a:spcBef>
                <a:spcPts val="0"/>
              </a:spcBef>
              <a:spcAft>
                <a:spcPts val="0"/>
              </a:spcAft>
              <a:buClr>
                <a:srgbClr val="232A31"/>
              </a:buClr>
              <a:buSzPts val="1800"/>
              <a:buFont typeface="Spectral"/>
              <a:buChar char="●"/>
            </a:pPr>
            <a:r>
              <a:rPr b="0" lang="en-US">
                <a:solidFill>
                  <a:srgbClr val="232A31"/>
                </a:solidFill>
                <a:highlight>
                  <a:srgbClr val="FFFFFF"/>
                </a:highlight>
                <a:latin typeface="Spectral"/>
                <a:ea typeface="Spectral"/>
                <a:cs typeface="Spectral"/>
                <a:sym typeface="Spectral"/>
              </a:rPr>
              <a:t>Liquidity risk - the </a:t>
            </a:r>
            <a:r>
              <a:rPr b="0" lang="en-US">
                <a:solidFill>
                  <a:srgbClr val="232A31"/>
                </a:solidFill>
                <a:highlight>
                  <a:srgbClr val="FFFFFF"/>
                </a:highlight>
                <a:latin typeface="Spectral"/>
                <a:ea typeface="Spectral"/>
                <a:cs typeface="Spectral"/>
                <a:sym typeface="Spectral"/>
              </a:rPr>
              <a:t>possibility</a:t>
            </a:r>
            <a:r>
              <a:rPr b="0" lang="en-US">
                <a:solidFill>
                  <a:srgbClr val="232A31"/>
                </a:solidFill>
                <a:highlight>
                  <a:srgbClr val="FFFFFF"/>
                </a:highlight>
                <a:latin typeface="Spectral"/>
                <a:ea typeface="Spectral"/>
                <a:cs typeface="Spectral"/>
                <a:sym typeface="Spectral"/>
              </a:rPr>
              <a:t> an institution will be unable to obtain funds to meet financial obligations</a:t>
            </a:r>
            <a:endParaRPr b="0">
              <a:solidFill>
                <a:srgbClr val="232A31"/>
              </a:solidFill>
              <a:highlight>
                <a:srgbClr val="FFFFFF"/>
              </a:highlight>
              <a:latin typeface="Spectral"/>
              <a:ea typeface="Spectral"/>
              <a:cs typeface="Spectral"/>
              <a:sym typeface="Spectral"/>
            </a:endParaRPr>
          </a:p>
          <a:p>
            <a:pPr indent="0" lvl="0" marL="0" rtl="0" algn="l">
              <a:lnSpc>
                <a:spcPct val="100000"/>
              </a:lnSpc>
              <a:spcBef>
                <a:spcPts val="0"/>
              </a:spcBef>
              <a:spcAft>
                <a:spcPts val="0"/>
              </a:spcAft>
              <a:buNone/>
            </a:pPr>
            <a:r>
              <a:t/>
            </a:r>
            <a:endParaRPr b="0">
              <a:solidFill>
                <a:srgbClr val="232A31"/>
              </a:solidFill>
              <a:highlight>
                <a:srgbClr val="FFFFFF"/>
              </a:highlight>
              <a:latin typeface="Spectral"/>
              <a:ea typeface="Spectral"/>
              <a:cs typeface="Spectral"/>
              <a:sym typeface="Spectral"/>
            </a:endParaRPr>
          </a:p>
        </p:txBody>
      </p:sp>
      <p:sp>
        <p:nvSpPr>
          <p:cNvPr id="336" name="Google Shape;336;g32e633d8f8b_2_1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07a76f61fe_0_104"/>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23" name="Google Shape;123;g307a76f61fe_0_104"/>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Spectral"/>
                <a:ea typeface="Spectral"/>
                <a:cs typeface="Spectral"/>
                <a:sym typeface="Spectral"/>
              </a:rPr>
              <a:t>Attendance | CampusGroups</a:t>
            </a:r>
            <a:endParaRPr b="0" i="0" sz="3200" u="none" cap="none" strike="noStrike">
              <a:solidFill>
                <a:schemeClr val="dk1"/>
              </a:solidFill>
              <a:latin typeface="Spectral"/>
              <a:ea typeface="Spectral"/>
              <a:cs typeface="Spectral"/>
              <a:sym typeface="Spectral"/>
            </a:endParaRPr>
          </a:p>
        </p:txBody>
      </p:sp>
      <p:sp>
        <p:nvSpPr>
          <p:cNvPr id="124" name="Google Shape;124;g307a76f61fe_0_104"/>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25" name="Google Shape;125;g307a76f61fe_0_104"/>
          <p:cNvPicPr preferRelativeResize="0"/>
          <p:nvPr/>
        </p:nvPicPr>
        <p:blipFill>
          <a:blip r:embed="rId3">
            <a:alphaModFix/>
          </a:blip>
          <a:stretch>
            <a:fillRect/>
          </a:stretch>
        </p:blipFill>
        <p:spPr>
          <a:xfrm>
            <a:off x="4427525" y="1995025"/>
            <a:ext cx="3336949" cy="3269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2e633d8f8b_2_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43" name="Google Shape;343;g32e633d8f8b_2_17"/>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lang="en-US" sz="2800">
                <a:solidFill>
                  <a:schemeClr val="dk1"/>
                </a:solidFill>
                <a:latin typeface="Spectral"/>
                <a:ea typeface="Spectral"/>
                <a:cs typeface="Spectral"/>
                <a:sym typeface="Spectral"/>
              </a:rPr>
              <a:t>Modeling Liquidity Risk</a:t>
            </a:r>
            <a:endParaRPr b="0" i="0" sz="2800" u="none" cap="none" strike="noStrike">
              <a:solidFill>
                <a:schemeClr val="dk1"/>
              </a:solidFill>
              <a:latin typeface="Spectral"/>
              <a:ea typeface="Spectral"/>
              <a:cs typeface="Spectral"/>
              <a:sym typeface="Spectral"/>
            </a:endParaRPr>
          </a:p>
        </p:txBody>
      </p:sp>
      <p:sp>
        <p:nvSpPr>
          <p:cNvPr id="344" name="Google Shape;344;g32e633d8f8b_2_17"/>
          <p:cNvSpPr txBox="1"/>
          <p:nvPr/>
        </p:nvSpPr>
        <p:spPr>
          <a:xfrm>
            <a:off x="530625" y="2327350"/>
            <a:ext cx="8859000" cy="4029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800">
                <a:solidFill>
                  <a:schemeClr val="dk1"/>
                </a:solidFill>
                <a:latin typeface="Spectral"/>
                <a:ea typeface="Spectral"/>
                <a:cs typeface="Spectral"/>
                <a:sym typeface="Spectral"/>
              </a:rPr>
              <a:t>It is important to demonstrate </a:t>
            </a:r>
            <a:r>
              <a:rPr lang="en-US" sz="1800">
                <a:solidFill>
                  <a:schemeClr val="dk1"/>
                </a:solidFill>
                <a:latin typeface="Spectral"/>
                <a:ea typeface="Spectral"/>
                <a:cs typeface="Spectral"/>
                <a:sym typeface="Spectral"/>
              </a:rPr>
              <a:t>resilience</a:t>
            </a:r>
            <a:r>
              <a:rPr lang="en-US" sz="1800">
                <a:solidFill>
                  <a:schemeClr val="dk1"/>
                </a:solidFill>
                <a:latin typeface="Spectral"/>
                <a:ea typeface="Spectral"/>
                <a:cs typeface="Spectral"/>
                <a:sym typeface="Spectral"/>
              </a:rPr>
              <a:t> in the presence of liquidity risk because (a) it represents a major financial threat to banks and (b) it is legally required by the SEC and the Federal Reserve.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rPr lang="en-US" sz="1800">
                <a:solidFill>
                  <a:schemeClr val="dk1"/>
                </a:solidFill>
                <a:latin typeface="Spectral"/>
                <a:ea typeface="Spectral"/>
                <a:cs typeface="Spectral"/>
                <a:sym typeface="Spectral"/>
              </a:rPr>
              <a:t>In the past, we’ve drawn our models from physics and chemistry, but today we borrow from epidemiology. This specific model represents how, when one bank experience liquidity shortages, other banks will withdraw their funds. This leads to a domino effect. </a:t>
            </a:r>
            <a:endParaRPr sz="1800">
              <a:solidFill>
                <a:schemeClr val="dk1"/>
              </a:solidFill>
              <a:latin typeface="Spectral"/>
              <a:ea typeface="Spectral"/>
              <a:cs typeface="Spectral"/>
              <a:sym typeface="Spectr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32e633d8f8b_2_24"/>
          <p:cNvSpPr txBox="1"/>
          <p:nvPr>
            <p:ph type="title"/>
          </p:nvPr>
        </p:nvSpPr>
        <p:spPr>
          <a:xfrm>
            <a:off x="838200" y="337192"/>
            <a:ext cx="5655300" cy="199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Spectral"/>
                <a:ea typeface="Spectral"/>
                <a:cs typeface="Spectral"/>
                <a:sym typeface="Spectral"/>
              </a:rPr>
              <a:t>SIR Model</a:t>
            </a:r>
            <a:endParaRPr>
              <a:latin typeface="Spectral"/>
              <a:ea typeface="Spectral"/>
              <a:cs typeface="Spectral"/>
              <a:sym typeface="Spectral"/>
            </a:endParaRPr>
          </a:p>
        </p:txBody>
      </p:sp>
      <p:sp>
        <p:nvSpPr>
          <p:cNvPr id="351" name="Google Shape;351;g32e633d8f8b_2_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pic>
        <p:nvPicPr>
          <p:cNvPr descr="COVID19_Modeling/README.md at main · LinhTangTD/COVID19_Modeling · GitHub" id="352" name="Google Shape;352;g32e633d8f8b_2_24"/>
          <p:cNvPicPr preferRelativeResize="0"/>
          <p:nvPr/>
        </p:nvPicPr>
        <p:blipFill>
          <a:blip r:embed="rId3">
            <a:alphaModFix/>
          </a:blip>
          <a:stretch>
            <a:fillRect/>
          </a:stretch>
        </p:blipFill>
        <p:spPr>
          <a:xfrm>
            <a:off x="1366725" y="2647075"/>
            <a:ext cx="9458550" cy="29136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32e633d8f8b_2_36"/>
          <p:cNvSpPr txBox="1"/>
          <p:nvPr>
            <p:ph type="title"/>
          </p:nvPr>
        </p:nvSpPr>
        <p:spPr>
          <a:xfrm>
            <a:off x="838200" y="337192"/>
            <a:ext cx="5655300" cy="19980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Spectral"/>
                <a:ea typeface="Spectral"/>
                <a:cs typeface="Spectral"/>
                <a:sym typeface="Spectral"/>
              </a:rPr>
              <a:t>SIR Model….for Liquidity Contagion</a:t>
            </a:r>
            <a:endParaRPr>
              <a:latin typeface="Spectral"/>
              <a:ea typeface="Spectral"/>
              <a:cs typeface="Spectral"/>
              <a:sym typeface="Spectral"/>
            </a:endParaRPr>
          </a:p>
        </p:txBody>
      </p:sp>
      <p:sp>
        <p:nvSpPr>
          <p:cNvPr id="359" name="Google Shape;359;g32e633d8f8b_2_36"/>
          <p:cNvSpPr txBox="1"/>
          <p:nvPr>
            <p:ph idx="12" type="sldNum"/>
          </p:nvPr>
        </p:nvSpPr>
        <p:spPr>
          <a:xfrm>
            <a:off x="6705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COVID19_Modeling/README.md at main · LinhTangTD/COVID19_Modeling · GitHub" id="360" name="Google Shape;360;g32e633d8f8b_2_36"/>
          <p:cNvPicPr preferRelativeResize="0"/>
          <p:nvPr/>
        </p:nvPicPr>
        <p:blipFill rotWithShape="1">
          <a:blip r:embed="rId3">
            <a:alphaModFix/>
          </a:blip>
          <a:srcRect b="31427" l="0" r="0" t="0"/>
          <a:stretch/>
        </p:blipFill>
        <p:spPr>
          <a:xfrm>
            <a:off x="-538275" y="3104275"/>
            <a:ext cx="9458550" cy="1998000"/>
          </a:xfrm>
          <a:prstGeom prst="rect">
            <a:avLst/>
          </a:prstGeom>
          <a:noFill/>
          <a:ln>
            <a:noFill/>
          </a:ln>
        </p:spPr>
      </p:pic>
      <p:sp>
        <p:nvSpPr>
          <p:cNvPr id="361" name="Google Shape;361;g32e633d8f8b_2_36"/>
          <p:cNvSpPr txBox="1"/>
          <p:nvPr/>
        </p:nvSpPr>
        <p:spPr>
          <a:xfrm>
            <a:off x="454100" y="4503775"/>
            <a:ext cx="1229400" cy="1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Spectral"/>
                <a:ea typeface="Spectral"/>
                <a:cs typeface="Spectral"/>
                <a:sym typeface="Spectral"/>
              </a:rPr>
              <a:t>Banks</a:t>
            </a:r>
            <a:endParaRPr sz="2800">
              <a:solidFill>
                <a:schemeClr val="dk1"/>
              </a:solidFill>
              <a:latin typeface="Spectral"/>
              <a:ea typeface="Spectral"/>
              <a:cs typeface="Spectral"/>
              <a:sym typeface="Spectral"/>
            </a:endParaRPr>
          </a:p>
        </p:txBody>
      </p:sp>
      <p:sp>
        <p:nvSpPr>
          <p:cNvPr id="362" name="Google Shape;362;g32e633d8f8b_2_36"/>
          <p:cNvSpPr/>
          <p:nvPr/>
        </p:nvSpPr>
        <p:spPr>
          <a:xfrm>
            <a:off x="3566325" y="4344725"/>
            <a:ext cx="1229400" cy="487200"/>
          </a:xfrm>
          <a:prstGeom prst="noSmoking">
            <a:avLst>
              <a:gd fmla="val 1875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g32e633d8f8b_2_36"/>
          <p:cNvSpPr txBox="1"/>
          <p:nvPr/>
        </p:nvSpPr>
        <p:spPr>
          <a:xfrm>
            <a:off x="3256275" y="3286150"/>
            <a:ext cx="18495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Spectral"/>
                <a:ea typeface="Spectral"/>
                <a:cs typeface="Spectral"/>
                <a:sym typeface="Spectral"/>
              </a:rPr>
              <a:t>“Damaged” Banks</a:t>
            </a:r>
            <a:endParaRPr sz="2500">
              <a:solidFill>
                <a:schemeClr val="dk1"/>
              </a:solidFill>
              <a:latin typeface="Spectral"/>
              <a:ea typeface="Spectral"/>
              <a:cs typeface="Spectral"/>
              <a:sym typeface="Spectral"/>
            </a:endParaRPr>
          </a:p>
        </p:txBody>
      </p:sp>
      <p:sp>
        <p:nvSpPr>
          <p:cNvPr id="364" name="Google Shape;364;g32e633d8f8b_2_36"/>
          <p:cNvSpPr/>
          <p:nvPr/>
        </p:nvSpPr>
        <p:spPr>
          <a:xfrm>
            <a:off x="6407375" y="4236513"/>
            <a:ext cx="1584900" cy="649200"/>
          </a:xfrm>
          <a:prstGeom prst="noSmoking">
            <a:avLst>
              <a:gd fmla="val 1875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g32e633d8f8b_2_36"/>
          <p:cNvSpPr txBox="1"/>
          <p:nvPr/>
        </p:nvSpPr>
        <p:spPr>
          <a:xfrm>
            <a:off x="6331100" y="3286150"/>
            <a:ext cx="1849500" cy="40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latin typeface="Spectral"/>
                <a:ea typeface="Spectral"/>
                <a:cs typeface="Spectral"/>
                <a:sym typeface="Spectral"/>
              </a:rPr>
              <a:t>Bankrupt</a:t>
            </a:r>
            <a:endParaRPr sz="2500">
              <a:solidFill>
                <a:schemeClr val="dk1"/>
              </a:solidFill>
              <a:latin typeface="Spectral"/>
              <a:ea typeface="Spectral"/>
              <a:cs typeface="Spectral"/>
              <a:sym typeface="Spectral"/>
            </a:endParaRPr>
          </a:p>
          <a:p>
            <a:pPr indent="0" lvl="0" marL="0" rtl="0" algn="l">
              <a:spcBef>
                <a:spcPts val="0"/>
              </a:spcBef>
              <a:spcAft>
                <a:spcPts val="0"/>
              </a:spcAft>
              <a:buNone/>
            </a:pPr>
            <a:r>
              <a:rPr lang="en-US" sz="2500">
                <a:solidFill>
                  <a:schemeClr val="dk1"/>
                </a:solidFill>
                <a:latin typeface="Spectral"/>
                <a:ea typeface="Spectral"/>
                <a:cs typeface="Spectral"/>
                <a:sym typeface="Spectral"/>
              </a:rPr>
              <a:t>Banks</a:t>
            </a:r>
            <a:endParaRPr sz="2500">
              <a:solidFill>
                <a:schemeClr val="dk1"/>
              </a:solidFill>
              <a:latin typeface="Spectral"/>
              <a:ea typeface="Spectral"/>
              <a:cs typeface="Spectral"/>
              <a:sym typeface="Spectral"/>
            </a:endParaRPr>
          </a:p>
        </p:txBody>
      </p:sp>
      <p:sp>
        <p:nvSpPr>
          <p:cNvPr id="366" name="Google Shape;366;g32e633d8f8b_2_36"/>
          <p:cNvSpPr/>
          <p:nvPr/>
        </p:nvSpPr>
        <p:spPr>
          <a:xfrm rot="5399375">
            <a:off x="1929773" y="4340168"/>
            <a:ext cx="1649700" cy="2952600"/>
          </a:xfrm>
          <a:prstGeom prst="curvedLef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g32e633d8f8b_2_36"/>
          <p:cNvSpPr/>
          <p:nvPr/>
        </p:nvSpPr>
        <p:spPr>
          <a:xfrm>
            <a:off x="2147450" y="3403025"/>
            <a:ext cx="844200" cy="64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g32e633d8f8b_2_36"/>
          <p:cNvSpPr/>
          <p:nvPr/>
        </p:nvSpPr>
        <p:spPr>
          <a:xfrm>
            <a:off x="5296338" y="3403025"/>
            <a:ext cx="844200" cy="64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69" name="Google Shape;369;g32e633d8f8b_2_36"/>
          <p:cNvPicPr preferRelativeResize="0"/>
          <p:nvPr/>
        </p:nvPicPr>
        <p:blipFill rotWithShape="1">
          <a:blip r:embed="rId4">
            <a:alphaModFix/>
          </a:blip>
          <a:srcRect b="13337" l="0" r="0" t="0"/>
          <a:stretch/>
        </p:blipFill>
        <p:spPr>
          <a:xfrm>
            <a:off x="7659025" y="5227750"/>
            <a:ext cx="4308960" cy="14937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g32e633d8f8b_2_5"/>
          <p:cNvSpPr txBox="1"/>
          <p:nvPr>
            <p:ph type="ctrTitle"/>
          </p:nvPr>
        </p:nvSpPr>
        <p:spPr>
          <a:xfrm>
            <a:off x="6647150" y="401375"/>
            <a:ext cx="49155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Volatility</a:t>
            </a:r>
            <a:endParaRPr>
              <a:latin typeface="Spectral"/>
              <a:ea typeface="Spectral"/>
              <a:cs typeface="Spectral"/>
              <a:sym typeface="Spectr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32e67801702_1_17"/>
          <p:cNvSpPr txBox="1"/>
          <p:nvPr>
            <p:ph type="title"/>
          </p:nvPr>
        </p:nvSpPr>
        <p:spPr>
          <a:xfrm>
            <a:off x="1156518" y="-494465"/>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Volatility</a:t>
            </a:r>
            <a:endParaRPr>
              <a:latin typeface="Spectral"/>
              <a:ea typeface="Spectral"/>
              <a:cs typeface="Spectral"/>
              <a:sym typeface="Spectral"/>
            </a:endParaRPr>
          </a:p>
        </p:txBody>
      </p:sp>
      <p:sp>
        <p:nvSpPr>
          <p:cNvPr id="382" name="Google Shape;382;g32e67801702_1_17"/>
          <p:cNvSpPr txBox="1"/>
          <p:nvPr>
            <p:ph idx="1" type="body"/>
          </p:nvPr>
        </p:nvSpPr>
        <p:spPr>
          <a:xfrm>
            <a:off x="1156525" y="1922375"/>
            <a:ext cx="8485200" cy="34071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Clr>
                <a:srgbClr val="232A31"/>
              </a:buClr>
              <a:buSzPts val="1800"/>
              <a:buFont typeface="Spectral"/>
              <a:buChar char="●"/>
            </a:pPr>
            <a:r>
              <a:rPr b="0" i="1" lang="en-US">
                <a:solidFill>
                  <a:srgbClr val="232A31"/>
                </a:solidFill>
                <a:highlight>
                  <a:srgbClr val="FFFFFF"/>
                </a:highlight>
                <a:latin typeface="Spectral"/>
                <a:ea typeface="Spectral"/>
                <a:cs typeface="Spectral"/>
                <a:sym typeface="Spectral"/>
              </a:rPr>
              <a:t>Volatility:</a:t>
            </a:r>
            <a:r>
              <a:rPr b="0" lang="en-US">
                <a:solidFill>
                  <a:srgbClr val="232A31"/>
                </a:solidFill>
                <a:highlight>
                  <a:srgbClr val="FFFFFF"/>
                </a:highlight>
                <a:latin typeface="Spectral"/>
                <a:ea typeface="Spectral"/>
                <a:cs typeface="Spectral"/>
                <a:sym typeface="Spectral"/>
              </a:rPr>
              <a:t> Volatility is a measure of the spread of returns </a:t>
            </a:r>
            <a:endParaRPr b="0">
              <a:solidFill>
                <a:srgbClr val="232A31"/>
              </a:solidFill>
              <a:highlight>
                <a:srgbClr val="FFFFFF"/>
              </a:highlight>
              <a:latin typeface="Spectral"/>
              <a:ea typeface="Spectral"/>
              <a:cs typeface="Spectral"/>
              <a:sym typeface="Spectral"/>
            </a:endParaRPr>
          </a:p>
          <a:p>
            <a:pPr indent="-342900" lvl="0" marL="457200" rtl="0" algn="l">
              <a:lnSpc>
                <a:spcPct val="100000"/>
              </a:lnSpc>
              <a:spcBef>
                <a:spcPts val="0"/>
              </a:spcBef>
              <a:spcAft>
                <a:spcPts val="0"/>
              </a:spcAft>
              <a:buClr>
                <a:srgbClr val="232A31"/>
              </a:buClr>
              <a:buSzPts val="1800"/>
              <a:buFont typeface="Spectral"/>
              <a:buChar char="●"/>
            </a:pPr>
            <a:r>
              <a:rPr b="0" lang="en-US">
                <a:solidFill>
                  <a:srgbClr val="232A31"/>
                </a:solidFill>
                <a:highlight>
                  <a:srgbClr val="FFFFFF"/>
                </a:highlight>
                <a:latin typeface="Spectral"/>
                <a:ea typeface="Spectral"/>
                <a:cs typeface="Spectral"/>
                <a:sym typeface="Spectral"/>
              </a:rPr>
              <a:t>In the context of market microstructure, refers to short term fluctuations in prices due to factors in the trading environment, rather than the broader market conditions. (Order flows, liquidity dynamics, market participant behavior)</a:t>
            </a:r>
            <a:endParaRPr b="0">
              <a:solidFill>
                <a:srgbClr val="232A31"/>
              </a:solidFill>
              <a:highlight>
                <a:srgbClr val="FFFFFF"/>
              </a:highlight>
              <a:latin typeface="Spectral"/>
              <a:ea typeface="Spectral"/>
              <a:cs typeface="Spectral"/>
              <a:sym typeface="Spectral"/>
            </a:endParaRPr>
          </a:p>
          <a:p>
            <a:pPr indent="-342900" lvl="0" marL="457200" rtl="0" algn="l">
              <a:lnSpc>
                <a:spcPct val="100000"/>
              </a:lnSpc>
              <a:spcBef>
                <a:spcPts val="0"/>
              </a:spcBef>
              <a:spcAft>
                <a:spcPts val="0"/>
              </a:spcAft>
              <a:buClr>
                <a:srgbClr val="232A31"/>
              </a:buClr>
              <a:buSzPts val="1800"/>
              <a:buFont typeface="Spectral"/>
              <a:buChar char="●"/>
            </a:pPr>
            <a:r>
              <a:rPr b="0" lang="en-US">
                <a:solidFill>
                  <a:srgbClr val="232A31"/>
                </a:solidFill>
                <a:highlight>
                  <a:srgbClr val="FFFFFF"/>
                </a:highlight>
                <a:latin typeface="Spectral"/>
                <a:ea typeface="Spectral"/>
                <a:cs typeface="Spectral"/>
                <a:sym typeface="Spectral"/>
              </a:rPr>
              <a:t>A common model for modeling variance is  Autoregressive Conditional </a:t>
            </a:r>
            <a:r>
              <a:rPr b="0" lang="en-US">
                <a:solidFill>
                  <a:srgbClr val="232A31"/>
                </a:solidFill>
                <a:highlight>
                  <a:srgbClr val="FFFFFF"/>
                </a:highlight>
                <a:latin typeface="Spectral"/>
                <a:ea typeface="Spectral"/>
                <a:cs typeface="Spectral"/>
                <a:sym typeface="Spectral"/>
              </a:rPr>
              <a:t>Heteroskedasticity</a:t>
            </a:r>
            <a:r>
              <a:rPr b="0" lang="en-US">
                <a:solidFill>
                  <a:srgbClr val="232A31"/>
                </a:solidFill>
                <a:highlight>
                  <a:srgbClr val="FFFFFF"/>
                </a:highlight>
                <a:latin typeface="Spectral"/>
                <a:ea typeface="Spectral"/>
                <a:cs typeface="Spectral"/>
                <a:sym typeface="Spectral"/>
              </a:rPr>
              <a:t> (ARCH), which describes variance as a function of the previous time periods’ error </a:t>
            </a:r>
            <a:endParaRPr b="0">
              <a:solidFill>
                <a:srgbClr val="232A31"/>
              </a:solidFill>
              <a:highlight>
                <a:srgbClr val="FFFFFF"/>
              </a:highlight>
              <a:latin typeface="Spectral"/>
              <a:ea typeface="Spectral"/>
              <a:cs typeface="Spectral"/>
              <a:sym typeface="Spectral"/>
            </a:endParaRPr>
          </a:p>
        </p:txBody>
      </p:sp>
      <p:sp>
        <p:nvSpPr>
          <p:cNvPr id="383" name="Google Shape;383;g32e67801702_1_17"/>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32e67801702_5_0"/>
          <p:cNvSpPr txBox="1"/>
          <p:nvPr>
            <p:ph type="title"/>
          </p:nvPr>
        </p:nvSpPr>
        <p:spPr>
          <a:xfrm>
            <a:off x="1322318" y="268360"/>
            <a:ext cx="7288200" cy="2121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latin typeface="Spectral"/>
                <a:ea typeface="Spectral"/>
                <a:cs typeface="Spectral"/>
                <a:sym typeface="Spectral"/>
              </a:rPr>
              <a:t>Impacts of tick size</a:t>
            </a:r>
            <a:endParaRPr>
              <a:latin typeface="Spectral"/>
              <a:ea typeface="Spectral"/>
              <a:cs typeface="Spectral"/>
              <a:sym typeface="Spectral"/>
            </a:endParaRPr>
          </a:p>
        </p:txBody>
      </p:sp>
      <p:sp>
        <p:nvSpPr>
          <p:cNvPr id="390" name="Google Shape;390;g32e67801702_5_0"/>
          <p:cNvSpPr txBox="1"/>
          <p:nvPr>
            <p:ph idx="1" type="body"/>
          </p:nvPr>
        </p:nvSpPr>
        <p:spPr>
          <a:xfrm>
            <a:off x="1322388" y="2763078"/>
            <a:ext cx="7288200" cy="3407100"/>
          </a:xfrm>
          <a:prstGeom prst="rect">
            <a:avLst/>
          </a:prstGeom>
        </p:spPr>
        <p:txBody>
          <a:bodyPr anchorCtr="0" anchor="t" bIns="45700" lIns="91425" spcFirstLastPara="1" rIns="91425" wrap="square" tIns="45700">
            <a:normAutofit lnSpcReduction="20000"/>
          </a:bodyPr>
          <a:lstStyle/>
          <a:p>
            <a:pPr indent="0" lvl="0" marL="0" rtl="0" algn="l">
              <a:spcBef>
                <a:spcPts val="1000"/>
              </a:spcBef>
              <a:spcAft>
                <a:spcPts val="0"/>
              </a:spcAft>
              <a:buNone/>
            </a:pPr>
            <a:r>
              <a:t/>
            </a:r>
            <a:endParaRPr b="0">
              <a:latin typeface="Spectral"/>
              <a:ea typeface="Spectral"/>
              <a:cs typeface="Spectral"/>
              <a:sym typeface="Spectral"/>
            </a:endParaRPr>
          </a:p>
          <a:p>
            <a:pPr indent="-342900" lvl="0" marL="457200" rtl="0" algn="l">
              <a:spcBef>
                <a:spcPts val="1000"/>
              </a:spcBef>
              <a:spcAft>
                <a:spcPts val="0"/>
              </a:spcAft>
              <a:buSzPts val="1800"/>
              <a:buFont typeface="Spectral"/>
              <a:buChar char="-"/>
            </a:pPr>
            <a:r>
              <a:rPr b="0" lang="en-US">
                <a:latin typeface="Spectral"/>
                <a:ea typeface="Spectral"/>
                <a:cs typeface="Spectral"/>
                <a:sym typeface="Spectral"/>
              </a:rPr>
              <a:t>smaller tick sizes allow for finer granularity in pricing, so traders can post orders closer to the current market price</a:t>
            </a:r>
            <a:endParaRPr b="0">
              <a:latin typeface="Spectral"/>
              <a:ea typeface="Spectral"/>
              <a:cs typeface="Spectral"/>
              <a:sym typeface="Spectral"/>
            </a:endParaRPr>
          </a:p>
          <a:p>
            <a:pPr indent="-342900" lvl="1" marL="914400" rtl="0" algn="l">
              <a:spcBef>
                <a:spcPts val="0"/>
              </a:spcBef>
              <a:spcAft>
                <a:spcPts val="0"/>
              </a:spcAft>
              <a:buSzPts val="1800"/>
              <a:buFont typeface="Spectral"/>
              <a:buChar char="-"/>
            </a:pPr>
            <a:r>
              <a:rPr lang="en-US">
                <a:latin typeface="Spectral"/>
                <a:ea typeface="Spectral"/>
                <a:cs typeface="Spectral"/>
                <a:sym typeface="Spectral"/>
              </a:rPr>
              <a:t>can also increase competition for liquidity, especially among market makers and high-frequency traders</a:t>
            </a:r>
            <a:endParaRPr>
              <a:latin typeface="Spectral"/>
              <a:ea typeface="Spectral"/>
              <a:cs typeface="Spectral"/>
              <a:sym typeface="Spectral"/>
            </a:endParaRPr>
          </a:p>
          <a:p>
            <a:pPr indent="-342900" lvl="0" marL="457200" rtl="0" algn="l">
              <a:spcBef>
                <a:spcPts val="0"/>
              </a:spcBef>
              <a:spcAft>
                <a:spcPts val="0"/>
              </a:spcAft>
              <a:buSzPts val="1800"/>
              <a:buFont typeface="Spectral"/>
              <a:buChar char="-"/>
            </a:pPr>
            <a:r>
              <a:rPr b="0" lang="en-US">
                <a:latin typeface="Spectral"/>
                <a:ea typeface="Spectral"/>
                <a:cs typeface="Spectral"/>
                <a:sym typeface="Spectral"/>
              </a:rPr>
              <a:t>larger tick sizes can concentrate liquidity at fewer price levels, which can reduce market </a:t>
            </a:r>
            <a:r>
              <a:rPr b="0" lang="en-US">
                <a:latin typeface="Spectral"/>
                <a:ea typeface="Spectral"/>
                <a:cs typeface="Spectral"/>
                <a:sym typeface="Spectral"/>
              </a:rPr>
              <a:t>complexity</a:t>
            </a:r>
            <a:r>
              <a:rPr b="0" lang="en-US">
                <a:latin typeface="Spectral"/>
                <a:ea typeface="Spectral"/>
                <a:cs typeface="Spectral"/>
                <a:sym typeface="Spectral"/>
              </a:rPr>
              <a:t> but also may create </a:t>
            </a:r>
            <a:r>
              <a:rPr b="0" lang="en-US">
                <a:latin typeface="Spectral"/>
                <a:ea typeface="Spectral"/>
                <a:cs typeface="Spectral"/>
                <a:sym typeface="Spectral"/>
              </a:rPr>
              <a:t>inefficiencies</a:t>
            </a:r>
            <a:endParaRPr b="0">
              <a:latin typeface="Spectral"/>
              <a:ea typeface="Spectral"/>
              <a:cs typeface="Spectral"/>
              <a:sym typeface="Spectral"/>
            </a:endParaRPr>
          </a:p>
          <a:p>
            <a:pPr indent="0" lvl="0" marL="0" rtl="0" algn="l">
              <a:spcBef>
                <a:spcPts val="1000"/>
              </a:spcBef>
              <a:spcAft>
                <a:spcPts val="0"/>
              </a:spcAft>
              <a:buNone/>
            </a:pPr>
            <a:r>
              <a:rPr b="0" lang="en-US">
                <a:latin typeface="Spectral"/>
                <a:ea typeface="Spectral"/>
                <a:cs typeface="Spectral"/>
                <a:sym typeface="Spectral"/>
              </a:rPr>
              <a:t>Overall: smaller tick sizes create more price competition, reduces price impact, and tightens spreads, but it can increase order book complexity. Larger tick sizes simplify the market structure and provide more stable spreads, but with higher cost of transaction and price impact.</a:t>
            </a:r>
            <a:endParaRPr b="0">
              <a:latin typeface="Spectral"/>
              <a:ea typeface="Spectral"/>
              <a:cs typeface="Spectral"/>
              <a:sym typeface="Spectral"/>
            </a:endParaRPr>
          </a:p>
        </p:txBody>
      </p:sp>
      <p:sp>
        <p:nvSpPr>
          <p:cNvPr id="391" name="Google Shape;391;g32e67801702_5_0"/>
          <p:cNvSpPr txBox="1"/>
          <p:nvPr>
            <p:ph idx="12" type="sldNum"/>
          </p:nvPr>
        </p:nvSpPr>
        <p:spPr>
          <a:xfrm>
            <a:off x="10373350" y="6356349"/>
            <a:ext cx="987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latin typeface="Spectral"/>
                <a:ea typeface="Spectral"/>
                <a:cs typeface="Spectral"/>
                <a:sym typeface="Spectral"/>
              </a:rPr>
              <a:t>‹#›</a:t>
            </a:fld>
            <a:endParaRPr>
              <a:latin typeface="Spectral"/>
              <a:ea typeface="Spectral"/>
              <a:cs typeface="Spectral"/>
              <a:sym typeface="Spectr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307a76f61fe_0_317"/>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98" name="Google Shape;398;g307a76f61fe_0_317"/>
          <p:cNvSpPr txBox="1"/>
          <p:nvPr/>
        </p:nvSpPr>
        <p:spPr>
          <a:xfrm>
            <a:off x="4267200" y="1463336"/>
            <a:ext cx="4179600" cy="1524600"/>
          </a:xfrm>
          <a:prstGeom prst="rect">
            <a:avLst/>
          </a:prstGeom>
          <a:noFill/>
          <a:ln>
            <a:noFill/>
          </a:ln>
        </p:spPr>
        <p:txBody>
          <a:bodyPr anchorCtr="0" anchor="b" bIns="45700" lIns="91425" spcFirstLastPara="1" rIns="91425" wrap="square" tIns="45700">
            <a:noAutofit/>
          </a:bodyPr>
          <a:lstStyle/>
          <a:p>
            <a:pPr indent="0" lvl="0" marL="0" marR="0" rtl="0" algn="l">
              <a:lnSpc>
                <a:spcPct val="140000"/>
              </a:lnSpc>
              <a:spcBef>
                <a:spcPts val="1000"/>
              </a:spcBef>
              <a:spcAft>
                <a:spcPts val="0"/>
              </a:spcAft>
              <a:buClr>
                <a:srgbClr val="000000"/>
              </a:buClr>
              <a:buSzPts val="3600"/>
              <a:buFont typeface="Arial"/>
              <a:buNone/>
            </a:pPr>
            <a:r>
              <a:rPr b="0" i="0" lang="en-US" sz="3600" u="none" cap="none" strike="noStrike">
                <a:solidFill>
                  <a:srgbClr val="FFFFFF"/>
                </a:solidFill>
                <a:latin typeface="Spectral"/>
                <a:ea typeface="Spectral"/>
                <a:cs typeface="Spectral"/>
                <a:sym typeface="Spectral"/>
              </a:rPr>
              <a:t>QUESTIONS AND ANSWERS</a:t>
            </a:r>
            <a:endParaRPr b="0" i="0" sz="3600" u="none" cap="none" strike="noStrike">
              <a:solidFill>
                <a:srgbClr val="FFFFFF"/>
              </a:solidFill>
              <a:latin typeface="Spectral"/>
              <a:ea typeface="Spectral"/>
              <a:cs typeface="Spectral"/>
              <a:sym typeface="Spectral"/>
            </a:endParaRPr>
          </a:p>
        </p:txBody>
      </p:sp>
      <p:sp>
        <p:nvSpPr>
          <p:cNvPr id="399" name="Google Shape;399;g307a76f61fe_0_317"/>
          <p:cNvSpPr txBox="1"/>
          <p:nvPr/>
        </p:nvSpPr>
        <p:spPr>
          <a:xfrm>
            <a:off x="4267200" y="3923903"/>
            <a:ext cx="4179600" cy="285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Clr>
                <a:srgbClr val="000000"/>
              </a:buClr>
              <a:buSzPts val="1800"/>
              <a:buFont typeface="Arial"/>
              <a:buNone/>
            </a:pPr>
            <a:r>
              <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Contact us!</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Email: quants@case.edu</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Instagram: @cwruquants</a:t>
            </a:r>
            <a:endParaRPr b="0" i="0" sz="1800" u="none" cap="none" strike="noStrike">
              <a:solidFill>
                <a:srgbClr val="FFFFFF"/>
              </a:solidFill>
              <a:latin typeface="Spectral"/>
              <a:ea typeface="Spectral"/>
              <a:cs typeface="Spectral"/>
              <a:sym typeface="Spectr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536a18902_0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32" name="Google Shape;132;g31536a18902_0_0"/>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Spectral"/>
                <a:ea typeface="Spectral"/>
                <a:cs typeface="Spectral"/>
                <a:sym typeface="Spectral"/>
              </a:rPr>
              <a:t>Discord (important!)</a:t>
            </a:r>
            <a:endParaRPr b="0" i="0" sz="3200" u="none" cap="none" strike="noStrike">
              <a:solidFill>
                <a:schemeClr val="dk1"/>
              </a:solidFill>
              <a:latin typeface="Spectral"/>
              <a:ea typeface="Spectral"/>
              <a:cs typeface="Spectral"/>
              <a:sym typeface="Spectral"/>
            </a:endParaRPr>
          </a:p>
        </p:txBody>
      </p:sp>
      <p:sp>
        <p:nvSpPr>
          <p:cNvPr id="133" name="Google Shape;133;g31536a18902_0_0"/>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34" name="Google Shape;134;g31536a18902_0_0"/>
          <p:cNvPicPr preferRelativeResize="0"/>
          <p:nvPr/>
        </p:nvPicPr>
        <p:blipFill>
          <a:blip r:embed="rId3">
            <a:alphaModFix/>
          </a:blip>
          <a:stretch>
            <a:fillRect/>
          </a:stretch>
        </p:blipFill>
        <p:spPr>
          <a:xfrm>
            <a:off x="4495800" y="1776150"/>
            <a:ext cx="3200400" cy="3124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2e67801702_2_3"/>
          <p:cNvSpPr txBox="1"/>
          <p:nvPr>
            <p:ph type="title"/>
          </p:nvPr>
        </p:nvSpPr>
        <p:spPr>
          <a:xfrm>
            <a:off x="1409400" y="311132"/>
            <a:ext cx="7288200" cy="58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Roadmap</a:t>
            </a:r>
            <a:endParaRPr>
              <a:latin typeface="Spectral"/>
              <a:ea typeface="Spectral"/>
              <a:cs typeface="Spectral"/>
              <a:sym typeface="Spectral"/>
            </a:endParaRPr>
          </a:p>
        </p:txBody>
      </p:sp>
      <p:sp>
        <p:nvSpPr>
          <p:cNvPr id="141" name="Google Shape;141;g32e67801702_2_3"/>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42" name="Google Shape;142;g32e67801702_2_3"/>
          <p:cNvSpPr txBox="1"/>
          <p:nvPr/>
        </p:nvSpPr>
        <p:spPr>
          <a:xfrm>
            <a:off x="450375" y="1428525"/>
            <a:ext cx="8641800" cy="45534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None/>
            </a:pPr>
            <a:r>
              <a:t/>
            </a:r>
            <a:endParaRPr sz="16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Spectral"/>
              <a:ea typeface="Spectral"/>
              <a:cs typeface="Spectral"/>
              <a:sym typeface="Spectral"/>
            </a:endParaRPr>
          </a:p>
        </p:txBody>
      </p:sp>
      <p:graphicFrame>
        <p:nvGraphicFramePr>
          <p:cNvPr id="143" name="Google Shape;143;g32e67801702_2_3"/>
          <p:cNvGraphicFramePr/>
          <p:nvPr/>
        </p:nvGraphicFramePr>
        <p:xfrm>
          <a:off x="882225" y="1082100"/>
          <a:ext cx="3000000" cy="3000000"/>
        </p:xfrm>
        <a:graphic>
          <a:graphicData uri="http://schemas.openxmlformats.org/drawingml/2006/table">
            <a:tbl>
              <a:tblPr>
                <a:noFill/>
                <a:tableStyleId>{65DF7028-AF29-40AD-9B24-6A57BFF7FB9F}</a:tableStyleId>
              </a:tblPr>
              <a:tblGrid>
                <a:gridCol w="3429000"/>
                <a:gridCol w="3429000"/>
                <a:gridCol w="3429000"/>
              </a:tblGrid>
              <a:tr h="381000">
                <a:tc>
                  <a:txBody>
                    <a:bodyPr/>
                    <a:lstStyle/>
                    <a:p>
                      <a:pPr indent="0" lvl="0" marL="0" rtl="0" algn="ctr">
                        <a:spcBef>
                          <a:spcPts val="0"/>
                        </a:spcBef>
                        <a:spcAft>
                          <a:spcPts val="0"/>
                        </a:spcAft>
                        <a:buNone/>
                      </a:pPr>
                      <a:r>
                        <a:rPr lang="en-US"/>
                        <a:t>Date</a:t>
                      </a:r>
                      <a:endParaRPr/>
                    </a:p>
                  </a:txBody>
                  <a:tcPr marT="91425" marB="91425" marR="91425" marL="91425"/>
                </a:tc>
                <a:tc>
                  <a:txBody>
                    <a:bodyPr/>
                    <a:lstStyle/>
                    <a:p>
                      <a:pPr indent="0" lvl="0" marL="0" rtl="0" algn="ctr">
                        <a:spcBef>
                          <a:spcPts val="0"/>
                        </a:spcBef>
                        <a:spcAft>
                          <a:spcPts val="0"/>
                        </a:spcAft>
                        <a:buNone/>
                      </a:pPr>
                      <a:r>
                        <a:rPr lang="en-US"/>
                        <a:t>Meeting</a:t>
                      </a:r>
                      <a:endParaRPr/>
                    </a:p>
                  </a:txBody>
                  <a:tcPr marT="91425" marB="91425" marR="91425" marL="91425"/>
                </a:tc>
                <a:tc>
                  <a:txBody>
                    <a:bodyPr/>
                    <a:lstStyle/>
                    <a:p>
                      <a:pPr indent="0" lvl="0" marL="0" rtl="0" algn="ctr">
                        <a:spcBef>
                          <a:spcPts val="0"/>
                        </a:spcBef>
                        <a:spcAft>
                          <a:spcPts val="0"/>
                        </a:spcAft>
                        <a:buNone/>
                      </a:pPr>
                      <a:r>
                        <a:rPr lang="en-US"/>
                        <a:t>Meeting Type</a:t>
                      </a:r>
                      <a:endParaRPr/>
                    </a:p>
                  </a:txBody>
                  <a:tcPr marT="91425" marB="91425" marR="91425" marL="91425"/>
                </a:tc>
              </a:tr>
              <a:tr h="381000">
                <a:tc>
                  <a:txBody>
                    <a:bodyPr/>
                    <a:lstStyle/>
                    <a:p>
                      <a:pPr indent="0" lvl="0" marL="0" rtl="0" algn="ctr">
                        <a:spcBef>
                          <a:spcPts val="0"/>
                        </a:spcBef>
                        <a:spcAft>
                          <a:spcPts val="0"/>
                        </a:spcAft>
                        <a:buNone/>
                      </a:pPr>
                      <a:r>
                        <a:rPr lang="en-US"/>
                        <a:t>1/17</a:t>
                      </a:r>
                      <a:endParaRPr/>
                    </a:p>
                  </a:txBody>
                  <a:tcPr marT="91425" marB="91425" marR="91425" marL="91425">
                    <a:solidFill>
                      <a:srgbClr val="38761D"/>
                    </a:solidFill>
                  </a:tcPr>
                </a:tc>
                <a:tc>
                  <a:txBody>
                    <a:bodyPr/>
                    <a:lstStyle/>
                    <a:p>
                      <a:pPr indent="0" lvl="0" marL="0" rtl="0" algn="ctr">
                        <a:spcBef>
                          <a:spcPts val="0"/>
                        </a:spcBef>
                        <a:spcAft>
                          <a:spcPts val="0"/>
                        </a:spcAft>
                        <a:buNone/>
                      </a:pPr>
                      <a:r>
                        <a:rPr lang="en-US"/>
                        <a:t>Project Group Formation</a:t>
                      </a:r>
                      <a:endParaRPr/>
                    </a:p>
                  </a:txBody>
                  <a:tcPr marT="91425" marB="91425" marR="91425" marL="91425">
                    <a:solidFill>
                      <a:srgbClr val="38761D"/>
                    </a:solidFill>
                  </a:tcPr>
                </a:tc>
                <a:tc>
                  <a:txBody>
                    <a:bodyPr/>
                    <a:lstStyle/>
                    <a:p>
                      <a:pPr indent="0" lvl="0" marL="0" rtl="0" algn="ctr">
                        <a:spcBef>
                          <a:spcPts val="0"/>
                        </a:spcBef>
                        <a:spcAft>
                          <a:spcPts val="0"/>
                        </a:spcAft>
                        <a:buNone/>
                      </a:pPr>
                      <a:r>
                        <a:rPr lang="en-US"/>
                        <a:t>Projects</a:t>
                      </a:r>
                      <a:endParaRPr/>
                    </a:p>
                  </a:txBody>
                  <a:tcPr marT="91425" marB="91425" marR="91425" marL="91425">
                    <a:solidFill>
                      <a:srgbClr val="38761D"/>
                    </a:solidFill>
                  </a:tcPr>
                </a:tc>
              </a:tr>
              <a:tr h="381000">
                <a:tc>
                  <a:txBody>
                    <a:bodyPr/>
                    <a:lstStyle/>
                    <a:p>
                      <a:pPr indent="0" lvl="0" marL="0" rtl="0" algn="ctr">
                        <a:spcBef>
                          <a:spcPts val="0"/>
                        </a:spcBef>
                        <a:spcAft>
                          <a:spcPts val="0"/>
                        </a:spcAft>
                        <a:buNone/>
                      </a:pPr>
                      <a:r>
                        <a:rPr lang="en-US"/>
                        <a:t>1/24</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US"/>
                        <a:t>Market Microstructure + Projects</a:t>
                      </a:r>
                      <a:endParaRPr/>
                    </a:p>
                  </a:txBody>
                  <a:tcPr marT="91425" marB="91425" marR="91425" marL="91425">
                    <a:solidFill>
                      <a:srgbClr val="F1C232"/>
                    </a:solidFill>
                  </a:tcPr>
                </a:tc>
                <a:tc>
                  <a:txBody>
                    <a:bodyPr/>
                    <a:lstStyle/>
                    <a:p>
                      <a:pPr indent="0" lvl="0" marL="0" rtl="0" algn="ctr">
                        <a:spcBef>
                          <a:spcPts val="0"/>
                        </a:spcBef>
                        <a:spcAft>
                          <a:spcPts val="0"/>
                        </a:spcAft>
                        <a:buNone/>
                      </a:pPr>
                      <a:r>
                        <a:rPr lang="en-US"/>
                        <a:t>Educational</a:t>
                      </a:r>
                      <a:endParaRPr/>
                    </a:p>
                  </a:txBody>
                  <a:tcPr marT="91425" marB="91425" marR="91425" marL="91425">
                    <a:solidFill>
                      <a:srgbClr val="F1C232"/>
                    </a:solidFill>
                  </a:tcPr>
                </a:tc>
              </a:tr>
              <a:tr h="381000">
                <a:tc>
                  <a:txBody>
                    <a:bodyPr/>
                    <a:lstStyle/>
                    <a:p>
                      <a:pPr indent="0" lvl="0" marL="0" rtl="0" algn="ctr">
                        <a:spcBef>
                          <a:spcPts val="0"/>
                        </a:spcBef>
                        <a:spcAft>
                          <a:spcPts val="0"/>
                        </a:spcAft>
                        <a:buNone/>
                      </a:pPr>
                      <a:r>
                        <a:rPr lang="en-US"/>
                        <a:t>1/31</a:t>
                      </a:r>
                      <a:endParaRPr/>
                    </a:p>
                  </a:txBody>
                  <a:tcPr marT="91425" marB="91425" marR="91425" marL="91425"/>
                </a:tc>
                <a:tc>
                  <a:txBody>
                    <a:bodyPr/>
                    <a:lstStyle/>
                    <a:p>
                      <a:pPr indent="0" lvl="0" marL="0" rtl="0" algn="ctr">
                        <a:spcBef>
                          <a:spcPts val="0"/>
                        </a:spcBef>
                        <a:spcAft>
                          <a:spcPts val="0"/>
                        </a:spcAft>
                        <a:buNone/>
                      </a:pPr>
                      <a:r>
                        <a:rPr lang="en-US"/>
                        <a:t>Project Work Session</a:t>
                      </a:r>
                      <a:endParaRPr/>
                    </a:p>
                  </a:txBody>
                  <a:tcPr marT="91425" marB="91425" marR="91425" marL="91425"/>
                </a:tc>
                <a:tc>
                  <a:txBody>
                    <a:bodyPr/>
                    <a:lstStyle/>
                    <a:p>
                      <a:pPr indent="0" lvl="0" marL="0" rtl="0" algn="ctr">
                        <a:spcBef>
                          <a:spcPts val="0"/>
                        </a:spcBef>
                        <a:spcAft>
                          <a:spcPts val="0"/>
                        </a:spcAft>
                        <a:buNone/>
                      </a:pPr>
                      <a:r>
                        <a:rPr lang="en-US"/>
                        <a:t>Projects</a:t>
                      </a:r>
                      <a:endParaRPr/>
                    </a:p>
                  </a:txBody>
                  <a:tcPr marT="91425" marB="91425" marR="91425" marL="91425"/>
                </a:tc>
              </a:tr>
              <a:tr h="381000">
                <a:tc>
                  <a:txBody>
                    <a:bodyPr/>
                    <a:lstStyle/>
                    <a:p>
                      <a:pPr indent="0" lvl="0" marL="0" rtl="0" algn="ctr">
                        <a:spcBef>
                          <a:spcPts val="0"/>
                        </a:spcBef>
                        <a:spcAft>
                          <a:spcPts val="0"/>
                        </a:spcAft>
                        <a:buNone/>
                      </a:pPr>
                      <a:r>
                        <a:rPr lang="en-US"/>
                        <a:t>2/7</a:t>
                      </a:r>
                      <a:endParaRPr/>
                    </a:p>
                  </a:txBody>
                  <a:tcPr marT="91425" marB="91425" marR="91425" marL="91425"/>
                </a:tc>
                <a:tc>
                  <a:txBody>
                    <a:bodyPr/>
                    <a:lstStyle/>
                    <a:p>
                      <a:pPr indent="0" lvl="0" marL="0" rtl="0" algn="ctr">
                        <a:spcBef>
                          <a:spcPts val="0"/>
                        </a:spcBef>
                        <a:spcAft>
                          <a:spcPts val="0"/>
                        </a:spcAft>
                        <a:buNone/>
                      </a:pPr>
                      <a:r>
                        <a:rPr lang="en-US"/>
                        <a:t>Guest Speaker Talk – Jump Trading</a:t>
                      </a:r>
                      <a:endParaRPr/>
                    </a:p>
                  </a:txBody>
                  <a:tcPr marT="91425" marB="91425" marR="91425" marL="91425"/>
                </a:tc>
                <a:tc>
                  <a:txBody>
                    <a:bodyPr/>
                    <a:lstStyle/>
                    <a:p>
                      <a:pPr indent="0" lvl="0" marL="0" rtl="0" algn="ctr">
                        <a:spcBef>
                          <a:spcPts val="0"/>
                        </a:spcBef>
                        <a:spcAft>
                          <a:spcPts val="0"/>
                        </a:spcAft>
                        <a:buNone/>
                      </a:pPr>
                      <a:r>
                        <a:rPr lang="en-US"/>
                        <a:t>Guest Speaker</a:t>
                      </a:r>
                      <a:endParaRPr/>
                    </a:p>
                  </a:txBody>
                  <a:tcPr marT="91425" marB="91425" marR="91425" marL="91425"/>
                </a:tc>
              </a:tr>
              <a:tr h="381000">
                <a:tc>
                  <a:txBody>
                    <a:bodyPr/>
                    <a:lstStyle/>
                    <a:p>
                      <a:pPr indent="0" lvl="0" marL="0" rtl="0" algn="ctr">
                        <a:spcBef>
                          <a:spcPts val="0"/>
                        </a:spcBef>
                        <a:spcAft>
                          <a:spcPts val="0"/>
                        </a:spcAft>
                        <a:buNone/>
                      </a:pPr>
                      <a:r>
                        <a:rPr lang="en-US"/>
                        <a:t>2/14</a:t>
                      </a:r>
                      <a:endParaRPr/>
                    </a:p>
                  </a:txBody>
                  <a:tcPr marT="91425" marB="91425" marR="91425" marL="91425"/>
                </a:tc>
                <a:tc>
                  <a:txBody>
                    <a:bodyPr/>
                    <a:lstStyle/>
                    <a:p>
                      <a:pPr indent="0" lvl="0" marL="0" rtl="0" algn="ctr">
                        <a:spcBef>
                          <a:spcPts val="0"/>
                        </a:spcBef>
                        <a:spcAft>
                          <a:spcPts val="0"/>
                        </a:spcAft>
                        <a:buNone/>
                      </a:pPr>
                      <a:r>
                        <a:rPr lang="en-US"/>
                        <a:t>Interview Preparation</a:t>
                      </a:r>
                      <a:endParaRPr/>
                    </a:p>
                  </a:txBody>
                  <a:tcPr marT="91425" marB="91425" marR="91425" marL="91425"/>
                </a:tc>
                <a:tc>
                  <a:txBody>
                    <a:bodyPr/>
                    <a:lstStyle/>
                    <a:p>
                      <a:pPr indent="0" lvl="0" marL="0" rtl="0" algn="ctr">
                        <a:spcBef>
                          <a:spcPts val="0"/>
                        </a:spcBef>
                        <a:spcAft>
                          <a:spcPts val="0"/>
                        </a:spcAft>
                        <a:buNone/>
                      </a:pPr>
                      <a:r>
                        <a:rPr lang="en-US"/>
                        <a:t>Educational</a:t>
                      </a:r>
                      <a:endParaRPr/>
                    </a:p>
                  </a:txBody>
                  <a:tcPr marT="91425" marB="91425" marR="91425" marL="91425"/>
                </a:tc>
              </a:tr>
              <a:tr h="381000">
                <a:tc>
                  <a:txBody>
                    <a:bodyPr/>
                    <a:lstStyle/>
                    <a:p>
                      <a:pPr indent="0" lvl="0" marL="0" rtl="0" algn="ctr">
                        <a:spcBef>
                          <a:spcPts val="0"/>
                        </a:spcBef>
                        <a:spcAft>
                          <a:spcPts val="0"/>
                        </a:spcAft>
                        <a:buNone/>
                      </a:pPr>
                      <a:r>
                        <a:rPr lang="en-US"/>
                        <a:t>2/21</a:t>
                      </a:r>
                      <a:endParaRPr/>
                    </a:p>
                  </a:txBody>
                  <a:tcPr marT="91425" marB="91425" marR="91425" marL="91425"/>
                </a:tc>
                <a:tc>
                  <a:txBody>
                    <a:bodyPr/>
                    <a:lstStyle/>
                    <a:p>
                      <a:pPr indent="0" lvl="0" marL="0" rtl="0" algn="ctr">
                        <a:spcBef>
                          <a:spcPts val="0"/>
                        </a:spcBef>
                        <a:spcAft>
                          <a:spcPts val="0"/>
                        </a:spcAft>
                        <a:buNone/>
                      </a:pPr>
                      <a:r>
                        <a:rPr lang="en-US"/>
                        <a:t>Project Work Session</a:t>
                      </a:r>
                      <a:endParaRPr/>
                    </a:p>
                  </a:txBody>
                  <a:tcPr marT="91425" marB="91425" marR="91425" marL="91425"/>
                </a:tc>
                <a:tc>
                  <a:txBody>
                    <a:bodyPr/>
                    <a:lstStyle/>
                    <a:p>
                      <a:pPr indent="0" lvl="0" marL="0" rtl="0" algn="ctr">
                        <a:spcBef>
                          <a:spcPts val="0"/>
                        </a:spcBef>
                        <a:spcAft>
                          <a:spcPts val="0"/>
                        </a:spcAft>
                        <a:buNone/>
                      </a:pPr>
                      <a:r>
                        <a:rPr lang="en-US"/>
                        <a:t>Projects</a:t>
                      </a:r>
                      <a:endParaRPr/>
                    </a:p>
                  </a:txBody>
                  <a:tcPr marT="91425" marB="91425" marR="91425" marL="91425"/>
                </a:tc>
              </a:tr>
              <a:tr h="381000">
                <a:tc>
                  <a:txBody>
                    <a:bodyPr/>
                    <a:lstStyle/>
                    <a:p>
                      <a:pPr indent="0" lvl="0" marL="0" rtl="0" algn="ctr">
                        <a:spcBef>
                          <a:spcPts val="0"/>
                        </a:spcBef>
                        <a:spcAft>
                          <a:spcPts val="0"/>
                        </a:spcAft>
                        <a:buNone/>
                      </a:pPr>
                      <a:r>
                        <a:rPr lang="en-US"/>
                        <a:t>2/28</a:t>
                      </a:r>
                      <a:endParaRPr/>
                    </a:p>
                  </a:txBody>
                  <a:tcPr marT="91425" marB="91425" marR="91425" marL="91425"/>
                </a:tc>
                <a:tc>
                  <a:txBody>
                    <a:bodyPr/>
                    <a:lstStyle/>
                    <a:p>
                      <a:pPr indent="0" lvl="0" marL="0" rtl="0" algn="ctr">
                        <a:spcBef>
                          <a:spcPts val="0"/>
                        </a:spcBef>
                        <a:spcAft>
                          <a:spcPts val="0"/>
                        </a:spcAft>
                        <a:buNone/>
                      </a:pPr>
                      <a:r>
                        <a:rPr lang="en-US"/>
                        <a:t>Social Event</a:t>
                      </a:r>
                      <a:endParaRPr/>
                    </a:p>
                  </a:txBody>
                  <a:tcPr marT="91425" marB="91425" marR="91425" marL="91425"/>
                </a:tc>
                <a:tc>
                  <a:txBody>
                    <a:bodyPr/>
                    <a:lstStyle/>
                    <a:p>
                      <a:pPr indent="0" lvl="0" marL="0" rtl="0" algn="ctr">
                        <a:spcBef>
                          <a:spcPts val="0"/>
                        </a:spcBef>
                        <a:spcAft>
                          <a:spcPts val="0"/>
                        </a:spcAft>
                        <a:buNone/>
                      </a:pPr>
                      <a:r>
                        <a:rPr lang="en-US"/>
                        <a:t>Social</a:t>
                      </a:r>
                      <a:endParaRPr/>
                    </a:p>
                  </a:txBody>
                  <a:tcPr marT="91425" marB="91425" marR="91425" marL="91425"/>
                </a:tc>
              </a:tr>
              <a:tr h="381000">
                <a:tc>
                  <a:txBody>
                    <a:bodyPr/>
                    <a:lstStyle/>
                    <a:p>
                      <a:pPr indent="0" lvl="0" marL="0" rtl="0" algn="ctr">
                        <a:spcBef>
                          <a:spcPts val="0"/>
                        </a:spcBef>
                        <a:spcAft>
                          <a:spcPts val="0"/>
                        </a:spcAft>
                        <a:buNone/>
                      </a:pPr>
                      <a:r>
                        <a:rPr lang="en-US"/>
                        <a:t>3/7</a:t>
                      </a:r>
                      <a:endParaRPr/>
                    </a:p>
                  </a:txBody>
                  <a:tcPr marT="91425" marB="91425" marR="91425" marL="91425"/>
                </a:tc>
                <a:tc>
                  <a:txBody>
                    <a:bodyPr/>
                    <a:lstStyle/>
                    <a:p>
                      <a:pPr indent="0" lvl="0" marL="0" rtl="0" algn="ctr">
                        <a:spcBef>
                          <a:spcPts val="0"/>
                        </a:spcBef>
                        <a:spcAft>
                          <a:spcPts val="0"/>
                        </a:spcAft>
                        <a:buNone/>
                      </a:pPr>
                      <a:r>
                        <a:rPr lang="en-US"/>
                        <a:t>Project Work Session</a:t>
                      </a:r>
                      <a:endParaRPr/>
                    </a:p>
                  </a:txBody>
                  <a:tcPr marT="91425" marB="91425" marR="91425" marL="91425"/>
                </a:tc>
                <a:tc>
                  <a:txBody>
                    <a:bodyPr/>
                    <a:lstStyle/>
                    <a:p>
                      <a:pPr indent="0" lvl="0" marL="0" rtl="0" algn="ctr">
                        <a:spcBef>
                          <a:spcPts val="0"/>
                        </a:spcBef>
                        <a:spcAft>
                          <a:spcPts val="0"/>
                        </a:spcAft>
                        <a:buNone/>
                      </a:pPr>
                      <a:r>
                        <a:rPr lang="en-US"/>
                        <a:t>Projects</a:t>
                      </a:r>
                      <a:endParaRPr/>
                    </a:p>
                  </a:txBody>
                  <a:tcPr marT="91425" marB="91425" marR="91425" marL="91425"/>
                </a:tc>
              </a:tr>
            </a:tbl>
          </a:graphicData>
        </a:graphic>
      </p:graphicFrame>
      <p:graphicFrame>
        <p:nvGraphicFramePr>
          <p:cNvPr id="144" name="Google Shape;144;g32e67801702_2_3"/>
          <p:cNvGraphicFramePr/>
          <p:nvPr/>
        </p:nvGraphicFramePr>
        <p:xfrm>
          <a:off x="882225" y="4647900"/>
          <a:ext cx="3000000" cy="3000000"/>
        </p:xfrm>
        <a:graphic>
          <a:graphicData uri="http://schemas.openxmlformats.org/drawingml/2006/table">
            <a:tbl>
              <a:tblPr>
                <a:noFill/>
                <a:tableStyleId>{65DF7028-AF29-40AD-9B24-6A57BFF7FB9F}</a:tableStyleId>
              </a:tblPr>
              <a:tblGrid>
                <a:gridCol w="10287000"/>
              </a:tblGrid>
              <a:tr h="914400">
                <a:tc>
                  <a:txBody>
                    <a:bodyPr/>
                    <a:lstStyle/>
                    <a:p>
                      <a:pPr indent="0" lvl="0" marL="0" rtl="0" algn="ctr">
                        <a:spcBef>
                          <a:spcPts val="0"/>
                        </a:spcBef>
                        <a:spcAft>
                          <a:spcPts val="0"/>
                        </a:spcAft>
                        <a:buNone/>
                      </a:pPr>
                      <a:r>
                        <a:rPr lang="en-US" sz="3000"/>
                        <a:t>Spring Break</a:t>
                      </a:r>
                      <a:endParaRPr sz="3000"/>
                    </a:p>
                  </a:txBody>
                  <a:tcPr marT="91425" marB="91425" marR="91425" marL="91425" anchor="ctr"/>
                </a:tc>
              </a:tr>
            </a:tbl>
          </a:graphicData>
        </a:graphic>
      </p:graphicFrame>
      <p:sp>
        <p:nvSpPr>
          <p:cNvPr id="145" name="Google Shape;145;g32e67801702_2_3"/>
          <p:cNvSpPr txBox="1"/>
          <p:nvPr/>
        </p:nvSpPr>
        <p:spPr>
          <a:xfrm>
            <a:off x="948875" y="5748475"/>
            <a:ext cx="9288000" cy="10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Trading real funds?</a:t>
            </a:r>
            <a:endParaRPr>
              <a:solidFill>
                <a:schemeClr val="dk1"/>
              </a:solidFill>
            </a:endParaRPr>
          </a:p>
          <a:p>
            <a:pPr indent="0" lvl="0" marL="0" rtl="0" algn="l">
              <a:spcBef>
                <a:spcPts val="0"/>
              </a:spcBef>
              <a:spcAft>
                <a:spcPts val="0"/>
              </a:spcAft>
              <a:buNone/>
            </a:pPr>
            <a:r>
              <a:rPr lang="en-US">
                <a:solidFill>
                  <a:schemeClr val="dk1"/>
                </a:solidFill>
              </a:rPr>
              <a:t>Networking event with other startup quant clubs?</a:t>
            </a:r>
            <a:endParaRPr>
              <a:solidFill>
                <a:schemeClr val="dk1"/>
              </a:solidFill>
            </a:endParaRPr>
          </a:p>
          <a:p>
            <a:pPr indent="0" lvl="0" marL="0" rtl="0" algn="l">
              <a:spcBef>
                <a:spcPts val="0"/>
              </a:spcBef>
              <a:spcAft>
                <a:spcPts val="0"/>
              </a:spcAft>
              <a:buNone/>
            </a:pPr>
            <a:r>
              <a:rPr lang="en-US">
                <a:solidFill>
                  <a:schemeClr val="dk1"/>
                </a:solidFill>
              </a:rPr>
              <a:t>More guest speakers?</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07a76f61fe_0_428"/>
          <p:cNvSpPr txBox="1"/>
          <p:nvPr>
            <p:ph type="ctrTitle"/>
          </p:nvPr>
        </p:nvSpPr>
        <p:spPr>
          <a:xfrm>
            <a:off x="6647150" y="401375"/>
            <a:ext cx="49155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Market Microstructure</a:t>
            </a:r>
            <a:endParaRPr>
              <a:latin typeface="Spectral"/>
              <a:ea typeface="Spectral"/>
              <a:cs typeface="Spectral"/>
              <a:sym typeface="Spectral"/>
            </a:endParaRPr>
          </a:p>
        </p:txBody>
      </p:sp>
      <p:pic>
        <p:nvPicPr>
          <p:cNvPr id="152" name="Google Shape;152;g307a76f61fe_0_428"/>
          <p:cNvPicPr preferRelativeResize="0"/>
          <p:nvPr/>
        </p:nvPicPr>
        <p:blipFill>
          <a:blip r:embed="rId3">
            <a:alphaModFix/>
          </a:blip>
          <a:stretch>
            <a:fillRect/>
          </a:stretch>
        </p:blipFill>
        <p:spPr>
          <a:xfrm>
            <a:off x="7087584" y="1523575"/>
            <a:ext cx="4034625" cy="466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7d57e82d5_0_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59" name="Google Shape;159;g317d57e82d5_0_1"/>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Spectral"/>
                <a:ea typeface="Spectral"/>
                <a:cs typeface="Spectral"/>
                <a:sym typeface="Spectral"/>
              </a:rPr>
              <a:t>What is </a:t>
            </a:r>
            <a:r>
              <a:rPr lang="en-US" sz="2800">
                <a:solidFill>
                  <a:schemeClr val="dk1"/>
                </a:solidFill>
                <a:latin typeface="Spectral"/>
                <a:ea typeface="Spectral"/>
                <a:cs typeface="Spectral"/>
                <a:sym typeface="Spectral"/>
              </a:rPr>
              <a:t>market microstructure</a:t>
            </a:r>
            <a:r>
              <a:rPr b="0" i="0" lang="en-US" sz="2800" u="none" cap="none" strike="noStrike">
                <a:solidFill>
                  <a:schemeClr val="dk1"/>
                </a:solidFill>
                <a:latin typeface="Spectral"/>
                <a:ea typeface="Spectral"/>
                <a:cs typeface="Spectral"/>
                <a:sym typeface="Spectral"/>
              </a:rPr>
              <a:t>?</a:t>
            </a:r>
            <a:endParaRPr b="0" i="0" sz="2800" u="none" cap="none" strike="noStrike">
              <a:solidFill>
                <a:schemeClr val="dk1"/>
              </a:solidFill>
              <a:latin typeface="Spectral"/>
              <a:ea typeface="Spectral"/>
              <a:cs typeface="Spectral"/>
              <a:sym typeface="Spectral"/>
            </a:endParaRPr>
          </a:p>
        </p:txBody>
      </p:sp>
      <p:sp>
        <p:nvSpPr>
          <p:cNvPr id="160" name="Google Shape;160;g317d57e82d5_0_1"/>
          <p:cNvSpPr txBox="1"/>
          <p:nvPr/>
        </p:nvSpPr>
        <p:spPr>
          <a:xfrm>
            <a:off x="969550" y="1953075"/>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According to the National Bureau of Economic Research, </a:t>
            </a:r>
            <a:r>
              <a:rPr lang="en-US" sz="1800">
                <a:solidFill>
                  <a:schemeClr val="dk1"/>
                </a:solidFill>
                <a:latin typeface="Spectral"/>
                <a:ea typeface="Spectral"/>
                <a:cs typeface="Spectral"/>
                <a:sym typeface="Spectral"/>
              </a:rPr>
              <a:t>market microstructure “focuses on theoretical, empirical, and experimental research on the economics of security markets”.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Put simply, it’s the study of how markets (and market </a:t>
            </a:r>
            <a:r>
              <a:rPr b="1" lang="en-US" sz="1800">
                <a:solidFill>
                  <a:schemeClr val="dk1"/>
                </a:solidFill>
                <a:latin typeface="Spectral"/>
                <a:ea typeface="Spectral"/>
                <a:cs typeface="Spectral"/>
                <a:sym typeface="Spectral"/>
              </a:rPr>
              <a:t>participants</a:t>
            </a:r>
            <a:r>
              <a:rPr lang="en-US" sz="1800">
                <a:solidFill>
                  <a:schemeClr val="dk1"/>
                </a:solidFill>
                <a:latin typeface="Spectral"/>
                <a:ea typeface="Spectral"/>
                <a:cs typeface="Spectral"/>
                <a:sym typeface="Spectral"/>
              </a:rPr>
              <a:t>) work.</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As we know, markets tend to a stable equilibrium price in theory</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Market microstructure studies the factors that affect this tendency toward equilibrium. </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For example, volatility of the tendency, information asymmetry changing the equilibrium price outright, etc.</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This is a research topic, so if this interests you, you should talk to Sidharth about the education vertical!</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30838604751_3_0"/>
          <p:cNvSpPr txBox="1"/>
          <p:nvPr>
            <p:ph type="title"/>
          </p:nvPr>
        </p:nvSpPr>
        <p:spPr>
          <a:xfrm>
            <a:off x="1322318" y="-265040"/>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Why do we care?</a:t>
            </a:r>
            <a:endParaRPr>
              <a:latin typeface="Spectral"/>
              <a:ea typeface="Spectral"/>
              <a:cs typeface="Spectral"/>
              <a:sym typeface="Spectral"/>
            </a:endParaRPr>
          </a:p>
        </p:txBody>
      </p:sp>
      <p:sp>
        <p:nvSpPr>
          <p:cNvPr id="167" name="Google Shape;167;g30838604751_3_0"/>
          <p:cNvSpPr txBox="1"/>
          <p:nvPr>
            <p:ph idx="1" type="body"/>
          </p:nvPr>
        </p:nvSpPr>
        <p:spPr>
          <a:xfrm>
            <a:off x="1090900" y="2019500"/>
            <a:ext cx="9700500" cy="3761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Understanding market microstructure is </a:t>
            </a:r>
            <a:r>
              <a:rPr lang="en-US">
                <a:latin typeface="Spectral"/>
                <a:ea typeface="Spectral"/>
                <a:cs typeface="Spectral"/>
                <a:sym typeface="Spectral"/>
              </a:rPr>
              <a:t>integral</a:t>
            </a:r>
            <a:r>
              <a:rPr b="0" lang="en-US">
                <a:latin typeface="Spectral"/>
                <a:ea typeface="Spectral"/>
                <a:cs typeface="Spectral"/>
                <a:sym typeface="Spectral"/>
              </a:rPr>
              <a:t> to understanding </a:t>
            </a:r>
            <a:r>
              <a:rPr lang="en-US">
                <a:latin typeface="Spectral"/>
                <a:ea typeface="Spectral"/>
                <a:cs typeface="Spectral"/>
                <a:sym typeface="Spectral"/>
              </a:rPr>
              <a:t>asset</a:t>
            </a:r>
            <a:r>
              <a:rPr b="0" lang="en-US">
                <a:latin typeface="Spectral"/>
                <a:ea typeface="Spectral"/>
                <a:cs typeface="Spectral"/>
                <a:sym typeface="Spectral"/>
              </a:rPr>
              <a:t> </a:t>
            </a:r>
            <a:r>
              <a:rPr lang="en-US">
                <a:latin typeface="Spectral"/>
                <a:ea typeface="Spectral"/>
                <a:cs typeface="Spectral"/>
                <a:sym typeface="Spectral"/>
              </a:rPr>
              <a:t>pricing</a:t>
            </a:r>
            <a:endParaRPr>
              <a:latin typeface="Spectral"/>
              <a:ea typeface="Spectral"/>
              <a:cs typeface="Spectral"/>
              <a:sym typeface="Spectral"/>
            </a:endParaRPr>
          </a:p>
          <a:p>
            <a:pPr indent="-342900" lvl="1" marL="914400" rtl="0" algn="l">
              <a:lnSpc>
                <a:spcPct val="100000"/>
              </a:lnSpc>
              <a:spcBef>
                <a:spcPts val="1000"/>
              </a:spcBef>
              <a:spcAft>
                <a:spcPts val="0"/>
              </a:spcAft>
              <a:buSzPts val="1800"/>
              <a:buFont typeface="Spectral"/>
              <a:buChar char="•"/>
            </a:pPr>
            <a:r>
              <a:rPr lang="en-US">
                <a:latin typeface="Spectral"/>
                <a:ea typeface="Spectral"/>
                <a:cs typeface="Spectral"/>
                <a:sym typeface="Spectral"/>
              </a:rPr>
              <a:t>Market microstructure studies:</a:t>
            </a:r>
            <a:endParaRPr>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b="1" lang="en-US">
                <a:latin typeface="Spectral"/>
                <a:ea typeface="Spectral"/>
                <a:cs typeface="Spectral"/>
                <a:sym typeface="Spectral"/>
              </a:rPr>
              <a:t>liquidity</a:t>
            </a:r>
            <a:endParaRPr b="1">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b="1" lang="en-US">
                <a:latin typeface="Spectral"/>
                <a:ea typeface="Spectral"/>
                <a:cs typeface="Spectral"/>
                <a:sym typeface="Spectral"/>
              </a:rPr>
              <a:t>slippage</a:t>
            </a:r>
            <a:endParaRPr b="1">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b="1" lang="en-US">
                <a:latin typeface="Spectral"/>
                <a:ea typeface="Spectral"/>
                <a:cs typeface="Spectral"/>
                <a:sym typeface="Spectral"/>
              </a:rPr>
              <a:t>transaction costs</a:t>
            </a:r>
            <a:endParaRPr b="1">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b="1" lang="en-US">
                <a:latin typeface="Spectral"/>
                <a:ea typeface="Spectral"/>
                <a:cs typeface="Spectral"/>
                <a:sym typeface="Spectral"/>
              </a:rPr>
              <a:t>volatility</a:t>
            </a:r>
            <a:endParaRPr b="1">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lang="en-US">
                <a:latin typeface="Spectral"/>
                <a:ea typeface="Spectral"/>
                <a:cs typeface="Spectral"/>
                <a:sym typeface="Spectral"/>
              </a:rPr>
              <a:t>and other factors that influence the psychology of market participants</a:t>
            </a:r>
            <a:endParaRPr>
              <a:latin typeface="Spectral"/>
              <a:ea typeface="Spectral"/>
              <a:cs typeface="Spectral"/>
              <a:sym typeface="Spectral"/>
            </a:endParaRPr>
          </a:p>
          <a:p>
            <a:pPr indent="-342900" lvl="2" marL="1371600" rtl="0" algn="l">
              <a:lnSpc>
                <a:spcPct val="100000"/>
              </a:lnSpc>
              <a:spcBef>
                <a:spcPts val="1000"/>
              </a:spcBef>
              <a:spcAft>
                <a:spcPts val="0"/>
              </a:spcAft>
              <a:buSzPts val="1800"/>
              <a:buFont typeface="Spectral"/>
              <a:buChar char="•"/>
            </a:pPr>
            <a:r>
              <a:rPr lang="en-US">
                <a:latin typeface="Spectral"/>
                <a:ea typeface="Spectral"/>
                <a:cs typeface="Spectral"/>
                <a:sym typeface="Spectral"/>
              </a:rPr>
              <a:t>who ultimately </a:t>
            </a:r>
            <a:r>
              <a:rPr b="1" lang="en-US">
                <a:latin typeface="Spectral"/>
                <a:ea typeface="Spectral"/>
                <a:cs typeface="Spectral"/>
                <a:sym typeface="Spectral"/>
              </a:rPr>
              <a:t>drive asset prices </a:t>
            </a:r>
            <a:r>
              <a:rPr lang="en-US">
                <a:latin typeface="Spectral"/>
                <a:ea typeface="Spectral"/>
                <a:cs typeface="Spectral"/>
                <a:sym typeface="Spectral"/>
              </a:rPr>
              <a:t>with their decisions to trade (or not trade!)</a:t>
            </a:r>
            <a:endParaRPr>
              <a:latin typeface="Spectral"/>
              <a:ea typeface="Spectral"/>
              <a:cs typeface="Spectral"/>
              <a:sym typeface="Spectral"/>
            </a:endParaRPr>
          </a:p>
        </p:txBody>
      </p:sp>
      <p:sp>
        <p:nvSpPr>
          <p:cNvPr id="168" name="Google Shape;168;g30838604751_3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2103400" y="1198275"/>
            <a:ext cx="69000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That’s not all…</a:t>
            </a:r>
            <a:endParaRPr u="sng">
              <a:latin typeface="Spectral"/>
              <a:ea typeface="Spectral"/>
              <a:cs typeface="Spectral"/>
              <a:sym typeface="Spectral"/>
            </a:endParaRPr>
          </a:p>
        </p:txBody>
      </p:sp>
      <p:sp>
        <p:nvSpPr>
          <p:cNvPr id="175" name="Google Shape;175;p7"/>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76" name="Google Shape;176;p7"/>
          <p:cNvSpPr txBox="1"/>
          <p:nvPr/>
        </p:nvSpPr>
        <p:spPr>
          <a:xfrm>
            <a:off x="2103400" y="2367350"/>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Proper understanding of market microstructure is </a:t>
            </a:r>
            <a:r>
              <a:rPr b="1" lang="en-US" sz="1800">
                <a:solidFill>
                  <a:schemeClr val="dk1"/>
                </a:solidFill>
                <a:latin typeface="Spectral"/>
                <a:ea typeface="Spectral"/>
                <a:cs typeface="Spectral"/>
                <a:sym typeface="Spectral"/>
              </a:rPr>
              <a:t>oil </a:t>
            </a:r>
            <a:r>
              <a:rPr lang="en-US" sz="1800">
                <a:solidFill>
                  <a:schemeClr val="dk1"/>
                </a:solidFill>
                <a:latin typeface="Spectral"/>
                <a:ea typeface="Spectral"/>
                <a:cs typeface="Spectral"/>
                <a:sym typeface="Spectral"/>
              </a:rPr>
              <a:t>for the </a:t>
            </a:r>
            <a:r>
              <a:rPr b="1" lang="en-US" sz="1800">
                <a:solidFill>
                  <a:schemeClr val="dk1"/>
                </a:solidFill>
                <a:latin typeface="Spectral"/>
                <a:ea typeface="Spectral"/>
                <a:cs typeface="Spectral"/>
                <a:sym typeface="Spectral"/>
              </a:rPr>
              <a:t>gears </a:t>
            </a:r>
            <a:r>
              <a:rPr lang="en-US" sz="1800">
                <a:solidFill>
                  <a:schemeClr val="dk1"/>
                </a:solidFill>
                <a:latin typeface="Spectral"/>
                <a:ea typeface="Spectral"/>
                <a:cs typeface="Spectral"/>
                <a:sym typeface="Spectral"/>
              </a:rPr>
              <a:t>of any serious trading algorithm, high-frequency or not.</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Trading algorithms (generally) work by taking a view on the price of an asset and trading that view. An asset pricing model is used to develop that view</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Market microstructure insights are used to extract information from asset price patterns, and that information can be an input for the algorithm</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On the trade </a:t>
            </a:r>
            <a:r>
              <a:rPr lang="en-US" sz="1800">
                <a:solidFill>
                  <a:schemeClr val="dk1"/>
                </a:solidFill>
                <a:latin typeface="Spectral"/>
                <a:ea typeface="Spectral"/>
                <a:cs typeface="Spectral"/>
                <a:sym typeface="Spectral"/>
              </a:rPr>
              <a:t>execution</a:t>
            </a:r>
            <a:r>
              <a:rPr lang="en-US" sz="1800">
                <a:solidFill>
                  <a:schemeClr val="dk1"/>
                </a:solidFill>
                <a:latin typeface="Spectral"/>
                <a:ea typeface="Spectral"/>
                <a:cs typeface="Spectral"/>
                <a:sym typeface="Spectral"/>
              </a:rPr>
              <a:t> side, understanding volatility, slippage, and the effects of transaction costs can help an algorithm trade efficiently and minimize performance drag due to friction.</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ectral"/>
                <a:ea typeface="Spectral"/>
                <a:cs typeface="Spectral"/>
                <a:sym typeface="Spectral"/>
              </a:rPr>
              <a:t>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2024-09-22T20:02:29Z</dcterms:created>
  <dc:creator>Sidharth Jindal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