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GLx9HbA5eoFB0RfDRbmFKtY5G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pectral-regular.fntdata"/><Relationship Id="rId21" Type="http://schemas.openxmlformats.org/officeDocument/2006/relationships/slide" Target="slides/slide17.xml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Spectra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a76f61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7a76f61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05" name="Google Shape;105;g307a76f61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87a15edf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087a15edf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Verticals</a:t>
            </a:r>
            <a:endParaRPr b="1"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Research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Derive insights that other people can apply (e.g. sentiment analysis, ML, event study)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Trading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Apply insights, generate alpha (e.g. create a trading strategy, portfolio optimization)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Dev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Create a platform that others can use (e.g. backtesting tool, interactive visualization tool)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(new!) Quant Education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- Learning groups to read papers to present to GB, good pipeline to learning about the 3 verticals and getting prepared to join group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3087a15edf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741e6f042_3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1741e6f042_3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10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Verticals</a:t>
            </a:r>
            <a:endParaRPr b="1"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Research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Derive insights that other people can apply (e.g. sentiment analysis, ML, event study)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Trading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Apply insights, generate alpha (e.g. create a trading strategy, portfolio optimization)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Quant Dev 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 Create a platform that others can use (e.g. backtesting tool, interactive visualization tool)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-"/>
            </a:pPr>
            <a:r>
              <a:rPr b="1"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(new!) Quant Education</a:t>
            </a:r>
            <a:r>
              <a:rPr lang="en-US" sz="1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- Learning groups to read papers to present to GB, good pipeline to learning about the 3 verticals and getting prepared to join group</a:t>
            </a:r>
            <a:endParaRPr sz="11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1741e6f042_3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741e6f042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741e6f042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7" name="Google Shape;197;g31741e6f042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741e6f042_3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1741e6f042_3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g31741e6f042_3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741e6f042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1741e6f042_3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1741e6f042_3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741e6f042_3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1741e6f042_3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1741e6f042_3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7a76f61fe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07a76f61fe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07a76f61fe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a76f61f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7a76f61f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0" name="Google Shape;120;g307a76f61f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7a76f61fe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07a76f61fe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9" name="Google Shape;129;g307a76f61fe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741e6f04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1741e6f04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741e6f04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83860475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083860475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43" name="Google Shape;143;g3083860475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14c06969f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14c06969f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51" name="Google Shape;151;g3014c06969f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41e6f042_4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1741e6f042_4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60" name="Google Shape;160;g31741e6f042_4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41e6f042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1741e6f042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67" name="Google Shape;167;g31741e6f042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9" name="Google Shape;79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80" name="Google Shape;80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5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5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25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4" name="Google Shape;9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100" name="Google Shape;100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26" name="Google Shape;26;p2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1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1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" name="Google Shape;4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47" name="Google Shape;4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9" name="Google Shape;49;p19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" name="Google Shape;54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8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59" name="Google Shape;59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2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23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cantaro86/Financial-Models-Numerical-Methods" TargetMode="External"/><Relationship Id="rId4" Type="http://schemas.openxmlformats.org/officeDocument/2006/relationships/hyperlink" Target="https://github.com/cwruquan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a76f61fe_0_5"/>
          <p:cNvSpPr txBox="1"/>
          <p:nvPr>
            <p:ph type="ctrTitle"/>
          </p:nvPr>
        </p:nvSpPr>
        <p:spPr>
          <a:xfrm>
            <a:off x="3620050" y="3859175"/>
            <a:ext cx="8267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Welcome! 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Please, have a seat.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g307a76f61fe_0_5"/>
          <p:cNvSpPr txBox="1"/>
          <p:nvPr/>
        </p:nvSpPr>
        <p:spPr>
          <a:xfrm>
            <a:off x="8802975" y="342200"/>
            <a:ext cx="30000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US" sz="3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CWRU Quants</a:t>
            </a:r>
            <a:endParaRPr b="0" i="1" sz="3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quants@case.edu</a:t>
            </a:r>
            <a:endParaRPr b="0" i="1" sz="2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87a15edf9_1_0"/>
          <p:cNvSpPr txBox="1"/>
          <p:nvPr>
            <p:ph type="title"/>
          </p:nvPr>
        </p:nvSpPr>
        <p:spPr>
          <a:xfrm>
            <a:off x="1322318" y="-5698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Overview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g3087a15edf9_1_0"/>
          <p:cNvSpPr txBox="1"/>
          <p:nvPr>
            <p:ph idx="1" type="body"/>
          </p:nvPr>
        </p:nvSpPr>
        <p:spPr>
          <a:xfrm>
            <a:off x="1322401" y="1696275"/>
            <a:ext cx="79299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Objective: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b="0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apply new knowledge into projects to supplement progress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Verticals: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b="0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Quant Research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derive insights that other people can apply (sentiment analysis, ML, event study)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b="0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Quant Trading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apply insights, generate alpha (create trading strategy, portfolio optimization)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b="0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Quant Development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create platform that others can use, backtesting tool, interactive visualization tool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b="0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(new!) Quant Education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Lit reviews, GB presentations, pipeline to other 3 verticals</a:t>
            </a:r>
            <a:endParaRPr b="0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g3087a15edf9_1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2335850" y="1198275"/>
            <a:ext cx="690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Goals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1573850" y="2524800"/>
            <a:ext cx="9435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Develop basic signals (research), learn how to trade using them to generate alpha (trading), on custom backtesting framework (development)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Compare algorithm performance to SP500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Prof Bae interested in setting up event at the end of Spring 2025 semester based on project performance for </a:t>
            </a:r>
            <a:r>
              <a:rPr lang="en-US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professionals in industry and education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-"/>
            </a:pPr>
            <a:r>
              <a:rPr lang="en-US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Learn and compete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in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competitions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at other universities (Chicago, MIT, Cornell, Duke, etc.)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741e6f042_3_11"/>
          <p:cNvSpPr txBox="1"/>
          <p:nvPr>
            <p:ph type="title"/>
          </p:nvPr>
        </p:nvSpPr>
        <p:spPr>
          <a:xfrm>
            <a:off x="1322318" y="-5698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What will YOU do?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2" name="Google Shape;192;g31741e6f042_3_11"/>
          <p:cNvSpPr txBox="1"/>
          <p:nvPr>
            <p:ph idx="1" type="body"/>
          </p:nvPr>
        </p:nvSpPr>
        <p:spPr>
          <a:xfrm>
            <a:off x="1322388" y="1696278"/>
            <a:ext cx="7288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[trading, research, dev]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Regularly attend meetings, </a:t>
            </a: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communicate</a:t>
            </a: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, and present progress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Build cool stuff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[education]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Regularly attend meetings, communicate with groups, do lit. reviews on interesting topics to GB</a:t>
            </a:r>
            <a:endParaRPr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A31"/>
              </a:buClr>
              <a:buSzPts val="1600"/>
              <a:buFont typeface="Spectral"/>
              <a:buChar char="-"/>
            </a:pPr>
            <a:r>
              <a:rPr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Find a topic that interest you and </a:t>
            </a:r>
            <a:r>
              <a:rPr b="1" lang="en-US" sz="1600">
                <a:solidFill>
                  <a:srgbClr val="232A31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dive deeper into it</a:t>
            </a:r>
            <a:endParaRPr b="1" sz="1600">
              <a:solidFill>
                <a:srgbClr val="232A31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g31741e6f042_3_11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741e6f042_3_18"/>
          <p:cNvSpPr txBox="1"/>
          <p:nvPr>
            <p:ph type="title"/>
          </p:nvPr>
        </p:nvSpPr>
        <p:spPr>
          <a:xfrm>
            <a:off x="2335850" y="1198275"/>
            <a:ext cx="690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Timeline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0" name="Google Shape;200;g31741e6f042_3_1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31741e6f042_3_18"/>
          <p:cNvSpPr txBox="1"/>
          <p:nvPr/>
        </p:nvSpPr>
        <p:spPr>
          <a:xfrm>
            <a:off x="1573850" y="2524800"/>
            <a:ext cx="9435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Spring 2025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November :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Begin project group work, idea formulation, assign vertical leads, onboarding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December - March 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 Intra-vertical and inter-vertical development and collaboration, weekly group progress updates, meetings with professors for mentoring and idea generation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April</a:t>
            </a: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: Presentations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Future…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Potential presentation opportunities at conferences, NYSE, and more.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41e6f042_3_4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31741e6f042_3_45"/>
          <p:cNvSpPr txBox="1"/>
          <p:nvPr/>
        </p:nvSpPr>
        <p:spPr>
          <a:xfrm>
            <a:off x="4076850" y="2907450"/>
            <a:ext cx="40383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Project Group Breakout!</a:t>
            </a:r>
            <a:endParaRPr b="1" sz="2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741e6f042_3_26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31741e6f042_3_26"/>
          <p:cNvPicPr preferRelativeResize="0"/>
          <p:nvPr/>
        </p:nvPicPr>
        <p:blipFill rotWithShape="1">
          <a:blip r:embed="rId3">
            <a:alphaModFix/>
          </a:blip>
          <a:srcRect b="0" l="4390" r="6554" t="6950"/>
          <a:stretch/>
        </p:blipFill>
        <p:spPr>
          <a:xfrm>
            <a:off x="4828925" y="2068725"/>
            <a:ext cx="2357350" cy="235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1741e6f042_3_26"/>
          <p:cNvSpPr txBox="1"/>
          <p:nvPr/>
        </p:nvSpPr>
        <p:spPr>
          <a:xfrm>
            <a:off x="4672200" y="4358163"/>
            <a:ext cx="284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project groups interest form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741e6f042_3_59"/>
          <p:cNvSpPr txBox="1"/>
          <p:nvPr/>
        </p:nvSpPr>
        <p:spPr>
          <a:xfrm>
            <a:off x="4006200" y="2097161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Announcements</a:t>
            </a:r>
            <a:endParaRPr b="0" i="0" sz="36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7a76f61fe_0_3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g307a76f61fe_0_317"/>
          <p:cNvSpPr txBox="1"/>
          <p:nvPr/>
        </p:nvSpPr>
        <p:spPr>
          <a:xfrm>
            <a:off x="4267200" y="14633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QUESTIONS AND ANSWERS</a:t>
            </a:r>
            <a:endParaRPr b="0" i="0" sz="36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0" name="Google Shape;230;g307a76f61fe_0_317"/>
          <p:cNvSpPr txBox="1"/>
          <p:nvPr/>
        </p:nvSpPr>
        <p:spPr>
          <a:xfrm>
            <a:off x="4267200" y="39239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Contact us!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Email: quants@case.edu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Instagram: @cwruquants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1" name="Google Shape;231;g307a76f61fe_0_317"/>
          <p:cNvSpPr txBox="1"/>
          <p:nvPr/>
        </p:nvSpPr>
        <p:spPr>
          <a:xfrm>
            <a:off x="8980200" y="3597938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Attendance</a:t>
            </a:r>
            <a:endParaRPr b="0" i="0" sz="32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232" name="Google Shape;232;g307a76f61fe_0_317"/>
          <p:cNvPicPr preferRelativeResize="0"/>
          <p:nvPr/>
        </p:nvPicPr>
        <p:blipFill rotWithShape="1">
          <a:blip r:embed="rId3">
            <a:alphaModFix/>
          </a:blip>
          <a:srcRect b="0" l="0" r="3390" t="0"/>
          <a:stretch/>
        </p:blipFill>
        <p:spPr>
          <a:xfrm>
            <a:off x="9817650" y="4381725"/>
            <a:ext cx="2162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028700" y="2674025"/>
            <a:ext cx="39822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Introduction to Financial Computing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More About Project Groups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Breaking Into Groups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Club Announcements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2"/>
          <p:cNvSpPr txBox="1"/>
          <p:nvPr>
            <p:ph type="title"/>
          </p:nvPr>
        </p:nvSpPr>
        <p:spPr>
          <a:xfrm>
            <a:off x="10287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Agenda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a76f61fe_0_104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07a76f61fe_0_104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Attendance | CampusGroups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g307a76f61fe_0_104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5" name="Google Shape;125;g307a76f61fe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200" y="1770650"/>
            <a:ext cx="3403600" cy="33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a76f61fe_0_428"/>
          <p:cNvSpPr txBox="1"/>
          <p:nvPr>
            <p:ph type="ctrTitle"/>
          </p:nvPr>
        </p:nvSpPr>
        <p:spPr>
          <a:xfrm>
            <a:off x="6970850" y="1451450"/>
            <a:ext cx="47385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Financial Computing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41e6f042_4_0"/>
          <p:cNvSpPr txBox="1"/>
          <p:nvPr>
            <p:ph type="title"/>
          </p:nvPr>
        </p:nvSpPr>
        <p:spPr>
          <a:xfrm>
            <a:off x="1322318" y="26836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What is computational finance?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g31741e6f042_4_0"/>
          <p:cNvSpPr txBox="1"/>
          <p:nvPr>
            <p:ph idx="1" type="body"/>
          </p:nvPr>
        </p:nvSpPr>
        <p:spPr>
          <a:xfrm>
            <a:off x="1322388" y="2763078"/>
            <a:ext cx="7288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Applied math combined with computer science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283464" lvl="1" marL="283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Heavy emphasis on data and algorithms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283464" lvl="1" marL="283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Deals more in numerical methods than proofs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283464" lvl="1" marL="283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Coding used as a means to mathematical and economic ends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283464" lvl="1" marL="283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Usually done in Python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g31741e6f042_4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838604751_3_0"/>
          <p:cNvSpPr txBox="1"/>
          <p:nvPr>
            <p:ph type="title"/>
          </p:nvPr>
        </p:nvSpPr>
        <p:spPr>
          <a:xfrm>
            <a:off x="1322318" y="-26504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Why Python?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6" name="Google Shape;146;g30838604751_3_0"/>
          <p:cNvSpPr txBox="1"/>
          <p:nvPr>
            <p:ph idx="1" type="body"/>
          </p:nvPr>
        </p:nvSpPr>
        <p:spPr>
          <a:xfrm>
            <a:off x="1090900" y="2019500"/>
            <a:ext cx="7693200" cy="2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Python is the lingua franca of scientific computing, which financial computing emerged as a branch of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Extensive library support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Good ergonomics (semantics, build process, etc)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Out-of-the-box support for many scientific processes and functions (data processing, mathematics, etc)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7" name="Google Shape;147;g30838604751_3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14c06969f_1_5"/>
          <p:cNvSpPr txBox="1"/>
          <p:nvPr>
            <p:ph type="title"/>
          </p:nvPr>
        </p:nvSpPr>
        <p:spPr>
          <a:xfrm>
            <a:off x="1409400" y="1323832"/>
            <a:ext cx="728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Jupyter Notebooks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4" name="Google Shape;154;g3014c06969f_1_5"/>
          <p:cNvSpPr txBox="1"/>
          <p:nvPr>
            <p:ph idx="1" type="body"/>
          </p:nvPr>
        </p:nvSpPr>
        <p:spPr>
          <a:xfrm>
            <a:off x="1409400" y="1994475"/>
            <a:ext cx="9381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Jupyter Notebooks are a staple of scientific computing. They make it easy to combine code, explanations, equations, and data in an interactive and easy to parse format.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We will be using one today.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5" name="Google Shape;155;g3014c06969f_1_5"/>
          <p:cNvSpPr txBox="1"/>
          <p:nvPr>
            <p:ph type="title"/>
          </p:nvPr>
        </p:nvSpPr>
        <p:spPr>
          <a:xfrm>
            <a:off x="1409400" y="3175582"/>
            <a:ext cx="728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Our Module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6" name="Google Shape;156;g3014c06969f_1_5"/>
          <p:cNvSpPr txBox="1"/>
          <p:nvPr>
            <p:ph idx="1" type="body"/>
          </p:nvPr>
        </p:nvSpPr>
        <p:spPr>
          <a:xfrm>
            <a:off x="1523025" y="3927725"/>
            <a:ext cx="78840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The purpose of this model is to: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Finally introduce the entire Black-Scholes model, in all its beauty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Provide intuitive ways to interpret some terms that seem unclear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Introduce some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mathematical operations and functions in Python (integration, statistical distributions)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Apply the Black-Scholes model computationally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41e6f042_4_103"/>
          <p:cNvSpPr txBox="1"/>
          <p:nvPr>
            <p:ph type="title"/>
          </p:nvPr>
        </p:nvSpPr>
        <p:spPr>
          <a:xfrm>
            <a:off x="1409400" y="1323832"/>
            <a:ext cx="728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Get Started!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3" name="Google Shape;163;g31741e6f042_4_103"/>
          <p:cNvSpPr txBox="1"/>
          <p:nvPr>
            <p:ph idx="1" type="body"/>
          </p:nvPr>
        </p:nvSpPr>
        <p:spPr>
          <a:xfrm>
            <a:off x="1523025" y="2194425"/>
            <a:ext cx="78840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Today’s module is a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 fork from </a:t>
            </a:r>
            <a:r>
              <a:rPr b="0" lang="en-US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3"/>
              </a:rPr>
              <a:t>https://github.com/cantaro86/Financial-Models-Numerical-Methods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It can be found at our GitHub: </a:t>
            </a:r>
            <a:r>
              <a:rPr b="0" lang="en-US" u="sng">
                <a:solidFill>
                  <a:schemeClr val="hlink"/>
                </a:solid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https://github.com/cwruquants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Go to the “Financial-Models-Numerical-Methods” repo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If you have Python installed on your computer,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clone </a:t>
            </a: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the repo and get going!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lang="en-US">
                <a:latin typeface="Spectral"/>
                <a:ea typeface="Spectral"/>
                <a:cs typeface="Spectral"/>
                <a:sym typeface="Spectral"/>
              </a:rPr>
              <a:t>If getting Python in shape for the notebook would require too much work, you can just follow along from the repo.  </a:t>
            </a:r>
            <a:endParaRPr b="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741e6f042_3_6"/>
          <p:cNvSpPr txBox="1"/>
          <p:nvPr>
            <p:ph type="ctrTitle"/>
          </p:nvPr>
        </p:nvSpPr>
        <p:spPr>
          <a:xfrm>
            <a:off x="6970850" y="196200"/>
            <a:ext cx="4179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Project Groups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2024-09-22T20:02:29Z</dcterms:created>
  <dc:creator>Sidharth Jindal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