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12192000"/>
  <p:notesSz cx="6858000" cy="9144000"/>
  <p:embeddedFontLst>
    <p:embeddedFont>
      <p:font typeface="Spectral"/>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hozbynzqZgVl9QwTqaen/kxSKk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pectral-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Spectral-italic.fntdata"/><Relationship Id="rId10" Type="http://schemas.openxmlformats.org/officeDocument/2006/relationships/slide" Target="slides/slide6.xml"/><Relationship Id="rId32" Type="http://schemas.openxmlformats.org/officeDocument/2006/relationships/font" Target="fonts/Spectral-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Spectral-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pyquantnews.com/the-pyquant-newsletter/7-ways-to-use-order-book-data-to-improve-trading"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dfroom.com/books/algorithmic-and-high-frequency-trading/NpgpZJMl5jr"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cribd.com/document/521690968/Barclays-US-Equity-Derivatives-Strategy-Impact-of-Retail-Options-Trading"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atabento.com/blog/hft-sklearn-python"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7a76f61fe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307a76f61fe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05" name="Google Shape;105;g307a76f61fe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u="sng">
                <a:solidFill>
                  <a:schemeClr val="hlink"/>
                </a:solidFill>
                <a:hlinkClick r:id="rId2"/>
              </a:rPr>
              <a:t>https://www.pyquantnews.com/the-pyquant-newsletter/7-ways-to-use-order-book-data-to-improve-trading</a:t>
            </a:r>
            <a:r>
              <a:rPr lang="en-US"/>
              <a:t> </a:t>
            </a:r>
            <a:endParaRPr/>
          </a:p>
          <a:p>
            <a:pPr indent="0" lvl="0" marL="0" rtl="0" algn="l">
              <a:lnSpc>
                <a:spcPct val="100000"/>
              </a:lnSpc>
              <a:spcBef>
                <a:spcPts val="0"/>
              </a:spcBef>
              <a:spcAft>
                <a:spcPts val="0"/>
              </a:spcAft>
              <a:buClr>
                <a:schemeClr val="dk1"/>
              </a:buClr>
              <a:buSzPts val="1400"/>
              <a:buFont typeface="Arial"/>
              <a:buNone/>
            </a:pPr>
            <a:r>
              <a:rPr lang="en-US"/>
              <a:t>Ray</a:t>
            </a:r>
            <a:endParaRPr/>
          </a:p>
        </p:txBody>
      </p:sp>
      <p:sp>
        <p:nvSpPr>
          <p:cNvPr id="180" name="Google Shape;18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799562acd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1799562acd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a:t>Ray</a:t>
            </a:r>
            <a:endParaRPr/>
          </a:p>
        </p:txBody>
      </p:sp>
      <p:sp>
        <p:nvSpPr>
          <p:cNvPr id="188" name="Google Shape;188;g31799562acd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087a15edf9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5" name="Google Shape;195;g3087a15edf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196" name="Google Shape;196;g3087a15edf9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f992890d4f_27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g2f992890d4f_27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204" name="Google Shape;204;g2f992890d4f_27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Sid</a:t>
            </a:r>
            <a:endParaRPr/>
          </a:p>
        </p:txBody>
      </p:sp>
      <p:sp>
        <p:nvSpPr>
          <p:cNvPr id="215" name="Google Shape;21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https://pdfroom.com/books/algorithmic-and-high-frequency-trading/NpgpZJMl5jr</a:t>
            </a:r>
            <a:r>
              <a:rPr lang="en-US"/>
              <a:t> </a:t>
            </a:r>
            <a:endParaRPr/>
          </a:p>
          <a:p>
            <a:pPr indent="0" lvl="0" marL="0" rtl="0" algn="l">
              <a:lnSpc>
                <a:spcPct val="100000"/>
              </a:lnSpc>
              <a:spcBef>
                <a:spcPts val="0"/>
              </a:spcBef>
              <a:spcAft>
                <a:spcPts val="0"/>
              </a:spcAft>
              <a:buSzPts val="1400"/>
              <a:buNone/>
            </a:pPr>
            <a:r>
              <a:rPr lang="en-US"/>
              <a:t>Sid</a:t>
            </a:r>
            <a:endParaRPr/>
          </a:p>
        </p:txBody>
      </p:sp>
      <p:sp>
        <p:nvSpPr>
          <p:cNvPr id="224" name="Google Shape;22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87a15edf9_2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3087a15edf9_2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p:txBody>
      </p:sp>
      <p:sp>
        <p:nvSpPr>
          <p:cNvPr id="235" name="Google Shape;235;g3087a15edf9_2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0838604751_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g30838604751_3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30838604751_3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1" name="Google Shape;25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12" name="Google Shape;11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14c06969f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g3014c06969f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Arial"/>
              <a:buNone/>
            </a:pPr>
            <a:r>
              <a:rPr lang="en-US" u="sng">
                <a:solidFill>
                  <a:schemeClr val="hlink"/>
                </a:solidFill>
                <a:hlinkClick r:id="rId2"/>
              </a:rPr>
              <a:t>https://www.scribd.com/document/521690968/Barclays-US-Equity-Derivatives-Strategy-Impact-of-Retail-Options-Trading</a:t>
            </a:r>
            <a:r>
              <a:rPr lang="en-US"/>
              <a:t> </a:t>
            </a:r>
            <a:endParaRPr/>
          </a:p>
        </p:txBody>
      </p:sp>
      <p:sp>
        <p:nvSpPr>
          <p:cNvPr id="278" name="Google Shape;278;g3014c06969f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14c06969f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3014c06969f_0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3014c06969f_0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u="sng">
                <a:solidFill>
                  <a:schemeClr val="hlink"/>
                </a:solidFill>
                <a:hlinkClick r:id="rId2"/>
              </a:rPr>
              <a:t>https://databento.com/blog/hft-sklearn-python</a:t>
            </a:r>
            <a:r>
              <a:rPr lang="en-US"/>
              <a:t> </a:t>
            </a:r>
            <a:endParaRPr/>
          </a:p>
        </p:txBody>
      </p:sp>
      <p:sp>
        <p:nvSpPr>
          <p:cNvPr id="296" name="Google Shape;29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087a15edf9_2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3087a15edf9_2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p:txBody>
      </p:sp>
      <p:sp>
        <p:nvSpPr>
          <p:cNvPr id="304" name="Google Shape;304;g3087a15edf9_2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7a76f61fe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07a76f61fe_0_3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307a76f61fe_0_3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7a76f61fe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307a76f61fe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20" name="Google Shape;120;g307a76f61fe_0_10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536a1890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1536a1890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29" name="Google Shape;129;g31536a1890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7d57e82d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7d57e82d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17d57e82d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7a76f61fe_0_4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07a76f61fe_0_4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46" name="Google Shape;146;g307a76f61fe_0_4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14c06969f_1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014c06969f_1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53" name="Google Shape;153;g3014c06969f_1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838604751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30838604751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Christo</a:t>
            </a:r>
            <a:endParaRPr/>
          </a:p>
        </p:txBody>
      </p:sp>
      <p:sp>
        <p:nvSpPr>
          <p:cNvPr id="165" name="Google Shape;165;g30838604751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Ray</a:t>
            </a:r>
            <a:endParaRPr/>
          </a:p>
        </p:txBody>
      </p:sp>
      <p:sp>
        <p:nvSpPr>
          <p:cNvPr id="173" name="Google Shape;17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15"/>
          <p:cNvSpPr txBox="1"/>
          <p:nvPr>
            <p:ph type="ctrTitle"/>
          </p:nvPr>
        </p:nvSpPr>
        <p:spPr>
          <a:xfrm>
            <a:off x="6441918" y="3329790"/>
            <a:ext cx="4941771" cy="32004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7" name="Google Shape;17;p15"/>
          <p:cNvPicPr preferRelativeResize="0"/>
          <p:nvPr/>
        </p:nvPicPr>
        <p:blipFill rotWithShape="1">
          <a:blip r:embed="rId2">
            <a:alphaModFix/>
          </a:blip>
          <a:srcRect b="-1" l="9358" r="0" t="23650"/>
          <a:stretch/>
        </p:blipFill>
        <p:spPr>
          <a:xfrm>
            <a:off x="0" y="0"/>
            <a:ext cx="9488312" cy="505432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1"/>
        </a:solidFill>
      </p:bgPr>
    </p:bg>
    <p:spTree>
      <p:nvGrpSpPr>
        <p:cNvPr id="74" name="Shape 74"/>
        <p:cNvGrpSpPr/>
        <p:nvPr/>
      </p:nvGrpSpPr>
      <p:grpSpPr>
        <a:xfrm>
          <a:off x="0" y="0"/>
          <a:ext cx="0" cy="0"/>
          <a:chOff x="0" y="0"/>
          <a:chExt cx="0" cy="0"/>
        </a:xfrm>
      </p:grpSpPr>
      <p:sp>
        <p:nvSpPr>
          <p:cNvPr id="75" name="Google Shape;75;p24"/>
          <p:cNvSpPr txBox="1"/>
          <p:nvPr>
            <p:ph type="title"/>
          </p:nvPr>
        </p:nvSpPr>
        <p:spPr>
          <a:xfrm>
            <a:off x="838201" y="895350"/>
            <a:ext cx="3247662" cy="1917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 type="body"/>
          </p:nvPr>
        </p:nvSpPr>
        <p:spPr>
          <a:xfrm>
            <a:off x="838200" y="2813049"/>
            <a:ext cx="3247662" cy="323849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4"/>
          <p:cNvSpPr txBox="1"/>
          <p:nvPr>
            <p:ph idx="11" type="ftr"/>
          </p:nvPr>
        </p:nvSpPr>
        <p:spPr>
          <a:xfrm>
            <a:off x="731615"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grpSp>
        <p:nvGrpSpPr>
          <p:cNvPr id="79" name="Google Shape;79;p24"/>
          <p:cNvGrpSpPr/>
          <p:nvPr/>
        </p:nvGrpSpPr>
        <p:grpSpPr>
          <a:xfrm>
            <a:off x="0" y="0"/>
            <a:ext cx="2327564" cy="1505528"/>
            <a:chOff x="0" y="0"/>
            <a:chExt cx="2238376" cy="3105150"/>
          </a:xfrm>
        </p:grpSpPr>
        <p:cxnSp>
          <p:nvCxnSpPr>
            <p:cNvPr id="80" name="Google Shape;80;p24"/>
            <p:cNvCxnSpPr/>
            <p:nvPr/>
          </p:nvCxnSpPr>
          <p:spPr>
            <a:xfrm flipH="1">
              <a:off x="0" y="0"/>
              <a:ext cx="1238250" cy="3105150"/>
            </a:xfrm>
            <a:prstGeom prst="straightConnector1">
              <a:avLst/>
            </a:prstGeom>
            <a:noFill/>
            <a:ln cap="flat" cmpd="sng" w="9525">
              <a:solidFill>
                <a:schemeClr val="dk1"/>
              </a:solidFill>
              <a:prstDash val="solid"/>
              <a:miter lim="800000"/>
              <a:headEnd len="sm" w="sm" type="none"/>
              <a:tailEnd len="sm" w="sm" type="none"/>
            </a:ln>
          </p:spPr>
        </p:cxnSp>
        <p:cxnSp>
          <p:nvCxnSpPr>
            <p:cNvPr id="81" name="Google Shape;81;p24"/>
            <p:cNvCxnSpPr/>
            <p:nvPr/>
          </p:nvCxnSpPr>
          <p:spPr>
            <a:xfrm flipH="1">
              <a:off x="0" y="0"/>
              <a:ext cx="2238376" cy="2476500"/>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bg>
      <p:bgPr>
        <a:solidFill>
          <a:schemeClr val="accent1"/>
        </a:solidFill>
      </p:bgPr>
    </p:bg>
    <p:spTree>
      <p:nvGrpSpPr>
        <p:cNvPr id="82" name="Shape 82"/>
        <p:cNvGrpSpPr/>
        <p:nvPr/>
      </p:nvGrpSpPr>
      <p:grpSpPr>
        <a:xfrm>
          <a:off x="0" y="0"/>
          <a:ext cx="0" cy="0"/>
          <a:chOff x="0" y="0"/>
          <a:chExt cx="0" cy="0"/>
        </a:xfrm>
      </p:grpSpPr>
      <p:sp>
        <p:nvSpPr>
          <p:cNvPr id="83" name="Google Shape;83;p25"/>
          <p:cNvSpPr txBox="1"/>
          <p:nvPr>
            <p:ph type="title"/>
          </p:nvPr>
        </p:nvSpPr>
        <p:spPr>
          <a:xfrm>
            <a:off x="838200" y="337192"/>
            <a:ext cx="5655197" cy="19978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 type="body"/>
          </p:nvPr>
        </p:nvSpPr>
        <p:spPr>
          <a:xfrm>
            <a:off x="838200" y="2705177"/>
            <a:ext cx="5733772" cy="44899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5" name="Google Shape;85;p25"/>
          <p:cNvSpPr txBox="1"/>
          <p:nvPr>
            <p:ph idx="2" type="body"/>
          </p:nvPr>
        </p:nvSpPr>
        <p:spPr>
          <a:xfrm>
            <a:off x="838199" y="3154166"/>
            <a:ext cx="5733773" cy="303273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Clr>
                <a:schemeClr val="dk1"/>
              </a:buClr>
              <a:buSzPts val="1800"/>
              <a:buFont typeface="Arial"/>
              <a:buChar char="•"/>
              <a:defRPr sz="1800"/>
            </a:lvl1pPr>
            <a:lvl2pPr indent="-342900" lvl="1" marL="914400" algn="l">
              <a:lnSpc>
                <a:spcPct val="100000"/>
              </a:lnSpc>
              <a:spcBef>
                <a:spcPts val="500"/>
              </a:spcBef>
              <a:spcAft>
                <a:spcPts val="0"/>
              </a:spcAft>
              <a:buClr>
                <a:schemeClr val="dk1"/>
              </a:buClr>
              <a:buSzPts val="1800"/>
              <a:buFont typeface="Arial"/>
              <a:buChar char="•"/>
              <a:defRPr sz="1800"/>
            </a:lvl2pPr>
            <a:lvl3pPr indent="-342900" lvl="2" marL="1371600" algn="l">
              <a:lnSpc>
                <a:spcPct val="100000"/>
              </a:lnSpc>
              <a:spcBef>
                <a:spcPts val="500"/>
              </a:spcBef>
              <a:spcAft>
                <a:spcPts val="0"/>
              </a:spcAft>
              <a:buClr>
                <a:schemeClr val="dk1"/>
              </a:buClr>
              <a:buSzPts val="1800"/>
              <a:buFont typeface="Arial"/>
              <a:buChar char="•"/>
              <a:defRPr sz="1800"/>
            </a:lvl3pPr>
            <a:lvl4pPr indent="-342900" lvl="3" marL="1828800" algn="l">
              <a:lnSpc>
                <a:spcPct val="100000"/>
              </a:lnSpc>
              <a:spcBef>
                <a:spcPts val="500"/>
              </a:spcBef>
              <a:spcAft>
                <a:spcPts val="0"/>
              </a:spcAft>
              <a:buClr>
                <a:schemeClr val="dk1"/>
              </a:buClr>
              <a:buSzPts val="1800"/>
              <a:buFont typeface="Arial"/>
              <a:buChar char="•"/>
              <a:defRPr sz="1800"/>
            </a:lvl4pPr>
            <a:lvl5pPr indent="-342900" lvl="4" marL="2286000" algn="l">
              <a:lnSpc>
                <a:spcPct val="100000"/>
              </a:lnSpc>
              <a:spcBef>
                <a:spcPts val="5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5"/>
          <p:cNvSpPr txBox="1"/>
          <p:nvPr>
            <p:ph idx="3" type="body"/>
          </p:nvPr>
        </p:nvSpPr>
        <p:spPr>
          <a:xfrm>
            <a:off x="7887108" y="2705177"/>
            <a:ext cx="3943627" cy="448989"/>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7" name="Google Shape;87;p25"/>
          <p:cNvSpPr txBox="1"/>
          <p:nvPr>
            <p:ph idx="4" type="body"/>
          </p:nvPr>
        </p:nvSpPr>
        <p:spPr>
          <a:xfrm>
            <a:off x="7887107" y="3164867"/>
            <a:ext cx="3943627" cy="3032733"/>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25"/>
          <p:cNvSpPr txBox="1"/>
          <p:nvPr>
            <p:ph idx="11" type="ftr"/>
          </p:nvPr>
        </p:nvSpPr>
        <p:spPr>
          <a:xfrm>
            <a:off x="843986" y="6356350"/>
            <a:ext cx="4114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0" name="Google Shape;90;p25"/>
          <p:cNvPicPr preferRelativeResize="0"/>
          <p:nvPr/>
        </p:nvPicPr>
        <p:blipFill rotWithShape="1">
          <a:blip r:embed="rId2">
            <a:alphaModFix/>
          </a:blip>
          <a:srcRect b="73496" l="18645" r="28732" t="319"/>
          <a:stretch/>
        </p:blipFill>
        <p:spPr>
          <a:xfrm flipH="1" rot="10800000">
            <a:off x="6308436" y="-11"/>
            <a:ext cx="5883564" cy="236642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type="title">
  <p:cSld name="TITLE">
    <p:bg>
      <p:bgPr>
        <a:solidFill>
          <a:schemeClr val="dk1"/>
        </a:solidFill>
      </p:bgPr>
    </p:bg>
    <p:spTree>
      <p:nvGrpSpPr>
        <p:cNvPr id="91" name="Shape 91"/>
        <p:cNvGrpSpPr/>
        <p:nvPr/>
      </p:nvGrpSpPr>
      <p:grpSpPr>
        <a:xfrm>
          <a:off x="0" y="0"/>
          <a:ext cx="0" cy="0"/>
          <a:chOff x="0" y="0"/>
          <a:chExt cx="0" cy="0"/>
        </a:xfrm>
      </p:grpSpPr>
      <p:sp>
        <p:nvSpPr>
          <p:cNvPr id="92" name="Google Shape;92;p27"/>
          <p:cNvSpPr txBox="1"/>
          <p:nvPr>
            <p:ph type="ctrTitle"/>
          </p:nvPr>
        </p:nvSpPr>
        <p:spPr>
          <a:xfrm>
            <a:off x="4267200" y="1615736"/>
            <a:ext cx="4179570" cy="1524735"/>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subTitle"/>
          </p:nvPr>
        </p:nvSpPr>
        <p:spPr>
          <a:xfrm>
            <a:off x="4267200" y="3238103"/>
            <a:ext cx="4179570" cy="2850181"/>
          </a:xfrm>
          <a:prstGeom prst="rect">
            <a:avLst/>
          </a:prstGeom>
          <a:noFill/>
          <a:ln>
            <a:noFill/>
          </a:ln>
        </p:spPr>
        <p:txBody>
          <a:bodyPr anchorCtr="0" anchor="t" bIns="45700" lIns="91425" spcFirstLastPara="1" rIns="91425" wrap="square" tIns="45700">
            <a:normAutofit/>
          </a:bodyPr>
          <a:lstStyle>
            <a:lvl1pPr lvl="0" algn="l">
              <a:lnSpc>
                <a:spcPct val="150000"/>
              </a:lnSpc>
              <a:spcBef>
                <a:spcPts val="1000"/>
              </a:spcBef>
              <a:spcAft>
                <a:spcPts val="0"/>
              </a:spcAft>
              <a:buClr>
                <a:schemeClr val="lt1"/>
              </a:buClr>
              <a:buSzPts val="1800"/>
              <a:buNone/>
              <a:defRPr sz="18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94" name="Google Shape;94;p27"/>
          <p:cNvPicPr preferRelativeResize="0"/>
          <p:nvPr/>
        </p:nvPicPr>
        <p:blipFill rotWithShape="1">
          <a:blip r:embed="rId2">
            <a:alphaModFix/>
          </a:blip>
          <a:srcRect b="0" l="0" r="0" t="0"/>
          <a:stretch/>
        </p:blipFill>
        <p:spPr>
          <a:xfrm>
            <a:off x="0" y="0"/>
            <a:ext cx="3176938" cy="6858000"/>
          </a:xfrm>
          <a:prstGeom prst="rect">
            <a:avLst/>
          </a:prstGeom>
          <a:noFill/>
          <a:ln>
            <a:noFill/>
          </a:ln>
        </p:spPr>
      </p:pic>
      <p:sp>
        <p:nvSpPr>
          <p:cNvPr id="95" name="Google Shape;95;p27"/>
          <p:cNvSpPr txBox="1"/>
          <p:nvPr>
            <p:ph idx="11" type="ftr"/>
          </p:nvPr>
        </p:nvSpPr>
        <p:spPr>
          <a:xfrm>
            <a:off x="4267200" y="6356350"/>
            <a:ext cx="417957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2" type="sldNum"/>
          </p:nvPr>
        </p:nvSpPr>
        <p:spPr>
          <a:xfrm>
            <a:off x="9579428" y="6356350"/>
            <a:ext cx="177437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1">
  <p:cSld name="Section Break 1">
    <p:bg>
      <p:bgPr>
        <a:solidFill>
          <a:schemeClr val="accent1"/>
        </a:solidFill>
      </p:bgPr>
    </p:bg>
    <p:spTree>
      <p:nvGrpSpPr>
        <p:cNvPr id="97" name="Shape 97"/>
        <p:cNvGrpSpPr/>
        <p:nvPr/>
      </p:nvGrpSpPr>
      <p:grpSpPr>
        <a:xfrm>
          <a:off x="0" y="0"/>
          <a:ext cx="0" cy="0"/>
          <a:chOff x="0" y="0"/>
          <a:chExt cx="0" cy="0"/>
        </a:xfrm>
      </p:grpSpPr>
      <p:sp>
        <p:nvSpPr>
          <p:cNvPr id="98" name="Google Shape;98;p17"/>
          <p:cNvSpPr txBox="1"/>
          <p:nvPr>
            <p:ph type="ctrTitle"/>
          </p:nvPr>
        </p:nvSpPr>
        <p:spPr>
          <a:xfrm>
            <a:off x="6991350" y="487018"/>
            <a:ext cx="4179570" cy="3377354"/>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600"/>
              <a:buFont typeface="Arial"/>
              <a:buNone/>
              <a:defRPr sz="36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99" name="Google Shape;99;p17"/>
          <p:cNvGrpSpPr/>
          <p:nvPr/>
        </p:nvGrpSpPr>
        <p:grpSpPr>
          <a:xfrm>
            <a:off x="0" y="0"/>
            <a:ext cx="6557818" cy="6858000"/>
            <a:chOff x="0" y="0"/>
            <a:chExt cx="4762501" cy="5186363"/>
          </a:xfrm>
        </p:grpSpPr>
        <p:cxnSp>
          <p:nvCxnSpPr>
            <p:cNvPr id="100" name="Google Shape;100;p17"/>
            <p:cNvCxnSpPr/>
            <p:nvPr/>
          </p:nvCxnSpPr>
          <p:spPr>
            <a:xfrm rot="10800000">
              <a:off x="0" y="876300"/>
              <a:ext cx="4762500" cy="1628775"/>
            </a:xfrm>
            <a:prstGeom prst="straightConnector1">
              <a:avLst/>
            </a:prstGeom>
            <a:noFill/>
            <a:ln cap="flat" cmpd="sng" w="9525">
              <a:solidFill>
                <a:schemeClr val="dk1"/>
              </a:solidFill>
              <a:prstDash val="solid"/>
              <a:miter lim="800000"/>
              <a:headEnd len="sm" w="sm" type="none"/>
              <a:tailEnd len="sm" w="sm" type="none"/>
            </a:ln>
          </p:spPr>
        </p:cxnSp>
        <p:cxnSp>
          <p:nvCxnSpPr>
            <p:cNvPr id="101" name="Google Shape;101;p17"/>
            <p:cNvCxnSpPr/>
            <p:nvPr/>
          </p:nvCxnSpPr>
          <p:spPr>
            <a:xfrm rot="10800000">
              <a:off x="2638425" y="0"/>
              <a:ext cx="2124076" cy="5186363"/>
            </a:xfrm>
            <a:prstGeom prst="straightConnector1">
              <a:avLst/>
            </a:prstGeom>
            <a:noFill/>
            <a:ln cap="flat" cmpd="sng" w="9525">
              <a:solidFill>
                <a:schemeClr val="dk1"/>
              </a:solidFill>
              <a:prstDash val="solid"/>
              <a:miter lim="800000"/>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bg>
      <p:bgPr>
        <a:solidFill>
          <a:schemeClr val="dk1"/>
        </a:solidFill>
      </p:bgPr>
    </p:bg>
    <p:spTree>
      <p:nvGrpSpPr>
        <p:cNvPr id="18" name="Shape 18"/>
        <p:cNvGrpSpPr/>
        <p:nvPr/>
      </p:nvGrpSpPr>
      <p:grpSpPr>
        <a:xfrm>
          <a:off x="0" y="0"/>
          <a:ext cx="0" cy="0"/>
          <a:chOff x="0" y="0"/>
          <a:chExt cx="0" cy="0"/>
        </a:xfrm>
      </p:grpSpPr>
      <p:pic>
        <p:nvPicPr>
          <p:cNvPr id="19" name="Google Shape;19;p16"/>
          <p:cNvPicPr preferRelativeResize="0"/>
          <p:nvPr/>
        </p:nvPicPr>
        <p:blipFill rotWithShape="1">
          <a:blip r:embed="rId2">
            <a:alphaModFix/>
          </a:blip>
          <a:srcRect b="23070" l="0" r="28339" t="18301"/>
          <a:stretch/>
        </p:blipFill>
        <p:spPr>
          <a:xfrm>
            <a:off x="4229100" y="0"/>
            <a:ext cx="7962901" cy="6858000"/>
          </a:xfrm>
          <a:prstGeom prst="rect">
            <a:avLst/>
          </a:prstGeom>
          <a:noFill/>
          <a:ln>
            <a:noFill/>
          </a:ln>
        </p:spPr>
      </p:pic>
      <p:sp>
        <p:nvSpPr>
          <p:cNvPr id="20" name="Google Shape;20;p16"/>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sz="2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body"/>
          </p:nvPr>
        </p:nvSpPr>
        <p:spPr>
          <a:xfrm>
            <a:off x="1333500" y="2674013"/>
            <a:ext cx="2895600" cy="3269589"/>
          </a:xfrm>
          <a:prstGeom prst="rect">
            <a:avLst/>
          </a:prstGeom>
          <a:noFill/>
          <a:ln>
            <a:noFill/>
          </a:ln>
        </p:spPr>
        <p:txBody>
          <a:bodyPr anchorCtr="0" anchor="t" bIns="45700" lIns="91425" spcFirstLastPara="1" rIns="91425" wrap="square" tIns="45700">
            <a:normAutofit/>
          </a:bodyPr>
          <a:lstStyle>
            <a:lvl1pPr indent="-228600" lvl="0" marL="457200" algn="l">
              <a:lnSpc>
                <a:spcPct val="140000"/>
              </a:lnSpc>
              <a:spcBef>
                <a:spcPts val="1000"/>
              </a:spcBef>
              <a:spcAft>
                <a:spcPts val="0"/>
              </a:spcAft>
              <a:buClr>
                <a:schemeClr val="lt1"/>
              </a:buClr>
              <a:buSzPts val="1800"/>
              <a:buNone/>
              <a:defRPr sz="1800">
                <a:solidFill>
                  <a:schemeClr val="lt1"/>
                </a:solidFill>
              </a:defRPr>
            </a:lvl1pPr>
            <a:lvl2pPr indent="-228600" lvl="1" marL="914400" algn="l">
              <a:lnSpc>
                <a:spcPct val="140000"/>
              </a:lnSpc>
              <a:spcBef>
                <a:spcPts val="1000"/>
              </a:spcBef>
              <a:spcAft>
                <a:spcPts val="0"/>
              </a:spcAft>
              <a:buClr>
                <a:schemeClr val="lt1"/>
              </a:buClr>
              <a:buSzPts val="1800"/>
              <a:buNone/>
              <a:defRPr sz="1800">
                <a:solidFill>
                  <a:schemeClr val="lt1"/>
                </a:solidFill>
              </a:defRPr>
            </a:lvl2pPr>
            <a:lvl3pPr indent="-228600" lvl="2" marL="1371600" algn="l">
              <a:lnSpc>
                <a:spcPct val="140000"/>
              </a:lnSpc>
              <a:spcBef>
                <a:spcPts val="1000"/>
              </a:spcBef>
              <a:spcAft>
                <a:spcPts val="0"/>
              </a:spcAft>
              <a:buClr>
                <a:schemeClr val="lt1"/>
              </a:buClr>
              <a:buSzPts val="1800"/>
              <a:buNone/>
              <a:defRPr sz="1800">
                <a:solidFill>
                  <a:schemeClr val="lt1"/>
                </a:solidFill>
              </a:defRPr>
            </a:lvl3pPr>
            <a:lvl4pPr indent="-228600" lvl="3" marL="1828800" algn="l">
              <a:lnSpc>
                <a:spcPct val="140000"/>
              </a:lnSpc>
              <a:spcBef>
                <a:spcPts val="1000"/>
              </a:spcBef>
              <a:spcAft>
                <a:spcPts val="0"/>
              </a:spcAft>
              <a:buClr>
                <a:schemeClr val="lt1"/>
              </a:buClr>
              <a:buSzPts val="1800"/>
              <a:buNone/>
              <a:defRPr sz="1800">
                <a:solidFill>
                  <a:schemeClr val="lt1"/>
                </a:solidFill>
              </a:defRPr>
            </a:lvl4pPr>
            <a:lvl5pPr indent="-228600" lvl="4" marL="2286000" algn="l">
              <a:lnSpc>
                <a:spcPct val="140000"/>
              </a:lnSpc>
              <a:spcBef>
                <a:spcPts val="1000"/>
              </a:spcBef>
              <a:spcAft>
                <a:spcPts val="0"/>
              </a:spcAft>
              <a:buClr>
                <a:schemeClr val="lt1"/>
              </a:buClr>
              <a:buSzPts val="1800"/>
              <a:buNone/>
              <a:defRPr sz="18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2">
  <p:cSld name="Table 2">
    <p:bg>
      <p:bgPr>
        <a:solidFill>
          <a:schemeClr val="lt1"/>
        </a:solidFill>
      </p:bgPr>
    </p:bg>
    <p:spTree>
      <p:nvGrpSpPr>
        <p:cNvPr id="24" name="Shape 24"/>
        <p:cNvGrpSpPr/>
        <p:nvPr/>
      </p:nvGrpSpPr>
      <p:grpSpPr>
        <a:xfrm>
          <a:off x="0" y="0"/>
          <a:ext cx="0" cy="0"/>
          <a:chOff x="0" y="0"/>
          <a:chExt cx="0" cy="0"/>
        </a:xfrm>
      </p:grpSpPr>
      <p:grpSp>
        <p:nvGrpSpPr>
          <p:cNvPr id="25" name="Google Shape;25;p26"/>
          <p:cNvGrpSpPr/>
          <p:nvPr/>
        </p:nvGrpSpPr>
        <p:grpSpPr>
          <a:xfrm>
            <a:off x="0" y="0"/>
            <a:ext cx="2590800" cy="1027906"/>
            <a:chOff x="0" y="0"/>
            <a:chExt cx="2590800" cy="1027906"/>
          </a:xfrm>
        </p:grpSpPr>
        <p:cxnSp>
          <p:nvCxnSpPr>
            <p:cNvPr id="26" name="Google Shape;26;p26"/>
            <p:cNvCxnSpPr/>
            <p:nvPr/>
          </p:nvCxnSpPr>
          <p:spPr>
            <a:xfrm flipH="1" rot="10800000">
              <a:off x="0" y="0"/>
              <a:ext cx="2590800" cy="762000"/>
            </a:xfrm>
            <a:prstGeom prst="straightConnector1">
              <a:avLst/>
            </a:prstGeom>
            <a:noFill/>
            <a:ln cap="flat" cmpd="sng" w="9525">
              <a:solidFill>
                <a:schemeClr val="dk1"/>
              </a:solidFill>
              <a:prstDash val="solid"/>
              <a:miter lim="800000"/>
              <a:headEnd len="sm" w="sm" type="none"/>
              <a:tailEnd len="sm" w="sm" type="none"/>
            </a:ln>
          </p:spPr>
        </p:cxnSp>
        <p:cxnSp>
          <p:nvCxnSpPr>
            <p:cNvPr id="27" name="Google Shape;27;p26"/>
            <p:cNvCxnSpPr/>
            <p:nvPr/>
          </p:nvCxnSpPr>
          <p:spPr>
            <a:xfrm flipH="1">
              <a:off x="0" y="0"/>
              <a:ext cx="704850" cy="1027906"/>
            </a:xfrm>
            <a:prstGeom prst="straightConnector1">
              <a:avLst/>
            </a:prstGeom>
            <a:noFill/>
            <a:ln cap="flat" cmpd="sng" w="9525">
              <a:solidFill>
                <a:schemeClr val="dk1"/>
              </a:solidFill>
              <a:prstDash val="solid"/>
              <a:miter lim="800000"/>
              <a:headEnd len="sm" w="sm" type="none"/>
              <a:tailEnd len="sm" w="sm" type="none"/>
            </a:ln>
          </p:spPr>
        </p:cxnSp>
      </p:grpSp>
      <p:sp>
        <p:nvSpPr>
          <p:cNvPr id="28" name="Google Shape;28;p26"/>
          <p:cNvSpPr txBox="1"/>
          <p:nvPr>
            <p:ph type="title"/>
          </p:nvPr>
        </p:nvSpPr>
        <p:spPr>
          <a:xfrm>
            <a:off x="838200" y="353550"/>
            <a:ext cx="10515600" cy="132556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1" type="ftr"/>
          </p:nvPr>
        </p:nvSpPr>
        <p:spPr>
          <a:xfrm>
            <a:off x="8382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6"/>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3">
  <p:cSld name="Section Break 3">
    <p:bg>
      <p:bgPr>
        <a:solidFill>
          <a:schemeClr val="dk1"/>
        </a:solidFill>
      </p:bgPr>
    </p:bg>
    <p:spTree>
      <p:nvGrpSpPr>
        <p:cNvPr id="31" name="Shape 31"/>
        <p:cNvGrpSpPr/>
        <p:nvPr/>
      </p:nvGrpSpPr>
      <p:grpSpPr>
        <a:xfrm>
          <a:off x="0" y="0"/>
          <a:ext cx="0" cy="0"/>
          <a:chOff x="0" y="0"/>
          <a:chExt cx="0" cy="0"/>
        </a:xfrm>
      </p:grpSpPr>
      <p:sp>
        <p:nvSpPr>
          <p:cNvPr id="32" name="Google Shape;32;p20"/>
          <p:cNvSpPr txBox="1"/>
          <p:nvPr>
            <p:ph type="ctrTitle"/>
          </p:nvPr>
        </p:nvSpPr>
        <p:spPr>
          <a:xfrm>
            <a:off x="6991350" y="406400"/>
            <a:ext cx="4179570" cy="345797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3" name="Google Shape;33;p20"/>
          <p:cNvPicPr preferRelativeResize="0"/>
          <p:nvPr/>
        </p:nvPicPr>
        <p:blipFill rotWithShape="1">
          <a:blip r:embed="rId2">
            <a:alphaModFix/>
          </a:blip>
          <a:srcRect b="0" l="0" r="0" t="0"/>
          <a:stretch/>
        </p:blipFill>
        <p:spPr>
          <a:xfrm>
            <a:off x="0" y="828675"/>
            <a:ext cx="5876925" cy="52006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p:cSld name="Two Content 1">
    <p:bg>
      <p:bgPr>
        <a:solidFill>
          <a:schemeClr val="accent1"/>
        </a:solidFill>
      </p:bgPr>
    </p:bg>
    <p:spTree>
      <p:nvGrpSpPr>
        <p:cNvPr id="34" name="Shape 34"/>
        <p:cNvGrpSpPr/>
        <p:nvPr/>
      </p:nvGrpSpPr>
      <p:grpSpPr>
        <a:xfrm>
          <a:off x="0" y="0"/>
          <a:ext cx="0" cy="0"/>
          <a:chOff x="0" y="0"/>
          <a:chExt cx="0" cy="0"/>
        </a:xfrm>
      </p:grpSpPr>
      <p:pic>
        <p:nvPicPr>
          <p:cNvPr id="35" name="Google Shape;35;p21"/>
          <p:cNvPicPr preferRelativeResize="0"/>
          <p:nvPr/>
        </p:nvPicPr>
        <p:blipFill rotWithShape="1">
          <a:blip r:embed="rId2">
            <a:alphaModFix/>
          </a:blip>
          <a:srcRect b="22673" l="39434" r="0" t="20278"/>
          <a:stretch/>
        </p:blipFill>
        <p:spPr>
          <a:xfrm>
            <a:off x="25785" y="0"/>
            <a:ext cx="4093633" cy="3912394"/>
          </a:xfrm>
          <a:prstGeom prst="rect">
            <a:avLst/>
          </a:prstGeom>
          <a:noFill/>
          <a:ln>
            <a:noFill/>
          </a:ln>
        </p:spPr>
      </p:pic>
      <p:sp>
        <p:nvSpPr>
          <p:cNvPr id="36" name="Google Shape;36;p21"/>
          <p:cNvSpPr txBox="1"/>
          <p:nvPr>
            <p:ph type="title"/>
          </p:nvPr>
        </p:nvSpPr>
        <p:spPr>
          <a:xfrm>
            <a:off x="2933700" y="568961"/>
            <a:ext cx="8420100"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1"/>
          <p:cNvSpPr txBox="1"/>
          <p:nvPr>
            <p:ph idx="1" type="body"/>
          </p:nvPr>
        </p:nvSpPr>
        <p:spPr>
          <a:xfrm>
            <a:off x="2933700" y="2797255"/>
            <a:ext cx="3924300"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21"/>
          <p:cNvSpPr txBox="1"/>
          <p:nvPr>
            <p:ph idx="2" type="body"/>
          </p:nvPr>
        </p:nvSpPr>
        <p:spPr>
          <a:xfrm>
            <a:off x="2933700" y="3251596"/>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1"/>
          <p:cNvSpPr txBox="1"/>
          <p:nvPr>
            <p:ph idx="3" type="body"/>
          </p:nvPr>
        </p:nvSpPr>
        <p:spPr>
          <a:xfrm>
            <a:off x="7410173" y="2797255"/>
            <a:ext cx="3943627" cy="4644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21"/>
          <p:cNvSpPr txBox="1"/>
          <p:nvPr>
            <p:ph idx="4" type="body"/>
          </p:nvPr>
        </p:nvSpPr>
        <p:spPr>
          <a:xfrm>
            <a:off x="7410173" y="3251595"/>
            <a:ext cx="3943627" cy="3234264"/>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1" type="ftr"/>
          </p:nvPr>
        </p:nvSpPr>
        <p:spPr>
          <a:xfrm>
            <a:off x="296926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1"/>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3" name="Shape 43"/>
        <p:cNvGrpSpPr/>
        <p:nvPr/>
      </p:nvGrpSpPr>
      <p:grpSpPr>
        <a:xfrm>
          <a:off x="0" y="0"/>
          <a:ext cx="0" cy="0"/>
          <a:chOff x="0" y="0"/>
          <a:chExt cx="0" cy="0"/>
        </a:xfrm>
      </p:grpSpPr>
      <p:sp>
        <p:nvSpPr>
          <p:cNvPr id="44" name="Google Shape;44;p19"/>
          <p:cNvSpPr txBox="1"/>
          <p:nvPr>
            <p:ph type="title"/>
          </p:nvPr>
        </p:nvSpPr>
        <p:spPr>
          <a:xfrm>
            <a:off x="1322318" y="268360"/>
            <a:ext cx="7288282" cy="212117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 type="body"/>
          </p:nvPr>
        </p:nvSpPr>
        <p:spPr>
          <a:xfrm>
            <a:off x="1322388" y="2763078"/>
            <a:ext cx="7288212" cy="340705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800"/>
              <a:buFont typeface="Arial"/>
              <a:buNone/>
              <a:defRPr b="1"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46" name="Google Shape;46;p19"/>
          <p:cNvGrpSpPr/>
          <p:nvPr/>
        </p:nvGrpSpPr>
        <p:grpSpPr>
          <a:xfrm>
            <a:off x="9096374" y="-25401"/>
            <a:ext cx="3095625" cy="6883401"/>
            <a:chOff x="9096375" y="-25401"/>
            <a:chExt cx="3095625" cy="6883401"/>
          </a:xfrm>
        </p:grpSpPr>
        <p:cxnSp>
          <p:nvCxnSpPr>
            <p:cNvPr id="47" name="Google Shape;47;p19"/>
            <p:cNvCxnSpPr/>
            <p:nvPr/>
          </p:nvCxnSpPr>
          <p:spPr>
            <a:xfrm>
              <a:off x="9096375" y="1497012"/>
              <a:ext cx="3095625" cy="0"/>
            </a:xfrm>
            <a:prstGeom prst="straightConnector1">
              <a:avLst/>
            </a:prstGeom>
            <a:noFill/>
            <a:ln cap="flat" cmpd="sng" w="9525">
              <a:solidFill>
                <a:schemeClr val="dk1"/>
              </a:solidFill>
              <a:prstDash val="solid"/>
              <a:miter lim="800000"/>
              <a:headEnd len="sm" w="sm" type="none"/>
              <a:tailEnd len="sm" w="sm" type="none"/>
            </a:ln>
          </p:spPr>
        </p:cxnSp>
        <p:cxnSp>
          <p:nvCxnSpPr>
            <p:cNvPr id="48" name="Google Shape;48;p19"/>
            <p:cNvCxnSpPr/>
            <p:nvPr/>
          </p:nvCxnSpPr>
          <p:spPr>
            <a:xfrm flipH="1">
              <a:off x="9381744" y="-25401"/>
              <a:ext cx="2810256" cy="6883401"/>
            </a:xfrm>
            <a:prstGeom prst="straightConnector1">
              <a:avLst/>
            </a:prstGeom>
            <a:noFill/>
            <a:ln cap="flat" cmpd="sng" w="9525">
              <a:solidFill>
                <a:schemeClr val="dk1"/>
              </a:solidFill>
              <a:prstDash val="solid"/>
              <a:miter lim="800000"/>
              <a:headEnd len="sm" w="sm" type="none"/>
              <a:tailEnd len="sm" w="sm" type="none"/>
            </a:ln>
          </p:spPr>
        </p:cxnSp>
      </p:grpSp>
      <p:cxnSp>
        <p:nvCxnSpPr>
          <p:cNvPr id="49" name="Google Shape;49;p19"/>
          <p:cNvCxnSpPr/>
          <p:nvPr/>
        </p:nvCxnSpPr>
        <p:spPr>
          <a:xfrm flipH="1" rot="10800000">
            <a:off x="-1" y="-25403"/>
            <a:ext cx="1210573" cy="2048161"/>
          </a:xfrm>
          <a:prstGeom prst="straightConnector1">
            <a:avLst/>
          </a:prstGeom>
          <a:noFill/>
          <a:ln cap="flat" cmpd="sng" w="9525">
            <a:solidFill>
              <a:schemeClr val="dk1"/>
            </a:solidFill>
            <a:prstDash val="solid"/>
            <a:miter lim="800000"/>
            <a:headEnd len="sm" w="sm" type="none"/>
            <a:tailEnd len="sm" w="sm" type="none"/>
          </a:ln>
        </p:spPr>
      </p:cxnSp>
      <p:sp>
        <p:nvSpPr>
          <p:cNvPr id="50" name="Google Shape;50;p19"/>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9"/>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2">
  <p:cSld name="Section Break 2">
    <p:bg>
      <p:bgPr>
        <a:solidFill>
          <a:schemeClr val="dk1"/>
        </a:solidFill>
      </p:bgPr>
    </p:bg>
    <p:spTree>
      <p:nvGrpSpPr>
        <p:cNvPr id="52" name="Shape 52"/>
        <p:cNvGrpSpPr/>
        <p:nvPr/>
      </p:nvGrpSpPr>
      <p:grpSpPr>
        <a:xfrm>
          <a:off x="0" y="0"/>
          <a:ext cx="0" cy="0"/>
          <a:chOff x="0" y="0"/>
          <a:chExt cx="0" cy="0"/>
        </a:xfrm>
      </p:grpSpPr>
      <p:sp>
        <p:nvSpPr>
          <p:cNvPr id="53" name="Google Shape;53;p18"/>
          <p:cNvSpPr txBox="1"/>
          <p:nvPr>
            <p:ph type="ctrTitle"/>
          </p:nvPr>
        </p:nvSpPr>
        <p:spPr>
          <a:xfrm>
            <a:off x="6991350" y="487680"/>
            <a:ext cx="4179570" cy="3376691"/>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4" name="Google Shape;54;p18"/>
          <p:cNvCxnSpPr/>
          <p:nvPr/>
        </p:nvCxnSpPr>
        <p:spPr>
          <a:xfrm>
            <a:off x="3990667" y="0"/>
            <a:ext cx="1126278" cy="2512291"/>
          </a:xfrm>
          <a:prstGeom prst="straightConnector1">
            <a:avLst/>
          </a:prstGeom>
          <a:noFill/>
          <a:ln cap="flat" cmpd="sng" w="9525">
            <a:solidFill>
              <a:schemeClr val="lt1"/>
            </a:solidFill>
            <a:prstDash val="solid"/>
            <a:miter lim="800000"/>
            <a:headEnd len="sm" w="sm" type="none"/>
            <a:tailEnd len="sm" w="sm" type="none"/>
          </a:ln>
        </p:spPr>
      </p:cxnSp>
      <p:sp>
        <p:nvSpPr>
          <p:cNvPr id="55" name="Google Shape;55;p18"/>
          <p:cNvSpPr/>
          <p:nvPr>
            <p:ph idx="2" type="pic"/>
          </p:nvPr>
        </p:nvSpPr>
        <p:spPr>
          <a:xfrm>
            <a:off x="0" y="-5080"/>
            <a:ext cx="6576291" cy="6872605"/>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1"/>
        </a:solidFill>
      </p:bgPr>
    </p:bg>
    <p:spTree>
      <p:nvGrpSpPr>
        <p:cNvPr id="56" name="Shape 56"/>
        <p:cNvGrpSpPr/>
        <p:nvPr/>
      </p:nvGrpSpPr>
      <p:grpSpPr>
        <a:xfrm>
          <a:off x="0" y="0"/>
          <a:ext cx="0" cy="0"/>
          <a:chOff x="0" y="0"/>
          <a:chExt cx="0" cy="0"/>
        </a:xfrm>
      </p:grpSpPr>
      <p:sp>
        <p:nvSpPr>
          <p:cNvPr id="57" name="Google Shape;57;p22"/>
          <p:cNvSpPr txBox="1"/>
          <p:nvPr>
            <p:ph type="title"/>
          </p:nvPr>
        </p:nvSpPr>
        <p:spPr>
          <a:xfrm>
            <a:off x="1341120" y="558801"/>
            <a:ext cx="9953308" cy="17808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58" name="Google Shape;58;p22"/>
          <p:cNvGrpSpPr/>
          <p:nvPr/>
        </p:nvGrpSpPr>
        <p:grpSpPr>
          <a:xfrm>
            <a:off x="4429817" y="0"/>
            <a:ext cx="7762183" cy="2754814"/>
            <a:chOff x="7334250" y="0"/>
            <a:chExt cx="4857750" cy="1724025"/>
          </a:xfrm>
        </p:grpSpPr>
        <p:cxnSp>
          <p:nvCxnSpPr>
            <p:cNvPr id="59" name="Google Shape;59;p22"/>
            <p:cNvCxnSpPr/>
            <p:nvPr/>
          </p:nvCxnSpPr>
          <p:spPr>
            <a:xfrm rot="10800000">
              <a:off x="7334250" y="0"/>
              <a:ext cx="4857750" cy="762000"/>
            </a:xfrm>
            <a:prstGeom prst="straightConnector1">
              <a:avLst/>
            </a:prstGeom>
            <a:noFill/>
            <a:ln cap="flat" cmpd="sng" w="9525">
              <a:solidFill>
                <a:schemeClr val="dk1"/>
              </a:solidFill>
              <a:prstDash val="solid"/>
              <a:miter lim="800000"/>
              <a:headEnd len="sm" w="sm" type="none"/>
              <a:tailEnd len="sm" w="sm" type="none"/>
            </a:ln>
          </p:spPr>
        </p:cxnSp>
        <p:cxnSp>
          <p:nvCxnSpPr>
            <p:cNvPr id="60" name="Google Shape;60;p22"/>
            <p:cNvCxnSpPr/>
            <p:nvPr/>
          </p:nvCxnSpPr>
          <p:spPr>
            <a:xfrm>
              <a:off x="11487150" y="0"/>
              <a:ext cx="704850" cy="1724025"/>
            </a:xfrm>
            <a:prstGeom prst="straightConnector1">
              <a:avLst/>
            </a:prstGeom>
            <a:noFill/>
            <a:ln cap="flat" cmpd="sng" w="9525">
              <a:solidFill>
                <a:schemeClr val="dk1"/>
              </a:solidFill>
              <a:prstDash val="solid"/>
              <a:miter lim="800000"/>
              <a:headEnd len="sm" w="sm" type="none"/>
              <a:tailEnd len="sm" w="sm" type="none"/>
            </a:ln>
          </p:spPr>
        </p:cxnSp>
      </p:grpSp>
      <p:sp>
        <p:nvSpPr>
          <p:cNvPr id="61" name="Google Shape;61;p22"/>
          <p:cNvSpPr txBox="1"/>
          <p:nvPr>
            <p:ph idx="1" type="body"/>
          </p:nvPr>
        </p:nvSpPr>
        <p:spPr>
          <a:xfrm>
            <a:off x="1341120" y="2960877"/>
            <a:ext cx="2722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22"/>
          <p:cNvSpPr txBox="1"/>
          <p:nvPr>
            <p:ph idx="2" type="body"/>
          </p:nvPr>
        </p:nvSpPr>
        <p:spPr>
          <a:xfrm>
            <a:off x="1341120" y="3392035"/>
            <a:ext cx="2722880" cy="2907164"/>
          </a:xfrm>
          <a:prstGeom prst="rect">
            <a:avLst/>
          </a:prstGeom>
          <a:noFill/>
          <a:ln>
            <a:noFill/>
          </a:ln>
        </p:spPr>
        <p:txBody>
          <a:bodyPr anchorCtr="0" anchor="t" bIns="45700" lIns="91425" spcFirstLastPara="1" rIns="91425" wrap="square" tIns="0">
            <a:normAutofit/>
          </a:bodyPr>
          <a:lstStyle>
            <a:lvl1pPr indent="-342900" lvl="0" marL="457200" algn="l">
              <a:lnSpc>
                <a:spcPct val="100000"/>
              </a:lnSpc>
              <a:spcBef>
                <a:spcPts val="1000"/>
              </a:spcBef>
              <a:spcAft>
                <a:spcPts val="0"/>
              </a:spcAft>
              <a:buClr>
                <a:schemeClr val="dk1"/>
              </a:buClr>
              <a:buSzPts val="1800"/>
              <a:buFont typeface="Arial"/>
              <a:buAutoNum type="arabicPeriod"/>
              <a:defRPr b="0" sz="1800"/>
            </a:lvl1pPr>
            <a:lvl2pPr indent="-342900" lvl="1" marL="914400" algn="l">
              <a:lnSpc>
                <a:spcPct val="100000"/>
              </a:lnSpc>
              <a:spcBef>
                <a:spcPts val="1000"/>
              </a:spcBef>
              <a:spcAft>
                <a:spcPts val="0"/>
              </a:spcAft>
              <a:buClr>
                <a:schemeClr val="dk1"/>
              </a:buClr>
              <a:buSzPts val="1800"/>
              <a:buFont typeface="Arial"/>
              <a:buAutoNum type="alphaLcPeriod"/>
              <a:defRPr sz="1800"/>
            </a:lvl2pPr>
            <a:lvl3pPr indent="-342900" lvl="2" marL="1371600" algn="l">
              <a:lnSpc>
                <a:spcPct val="100000"/>
              </a:lnSpc>
              <a:spcBef>
                <a:spcPts val="1000"/>
              </a:spcBef>
              <a:spcAft>
                <a:spcPts val="0"/>
              </a:spcAft>
              <a:buClr>
                <a:schemeClr val="dk1"/>
              </a:buClr>
              <a:buSzPts val="1800"/>
              <a:buFont typeface="Arial"/>
              <a:buAutoNum type="arabicParenR"/>
              <a:defRPr sz="1800"/>
            </a:lvl3pPr>
            <a:lvl4pPr indent="-342900" lvl="3" marL="1828800" algn="l">
              <a:lnSpc>
                <a:spcPct val="100000"/>
              </a:lnSpc>
              <a:spcBef>
                <a:spcPts val="1000"/>
              </a:spcBef>
              <a:spcAft>
                <a:spcPts val="0"/>
              </a:spcAft>
              <a:buClr>
                <a:schemeClr val="dk1"/>
              </a:buClr>
              <a:buSzPts val="1800"/>
              <a:buFont typeface="Arial"/>
              <a:buAutoNum type="alphaLcParenR"/>
              <a:defRPr sz="1800"/>
            </a:lvl4pPr>
            <a:lvl5pPr indent="-342900" lvl="4" marL="2286000" algn="l">
              <a:lnSpc>
                <a:spcPct val="100000"/>
              </a:lnSpc>
              <a:spcBef>
                <a:spcPts val="1000"/>
              </a:spcBef>
              <a:spcAft>
                <a:spcPts val="0"/>
              </a:spcAft>
              <a:buClr>
                <a:schemeClr val="dk1"/>
              </a:buClr>
              <a:buSzPts val="1800"/>
              <a:buFont typeface="Arial"/>
              <a:buAutoNum type="romanLcPeriod"/>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2"/>
          <p:cNvSpPr txBox="1"/>
          <p:nvPr>
            <p:ph idx="3" type="body"/>
          </p:nvPr>
        </p:nvSpPr>
        <p:spPr>
          <a:xfrm>
            <a:off x="4754881" y="2960877"/>
            <a:ext cx="5516880" cy="35128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b="1" sz="1800">
                <a:solidFill>
                  <a:schemeClr val="dk1"/>
                </a:solidFill>
                <a:latin typeface="Arial"/>
                <a:ea typeface="Arial"/>
                <a:cs typeface="Arial"/>
                <a:sym typeface="Arial"/>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22"/>
          <p:cNvSpPr txBox="1"/>
          <p:nvPr>
            <p:ph idx="4" type="body"/>
          </p:nvPr>
        </p:nvSpPr>
        <p:spPr>
          <a:xfrm>
            <a:off x="4754881" y="3324859"/>
            <a:ext cx="5506720" cy="3031489"/>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22"/>
          <p:cNvSpPr txBox="1"/>
          <p:nvPr>
            <p:ph idx="11" type="ftr"/>
          </p:nvPr>
        </p:nvSpPr>
        <p:spPr>
          <a:xfrm>
            <a:off x="1333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67" name="Shape 67"/>
        <p:cNvGrpSpPr/>
        <p:nvPr/>
      </p:nvGrpSpPr>
      <p:grpSpPr>
        <a:xfrm>
          <a:off x="0" y="0"/>
          <a:ext cx="0" cy="0"/>
          <a:chOff x="0" y="0"/>
          <a:chExt cx="0" cy="0"/>
        </a:xfrm>
      </p:grpSpPr>
      <p:cxnSp>
        <p:nvCxnSpPr>
          <p:cNvPr id="68" name="Google Shape;68;p23"/>
          <p:cNvCxnSpPr/>
          <p:nvPr/>
        </p:nvCxnSpPr>
        <p:spPr>
          <a:xfrm rot="10800000">
            <a:off x="3094182" y="0"/>
            <a:ext cx="1745673" cy="3897745"/>
          </a:xfrm>
          <a:prstGeom prst="straightConnector1">
            <a:avLst/>
          </a:prstGeom>
          <a:noFill/>
          <a:ln cap="flat" cmpd="sng" w="9525">
            <a:solidFill>
              <a:schemeClr val="dk1"/>
            </a:solidFill>
            <a:prstDash val="solid"/>
            <a:miter lim="800000"/>
            <a:headEnd len="sm" w="sm" type="none"/>
            <a:tailEnd len="sm" w="sm" type="none"/>
          </a:ln>
        </p:spPr>
      </p:cxnSp>
      <p:sp>
        <p:nvSpPr>
          <p:cNvPr id="69" name="Google Shape;69;p23"/>
          <p:cNvSpPr txBox="1"/>
          <p:nvPr>
            <p:ph type="title"/>
          </p:nvPr>
        </p:nvSpPr>
        <p:spPr>
          <a:xfrm>
            <a:off x="5476874" y="1671639"/>
            <a:ext cx="5884027" cy="12049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00"/>
              <a:buFont typeface="Arial"/>
              <a:buNone/>
              <a:defRPr sz="280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p:nvPr>
            <p:ph idx="2" type="pic"/>
          </p:nvPr>
        </p:nvSpPr>
        <p:spPr>
          <a:xfrm>
            <a:off x="-28230" y="-9144"/>
            <a:ext cx="5481955" cy="6876288"/>
          </a:xfrm>
          <a:prstGeom prst="rect">
            <a:avLst/>
          </a:prstGeom>
          <a:noFill/>
          <a:ln>
            <a:noFill/>
          </a:ln>
        </p:spPr>
      </p:sp>
      <p:sp>
        <p:nvSpPr>
          <p:cNvPr id="71" name="Google Shape;71;p23"/>
          <p:cNvSpPr txBox="1"/>
          <p:nvPr>
            <p:ph idx="11" type="ftr"/>
          </p:nvPr>
        </p:nvSpPr>
        <p:spPr>
          <a:xfrm>
            <a:off x="825500" y="6356349"/>
            <a:ext cx="3819228"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3" name="Google Shape;73;p23"/>
          <p:cNvSpPr txBox="1"/>
          <p:nvPr>
            <p:ph idx="1" type="body"/>
          </p:nvPr>
        </p:nvSpPr>
        <p:spPr>
          <a:xfrm>
            <a:off x="5453725" y="3660774"/>
            <a:ext cx="5907176" cy="2536826"/>
          </a:xfrm>
          <a:prstGeom prst="rect">
            <a:avLst/>
          </a:prstGeom>
          <a:noFill/>
          <a:ln>
            <a:noFill/>
          </a:ln>
        </p:spPr>
        <p:txBody>
          <a:bodyPr anchorCtr="0" anchor="t" bIns="45700" lIns="91425" spcFirstLastPara="1" rIns="91425" wrap="square" tIns="0">
            <a:normAutofit/>
          </a:bodyPr>
          <a:lstStyle>
            <a:lvl1pPr indent="-228600" lvl="0" marL="457200" algn="l">
              <a:lnSpc>
                <a:spcPct val="100000"/>
              </a:lnSpc>
              <a:spcBef>
                <a:spcPts val="1000"/>
              </a:spcBef>
              <a:spcAft>
                <a:spcPts val="0"/>
              </a:spcAft>
              <a:buClr>
                <a:schemeClr val="dk1"/>
              </a:buClr>
              <a:buSzPts val="1800"/>
              <a:buFont typeface="Arial"/>
              <a:buNone/>
              <a:defRPr b="0" sz="1800"/>
            </a:lvl1pPr>
            <a:lvl2pPr indent="-342900" lvl="1" marL="914400" algn="l">
              <a:lnSpc>
                <a:spcPct val="100000"/>
              </a:lnSpc>
              <a:spcBef>
                <a:spcPts val="1000"/>
              </a:spcBef>
              <a:spcAft>
                <a:spcPts val="0"/>
              </a:spcAft>
              <a:buClr>
                <a:schemeClr val="dk1"/>
              </a:buClr>
              <a:buSzPts val="1800"/>
              <a:buFont typeface="Arial"/>
              <a:buChar char="•"/>
              <a:defRPr sz="1800"/>
            </a:lvl2pPr>
            <a:lvl3pPr indent="-342900" lvl="2" marL="1371600" algn="l">
              <a:lnSpc>
                <a:spcPct val="100000"/>
              </a:lnSpc>
              <a:spcBef>
                <a:spcPts val="1000"/>
              </a:spcBef>
              <a:spcAft>
                <a:spcPts val="0"/>
              </a:spcAft>
              <a:buClr>
                <a:schemeClr val="dk1"/>
              </a:buClr>
              <a:buSzPts val="1800"/>
              <a:buFont typeface="Arial"/>
              <a:buChar char="•"/>
              <a:defRPr sz="1800"/>
            </a:lvl3pPr>
            <a:lvl4pPr indent="-342900" lvl="3" marL="1828800" algn="l">
              <a:lnSpc>
                <a:spcPct val="100000"/>
              </a:lnSpc>
              <a:spcBef>
                <a:spcPts val="1000"/>
              </a:spcBef>
              <a:spcAft>
                <a:spcPts val="0"/>
              </a:spcAft>
              <a:buClr>
                <a:schemeClr val="dk1"/>
              </a:buClr>
              <a:buSzPts val="1800"/>
              <a:buFont typeface="Arial"/>
              <a:buChar char="•"/>
              <a:defRPr sz="1800"/>
            </a:lvl4pPr>
            <a:lvl5pPr indent="-342900" lvl="4" marL="2286000" algn="l">
              <a:lnSpc>
                <a:spcPct val="100000"/>
              </a:lnSpc>
              <a:spcBef>
                <a:spcPts val="1000"/>
              </a:spcBef>
              <a:spcAft>
                <a:spcPts val="0"/>
              </a:spcAft>
              <a:buClr>
                <a:schemeClr val="dk1"/>
              </a:buClr>
              <a:buSzPts val="1800"/>
              <a:buFont typeface="Arial"/>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hyperlink" Target="https://databento.com/" TargetMode="External"/><Relationship Id="rId4" Type="http://schemas.openxmlformats.org/officeDocument/2006/relationships/hyperlink" Target="https://lobsterdata.com/" TargetMode="External"/><Relationship Id="rId5" Type="http://schemas.openxmlformats.org/officeDocument/2006/relationships/hyperlink" Target="https://crypto-lak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07a76f61fe_0_5"/>
          <p:cNvSpPr txBox="1"/>
          <p:nvPr>
            <p:ph type="ctrTitle"/>
          </p:nvPr>
        </p:nvSpPr>
        <p:spPr>
          <a:xfrm>
            <a:off x="3620050" y="3859175"/>
            <a:ext cx="8267100" cy="32004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Clr>
                <a:schemeClr val="dk1"/>
              </a:buClr>
              <a:buSzPts val="3600"/>
              <a:buFont typeface="Arial"/>
              <a:buNone/>
            </a:pPr>
            <a:r>
              <a:rPr lang="en-US" sz="6000">
                <a:latin typeface="Spectral"/>
                <a:ea typeface="Spectral"/>
                <a:cs typeface="Spectral"/>
                <a:sym typeface="Spectral"/>
              </a:rPr>
              <a:t>Welcome! </a:t>
            </a:r>
            <a:endParaRPr sz="6000">
              <a:latin typeface="Spectral"/>
              <a:ea typeface="Spectral"/>
              <a:cs typeface="Spectral"/>
              <a:sym typeface="Spectral"/>
            </a:endParaRPr>
          </a:p>
          <a:p>
            <a:pPr indent="0" lvl="0" marL="0" rtl="0" algn="r">
              <a:lnSpc>
                <a:spcPct val="90000"/>
              </a:lnSpc>
              <a:spcBef>
                <a:spcPts val="0"/>
              </a:spcBef>
              <a:spcAft>
                <a:spcPts val="0"/>
              </a:spcAft>
              <a:buClr>
                <a:schemeClr val="dk1"/>
              </a:buClr>
              <a:buSzPts val="3600"/>
              <a:buFont typeface="Arial"/>
              <a:buNone/>
            </a:pPr>
            <a:r>
              <a:rPr lang="en-US" sz="6000">
                <a:latin typeface="Spectral"/>
                <a:ea typeface="Spectral"/>
                <a:cs typeface="Spectral"/>
                <a:sym typeface="Spectral"/>
              </a:rPr>
              <a:t>Please, have a seat.</a:t>
            </a:r>
            <a:endParaRPr sz="6000">
              <a:latin typeface="Spectral"/>
              <a:ea typeface="Spectral"/>
              <a:cs typeface="Spectral"/>
              <a:sym typeface="Spectral"/>
            </a:endParaRPr>
          </a:p>
        </p:txBody>
      </p:sp>
      <p:sp>
        <p:nvSpPr>
          <p:cNvPr id="108" name="Google Shape;108;g307a76f61fe_0_5"/>
          <p:cNvSpPr txBox="1"/>
          <p:nvPr/>
        </p:nvSpPr>
        <p:spPr>
          <a:xfrm>
            <a:off x="8802975" y="342200"/>
            <a:ext cx="3000000" cy="1902600"/>
          </a:xfrm>
          <a:prstGeom prst="rect">
            <a:avLst/>
          </a:prstGeom>
          <a:noFill/>
          <a:ln>
            <a:noFill/>
          </a:ln>
        </p:spPr>
        <p:txBody>
          <a:bodyPr anchorCtr="0" anchor="t" bIns="91425" lIns="91425" spcFirstLastPara="1" rIns="91425" wrap="square" tIns="91425">
            <a:spAutoFit/>
          </a:bodyPr>
          <a:lstStyle/>
          <a:p>
            <a:pPr indent="0" lvl="0" marL="0" marR="0" rtl="0" algn="r">
              <a:lnSpc>
                <a:spcPct val="90000"/>
              </a:lnSpc>
              <a:spcBef>
                <a:spcPts val="0"/>
              </a:spcBef>
              <a:spcAft>
                <a:spcPts val="0"/>
              </a:spcAft>
              <a:buClr>
                <a:srgbClr val="000000"/>
              </a:buClr>
              <a:buSzPts val="3500"/>
              <a:buFont typeface="Arial"/>
              <a:buNone/>
            </a:pPr>
            <a:r>
              <a:rPr b="0" i="1" lang="en-US" sz="3500" u="none" cap="none" strike="noStrike">
                <a:solidFill>
                  <a:schemeClr val="dk1"/>
                </a:solidFill>
                <a:latin typeface="Spectral"/>
                <a:ea typeface="Spectral"/>
                <a:cs typeface="Spectral"/>
                <a:sym typeface="Spectral"/>
              </a:rPr>
              <a:t>CWRU Quants</a:t>
            </a:r>
            <a:endParaRPr b="0" i="1" sz="35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2500"/>
              <a:buFont typeface="Arial"/>
              <a:buNone/>
            </a:pPr>
            <a:r>
              <a:rPr b="0" i="1" lang="en-US" sz="2500" u="none" cap="none" strike="noStrike">
                <a:solidFill>
                  <a:schemeClr val="dk1"/>
                </a:solidFill>
                <a:latin typeface="Spectral"/>
                <a:ea typeface="Spectral"/>
                <a:cs typeface="Spectral"/>
                <a:sym typeface="Spectral"/>
              </a:rPr>
              <a:t>quants@case.edu</a:t>
            </a:r>
            <a:endParaRPr b="0" i="1" sz="25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3200"/>
              <a:buFont typeface="Arial"/>
              <a:buNone/>
            </a:pPr>
            <a:r>
              <a:t/>
            </a:r>
            <a:endParaRPr b="0" i="1" sz="3200" u="none" cap="none" strike="noStrike">
              <a:solidFill>
                <a:schemeClr val="dk1"/>
              </a:solidFill>
              <a:latin typeface="Spectral"/>
              <a:ea typeface="Spectral"/>
              <a:cs typeface="Spectral"/>
              <a:sym typeface="Spectral"/>
            </a:endParaRPr>
          </a:p>
          <a:p>
            <a:pPr indent="0" lvl="0" marL="0" marR="0" rtl="0" algn="r">
              <a:lnSpc>
                <a:spcPct val="90000"/>
              </a:lnSpc>
              <a:spcBef>
                <a:spcPts val="0"/>
              </a:spcBef>
              <a:spcAft>
                <a:spcPts val="0"/>
              </a:spcAft>
              <a:buClr>
                <a:srgbClr val="000000"/>
              </a:buClr>
              <a:buSzPts val="3200"/>
              <a:buFont typeface="Arial"/>
              <a:buNone/>
            </a:pPr>
            <a:r>
              <a:t/>
            </a:r>
            <a:endParaRPr b="0" i="1" sz="3200" u="none" cap="none" strike="noStrike">
              <a:solidFill>
                <a:schemeClr val="dk1"/>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2103400" y="1198275"/>
            <a:ext cx="6900000" cy="5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u="sng">
                <a:latin typeface="Spectral"/>
                <a:ea typeface="Spectral"/>
                <a:cs typeface="Spectral"/>
                <a:sym typeface="Spectral"/>
              </a:rPr>
              <a:t>What do orderbooks tell quants?</a:t>
            </a:r>
            <a:endParaRPr u="sng">
              <a:latin typeface="Spectral"/>
              <a:ea typeface="Spectral"/>
              <a:cs typeface="Spectral"/>
              <a:sym typeface="Spectral"/>
            </a:endParaRPr>
          </a:p>
        </p:txBody>
      </p:sp>
      <p:sp>
        <p:nvSpPr>
          <p:cNvPr id="183" name="Google Shape;183;p7"/>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84" name="Google Shape;184;p7"/>
          <p:cNvSpPr txBox="1"/>
          <p:nvPr/>
        </p:nvSpPr>
        <p:spPr>
          <a:xfrm>
            <a:off x="2103400" y="2367350"/>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Liquidity - </a:t>
            </a:r>
            <a:r>
              <a:rPr lang="en-US" sz="1800">
                <a:solidFill>
                  <a:schemeClr val="dk1"/>
                </a:solidFill>
                <a:latin typeface="Spectral"/>
                <a:ea typeface="Spectral"/>
                <a:cs typeface="Spectral"/>
                <a:sym typeface="Spectral"/>
              </a:rPr>
              <a:t>the ease of trading an asset. An orderbook with relatively few orders means that the asset is illiquid: trading it could take a long time and incur slippage costs.</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This is very important to traders, as they’re responsible for getting a firm in or out of a position as efficiently as possible.</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Spread - </a:t>
            </a:r>
            <a:r>
              <a:rPr lang="en-US" sz="1800">
                <a:solidFill>
                  <a:schemeClr val="dk1"/>
                </a:solidFill>
                <a:latin typeface="Spectral"/>
                <a:ea typeface="Spectral"/>
                <a:cs typeface="Spectral"/>
                <a:sym typeface="Spectral"/>
              </a:rPr>
              <a:t>typically illiquid assets will also have a high bid-ask spread, indicating that slippage </a:t>
            </a:r>
            <a:r>
              <a:rPr lang="en-US" sz="1800">
                <a:solidFill>
                  <a:schemeClr val="dk1"/>
                </a:solidFill>
                <a:latin typeface="Spectral"/>
                <a:ea typeface="Spectral"/>
                <a:cs typeface="Spectral"/>
                <a:sym typeface="Spectral"/>
              </a:rPr>
              <a:t>could</a:t>
            </a:r>
            <a:r>
              <a:rPr lang="en-US" sz="1800">
                <a:solidFill>
                  <a:schemeClr val="dk1"/>
                </a:solidFill>
                <a:latin typeface="Spectral"/>
                <a:ea typeface="Spectral"/>
                <a:cs typeface="Spectral"/>
                <a:sym typeface="Spectral"/>
              </a:rPr>
              <a:t> be an issue in trading</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Market making </a:t>
            </a:r>
            <a:r>
              <a:rPr lang="en-US" sz="1800">
                <a:solidFill>
                  <a:schemeClr val="dk1"/>
                </a:solidFill>
                <a:latin typeface="Spectral"/>
                <a:ea typeface="Spectral"/>
                <a:cs typeface="Spectral"/>
                <a:sym typeface="Spectral"/>
              </a:rPr>
              <a:t>firms are able to sell at the ask (higher price) and buy at the bid (lower price). A wide bid-ask spread is an opportunity for a HFT market maker to quickly buy all the cheap shares and immediately sell them for a steep premium to profit until the bid rises and the ask falls. (think arbitrage!)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Quant developers who build backtesting software and simulations will often use orderbook data to find the spread and make trades fill at realistic prices</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799562acd_0_3"/>
          <p:cNvSpPr txBox="1"/>
          <p:nvPr>
            <p:ph type="title"/>
          </p:nvPr>
        </p:nvSpPr>
        <p:spPr>
          <a:xfrm>
            <a:off x="2103400" y="1198275"/>
            <a:ext cx="6900000" cy="5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u="sng">
                <a:latin typeface="Spectral"/>
                <a:ea typeface="Spectral"/>
                <a:cs typeface="Spectral"/>
                <a:sym typeface="Spectral"/>
              </a:rPr>
              <a:t>What do orderbooks tell quants? (cont’d)</a:t>
            </a:r>
            <a:endParaRPr u="sng">
              <a:latin typeface="Spectral"/>
              <a:ea typeface="Spectral"/>
              <a:cs typeface="Spectral"/>
              <a:sym typeface="Spectral"/>
            </a:endParaRPr>
          </a:p>
        </p:txBody>
      </p:sp>
      <p:sp>
        <p:nvSpPr>
          <p:cNvPr id="191" name="Google Shape;191;g31799562acd_0_3"/>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92" name="Google Shape;192;g31799562acd_0_3"/>
          <p:cNvSpPr txBox="1"/>
          <p:nvPr/>
        </p:nvSpPr>
        <p:spPr>
          <a:xfrm>
            <a:off x="2103400" y="2367350"/>
            <a:ext cx="8859000" cy="40290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Impending Price Moves - </a:t>
            </a:r>
            <a:r>
              <a:rPr lang="en-US" sz="1800">
                <a:solidFill>
                  <a:schemeClr val="dk1"/>
                </a:solidFill>
                <a:latin typeface="Spectral"/>
                <a:ea typeface="Spectral"/>
                <a:cs typeface="Spectral"/>
                <a:sym typeface="Spectral"/>
              </a:rPr>
              <a:t>A large imbalance towards one side of the book can be a sign that the side with </a:t>
            </a:r>
            <a:r>
              <a:rPr lang="en-US" sz="1800">
                <a:solidFill>
                  <a:schemeClr val="dk1"/>
                </a:solidFill>
                <a:latin typeface="Spectral"/>
                <a:ea typeface="Spectral"/>
                <a:cs typeface="Spectral"/>
                <a:sym typeface="Spectral"/>
              </a:rPr>
              <a:t>more</a:t>
            </a:r>
            <a:r>
              <a:rPr lang="en-US" sz="1800">
                <a:solidFill>
                  <a:schemeClr val="dk1"/>
                </a:solidFill>
                <a:latin typeface="Spectral"/>
                <a:ea typeface="Spectral"/>
                <a:cs typeface="Spectral"/>
                <a:sym typeface="Spectral"/>
              </a:rPr>
              <a:t> orders is about to push the price in their direction.</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Researchers will develop new algorithms to detect order book imbalances and trade them – it isn’t as simple as just buy when there’s a buy imbalance and vice versa!</a:t>
            </a:r>
            <a:endParaRPr sz="1800">
              <a:solidFill>
                <a:schemeClr val="dk1"/>
              </a:solidFill>
              <a:latin typeface="Spectral"/>
              <a:ea typeface="Spectral"/>
              <a:cs typeface="Spectral"/>
              <a:sym typeface="Spectral"/>
            </a:endParaRPr>
          </a:p>
          <a:p>
            <a:pPr indent="-342900" lvl="0" marL="457200" marR="0" rtl="0" algn="l">
              <a:lnSpc>
                <a:spcPct val="100000"/>
              </a:lnSpc>
              <a:spcBef>
                <a:spcPts val="0"/>
              </a:spcBef>
              <a:spcAft>
                <a:spcPts val="0"/>
              </a:spcAft>
              <a:buClr>
                <a:schemeClr val="dk1"/>
              </a:buClr>
              <a:buSzPts val="1800"/>
              <a:buFont typeface="Spectral"/>
              <a:buChar char="●"/>
            </a:pPr>
            <a:r>
              <a:rPr b="1" lang="en-US" sz="1800">
                <a:solidFill>
                  <a:schemeClr val="dk1"/>
                </a:solidFill>
                <a:latin typeface="Spectral"/>
                <a:ea typeface="Spectral"/>
                <a:cs typeface="Spectral"/>
                <a:sym typeface="Spectral"/>
              </a:rPr>
              <a:t>Arbitrage</a:t>
            </a:r>
            <a:r>
              <a:rPr lang="en-US" sz="1800">
                <a:solidFill>
                  <a:schemeClr val="dk1"/>
                </a:solidFill>
                <a:latin typeface="Spectral"/>
                <a:ea typeface="Spectral"/>
                <a:cs typeface="Spectral"/>
                <a:sym typeface="Spectral"/>
              </a:rPr>
              <a:t> - Even if an asset has the same price on multiple exchanges, a significant difference in the order book on the exchanges could provide a signal for a future divergence in price</a:t>
            </a:r>
            <a:endParaRPr sz="1800">
              <a:solidFill>
                <a:schemeClr val="dk1"/>
              </a:solidFill>
              <a:latin typeface="Spectral"/>
              <a:ea typeface="Spectral"/>
              <a:cs typeface="Spectral"/>
              <a:sym typeface="Spectral"/>
            </a:endParaRPr>
          </a:p>
          <a:p>
            <a:pPr indent="-342900" lvl="1" marL="914400" marR="0" rtl="0" algn="l">
              <a:lnSpc>
                <a:spcPct val="100000"/>
              </a:lnSpc>
              <a:spcBef>
                <a:spcPts val="0"/>
              </a:spcBef>
              <a:spcAft>
                <a:spcPts val="0"/>
              </a:spcAft>
              <a:buClr>
                <a:schemeClr val="dk1"/>
              </a:buClr>
              <a:buSzPts val="1800"/>
              <a:buFont typeface="Spectral"/>
              <a:buChar char="○"/>
            </a:pPr>
            <a:r>
              <a:rPr lang="en-US" sz="1800">
                <a:solidFill>
                  <a:schemeClr val="dk1"/>
                </a:solidFill>
                <a:latin typeface="Spectral"/>
                <a:ea typeface="Spectral"/>
                <a:cs typeface="Spectral"/>
                <a:sym typeface="Spectral"/>
              </a:rPr>
              <a:t>Developing algorithms around this is mostly the domain of researchers</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None/>
            </a:pPr>
            <a:r>
              <a:t/>
            </a:r>
            <a:endParaRPr sz="1800">
              <a:solidFill>
                <a:schemeClr val="dk1"/>
              </a:solidFill>
              <a:latin typeface="Spectral"/>
              <a:ea typeface="Spectral"/>
              <a:cs typeface="Spectral"/>
              <a:sym typeface="Spectr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087a15edf9_1_0"/>
          <p:cNvSpPr txBox="1"/>
          <p:nvPr>
            <p:ph type="title"/>
          </p:nvPr>
        </p:nvSpPr>
        <p:spPr>
          <a:xfrm>
            <a:off x="1322318" y="-569840"/>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An Example: Optimal Trade Execution</a:t>
            </a:r>
            <a:endParaRPr>
              <a:latin typeface="Spectral"/>
              <a:ea typeface="Spectral"/>
              <a:cs typeface="Spectral"/>
              <a:sym typeface="Spectral"/>
            </a:endParaRPr>
          </a:p>
        </p:txBody>
      </p:sp>
      <p:sp>
        <p:nvSpPr>
          <p:cNvPr id="199" name="Google Shape;199;g3087a15edf9_1_0"/>
          <p:cNvSpPr txBox="1"/>
          <p:nvPr>
            <p:ph idx="1" type="body"/>
          </p:nvPr>
        </p:nvSpPr>
        <p:spPr>
          <a:xfrm>
            <a:off x="1322400" y="1696275"/>
            <a:ext cx="8485200" cy="3407100"/>
          </a:xfrm>
          <a:prstGeom prst="rect">
            <a:avLst/>
          </a:prstGeom>
          <a:noFill/>
          <a:ln>
            <a:noFill/>
          </a:ln>
        </p:spPr>
        <p:txBody>
          <a:bodyPr anchorCtr="0" anchor="t" bIns="45700" lIns="91425" spcFirstLastPara="1" rIns="91425" wrap="square" tIns="45700">
            <a:normAutofit/>
          </a:bodyPr>
          <a:lstStyle/>
          <a:p>
            <a:pPr indent="-330200" lvl="0" marL="457200" rtl="0" algn="l">
              <a:lnSpc>
                <a:spcPct val="100000"/>
              </a:lnSpc>
              <a:spcBef>
                <a:spcPts val="100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Let’s say you’re a quant at a small fund that doesn’t have access to dark pools, and the firm would like to sell 100,000 shares of TSLA. You have been tasked with making the trade.</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You know that if you try to buy it all at once, there will be slippage as the order book is “walked” (if you put it all at 330, you’ll fill all the available asks at 330, then all the available shares at 329, then 328, and so on until possibly 300 or lower!)</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You also know that you can’t try to sell it too slowly, because that exposes you to market risk. What if Elon tweets something that causes a volatility event in the stock while you’re selling?!?</a:t>
            </a:r>
            <a:endParaRPr b="0" sz="1600">
              <a:solidFill>
                <a:srgbClr val="232A31"/>
              </a:solidFill>
              <a:highlight>
                <a:srgbClr val="FFFFFF"/>
              </a:highlight>
              <a:latin typeface="Spectral"/>
              <a:ea typeface="Spectral"/>
              <a:cs typeface="Spectral"/>
              <a:sym typeface="Spectral"/>
            </a:endParaRPr>
          </a:p>
          <a:p>
            <a:pPr indent="-330200" lvl="0" marL="457200" rtl="0" algn="l">
              <a:lnSpc>
                <a:spcPct val="100000"/>
              </a:lnSpc>
              <a:spcBef>
                <a:spcPts val="0"/>
              </a:spcBef>
              <a:spcAft>
                <a:spcPts val="0"/>
              </a:spcAft>
              <a:buClr>
                <a:srgbClr val="232A31"/>
              </a:buClr>
              <a:buSzPts val="1600"/>
              <a:buFont typeface="Spectral"/>
              <a:buChar char="●"/>
            </a:pPr>
            <a:r>
              <a:rPr b="0" lang="en-US" sz="1600">
                <a:solidFill>
                  <a:srgbClr val="232A31"/>
                </a:solidFill>
                <a:highlight>
                  <a:srgbClr val="FFFFFF"/>
                </a:highlight>
                <a:latin typeface="Spectral"/>
                <a:ea typeface="Spectral"/>
                <a:cs typeface="Spectral"/>
                <a:sym typeface="Spectral"/>
              </a:rPr>
              <a:t>This leaves us with an optimization problem: how do we make the trade in a way that optimizes for </a:t>
            </a:r>
            <a:r>
              <a:rPr lang="en-US" sz="1600">
                <a:solidFill>
                  <a:srgbClr val="232A31"/>
                </a:solidFill>
                <a:highlight>
                  <a:srgbClr val="FFFFFF"/>
                </a:highlight>
                <a:latin typeface="Spectral"/>
                <a:ea typeface="Spectral"/>
                <a:cs typeface="Spectral"/>
                <a:sym typeface="Spectral"/>
              </a:rPr>
              <a:t>minimal</a:t>
            </a:r>
            <a:r>
              <a:rPr b="0" lang="en-US" sz="1600">
                <a:solidFill>
                  <a:srgbClr val="232A31"/>
                </a:solidFill>
                <a:highlight>
                  <a:srgbClr val="FFFFFF"/>
                </a:highlight>
                <a:latin typeface="Spectral"/>
                <a:ea typeface="Spectral"/>
                <a:cs typeface="Spectral"/>
                <a:sym typeface="Spectral"/>
              </a:rPr>
              <a:t> market impact and </a:t>
            </a:r>
            <a:r>
              <a:rPr lang="en-US" sz="1600">
                <a:solidFill>
                  <a:srgbClr val="232A31"/>
                </a:solidFill>
                <a:highlight>
                  <a:srgbClr val="FFFFFF"/>
                </a:highlight>
                <a:latin typeface="Spectral"/>
                <a:ea typeface="Spectral"/>
                <a:cs typeface="Spectral"/>
                <a:sym typeface="Spectral"/>
              </a:rPr>
              <a:t>minimal </a:t>
            </a:r>
            <a:r>
              <a:rPr b="0" lang="en-US" sz="1600">
                <a:solidFill>
                  <a:srgbClr val="232A31"/>
                </a:solidFill>
                <a:highlight>
                  <a:srgbClr val="FFFFFF"/>
                </a:highlight>
                <a:latin typeface="Spectral"/>
                <a:ea typeface="Spectral"/>
                <a:cs typeface="Spectral"/>
                <a:sym typeface="Spectral"/>
              </a:rPr>
              <a:t>execution time? </a:t>
            </a:r>
            <a:endParaRPr b="0" sz="1600">
              <a:solidFill>
                <a:srgbClr val="232A31"/>
              </a:solidFill>
              <a:highlight>
                <a:srgbClr val="FFFFFF"/>
              </a:highlight>
              <a:latin typeface="Spectral"/>
              <a:ea typeface="Spectral"/>
              <a:cs typeface="Spectral"/>
              <a:sym typeface="Spectral"/>
            </a:endParaRPr>
          </a:p>
        </p:txBody>
      </p:sp>
      <p:sp>
        <p:nvSpPr>
          <p:cNvPr id="200" name="Google Shape;200;g3087a15edf9_1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2f992890d4f_27_5"/>
          <p:cNvSpPr txBox="1"/>
          <p:nvPr/>
        </p:nvSpPr>
        <p:spPr>
          <a:xfrm>
            <a:off x="2873425" y="1667554"/>
            <a:ext cx="5505300" cy="46887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You are trying to find the optimal trading speed, which we’ll call ν.</a:t>
            </a:r>
            <a:endParaRPr sz="1600">
              <a:solidFill>
                <a:schemeClr val="dk1"/>
              </a:solidFill>
              <a:latin typeface="Spectral"/>
              <a:ea typeface="Spectral"/>
              <a:cs typeface="Spectral"/>
              <a:sym typeface="Spectral"/>
            </a:endParaRPr>
          </a:p>
          <a:p>
            <a:pPr indent="-330200" lvl="0" marL="4572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Once you start trading, the firm’s inventory of TSLA, denoted by Q, is a function of the trading speed. We can then define Q as seen at right.</a:t>
            </a:r>
            <a:endParaRPr sz="1600">
              <a:solidFill>
                <a:schemeClr val="dk1"/>
              </a:solidFill>
              <a:latin typeface="Spectral"/>
              <a:ea typeface="Spectral"/>
              <a:cs typeface="Spectral"/>
              <a:sym typeface="Spectral"/>
            </a:endParaRPr>
          </a:p>
          <a:p>
            <a:pPr indent="-330200" lvl="0" marL="4572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Additionally, the bid and ask prices are also a function of your trading speed, since a higher speed will cause the order book to be walked faster. The mean of the bid and ask is denoted S and is defined as seen at right.</a:t>
            </a:r>
            <a:endParaRPr sz="1600">
              <a:solidFill>
                <a:schemeClr val="dk1"/>
              </a:solidFill>
              <a:latin typeface="Spectral"/>
              <a:ea typeface="Spectral"/>
              <a:cs typeface="Spectral"/>
              <a:sym typeface="Spectral"/>
            </a:endParaRPr>
          </a:p>
          <a:p>
            <a:pPr indent="-330200" lvl="0" marL="457200" marR="0" rtl="0" algn="l">
              <a:lnSpc>
                <a:spcPct val="100000"/>
              </a:lnSpc>
              <a:spcBef>
                <a:spcPts val="0"/>
              </a:spcBef>
              <a:spcAft>
                <a:spcPts val="0"/>
              </a:spcAft>
              <a:buClr>
                <a:schemeClr val="dk1"/>
              </a:buClr>
              <a:buSzPts val="1600"/>
              <a:buFont typeface="Spectral"/>
              <a:buChar char="●"/>
            </a:pPr>
            <a:r>
              <a:rPr lang="en-US" sz="1600">
                <a:solidFill>
                  <a:schemeClr val="dk1"/>
                </a:solidFill>
                <a:latin typeface="Spectral"/>
                <a:ea typeface="Spectral"/>
                <a:cs typeface="Spectral"/>
                <a:sym typeface="Spectral"/>
              </a:rPr>
              <a:t>When selling the stock, </a:t>
            </a:r>
            <a:r>
              <a:rPr lang="en-US" sz="1600">
                <a:solidFill>
                  <a:schemeClr val="dk1"/>
                </a:solidFill>
                <a:latin typeface="Spectral"/>
                <a:ea typeface="Spectral"/>
                <a:cs typeface="Spectral"/>
                <a:sym typeface="Spectral"/>
              </a:rPr>
              <a:t>you have to sell at some price between the bid and the ask, inclusive. Since you aren’t a market maker, you can’t just sell at the ask. Selling at the bid would be sub-optimal. Let the trading price be defined by the function at right.</a:t>
            </a:r>
            <a:endParaRPr sz="1600">
              <a:solidFill>
                <a:schemeClr val="dk1"/>
              </a:solidFill>
              <a:latin typeface="Spectral"/>
              <a:ea typeface="Spectral"/>
              <a:cs typeface="Spectral"/>
              <a:sym typeface="Spectral"/>
            </a:endParaRPr>
          </a:p>
        </p:txBody>
      </p:sp>
      <p:sp>
        <p:nvSpPr>
          <p:cNvPr id="207" name="Google Shape;207;g2f992890d4f_27_5"/>
          <p:cNvSpPr txBox="1"/>
          <p:nvPr>
            <p:ph type="title"/>
          </p:nvPr>
        </p:nvSpPr>
        <p:spPr>
          <a:xfrm>
            <a:off x="2873425" y="919825"/>
            <a:ext cx="6639000" cy="543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Key Observations</a:t>
            </a:r>
            <a:endParaRPr>
              <a:latin typeface="Spectral"/>
              <a:ea typeface="Spectral"/>
              <a:cs typeface="Spectral"/>
              <a:sym typeface="Spectral"/>
            </a:endParaRPr>
          </a:p>
        </p:txBody>
      </p:sp>
      <p:sp>
        <p:nvSpPr>
          <p:cNvPr id="208" name="Google Shape;208;g2f992890d4f_27_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09" name="Google Shape;209;g2f992890d4f_27_5"/>
          <p:cNvPicPr preferRelativeResize="0"/>
          <p:nvPr/>
        </p:nvPicPr>
        <p:blipFill>
          <a:blip r:embed="rId3">
            <a:alphaModFix/>
          </a:blip>
          <a:stretch>
            <a:fillRect/>
          </a:stretch>
        </p:blipFill>
        <p:spPr>
          <a:xfrm>
            <a:off x="8700325" y="1120975"/>
            <a:ext cx="2996800" cy="1453000"/>
          </a:xfrm>
          <a:prstGeom prst="rect">
            <a:avLst/>
          </a:prstGeom>
          <a:noFill/>
          <a:ln>
            <a:noFill/>
          </a:ln>
        </p:spPr>
      </p:pic>
      <p:pic>
        <p:nvPicPr>
          <p:cNvPr id="210" name="Google Shape;210;g2f992890d4f_27_5"/>
          <p:cNvPicPr preferRelativeResize="0"/>
          <p:nvPr/>
        </p:nvPicPr>
        <p:blipFill>
          <a:blip r:embed="rId4">
            <a:alphaModFix/>
          </a:blip>
          <a:stretch>
            <a:fillRect/>
          </a:stretch>
        </p:blipFill>
        <p:spPr>
          <a:xfrm>
            <a:off x="8700325" y="2994200"/>
            <a:ext cx="2996800" cy="1452994"/>
          </a:xfrm>
          <a:prstGeom prst="rect">
            <a:avLst/>
          </a:prstGeom>
          <a:noFill/>
          <a:ln>
            <a:noFill/>
          </a:ln>
        </p:spPr>
      </p:pic>
      <p:pic>
        <p:nvPicPr>
          <p:cNvPr id="211" name="Google Shape;211;g2f992890d4f_27_5"/>
          <p:cNvPicPr preferRelativeResize="0"/>
          <p:nvPr/>
        </p:nvPicPr>
        <p:blipFill>
          <a:blip r:embed="rId5">
            <a:alphaModFix/>
          </a:blip>
          <a:stretch>
            <a:fillRect/>
          </a:stretch>
        </p:blipFill>
        <p:spPr>
          <a:xfrm>
            <a:off x="8700325" y="4867425"/>
            <a:ext cx="2996800" cy="11546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8"/>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latin typeface="Spectral"/>
                <a:ea typeface="Spectral"/>
                <a:cs typeface="Spectral"/>
                <a:sym typeface="Spectral"/>
              </a:rPr>
              <a:t>‹#›</a:t>
            </a:fld>
            <a:endParaRPr>
              <a:latin typeface="Spectral"/>
              <a:ea typeface="Spectral"/>
              <a:cs typeface="Spectral"/>
              <a:sym typeface="Spectral"/>
            </a:endParaRPr>
          </a:p>
        </p:txBody>
      </p:sp>
      <p:pic>
        <p:nvPicPr>
          <p:cNvPr id="218" name="Google Shape;218;p8"/>
          <p:cNvPicPr preferRelativeResize="0"/>
          <p:nvPr/>
        </p:nvPicPr>
        <p:blipFill>
          <a:blip r:embed="rId3">
            <a:alphaModFix/>
          </a:blip>
          <a:stretch>
            <a:fillRect/>
          </a:stretch>
        </p:blipFill>
        <p:spPr>
          <a:xfrm>
            <a:off x="1745488" y="1059675"/>
            <a:ext cx="6668449" cy="867350"/>
          </a:xfrm>
          <a:prstGeom prst="rect">
            <a:avLst/>
          </a:prstGeom>
          <a:noFill/>
          <a:ln>
            <a:noFill/>
          </a:ln>
        </p:spPr>
      </p:pic>
      <p:pic>
        <p:nvPicPr>
          <p:cNvPr id="219" name="Google Shape;219;p8"/>
          <p:cNvPicPr preferRelativeResize="0"/>
          <p:nvPr/>
        </p:nvPicPr>
        <p:blipFill>
          <a:blip r:embed="rId4">
            <a:alphaModFix/>
          </a:blip>
          <a:stretch>
            <a:fillRect/>
          </a:stretch>
        </p:blipFill>
        <p:spPr>
          <a:xfrm>
            <a:off x="1363775" y="3239225"/>
            <a:ext cx="7431875" cy="1227125"/>
          </a:xfrm>
          <a:prstGeom prst="rect">
            <a:avLst/>
          </a:prstGeom>
          <a:noFill/>
          <a:ln>
            <a:noFill/>
          </a:ln>
        </p:spPr>
      </p:pic>
      <p:sp>
        <p:nvSpPr>
          <p:cNvPr id="220" name="Google Shape;220;p8"/>
          <p:cNvSpPr txBox="1"/>
          <p:nvPr/>
        </p:nvSpPr>
        <p:spPr>
          <a:xfrm>
            <a:off x="2715975" y="4951926"/>
            <a:ext cx="5505300" cy="1184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1600">
                <a:solidFill>
                  <a:schemeClr val="dk1"/>
                </a:solidFill>
                <a:latin typeface="Spectral"/>
                <a:ea typeface="Spectral"/>
                <a:cs typeface="Spectral"/>
                <a:sym typeface="Spectral"/>
              </a:rPr>
              <a:t>20 minutes of stochastic calculus and differential equations later, we arrive at…</a:t>
            </a:r>
            <a:endParaRPr sz="1600">
              <a:solidFill>
                <a:schemeClr val="dk1"/>
              </a:solidFill>
              <a:latin typeface="Spectral"/>
              <a:ea typeface="Spectral"/>
              <a:cs typeface="Spectral"/>
              <a:sym typeface="Spectr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txBox="1"/>
          <p:nvPr>
            <p:ph type="title"/>
          </p:nvPr>
        </p:nvSpPr>
        <p:spPr>
          <a:xfrm>
            <a:off x="1322325" y="268354"/>
            <a:ext cx="7288200" cy="1276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Our Result</a:t>
            </a:r>
            <a:endParaRPr>
              <a:latin typeface="Spectral"/>
              <a:ea typeface="Spectral"/>
              <a:cs typeface="Spectral"/>
              <a:sym typeface="Spectral"/>
            </a:endParaRPr>
          </a:p>
        </p:txBody>
      </p:sp>
      <p:sp>
        <p:nvSpPr>
          <p:cNvPr id="227" name="Google Shape;227;p5"/>
          <p:cNvSpPr txBox="1"/>
          <p:nvPr>
            <p:ph idx="1" type="body"/>
          </p:nvPr>
        </p:nvSpPr>
        <p:spPr>
          <a:xfrm>
            <a:off x="1322325" y="1615850"/>
            <a:ext cx="6093300" cy="423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0" lang="en-US">
                <a:latin typeface="Spectral"/>
                <a:ea typeface="Spectral"/>
                <a:cs typeface="Spectral"/>
                <a:sym typeface="Spectral"/>
              </a:rPr>
              <a:t>It can be shown that the optimal selling speed is given by</a:t>
            </a:r>
            <a:endParaRPr b="0">
              <a:latin typeface="Spectral"/>
              <a:ea typeface="Spectral"/>
              <a:cs typeface="Spectral"/>
              <a:sym typeface="Spectral"/>
            </a:endParaRPr>
          </a:p>
        </p:txBody>
      </p:sp>
      <p:sp>
        <p:nvSpPr>
          <p:cNvPr id="228" name="Google Shape;228;p5"/>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29" name="Google Shape;229;p5"/>
          <p:cNvPicPr preferRelativeResize="0"/>
          <p:nvPr/>
        </p:nvPicPr>
        <p:blipFill>
          <a:blip r:embed="rId3">
            <a:alphaModFix/>
          </a:blip>
          <a:stretch>
            <a:fillRect/>
          </a:stretch>
        </p:blipFill>
        <p:spPr>
          <a:xfrm>
            <a:off x="2787252" y="2110750"/>
            <a:ext cx="2871861" cy="1660600"/>
          </a:xfrm>
          <a:prstGeom prst="rect">
            <a:avLst/>
          </a:prstGeom>
          <a:noFill/>
          <a:ln>
            <a:noFill/>
          </a:ln>
        </p:spPr>
      </p:pic>
      <p:sp>
        <p:nvSpPr>
          <p:cNvPr id="230" name="Google Shape;230;p5"/>
          <p:cNvSpPr txBox="1"/>
          <p:nvPr>
            <p:ph idx="1" type="body"/>
          </p:nvPr>
        </p:nvSpPr>
        <p:spPr>
          <a:xfrm>
            <a:off x="1189875" y="4180075"/>
            <a:ext cx="7288200" cy="2453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b="0" lang="en-US">
                <a:latin typeface="Spectral"/>
                <a:ea typeface="Spectral"/>
                <a:cs typeface="Spectral"/>
                <a:sym typeface="Spectral"/>
              </a:rPr>
              <a:t>where P is the number of shares that need to be sold, T is the time after which you want all the shares to be gone, k is a parameter representing how much the order book walking rate will accelerate as you </a:t>
            </a:r>
            <a:r>
              <a:rPr b="0" lang="en-US">
                <a:latin typeface="Spectral"/>
                <a:ea typeface="Spectral"/>
                <a:cs typeface="Spectral"/>
                <a:sym typeface="Spectral"/>
              </a:rPr>
              <a:t>sell faster, and α is another parameter representing how much you prioritize ensuring that all shares are sold by the terminal time T.</a:t>
            </a:r>
            <a:endParaRPr b="0">
              <a:latin typeface="Spectral"/>
              <a:ea typeface="Spectral"/>
              <a:cs typeface="Spectral"/>
              <a:sym typeface="Spectral"/>
            </a:endParaRPr>
          </a:p>
          <a:p>
            <a:pPr indent="0" lvl="0" marL="0" rtl="0" algn="l">
              <a:lnSpc>
                <a:spcPct val="100000"/>
              </a:lnSpc>
              <a:spcBef>
                <a:spcPts val="0"/>
              </a:spcBef>
              <a:spcAft>
                <a:spcPts val="0"/>
              </a:spcAft>
              <a:buNone/>
            </a:pPr>
            <a:r>
              <a:t/>
            </a:r>
            <a:endParaRPr b="0">
              <a:latin typeface="Spectral"/>
              <a:ea typeface="Spectral"/>
              <a:cs typeface="Spectral"/>
              <a:sym typeface="Spectral"/>
            </a:endParaRPr>
          </a:p>
          <a:p>
            <a:pPr indent="0" lvl="0" marL="0" rtl="0" algn="l">
              <a:lnSpc>
                <a:spcPct val="100000"/>
              </a:lnSpc>
              <a:spcBef>
                <a:spcPts val="0"/>
              </a:spcBef>
              <a:spcAft>
                <a:spcPts val="0"/>
              </a:spcAft>
              <a:buNone/>
            </a:pPr>
            <a:r>
              <a:rPr b="0" lang="en-US">
                <a:latin typeface="Spectral"/>
                <a:ea typeface="Spectral"/>
                <a:cs typeface="Spectral"/>
                <a:sym typeface="Spectral"/>
              </a:rPr>
              <a:t>This is very much a quant trading exercise, so if you’re interested in these types of problems, talk to Christo about the trading vertical!</a:t>
            </a:r>
            <a:endParaRPr b="0">
              <a:latin typeface="Spectral"/>
              <a:ea typeface="Spectral"/>
              <a:cs typeface="Spectral"/>
              <a:sym typeface="Spectral"/>
            </a:endParaRPr>
          </a:p>
        </p:txBody>
      </p:sp>
      <p:sp>
        <p:nvSpPr>
          <p:cNvPr id="231" name="Google Shape;231;p5"/>
          <p:cNvSpPr txBox="1"/>
          <p:nvPr>
            <p:ph idx="1" type="body"/>
          </p:nvPr>
        </p:nvSpPr>
        <p:spPr>
          <a:xfrm>
            <a:off x="6013500" y="2266200"/>
            <a:ext cx="3989100" cy="13497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0" lang="en-US">
                <a:latin typeface="Spectral"/>
                <a:ea typeface="Spectral"/>
                <a:cs typeface="Spectral"/>
                <a:sym typeface="Spectral"/>
              </a:rPr>
              <a:t>If you’d like to see the derivation, source will be provided with slides</a:t>
            </a:r>
            <a:endParaRPr b="0">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3087a15edf9_2_4"/>
          <p:cNvSpPr txBox="1"/>
          <p:nvPr>
            <p:ph type="ctrTitle"/>
          </p:nvPr>
        </p:nvSpPr>
        <p:spPr>
          <a:xfrm>
            <a:off x="6658350" y="406400"/>
            <a:ext cx="5158800" cy="14457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Using Order Book Data</a:t>
            </a:r>
            <a:endParaRPr>
              <a:latin typeface="Spectral"/>
              <a:ea typeface="Spectral"/>
              <a:cs typeface="Spectral"/>
              <a:sym typeface="Spectral"/>
            </a:endParaRPr>
          </a:p>
        </p:txBody>
      </p:sp>
      <p:pic>
        <p:nvPicPr>
          <p:cNvPr id="238" name="Google Shape;238;g3087a15edf9_2_4"/>
          <p:cNvPicPr preferRelativeResize="0"/>
          <p:nvPr/>
        </p:nvPicPr>
        <p:blipFill>
          <a:blip r:embed="rId3">
            <a:alphaModFix/>
          </a:blip>
          <a:stretch>
            <a:fillRect/>
          </a:stretch>
        </p:blipFill>
        <p:spPr>
          <a:xfrm>
            <a:off x="6128375" y="2234475"/>
            <a:ext cx="5809073" cy="303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0838604751_3_8"/>
          <p:cNvSpPr txBox="1"/>
          <p:nvPr>
            <p:ph type="title"/>
          </p:nvPr>
        </p:nvSpPr>
        <p:spPr>
          <a:xfrm>
            <a:off x="753956" y="1021425"/>
            <a:ext cx="7467300" cy="630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High-Frequency Trading Signals</a:t>
            </a:r>
            <a:endParaRPr>
              <a:latin typeface="Spectral"/>
              <a:ea typeface="Spectral"/>
              <a:cs typeface="Spectral"/>
              <a:sym typeface="Spectral"/>
            </a:endParaRPr>
          </a:p>
        </p:txBody>
      </p:sp>
      <p:sp>
        <p:nvSpPr>
          <p:cNvPr id="245" name="Google Shape;245;g30838604751_3_8"/>
          <p:cNvSpPr txBox="1"/>
          <p:nvPr>
            <p:ph idx="1" type="body"/>
          </p:nvPr>
        </p:nvSpPr>
        <p:spPr>
          <a:xfrm>
            <a:off x="872025" y="2172550"/>
            <a:ext cx="6720900" cy="43815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Orderbook data sees extensive use in HFT as the data is real-time and updates quite rapidly</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Order imbalance and skew have been </a:t>
            </a:r>
            <a:r>
              <a:rPr b="0" lang="en-US">
                <a:latin typeface="Spectral"/>
                <a:ea typeface="Spectral"/>
                <a:cs typeface="Spectral"/>
                <a:sym typeface="Spectral"/>
              </a:rPr>
              <a:t>researched extensively by publications and are used by firms to predict short-term price fluctuations</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When you want to make predictions based on a massive quantity of data that changes frequently, the solution that comes to mind is…</a:t>
            </a:r>
            <a:endParaRPr b="0">
              <a:latin typeface="Spectral"/>
              <a:ea typeface="Spectral"/>
              <a:cs typeface="Spectral"/>
              <a:sym typeface="Spectral"/>
            </a:endParaRPr>
          </a:p>
        </p:txBody>
      </p:sp>
      <p:sp>
        <p:nvSpPr>
          <p:cNvPr id="246" name="Google Shape;246;g30838604751_3_8"/>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47" name="Google Shape;247;g30838604751_3_8"/>
          <p:cNvPicPr preferRelativeResize="0"/>
          <p:nvPr/>
        </p:nvPicPr>
        <p:blipFill>
          <a:blip r:embed="rId3">
            <a:alphaModFix/>
          </a:blip>
          <a:stretch>
            <a:fillRect/>
          </a:stretch>
        </p:blipFill>
        <p:spPr>
          <a:xfrm>
            <a:off x="7722825" y="1909400"/>
            <a:ext cx="4294277" cy="314186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0"/>
          <p:cNvSpPr txBox="1"/>
          <p:nvPr>
            <p:ph type="title"/>
          </p:nvPr>
        </p:nvSpPr>
        <p:spPr>
          <a:xfrm>
            <a:off x="838201" y="895350"/>
            <a:ext cx="3247662" cy="1917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Arial"/>
              <a:buNone/>
            </a:pPr>
            <a:r>
              <a:rPr lang="en-US">
                <a:latin typeface="Spectral"/>
                <a:ea typeface="Spectral"/>
                <a:cs typeface="Spectral"/>
                <a:sym typeface="Spectral"/>
              </a:rPr>
              <a:t>Machine Learning</a:t>
            </a:r>
            <a:endParaRPr>
              <a:latin typeface="Spectral"/>
              <a:ea typeface="Spectral"/>
              <a:cs typeface="Spectral"/>
              <a:sym typeface="Spectral"/>
            </a:endParaRPr>
          </a:p>
        </p:txBody>
      </p:sp>
      <p:sp>
        <p:nvSpPr>
          <p:cNvPr id="254" name="Google Shape;254;p10"/>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55" name="Google Shape;255;p10"/>
          <p:cNvPicPr preferRelativeResize="0"/>
          <p:nvPr/>
        </p:nvPicPr>
        <p:blipFill>
          <a:blip r:embed="rId3">
            <a:alphaModFix/>
          </a:blip>
          <a:stretch>
            <a:fillRect/>
          </a:stretch>
        </p:blipFill>
        <p:spPr>
          <a:xfrm>
            <a:off x="3540913" y="3121025"/>
            <a:ext cx="3324225" cy="3600450"/>
          </a:xfrm>
          <a:prstGeom prst="rect">
            <a:avLst/>
          </a:prstGeom>
          <a:noFill/>
          <a:ln>
            <a:noFill/>
          </a:ln>
        </p:spPr>
      </p:pic>
      <p:sp>
        <p:nvSpPr>
          <p:cNvPr id="256" name="Google Shape;256;p10"/>
          <p:cNvSpPr txBox="1"/>
          <p:nvPr>
            <p:ph idx="1" type="body"/>
          </p:nvPr>
        </p:nvSpPr>
        <p:spPr>
          <a:xfrm>
            <a:off x="872025" y="2172550"/>
            <a:ext cx="6720900" cy="4381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rPr lang="en-US">
                <a:latin typeface="Spectral"/>
                <a:ea typeface="Spectral"/>
                <a:cs typeface="Spectral"/>
                <a:sym typeface="Spectral"/>
              </a:rPr>
              <a:t>Machine learning models can be trained on orderbook data to give trading signals. We’ll use S&amp;P futures as an example, as they’re highly liquid and have a rich orderbook. </a:t>
            </a:r>
            <a:endParaRPr>
              <a:latin typeface="Spectral"/>
              <a:ea typeface="Spectral"/>
              <a:cs typeface="Spectral"/>
              <a:sym typeface="Spectral"/>
            </a:endParaRPr>
          </a:p>
          <a:p>
            <a:pPr indent="0" lvl="0" marL="0" rtl="0" algn="l">
              <a:lnSpc>
                <a:spcPct val="100000"/>
              </a:lnSpc>
              <a:spcBef>
                <a:spcPts val="0"/>
              </a:spcBef>
              <a:spcAft>
                <a:spcPts val="0"/>
              </a:spcAft>
              <a:buNone/>
            </a:pPr>
            <a:r>
              <a:t/>
            </a:r>
            <a:endParaRPr>
              <a:latin typeface="Spectral"/>
              <a:ea typeface="Spectral"/>
              <a:cs typeface="Spectral"/>
              <a:sym typeface="Spectral"/>
            </a:endParaRPr>
          </a:p>
          <a:p>
            <a:pPr indent="0" lvl="0" marL="0" rtl="0" algn="l">
              <a:lnSpc>
                <a:spcPct val="100000"/>
              </a:lnSpc>
              <a:spcBef>
                <a:spcPts val="0"/>
              </a:spcBef>
              <a:spcAft>
                <a:spcPts val="0"/>
              </a:spcAft>
              <a:buNone/>
            </a:pPr>
            <a:r>
              <a:rPr lang="en-US">
                <a:latin typeface="Spectral"/>
                <a:ea typeface="Spectral"/>
                <a:cs typeface="Spectral"/>
                <a:sym typeface="Spectral"/>
              </a:rPr>
              <a:t>First collect the data…</a:t>
            </a:r>
            <a:endParaRPr>
              <a:latin typeface="Spectral"/>
              <a:ea typeface="Spectral"/>
              <a:cs typeface="Spectral"/>
              <a:sym typeface="Spectr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63" name="Google Shape;263;p9"/>
          <p:cNvSpPr txBox="1"/>
          <p:nvPr>
            <p:ph idx="1" type="body"/>
          </p:nvPr>
        </p:nvSpPr>
        <p:spPr>
          <a:xfrm>
            <a:off x="5246250" y="1194275"/>
            <a:ext cx="5907300" cy="860100"/>
          </a:xfrm>
          <a:prstGeom prst="rect">
            <a:avLst/>
          </a:prstGeom>
          <a:noFill/>
          <a:ln>
            <a:noFill/>
          </a:ln>
        </p:spPr>
        <p:txBody>
          <a:bodyPr anchorCtr="0" anchor="t" bIns="45700" lIns="91425" spcFirstLastPara="1" rIns="91425" wrap="square" tIns="0">
            <a:noAutofit/>
          </a:bodyPr>
          <a:lstStyle/>
          <a:p>
            <a:pPr indent="0" lvl="0" marL="0" rtl="0" algn="l">
              <a:lnSpc>
                <a:spcPct val="100000"/>
              </a:lnSpc>
              <a:spcBef>
                <a:spcPts val="1000"/>
              </a:spcBef>
              <a:spcAft>
                <a:spcPts val="0"/>
              </a:spcAft>
              <a:buSzPts val="1800"/>
              <a:buNone/>
            </a:pPr>
            <a:r>
              <a:rPr lang="en-US">
                <a:latin typeface="Spectral"/>
                <a:ea typeface="Spectral"/>
                <a:cs typeface="Spectral"/>
                <a:sym typeface="Spectral"/>
              </a:rPr>
              <a:t>…then construct the prediction target (in this case, mid-price returns 500 trades out)...</a:t>
            </a:r>
            <a:endParaRPr>
              <a:latin typeface="Spectral"/>
              <a:ea typeface="Spectral"/>
              <a:cs typeface="Spectral"/>
              <a:sym typeface="Spectral"/>
            </a:endParaRPr>
          </a:p>
        </p:txBody>
      </p:sp>
      <p:cxnSp>
        <p:nvCxnSpPr>
          <p:cNvPr id="264" name="Google Shape;264;p9"/>
          <p:cNvCxnSpPr/>
          <p:nvPr/>
        </p:nvCxnSpPr>
        <p:spPr>
          <a:xfrm rot="10800000">
            <a:off x="0" y="876300"/>
            <a:ext cx="5246255" cy="1709882"/>
          </a:xfrm>
          <a:prstGeom prst="straightConnector1">
            <a:avLst/>
          </a:prstGeom>
          <a:noFill/>
          <a:ln cap="flat" cmpd="sng" w="9525">
            <a:solidFill>
              <a:schemeClr val="dk1"/>
            </a:solidFill>
            <a:prstDash val="solid"/>
            <a:miter lim="800000"/>
            <a:headEnd len="sm" w="sm" type="none"/>
            <a:tailEnd len="sm" w="sm" type="none"/>
          </a:ln>
        </p:spPr>
      </p:cxnSp>
      <p:pic>
        <p:nvPicPr>
          <p:cNvPr id="265" name="Google Shape;265;p9"/>
          <p:cNvPicPr preferRelativeResize="0"/>
          <p:nvPr/>
        </p:nvPicPr>
        <p:blipFill>
          <a:blip r:embed="rId3">
            <a:alphaModFix/>
          </a:blip>
          <a:stretch>
            <a:fillRect/>
          </a:stretch>
        </p:blipFill>
        <p:spPr>
          <a:xfrm>
            <a:off x="4908450" y="2385675"/>
            <a:ext cx="6452450" cy="2614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
          <p:cNvSpPr txBox="1"/>
          <p:nvPr>
            <p:ph type="title"/>
          </p:nvPr>
        </p:nvSpPr>
        <p:spPr>
          <a:xfrm>
            <a:off x="1333500" y="1020445"/>
            <a:ext cx="2895600"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2800"/>
              <a:buFont typeface="Arial"/>
              <a:buNone/>
            </a:pPr>
            <a:r>
              <a:rPr lang="en-US">
                <a:latin typeface="Spectral"/>
                <a:ea typeface="Spectral"/>
                <a:cs typeface="Spectral"/>
                <a:sym typeface="Spectral"/>
              </a:rPr>
              <a:t>Agenda</a:t>
            </a:r>
            <a:endParaRPr>
              <a:latin typeface="Spectral"/>
              <a:ea typeface="Spectral"/>
              <a:cs typeface="Spectral"/>
              <a:sym typeface="Spectral"/>
            </a:endParaRPr>
          </a:p>
        </p:txBody>
      </p:sp>
      <p:sp>
        <p:nvSpPr>
          <p:cNvPr id="115" name="Google Shape;115;p2"/>
          <p:cNvSpPr txBox="1"/>
          <p:nvPr>
            <p:ph idx="1" type="body"/>
          </p:nvPr>
        </p:nvSpPr>
        <p:spPr>
          <a:xfrm>
            <a:off x="1333500" y="2674025"/>
            <a:ext cx="3982200" cy="3269700"/>
          </a:xfrm>
          <a:prstGeom prst="rect">
            <a:avLst/>
          </a:prstGeom>
          <a:noFill/>
          <a:ln>
            <a:noFill/>
          </a:ln>
        </p:spPr>
        <p:txBody>
          <a:bodyPr anchorCtr="0" anchor="t" bIns="45700" lIns="91425" spcFirstLastPara="1" rIns="91425" wrap="square" tIns="45700">
            <a:normAutofit/>
          </a:bodyPr>
          <a:lstStyle/>
          <a:p>
            <a:pPr indent="0" lvl="0" marL="0" rtl="0" algn="l">
              <a:lnSpc>
                <a:spcPct val="140000"/>
              </a:lnSpc>
              <a:spcBef>
                <a:spcPts val="0"/>
              </a:spcBef>
              <a:spcAft>
                <a:spcPts val="0"/>
              </a:spcAft>
              <a:buClr>
                <a:schemeClr val="lt1"/>
              </a:buClr>
              <a:buSzPts val="1800"/>
              <a:buNone/>
            </a:pPr>
            <a:r>
              <a:rPr lang="en-US">
                <a:latin typeface="Spectral"/>
                <a:ea typeface="Spectral"/>
                <a:cs typeface="Spectral"/>
                <a:sym typeface="Spectral"/>
              </a:rPr>
              <a:t>The Order Book</a:t>
            </a:r>
            <a:endParaRPr>
              <a:latin typeface="Spectral"/>
              <a:ea typeface="Spectral"/>
              <a:cs typeface="Spectral"/>
              <a:sym typeface="Spectral"/>
            </a:endParaRPr>
          </a:p>
          <a:p>
            <a:pPr indent="0" lvl="0" marL="0" rtl="0" algn="l">
              <a:lnSpc>
                <a:spcPct val="140000"/>
              </a:lnSpc>
              <a:spcBef>
                <a:spcPts val="1000"/>
              </a:spcBef>
              <a:spcAft>
                <a:spcPts val="0"/>
              </a:spcAft>
              <a:buClr>
                <a:schemeClr val="lt1"/>
              </a:buClr>
              <a:buSzPts val="1800"/>
              <a:buNone/>
            </a:pPr>
            <a:r>
              <a:rPr lang="en-US">
                <a:latin typeface="Spectral"/>
                <a:ea typeface="Spectral"/>
                <a:cs typeface="Spectral"/>
                <a:sym typeface="Spectral"/>
              </a:rPr>
              <a:t>Importance to Quants</a:t>
            </a:r>
            <a:endParaRPr>
              <a:latin typeface="Spectral"/>
              <a:ea typeface="Spectral"/>
              <a:cs typeface="Spectral"/>
              <a:sym typeface="Spectral"/>
            </a:endParaRPr>
          </a:p>
          <a:p>
            <a:pPr indent="0" lvl="0" marL="0" rtl="0" algn="l">
              <a:lnSpc>
                <a:spcPct val="140000"/>
              </a:lnSpc>
              <a:spcBef>
                <a:spcPts val="1000"/>
              </a:spcBef>
              <a:spcAft>
                <a:spcPts val="0"/>
              </a:spcAft>
              <a:buClr>
                <a:schemeClr val="lt1"/>
              </a:buClr>
              <a:buSzPts val="1800"/>
              <a:buNone/>
            </a:pPr>
            <a:r>
              <a:rPr lang="en-US">
                <a:latin typeface="Spectral"/>
                <a:ea typeface="Spectral"/>
                <a:cs typeface="Spectral"/>
                <a:sym typeface="Spectral"/>
              </a:rPr>
              <a:t>How to use it</a:t>
            </a:r>
            <a:endParaRPr>
              <a:latin typeface="Spectral"/>
              <a:ea typeface="Spectral"/>
              <a:cs typeface="Spectral"/>
              <a:sym typeface="Spectral"/>
            </a:endParaRPr>
          </a:p>
          <a:p>
            <a:pPr indent="0" lvl="0" marL="0" rtl="0" algn="l">
              <a:lnSpc>
                <a:spcPct val="140000"/>
              </a:lnSpc>
              <a:spcBef>
                <a:spcPts val="1000"/>
              </a:spcBef>
              <a:spcAft>
                <a:spcPts val="0"/>
              </a:spcAft>
              <a:buClr>
                <a:schemeClr val="lt1"/>
              </a:buClr>
              <a:buSzPts val="1800"/>
              <a:buNone/>
            </a:pPr>
            <a:r>
              <a:rPr lang="en-US">
                <a:latin typeface="Spectral"/>
                <a:ea typeface="Spectral"/>
                <a:cs typeface="Spectral"/>
                <a:sym typeface="Spectral"/>
              </a:rPr>
              <a:t>Orderbook Data</a:t>
            </a:r>
            <a:endParaRPr>
              <a:latin typeface="Spectral"/>
              <a:ea typeface="Spectral"/>
              <a:cs typeface="Spectral"/>
              <a:sym typeface="Spectral"/>
            </a:endParaRPr>
          </a:p>
        </p:txBody>
      </p:sp>
      <p:sp>
        <p:nvSpPr>
          <p:cNvPr id="116" name="Google Shape;116;p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2"/>
          <p:cNvSpPr txBox="1"/>
          <p:nvPr>
            <p:ph idx="12" type="sldNum"/>
          </p:nvPr>
        </p:nvSpPr>
        <p:spPr>
          <a:xfrm>
            <a:off x="10373350" y="6356349"/>
            <a:ext cx="987552"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272" name="Google Shape;272;p12"/>
          <p:cNvSpPr txBox="1"/>
          <p:nvPr/>
        </p:nvSpPr>
        <p:spPr>
          <a:xfrm>
            <a:off x="5246250" y="1194275"/>
            <a:ext cx="5907300" cy="860100"/>
          </a:xfrm>
          <a:prstGeom prst="rect">
            <a:avLst/>
          </a:prstGeom>
          <a:noFill/>
          <a:ln>
            <a:noFill/>
          </a:ln>
        </p:spPr>
        <p:txBody>
          <a:bodyPr anchorCtr="0" anchor="t" bIns="45700" lIns="91425" spcFirstLastPara="1" rIns="91425" wrap="square" tIns="0">
            <a:noAutofit/>
          </a:bodyPr>
          <a:lstStyle/>
          <a:p>
            <a:pPr indent="0" lvl="0" marL="0" rtl="0" algn="l">
              <a:spcBef>
                <a:spcPts val="1000"/>
              </a:spcBef>
              <a:spcAft>
                <a:spcPts val="0"/>
              </a:spcAft>
              <a:buNone/>
            </a:pPr>
            <a:r>
              <a:rPr lang="en-US" sz="1800">
                <a:solidFill>
                  <a:srgbClr val="000000"/>
                </a:solidFill>
                <a:latin typeface="Spectral"/>
                <a:ea typeface="Spectral"/>
                <a:cs typeface="Spectral"/>
                <a:sym typeface="Spectral"/>
              </a:rPr>
              <a:t>…</a:t>
            </a:r>
            <a:r>
              <a:rPr lang="en-US" sz="1800">
                <a:latin typeface="Spectral"/>
                <a:ea typeface="Spectral"/>
                <a:cs typeface="Spectral"/>
                <a:sym typeface="Spectral"/>
              </a:rPr>
              <a:t>and calculate our model inputs (order book skew and order imbalance).</a:t>
            </a:r>
            <a:endParaRPr sz="1800">
              <a:latin typeface="Spectral"/>
              <a:ea typeface="Spectral"/>
              <a:cs typeface="Spectral"/>
              <a:sym typeface="Spectral"/>
            </a:endParaRPr>
          </a:p>
        </p:txBody>
      </p:sp>
      <p:pic>
        <p:nvPicPr>
          <p:cNvPr id="273" name="Google Shape;273;p12"/>
          <p:cNvPicPr preferRelativeResize="0"/>
          <p:nvPr/>
        </p:nvPicPr>
        <p:blipFill>
          <a:blip r:embed="rId3">
            <a:alphaModFix/>
          </a:blip>
          <a:stretch>
            <a:fillRect/>
          </a:stretch>
        </p:blipFill>
        <p:spPr>
          <a:xfrm>
            <a:off x="527325" y="3121550"/>
            <a:ext cx="6067425" cy="1971675"/>
          </a:xfrm>
          <a:prstGeom prst="rect">
            <a:avLst/>
          </a:prstGeom>
          <a:noFill/>
          <a:ln>
            <a:noFill/>
          </a:ln>
        </p:spPr>
      </p:pic>
      <p:pic>
        <p:nvPicPr>
          <p:cNvPr id="274" name="Google Shape;274;p12"/>
          <p:cNvPicPr preferRelativeResize="0"/>
          <p:nvPr/>
        </p:nvPicPr>
        <p:blipFill>
          <a:blip r:embed="rId4">
            <a:alphaModFix/>
          </a:blip>
          <a:stretch>
            <a:fillRect/>
          </a:stretch>
        </p:blipFill>
        <p:spPr>
          <a:xfrm>
            <a:off x="6537375" y="3121550"/>
            <a:ext cx="819375" cy="1971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014c06969f_0_17"/>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pic>
        <p:nvPicPr>
          <p:cNvPr id="281" name="Google Shape;281;g3014c06969f_0_17"/>
          <p:cNvPicPr preferRelativeResize="0"/>
          <p:nvPr/>
        </p:nvPicPr>
        <p:blipFill>
          <a:blip r:embed="rId3">
            <a:alphaModFix/>
          </a:blip>
          <a:stretch>
            <a:fillRect/>
          </a:stretch>
        </p:blipFill>
        <p:spPr>
          <a:xfrm>
            <a:off x="1084500" y="3510150"/>
            <a:ext cx="7087600" cy="621925"/>
          </a:xfrm>
          <a:prstGeom prst="rect">
            <a:avLst/>
          </a:prstGeom>
          <a:noFill/>
          <a:ln>
            <a:noFill/>
          </a:ln>
        </p:spPr>
      </p:pic>
      <p:pic>
        <p:nvPicPr>
          <p:cNvPr id="282" name="Google Shape;282;g3014c06969f_0_17"/>
          <p:cNvPicPr preferRelativeResize="0"/>
          <p:nvPr/>
        </p:nvPicPr>
        <p:blipFill>
          <a:blip r:embed="rId4">
            <a:alphaModFix/>
          </a:blip>
          <a:stretch>
            <a:fillRect/>
          </a:stretch>
        </p:blipFill>
        <p:spPr>
          <a:xfrm>
            <a:off x="1084500" y="4479972"/>
            <a:ext cx="7087600" cy="2216330"/>
          </a:xfrm>
          <a:prstGeom prst="rect">
            <a:avLst/>
          </a:prstGeom>
          <a:noFill/>
          <a:ln>
            <a:noFill/>
          </a:ln>
        </p:spPr>
      </p:pic>
      <p:sp>
        <p:nvSpPr>
          <p:cNvPr id="283" name="Google Shape;283;g3014c06969f_0_17"/>
          <p:cNvSpPr txBox="1"/>
          <p:nvPr/>
        </p:nvSpPr>
        <p:spPr>
          <a:xfrm>
            <a:off x="5237450" y="1626450"/>
            <a:ext cx="5907300" cy="1098900"/>
          </a:xfrm>
          <a:prstGeom prst="rect">
            <a:avLst/>
          </a:prstGeom>
          <a:noFill/>
          <a:ln>
            <a:noFill/>
          </a:ln>
        </p:spPr>
        <p:txBody>
          <a:bodyPr anchorCtr="0" anchor="t" bIns="45700" lIns="91425" spcFirstLastPara="1" rIns="91425" wrap="square" tIns="0">
            <a:noAutofit/>
          </a:bodyPr>
          <a:lstStyle/>
          <a:p>
            <a:pPr indent="0" lvl="0" marL="0" rtl="0" algn="l">
              <a:spcBef>
                <a:spcPts val="1000"/>
              </a:spcBef>
              <a:spcAft>
                <a:spcPts val="0"/>
              </a:spcAft>
              <a:buNone/>
            </a:pPr>
            <a:r>
              <a:rPr lang="en-US" sz="1800">
                <a:latin typeface="Spectral"/>
                <a:ea typeface="Spectral"/>
                <a:cs typeface="Spectral"/>
                <a:sym typeface="Spectral"/>
              </a:rPr>
              <a:t>Before training a model, it’s important to check the input parameters for </a:t>
            </a:r>
            <a:r>
              <a:rPr b="1" lang="en-US" sz="1800">
                <a:latin typeface="Spectral"/>
                <a:ea typeface="Spectral"/>
                <a:cs typeface="Spectral"/>
                <a:sym typeface="Spectral"/>
              </a:rPr>
              <a:t>collinearity</a:t>
            </a:r>
            <a:r>
              <a:rPr b="1" lang="en-US" sz="1800">
                <a:latin typeface="Spectral"/>
                <a:ea typeface="Spectral"/>
                <a:cs typeface="Spectral"/>
                <a:sym typeface="Spectral"/>
              </a:rPr>
              <a:t> </a:t>
            </a:r>
            <a:r>
              <a:rPr lang="en-US" sz="1800">
                <a:latin typeface="Spectral"/>
                <a:ea typeface="Spectral"/>
                <a:cs typeface="Spectral"/>
                <a:sym typeface="Spectral"/>
              </a:rPr>
              <a:t>with each other and </a:t>
            </a:r>
            <a:r>
              <a:rPr b="1" lang="en-US" sz="1800">
                <a:latin typeface="Spectral"/>
                <a:ea typeface="Spectral"/>
                <a:cs typeface="Spectral"/>
                <a:sym typeface="Spectral"/>
              </a:rPr>
              <a:t>correlation </a:t>
            </a:r>
            <a:r>
              <a:rPr lang="en-US" sz="1800">
                <a:latin typeface="Spectral"/>
                <a:ea typeface="Spectral"/>
                <a:cs typeface="Spectral"/>
                <a:sym typeface="Spectral"/>
              </a:rPr>
              <a:t>to the output. </a:t>
            </a:r>
            <a:endParaRPr sz="1800">
              <a:latin typeface="Spectral"/>
              <a:ea typeface="Spectral"/>
              <a:cs typeface="Spectral"/>
              <a:sym typeface="Spectral"/>
            </a:endParaRPr>
          </a:p>
        </p:txBody>
      </p:sp>
      <p:sp>
        <p:nvSpPr>
          <p:cNvPr id="284" name="Google Shape;284;g3014c06969f_0_17"/>
          <p:cNvSpPr txBox="1"/>
          <p:nvPr/>
        </p:nvSpPr>
        <p:spPr>
          <a:xfrm>
            <a:off x="8828275" y="2725350"/>
            <a:ext cx="2380800" cy="3371700"/>
          </a:xfrm>
          <a:prstGeom prst="rect">
            <a:avLst/>
          </a:prstGeom>
          <a:noFill/>
          <a:ln>
            <a:noFill/>
          </a:ln>
        </p:spPr>
        <p:txBody>
          <a:bodyPr anchorCtr="0" anchor="t" bIns="45700" lIns="91425" spcFirstLastPara="1" rIns="91425" wrap="square" tIns="0">
            <a:noAutofit/>
          </a:bodyPr>
          <a:lstStyle/>
          <a:p>
            <a:pPr indent="0" lvl="0" marL="0" rtl="0" algn="l">
              <a:spcBef>
                <a:spcPts val="1000"/>
              </a:spcBef>
              <a:spcAft>
                <a:spcPts val="0"/>
              </a:spcAft>
              <a:buNone/>
            </a:pPr>
            <a:r>
              <a:rPr lang="en-US" sz="1800">
                <a:solidFill>
                  <a:schemeClr val="dk1"/>
                </a:solidFill>
                <a:latin typeface="Spectral"/>
                <a:ea typeface="Spectral"/>
                <a:cs typeface="Spectral"/>
                <a:sym typeface="Spectral"/>
              </a:rPr>
              <a:t>As we can see, the inputs have moderate correlation against each other as measured by the Pearson coefficient. The correlation to the output might look low, but it is sufficient for this use case since order book data has a low signal-to-noise ratio.</a:t>
            </a:r>
            <a:r>
              <a:rPr lang="en-US" sz="1800">
                <a:latin typeface="Spectral"/>
                <a:ea typeface="Spectral"/>
                <a:cs typeface="Spectral"/>
                <a:sym typeface="Spectral"/>
              </a:rPr>
              <a:t> </a:t>
            </a:r>
            <a:endParaRPr sz="1800">
              <a:latin typeface="Spectral"/>
              <a:ea typeface="Spectral"/>
              <a:cs typeface="Spectral"/>
              <a:sym typeface="Spectr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014c06969f_0_27"/>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latin typeface="Spectral"/>
                <a:ea typeface="Spectral"/>
                <a:cs typeface="Spectral"/>
                <a:sym typeface="Spectral"/>
              </a:rPr>
              <a:t>‹#›</a:t>
            </a:fld>
            <a:endParaRPr>
              <a:latin typeface="Spectral"/>
              <a:ea typeface="Spectral"/>
              <a:cs typeface="Spectral"/>
              <a:sym typeface="Spectral"/>
            </a:endParaRPr>
          </a:p>
        </p:txBody>
      </p:sp>
      <p:pic>
        <p:nvPicPr>
          <p:cNvPr id="291" name="Google Shape;291;g3014c06969f_0_27"/>
          <p:cNvPicPr preferRelativeResize="0"/>
          <p:nvPr/>
        </p:nvPicPr>
        <p:blipFill>
          <a:blip r:embed="rId3">
            <a:alphaModFix/>
          </a:blip>
          <a:stretch>
            <a:fillRect/>
          </a:stretch>
        </p:blipFill>
        <p:spPr>
          <a:xfrm>
            <a:off x="2004475" y="2725350"/>
            <a:ext cx="6356351" cy="3957975"/>
          </a:xfrm>
          <a:prstGeom prst="rect">
            <a:avLst/>
          </a:prstGeom>
          <a:noFill/>
          <a:ln>
            <a:noFill/>
          </a:ln>
        </p:spPr>
      </p:pic>
      <p:sp>
        <p:nvSpPr>
          <p:cNvPr id="292" name="Google Shape;292;g3014c06969f_0_27"/>
          <p:cNvSpPr txBox="1"/>
          <p:nvPr/>
        </p:nvSpPr>
        <p:spPr>
          <a:xfrm>
            <a:off x="3050225" y="1220775"/>
            <a:ext cx="5907300" cy="1098900"/>
          </a:xfrm>
          <a:prstGeom prst="rect">
            <a:avLst/>
          </a:prstGeom>
          <a:noFill/>
          <a:ln>
            <a:noFill/>
          </a:ln>
        </p:spPr>
        <p:txBody>
          <a:bodyPr anchorCtr="0" anchor="t" bIns="45700" lIns="91425" spcFirstLastPara="1" rIns="91425" wrap="square" tIns="0">
            <a:noAutofit/>
          </a:bodyPr>
          <a:lstStyle/>
          <a:p>
            <a:pPr indent="0" lvl="0" marL="0" rtl="0" algn="l">
              <a:spcBef>
                <a:spcPts val="1000"/>
              </a:spcBef>
              <a:spcAft>
                <a:spcPts val="0"/>
              </a:spcAft>
              <a:buNone/>
            </a:pPr>
            <a:r>
              <a:rPr lang="en-US" sz="1800">
                <a:latin typeface="Spectral"/>
                <a:ea typeface="Spectral"/>
                <a:cs typeface="Spectral"/>
                <a:sym typeface="Spectral"/>
              </a:rPr>
              <a:t>We can now train the model. A linear regression model is enough for this use case.</a:t>
            </a:r>
            <a:endParaRPr sz="1800">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cxnSp>
        <p:nvCxnSpPr>
          <p:cNvPr id="298" name="Google Shape;298;p4"/>
          <p:cNvCxnSpPr/>
          <p:nvPr/>
        </p:nvCxnSpPr>
        <p:spPr>
          <a:xfrm rot="10800000">
            <a:off x="0" y="254643"/>
            <a:ext cx="6096000" cy="855762"/>
          </a:xfrm>
          <a:prstGeom prst="straightConnector1">
            <a:avLst/>
          </a:prstGeom>
          <a:noFill/>
          <a:ln cap="flat" cmpd="sng" w="9525">
            <a:solidFill>
              <a:schemeClr val="lt1"/>
            </a:solidFill>
            <a:prstDash val="solid"/>
            <a:miter lim="800000"/>
            <a:headEnd len="sm" w="sm" type="none"/>
            <a:tailEnd len="sm" w="sm" type="none"/>
          </a:ln>
        </p:spPr>
      </p:cxnSp>
      <p:pic>
        <p:nvPicPr>
          <p:cNvPr id="299" name="Google Shape;299;p4"/>
          <p:cNvPicPr preferRelativeResize="0"/>
          <p:nvPr/>
        </p:nvPicPr>
        <p:blipFill>
          <a:blip r:embed="rId3">
            <a:alphaModFix/>
          </a:blip>
          <a:stretch>
            <a:fillRect/>
          </a:stretch>
        </p:blipFill>
        <p:spPr>
          <a:xfrm>
            <a:off x="4524375" y="1152750"/>
            <a:ext cx="7355200" cy="3847875"/>
          </a:xfrm>
          <a:prstGeom prst="rect">
            <a:avLst/>
          </a:prstGeom>
          <a:noFill/>
          <a:ln>
            <a:noFill/>
          </a:ln>
        </p:spPr>
      </p:pic>
      <p:sp>
        <p:nvSpPr>
          <p:cNvPr id="300" name="Google Shape;300;p4"/>
          <p:cNvSpPr txBox="1"/>
          <p:nvPr/>
        </p:nvSpPr>
        <p:spPr>
          <a:xfrm>
            <a:off x="335150" y="1152750"/>
            <a:ext cx="3827100" cy="5488200"/>
          </a:xfrm>
          <a:prstGeom prst="rect">
            <a:avLst/>
          </a:prstGeom>
          <a:noFill/>
          <a:ln>
            <a:noFill/>
          </a:ln>
        </p:spPr>
        <p:txBody>
          <a:bodyPr anchorCtr="0" anchor="t" bIns="45700" lIns="91425" spcFirstLastPara="1" rIns="91425" wrap="square" tIns="0">
            <a:noAutofit/>
          </a:bodyPr>
          <a:lstStyle/>
          <a:p>
            <a:pPr indent="0" lvl="0" marL="0" rtl="0" algn="l">
              <a:spcBef>
                <a:spcPts val="1000"/>
              </a:spcBef>
              <a:spcAft>
                <a:spcPts val="0"/>
              </a:spcAft>
              <a:buNone/>
            </a:pPr>
            <a:r>
              <a:rPr lang="en-US" sz="1800">
                <a:solidFill>
                  <a:schemeClr val="lt1"/>
                </a:solidFill>
                <a:latin typeface="Spectral"/>
                <a:ea typeface="Spectral"/>
                <a:cs typeface="Spectral"/>
                <a:sym typeface="Spectral"/>
              </a:rPr>
              <a:t>After training the model, we can use it to make predictions. The purple line is prediction based </a:t>
            </a:r>
            <a:r>
              <a:rPr lang="en-US" sz="1800">
                <a:solidFill>
                  <a:schemeClr val="lt1"/>
                </a:solidFill>
                <a:latin typeface="Spectral"/>
                <a:ea typeface="Spectral"/>
                <a:cs typeface="Spectral"/>
                <a:sym typeface="Spectral"/>
              </a:rPr>
              <a:t>only</a:t>
            </a:r>
            <a:r>
              <a:rPr lang="en-US" sz="1800">
                <a:solidFill>
                  <a:schemeClr val="lt1"/>
                </a:solidFill>
                <a:latin typeface="Spectral"/>
                <a:ea typeface="Spectral"/>
                <a:cs typeface="Spectral"/>
                <a:sym typeface="Spectral"/>
              </a:rPr>
              <a:t> on order book skew, the orange line is only order book imbalance, and the green line is both. The y-axis is cumulative returns, and we’re comparing the distribution of returns to the distribution of the predictors (we want a smoothly increasing curve). What we see is that there is value in both parameters and that they both have predictive power for returns.</a:t>
            </a:r>
            <a:endParaRPr sz="1800">
              <a:solidFill>
                <a:schemeClr val="lt1"/>
              </a:solidFill>
              <a:latin typeface="Spectral"/>
              <a:ea typeface="Spectral"/>
              <a:cs typeface="Spectral"/>
              <a:sym typeface="Spectral"/>
            </a:endParaRPr>
          </a:p>
          <a:p>
            <a:pPr indent="0" lvl="0" marL="0" rtl="0" algn="l">
              <a:spcBef>
                <a:spcPts val="1000"/>
              </a:spcBef>
              <a:spcAft>
                <a:spcPts val="0"/>
              </a:spcAft>
              <a:buNone/>
            </a:pPr>
            <a:r>
              <a:t/>
            </a:r>
            <a:endParaRPr sz="1800">
              <a:solidFill>
                <a:schemeClr val="lt1"/>
              </a:solidFill>
              <a:latin typeface="Spectral"/>
              <a:ea typeface="Spectral"/>
              <a:cs typeface="Spectral"/>
              <a:sym typeface="Spectral"/>
            </a:endParaRPr>
          </a:p>
          <a:p>
            <a:pPr indent="0" lvl="0" marL="0" rtl="0" algn="l">
              <a:spcBef>
                <a:spcPts val="1000"/>
              </a:spcBef>
              <a:spcAft>
                <a:spcPts val="0"/>
              </a:spcAft>
              <a:buNone/>
            </a:pPr>
            <a:r>
              <a:rPr lang="en-US" sz="1800">
                <a:solidFill>
                  <a:schemeClr val="lt1"/>
                </a:solidFill>
                <a:latin typeface="Spectral"/>
                <a:ea typeface="Spectral"/>
                <a:cs typeface="Spectral"/>
                <a:sym typeface="Spectral"/>
              </a:rPr>
              <a:t>This is very much a quant research exercise, so if this interests you, talk to Ethan about the research </a:t>
            </a:r>
            <a:r>
              <a:rPr lang="en-US" sz="1800">
                <a:solidFill>
                  <a:schemeClr val="lt1"/>
                </a:solidFill>
                <a:latin typeface="Spectral"/>
                <a:ea typeface="Spectral"/>
                <a:cs typeface="Spectral"/>
                <a:sym typeface="Spectral"/>
              </a:rPr>
              <a:t>vertical!</a:t>
            </a:r>
            <a:endParaRPr sz="1800">
              <a:solidFill>
                <a:schemeClr val="lt1"/>
              </a:solidFill>
              <a:latin typeface="Spectral"/>
              <a:ea typeface="Spectral"/>
              <a:cs typeface="Spectral"/>
              <a:sym typeface="Spectr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3087a15edf9_2_9"/>
          <p:cNvSpPr txBox="1"/>
          <p:nvPr>
            <p:ph type="ctrTitle"/>
          </p:nvPr>
        </p:nvSpPr>
        <p:spPr>
          <a:xfrm>
            <a:off x="6991350" y="406400"/>
            <a:ext cx="4179600" cy="13929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Obtaining Orderbook Data</a:t>
            </a:r>
            <a:endParaRPr>
              <a:latin typeface="Spectral"/>
              <a:ea typeface="Spectral"/>
              <a:cs typeface="Spectral"/>
              <a:sym typeface="Spectr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1"/>
          <p:cNvSpPr txBox="1"/>
          <p:nvPr>
            <p:ph type="title"/>
          </p:nvPr>
        </p:nvSpPr>
        <p:spPr>
          <a:xfrm>
            <a:off x="838200" y="337192"/>
            <a:ext cx="5655197" cy="199786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Arial"/>
              <a:buNone/>
            </a:pPr>
            <a:r>
              <a:rPr lang="en-US">
                <a:latin typeface="Spectral"/>
                <a:ea typeface="Spectral"/>
                <a:cs typeface="Spectral"/>
                <a:sym typeface="Spectral"/>
              </a:rPr>
              <a:t>Some sources of data include…</a:t>
            </a:r>
            <a:endParaRPr>
              <a:latin typeface="Spectral"/>
              <a:ea typeface="Spectral"/>
              <a:cs typeface="Spectral"/>
              <a:sym typeface="Spectral"/>
            </a:endParaRPr>
          </a:p>
        </p:txBody>
      </p:sp>
      <p:sp>
        <p:nvSpPr>
          <p:cNvPr id="313" name="Google Shape;313;p11"/>
          <p:cNvSpPr txBox="1"/>
          <p:nvPr>
            <p:ph idx="2" type="body"/>
          </p:nvPr>
        </p:nvSpPr>
        <p:spPr>
          <a:xfrm>
            <a:off x="838199" y="3154166"/>
            <a:ext cx="5733773" cy="303273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US">
                <a:latin typeface="Spectral"/>
                <a:ea typeface="Spectral"/>
                <a:cs typeface="Spectral"/>
                <a:sym typeface="Spectral"/>
              </a:rPr>
              <a:t>Databento </a:t>
            </a:r>
            <a:r>
              <a:rPr lang="en-US">
                <a:latin typeface="Spectral"/>
                <a:ea typeface="Spectral"/>
                <a:cs typeface="Spectral"/>
                <a:sym typeface="Spectral"/>
              </a:rPr>
              <a:t>- </a:t>
            </a:r>
            <a:r>
              <a:rPr lang="en-US" u="sng">
                <a:solidFill>
                  <a:schemeClr val="hlink"/>
                </a:solidFill>
                <a:latin typeface="Spectral"/>
                <a:ea typeface="Spectral"/>
                <a:cs typeface="Spectral"/>
                <a:sym typeface="Spectral"/>
                <a:hlinkClick r:id="rId3"/>
              </a:rPr>
              <a:t>https://databento.com/</a:t>
            </a:r>
            <a:endParaRPr>
              <a:latin typeface="Spectral"/>
              <a:ea typeface="Spectral"/>
              <a:cs typeface="Spectral"/>
              <a:sym typeface="Spectral"/>
            </a:endParaRPr>
          </a:p>
          <a:p>
            <a:pPr indent="0" lvl="0" marL="0" rtl="0" algn="l">
              <a:lnSpc>
                <a:spcPct val="100000"/>
              </a:lnSpc>
              <a:spcBef>
                <a:spcPts val="0"/>
              </a:spcBef>
              <a:spcAft>
                <a:spcPts val="0"/>
              </a:spcAft>
              <a:buNone/>
            </a:pPr>
            <a:r>
              <a:rPr b="1" lang="en-US">
                <a:latin typeface="Spectral"/>
                <a:ea typeface="Spectral"/>
                <a:cs typeface="Spectral"/>
                <a:sym typeface="Spectral"/>
              </a:rPr>
              <a:t>LOBSTER </a:t>
            </a:r>
            <a:r>
              <a:rPr lang="en-US">
                <a:latin typeface="Spectral"/>
                <a:ea typeface="Spectral"/>
                <a:cs typeface="Spectral"/>
                <a:sym typeface="Spectral"/>
              </a:rPr>
              <a:t>- </a:t>
            </a:r>
            <a:r>
              <a:rPr lang="en-US" u="sng">
                <a:solidFill>
                  <a:schemeClr val="hlink"/>
                </a:solidFill>
                <a:latin typeface="Spectral"/>
                <a:ea typeface="Spectral"/>
                <a:cs typeface="Spectral"/>
                <a:sym typeface="Spectral"/>
                <a:hlinkClick r:id="rId4"/>
              </a:rPr>
              <a:t>https://lobsterdata.com/</a:t>
            </a:r>
            <a:r>
              <a:rPr lang="en-US">
                <a:latin typeface="Spectral"/>
                <a:ea typeface="Spectral"/>
                <a:cs typeface="Spectral"/>
                <a:sym typeface="Spectral"/>
              </a:rPr>
              <a:t> </a:t>
            </a:r>
            <a:endParaRPr>
              <a:latin typeface="Spectral"/>
              <a:ea typeface="Spectral"/>
              <a:cs typeface="Spectral"/>
              <a:sym typeface="Spectral"/>
            </a:endParaRPr>
          </a:p>
          <a:p>
            <a:pPr indent="0" lvl="0" marL="0" rtl="0" algn="l">
              <a:lnSpc>
                <a:spcPct val="100000"/>
              </a:lnSpc>
              <a:spcBef>
                <a:spcPts val="0"/>
              </a:spcBef>
              <a:spcAft>
                <a:spcPts val="0"/>
              </a:spcAft>
              <a:buNone/>
            </a:pPr>
            <a:r>
              <a:rPr b="1" lang="en-US">
                <a:latin typeface="Spectral"/>
                <a:ea typeface="Spectral"/>
                <a:cs typeface="Spectral"/>
                <a:sym typeface="Spectral"/>
              </a:rPr>
              <a:t>Crypto Lake </a:t>
            </a:r>
            <a:r>
              <a:rPr lang="en-US">
                <a:latin typeface="Spectral"/>
                <a:ea typeface="Spectral"/>
                <a:cs typeface="Spectral"/>
                <a:sym typeface="Spectral"/>
              </a:rPr>
              <a:t>-  </a:t>
            </a:r>
            <a:r>
              <a:rPr lang="en-US" u="sng">
                <a:solidFill>
                  <a:schemeClr val="hlink"/>
                </a:solidFill>
                <a:latin typeface="Spectral"/>
                <a:ea typeface="Spectral"/>
                <a:cs typeface="Spectral"/>
                <a:sym typeface="Spectral"/>
                <a:hlinkClick r:id="rId5"/>
              </a:rPr>
              <a:t>https://crypto-lake.com/</a:t>
            </a:r>
            <a:r>
              <a:rPr lang="en-US">
                <a:latin typeface="Spectral"/>
                <a:ea typeface="Spectral"/>
                <a:cs typeface="Spectral"/>
                <a:sym typeface="Spectral"/>
              </a:rPr>
              <a:t> </a:t>
            </a:r>
            <a:endParaRPr>
              <a:latin typeface="Spectral"/>
              <a:ea typeface="Spectral"/>
              <a:cs typeface="Spectral"/>
              <a:sym typeface="Spectral"/>
            </a:endParaRPr>
          </a:p>
          <a:p>
            <a:pPr indent="0" lvl="0" marL="0" rtl="0" algn="l">
              <a:lnSpc>
                <a:spcPct val="100000"/>
              </a:lnSpc>
              <a:spcBef>
                <a:spcPts val="0"/>
              </a:spcBef>
              <a:spcAft>
                <a:spcPts val="0"/>
              </a:spcAft>
              <a:buNone/>
            </a:pPr>
            <a:r>
              <a:t/>
            </a:r>
            <a:endParaRPr>
              <a:latin typeface="Spectral"/>
              <a:ea typeface="Spectral"/>
              <a:cs typeface="Spectral"/>
              <a:sym typeface="Spectral"/>
            </a:endParaRPr>
          </a:p>
          <a:p>
            <a:pPr indent="0" lvl="0" marL="0" rtl="0" algn="l">
              <a:lnSpc>
                <a:spcPct val="100000"/>
              </a:lnSpc>
              <a:spcBef>
                <a:spcPts val="0"/>
              </a:spcBef>
              <a:spcAft>
                <a:spcPts val="0"/>
              </a:spcAft>
              <a:buNone/>
            </a:pPr>
            <a:r>
              <a:t/>
            </a:r>
            <a:endParaRPr>
              <a:latin typeface="Spectral"/>
              <a:ea typeface="Spectral"/>
              <a:cs typeface="Spectral"/>
              <a:sym typeface="Spectral"/>
            </a:endParaRPr>
          </a:p>
        </p:txBody>
      </p:sp>
      <p:sp>
        <p:nvSpPr>
          <p:cNvPr id="314" name="Google Shape;31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07a76f61fe_0_317"/>
          <p:cNvSpPr txBox="1"/>
          <p:nvPr>
            <p:ph idx="12" type="sldNum"/>
          </p:nvPr>
        </p:nvSpPr>
        <p:spPr>
          <a:xfrm>
            <a:off x="9579428" y="6356350"/>
            <a:ext cx="17745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321" name="Google Shape;321;g307a76f61fe_0_317"/>
          <p:cNvSpPr txBox="1"/>
          <p:nvPr/>
        </p:nvSpPr>
        <p:spPr>
          <a:xfrm>
            <a:off x="4267200" y="1463336"/>
            <a:ext cx="4179600" cy="1524600"/>
          </a:xfrm>
          <a:prstGeom prst="rect">
            <a:avLst/>
          </a:prstGeom>
          <a:noFill/>
          <a:ln>
            <a:noFill/>
          </a:ln>
        </p:spPr>
        <p:txBody>
          <a:bodyPr anchorCtr="0" anchor="b" bIns="45700" lIns="91425" spcFirstLastPara="1" rIns="91425" wrap="square" tIns="45700">
            <a:noAutofit/>
          </a:bodyPr>
          <a:lstStyle/>
          <a:p>
            <a:pPr indent="0" lvl="0" marL="0" marR="0" rtl="0" algn="l">
              <a:lnSpc>
                <a:spcPct val="140000"/>
              </a:lnSpc>
              <a:spcBef>
                <a:spcPts val="1000"/>
              </a:spcBef>
              <a:spcAft>
                <a:spcPts val="0"/>
              </a:spcAft>
              <a:buClr>
                <a:srgbClr val="000000"/>
              </a:buClr>
              <a:buSzPts val="3600"/>
              <a:buFont typeface="Arial"/>
              <a:buNone/>
            </a:pPr>
            <a:r>
              <a:rPr b="0" i="0" lang="en-US" sz="3600" u="none" cap="none" strike="noStrike">
                <a:solidFill>
                  <a:srgbClr val="FFFFFF"/>
                </a:solidFill>
                <a:latin typeface="Spectral"/>
                <a:ea typeface="Spectral"/>
                <a:cs typeface="Spectral"/>
                <a:sym typeface="Spectral"/>
              </a:rPr>
              <a:t>QUESTIONS AND ANSWERS</a:t>
            </a:r>
            <a:endParaRPr b="0" i="0" sz="3600" u="none" cap="none" strike="noStrike">
              <a:solidFill>
                <a:srgbClr val="FFFFFF"/>
              </a:solidFill>
              <a:latin typeface="Spectral"/>
              <a:ea typeface="Spectral"/>
              <a:cs typeface="Spectral"/>
              <a:sym typeface="Spectral"/>
            </a:endParaRPr>
          </a:p>
        </p:txBody>
      </p:sp>
      <p:sp>
        <p:nvSpPr>
          <p:cNvPr id="322" name="Google Shape;322;g307a76f61fe_0_317"/>
          <p:cNvSpPr txBox="1"/>
          <p:nvPr/>
        </p:nvSpPr>
        <p:spPr>
          <a:xfrm>
            <a:off x="4267200" y="3923903"/>
            <a:ext cx="4179600" cy="2850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1000"/>
              </a:spcBef>
              <a:spcAft>
                <a:spcPts val="0"/>
              </a:spcAft>
              <a:buClr>
                <a:srgbClr val="000000"/>
              </a:buClr>
              <a:buSzPts val="1800"/>
              <a:buFont typeface="Arial"/>
              <a:buNone/>
            </a:pPr>
            <a:r>
              <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Contact us!</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Email: quants@case.edu</a:t>
            </a:r>
            <a:endParaRPr b="0" i="0" sz="1800" u="none" cap="none" strike="noStrike">
              <a:solidFill>
                <a:srgbClr val="FFFFFF"/>
              </a:solidFill>
              <a:latin typeface="Spectral"/>
              <a:ea typeface="Spectral"/>
              <a:cs typeface="Spectral"/>
              <a:sym typeface="Spectral"/>
            </a:endParaRPr>
          </a:p>
          <a:p>
            <a:pPr indent="0" lvl="0" marL="0" marR="0" rtl="0" algn="l">
              <a:lnSpc>
                <a:spcPct val="150000"/>
              </a:lnSpc>
              <a:spcBef>
                <a:spcPts val="1000"/>
              </a:spcBef>
              <a:spcAft>
                <a:spcPts val="0"/>
              </a:spcAft>
              <a:buClr>
                <a:srgbClr val="000000"/>
              </a:buClr>
              <a:buSzPts val="1800"/>
              <a:buFont typeface="Arial"/>
              <a:buNone/>
            </a:pPr>
            <a:r>
              <a:rPr b="0" i="0" lang="en-US" sz="1800" u="none" cap="none" strike="noStrike">
                <a:solidFill>
                  <a:srgbClr val="FFFFFF"/>
                </a:solidFill>
                <a:latin typeface="Spectral"/>
                <a:ea typeface="Spectral"/>
                <a:cs typeface="Spectral"/>
                <a:sym typeface="Spectral"/>
              </a:rPr>
              <a:t>Instagram: @cwruquants</a:t>
            </a:r>
            <a:endParaRPr b="0" i="0" sz="1800" u="none" cap="none" strike="noStrike">
              <a:solidFill>
                <a:srgbClr val="FFFFFF"/>
              </a:solidFill>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07a76f61fe_0_104"/>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23" name="Google Shape;123;g307a76f61fe_0_104"/>
          <p:cNvSpPr txBox="1"/>
          <p:nvPr/>
        </p:nvSpPr>
        <p:spPr>
          <a:xfrm>
            <a:off x="2952300" y="860350"/>
            <a:ext cx="62874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Spectral"/>
                <a:ea typeface="Spectral"/>
                <a:cs typeface="Spectral"/>
                <a:sym typeface="Spectral"/>
              </a:rPr>
              <a:t>Attendance | CampusGroups</a:t>
            </a:r>
            <a:endParaRPr b="0" i="0" sz="3200" u="none" cap="none" strike="noStrike">
              <a:solidFill>
                <a:schemeClr val="dk1"/>
              </a:solidFill>
              <a:latin typeface="Spectral"/>
              <a:ea typeface="Spectral"/>
              <a:cs typeface="Spectral"/>
              <a:sym typeface="Spectral"/>
            </a:endParaRPr>
          </a:p>
        </p:txBody>
      </p:sp>
      <p:sp>
        <p:nvSpPr>
          <p:cNvPr id="124" name="Google Shape;124;g307a76f61fe_0_104"/>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125" name="Google Shape;125;g307a76f61fe_0_104"/>
          <p:cNvPicPr preferRelativeResize="0"/>
          <p:nvPr/>
        </p:nvPicPr>
        <p:blipFill>
          <a:blip r:embed="rId3">
            <a:alphaModFix/>
          </a:blip>
          <a:stretch>
            <a:fillRect/>
          </a:stretch>
        </p:blipFill>
        <p:spPr>
          <a:xfrm>
            <a:off x="4863050" y="2248050"/>
            <a:ext cx="2465875" cy="236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31536a18902_0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32" name="Google Shape;132;g31536a18902_0_0"/>
          <p:cNvSpPr txBox="1"/>
          <p:nvPr/>
        </p:nvSpPr>
        <p:spPr>
          <a:xfrm>
            <a:off x="2952300" y="860350"/>
            <a:ext cx="6287400" cy="6279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Clr>
                <a:srgbClr val="000000"/>
              </a:buClr>
              <a:buSzPts val="3200"/>
              <a:buFont typeface="Arial"/>
              <a:buNone/>
            </a:pPr>
            <a:r>
              <a:rPr lang="en-US" sz="3200">
                <a:solidFill>
                  <a:schemeClr val="dk1"/>
                </a:solidFill>
                <a:latin typeface="Spectral"/>
                <a:ea typeface="Spectral"/>
                <a:cs typeface="Spectral"/>
                <a:sym typeface="Spectral"/>
              </a:rPr>
              <a:t>Discord (important!)</a:t>
            </a:r>
            <a:endParaRPr b="0" i="0" sz="3200" u="none" cap="none" strike="noStrike">
              <a:solidFill>
                <a:schemeClr val="dk1"/>
              </a:solidFill>
              <a:latin typeface="Spectral"/>
              <a:ea typeface="Spectral"/>
              <a:cs typeface="Spectral"/>
              <a:sym typeface="Spectral"/>
            </a:endParaRPr>
          </a:p>
        </p:txBody>
      </p:sp>
      <p:sp>
        <p:nvSpPr>
          <p:cNvPr id="133" name="Google Shape;133;g31536a18902_0_0"/>
          <p:cNvSpPr txBox="1"/>
          <p:nvPr/>
        </p:nvSpPr>
        <p:spPr>
          <a:xfrm>
            <a:off x="426025" y="5062450"/>
            <a:ext cx="11553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Spectral"/>
              <a:ea typeface="Spectral"/>
              <a:cs typeface="Spectral"/>
              <a:sym typeface="Spectral"/>
            </a:endParaRPr>
          </a:p>
        </p:txBody>
      </p:sp>
      <p:pic>
        <p:nvPicPr>
          <p:cNvPr id="134" name="Google Shape;134;g31536a18902_0_0"/>
          <p:cNvPicPr preferRelativeResize="0"/>
          <p:nvPr/>
        </p:nvPicPr>
        <p:blipFill>
          <a:blip r:embed="rId3">
            <a:alphaModFix/>
          </a:blip>
          <a:stretch>
            <a:fillRect/>
          </a:stretch>
        </p:blipFill>
        <p:spPr>
          <a:xfrm>
            <a:off x="4902787" y="2235800"/>
            <a:ext cx="2386425" cy="238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17d57e82d5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en-US"/>
              <a:t>‹#›</a:t>
            </a:fld>
            <a:endParaRPr/>
          </a:p>
        </p:txBody>
      </p:sp>
      <p:sp>
        <p:nvSpPr>
          <p:cNvPr id="141" name="Google Shape;141;g317d57e82d5_0_1"/>
          <p:cNvSpPr txBox="1"/>
          <p:nvPr/>
        </p:nvSpPr>
        <p:spPr>
          <a:xfrm>
            <a:off x="969550" y="901575"/>
            <a:ext cx="5197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latin typeface="Spectral"/>
                <a:ea typeface="Spectral"/>
                <a:cs typeface="Spectral"/>
                <a:sym typeface="Spectral"/>
              </a:rPr>
              <a:t>Next week…</a:t>
            </a:r>
            <a:endParaRPr sz="2800">
              <a:solidFill>
                <a:schemeClr val="dk1"/>
              </a:solidFill>
              <a:latin typeface="Spectral"/>
              <a:ea typeface="Spectral"/>
              <a:cs typeface="Spectral"/>
              <a:sym typeface="Spectral"/>
            </a:endParaRPr>
          </a:p>
        </p:txBody>
      </p:sp>
      <p:pic>
        <p:nvPicPr>
          <p:cNvPr id="142" name="Google Shape;142;g317d57e82d5_0_1"/>
          <p:cNvPicPr preferRelativeResize="0"/>
          <p:nvPr/>
        </p:nvPicPr>
        <p:blipFill>
          <a:blip r:embed="rId3">
            <a:alphaModFix/>
          </a:blip>
          <a:stretch>
            <a:fillRect/>
          </a:stretch>
        </p:blipFill>
        <p:spPr>
          <a:xfrm>
            <a:off x="3558600" y="304800"/>
            <a:ext cx="4674822" cy="60515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07a76f61fe_0_428"/>
          <p:cNvSpPr txBox="1"/>
          <p:nvPr>
            <p:ph type="ctrTitle"/>
          </p:nvPr>
        </p:nvSpPr>
        <p:spPr>
          <a:xfrm>
            <a:off x="6991350" y="406400"/>
            <a:ext cx="4179600" cy="926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The Order Book</a:t>
            </a:r>
            <a:endParaRPr>
              <a:latin typeface="Spectral"/>
              <a:ea typeface="Spectral"/>
              <a:cs typeface="Spectral"/>
              <a:sym typeface="Spectral"/>
            </a:endParaRPr>
          </a:p>
        </p:txBody>
      </p:sp>
      <p:pic>
        <p:nvPicPr>
          <p:cNvPr id="149" name="Google Shape;149;g307a76f61fe_0_428"/>
          <p:cNvPicPr preferRelativeResize="0"/>
          <p:nvPr/>
        </p:nvPicPr>
        <p:blipFill>
          <a:blip r:embed="rId3">
            <a:alphaModFix/>
          </a:blip>
          <a:stretch>
            <a:fillRect/>
          </a:stretch>
        </p:blipFill>
        <p:spPr>
          <a:xfrm>
            <a:off x="6512775" y="1507125"/>
            <a:ext cx="4658174" cy="5031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014c06969f_1_5"/>
          <p:cNvSpPr txBox="1"/>
          <p:nvPr>
            <p:ph type="title"/>
          </p:nvPr>
        </p:nvSpPr>
        <p:spPr>
          <a:xfrm>
            <a:off x="1409400" y="1323832"/>
            <a:ext cx="7288200" cy="58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What is an order book?</a:t>
            </a:r>
            <a:endParaRPr>
              <a:latin typeface="Spectral"/>
              <a:ea typeface="Spectral"/>
              <a:cs typeface="Spectral"/>
              <a:sym typeface="Spectral"/>
            </a:endParaRPr>
          </a:p>
        </p:txBody>
      </p:sp>
      <p:sp>
        <p:nvSpPr>
          <p:cNvPr id="156" name="Google Shape;156;g3014c06969f_1_5"/>
          <p:cNvSpPr txBox="1"/>
          <p:nvPr>
            <p:ph idx="1" type="body"/>
          </p:nvPr>
        </p:nvSpPr>
        <p:spPr>
          <a:xfrm>
            <a:off x="1516575" y="1982925"/>
            <a:ext cx="7288200" cy="10095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Spectral"/>
              <a:buChar char="●"/>
            </a:pPr>
            <a:r>
              <a:rPr b="0" lang="en-US">
                <a:latin typeface="Spectral"/>
                <a:ea typeface="Spectral"/>
                <a:cs typeface="Spectral"/>
                <a:sym typeface="Spectral"/>
              </a:rPr>
              <a:t>An asset’s order book is a dynamic, real-time table of its active limit buy orders (bid) and sell orders (ask), each with its price.</a:t>
            </a:r>
            <a:endParaRPr b="0">
              <a:latin typeface="Spectral"/>
              <a:ea typeface="Spectral"/>
              <a:cs typeface="Spectral"/>
              <a:sym typeface="Spectral"/>
            </a:endParaRPr>
          </a:p>
          <a:p>
            <a:pPr indent="-342900" lvl="0" marL="457200" rtl="0" algn="l">
              <a:lnSpc>
                <a:spcPct val="100000"/>
              </a:lnSpc>
              <a:spcBef>
                <a:spcPts val="1000"/>
              </a:spcBef>
              <a:spcAft>
                <a:spcPts val="0"/>
              </a:spcAft>
              <a:buSzPts val="1800"/>
              <a:buFont typeface="Spectral"/>
              <a:buChar char="●"/>
            </a:pPr>
            <a:r>
              <a:rPr b="0" lang="en-US">
                <a:latin typeface="Spectral"/>
                <a:ea typeface="Spectral"/>
                <a:cs typeface="Spectral"/>
                <a:sym typeface="Spectral"/>
              </a:rPr>
              <a:t>Order books typically also contain the asset’s trade history.</a:t>
            </a:r>
            <a:endParaRPr b="0">
              <a:latin typeface="Spectral"/>
              <a:ea typeface="Spectral"/>
              <a:cs typeface="Spectral"/>
              <a:sym typeface="Spectral"/>
            </a:endParaRPr>
          </a:p>
        </p:txBody>
      </p:sp>
      <p:sp>
        <p:nvSpPr>
          <p:cNvPr id="157" name="Google Shape;157;g3014c06969f_1_5"/>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
        <p:nvSpPr>
          <p:cNvPr id="158" name="Google Shape;158;g3014c06969f_1_5"/>
          <p:cNvSpPr txBox="1"/>
          <p:nvPr>
            <p:ph type="title"/>
          </p:nvPr>
        </p:nvSpPr>
        <p:spPr>
          <a:xfrm>
            <a:off x="1409400" y="2914832"/>
            <a:ext cx="7288200" cy="58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Where does it come from?</a:t>
            </a:r>
            <a:endParaRPr>
              <a:latin typeface="Spectral"/>
              <a:ea typeface="Spectral"/>
              <a:cs typeface="Spectral"/>
              <a:sym typeface="Spectral"/>
            </a:endParaRPr>
          </a:p>
        </p:txBody>
      </p:sp>
      <p:sp>
        <p:nvSpPr>
          <p:cNvPr id="159" name="Google Shape;159;g3014c06969f_1_5"/>
          <p:cNvSpPr txBox="1"/>
          <p:nvPr>
            <p:ph idx="1" type="body"/>
          </p:nvPr>
        </p:nvSpPr>
        <p:spPr>
          <a:xfrm>
            <a:off x="1516575" y="3495025"/>
            <a:ext cx="7288200" cy="1491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Spectral"/>
              <a:buChar char="●"/>
            </a:pPr>
            <a:r>
              <a:rPr b="0" lang="en-US">
                <a:latin typeface="Spectral"/>
                <a:ea typeface="Spectral"/>
                <a:cs typeface="Spectral"/>
                <a:sym typeface="Spectral"/>
              </a:rPr>
              <a:t>When buyers want to buy an asset, they often want to buy only if they can get it for x dollars or below. Conversely, when sellers want to sell, they only want to sell for x dollars or above. An order book is simply a list of how many shares are waiting to be bought or sold at different price levels.</a:t>
            </a:r>
            <a:endParaRPr b="0">
              <a:latin typeface="Spectral"/>
              <a:ea typeface="Spectral"/>
              <a:cs typeface="Spectral"/>
              <a:sym typeface="Spectral"/>
            </a:endParaRPr>
          </a:p>
        </p:txBody>
      </p:sp>
      <p:sp>
        <p:nvSpPr>
          <p:cNvPr id="160" name="Google Shape;160;g3014c06969f_1_5"/>
          <p:cNvSpPr txBox="1"/>
          <p:nvPr>
            <p:ph type="title"/>
          </p:nvPr>
        </p:nvSpPr>
        <p:spPr>
          <a:xfrm>
            <a:off x="1409400" y="4803482"/>
            <a:ext cx="7288200" cy="58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Bid-Ask Spread and Market Depth</a:t>
            </a:r>
            <a:endParaRPr>
              <a:latin typeface="Spectral"/>
              <a:ea typeface="Spectral"/>
              <a:cs typeface="Spectral"/>
              <a:sym typeface="Spectral"/>
            </a:endParaRPr>
          </a:p>
        </p:txBody>
      </p:sp>
      <p:sp>
        <p:nvSpPr>
          <p:cNvPr id="161" name="Google Shape;161;g3014c06969f_1_5"/>
          <p:cNvSpPr txBox="1"/>
          <p:nvPr>
            <p:ph idx="1" type="body"/>
          </p:nvPr>
        </p:nvSpPr>
        <p:spPr>
          <a:xfrm>
            <a:off x="1516575" y="5383675"/>
            <a:ext cx="7884000" cy="12243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The bid-ask spread is the difference of the </a:t>
            </a:r>
            <a:r>
              <a:rPr lang="en-US">
                <a:latin typeface="Spectral"/>
                <a:ea typeface="Spectral"/>
                <a:cs typeface="Spectral"/>
                <a:sym typeface="Spectral"/>
              </a:rPr>
              <a:t>lowest ask</a:t>
            </a:r>
            <a:r>
              <a:rPr b="0" lang="en-US">
                <a:latin typeface="Spectral"/>
                <a:ea typeface="Spectral"/>
                <a:cs typeface="Spectral"/>
                <a:sym typeface="Spectral"/>
              </a:rPr>
              <a:t> and the </a:t>
            </a:r>
            <a:r>
              <a:rPr lang="en-US">
                <a:latin typeface="Spectral"/>
                <a:ea typeface="Spectral"/>
                <a:cs typeface="Spectral"/>
                <a:sym typeface="Spectral"/>
              </a:rPr>
              <a:t>highest bid</a:t>
            </a:r>
            <a:r>
              <a:rPr b="0" lang="en-US">
                <a:latin typeface="Spectral"/>
                <a:ea typeface="Spectral"/>
                <a:cs typeface="Spectral"/>
                <a:sym typeface="Spectral"/>
              </a:rPr>
              <a:t>. </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Market depth refers to the number, size, and position of the orders behind the best bid and ask.</a:t>
            </a:r>
            <a:endParaRPr b="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30838604751_3_0"/>
          <p:cNvSpPr txBox="1"/>
          <p:nvPr>
            <p:ph type="title"/>
          </p:nvPr>
        </p:nvSpPr>
        <p:spPr>
          <a:xfrm>
            <a:off x="1322318" y="-265040"/>
            <a:ext cx="7288200" cy="212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800"/>
              <a:buNone/>
            </a:pPr>
            <a:r>
              <a:rPr lang="en-US">
                <a:latin typeface="Spectral"/>
                <a:ea typeface="Spectral"/>
                <a:cs typeface="Spectral"/>
                <a:sym typeface="Spectral"/>
              </a:rPr>
              <a:t>An Important Note</a:t>
            </a:r>
            <a:endParaRPr>
              <a:latin typeface="Spectral"/>
              <a:ea typeface="Spectral"/>
              <a:cs typeface="Spectral"/>
              <a:sym typeface="Spectral"/>
            </a:endParaRPr>
          </a:p>
        </p:txBody>
      </p:sp>
      <p:sp>
        <p:nvSpPr>
          <p:cNvPr id="168" name="Google Shape;168;g30838604751_3_0"/>
          <p:cNvSpPr txBox="1"/>
          <p:nvPr>
            <p:ph idx="1" type="body"/>
          </p:nvPr>
        </p:nvSpPr>
        <p:spPr>
          <a:xfrm>
            <a:off x="1090900" y="2019500"/>
            <a:ext cx="8326800" cy="3761700"/>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1000"/>
              </a:spcBef>
              <a:spcAft>
                <a:spcPts val="0"/>
              </a:spcAft>
              <a:buSzPts val="1800"/>
              <a:buFont typeface="Spectral"/>
              <a:buChar char="●"/>
            </a:pPr>
            <a:r>
              <a:rPr b="0" lang="en-US">
                <a:latin typeface="Spectral"/>
                <a:ea typeface="Spectral"/>
                <a:cs typeface="Spectral"/>
                <a:sym typeface="Spectral"/>
              </a:rPr>
              <a:t>Order books do </a:t>
            </a:r>
            <a:r>
              <a:rPr lang="en-US">
                <a:latin typeface="Spectral"/>
                <a:ea typeface="Spectral"/>
                <a:cs typeface="Spectral"/>
                <a:sym typeface="Spectral"/>
              </a:rPr>
              <a:t>not </a:t>
            </a:r>
            <a:r>
              <a:rPr b="0" lang="en-US">
                <a:latin typeface="Spectral"/>
                <a:ea typeface="Spectral"/>
                <a:cs typeface="Spectral"/>
                <a:sym typeface="Spectral"/>
              </a:rPr>
              <a:t>tell you about all transactions and orders on a security! Trades made in </a:t>
            </a:r>
            <a:r>
              <a:rPr lang="en-US">
                <a:latin typeface="Spectral"/>
                <a:ea typeface="Spectral"/>
                <a:cs typeface="Spectral"/>
                <a:sym typeface="Spectral"/>
              </a:rPr>
              <a:t>dark pools </a:t>
            </a:r>
            <a:r>
              <a:rPr b="0" lang="en-US">
                <a:latin typeface="Spectral"/>
                <a:ea typeface="Spectral"/>
                <a:cs typeface="Spectral"/>
                <a:sym typeface="Spectral"/>
              </a:rPr>
              <a:t>are completely hidden from </a:t>
            </a:r>
            <a:r>
              <a:rPr lang="en-US">
                <a:latin typeface="Spectral"/>
                <a:ea typeface="Spectral"/>
                <a:cs typeface="Spectral"/>
                <a:sym typeface="Spectral"/>
              </a:rPr>
              <a:t>all</a:t>
            </a:r>
            <a:r>
              <a:rPr b="0" lang="en-US">
                <a:latin typeface="Spectral"/>
                <a:ea typeface="Spectral"/>
                <a:cs typeface="Spectral"/>
                <a:sym typeface="Spectral"/>
              </a:rPr>
              <a:t> order books.</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Dark pools are private security exchanges. They are typically used by large players who want to transact large amounts without notifying other market participants of their intentions.</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For example, if an institutional investor is trying to sell its entire position of a stock, </a:t>
            </a:r>
            <a:r>
              <a:rPr b="0" lang="en-US">
                <a:latin typeface="Spectral"/>
                <a:ea typeface="Spectral"/>
                <a:cs typeface="Spectral"/>
                <a:sym typeface="Spectral"/>
              </a:rPr>
              <a:t>putting such a trade on public exchanges would alert the entire market of large selling pressure on the stock, causing the price to immediately drop.</a:t>
            </a:r>
            <a:endParaRPr b="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b="0" lang="en-US">
                <a:latin typeface="Spectral"/>
                <a:ea typeface="Spectral"/>
                <a:cs typeface="Spectral"/>
                <a:sym typeface="Spectral"/>
              </a:rPr>
              <a:t>Additionally, order books hide trades configured to only go through at the beginning or end of the trading day.</a:t>
            </a:r>
            <a:endParaRPr b="0">
              <a:latin typeface="Spectral"/>
              <a:ea typeface="Spectral"/>
              <a:cs typeface="Spectral"/>
              <a:sym typeface="Spectral"/>
            </a:endParaRPr>
          </a:p>
        </p:txBody>
      </p:sp>
      <p:sp>
        <p:nvSpPr>
          <p:cNvPr id="169" name="Google Shape;169;g30838604751_3_0"/>
          <p:cNvSpPr txBox="1"/>
          <p:nvPr>
            <p:ph idx="12" type="sldNum"/>
          </p:nvPr>
        </p:nvSpPr>
        <p:spPr>
          <a:xfrm>
            <a:off x="10373350" y="6356349"/>
            <a:ext cx="987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9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6"/>
          <p:cNvSpPr txBox="1"/>
          <p:nvPr>
            <p:ph type="ctrTitle"/>
          </p:nvPr>
        </p:nvSpPr>
        <p:spPr>
          <a:xfrm>
            <a:off x="6620875" y="421375"/>
            <a:ext cx="4701300" cy="7455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lt1"/>
              </a:buClr>
              <a:buSzPts val="3600"/>
              <a:buFont typeface="Arial"/>
              <a:buNone/>
            </a:pPr>
            <a:r>
              <a:rPr lang="en-US">
                <a:latin typeface="Spectral"/>
                <a:ea typeface="Spectral"/>
                <a:cs typeface="Spectral"/>
                <a:sym typeface="Spectral"/>
              </a:rPr>
              <a:t>Importance to Quants</a:t>
            </a:r>
            <a:endParaRPr>
              <a:latin typeface="Spectral"/>
              <a:ea typeface="Spectral"/>
              <a:cs typeface="Spectral"/>
              <a:sym typeface="Spectral"/>
            </a:endParaRPr>
          </a:p>
        </p:txBody>
      </p:sp>
      <p:pic>
        <p:nvPicPr>
          <p:cNvPr id="176" name="Google Shape;176;p6"/>
          <p:cNvPicPr preferRelativeResize="0"/>
          <p:nvPr/>
        </p:nvPicPr>
        <p:blipFill>
          <a:blip r:embed="rId3">
            <a:alphaModFix/>
          </a:blip>
          <a:stretch>
            <a:fillRect/>
          </a:stretch>
        </p:blipFill>
        <p:spPr>
          <a:xfrm>
            <a:off x="6620875" y="1806650"/>
            <a:ext cx="4701300" cy="23691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149">
      <a:dk1>
        <a:srgbClr val="000000"/>
      </a:dk1>
      <a:lt1>
        <a:srgbClr val="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2024-09-22T20:02:29Z</dcterms:created>
  <dc:creator>Sidharth Jindal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