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12192000"/>
  <p:notesSz cx="6858000" cy="9144000"/>
  <p:embeddedFontLst>
    <p:embeddedFont>
      <p:font typeface="Spectra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X43RTR6DhDS3LoLt9aD1cfQi6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0AD222-7E27-47B1-8296-7DD550044433}">
  <a:tblStyle styleId="{5A0AD222-7E27-47B1-8296-7DD5500444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bold.fntdata"/><Relationship Id="rId10" Type="http://schemas.openxmlformats.org/officeDocument/2006/relationships/font" Target="fonts/Spectral-regular.fntdata"/><Relationship Id="rId13" Type="http://schemas.openxmlformats.org/officeDocument/2006/relationships/font" Target="fonts/Spectral-boldItalic.fntdata"/><Relationship Id="rId12" Type="http://schemas.openxmlformats.org/officeDocument/2006/relationships/font" Target="fonts/Spectral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csu.buffalo.edu/~keechung/MGF743/Readings/Hans%20Stoll,%202003,%20Market%20microstructure.pdf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0f624e14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30f624e1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198" name="Google Shape;198;g330f624e14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0f6e1c4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30f6e1c4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https://www.acsu.buffalo.edu/~keechung/MGF743/Readings/Hans%20Stoll,%202003,%20Market%20microstructure.pdf</a:t>
            </a:r>
            <a:r>
              <a:rPr lang="en-US"/>
              <a:t> </a:t>
            </a:r>
            <a:endParaRPr/>
          </a:p>
        </p:txBody>
      </p:sp>
      <p:sp>
        <p:nvSpPr>
          <p:cNvPr id="205" name="Google Shape;205;g330f6e1c41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0f624e140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30f624e140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Christo</a:t>
            </a:r>
            <a:endParaRPr/>
          </a:p>
        </p:txBody>
      </p:sp>
      <p:sp>
        <p:nvSpPr>
          <p:cNvPr id="216" name="Google Shape;216;g330f624e140_0_1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441918" y="3329790"/>
            <a:ext cx="4941771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-1" l="9358" r="0" t="23650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1" y="895350"/>
            <a:ext cx="3247662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838200" y="2813049"/>
            <a:ext cx="3247662" cy="32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731615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" name="Google Shape;77;p24"/>
          <p:cNvGrpSpPr/>
          <p:nvPr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78" name="Google Shape;78;p24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4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838200" y="337192"/>
            <a:ext cx="5655197" cy="1997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838200" y="2705177"/>
            <a:ext cx="5733772" cy="448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838199" y="3154166"/>
            <a:ext cx="5733773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3" type="body"/>
          </p:nvPr>
        </p:nvSpPr>
        <p:spPr>
          <a:xfrm>
            <a:off x="7887108" y="2705177"/>
            <a:ext cx="3943627" cy="448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5"/>
          <p:cNvSpPr txBox="1"/>
          <p:nvPr>
            <p:ph idx="4" type="body"/>
          </p:nvPr>
        </p:nvSpPr>
        <p:spPr>
          <a:xfrm>
            <a:off x="7887107" y="3164867"/>
            <a:ext cx="3943627" cy="3032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1" type="ftr"/>
          </p:nvPr>
        </p:nvSpPr>
        <p:spPr>
          <a:xfrm>
            <a:off x="8439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25"/>
          <p:cNvPicPr preferRelativeResize="0"/>
          <p:nvPr/>
        </p:nvPicPr>
        <p:blipFill rotWithShape="1">
          <a:blip r:embed="rId2">
            <a:alphaModFix/>
          </a:blip>
          <a:srcRect b="73496" l="18645" r="28732" t="319"/>
          <a:stretch/>
        </p:blipFill>
        <p:spPr>
          <a:xfrm flipH="1" rot="10800000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91" name="Google Shape;91;p26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2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3" name="Google Shape;93;p26"/>
          <p:cNvSpPr txBox="1"/>
          <p:nvPr>
            <p:ph type="title"/>
          </p:nvPr>
        </p:nvSpPr>
        <p:spPr>
          <a:xfrm>
            <a:off x="838200" y="353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1" type="ftr"/>
          </p:nvPr>
        </p:nvSpPr>
        <p:spPr>
          <a:xfrm>
            <a:off x="8382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/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" type="subTitle"/>
          </p:nvPr>
        </p:nvSpPr>
        <p:spPr>
          <a:xfrm>
            <a:off x="4267200" y="3238103"/>
            <a:ext cx="4179570" cy="2850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99" name="Google Shape;9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7"/>
          <p:cNvSpPr txBox="1"/>
          <p:nvPr>
            <p:ph idx="11" type="ftr"/>
          </p:nvPr>
        </p:nvSpPr>
        <p:spPr>
          <a:xfrm>
            <a:off x="4267200" y="6356350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0f624e140_0_212"/>
          <p:cNvSpPr txBox="1"/>
          <p:nvPr>
            <p:ph type="ctrTitle"/>
          </p:nvPr>
        </p:nvSpPr>
        <p:spPr>
          <a:xfrm>
            <a:off x="6441918" y="3329790"/>
            <a:ext cx="4941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0" name="Google Shape;110;g330f624e140_0_212"/>
          <p:cNvPicPr preferRelativeResize="0"/>
          <p:nvPr/>
        </p:nvPicPr>
        <p:blipFill rotWithShape="1">
          <a:blip r:embed="rId2">
            <a:alphaModFix/>
          </a:blip>
          <a:srcRect b="-7" l="9354" r="0" t="23654"/>
          <a:stretch/>
        </p:blipFill>
        <p:spPr>
          <a:xfrm>
            <a:off x="0" y="0"/>
            <a:ext cx="9488312" cy="5054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330f624e140_0_215"/>
          <p:cNvPicPr preferRelativeResize="0"/>
          <p:nvPr/>
        </p:nvPicPr>
        <p:blipFill rotWithShape="1">
          <a:blip r:embed="rId2">
            <a:alphaModFix/>
          </a:blip>
          <a:srcRect b="23071" l="0" r="28341" t="18298"/>
          <a:stretch/>
        </p:blipFill>
        <p:spPr>
          <a:xfrm>
            <a:off x="4229100" y="0"/>
            <a:ext cx="796290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30f624e140_0_215"/>
          <p:cNvSpPr txBox="1"/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30f624e140_0_215"/>
          <p:cNvSpPr txBox="1"/>
          <p:nvPr>
            <p:ph idx="1" type="body"/>
          </p:nvPr>
        </p:nvSpPr>
        <p:spPr>
          <a:xfrm>
            <a:off x="1333500" y="2674013"/>
            <a:ext cx="28956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330f624e140_0_215"/>
          <p:cNvSpPr txBox="1"/>
          <p:nvPr>
            <p:ph idx="11" type="ftr"/>
          </p:nvPr>
        </p:nvSpPr>
        <p:spPr>
          <a:xfrm>
            <a:off x="13335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330f624e140_0_215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2">
  <p:cSld name="Table 2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330f624e140_0_221"/>
          <p:cNvGrpSpPr/>
          <p:nvPr/>
        </p:nvGrpSpPr>
        <p:grpSpPr>
          <a:xfrm>
            <a:off x="0" y="0"/>
            <a:ext cx="2590800" cy="1027800"/>
            <a:chOff x="0" y="0"/>
            <a:chExt cx="2590800" cy="1027800"/>
          </a:xfrm>
        </p:grpSpPr>
        <p:cxnSp>
          <p:nvCxnSpPr>
            <p:cNvPr id="119" name="Google Shape;119;g330f624e140_0_221"/>
            <p:cNvCxnSpPr/>
            <p:nvPr/>
          </p:nvCxnSpPr>
          <p:spPr>
            <a:xfrm flipH="1" rot="10800000">
              <a:off x="0" y="0"/>
              <a:ext cx="25908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g330f624e140_0_221"/>
            <p:cNvCxnSpPr/>
            <p:nvPr/>
          </p:nvCxnSpPr>
          <p:spPr>
            <a:xfrm flipH="1">
              <a:off x="150" y="0"/>
              <a:ext cx="704700" cy="102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1" name="Google Shape;121;g330f624e140_0_221"/>
          <p:cNvSpPr txBox="1"/>
          <p:nvPr>
            <p:ph type="title"/>
          </p:nvPr>
        </p:nvSpPr>
        <p:spPr>
          <a:xfrm>
            <a:off x="838200" y="3535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30f624e140_0_221"/>
          <p:cNvSpPr txBox="1"/>
          <p:nvPr>
            <p:ph idx="11" type="ftr"/>
          </p:nvPr>
        </p:nvSpPr>
        <p:spPr>
          <a:xfrm>
            <a:off x="8382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330f624e140_0_221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accen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0f624e140_0_228"/>
          <p:cNvSpPr txBox="1"/>
          <p:nvPr>
            <p:ph type="title"/>
          </p:nvPr>
        </p:nvSpPr>
        <p:spPr>
          <a:xfrm>
            <a:off x="838200" y="337192"/>
            <a:ext cx="5655300" cy="19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30f624e140_0_228"/>
          <p:cNvSpPr txBox="1"/>
          <p:nvPr>
            <p:ph idx="1" type="body"/>
          </p:nvPr>
        </p:nvSpPr>
        <p:spPr>
          <a:xfrm>
            <a:off x="838200" y="2705177"/>
            <a:ext cx="57339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g330f624e140_0_228"/>
          <p:cNvSpPr txBox="1"/>
          <p:nvPr>
            <p:ph idx="2" type="body"/>
          </p:nvPr>
        </p:nvSpPr>
        <p:spPr>
          <a:xfrm>
            <a:off x="838199" y="3154166"/>
            <a:ext cx="57339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330f624e140_0_228"/>
          <p:cNvSpPr txBox="1"/>
          <p:nvPr>
            <p:ph idx="3" type="body"/>
          </p:nvPr>
        </p:nvSpPr>
        <p:spPr>
          <a:xfrm>
            <a:off x="7887108" y="2705177"/>
            <a:ext cx="3943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g330f624e140_0_228"/>
          <p:cNvSpPr txBox="1"/>
          <p:nvPr>
            <p:ph idx="4" type="body"/>
          </p:nvPr>
        </p:nvSpPr>
        <p:spPr>
          <a:xfrm>
            <a:off x="7887107" y="3164867"/>
            <a:ext cx="3943500" cy="30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g330f624e140_0_228"/>
          <p:cNvSpPr txBox="1"/>
          <p:nvPr>
            <p:ph idx="11" type="ftr"/>
          </p:nvPr>
        </p:nvSpPr>
        <p:spPr>
          <a:xfrm>
            <a:off x="843986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30f624e140_0_2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g330f624e140_0_228"/>
          <p:cNvPicPr preferRelativeResize="0"/>
          <p:nvPr/>
        </p:nvPicPr>
        <p:blipFill rotWithShape="1">
          <a:blip r:embed="rId2">
            <a:alphaModFix/>
          </a:blip>
          <a:srcRect b="73495" l="18644" r="28732" t="319"/>
          <a:stretch/>
        </p:blipFill>
        <p:spPr>
          <a:xfrm flipH="1" rot="10800000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3">
  <p:cSld name="Section Break 3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0f624e140_0_237"/>
          <p:cNvSpPr txBox="1"/>
          <p:nvPr>
            <p:ph type="ctrTitle"/>
          </p:nvPr>
        </p:nvSpPr>
        <p:spPr>
          <a:xfrm>
            <a:off x="6991350" y="406400"/>
            <a:ext cx="41796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5" name="Google Shape;135;g330f624e140_0_2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0f624e140_0_240"/>
          <p:cNvSpPr txBox="1"/>
          <p:nvPr>
            <p:ph type="title"/>
          </p:nvPr>
        </p:nvSpPr>
        <p:spPr>
          <a:xfrm>
            <a:off x="1322318" y="268360"/>
            <a:ext cx="7288200" cy="21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30f624e140_0_240"/>
          <p:cNvSpPr txBox="1"/>
          <p:nvPr>
            <p:ph idx="1" type="body"/>
          </p:nvPr>
        </p:nvSpPr>
        <p:spPr>
          <a:xfrm>
            <a:off x="1322388" y="2763078"/>
            <a:ext cx="72882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9" name="Google Shape;139;g330f624e140_0_240"/>
          <p:cNvGrpSpPr/>
          <p:nvPr/>
        </p:nvGrpSpPr>
        <p:grpSpPr>
          <a:xfrm>
            <a:off x="9096374" y="-25401"/>
            <a:ext cx="3095700" cy="6883500"/>
            <a:chOff x="9096375" y="-25401"/>
            <a:chExt cx="3095700" cy="6883500"/>
          </a:xfrm>
        </p:grpSpPr>
        <p:cxnSp>
          <p:nvCxnSpPr>
            <p:cNvPr id="140" name="Google Shape;140;g330f624e140_0_240"/>
            <p:cNvCxnSpPr/>
            <p:nvPr/>
          </p:nvCxnSpPr>
          <p:spPr>
            <a:xfrm>
              <a:off x="9096375" y="1497012"/>
              <a:ext cx="3095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g330f624e140_0_240"/>
            <p:cNvCxnSpPr/>
            <p:nvPr/>
          </p:nvCxnSpPr>
          <p:spPr>
            <a:xfrm flipH="1">
              <a:off x="9381600" y="-25401"/>
              <a:ext cx="2810400" cy="6883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42" name="Google Shape;142;g330f624e140_0_240"/>
          <p:cNvCxnSpPr/>
          <p:nvPr/>
        </p:nvCxnSpPr>
        <p:spPr>
          <a:xfrm flipH="1" rot="10800000">
            <a:off x="-1" y="-25342"/>
            <a:ext cx="1210500" cy="204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g330f624e140_0_240"/>
          <p:cNvSpPr txBox="1"/>
          <p:nvPr>
            <p:ph idx="11" type="ftr"/>
          </p:nvPr>
        </p:nvSpPr>
        <p:spPr>
          <a:xfrm>
            <a:off x="13335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330f624e140_0_24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b="23070" l="0" r="28339" t="1830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1333500" y="2674013"/>
            <a:ext cx="2895600" cy="32695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accen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330f624e140_0_249"/>
          <p:cNvPicPr preferRelativeResize="0"/>
          <p:nvPr/>
        </p:nvPicPr>
        <p:blipFill rotWithShape="1">
          <a:blip r:embed="rId2">
            <a:alphaModFix/>
          </a:blip>
          <a:srcRect b="22676" l="39434" r="0" t="20274"/>
          <a:stretch/>
        </p:blipFill>
        <p:spPr>
          <a:xfrm>
            <a:off x="25785" y="0"/>
            <a:ext cx="4093631" cy="391239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30f624e140_0_249"/>
          <p:cNvSpPr txBox="1"/>
          <p:nvPr>
            <p:ph type="title"/>
          </p:nvPr>
        </p:nvSpPr>
        <p:spPr>
          <a:xfrm>
            <a:off x="2933700" y="568961"/>
            <a:ext cx="84201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30f624e140_0_249"/>
          <p:cNvSpPr txBox="1"/>
          <p:nvPr>
            <p:ph idx="1" type="body"/>
          </p:nvPr>
        </p:nvSpPr>
        <p:spPr>
          <a:xfrm>
            <a:off x="2933700" y="2797255"/>
            <a:ext cx="39243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g330f624e140_0_249"/>
          <p:cNvSpPr txBox="1"/>
          <p:nvPr>
            <p:ph idx="2" type="body"/>
          </p:nvPr>
        </p:nvSpPr>
        <p:spPr>
          <a:xfrm>
            <a:off x="2933700" y="3251596"/>
            <a:ext cx="39435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g330f624e140_0_249"/>
          <p:cNvSpPr txBox="1"/>
          <p:nvPr>
            <p:ph idx="3" type="body"/>
          </p:nvPr>
        </p:nvSpPr>
        <p:spPr>
          <a:xfrm>
            <a:off x="7410173" y="2797255"/>
            <a:ext cx="39435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g330f624e140_0_249"/>
          <p:cNvSpPr txBox="1"/>
          <p:nvPr>
            <p:ph idx="4" type="body"/>
          </p:nvPr>
        </p:nvSpPr>
        <p:spPr>
          <a:xfrm>
            <a:off x="7410173" y="3251595"/>
            <a:ext cx="39435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30f624e140_0_249"/>
          <p:cNvSpPr txBox="1"/>
          <p:nvPr>
            <p:ph idx="11" type="ftr"/>
          </p:nvPr>
        </p:nvSpPr>
        <p:spPr>
          <a:xfrm>
            <a:off x="296926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30f624e140_0_249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0f624e140_0_258"/>
          <p:cNvSpPr txBox="1"/>
          <p:nvPr>
            <p:ph type="title"/>
          </p:nvPr>
        </p:nvSpPr>
        <p:spPr>
          <a:xfrm>
            <a:off x="1341120" y="558801"/>
            <a:ext cx="9953400" cy="17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6" name="Google Shape;156;g330f624e140_0_258"/>
          <p:cNvGrpSpPr/>
          <p:nvPr/>
        </p:nvGrpSpPr>
        <p:grpSpPr>
          <a:xfrm>
            <a:off x="4430080" y="0"/>
            <a:ext cx="7762199" cy="2754939"/>
            <a:chOff x="7334400" y="0"/>
            <a:chExt cx="4857750" cy="1724100"/>
          </a:xfrm>
        </p:grpSpPr>
        <p:cxnSp>
          <p:nvCxnSpPr>
            <p:cNvPr id="157" name="Google Shape;157;g330f624e140_0_258"/>
            <p:cNvCxnSpPr/>
            <p:nvPr/>
          </p:nvCxnSpPr>
          <p:spPr>
            <a:xfrm rot="10800000">
              <a:off x="7334400" y="0"/>
              <a:ext cx="485760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g330f624e140_0_258"/>
            <p:cNvCxnSpPr/>
            <p:nvPr/>
          </p:nvCxnSpPr>
          <p:spPr>
            <a:xfrm>
              <a:off x="11487150" y="0"/>
              <a:ext cx="705000" cy="172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9" name="Google Shape;159;g330f624e140_0_258"/>
          <p:cNvSpPr txBox="1"/>
          <p:nvPr>
            <p:ph idx="1" type="body"/>
          </p:nvPr>
        </p:nvSpPr>
        <p:spPr>
          <a:xfrm>
            <a:off x="1341120" y="2960877"/>
            <a:ext cx="27228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g330f624e140_0_258"/>
          <p:cNvSpPr txBox="1"/>
          <p:nvPr>
            <p:ph idx="2" type="body"/>
          </p:nvPr>
        </p:nvSpPr>
        <p:spPr>
          <a:xfrm>
            <a:off x="1341120" y="3392035"/>
            <a:ext cx="27228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g330f624e140_0_258"/>
          <p:cNvSpPr txBox="1"/>
          <p:nvPr>
            <p:ph idx="3" type="body"/>
          </p:nvPr>
        </p:nvSpPr>
        <p:spPr>
          <a:xfrm>
            <a:off x="4754881" y="2960877"/>
            <a:ext cx="55170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g330f624e140_0_258"/>
          <p:cNvSpPr txBox="1"/>
          <p:nvPr>
            <p:ph idx="4" type="body"/>
          </p:nvPr>
        </p:nvSpPr>
        <p:spPr>
          <a:xfrm>
            <a:off x="4754881" y="3324859"/>
            <a:ext cx="5506800" cy="30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g330f624e140_0_258"/>
          <p:cNvSpPr txBox="1"/>
          <p:nvPr>
            <p:ph idx="11" type="ftr"/>
          </p:nvPr>
        </p:nvSpPr>
        <p:spPr>
          <a:xfrm>
            <a:off x="13335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330f624e140_0_258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0f624e140_0_269"/>
          <p:cNvSpPr txBox="1"/>
          <p:nvPr>
            <p:ph type="title"/>
          </p:nvPr>
        </p:nvSpPr>
        <p:spPr>
          <a:xfrm>
            <a:off x="838201" y="895350"/>
            <a:ext cx="3247800" cy="19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330f624e140_0_269"/>
          <p:cNvSpPr txBox="1"/>
          <p:nvPr>
            <p:ph idx="1" type="body"/>
          </p:nvPr>
        </p:nvSpPr>
        <p:spPr>
          <a:xfrm>
            <a:off x="838200" y="2813049"/>
            <a:ext cx="32478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330f624e140_0_269"/>
          <p:cNvSpPr txBox="1"/>
          <p:nvPr>
            <p:ph idx="11" type="ftr"/>
          </p:nvPr>
        </p:nvSpPr>
        <p:spPr>
          <a:xfrm>
            <a:off x="731615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330f624e140_0_269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0" name="Google Shape;170;g330f624e140_0_269"/>
          <p:cNvGrpSpPr/>
          <p:nvPr/>
        </p:nvGrpSpPr>
        <p:grpSpPr>
          <a:xfrm>
            <a:off x="79" y="0"/>
            <a:ext cx="2327384" cy="1505449"/>
            <a:chOff x="76" y="0"/>
            <a:chExt cx="2238300" cy="3105300"/>
          </a:xfrm>
        </p:grpSpPr>
        <p:cxnSp>
          <p:nvCxnSpPr>
            <p:cNvPr id="171" name="Google Shape;171;g330f624e140_0_269"/>
            <p:cNvCxnSpPr/>
            <p:nvPr/>
          </p:nvCxnSpPr>
          <p:spPr>
            <a:xfrm flipH="1">
              <a:off x="150" y="0"/>
              <a:ext cx="1238100" cy="310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g330f624e140_0_269"/>
            <p:cNvCxnSpPr/>
            <p:nvPr/>
          </p:nvCxnSpPr>
          <p:spPr>
            <a:xfrm flipH="1">
              <a:off x="76" y="0"/>
              <a:ext cx="2238300" cy="2476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g330f624e140_0_277"/>
          <p:cNvCxnSpPr/>
          <p:nvPr/>
        </p:nvCxnSpPr>
        <p:spPr>
          <a:xfrm rot="10800000">
            <a:off x="3094155" y="145"/>
            <a:ext cx="1745700" cy="389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g330f624e140_0_277"/>
          <p:cNvSpPr txBox="1"/>
          <p:nvPr>
            <p:ph type="title"/>
          </p:nvPr>
        </p:nvSpPr>
        <p:spPr>
          <a:xfrm>
            <a:off x="5476874" y="1671639"/>
            <a:ext cx="58839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330f624e140_0_277"/>
          <p:cNvSpPr/>
          <p:nvPr>
            <p:ph idx="2" type="pic"/>
          </p:nvPr>
        </p:nvSpPr>
        <p:spPr>
          <a:xfrm>
            <a:off x="-28230" y="-9144"/>
            <a:ext cx="5481900" cy="6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g330f624e140_0_277"/>
          <p:cNvSpPr txBox="1"/>
          <p:nvPr>
            <p:ph idx="11" type="ftr"/>
          </p:nvPr>
        </p:nvSpPr>
        <p:spPr>
          <a:xfrm>
            <a:off x="825500" y="6356349"/>
            <a:ext cx="3819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330f624e140_0_277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g330f624e140_0_277"/>
          <p:cNvSpPr txBox="1"/>
          <p:nvPr>
            <p:ph idx="1" type="body"/>
          </p:nvPr>
        </p:nvSpPr>
        <p:spPr>
          <a:xfrm>
            <a:off x="5453725" y="3660774"/>
            <a:ext cx="5907300" cy="2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0f624e140_0_284"/>
          <p:cNvSpPr txBox="1"/>
          <p:nvPr>
            <p:ph type="ctrTitle"/>
          </p:nvPr>
        </p:nvSpPr>
        <p:spPr>
          <a:xfrm>
            <a:off x="6991350" y="487680"/>
            <a:ext cx="4179600" cy="33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2" name="Google Shape;182;g330f624e140_0_284"/>
          <p:cNvCxnSpPr/>
          <p:nvPr/>
        </p:nvCxnSpPr>
        <p:spPr>
          <a:xfrm>
            <a:off x="3990667" y="0"/>
            <a:ext cx="1126200" cy="2512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g330f624e140_0_284"/>
          <p:cNvSpPr/>
          <p:nvPr>
            <p:ph idx="2" type="pic"/>
          </p:nvPr>
        </p:nvSpPr>
        <p:spPr>
          <a:xfrm>
            <a:off x="0" y="-5080"/>
            <a:ext cx="6576300" cy="687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type="title">
  <p:cSld name="TITLE"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0f624e140_0_288"/>
          <p:cNvSpPr txBox="1"/>
          <p:nvPr>
            <p:ph type="ctrTitle"/>
          </p:nvPr>
        </p:nvSpPr>
        <p:spPr>
          <a:xfrm>
            <a:off x="4267200" y="1615736"/>
            <a:ext cx="41796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g330f624e140_0_288"/>
          <p:cNvSpPr txBox="1"/>
          <p:nvPr>
            <p:ph idx="1" type="subTitle"/>
          </p:nvPr>
        </p:nvSpPr>
        <p:spPr>
          <a:xfrm>
            <a:off x="4267200" y="3238103"/>
            <a:ext cx="4179600" cy="28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7" name="Google Shape;187;g330f624e140_0_28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30f624e140_0_288"/>
          <p:cNvSpPr txBox="1"/>
          <p:nvPr>
            <p:ph idx="11" type="ftr"/>
          </p:nvPr>
        </p:nvSpPr>
        <p:spPr>
          <a:xfrm>
            <a:off x="4267200" y="6356350"/>
            <a:ext cx="417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g330f624e140_0_288"/>
          <p:cNvSpPr txBox="1"/>
          <p:nvPr>
            <p:ph idx="12" type="sldNum"/>
          </p:nvPr>
        </p:nvSpPr>
        <p:spPr>
          <a:xfrm>
            <a:off x="9579428" y="6356350"/>
            <a:ext cx="177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chemeClr val="accen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0f624e140_0_294"/>
          <p:cNvSpPr txBox="1"/>
          <p:nvPr>
            <p:ph type="ctrTitle"/>
          </p:nvPr>
        </p:nvSpPr>
        <p:spPr>
          <a:xfrm>
            <a:off x="6991350" y="487018"/>
            <a:ext cx="41796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2" name="Google Shape;192;g330f624e140_0_294"/>
          <p:cNvGrpSpPr/>
          <p:nvPr/>
        </p:nvGrpSpPr>
        <p:grpSpPr>
          <a:xfrm>
            <a:off x="0" y="-49"/>
            <a:ext cx="6557964" cy="6857977"/>
            <a:chOff x="0" y="-37"/>
            <a:chExt cx="4762501" cy="5186400"/>
          </a:xfrm>
        </p:grpSpPr>
        <p:cxnSp>
          <p:nvCxnSpPr>
            <p:cNvPr id="193" name="Google Shape;193;g330f624e140_0_294"/>
            <p:cNvCxnSpPr/>
            <p:nvPr/>
          </p:nvCxnSpPr>
          <p:spPr>
            <a:xfrm rot="10800000">
              <a:off x="0" y="876375"/>
              <a:ext cx="4762500" cy="1628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4" name="Google Shape;194;g330f624e140_0_294"/>
            <p:cNvCxnSpPr/>
            <p:nvPr/>
          </p:nvCxnSpPr>
          <p:spPr>
            <a:xfrm rot="10800000">
              <a:off x="2638501" y="-37"/>
              <a:ext cx="2124000" cy="5186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1">
  <p:cSld name="Section Break 1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ctrTitle"/>
          </p:nvPr>
        </p:nvSpPr>
        <p:spPr>
          <a:xfrm>
            <a:off x="6991350" y="487018"/>
            <a:ext cx="4179570" cy="33773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" name="Google Shape;26;p17"/>
          <p:cNvGrpSpPr/>
          <p:nvPr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27" name="Google Shape;27;p1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2">
  <p:cSld name="Section Break 2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ctrTitle"/>
          </p:nvPr>
        </p:nvSpPr>
        <p:spPr>
          <a:xfrm>
            <a:off x="6991350" y="487680"/>
            <a:ext cx="4179570" cy="3376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18"/>
          <p:cNvCxnSpPr/>
          <p:nvPr/>
        </p:nvCxnSpPr>
        <p:spPr>
          <a:xfrm>
            <a:off x="3990667" y="0"/>
            <a:ext cx="1126278" cy="2512291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18"/>
          <p:cNvSpPr/>
          <p:nvPr>
            <p:ph idx="2" type="pic"/>
          </p:nvPr>
        </p:nvSpPr>
        <p:spPr>
          <a:xfrm>
            <a:off x="0" y="-5080"/>
            <a:ext cx="6576291" cy="68726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1322318" y="268360"/>
            <a:ext cx="7288282" cy="21211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1322388" y="2763078"/>
            <a:ext cx="7288212" cy="340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6" name="Google Shape;36;p19"/>
          <p:cNvGrpSpPr/>
          <p:nvPr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37" name="Google Shape;37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9"/>
            <p:cNvCxnSpPr/>
            <p:nvPr/>
          </p:nvCxnSpPr>
          <p:spPr>
            <a:xfrm flipH="1">
              <a:off x="9381744" y="-25401"/>
              <a:ext cx="2810256" cy="68834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9" name="Google Shape;39;p19"/>
          <p:cNvCxnSpPr/>
          <p:nvPr/>
        </p:nvCxnSpPr>
        <p:spPr>
          <a:xfrm flipH="1" rot="10800000">
            <a:off x="-1" y="-25403"/>
            <a:ext cx="1210573" cy="20481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3">
  <p:cSld name="Section Break 3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ctrTitle"/>
          </p:nvPr>
        </p:nvSpPr>
        <p:spPr>
          <a:xfrm>
            <a:off x="6991350" y="406400"/>
            <a:ext cx="4179570" cy="3457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bg>
      <p:bgPr>
        <a:solidFill>
          <a:schemeClr val="accen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"/>
          <p:cNvPicPr preferRelativeResize="0"/>
          <p:nvPr/>
        </p:nvPicPr>
        <p:blipFill rotWithShape="1">
          <a:blip r:embed="rId2">
            <a:alphaModFix/>
          </a:blip>
          <a:srcRect b="22673" l="39434" r="0" t="20278"/>
          <a:stretch/>
        </p:blipFill>
        <p:spPr>
          <a:xfrm>
            <a:off x="25785" y="0"/>
            <a:ext cx="4093633" cy="391239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 txBox="1"/>
          <p:nvPr>
            <p:ph type="title"/>
          </p:nvPr>
        </p:nvSpPr>
        <p:spPr>
          <a:xfrm>
            <a:off x="2933700" y="568961"/>
            <a:ext cx="8420100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2933700" y="2797255"/>
            <a:ext cx="3924300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2933700" y="3251596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3" type="body"/>
          </p:nvPr>
        </p:nvSpPr>
        <p:spPr>
          <a:xfrm>
            <a:off x="7410173" y="2797255"/>
            <a:ext cx="3943627" cy="464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1"/>
          <p:cNvSpPr txBox="1"/>
          <p:nvPr>
            <p:ph idx="4" type="body"/>
          </p:nvPr>
        </p:nvSpPr>
        <p:spPr>
          <a:xfrm>
            <a:off x="7410173" y="3251595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296926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1341120" y="558801"/>
            <a:ext cx="9953308" cy="17808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" name="Google Shape;56;p22"/>
          <p:cNvGrpSpPr/>
          <p:nvPr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57" name="Google Shape;57;p22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22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1341120" y="2960877"/>
            <a:ext cx="2722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2"/>
          <p:cNvSpPr txBox="1"/>
          <p:nvPr>
            <p:ph idx="2" type="body"/>
          </p:nvPr>
        </p:nvSpPr>
        <p:spPr>
          <a:xfrm>
            <a:off x="1341120" y="3392035"/>
            <a:ext cx="2722880" cy="2907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3" type="body"/>
          </p:nvPr>
        </p:nvSpPr>
        <p:spPr>
          <a:xfrm>
            <a:off x="4754881" y="2960877"/>
            <a:ext cx="5516880" cy="3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2"/>
          <p:cNvSpPr txBox="1"/>
          <p:nvPr>
            <p:ph idx="4" type="body"/>
          </p:nvPr>
        </p:nvSpPr>
        <p:spPr>
          <a:xfrm>
            <a:off x="4754881" y="3324859"/>
            <a:ext cx="5506720" cy="303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23"/>
          <p:cNvCxnSpPr/>
          <p:nvPr/>
        </p:nvCxnSpPr>
        <p:spPr>
          <a:xfrm rot="10800000">
            <a:off x="3094182" y="0"/>
            <a:ext cx="1745673" cy="38977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p23"/>
          <p:cNvSpPr txBox="1"/>
          <p:nvPr>
            <p:ph type="title"/>
          </p:nvPr>
        </p:nvSpPr>
        <p:spPr>
          <a:xfrm>
            <a:off x="5476874" y="1671639"/>
            <a:ext cx="5884027" cy="1204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/>
          <p:nvPr>
            <p:ph idx="2" type="pic"/>
          </p:nvPr>
        </p:nvSpPr>
        <p:spPr>
          <a:xfrm>
            <a:off x="-28230" y="-9144"/>
            <a:ext cx="5481955" cy="6876288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825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5453725" y="3660774"/>
            <a:ext cx="5907176" cy="253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0f624e140_0_20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330f624e140_0_20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g330f624e140_0_2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g330f624e140_0_2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g330f624e140_0_2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0f624e140_0_0"/>
          <p:cNvSpPr txBox="1"/>
          <p:nvPr>
            <p:ph type="ctrTitle"/>
          </p:nvPr>
        </p:nvSpPr>
        <p:spPr>
          <a:xfrm>
            <a:off x="3620050" y="3859175"/>
            <a:ext cx="8267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Welcome! 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6000">
                <a:latin typeface="Spectral"/>
                <a:ea typeface="Spectral"/>
                <a:cs typeface="Spectral"/>
                <a:sym typeface="Spectral"/>
              </a:rPr>
              <a:t>Please, have a seat.</a:t>
            </a:r>
            <a:endParaRPr sz="60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1" name="Google Shape;201;g330f624e140_0_0"/>
          <p:cNvSpPr txBox="1"/>
          <p:nvPr/>
        </p:nvSpPr>
        <p:spPr>
          <a:xfrm>
            <a:off x="8351575" y="342200"/>
            <a:ext cx="34515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i="1" lang="en-US" sz="3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CWRU Quants</a:t>
            </a:r>
            <a:endParaRPr i="1" sz="3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1" lang="en-US" sz="25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quants@case.edu</a:t>
            </a:r>
            <a:endParaRPr i="1" sz="25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0f6e1c418_0_0"/>
          <p:cNvSpPr txBox="1"/>
          <p:nvPr>
            <p:ph type="title"/>
          </p:nvPr>
        </p:nvSpPr>
        <p:spPr>
          <a:xfrm>
            <a:off x="1409400" y="311132"/>
            <a:ext cx="72882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Roadmap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8" name="Google Shape;208;g330f6e1c418_0_0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330f6e1c418_0_0"/>
          <p:cNvSpPr txBox="1"/>
          <p:nvPr/>
        </p:nvSpPr>
        <p:spPr>
          <a:xfrm>
            <a:off x="450375" y="1428525"/>
            <a:ext cx="86418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210" name="Google Shape;210;g330f6e1c418_0_0"/>
          <p:cNvGraphicFramePr/>
          <p:nvPr/>
        </p:nvGraphicFramePr>
        <p:xfrm>
          <a:off x="882225" y="108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{5A0AD222-7E27-47B1-8296-7DD550044433}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Meeting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Meeting 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1/17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Project Group Formation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Projects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1/24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Market Microstructure + Projects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Educational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1/31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Project Work Session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Projects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2/7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Guest Speaker Talk – Jump Trading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Guest Speaker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2/14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Project Work Session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Projects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2/</a:t>
                      </a:r>
                      <a:r>
                        <a:rPr lang="en-US"/>
                        <a:t>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Interview Preparation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Educational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2/28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Social Event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Social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3/7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Project Work 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Projects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1" name="Google Shape;211;g330f6e1c418_0_0"/>
          <p:cNvGraphicFramePr/>
          <p:nvPr/>
        </p:nvGraphicFramePr>
        <p:xfrm>
          <a:off x="882225" y="46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{5A0AD222-7E27-47B1-8296-7DD550044433}</a:tableStyleId>
              </a:tblPr>
              <a:tblGrid>
                <a:gridCol w="10287000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/>
                        <a:t>Spring Break</a:t>
                      </a:r>
                      <a:endParaRPr sz="3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12" name="Google Shape;212;g330f6e1c418_0_0"/>
          <p:cNvSpPr txBox="1"/>
          <p:nvPr/>
        </p:nvSpPr>
        <p:spPr>
          <a:xfrm>
            <a:off x="948875" y="5748475"/>
            <a:ext cx="9288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Trading real funds?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Networking event with other startup quant clubs?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More guest speakers?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0f624e140_0_199"/>
          <p:cNvSpPr txBox="1"/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Agenda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9" name="Google Shape;219;g330f624e140_0_199"/>
          <p:cNvSpPr txBox="1"/>
          <p:nvPr>
            <p:ph idx="1" type="body"/>
          </p:nvPr>
        </p:nvSpPr>
        <p:spPr>
          <a:xfrm>
            <a:off x="1333500" y="2674025"/>
            <a:ext cx="39822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Spectral"/>
                <a:ea typeface="Spectral"/>
                <a:cs typeface="Spectral"/>
                <a:sym typeface="Spectral"/>
              </a:rPr>
              <a:t>Break into Project Groups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0" name="Google Shape;220;g330f624e140_0_199"/>
          <p:cNvSpPr txBox="1"/>
          <p:nvPr>
            <p:ph idx="12" type="sldNum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2024-09-22T20:02:29Z</dcterms:created>
  <dc:creator>Sidharth Jindal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