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Spectra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/m76GFz4vP76m/gS+7/JStN2r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pectral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pectral-italic.fntdata"/><Relationship Id="rId25" Type="http://schemas.openxmlformats.org/officeDocument/2006/relationships/font" Target="fonts/Spectral-bold.fntdata"/><Relationship Id="rId28" Type="http://customschemas.google.com/relationships/presentationmetadata" Target="metadata"/><Relationship Id="rId27" Type="http://schemas.openxmlformats.org/officeDocument/2006/relationships/font" Target="fonts/Spectra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a76f61f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7a76f61f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05" name="Google Shape;105;g307a76f61f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843ca6cf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3843ca6cf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77" name="Google Shape;177;g33843ca6cf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1666e83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31666e83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85" name="Google Shape;185;g331666e83a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16562c24d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316562c24d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94" name="Google Shape;194;g3316562c24d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16562c24d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316562c24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02" name="Google Shape;202;g3316562c24d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16562c24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16562c24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09" name="Google Shape;209;g3316562c24d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16562c24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16562c24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17" name="Google Shape;217;g3316562c24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16562c24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316562c24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25" name="Google Shape;225;g3316562c24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1666e83a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31666e83a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33" name="Google Shape;233;g331666e83a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1666e83a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31666e83a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41" name="Google Shape;241;g331666e83a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7a76f61fe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07a76f61fe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07a76f61fe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a76f61f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7a76f61f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0" name="Google Shape;120;g307a76f61fe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7a76f61fe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07a76f61fe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9" name="Google Shape;129;g307a76f61fe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1a529b9ac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1a529b9ac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1a529b9ac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57e82d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7d57e82d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44" name="Google Shape;144;g317d57e82d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3860475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083860475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52" name="Google Shape;152;g3083860475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843ca6cf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3843ca6cf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69" name="Google Shape;169;g33843ca6cfb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1" name="Google Shape;81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82" name="Google Shape;82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3"/>
          <p:cNvSpPr txBox="1"/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subTitle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4" name="Google Shape;9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100" name="Google Shape;100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26" name="Google Shape;26;p2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4" type="body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25"/>
          <p:cNvPicPr preferRelativeResize="0"/>
          <p:nvPr/>
        </p:nvPicPr>
        <p:blipFill rotWithShape="1">
          <a:blip r:embed="rId2">
            <a:alphaModFix/>
          </a:blip>
          <a:srcRect b="73496" l="18645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47" name="Google Shape;47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9" name="Google Shape;49;p19"/>
          <p:cNvCxnSpPr/>
          <p:nvPr/>
        </p:nvCxnSpPr>
        <p:spPr>
          <a:xfrm flipH="1" rot="10800000">
            <a:off x="-1" y="-25403"/>
            <a:ext cx="1210573" cy="204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1"/>
          <p:cNvSpPr txBox="1"/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2" type="body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3" type="body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1"/>
          <p:cNvSpPr txBox="1"/>
          <p:nvPr>
            <p:ph idx="4" type="body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8"/>
          <p:cNvSpPr/>
          <p:nvPr>
            <p:ph idx="2" type="pic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68" name="Google Shape;68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3" type="body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2"/>
          <p:cNvSpPr txBox="1"/>
          <p:nvPr>
            <p:ph idx="4" type="body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northwesternfintech/2025QuantInternship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playlist?list=PLADLdjl79_mhdmhdxA1Gk8sklGEWJkEKq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ithmetic.zetamac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a76f61fe_0_5"/>
          <p:cNvSpPr txBox="1"/>
          <p:nvPr>
            <p:ph type="ctrTitle"/>
          </p:nvPr>
        </p:nvSpPr>
        <p:spPr>
          <a:xfrm>
            <a:off x="3620050" y="3859175"/>
            <a:ext cx="8267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Welcome! 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Please, have a seat.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g307a76f61fe_0_5"/>
          <p:cNvSpPr txBox="1"/>
          <p:nvPr/>
        </p:nvSpPr>
        <p:spPr>
          <a:xfrm>
            <a:off x="8351575" y="342200"/>
            <a:ext cx="34515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US" sz="3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CWRU Quants</a:t>
            </a:r>
            <a:endParaRPr b="0" i="1" sz="3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quants@case.edu</a:t>
            </a:r>
            <a:endParaRPr b="0" i="1" sz="2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843ca6cfb_0_18"/>
          <p:cNvSpPr txBox="1"/>
          <p:nvPr>
            <p:ph type="title"/>
          </p:nvPr>
        </p:nvSpPr>
        <p:spPr>
          <a:xfrm>
            <a:off x="2034225" y="1443700"/>
            <a:ext cx="7705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Coding Proficiency (Interview)</a:t>
            </a:r>
            <a:endParaRPr u="sng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0" name="Google Shape;180;g33843ca6cfb_0_1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33843ca6cfb_0_18"/>
          <p:cNvSpPr txBox="1"/>
          <p:nvPr/>
        </p:nvSpPr>
        <p:spPr>
          <a:xfrm>
            <a:off x="1514350" y="2327350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Coding interviews vary widely depending on the firm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are implementation heavy (eg. build Tetris in an hour)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are algorithm heavy (graph traversal, dynamic programming, etc)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test knowledge of how a computer works (stack grow upward or downward)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test knowledge of how a compiler works (usually C++)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666e83af_0_0"/>
          <p:cNvSpPr txBox="1"/>
          <p:nvPr>
            <p:ph idx="1" type="body"/>
          </p:nvPr>
        </p:nvSpPr>
        <p:spPr>
          <a:xfrm>
            <a:off x="1090900" y="2019500"/>
            <a:ext cx="9700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Another style of online assessment is going to be the logic and 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reaction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 speed games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Typically, you will have to complete these assessments with with the shortest amount of “moves,” demonstrating IQ and intuition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Reaction speed 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8" name="Google Shape;188;g331666e83af_0_0"/>
          <p:cNvSpPr txBox="1"/>
          <p:nvPr>
            <p:ph type="title"/>
          </p:nvPr>
        </p:nvSpPr>
        <p:spPr>
          <a:xfrm>
            <a:off x="1322318" y="-26504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Logic / Reaction Speed Assessments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9" name="Google Shape;189;g331666e83af_0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331666e83a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553" y="3977025"/>
            <a:ext cx="3172425" cy="23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16562c24d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g3316562c24d_0_17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Hirevue(s)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8" name="Google Shape;198;g3316562c24d_0_17"/>
          <p:cNvSpPr txBox="1"/>
          <p:nvPr/>
        </p:nvSpPr>
        <p:spPr>
          <a:xfrm>
            <a:off x="969550" y="2327350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Hirevue - A online ‘interview’ where you are asked a series of questions and your answers are recorded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human will then review your answers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is meant to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access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how well-prepared you are and ‘know your story’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Questions will typically be more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behavioral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in nature, though you may be asked a few brainteasers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Make sure to maintain eye contact with the camera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OAs are also recorded…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16562c24d_0_4"/>
          <p:cNvSpPr txBox="1"/>
          <p:nvPr>
            <p:ph type="ctrTitle"/>
          </p:nvPr>
        </p:nvSpPr>
        <p:spPr>
          <a:xfrm>
            <a:off x="6991350" y="406400"/>
            <a:ext cx="4179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Interviewing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5" name="Google Shape;205;g3316562c24d_0_4"/>
          <p:cNvSpPr txBox="1"/>
          <p:nvPr>
            <p:ph type="ctrTitle"/>
          </p:nvPr>
        </p:nvSpPr>
        <p:spPr>
          <a:xfrm>
            <a:off x="6813700" y="2156175"/>
            <a:ext cx="49101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t/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16562c24d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3316562c24d_0_10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Phone Screen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3" name="Google Shape;213;g3316562c24d_0_10"/>
          <p:cNvSpPr txBox="1"/>
          <p:nvPr/>
        </p:nvSpPr>
        <p:spPr>
          <a:xfrm>
            <a:off x="969550" y="19530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Once you progress past the OAs you may be have a more technical (non-HR) phone screen with someone on the team (a trader, dev, etc.)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Trader - questions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about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options theory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Dev - System design, programming fundamentals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Research - Project experience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is also your chance to ask questions and get to know the company better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16562c24d_0_24"/>
          <p:cNvSpPr txBox="1"/>
          <p:nvPr>
            <p:ph idx="1" type="body"/>
          </p:nvPr>
        </p:nvSpPr>
        <p:spPr>
          <a:xfrm>
            <a:off x="1090900" y="2019500"/>
            <a:ext cx="9700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Sometimes you may be placed in a group 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interview…where you’ll be assessed live against other potential candidates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You’ll probably play a game and see who does the best in the group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You may also be asked other typical interview questions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You may also be asked to collaborate with others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It’s important to maintain your composure 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0" name="Google Shape;220;g3316562c24d_0_24"/>
          <p:cNvSpPr txBox="1"/>
          <p:nvPr>
            <p:ph type="title"/>
          </p:nvPr>
        </p:nvSpPr>
        <p:spPr>
          <a:xfrm>
            <a:off x="1322318" y="-26504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Group Interview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1" name="Google Shape;221;g3316562c24d_0_2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16562c24d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3316562c24d_0_32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 Round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9" name="Google Shape;229;g3316562c24d_0_32"/>
          <p:cNvSpPr txBox="1"/>
          <p:nvPr/>
        </p:nvSpPr>
        <p:spPr>
          <a:xfrm>
            <a:off x="696850" y="22393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Once you get to the final round, it’s more about behavior and ‘fit’ rather than technical prowess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It’s important to know your ‘why’ (both about the firm and yourself, and be able to communicate your story)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You will also likely be flown out to the company, so ensure that you have the proper attire and display fine etiquette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If you are given a tour of the office, make sure to be friendly with all the staff and be on your best behavior!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1666e83af_0_8"/>
          <p:cNvSpPr txBox="1"/>
          <p:nvPr>
            <p:ph type="ctrTitle"/>
          </p:nvPr>
        </p:nvSpPr>
        <p:spPr>
          <a:xfrm>
            <a:off x="6991350" y="406400"/>
            <a:ext cx="4179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Resources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g331666e83af_0_8"/>
          <p:cNvSpPr txBox="1"/>
          <p:nvPr>
            <p:ph type="ctrTitle"/>
          </p:nvPr>
        </p:nvSpPr>
        <p:spPr>
          <a:xfrm>
            <a:off x="6813700" y="2156175"/>
            <a:ext cx="49101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t/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g331666e83af_0_8"/>
          <p:cNvSpPr txBox="1"/>
          <p:nvPr/>
        </p:nvSpPr>
        <p:spPr>
          <a:xfrm>
            <a:off x="6603525" y="1609500"/>
            <a:ext cx="5206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https://github.com/northwesternfintech/2025QuantInternships</a:t>
            </a:r>
            <a:r>
              <a:rPr lang="en-US" sz="2800">
                <a:solidFill>
                  <a:schemeClr val="lt1"/>
                </a:solidFill>
              </a:rPr>
              <a:t> </a:t>
            </a:r>
            <a:endParaRPr sz="28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>
                <a:solidFill>
                  <a:schemeClr val="lt1"/>
                </a:solidFill>
              </a:rPr>
              <a:t>Very very good resource, has a </a:t>
            </a:r>
            <a:r>
              <a:rPr lang="en-US" sz="1500">
                <a:solidFill>
                  <a:schemeClr val="lt1"/>
                </a:solidFill>
              </a:rPr>
              <a:t>relatively</a:t>
            </a:r>
            <a:r>
              <a:rPr lang="en-US" sz="1500">
                <a:solidFill>
                  <a:schemeClr val="lt1"/>
                </a:solidFill>
              </a:rPr>
              <a:t> exhaustive list of internships with information about selectivity and when they open/close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1666e83af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331666e83af_0_14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Resources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5" name="Google Shape;245;g331666e83af_0_14"/>
          <p:cNvSpPr txBox="1"/>
          <p:nvPr/>
        </p:nvSpPr>
        <p:spPr>
          <a:xfrm>
            <a:off x="969550" y="19530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Online Assessments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Leetcode (coding algorithms)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ZetaMac (mental math)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Brain Teasers and Probability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Green book -&gt;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Heard on the Street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Youtube Series on Quant Interviews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History: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Flash boys - Michael Lewis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Quants -  Scott Patterson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46" name="Google Shape;246;g331666e83a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050" y="2594638"/>
            <a:ext cx="2452900" cy="30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31666e83af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1075" y="2562975"/>
            <a:ext cx="2347074" cy="31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7a76f61fe_0_3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307a76f61fe_0_317"/>
          <p:cNvSpPr txBox="1"/>
          <p:nvPr/>
        </p:nvSpPr>
        <p:spPr>
          <a:xfrm>
            <a:off x="4267200" y="14633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QUESTIONS AND ANSWERS</a:t>
            </a:r>
            <a:endParaRPr b="0" i="0" sz="36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5" name="Google Shape;255;g307a76f61fe_0_317"/>
          <p:cNvSpPr txBox="1"/>
          <p:nvPr/>
        </p:nvSpPr>
        <p:spPr>
          <a:xfrm>
            <a:off x="4267200" y="3923903"/>
            <a:ext cx="41796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Contact us!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Email: quants@case.edu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Instagram: @cwruquants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Agenda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1333500" y="2674025"/>
            <a:ext cx="39822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Interview Structure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Resources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a76f61fe_0_10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307a76f61fe_0_104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Attendance | CampusGroups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g307a76f61fe_0_104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5" name="Google Shape;125;g307a76f61fe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463" y="2009625"/>
            <a:ext cx="3453074" cy="3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7a76f61fe_0_428"/>
          <p:cNvSpPr txBox="1"/>
          <p:nvPr>
            <p:ph type="ctrTitle"/>
          </p:nvPr>
        </p:nvSpPr>
        <p:spPr>
          <a:xfrm>
            <a:off x="6991350" y="406400"/>
            <a:ext cx="4179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Recruiting Process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2" name="Google Shape;132;g307a76f61fe_0_428"/>
          <p:cNvSpPr txBox="1"/>
          <p:nvPr>
            <p:ph type="ctrTitle"/>
          </p:nvPr>
        </p:nvSpPr>
        <p:spPr>
          <a:xfrm>
            <a:off x="6813700" y="2156175"/>
            <a:ext cx="49101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Online </a:t>
            </a: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Assessments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Mental Math</a:t>
            </a: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Logic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Interviews 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Technical vs Soft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Final Round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dd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d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d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  <a:p>
            <a:pPr indent="-3746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pectral"/>
              <a:buChar char="❏"/>
            </a:pPr>
            <a:r>
              <a:rPr lang="en-US" sz="2300">
                <a:latin typeface="Spectral"/>
                <a:ea typeface="Spectral"/>
                <a:cs typeface="Spectral"/>
                <a:sym typeface="Spectral"/>
              </a:rPr>
              <a:t>d</a:t>
            </a:r>
            <a:endParaRPr sz="23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1a529b9ac_1_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331a529b9ac_1_5"/>
          <p:cNvSpPr/>
          <p:nvPr/>
        </p:nvSpPr>
        <p:spPr>
          <a:xfrm>
            <a:off x="-50900" y="-76350"/>
            <a:ext cx="12316500" cy="70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331a529b9ac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75" y="457200"/>
            <a:ext cx="9759250" cy="60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7d57e82d5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317d57e82d5_0_1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Online </a:t>
            </a: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Assessments (OA)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g317d57e82d5_0_1"/>
          <p:cNvSpPr txBox="1"/>
          <p:nvPr/>
        </p:nvSpPr>
        <p:spPr>
          <a:xfrm>
            <a:off x="969550" y="19530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 online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assessment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is a virtual ‘test’ a company sends to you. It is intended to assess your ability in some skill (e.g. mental math, coding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proficiency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brainteasers) and is meant to filter out applicants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Usually is unsupervised…but results are scrutinized to ensure honesty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Who to cut is decided on the performance of everyone else who applied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 is much less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networking-based compared to traditional finance…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You will be evaluated based on what skills you have, not who you know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OAs are a way to ‘weed-out’ a large number of applicants (rather than in traditional finance, where those typically with referrals progress forward)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Some OAs are automatic, others require you to pass a resume screening process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838604751_3_0"/>
          <p:cNvSpPr txBox="1"/>
          <p:nvPr>
            <p:ph idx="1" type="body"/>
          </p:nvPr>
        </p:nvSpPr>
        <p:spPr>
          <a:xfrm>
            <a:off x="1090900" y="2019500"/>
            <a:ext cx="97005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One OA you are likely to see is the mental math 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assessment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Here, you’ll be asked a series of MM questions (typically integer-based addition/subtraction/multiplication/division)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You’ll be 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assessed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 based on the correctness of your responses and how much you are able to answer (did you answer all the questions? How many did you get wrong?)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You may also encounter some pattern recognition problems (i.e. what shape comes next in this series?) 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https://arithmetic.zetamac.com/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5" name="Google Shape;155;g30838604751_3_0"/>
          <p:cNvSpPr txBox="1"/>
          <p:nvPr>
            <p:ph type="title"/>
          </p:nvPr>
        </p:nvSpPr>
        <p:spPr>
          <a:xfrm>
            <a:off x="1322318" y="-26504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Mental Math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Assessment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6" name="Google Shape;156;g30838604751_3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2034225" y="1443700"/>
            <a:ext cx="7705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Coding Proficiency (Leetcode)</a:t>
            </a:r>
            <a:endParaRPr u="sng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1514350" y="2327350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Another style of OA you’ll likely see is leetcode-style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Here, you’ll be asked a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variety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of simple(?) questions regarding data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structures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and algorithms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Your answer will be measured against a series of test cases (how well does it perform relative to time/space complexity?)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Even if you are not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pursuing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strictly computer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science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role (e.g.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developer), you still should have some level of programming knowledge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Traders should know python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CS will be much more low-latency focused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300" y="319025"/>
            <a:ext cx="3457400" cy="234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843ca6cfb_0_10"/>
          <p:cNvSpPr txBox="1"/>
          <p:nvPr>
            <p:ph type="title"/>
          </p:nvPr>
        </p:nvSpPr>
        <p:spPr>
          <a:xfrm>
            <a:off x="2034225" y="1443700"/>
            <a:ext cx="77055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Coding Proficiency (Phone)</a:t>
            </a:r>
            <a:endParaRPr u="sng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g33843ca6cfb_0_1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33843ca6cfb_0_10"/>
          <p:cNvSpPr txBox="1"/>
          <p:nvPr/>
        </p:nvSpPr>
        <p:spPr>
          <a:xfrm>
            <a:off x="1514350" y="2327350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If you do well on that coding OA, a phone interview with a developer at the firm will most likely be the next step in the hiring process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Phone interviews tend to be trivia-heavy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Subjects like computer architecture, operating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systems, networks, and some math/algorithms will be tested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2024-09-22T20:02:29Z</dcterms:created>
  <dc:creator>Sidharth Jindal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