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Spectra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Yhli0gm6hxB4qObTc5qhGXIdl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pectra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pectral-italic.fntdata"/><Relationship Id="rId6" Type="http://schemas.openxmlformats.org/officeDocument/2006/relationships/slide" Target="slides/slide2.xml"/><Relationship Id="rId18" Type="http://schemas.openxmlformats.org/officeDocument/2006/relationships/font" Target="fonts/Spectra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CppCon/CppCon2017/blob/master/Presentations/When%20a%20Microsecond%20Is%20an%20Eternity/When%20a%20Microsecond%20Is%20an%20Eternity%20-%20Carl%20Cook%20-%20CppCon%202017.pdf" TargetMode="External"/><Relationship Id="rId3" Type="http://schemas.openxmlformats.org/officeDocument/2006/relationships/hyperlink" Target="https://blog.cloudflare.com/branch-predictor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a76f61f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7a76f61f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Sources: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https://github.com/CppCon/CppCon2017/blob/master/Presentations/When%20a%20Microsecond%20Is%20an%20Eternity/When%20a%20Microsecond%20Is%20an%20Eternity%20-%20Carl%20Cook%20-%20CppCon%202017.pdf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https://blog.cloudflare.com/branch-predictor/</a:t>
            </a:r>
            <a:r>
              <a:rPr lang="en-US"/>
              <a:t> </a:t>
            </a:r>
            <a:endParaRPr/>
          </a:p>
        </p:txBody>
      </p:sp>
      <p:sp>
        <p:nvSpPr>
          <p:cNvPr id="105" name="Google Shape;105;g307a76f61fe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cc0060b8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cc0060b8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 think you guys should also look to develop some proprietary signals (to compare how good the ones we make are against the ones in the paper)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This can be a large portion if you need to be^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For example, scrape the linkedin posts of company management to get some signal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Or…get some sources of alternative data (like company management private jet logs) and see if there is any relation to company disclosures, stock price, etc.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1cc0060b8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257e1450b_5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4257e1450b_5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Ethan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I think you guys should also look to develop some proprietary signals (to compare how good the ones we make are against the ones in the paper)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This can be a large portion if you need to be^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For example, scrape the linkedin posts of company management to get some signal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Or…get some sources of alternative data (like company management private jet logs) and see if there is any relation to company disclosures, stock price, etc.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4257e1450b_52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7a76f61fe_0_3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07a76f61fe_0_3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07a76f61fe_0_3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7d57e82d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17d57e82d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20" name="Google Shape;120;g317d57e82d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5e67c93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45e67c93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32" name="Google Shape;132;g345e67c93f4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5e67c93f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45e67c93f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44" name="Google Shape;144;g345e67c93f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838604751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0838604751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56" name="Google Shape;156;g30838604751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5e67c93f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45e67c93f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64" name="Google Shape;164;g345e67c93f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ed06a8a02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1ed06a8a0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Ray</a:t>
            </a:r>
            <a:endParaRPr/>
          </a:p>
        </p:txBody>
      </p:sp>
      <p:sp>
        <p:nvSpPr>
          <p:cNvPr id="173" name="Google Shape;173;g31ed06a8a02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cb0b93e0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1cb0b93e0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82" name="Google Shape;182;g31cb0b93e0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441918" y="3329790"/>
            <a:ext cx="494177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1341120" y="558801"/>
            <a:ext cx="9953308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22"/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73" name="Google Shape;73;p22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2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1341120" y="2960877"/>
            <a:ext cx="2722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22"/>
          <p:cNvSpPr txBox="1"/>
          <p:nvPr>
            <p:ph idx="2" type="body"/>
          </p:nvPr>
        </p:nvSpPr>
        <p:spPr>
          <a:xfrm>
            <a:off x="1341120" y="3392035"/>
            <a:ext cx="2722880" cy="290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3" type="body"/>
          </p:nvPr>
        </p:nvSpPr>
        <p:spPr>
          <a:xfrm>
            <a:off x="4754881" y="2960877"/>
            <a:ext cx="5516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22"/>
          <p:cNvSpPr txBox="1"/>
          <p:nvPr>
            <p:ph idx="4" type="body"/>
          </p:nvPr>
        </p:nvSpPr>
        <p:spPr>
          <a:xfrm>
            <a:off x="4754881" y="3324859"/>
            <a:ext cx="5506720" cy="303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838201" y="895350"/>
            <a:ext cx="324766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838200" y="2813049"/>
            <a:ext cx="3247662" cy="32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731615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p24"/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87" name="Google Shape;87;p2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2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" type="subTitle"/>
          </p:nvPr>
        </p:nvSpPr>
        <p:spPr>
          <a:xfrm>
            <a:off x="4267200" y="3238103"/>
            <a:ext cx="4179570" cy="28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2" name="Google Shape;9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4267200" y="6356350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3"/>
          <p:cNvCxnSpPr/>
          <p:nvPr/>
        </p:nvCxnSpPr>
        <p:spPr>
          <a:xfrm rot="10800000">
            <a:off x="3094182" y="0"/>
            <a:ext cx="1745673" cy="38977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3"/>
          <p:cNvSpPr txBox="1"/>
          <p:nvPr>
            <p:ph type="title"/>
          </p:nvPr>
        </p:nvSpPr>
        <p:spPr>
          <a:xfrm>
            <a:off x="5476874" y="1671639"/>
            <a:ext cx="58840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pic"/>
          </p:nvPr>
        </p:nvSpPr>
        <p:spPr>
          <a:xfrm>
            <a:off x="-28230" y="-9144"/>
            <a:ext cx="5481955" cy="6876288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825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5453725" y="3660774"/>
            <a:ext cx="5907176" cy="253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1333500" y="2674013"/>
            <a:ext cx="2895600" cy="3269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ctrTitle"/>
          </p:nvPr>
        </p:nvSpPr>
        <p:spPr>
          <a:xfrm>
            <a:off x="6991350" y="487018"/>
            <a:ext cx="4179570" cy="33773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17"/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27" name="Google Shape;27;p1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31" name="Google Shape;31;p2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2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" name="Google Shape;33;p26"/>
          <p:cNvSpPr txBox="1"/>
          <p:nvPr>
            <p:ph type="title"/>
          </p:nvPr>
        </p:nvSpPr>
        <p:spPr>
          <a:xfrm>
            <a:off x="838200" y="353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8382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3">
  <p:cSld name="Section Break 3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ctrTitle"/>
          </p:nvPr>
        </p:nvSpPr>
        <p:spPr>
          <a:xfrm>
            <a:off x="6991350" y="406400"/>
            <a:ext cx="4179570" cy="3457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8" name="Google Shape;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838200" y="337192"/>
            <a:ext cx="565519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838200" y="2705177"/>
            <a:ext cx="5733772" cy="44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838199" y="3154166"/>
            <a:ext cx="5733773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7887108" y="2705177"/>
            <a:ext cx="3943627" cy="448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7887107" y="3164867"/>
            <a:ext cx="3943627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8439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25"/>
          <p:cNvPicPr preferRelativeResize="0"/>
          <p:nvPr/>
        </p:nvPicPr>
        <p:blipFill rotWithShape="1">
          <a:blip r:embed="rId2">
            <a:alphaModFix/>
          </a:blip>
          <a:srcRect b="73496" l="18645" r="28732" t="319"/>
          <a:stretch/>
        </p:blipFill>
        <p:spPr>
          <a:xfrm flipH="1" rot="10800000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1322318" y="268360"/>
            <a:ext cx="7288282" cy="2121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1322388" y="2763078"/>
            <a:ext cx="7288212" cy="340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1" name="Google Shape;51;p19"/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52" name="Google Shape;52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p19"/>
            <p:cNvCxnSpPr/>
            <p:nvPr/>
          </p:nvCxnSpPr>
          <p:spPr>
            <a:xfrm flipH="1">
              <a:off x="9381744" y="-25401"/>
              <a:ext cx="2810256" cy="68834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54" name="Google Shape;54;p19"/>
          <p:cNvCxnSpPr/>
          <p:nvPr/>
        </p:nvCxnSpPr>
        <p:spPr>
          <a:xfrm flipH="1" rot="10800000">
            <a:off x="-1" y="-25403"/>
            <a:ext cx="1210573" cy="20481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accen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093633" cy="39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/>
          <p:nvPr>
            <p:ph type="title"/>
          </p:nvPr>
        </p:nvSpPr>
        <p:spPr>
          <a:xfrm>
            <a:off x="2933700" y="568961"/>
            <a:ext cx="8420100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2933700" y="2797255"/>
            <a:ext cx="3924300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2933700" y="3251596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7410173" y="2797255"/>
            <a:ext cx="3943627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7410173" y="3251595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296926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ctrTitle"/>
          </p:nvPr>
        </p:nvSpPr>
        <p:spPr>
          <a:xfrm>
            <a:off x="6991350" y="487680"/>
            <a:ext cx="4179570" cy="3376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" name="Google Shape;68;p18"/>
          <p:cNvCxnSpPr/>
          <p:nvPr/>
        </p:nvCxnSpPr>
        <p:spPr>
          <a:xfrm>
            <a:off x="3990667" y="0"/>
            <a:ext cx="1126278" cy="251229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8"/>
          <p:cNvSpPr/>
          <p:nvPr>
            <p:ph idx="2" type="pic"/>
          </p:nvPr>
        </p:nvSpPr>
        <p:spPr>
          <a:xfrm>
            <a:off x="0" y="-5080"/>
            <a:ext cx="6576291" cy="68726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a76f61fe_0_5"/>
          <p:cNvSpPr txBox="1"/>
          <p:nvPr>
            <p:ph type="ctrTitle"/>
          </p:nvPr>
        </p:nvSpPr>
        <p:spPr>
          <a:xfrm>
            <a:off x="3620050" y="3859175"/>
            <a:ext cx="8267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Welcome! 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Please, have a seat.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g307a76f61fe_0_5"/>
          <p:cNvSpPr txBox="1"/>
          <p:nvPr/>
        </p:nvSpPr>
        <p:spPr>
          <a:xfrm>
            <a:off x="8351575" y="342200"/>
            <a:ext cx="34515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US" sz="3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CWRU Quants</a:t>
            </a:r>
            <a:endParaRPr b="0" i="1" sz="3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quants@case.edu</a:t>
            </a:r>
            <a:endParaRPr b="0" i="1" sz="2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cc0060b80_0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31cc0060b80_0_0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Research Vertical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g31cc0060b80_0_0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6" name="Google Shape;196;g31cc0060b80_0_0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are currently doing sentiment and semantic analysis on earnings transcripts, and hope to mine a large feature set to eventually train various ML algorithms on this fall semester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work mainly in python, and do a lot of paper reading to understand where the level of academia is at, and what we can do to continue building out our features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Timeline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Spring25: Build out feature set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Summer25: Build out feature set + add labels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Fall25: Algorithm development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257e1450b_52_9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g34257e1450b_52_9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Education Vertical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4" name="Google Shape;204;g34257e1450b_52_9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5" name="Google Shape;205;g34257e1450b_52_9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6" name="Google Shape;206;g34257e1450b_52_9"/>
          <p:cNvSpPr txBox="1"/>
          <p:nvPr/>
        </p:nvSpPr>
        <p:spPr>
          <a:xfrm>
            <a:off x="1666500" y="1946500"/>
            <a:ext cx="95325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Continue working on our volatility project, which we will deliver in a few weeks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7a76f61fe_0_317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g307a76f61fe_0_317"/>
          <p:cNvSpPr txBox="1"/>
          <p:nvPr/>
        </p:nvSpPr>
        <p:spPr>
          <a:xfrm>
            <a:off x="4267200" y="14633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QUESTIONS AND ANSWERS</a:t>
            </a:r>
            <a:endParaRPr b="0" i="0" sz="36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4" name="Google Shape;214;g307a76f61fe_0_317"/>
          <p:cNvSpPr txBox="1"/>
          <p:nvPr/>
        </p:nvSpPr>
        <p:spPr>
          <a:xfrm>
            <a:off x="4267200" y="3923903"/>
            <a:ext cx="41796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Contact us!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Email: quants@case.edu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Instagram: @cwruquants</a:t>
            </a:r>
            <a:endParaRPr b="0" i="0" sz="1800" u="none" cap="none" strike="noStrike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Agenda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099050" y="2906950"/>
            <a:ext cx="6003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Schedule for next few weeks</a:t>
            </a:r>
            <a:endParaRPr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Changing Club Structure</a:t>
            </a:r>
            <a:endParaRPr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Exec + Leadership</a:t>
            </a:r>
            <a:endParaRPr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Project Groups</a:t>
            </a:r>
            <a:endParaRPr sz="15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7d57e82d5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317d57e82d5_0_1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Schedule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g317d57e82d5_0_1"/>
          <p:cNvSpPr txBox="1"/>
          <p:nvPr/>
        </p:nvSpPr>
        <p:spPr>
          <a:xfrm>
            <a:off x="969550" y="1953075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5" name="Google Shape;125;g317d57e82d5_0_1"/>
          <p:cNvSpPr/>
          <p:nvPr/>
        </p:nvSpPr>
        <p:spPr>
          <a:xfrm>
            <a:off x="2571950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Spring 2025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6" name="Google Shape;126;g317d57e82d5_0_1"/>
          <p:cNvSpPr/>
          <p:nvPr/>
        </p:nvSpPr>
        <p:spPr>
          <a:xfrm>
            <a:off x="5309150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Summer 2025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7" name="Google Shape;127;g317d57e82d5_0_1"/>
          <p:cNvSpPr/>
          <p:nvPr/>
        </p:nvSpPr>
        <p:spPr>
          <a:xfrm>
            <a:off x="8098425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Fall + Spring 2026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8" name="Google Shape;128;g317d57e82d5_0_1"/>
          <p:cNvSpPr txBox="1"/>
          <p:nvPr/>
        </p:nvSpPr>
        <p:spPr>
          <a:xfrm>
            <a:off x="2495650" y="4032575"/>
            <a:ext cx="805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End of semester Project Showcase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○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Paper writing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○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more food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5e67c93f4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45e67c93f4_0_5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Schedule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6" name="Google Shape;136;g345e67c93f4_0_5"/>
          <p:cNvSpPr txBox="1"/>
          <p:nvPr/>
        </p:nvSpPr>
        <p:spPr>
          <a:xfrm>
            <a:off x="969550" y="1953075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7" name="Google Shape;137;g345e67c93f4_0_5"/>
          <p:cNvSpPr/>
          <p:nvPr/>
        </p:nvSpPr>
        <p:spPr>
          <a:xfrm>
            <a:off x="2571950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Spring 2025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8" name="Google Shape;138;g345e67c93f4_0_5"/>
          <p:cNvSpPr/>
          <p:nvPr/>
        </p:nvSpPr>
        <p:spPr>
          <a:xfrm>
            <a:off x="5309150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Summer 2025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9" name="Google Shape;139;g345e67c93f4_0_5"/>
          <p:cNvSpPr/>
          <p:nvPr/>
        </p:nvSpPr>
        <p:spPr>
          <a:xfrm>
            <a:off x="8098425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Fall + Spring 2026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0" name="Google Shape;140;g345e67c93f4_0_5"/>
          <p:cNvSpPr txBox="1"/>
          <p:nvPr/>
        </p:nvSpPr>
        <p:spPr>
          <a:xfrm>
            <a:off x="2495650" y="3708850"/>
            <a:ext cx="8056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Continue working on projects, weekly remote meetings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○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If you don’t have </a:t>
            </a: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anything</a:t>
            </a: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to work on this summer, THIS IS YOUR OPPORTUNITY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(Research) We will be working alongside Professor Bae this summer, so you will be able to work on a project this summer </a:t>
            </a:r>
            <a:r>
              <a:rPr b="1"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while building strong relationship with our Professor</a:t>
            </a:r>
            <a:endParaRPr b="1"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Study for recruiting season (Leetcode, system design)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(Exec and Leadership) Plan for the fall semester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5e67c93f4_0_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345e67c93f4_0_16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Schedule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8" name="Google Shape;148;g345e67c93f4_0_16"/>
          <p:cNvSpPr txBox="1"/>
          <p:nvPr/>
        </p:nvSpPr>
        <p:spPr>
          <a:xfrm>
            <a:off x="969550" y="1953075"/>
            <a:ext cx="88590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9" name="Google Shape;149;g345e67c93f4_0_16"/>
          <p:cNvSpPr/>
          <p:nvPr/>
        </p:nvSpPr>
        <p:spPr>
          <a:xfrm>
            <a:off x="2571950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Spring 2025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0" name="Google Shape;150;g345e67c93f4_0_16"/>
          <p:cNvSpPr/>
          <p:nvPr/>
        </p:nvSpPr>
        <p:spPr>
          <a:xfrm>
            <a:off x="5309150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Summer 2025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1" name="Google Shape;151;g345e67c93f4_0_16"/>
          <p:cNvSpPr/>
          <p:nvPr/>
        </p:nvSpPr>
        <p:spPr>
          <a:xfrm>
            <a:off x="8098425" y="2500475"/>
            <a:ext cx="1521600" cy="9798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  <a:latin typeface="Spectral"/>
                <a:ea typeface="Spectral"/>
                <a:cs typeface="Spectral"/>
                <a:sym typeface="Spectral"/>
              </a:rPr>
              <a:t>Fall + Spring 2026</a:t>
            </a:r>
            <a:endParaRPr>
              <a:solidFill>
                <a:srgbClr val="1E1E1E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2" name="Google Shape;152;g345e67c93f4_0_16"/>
          <p:cNvSpPr txBox="1"/>
          <p:nvPr/>
        </p:nvSpPr>
        <p:spPr>
          <a:xfrm>
            <a:off x="2495650" y="3708850"/>
            <a:ext cx="805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Start off the year strong, recruit </a:t>
            </a:r>
            <a:r>
              <a:rPr b="1"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strong talent</a:t>
            </a:r>
            <a:endParaRPr b="1"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b="1"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Emphasis on mentorship, community, support</a:t>
            </a:r>
            <a:endParaRPr b="1"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Continue working with KeyBank, we have case studies planned with Matt (Senior Quant)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-US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Continue Projects, more food catering, more fun stuff</a:t>
            </a:r>
            <a:endParaRPr b="1"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838604751_3_0"/>
          <p:cNvSpPr txBox="1"/>
          <p:nvPr>
            <p:ph type="title"/>
          </p:nvPr>
        </p:nvSpPr>
        <p:spPr>
          <a:xfrm>
            <a:off x="1322325" y="339804"/>
            <a:ext cx="72882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Changing Club Structure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9" name="Google Shape;159;g30838604751_3_0"/>
          <p:cNvSpPr txBox="1"/>
          <p:nvPr>
            <p:ph idx="1" type="body"/>
          </p:nvPr>
        </p:nvSpPr>
        <p:spPr>
          <a:xfrm>
            <a:off x="1090900" y="2019500"/>
            <a:ext cx="9700500" cy="4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●"/>
            </a:pPr>
            <a:r>
              <a:rPr b="0" lang="en-US" sz="2000">
                <a:latin typeface="Spectral"/>
                <a:ea typeface="Spectral"/>
                <a:cs typeface="Spectral"/>
                <a:sym typeface="Spectral"/>
              </a:rPr>
              <a:t>Types of members:</a:t>
            </a:r>
            <a:endParaRPr b="0"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•"/>
            </a:pPr>
            <a:r>
              <a:rPr lang="en-US" sz="2000">
                <a:latin typeface="Spectral"/>
                <a:ea typeface="Spectral"/>
                <a:cs typeface="Spectral"/>
                <a:sym typeface="Spectral"/>
              </a:rPr>
              <a:t>GB member (no project)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•"/>
            </a:pPr>
            <a:r>
              <a:rPr lang="en-US" sz="2000">
                <a:latin typeface="Spectral"/>
                <a:ea typeface="Spectral"/>
                <a:cs typeface="Spectral"/>
                <a:sym typeface="Spectral"/>
              </a:rPr>
              <a:t>Vertical member (research, trading, education, dev)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•"/>
            </a:pPr>
            <a:r>
              <a:rPr lang="en-US" sz="2000">
                <a:latin typeface="Spectral"/>
                <a:ea typeface="Spectral"/>
                <a:cs typeface="Spectral"/>
                <a:sym typeface="Spectral"/>
              </a:rPr>
              <a:t>Exec or Leadership</a:t>
            </a:r>
            <a:endParaRPr sz="20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Application for Verticals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Why?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Select people who are intellectually curious, want to be part of supportive community, and want to learn and work on interesting stuff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Want to create culture of mentorship within the club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Vertical projects are getting more technically complex, need to recruit the right people for the job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More expected commitment from members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0" name="Google Shape;160;g30838604751_3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5e67c93f4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g345e67c93f4_0_27"/>
          <p:cNvSpPr txBox="1"/>
          <p:nvPr/>
        </p:nvSpPr>
        <p:spPr>
          <a:xfrm>
            <a:off x="969550" y="901575"/>
            <a:ext cx="5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Exec + Leadership</a:t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8" name="Google Shape;168;g345e67c93f4_0_27"/>
          <p:cNvPicPr preferRelativeResize="0"/>
          <p:nvPr/>
        </p:nvPicPr>
        <p:blipFill rotWithShape="1">
          <a:blip r:embed="rId3">
            <a:alphaModFix/>
          </a:blip>
          <a:srcRect b="2388" l="8746" r="1727" t="7820"/>
          <a:stretch/>
        </p:blipFill>
        <p:spPr>
          <a:xfrm>
            <a:off x="7432150" y="2048800"/>
            <a:ext cx="3607375" cy="35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45e67c93f4_0_27"/>
          <p:cNvSpPr txBox="1"/>
          <p:nvPr>
            <p:ph idx="1" type="body"/>
          </p:nvPr>
        </p:nvSpPr>
        <p:spPr>
          <a:xfrm>
            <a:off x="1011600" y="1831225"/>
            <a:ext cx="52908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Spectral"/>
              <a:buChar char="●"/>
            </a:pPr>
            <a:r>
              <a:rPr b="0" i="1" lang="en-US">
                <a:latin typeface="Spectral"/>
                <a:ea typeface="Spectral"/>
                <a:cs typeface="Spectral"/>
                <a:sym typeface="Spectral"/>
              </a:rPr>
              <a:t>Please </a:t>
            </a:r>
            <a:r>
              <a:rPr b="0" i="1" lang="en-US">
                <a:latin typeface="Spectral"/>
                <a:ea typeface="Spectral"/>
                <a:cs typeface="Spectral"/>
                <a:sym typeface="Spectral"/>
              </a:rPr>
              <a:t>submit a response to this (brief!) application</a:t>
            </a:r>
            <a:endParaRPr b="0" i="1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i="1" lang="en-US">
                <a:latin typeface="Spectral"/>
                <a:ea typeface="Spectral"/>
                <a:cs typeface="Spectral"/>
                <a:sym typeface="Spectral"/>
              </a:rPr>
              <a:t>We’ll have a 1-round interview stage for selected candidates</a:t>
            </a:r>
            <a:endParaRPr b="0" i="1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0" i="1" lang="en-US">
                <a:latin typeface="Spectral"/>
                <a:ea typeface="Spectral"/>
                <a:cs typeface="Spectral"/>
                <a:sym typeface="Spectral"/>
              </a:rPr>
              <a:t>You’ll be notified of a decision shortly after that!</a:t>
            </a:r>
            <a:endParaRPr b="0" i="1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ed06a8a02_0_4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31ed06a8a02_0_45"/>
          <p:cNvSpPr txBox="1"/>
          <p:nvPr/>
        </p:nvSpPr>
        <p:spPr>
          <a:xfrm>
            <a:off x="2952300" y="860350"/>
            <a:ext cx="6287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Development Vertical</a:t>
            </a:r>
            <a:endParaRPr b="0" i="0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7" name="Google Shape;177;g31ed06a8a02_0_45"/>
          <p:cNvSpPr txBox="1"/>
          <p:nvPr/>
        </p:nvSpPr>
        <p:spPr>
          <a:xfrm>
            <a:off x="426025" y="5062450"/>
            <a:ext cx="115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8" name="Google Shape;178;g31ed06a8a02_0_45"/>
          <p:cNvSpPr txBox="1"/>
          <p:nvPr/>
        </p:nvSpPr>
        <p:spPr>
          <a:xfrm>
            <a:off x="1666500" y="1944800"/>
            <a:ext cx="9532500" cy="4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Quant developers, in general, develop software tools to facilitate research and trading. Examples include low-latency trading systems and data visualization software.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Development vertical at CWRU Quants will work on a comprehensive backtesting framework that the Research and Trading verticals will use to backtest their strategies.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currently have a working product! You can install it on your machine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right now!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pip install -i https://test.pypi.org/simple/ cwrubacktest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It currently has: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improved and more modular rebalancing logic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more customization over fee model in the simulation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more realistic trade execution logic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over the main open-source backtesting frameworks!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need developers to work on: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better performance statistics and plotting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support for more strategies and signals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test suite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more</a:t>
            </a:r>
            <a:endParaRPr b="0" i="0" sz="1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cb0b93e07_2_0"/>
          <p:cNvSpPr txBox="1"/>
          <p:nvPr>
            <p:ph type="title"/>
          </p:nvPr>
        </p:nvSpPr>
        <p:spPr>
          <a:xfrm>
            <a:off x="838200" y="1576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Trading Vertical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5" name="Google Shape;185;g31cb0b93e07_2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g31cb0b93e07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9325" y="2612675"/>
            <a:ext cx="2554900" cy="41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1cb0b93e07_2_0"/>
          <p:cNvSpPr txBox="1"/>
          <p:nvPr/>
        </p:nvSpPr>
        <p:spPr>
          <a:xfrm>
            <a:off x="364750" y="1573725"/>
            <a:ext cx="8742000" cy="4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Have large number (212 ) of already-established predictive signals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also have the monthly returns, volume, shares outstanding, etc. of many stocks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Together, we will investigate what signals are the most effective (and in which industries too)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Currently working on methodology and framework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ectral"/>
              <a:buChar char="○"/>
            </a:pPr>
            <a:r>
              <a:rPr b="0" i="0" lang="en-US" sz="22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Later, just plug-in different inputs and see what works best</a:t>
            </a:r>
            <a:endParaRPr b="0" i="0" sz="2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2024-09-22T20:02:29Z</dcterms:created>
  <dc:creator>Sidharth Jindal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