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0aca6dfc0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0aca6dfc0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594e567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594e567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594e567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594e567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94e567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94e567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94e567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94e567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 It has no other competitive advantages. For example, Apple has its attractive products and Walmart has a global network of retail outlets. However, Facebook didn’t have something other competitive advantages that can make a lot of money.</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The backbone of Facebook’s business model is advertisements. Its most revenue comes from advertising, and advertisers know Facebook’s biggest values is that it can provide a lot of specific personal information which can help them know what customers want. It represents a unique opportunity for advertisers to reach highly targeted audiences based on their demographic information and narrowly specified criteria.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Most of its features created take advantage of invading people’s privacy, It cooperates with a lot of agencies. For example, Facebook has helped families find lost pets and Facebook allows active-duty soldiers to stay in touch with their families. If Facebook do not invade people’s privacy, those activities can’t be achieved.</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arenR"/>
            </a:pPr>
            <a:r>
              <a:rPr lang="en" sz="1200">
                <a:latin typeface="Times New Roman"/>
                <a:ea typeface="Times New Roman"/>
                <a:cs typeface="Times New Roman"/>
                <a:sym typeface="Times New Roman"/>
              </a:rPr>
              <a:t>Facebook needs more user’s data to survive the market competition because all it can earn through the use of the data and information rely on the services it provides to its users and how these services can be improved for the user in return.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94e567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94e567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4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Nezome Pagan, Hongjie Huang, George Sun, Dung Tran, Isaiah Dempsey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 </a:t>
            </a:r>
            <a:r>
              <a:rPr lang="en" sz="2400">
                <a:solidFill>
                  <a:srgbClr val="000000"/>
                </a:solidFill>
                <a:latin typeface="Times New Roman"/>
                <a:ea typeface="Times New Roman"/>
                <a:cs typeface="Times New Roman"/>
                <a:sym typeface="Times New Roman"/>
              </a:rPr>
              <a:t>Ethical Analysis of Facebook</a:t>
            </a:r>
            <a:endParaRPr sz="2400"/>
          </a:p>
          <a:p>
            <a:pPr indent="0" lvl="0" marL="0" rtl="0" algn="l">
              <a:spcBef>
                <a:spcPts val="0"/>
              </a:spcBef>
              <a:spcAft>
                <a:spcPts val="0"/>
              </a:spcAft>
              <a:buNone/>
            </a:pPr>
            <a:r>
              <a:t/>
            </a:r>
            <a:endParaRPr/>
          </a:p>
        </p:txBody>
      </p:sp>
      <p:sp>
        <p:nvSpPr>
          <p:cNvPr id="93" name="Google Shape;93;p14"/>
          <p:cNvSpPr txBox="1"/>
          <p:nvPr>
            <p:ph idx="1" type="body"/>
          </p:nvPr>
        </p:nvSpPr>
        <p:spPr>
          <a:xfrm>
            <a:off x="729450" y="1853850"/>
            <a:ext cx="7688700" cy="30645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It is a very large platform</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Partner with big </a:t>
            </a:r>
            <a:r>
              <a:rPr lang="en" sz="2000">
                <a:solidFill>
                  <a:srgbClr val="000000"/>
                </a:solidFill>
                <a:latin typeface="Arial"/>
                <a:ea typeface="Arial"/>
                <a:cs typeface="Arial"/>
                <a:sym typeface="Arial"/>
              </a:rPr>
              <a:t>advertising</a:t>
            </a:r>
            <a:r>
              <a:rPr lang="en" sz="2000">
                <a:solidFill>
                  <a:srgbClr val="000000"/>
                </a:solidFill>
                <a:latin typeface="Arial"/>
                <a:ea typeface="Arial"/>
                <a:cs typeface="Arial"/>
                <a:sym typeface="Arial"/>
              </a:rPr>
              <a:t> companies.</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In 2011, Facebook made $3.2 billion in advertising revenue.</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Controversies over the data collection of users.</a:t>
            </a:r>
            <a:endParaRPr sz="2000">
              <a:solidFill>
                <a:srgbClr val="000000"/>
              </a:solidFill>
              <a:latin typeface="Arial"/>
              <a:ea typeface="Arial"/>
              <a:cs typeface="Arial"/>
              <a:sym typeface="Arial"/>
            </a:endParaRPr>
          </a:p>
          <a:p>
            <a:pPr indent="-355600" lvl="0" marL="457200" rtl="0" algn="l">
              <a:lnSpc>
                <a:spcPct val="150000"/>
              </a:lnSpc>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Obtain as much information as they can from the user.</a:t>
            </a:r>
            <a:endParaRPr sz="2000">
              <a:solidFill>
                <a:srgbClr val="000000"/>
              </a:solidFill>
              <a:latin typeface="Arial"/>
              <a:ea typeface="Arial"/>
              <a:cs typeface="Arial"/>
              <a:sym typeface="Arial"/>
            </a:endParaRPr>
          </a:p>
          <a:p>
            <a:pPr indent="-355600" lvl="0" marL="457200" rtl="0" algn="l">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Ethical Dilemma: Facebook tracks its users and then sells their personal information to advertisers.</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 </a:t>
            </a:r>
            <a:r>
              <a:rPr lang="en" sz="2400">
                <a:solidFill>
                  <a:srgbClr val="000000"/>
                </a:solidFill>
                <a:latin typeface="Arial"/>
                <a:ea typeface="Arial"/>
                <a:cs typeface="Arial"/>
                <a:sym typeface="Arial"/>
              </a:rPr>
              <a:t>Relationship of Privacy To Facebook’s Business Model</a:t>
            </a:r>
            <a:r>
              <a:rPr lang="en"/>
              <a:t> </a:t>
            </a:r>
            <a:endParaRPr/>
          </a:p>
        </p:txBody>
      </p:sp>
      <p:sp>
        <p:nvSpPr>
          <p:cNvPr id="99" name="Google Shape;99;p15"/>
          <p:cNvSpPr txBox="1"/>
          <p:nvPr>
            <p:ph idx="1" type="body"/>
          </p:nvPr>
        </p:nvSpPr>
        <p:spPr>
          <a:xfrm>
            <a:off x="729450" y="2571750"/>
            <a:ext cx="7688700" cy="2261100"/>
          </a:xfrm>
          <a:prstGeom prst="rect">
            <a:avLst/>
          </a:prstGeom>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Advertising is mainly the revenue of Facebook</a:t>
            </a:r>
            <a:endParaRPr sz="2400">
              <a:solidFill>
                <a:srgbClr val="000000"/>
              </a:solidFill>
              <a:latin typeface="Arial"/>
              <a:ea typeface="Arial"/>
              <a:cs typeface="Arial"/>
              <a:sym typeface="Arial"/>
            </a:endParaRPr>
          </a:p>
          <a:p>
            <a:pPr indent="-381000" lvl="0" marL="457200" rtl="0" algn="l">
              <a:lnSpc>
                <a:spcPct val="200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Security is vulnerable  to hackers</a:t>
            </a:r>
            <a:endParaRPr sz="2400">
              <a:solidFill>
                <a:srgbClr val="000000"/>
              </a:solidFill>
              <a:latin typeface="Arial"/>
              <a:ea typeface="Arial"/>
              <a:cs typeface="Arial"/>
              <a:sym typeface="Arial"/>
            </a:endParaRPr>
          </a:p>
          <a:p>
            <a:pPr indent="-381000" lvl="0" marL="457200" rtl="0" algn="l">
              <a:lnSpc>
                <a:spcPct val="200000"/>
              </a:lnSpc>
              <a:spcBef>
                <a:spcPts val="0"/>
              </a:spcBef>
              <a:spcAft>
                <a:spcPts val="0"/>
              </a:spcAft>
              <a:buClr>
                <a:srgbClr val="000000"/>
              </a:buClr>
              <a:buSzPts val="2400"/>
              <a:buFont typeface="Arial"/>
              <a:buChar char="❖"/>
            </a:pPr>
            <a:r>
              <a:rPr lang="en" sz="2400">
                <a:solidFill>
                  <a:srgbClr val="000000"/>
                </a:solidFill>
                <a:latin typeface="Arial"/>
                <a:ea typeface="Arial"/>
                <a:cs typeface="Arial"/>
                <a:sym typeface="Arial"/>
              </a:rPr>
              <a:t>Data being sold to advertising</a:t>
            </a:r>
            <a:endParaRPr sz="2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  Three key weaknesses of facebook</a:t>
            </a:r>
            <a:endParaRPr/>
          </a:p>
        </p:txBody>
      </p:sp>
      <p:sp>
        <p:nvSpPr>
          <p:cNvPr id="105" name="Google Shape;105;p16"/>
          <p:cNvSpPr txBox="1"/>
          <p:nvPr>
            <p:ph idx="1" type="body"/>
          </p:nvPr>
        </p:nvSpPr>
        <p:spPr>
          <a:xfrm>
            <a:off x="729450" y="2307475"/>
            <a:ext cx="7688700" cy="2261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Organization</a:t>
            </a:r>
            <a:r>
              <a:rPr lang="en" sz="2400">
                <a:solidFill>
                  <a:srgbClr val="000000"/>
                </a:solidFill>
              </a:rPr>
              <a:t>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Technology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Management</a:t>
            </a:r>
            <a:r>
              <a:rPr lang="en" sz="2400">
                <a:solidFill>
                  <a:srgbClr val="000000"/>
                </a:solidFill>
              </a:rPr>
              <a:t> </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222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 Factor(s) that contributed to the weaknesses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Facebook bugs that affected 6.8 million users.</a:t>
            </a:r>
            <a:endParaRPr sz="1800">
              <a:solidFill>
                <a:srgbClr val="000000"/>
              </a:solidFill>
            </a:endParaRPr>
          </a:p>
          <a:p>
            <a:pPr indent="-342900" lvl="1" marL="1371600" rtl="0" algn="l">
              <a:spcBef>
                <a:spcPts val="0"/>
              </a:spcBef>
              <a:spcAft>
                <a:spcPts val="0"/>
              </a:spcAft>
              <a:buClr>
                <a:srgbClr val="000000"/>
              </a:buClr>
              <a:buSzPts val="1800"/>
              <a:buChar char="○"/>
            </a:pPr>
            <a:r>
              <a:rPr lang="en" sz="1800">
                <a:solidFill>
                  <a:srgbClr val="000000"/>
                </a:solidFill>
              </a:rPr>
              <a:t>Hackers robbed 30 million accounts.</a:t>
            </a:r>
            <a:endParaRPr sz="1800">
              <a:solidFill>
                <a:srgbClr val="000000"/>
              </a:solidFill>
            </a:endParaRPr>
          </a:p>
          <a:p>
            <a:pPr indent="-342900" lvl="1" marL="1371600" rtl="0" algn="l">
              <a:spcBef>
                <a:spcPts val="0"/>
              </a:spcBef>
              <a:spcAft>
                <a:spcPts val="0"/>
              </a:spcAft>
              <a:buClr>
                <a:srgbClr val="000000"/>
              </a:buClr>
              <a:buSzPts val="1800"/>
              <a:buChar char="○"/>
            </a:pPr>
            <a:r>
              <a:rPr lang="en" sz="1800">
                <a:solidFill>
                  <a:srgbClr val="000000"/>
                </a:solidFill>
              </a:rPr>
              <a:t>Private photos leaked into public.</a:t>
            </a:r>
            <a:endParaRPr sz="1800">
              <a:solidFill>
                <a:srgbClr val="000000"/>
              </a:solidFill>
            </a:endParaRPr>
          </a:p>
          <a:p>
            <a:pPr indent="-342900" lvl="1" marL="1371600" rtl="0" algn="l">
              <a:spcBef>
                <a:spcPts val="0"/>
              </a:spcBef>
              <a:spcAft>
                <a:spcPts val="0"/>
              </a:spcAft>
              <a:buClr>
                <a:srgbClr val="000000"/>
              </a:buClr>
              <a:buSzPts val="1800"/>
              <a:buChar char="○"/>
            </a:pPr>
            <a:r>
              <a:rPr lang="en" sz="1800">
                <a:solidFill>
                  <a:srgbClr val="000000"/>
                </a:solidFill>
              </a:rPr>
              <a:t>Cambridge Analytica Scandal</a:t>
            </a:r>
            <a:endParaRPr sz="1800">
              <a:solidFill>
                <a:srgbClr val="000000"/>
              </a:solidFill>
            </a:endParaRPr>
          </a:p>
          <a:p>
            <a:pPr indent="-342900" lvl="2" marL="1828800" rtl="0" algn="l">
              <a:spcBef>
                <a:spcPts val="0"/>
              </a:spcBef>
              <a:spcAft>
                <a:spcPts val="0"/>
              </a:spcAft>
              <a:buClr>
                <a:srgbClr val="000000"/>
              </a:buClr>
              <a:buSzPts val="1800"/>
              <a:buChar char="■"/>
            </a:pPr>
            <a:r>
              <a:rPr lang="en" sz="1800">
                <a:solidFill>
                  <a:srgbClr val="000000"/>
                </a:solidFill>
              </a:rPr>
              <a:t>Political </a:t>
            </a:r>
            <a:r>
              <a:rPr lang="en" sz="1800">
                <a:solidFill>
                  <a:srgbClr val="000000"/>
                </a:solidFill>
              </a:rPr>
              <a:t>Advertisements target US voters, winning Donald Trump Brexit campaign.</a:t>
            </a:r>
            <a:r>
              <a:rPr lang="en" sz="1800">
                <a:solidFill>
                  <a:srgbClr val="000000"/>
                </a:solidFill>
              </a:rPr>
              <a:t> </a:t>
            </a:r>
            <a:endParaRPr sz="1800">
              <a:solidFill>
                <a:srgbClr val="000000"/>
              </a:solidFill>
            </a:endParaRPr>
          </a:p>
        </p:txBody>
      </p:sp>
      <p:pic>
        <p:nvPicPr>
          <p:cNvPr id="112" name="Google Shape;112;p17"/>
          <p:cNvPicPr preferRelativeResize="0"/>
          <p:nvPr/>
        </p:nvPicPr>
        <p:blipFill>
          <a:blip r:embed="rId3">
            <a:alphaModFix/>
          </a:blip>
          <a:stretch>
            <a:fillRect/>
          </a:stretch>
        </p:blipFill>
        <p:spPr>
          <a:xfrm>
            <a:off x="7011400" y="1823475"/>
            <a:ext cx="753300" cy="74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Question 5 - Facebook can not be successful without invading people’s privacy</a:t>
            </a:r>
            <a:endParaRPr>
              <a:latin typeface="Times New Roman"/>
              <a:ea typeface="Times New Roman"/>
              <a:cs typeface="Times New Roman"/>
              <a:sym typeface="Times New Roman"/>
            </a:endParaRPr>
          </a:p>
        </p:txBody>
      </p:sp>
      <p:sp>
        <p:nvSpPr>
          <p:cNvPr id="118" name="Google Shape;118;p18"/>
          <p:cNvSpPr txBox="1"/>
          <p:nvPr>
            <p:ph idx="1" type="body"/>
          </p:nvPr>
        </p:nvSpPr>
        <p:spPr>
          <a:xfrm>
            <a:off x="727650" y="231872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No other competitive advantages;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backbone of Facebook’s business model is advertisements;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Most of its features created take advantage of invading people’s privacy;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User’s data to survive.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7574950" y="3773300"/>
            <a:ext cx="1093525" cy="109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Question 6 - Possible Measures</a:t>
            </a:r>
            <a:endParaRPr/>
          </a:p>
          <a:p>
            <a:pPr indent="0" lvl="0" marL="0" rtl="0" algn="l">
              <a:spcBef>
                <a:spcPts val="0"/>
              </a:spcBef>
              <a:spcAft>
                <a:spcPts val="0"/>
              </a:spcAft>
              <a:buNone/>
            </a:pPr>
            <a:r>
              <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Facebook could issue a “fact check” where people have to openly agree to use certain features. This will provide a </a:t>
            </a:r>
            <a:r>
              <a:rPr lang="en" sz="1800">
                <a:solidFill>
                  <a:srgbClr val="000000"/>
                </a:solidFill>
                <a:latin typeface="Times New Roman"/>
                <a:ea typeface="Times New Roman"/>
                <a:cs typeface="Times New Roman"/>
                <a:sym typeface="Times New Roman"/>
              </a:rPr>
              <a:t>consensual</a:t>
            </a:r>
            <a:r>
              <a:rPr lang="en" sz="1800">
                <a:solidFill>
                  <a:srgbClr val="000000"/>
                </a:solidFill>
                <a:latin typeface="Times New Roman"/>
                <a:ea typeface="Times New Roman"/>
                <a:cs typeface="Times New Roman"/>
                <a:sym typeface="Times New Roman"/>
              </a:rPr>
              <a:t> regulation between the site and its users.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It could also stop giving third-party developers access to user data, which will prevent potential threats to a users privacy.</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Facebook could also notify users about precautions they can take in order to browse safely and securely on the site.</a:t>
            </a:r>
            <a:endParaRPr sz="1800">
              <a:solidFill>
                <a:srgbClr val="000000"/>
              </a:solidFill>
              <a:latin typeface="Times New Roman"/>
              <a:ea typeface="Times New Roman"/>
              <a:cs typeface="Times New Roman"/>
              <a:sym typeface="Times New Roman"/>
            </a:endParaRPr>
          </a:p>
          <a:p>
            <a:pPr indent="45720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