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90BA0-2AFD-5047-BF14-71D3731D891B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20525-9A5E-1240-8AD0-55DA5E6AB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5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20525-9A5E-1240-8AD0-55DA5E6AB4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0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08B8-0309-F948-9066-EDD6F6451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33152-D64A-4D4A-9763-A4CC9C1EC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4D41-09F4-4548-A22F-FAEEE436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2E48-BDF4-4F49-8C53-48954F9393B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35A13-496E-124B-84B9-89552D31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F9B8A-F0FE-5D48-9E88-2ACEB7CD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F69E-16E9-0A46-9568-157D719C6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5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A4E2-79D6-F247-B962-727D3B41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69B61-EC22-524C-8FFA-9D8F14D3F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C7251-42FA-124A-ADCC-35B81EC3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2E48-BDF4-4F49-8C53-48954F9393B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C2814-2715-4145-AC38-EA351987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965AE-6844-604A-BB2C-79D0EA81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F69E-16E9-0A46-9568-157D719C6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8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04452-6701-9D4E-A151-C9D9989E4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592FC-7119-894C-8D8D-17DD876B9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31BC6-BB84-2B45-8528-81BB96A9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2E48-BDF4-4F49-8C53-48954F9393B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BC6A1-566A-1F45-BA99-03593DA9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02FDF-8C77-A645-8137-D5520333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F69E-16E9-0A46-9568-157D719C6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4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4D17-A2C4-794F-B6E5-9ACBE9B6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9D20A-B84F-FC42-85A5-2128FC8C0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F676D-46E0-EA4A-9E50-E46A91BA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2E48-BDF4-4F49-8C53-48954F9393B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B8A29-899E-CC40-91CB-0CCA7609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1C032-A2B6-BE43-8BF1-B09F1BCA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F69E-16E9-0A46-9568-157D719C6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7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B4F5-270E-F742-A3F7-D74BB84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6D9FC-22C1-CD4A-9D8D-BC9F30319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C410C-C499-4445-BDC0-80E0A70A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2E48-BDF4-4F49-8C53-48954F9393B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565BC-77A3-534D-91EB-5C0FA86F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8409D-86A6-BD4D-A2D1-EEDA4535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F69E-16E9-0A46-9568-157D719C6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5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CC44-3C04-454A-B49F-7FC346DE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4EE77-19A0-7A4F-989E-57F367EFE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9DE41-2262-9749-A7AC-7FEA1CB63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F8AED-F660-EC43-B39F-967FC84B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2E48-BDF4-4F49-8C53-48954F9393B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3BCA4-BD6C-1F4B-AF6F-63C4A036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B8EF7-E833-214D-8277-684980AD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F69E-16E9-0A46-9568-157D719C6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6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7014-1857-FB4B-AF53-E353379F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3C1F0-E40F-6F45-9A1B-168C16495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5632E-DF39-5B4D-BE97-04D919654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9E20D-2AC6-F449-B255-6F6BE0086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7B473-B6C5-F749-8F01-B7B93D7C5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94A99-D587-9444-B257-5D440F85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2E48-BDF4-4F49-8C53-48954F9393B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65874-D681-FA42-A044-1B802F68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91C04-6676-C04E-9D14-928BD181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F69E-16E9-0A46-9568-157D719C6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0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AE72-C7E0-D94D-8A04-971BBEFB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1D1E4-81BC-944F-B035-5C3B6C1A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2E48-BDF4-4F49-8C53-48954F9393B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D77CE-6665-2E4F-91A0-AE71DE02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598C0-C6E3-5842-BFA7-7BC30849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F69E-16E9-0A46-9568-157D719C6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3D339-1971-C14D-94FD-AF11BC8E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2E48-BDF4-4F49-8C53-48954F9393B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1AB24-3E60-3740-8E5E-CA2E5C89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AC640-5ECC-1C41-8528-9A50AA85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F69E-16E9-0A46-9568-157D719C6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3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6930-37D3-A842-87F2-B505B66D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FE01C-17CA-A14E-B5EA-0ADC04A72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17B5F-D243-E64D-BC5D-59CDE9095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659C5-2DF6-384D-AC0A-D78AC176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2E48-BDF4-4F49-8C53-48954F9393B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FDD61-D157-F541-A7CC-18FB85F5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9B876-3095-FC4A-89CD-5885A64F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F69E-16E9-0A46-9568-157D719C6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8ADF-8110-094D-908B-B516BEB2A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5B73F-93DC-484A-8FBA-C7DF6DBF4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C197C-EF09-2944-A7BF-EE1CB69D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F6CCD-56BF-384F-B663-5A5F80AF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2E48-BDF4-4F49-8C53-48954F9393B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3C25C-BBB3-5D40-BC46-E3722E8B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736FC-A0E2-AD4B-A11A-CE013FD9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F69E-16E9-0A46-9568-157D719C6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2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BD4B2-21C1-9241-B8FD-6C4C41DA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59BAA-2527-384A-B028-613C8ACC4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13B4B-A8DA-E240-9E80-B6B852175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A2E48-BDF4-4F49-8C53-48954F9393B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A7F9-ACB6-F448-BB30-89AAA661A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8F35-451A-1748-B135-6A7AB936F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7F69E-16E9-0A46-9568-157D719C6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3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53D26D13-9B7B-1B4B-823E-6F53C593D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86" y="2200995"/>
            <a:ext cx="5291667" cy="3479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84F05F-2CFC-2E42-B55F-9B9F8CC8CD9C}"/>
              </a:ext>
            </a:extLst>
          </p:cNvPr>
          <p:cNvSpPr txBox="1"/>
          <p:nvPr/>
        </p:nvSpPr>
        <p:spPr>
          <a:xfrm>
            <a:off x="489858" y="740588"/>
            <a:ext cx="5932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~4000 cells/mm^2 (MIN6)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~520,000 cells/cm^2 in hydrogel microwell arrays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[Ca2+] readout using Fluor4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25027-C8F1-C24B-81FE-0E585F95371E}"/>
              </a:ext>
            </a:extLst>
          </p:cNvPr>
          <p:cNvSpPr txBox="1"/>
          <p:nvPr/>
        </p:nvSpPr>
        <p:spPr>
          <a:xfrm>
            <a:off x="2841173" y="6582881"/>
            <a:ext cx="9501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Dimensionality and size scaling of coordinated Ca2+ dynamics in MIN6 beta-cell clusters.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Biophysical Journal. 2014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F82345-B16B-F943-9945-0673283DB167}"/>
              </a:ext>
            </a:extLst>
          </p:cNvPr>
          <p:cNvSpPr txBox="1"/>
          <p:nvPr/>
        </p:nvSpPr>
        <p:spPr>
          <a:xfrm>
            <a:off x="407152" y="464819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CCA25C-EBE1-0848-A4B3-69D82DBDA541}"/>
              </a:ext>
            </a:extLst>
          </p:cNvPr>
          <p:cNvSpPr txBox="1"/>
          <p:nvPr/>
        </p:nvSpPr>
        <p:spPr>
          <a:xfrm>
            <a:off x="407152" y="274358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8CA246-D0F7-8A42-B96D-4CC8425FD6BA}"/>
              </a:ext>
            </a:extLst>
          </p:cNvPr>
          <p:cNvSpPr txBox="1"/>
          <p:nvPr/>
        </p:nvSpPr>
        <p:spPr>
          <a:xfrm>
            <a:off x="2720657" y="68331"/>
            <a:ext cx="7358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Dimension and size dependence of [Ca2+] synchronization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85BF1-5B42-0D49-8CD5-3E2DB350FC75}"/>
              </a:ext>
            </a:extLst>
          </p:cNvPr>
          <p:cNvSpPr txBox="1"/>
          <p:nvPr/>
        </p:nvSpPr>
        <p:spPr>
          <a:xfrm>
            <a:off x="6323710" y="4558740"/>
            <a:ext cx="3830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High-glucose + TEA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~5 cell synchronization radius in 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Synchronization is scale-dependent </a:t>
            </a:r>
          </a:p>
          <a:p>
            <a:r>
              <a:rPr lang="en-US" dirty="0"/>
              <a:t>      in 2D but not in 3D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627E25F9-2A54-8C47-9CD7-8C62BFCF11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889"/>
          <a:stretch/>
        </p:blipFill>
        <p:spPr>
          <a:xfrm>
            <a:off x="6648654" y="710126"/>
            <a:ext cx="4928661" cy="3606929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7A3FF08A-408A-5340-85F6-12F2863E52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1" t="61175" r="62618" b="7990"/>
          <a:stretch/>
        </p:blipFill>
        <p:spPr>
          <a:xfrm>
            <a:off x="10154695" y="4360732"/>
            <a:ext cx="1852247" cy="2137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79715E-B816-8A43-A21F-FD820883DBAA}"/>
              </a:ext>
            </a:extLst>
          </p:cNvPr>
          <p:cNvSpPr txBox="1"/>
          <p:nvPr/>
        </p:nvSpPr>
        <p:spPr>
          <a:xfrm>
            <a:off x="7011680" y="699632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50um</a:t>
            </a:r>
          </a:p>
        </p:txBody>
      </p:sp>
    </p:spTree>
    <p:extLst>
      <p:ext uri="{BB962C8B-B14F-4D97-AF65-F5344CB8AC3E}">
        <p14:creationId xmlns:p14="http://schemas.microsoft.com/office/powerpoint/2010/main" val="91743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D07969A-1BF6-484D-875B-1D4FD9313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794"/>
          <a:stretch/>
        </p:blipFill>
        <p:spPr>
          <a:xfrm>
            <a:off x="1056575" y="1926772"/>
            <a:ext cx="4941455" cy="3374571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4482FE2-C9EF-0247-8A0F-1D227B9A5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730"/>
          <a:stretch/>
        </p:blipFill>
        <p:spPr>
          <a:xfrm>
            <a:off x="5595255" y="2068287"/>
            <a:ext cx="4941455" cy="3516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7EEC1D-0831-9C4A-A09B-9B36E4BF4A86}"/>
              </a:ext>
            </a:extLst>
          </p:cNvPr>
          <p:cNvSpPr txBox="1"/>
          <p:nvPr/>
        </p:nvSpPr>
        <p:spPr>
          <a:xfrm>
            <a:off x="2841173" y="6582881"/>
            <a:ext cx="9501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Dimensionality and size scaling of coordinated Ca2+ dynamics in MIN6 beta-cell clusters.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Biophysical Journal. 2014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36896-DF86-864A-B9E4-B8F7C82E646B}"/>
              </a:ext>
            </a:extLst>
          </p:cNvPr>
          <p:cNvSpPr txBox="1"/>
          <p:nvPr/>
        </p:nvSpPr>
        <p:spPr>
          <a:xfrm>
            <a:off x="4095868" y="113400"/>
            <a:ext cx="4115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Coupled-resistor network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D1DE0A-344F-E041-B4C3-407D6DDC725A}"/>
              </a:ext>
            </a:extLst>
          </p:cNvPr>
          <p:cNvSpPr txBox="1"/>
          <p:nvPr/>
        </p:nvSpPr>
        <p:spPr>
          <a:xfrm>
            <a:off x="1143984" y="765683"/>
            <a:ext cx="10205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represents the probability for two neighboring cells to be functionally coupled to synchronize their oscillations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 suppress spontaneous calcium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DAF801-BBBC-1840-BF7E-8EFFF48DC189}"/>
              </a:ext>
            </a:extLst>
          </p:cNvPr>
          <p:cNvSpPr txBox="1"/>
          <p:nvPr/>
        </p:nvSpPr>
        <p:spPr>
          <a:xfrm>
            <a:off x="6738788" y="159989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52BEF9-A613-6D4C-9842-8F4D7A0F3536}"/>
              </a:ext>
            </a:extLst>
          </p:cNvPr>
          <p:cNvSpPr txBox="1"/>
          <p:nvPr/>
        </p:nvSpPr>
        <p:spPr>
          <a:xfrm>
            <a:off x="9125429" y="15566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6D2E8D-F446-AF46-9709-FBDD63980F2B}"/>
              </a:ext>
            </a:extLst>
          </p:cNvPr>
          <p:cNvSpPr txBox="1"/>
          <p:nvPr/>
        </p:nvSpPr>
        <p:spPr>
          <a:xfrm>
            <a:off x="4095868" y="156683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p&gt;0.5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193BCB-BBC0-0E4B-BE5F-3D4928EF947C}"/>
              </a:ext>
            </a:extLst>
          </p:cNvPr>
          <p:cNvSpPr txBox="1"/>
          <p:nvPr/>
        </p:nvSpPr>
        <p:spPr>
          <a:xfrm>
            <a:off x="2061661" y="156683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p&lt;0.5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7605C1-21A4-F147-B2B8-58ACE8F6D2EE}"/>
              </a:ext>
            </a:extLst>
          </p:cNvPr>
          <p:cNvSpPr txBox="1"/>
          <p:nvPr/>
        </p:nvSpPr>
        <p:spPr>
          <a:xfrm>
            <a:off x="664366" y="254954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F21C8E-5DBA-104C-8126-5E1DA3CB2B1C}"/>
              </a:ext>
            </a:extLst>
          </p:cNvPr>
          <p:cNvSpPr txBox="1"/>
          <p:nvPr/>
        </p:nvSpPr>
        <p:spPr>
          <a:xfrm>
            <a:off x="664366" y="424470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F03A44-DD99-144F-8A09-317ACFBC3E5D}"/>
              </a:ext>
            </a:extLst>
          </p:cNvPr>
          <p:cNvSpPr txBox="1"/>
          <p:nvPr/>
        </p:nvSpPr>
        <p:spPr>
          <a:xfrm>
            <a:off x="10362708" y="4417368"/>
            <a:ext cx="1652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Suppression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(low glucose)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870478-CBD4-F946-B572-79070B9C1BCD}"/>
              </a:ext>
            </a:extLst>
          </p:cNvPr>
          <p:cNvSpPr txBox="1"/>
          <p:nvPr/>
        </p:nvSpPr>
        <p:spPr>
          <a:xfrm>
            <a:off x="10276115" y="2559651"/>
            <a:ext cx="1826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Synchronization (high glucose)</a:t>
            </a:r>
          </a:p>
        </p:txBody>
      </p:sp>
    </p:spTree>
    <p:extLst>
      <p:ext uri="{BB962C8B-B14F-4D97-AF65-F5344CB8AC3E}">
        <p14:creationId xmlns:p14="http://schemas.microsoft.com/office/powerpoint/2010/main" val="124744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0A2FF90-F82C-B642-921A-BD15715BC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417" y="643466"/>
            <a:ext cx="5613165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251F2-C9BE-7A43-98C5-F4ECA91BA057}"/>
              </a:ext>
            </a:extLst>
          </p:cNvPr>
          <p:cNvSpPr txBox="1"/>
          <p:nvPr/>
        </p:nvSpPr>
        <p:spPr>
          <a:xfrm>
            <a:off x="2841173" y="6582881"/>
            <a:ext cx="9501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Dimensionality and size scaling of coordinated Ca2+ dynamics in MIN6 beta-cell clusters.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Biophysical Journal. 2014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1B027-427E-5F46-8AFD-CCAA1040076C}"/>
              </a:ext>
            </a:extLst>
          </p:cNvPr>
          <p:cNvSpPr txBox="1"/>
          <p:nvPr/>
        </p:nvSpPr>
        <p:spPr>
          <a:xfrm>
            <a:off x="3897086" y="163285"/>
            <a:ext cx="4591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Wave velocity under 2D/3D coupling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F43070-B77F-DB4E-914A-90ACFD3C9B01}"/>
              </a:ext>
            </a:extLst>
          </p:cNvPr>
          <p:cNvSpPr txBox="1"/>
          <p:nvPr/>
        </p:nvSpPr>
        <p:spPr>
          <a:xfrm>
            <a:off x="2257726" y="240613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CEFDBBC-85F2-6640-8439-634EDD0E71CD}"/>
              </a:ext>
            </a:extLst>
          </p:cNvPr>
          <p:cNvCxnSpPr/>
          <p:nvPr/>
        </p:nvCxnSpPr>
        <p:spPr>
          <a:xfrm flipV="1">
            <a:off x="2841173" y="1730829"/>
            <a:ext cx="794656" cy="67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7158C5-2231-A146-B652-90C6EE2A063B}"/>
              </a:ext>
            </a:extLst>
          </p:cNvPr>
          <p:cNvCxnSpPr>
            <a:endCxn id="5" idx="1"/>
          </p:cNvCxnSpPr>
          <p:nvPr/>
        </p:nvCxnSpPr>
        <p:spPr>
          <a:xfrm>
            <a:off x="2737344" y="2775468"/>
            <a:ext cx="552073" cy="65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3C50B0-D116-6C44-9357-B42C8C3ACE02}"/>
              </a:ext>
            </a:extLst>
          </p:cNvPr>
          <p:cNvSpPr txBox="1"/>
          <p:nvPr/>
        </p:nvSpPr>
        <p:spPr>
          <a:xfrm>
            <a:off x="2497535" y="51906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P&lt;0.001</a:t>
            </a:r>
          </a:p>
        </p:txBody>
      </p:sp>
    </p:spTree>
    <p:extLst>
      <p:ext uri="{BB962C8B-B14F-4D97-AF65-F5344CB8AC3E}">
        <p14:creationId xmlns:p14="http://schemas.microsoft.com/office/powerpoint/2010/main" val="429489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172</Words>
  <Application>Microsoft Macintosh PowerPoint</Application>
  <PresentationFormat>Widescreen</PresentationFormat>
  <Paragraphs>31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Seitz</dc:creator>
  <cp:lastModifiedBy>Clayton Seitz</cp:lastModifiedBy>
  <cp:revision>63</cp:revision>
  <dcterms:created xsi:type="dcterms:W3CDTF">2021-01-17T00:10:17Z</dcterms:created>
  <dcterms:modified xsi:type="dcterms:W3CDTF">2021-01-18T20:15:04Z</dcterms:modified>
</cp:coreProperties>
</file>