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66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6E4"/>
    <a:srgbClr val="00997F"/>
    <a:srgbClr val="00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002B7-1C1B-C844-9503-1FA71720EC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E1E0-F982-5D47-A419-6D0D15BC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167C77-C7EA-4477-82EB-E77950315A7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5FD-F043-E944-910A-29E10D50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724D-7B34-7845-8C14-E387B1CF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3375-5EB0-7346-9360-31E42CE5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EBD-0CAA-9042-AB75-5D41E598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3652-2A38-6A4D-A7EF-92B8386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9DA4-A6A7-BD41-9370-883BC5D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AB9F-7861-9A4F-9AC3-596C49B7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0DD1-3950-D54C-827C-B242ABF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D9DA-364C-B84B-A42C-C4B89678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B5CD-4879-0E47-AE4F-4575E2A1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A1087-7F58-F746-AB86-5173A5CDA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6D62-91C7-3247-8468-F460209B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4AB7-8CB2-A24E-8245-63BFC5A9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EE26-6BDE-E441-A3B5-2E4BD49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C1FB-2EA4-1343-B7CB-B906690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CBC-901A-4C4C-A060-6B2D8CAB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763A-FBE4-5942-8FFC-BCCC4D83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E1C6-DB28-4741-9ACA-6F9E57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0A52-038A-8348-A851-A19196C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EAD6-312D-904D-B6C2-97030A4F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110F-C49D-E448-AA80-5EEACC2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895C-615C-D047-8793-D809038B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6ED6-FABA-0244-9D28-99E676E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C7E8-5FB7-4F4D-AB6A-F03E430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29CC-70CF-8E4E-91AA-EAB71591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92F-CCA4-BD4F-86C6-F934A0D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D4AF-CB93-664E-95D7-DFF5F420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5B76-F7DF-0F41-AEDB-40FFDD28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2409-94BD-274A-A24F-174990A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8E57-D28E-C148-B186-E600AD5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ADE4-9A20-3B47-9BC5-4EA4972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966-24D2-C545-BE68-F07A370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1053-E110-E04B-9E8A-6DF72B6B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A1DD-7140-894E-A31C-F928FDE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00869-6FCE-1346-AA09-63FB4DA0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5960-6B8C-E14F-8188-E10C4F906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14037-7759-584F-8D63-7191B1F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B058F-B3BD-9242-AC60-495DCA6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D4BA-14C2-254D-905B-D51E676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9AE-2BE6-1B49-8F3D-5381B501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C45CE-15B0-7243-869C-50DD5D6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CAD4-8F10-1344-A645-C431CC7E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EEE5-9C80-BD4B-982F-19E285F1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F9BF-1FE7-9644-B5A7-9BD20BB5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A9D0-2657-834F-9B18-3B0896F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92D8-C111-4F44-90BB-0B7BF492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0E30-74E4-8249-989A-C9FAE8C6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CCA-A6C0-9D4B-9118-94FB036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8C81-358B-7C44-A45A-7CE9FB29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1677-356A-9E49-94E8-0BBBFD5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7141-61B6-FD48-AF42-820AD71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048-46FD-4E4B-A5DB-A55657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6EF-B598-F348-9BFC-8A48C918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558ED-F2F8-B142-9BB9-540DA1CA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3F06-2FD3-7943-A0F6-E82E0F30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9988-F97F-1847-91CC-7E265704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ABB6-B03C-654A-AE71-AB957506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99B5-54A9-4942-95F6-89143C2A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F30E-AD5C-E443-884E-8EA84B77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3364-8881-084D-9B76-560A0A4D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B0D3-67C9-0841-B0DA-21F7DF7C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2607-A290-8A4B-A97A-75275C74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8FDD-BEAB-B446-B6FD-D6EB639D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1C04F-CD3C-544F-9C77-CF4337395553}"/>
              </a:ext>
            </a:extLst>
          </p:cNvPr>
          <p:cNvSpPr txBox="1"/>
          <p:nvPr/>
        </p:nvSpPr>
        <p:spPr>
          <a:xfrm>
            <a:off x="227200" y="136854"/>
            <a:ext cx="728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Intracellular Ca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is involved in Insulin Granule Exocytosis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057E948-3FCC-894B-AA03-45BAFB65DABE}"/>
              </a:ext>
            </a:extLst>
          </p:cNvPr>
          <p:cNvSpPr/>
          <p:nvPr/>
        </p:nvSpPr>
        <p:spPr>
          <a:xfrm>
            <a:off x="6133954" y="6567984"/>
            <a:ext cx="6058046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Insulin Granule Biogenesis, Trafficking, and Exocytosis. </a:t>
            </a: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Vitam Horm</a:t>
            </a:r>
            <a:r>
              <a:rPr lang="en-US" sz="14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2009</a:t>
            </a:r>
            <a:endParaRPr lang="en-US" sz="14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A9F95-3663-C64C-86FE-C170F6F96AA7}"/>
              </a:ext>
            </a:extLst>
          </p:cNvPr>
          <p:cNvSpPr txBox="1"/>
          <p:nvPr/>
        </p:nvSpPr>
        <p:spPr>
          <a:xfrm>
            <a:off x="489859" y="1816941"/>
            <a:ext cx="4060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ATP-sensitive K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channels open and depolarize the cell in response to glucose metabolism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Voltage-gated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 and increase in [Ca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triggers insulin granule exocytosis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Gap junctions allow communication of glucose stimuli to neighboring beta cells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1A094A-08B9-E043-8ABE-B4995AB2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62" y="787332"/>
            <a:ext cx="6174466" cy="51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Text, letter&#10;&#10;Description automatically generated"/>
          <p:cNvPicPr/>
          <p:nvPr/>
        </p:nvPicPr>
        <p:blipFill>
          <a:blip r:embed="rId3"/>
          <a:stretch/>
        </p:blipFill>
        <p:spPr>
          <a:xfrm>
            <a:off x="351974" y="1957960"/>
            <a:ext cx="5737980" cy="39157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89959" y="849550"/>
            <a:ext cx="947807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Ca2+ oscillations appear to be more tightly controlled in ps</a:t>
            </a:r>
            <a:r>
              <a:rPr lang="en-US" sz="1600" spc="-1" dirty="0">
                <a:latin typeface="Arial" panose="020B0604020202020204" pitchFamily="34" charset="0"/>
                <a:cs typeface="Arial" panose="020B0604020202020204" pitchFamily="34" charset="0"/>
              </a:rPr>
              <a:t>eudo-islets relative to monolayers</a:t>
            </a: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MIN6 monolayers show reduced synchronization of</a:t>
            </a:r>
            <a:r>
              <a:rPr lang="en-US" sz="16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relative to pseudo-islets</a:t>
            </a:r>
            <a:endParaRPr lang="en-US" sz="1600" b="1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852280" y="6582960"/>
            <a:ext cx="94780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Dimensionality and size scaling of coordinated Ca2+ dynamics in MIN6 beta-cell clusters.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Biophysical Journal. 2014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113480" y="464832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3D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-1113480" y="274356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358020" y="137642"/>
            <a:ext cx="900853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Synchronization of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is dependent on growth geometry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1" name="Picture 13" descr="Diagram&#10;&#10;Description automatically generated"/>
          <p:cNvPicPr/>
          <p:nvPr/>
        </p:nvPicPr>
        <p:blipFill>
          <a:blip r:embed="rId4"/>
          <a:srcRect b="43887"/>
          <a:stretch/>
        </p:blipFill>
        <p:spPr>
          <a:xfrm>
            <a:off x="6188242" y="1783147"/>
            <a:ext cx="5496866" cy="4225303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6633766" y="1840800"/>
            <a:ext cx="64512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50um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4CE08-06EB-164F-A13D-464596DAA9DB}"/>
              </a:ext>
            </a:extLst>
          </p:cNvPr>
          <p:cNvSpPr txBox="1"/>
          <p:nvPr/>
        </p:nvSpPr>
        <p:spPr>
          <a:xfrm rot="16200000">
            <a:off x="52276" y="2736348"/>
            <a:ext cx="9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 dirty="0">
                <a:solidFill>
                  <a:srgbClr val="000000"/>
                </a:solidFill>
                <a:latin typeface="Arial"/>
                <a:ea typeface="DejaVu Sans"/>
              </a:rPr>
              <a:t>[Ca2+]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9776-E271-AE4C-AC4C-1DB845241D59}"/>
              </a:ext>
            </a:extLst>
          </p:cNvPr>
          <p:cNvSpPr txBox="1"/>
          <p:nvPr/>
        </p:nvSpPr>
        <p:spPr>
          <a:xfrm rot="16200000">
            <a:off x="63163" y="4532492"/>
            <a:ext cx="9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" dirty="0">
                <a:solidFill>
                  <a:srgbClr val="000000"/>
                </a:solidFill>
                <a:latin typeface="Arial"/>
                <a:ea typeface="DejaVu Sans"/>
              </a:rPr>
              <a:t>[Ca2+]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5DDF6-FDA1-3B4A-9F06-D9CC42CF0C8C}"/>
              </a:ext>
            </a:extLst>
          </p:cNvPr>
          <p:cNvSpPr txBox="1"/>
          <p:nvPr/>
        </p:nvSpPr>
        <p:spPr>
          <a:xfrm rot="16200000">
            <a:off x="5759759" y="2989953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Monolayer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E2FEB-3D05-4949-AAC3-9473BD2DC0E3}"/>
              </a:ext>
            </a:extLst>
          </p:cNvPr>
          <p:cNvSpPr txBox="1"/>
          <p:nvPr/>
        </p:nvSpPr>
        <p:spPr>
          <a:xfrm rot="16200000">
            <a:off x="5697533" y="4935499"/>
            <a:ext cx="13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Pseudo-islet</a:t>
            </a:r>
          </a:p>
        </p:txBody>
      </p:sp>
    </p:spTree>
    <p:extLst>
      <p:ext uri="{BB962C8B-B14F-4D97-AF65-F5344CB8AC3E}">
        <p14:creationId xmlns:p14="http://schemas.microsoft.com/office/powerpoint/2010/main" val="35652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417F2-8FB8-6046-BA0C-70BBE68BED37}"/>
              </a:ext>
            </a:extLst>
          </p:cNvPr>
          <p:cNvSpPr txBox="1"/>
          <p:nvPr/>
        </p:nvSpPr>
        <p:spPr>
          <a:xfrm>
            <a:off x="34374" y="98765"/>
            <a:ext cx="877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Photobleaching Imposes Constraints on Observable 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[Ca2+] Dynamics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6648AC7-18AE-054A-AA02-2F3D5D7C18B6}"/>
              </a:ext>
            </a:extLst>
          </p:cNvPr>
          <p:cNvSpPr/>
          <p:nvPr/>
        </p:nvSpPr>
        <p:spPr>
          <a:xfrm>
            <a:off x="424544" y="1012836"/>
            <a:ext cx="671212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Fluorescent calcium indicators have a finite photon budget before photobleaching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High frame rates over short times or low frame rates over long times</a:t>
            </a: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High quantum efficiency and signal to noise ratio (SNR)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B4E12AB-B06A-1B4C-A9A5-7E6F8D788CAF}"/>
              </a:ext>
            </a:extLst>
          </p:cNvPr>
          <p:cNvSpPr/>
          <p:nvPr/>
        </p:nvSpPr>
        <p:spPr>
          <a:xfrm rot="10800000">
            <a:off x="8324606" y="1071102"/>
            <a:ext cx="482890" cy="903234"/>
          </a:xfrm>
          <a:prstGeom prst="triangle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AD74D9C-5CB6-3640-8818-8F1702342A22}"/>
              </a:ext>
            </a:extLst>
          </p:cNvPr>
          <p:cNvSpPr/>
          <p:nvPr/>
        </p:nvSpPr>
        <p:spPr>
          <a:xfrm rot="10800000">
            <a:off x="8340027" y="903614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3D6C41-7217-3C47-A945-450E6A7E081E}"/>
              </a:ext>
            </a:extLst>
          </p:cNvPr>
          <p:cNvSpPr/>
          <p:nvPr/>
        </p:nvSpPr>
        <p:spPr>
          <a:xfrm>
            <a:off x="6752898" y="3886327"/>
            <a:ext cx="1704324" cy="2418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E3DA989-19D8-0047-BA98-5A9623E01A21}"/>
              </a:ext>
            </a:extLst>
          </p:cNvPr>
          <p:cNvSpPr/>
          <p:nvPr/>
        </p:nvSpPr>
        <p:spPr>
          <a:xfrm rot="16200000">
            <a:off x="7042262" y="3843821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2F9380-2F93-8241-897F-A2E5EF370534}"/>
              </a:ext>
            </a:extLst>
          </p:cNvPr>
          <p:cNvCxnSpPr>
            <a:cxnSpLocks/>
          </p:cNvCxnSpPr>
          <p:nvPr/>
        </p:nvCxnSpPr>
        <p:spPr>
          <a:xfrm>
            <a:off x="5753385" y="3976117"/>
            <a:ext cx="574381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B2ACE-AC8D-EA43-B8E8-B94B6BEA3D7C}"/>
              </a:ext>
            </a:extLst>
          </p:cNvPr>
          <p:cNvSpPr/>
          <p:nvPr/>
        </p:nvSpPr>
        <p:spPr>
          <a:xfrm>
            <a:off x="8461318" y="5471684"/>
            <a:ext cx="1444564" cy="220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3713C-30BA-714F-9370-A9F126E80D3C}"/>
              </a:ext>
            </a:extLst>
          </p:cNvPr>
          <p:cNvSpPr/>
          <p:nvPr/>
        </p:nvSpPr>
        <p:spPr>
          <a:xfrm rot="5400000">
            <a:off x="7393276" y="4379845"/>
            <a:ext cx="2382010" cy="24330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CE025-823E-E943-B5C5-375863E66AC9}"/>
              </a:ext>
            </a:extLst>
          </p:cNvPr>
          <p:cNvSpPr/>
          <p:nvPr/>
        </p:nvSpPr>
        <p:spPr>
          <a:xfrm rot="5400000">
            <a:off x="7835654" y="3257891"/>
            <a:ext cx="1491846" cy="248712"/>
          </a:xfrm>
          <a:prstGeom prst="rect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 descr="Arduino UNO Pinout, Specifications, Board Layout, Pin Description">
            <a:extLst>
              <a:ext uri="{FF2B5EF4-FFF2-40B4-BE49-F238E27FC236}">
                <a16:creationId xmlns:a16="http://schemas.microsoft.com/office/drawing/2014/main" id="{0C8B7132-510A-5548-B37B-51BB8E4EC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9" t="3678" r="41232" b="33333"/>
          <a:stretch/>
        </p:blipFill>
        <p:spPr bwMode="auto">
          <a:xfrm rot="16200000">
            <a:off x="6235053" y="4700279"/>
            <a:ext cx="912403" cy="13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B2BB83-F5ED-3F44-81B3-60A9FC92659F}"/>
              </a:ext>
            </a:extLst>
          </p:cNvPr>
          <p:cNvSpPr/>
          <p:nvPr/>
        </p:nvSpPr>
        <p:spPr>
          <a:xfrm>
            <a:off x="8119054" y="2201030"/>
            <a:ext cx="916221" cy="7332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40X Water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1A4DAC89-3994-554B-ABE9-28B9FFF6C063}"/>
              </a:ext>
            </a:extLst>
          </p:cNvPr>
          <p:cNvSpPr/>
          <p:nvPr/>
        </p:nvSpPr>
        <p:spPr>
          <a:xfrm>
            <a:off x="8119054" y="1789046"/>
            <a:ext cx="916221" cy="412861"/>
          </a:xfrm>
          <a:prstGeom prst="trapezoid">
            <a:avLst>
              <a:gd name="adj" fmla="val 52753"/>
            </a:avLst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4E83A-E37D-964A-8EB8-C880B1A0F3F4}"/>
              </a:ext>
            </a:extLst>
          </p:cNvPr>
          <p:cNvSpPr/>
          <p:nvPr/>
        </p:nvSpPr>
        <p:spPr>
          <a:xfrm>
            <a:off x="8789333" y="1115515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328AE-9154-664B-AE06-4C39E359BCE4}"/>
              </a:ext>
            </a:extLst>
          </p:cNvPr>
          <p:cNvSpPr/>
          <p:nvPr/>
        </p:nvSpPr>
        <p:spPr>
          <a:xfrm rot="8847514">
            <a:off x="7936905" y="4072770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D17392-A98F-6F4B-87E6-75F3C511E628}"/>
              </a:ext>
            </a:extLst>
          </p:cNvPr>
          <p:cNvSpPr/>
          <p:nvPr/>
        </p:nvSpPr>
        <p:spPr>
          <a:xfrm>
            <a:off x="6151136" y="3645459"/>
            <a:ext cx="1184420" cy="6936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F9336-CF14-D144-8D32-C9A41289854E}"/>
              </a:ext>
            </a:extLst>
          </p:cNvPr>
          <p:cNvSpPr txBox="1"/>
          <p:nvPr/>
        </p:nvSpPr>
        <p:spPr>
          <a:xfrm>
            <a:off x="9333096" y="3564745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DM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CEA52838-1325-F947-9861-E321AF182163}"/>
              </a:ext>
            </a:extLst>
          </p:cNvPr>
          <p:cNvSpPr/>
          <p:nvPr/>
        </p:nvSpPr>
        <p:spPr>
          <a:xfrm rot="16200000">
            <a:off x="10014055" y="5017272"/>
            <a:ext cx="745449" cy="1128176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68116C15-ADBE-9E43-BDBA-001EA1C7373B}"/>
              </a:ext>
            </a:extLst>
          </p:cNvPr>
          <p:cNvSpPr/>
          <p:nvPr/>
        </p:nvSpPr>
        <p:spPr>
          <a:xfrm rot="16200000">
            <a:off x="9572940" y="5416060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0A8D96-A337-3541-A1B4-9B88A2553E80}"/>
              </a:ext>
            </a:extLst>
          </p:cNvPr>
          <p:cNvSpPr/>
          <p:nvPr/>
        </p:nvSpPr>
        <p:spPr>
          <a:xfrm rot="16200000">
            <a:off x="9544172" y="5565056"/>
            <a:ext cx="29418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26841D-1B09-5947-B745-91B3CAC5A385}"/>
              </a:ext>
            </a:extLst>
          </p:cNvPr>
          <p:cNvSpPr txBox="1"/>
          <p:nvPr/>
        </p:nvSpPr>
        <p:spPr>
          <a:xfrm>
            <a:off x="9989252" y="5498264"/>
            <a:ext cx="106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A666A-F7E7-4A47-9857-CF8B14D33A84}"/>
              </a:ext>
            </a:extLst>
          </p:cNvPr>
          <p:cNvSpPr/>
          <p:nvPr/>
        </p:nvSpPr>
        <p:spPr>
          <a:xfrm rot="13091830">
            <a:off x="7881302" y="5605784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23A408-4107-7141-AAD7-05D94371E0B5}"/>
              </a:ext>
            </a:extLst>
          </p:cNvPr>
          <p:cNvCxnSpPr>
            <a:cxnSpLocks/>
          </p:cNvCxnSpPr>
          <p:nvPr/>
        </p:nvCxnSpPr>
        <p:spPr>
          <a:xfrm>
            <a:off x="7700537" y="6357282"/>
            <a:ext cx="35446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1E56EB-4387-964E-B51A-59208343A799}"/>
              </a:ext>
            </a:extLst>
          </p:cNvPr>
          <p:cNvCxnSpPr>
            <a:cxnSpLocks/>
          </p:cNvCxnSpPr>
          <p:nvPr/>
        </p:nvCxnSpPr>
        <p:spPr>
          <a:xfrm>
            <a:off x="11255668" y="5664032"/>
            <a:ext cx="0" cy="693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53EA5-E272-344A-938B-C46B39AEE17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950868" y="5674542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79A5D-09AB-4942-8FEA-4E409EFF11B0}"/>
              </a:ext>
            </a:extLst>
          </p:cNvPr>
          <p:cNvCxnSpPr>
            <a:cxnSpLocks/>
          </p:cNvCxnSpPr>
          <p:nvPr/>
        </p:nvCxnSpPr>
        <p:spPr>
          <a:xfrm>
            <a:off x="7711047" y="4722110"/>
            <a:ext cx="0" cy="1635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546FF5-B1E0-7745-AC2E-EBBF34F7F352}"/>
              </a:ext>
            </a:extLst>
          </p:cNvPr>
          <p:cNvCxnSpPr>
            <a:cxnSpLocks/>
          </p:cNvCxnSpPr>
          <p:nvPr/>
        </p:nvCxnSpPr>
        <p:spPr>
          <a:xfrm>
            <a:off x="7136666" y="4732620"/>
            <a:ext cx="5743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FF6FD8-A84C-BF45-8E51-81A9D50FEE53}"/>
              </a:ext>
            </a:extLst>
          </p:cNvPr>
          <p:cNvCxnSpPr>
            <a:cxnSpLocks/>
          </p:cNvCxnSpPr>
          <p:nvPr/>
        </p:nvCxnSpPr>
        <p:spPr>
          <a:xfrm flipH="1">
            <a:off x="7141921" y="4725888"/>
            <a:ext cx="1" cy="182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0E000C-E7EA-1846-AD2E-D1074B59294B}"/>
              </a:ext>
            </a:extLst>
          </p:cNvPr>
          <p:cNvCxnSpPr>
            <a:cxnSpLocks/>
          </p:cNvCxnSpPr>
          <p:nvPr/>
        </p:nvCxnSpPr>
        <p:spPr>
          <a:xfrm flipH="1">
            <a:off x="5753385" y="4732620"/>
            <a:ext cx="1217255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498C26-0420-C443-9D4D-7F2ABC3B2479}"/>
              </a:ext>
            </a:extLst>
          </p:cNvPr>
          <p:cNvCxnSpPr>
            <a:cxnSpLocks/>
          </p:cNvCxnSpPr>
          <p:nvPr/>
        </p:nvCxnSpPr>
        <p:spPr>
          <a:xfrm flipH="1">
            <a:off x="6975895" y="4725888"/>
            <a:ext cx="2" cy="182004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EA03F5-3DC6-1A4A-A075-93D5199310F7}"/>
              </a:ext>
            </a:extLst>
          </p:cNvPr>
          <p:cNvCxnSpPr>
            <a:cxnSpLocks/>
          </p:cNvCxnSpPr>
          <p:nvPr/>
        </p:nvCxnSpPr>
        <p:spPr>
          <a:xfrm>
            <a:off x="5753385" y="3976117"/>
            <a:ext cx="0" cy="765036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316EBE-1347-C54C-B810-DFE22FF8ADA0}"/>
              </a:ext>
            </a:extLst>
          </p:cNvPr>
          <p:cNvSpPr txBox="1"/>
          <p:nvPr/>
        </p:nvSpPr>
        <p:spPr>
          <a:xfrm>
            <a:off x="9106857" y="6363287"/>
            <a:ext cx="960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CMOS TTL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03237-E4C9-8045-A217-F9C36F31A308}"/>
              </a:ext>
            </a:extLst>
          </p:cNvPr>
          <p:cNvSpPr txBox="1"/>
          <p:nvPr/>
        </p:nvSpPr>
        <p:spPr>
          <a:xfrm rot="16200000">
            <a:off x="5175953" y="4231096"/>
            <a:ext cx="840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UNO TTL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D8A5F4-619F-544D-8177-D65E2F628530}"/>
              </a:ext>
            </a:extLst>
          </p:cNvPr>
          <p:cNvSpPr/>
          <p:nvPr/>
        </p:nvSpPr>
        <p:spPr>
          <a:xfrm>
            <a:off x="8206540" y="754513"/>
            <a:ext cx="719023" cy="34684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4E60DF-183A-FF4E-88A4-D2E78D8A663A}"/>
              </a:ext>
            </a:extLst>
          </p:cNvPr>
          <p:cNvSpPr/>
          <p:nvPr/>
        </p:nvSpPr>
        <p:spPr>
          <a:xfrm>
            <a:off x="7685809" y="1109984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6" descr="PC Clip Art - ClipArt Best">
            <a:extLst>
              <a:ext uri="{FF2B5EF4-FFF2-40B4-BE49-F238E27FC236}">
                <a16:creationId xmlns:a16="http://schemas.microsoft.com/office/drawing/2014/main" id="{7592DE30-9CA6-BA49-A927-E0CA8647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081" y="3814173"/>
            <a:ext cx="948815" cy="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C33415-3217-A141-A546-56E43012C000}"/>
              </a:ext>
            </a:extLst>
          </p:cNvPr>
          <p:cNvCxnSpPr>
            <a:cxnSpLocks/>
          </p:cNvCxnSpPr>
          <p:nvPr/>
        </p:nvCxnSpPr>
        <p:spPr>
          <a:xfrm>
            <a:off x="10950868" y="5595226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FAC102-6767-824C-836B-F3BEE7416F5F}"/>
              </a:ext>
            </a:extLst>
          </p:cNvPr>
          <p:cNvCxnSpPr>
            <a:cxnSpLocks/>
          </p:cNvCxnSpPr>
          <p:nvPr/>
        </p:nvCxnSpPr>
        <p:spPr>
          <a:xfrm>
            <a:off x="11255668" y="4278174"/>
            <a:ext cx="0" cy="13097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A279B0-B5D4-8548-958B-96D69D6B68E9}"/>
              </a:ext>
            </a:extLst>
          </p:cNvPr>
          <p:cNvCxnSpPr>
            <a:cxnSpLocks/>
          </p:cNvCxnSpPr>
          <p:nvPr/>
        </p:nvCxnSpPr>
        <p:spPr>
          <a:xfrm>
            <a:off x="10950868" y="4288580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5CC2BB-4707-7E47-A271-1C4905B19AE3}"/>
              </a:ext>
            </a:extLst>
          </p:cNvPr>
          <p:cNvSpPr txBox="1"/>
          <p:nvPr/>
        </p:nvSpPr>
        <p:spPr>
          <a:xfrm rot="5400000">
            <a:off x="10946937" y="482764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56C128-3204-8346-9C6F-FA50F315B2E7}"/>
              </a:ext>
            </a:extLst>
          </p:cNvPr>
          <p:cNvSpPr txBox="1"/>
          <p:nvPr/>
        </p:nvSpPr>
        <p:spPr>
          <a:xfrm>
            <a:off x="8166423" y="570246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48" name="Picture 47" descr="1.png">
            <a:extLst>
              <a:ext uri="{FF2B5EF4-FFF2-40B4-BE49-F238E27FC236}">
                <a16:creationId xmlns:a16="http://schemas.microsoft.com/office/drawing/2014/main" id="{07B13CAB-9DD5-334D-B9CE-2DADB17D7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5" b="6704"/>
          <a:stretch/>
        </p:blipFill>
        <p:spPr>
          <a:xfrm>
            <a:off x="480299" y="3276274"/>
            <a:ext cx="4536566" cy="24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hart&#10;&#10;Description automatically generated">
            <a:extLst>
              <a:ext uri="{FF2B5EF4-FFF2-40B4-BE49-F238E27FC236}">
                <a16:creationId xmlns:a16="http://schemas.microsoft.com/office/drawing/2014/main" id="{C9DE8445-0B2F-DC40-BA9C-4080D39A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2" r="3219" b="2820"/>
          <a:stretch/>
        </p:blipFill>
        <p:spPr>
          <a:xfrm>
            <a:off x="7641771" y="1877587"/>
            <a:ext cx="3222171" cy="4527687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D5B56B-287D-BE48-A49A-BC7ED36B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 b="2527"/>
          <a:stretch/>
        </p:blipFill>
        <p:spPr>
          <a:xfrm>
            <a:off x="767440" y="2008405"/>
            <a:ext cx="6193971" cy="43968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0CFC23D-B828-0E41-9CD7-1248817C8D11}"/>
              </a:ext>
            </a:extLst>
          </p:cNvPr>
          <p:cNvSpPr txBox="1"/>
          <p:nvPr/>
        </p:nvSpPr>
        <p:spPr>
          <a:xfrm>
            <a:off x="262974" y="142308"/>
            <a:ext cx="9551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Transistor-Transistor Logic (TTL) Allows Precisely-Timed Pulsatile Excitation</a:t>
            </a:r>
          </a:p>
        </p:txBody>
      </p:sp>
      <p:sp>
        <p:nvSpPr>
          <p:cNvPr id="46" name="CustomShape 1">
            <a:extLst>
              <a:ext uri="{FF2B5EF4-FFF2-40B4-BE49-F238E27FC236}">
                <a16:creationId xmlns:a16="http://schemas.microsoft.com/office/drawing/2014/main" id="{95399B69-E801-184E-9CFB-5ABCB4FFB9DE}"/>
              </a:ext>
            </a:extLst>
          </p:cNvPr>
          <p:cNvSpPr/>
          <p:nvPr/>
        </p:nvSpPr>
        <p:spPr>
          <a:xfrm>
            <a:off x="489959" y="849550"/>
            <a:ext cx="947807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Brief excitatory pulses during sensor exposure limits photobleaching at low frame rates </a:t>
            </a: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Global shuttering mechanism prevents collection bias over the CMOS sensor</a:t>
            </a:r>
          </a:p>
        </p:txBody>
      </p:sp>
    </p:spTree>
    <p:extLst>
      <p:ext uri="{BB962C8B-B14F-4D97-AF65-F5344CB8AC3E}">
        <p14:creationId xmlns:p14="http://schemas.microsoft.com/office/powerpoint/2010/main" val="21911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CB03-9AE8-BC44-8574-652B739766C0}"/>
              </a:ext>
            </a:extLst>
          </p:cNvPr>
          <p:cNvSpPr txBox="1"/>
          <p:nvPr/>
        </p:nvSpPr>
        <p:spPr>
          <a:xfrm>
            <a:off x="130628" y="97971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Calcium Experiments</a:t>
            </a:r>
          </a:p>
        </p:txBody>
      </p:sp>
    </p:spTree>
    <p:extLst>
      <p:ext uri="{BB962C8B-B14F-4D97-AF65-F5344CB8AC3E}">
        <p14:creationId xmlns:p14="http://schemas.microsoft.com/office/powerpoint/2010/main" val="168018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216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164</cp:revision>
  <dcterms:created xsi:type="dcterms:W3CDTF">2021-03-01T03:30:49Z</dcterms:created>
  <dcterms:modified xsi:type="dcterms:W3CDTF">2021-03-14T05:47:48Z</dcterms:modified>
</cp:coreProperties>
</file>