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66" r:id="rId4"/>
    <p:sldId id="25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6E4"/>
    <a:srgbClr val="00997F"/>
    <a:srgbClr val="00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3"/>
  </p:normalViewPr>
  <p:slideViewPr>
    <p:cSldViewPr snapToGrid="0" snapToObjects="1">
      <p:cViewPr varScale="1">
        <p:scale>
          <a:sx n="129" d="100"/>
          <a:sy n="129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002B7-1C1B-C844-9503-1FA71720EC5A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E1E0-F982-5D47-A419-6D0D15BC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167C77-C7EA-4477-82EB-E77950315A7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5FD-F043-E944-910A-29E10D50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A724D-7B34-7845-8C14-E387B1CF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3375-5EB0-7346-9360-31E42CE5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AEBD-0CAA-9042-AB75-5D41E598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3652-2A38-6A4D-A7EF-92B83869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9DA4-A6A7-BD41-9370-883BC5D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AB9F-7861-9A4F-9AC3-596C49B7F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0DD1-3950-D54C-827C-B242ABF3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D9DA-364C-B84B-A42C-C4B89678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B5CD-4879-0E47-AE4F-4575E2A1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A1087-7F58-F746-AB86-5173A5CDA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6D62-91C7-3247-8468-F460209B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4AB7-8CB2-A24E-8245-63BFC5A9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EE26-6BDE-E441-A3B5-2E4BD49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C1FB-2EA4-1343-B7CB-B9066901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9CBC-901A-4C4C-A060-6B2D8CAB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763A-FBE4-5942-8FFC-BCCC4D83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E1C6-DB28-4741-9ACA-6F9E57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0A52-038A-8348-A851-A19196C3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EAD6-312D-904D-B6C2-97030A4F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110F-C49D-E448-AA80-5EEACC23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895C-615C-D047-8793-D809038B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6ED6-FABA-0244-9D28-99E676EA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C7E8-5FB7-4F4D-AB6A-F03E430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29CC-70CF-8E4E-91AA-EAB71591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C92F-CCA4-BD4F-86C6-F934A0D5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D4AF-CB93-664E-95D7-DFF5F420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E5B76-F7DF-0F41-AEDB-40FFDD28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2409-94BD-274A-A24F-174990AC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98E57-D28E-C148-B186-E600AD5E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3ADE4-9A20-3B47-9BC5-4EA4972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5966-24D2-C545-BE68-F07A370D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1053-E110-E04B-9E8A-6DF72B6B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A1DD-7140-894E-A31C-F928FDE3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00869-6FCE-1346-AA09-63FB4DA0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F5960-6B8C-E14F-8188-E10C4F906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14037-7759-584F-8D63-7191B1F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B058F-B3BD-9242-AC60-495DCA6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D4BA-14C2-254D-905B-D51E6762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F9AE-2BE6-1B49-8F3D-5381B501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C45CE-15B0-7243-869C-50DD5D6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5CAD4-8F10-1344-A645-C431CC7E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5EEE5-9C80-BD4B-982F-19E285F1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F9BF-1FE7-9644-B5A7-9BD20BB5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3A9D0-2657-834F-9B18-3B0896F2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92D8-C111-4F44-90BB-0B7BF492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0E30-74E4-8249-989A-C9FAE8C6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FCCA-A6C0-9D4B-9118-94FB0369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E8C81-358B-7C44-A45A-7CE9FB29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F1677-356A-9E49-94E8-0BBBFD5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7141-61B6-FD48-AF42-820AD713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048-46FD-4E4B-A5DB-A55657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6EF-B598-F348-9BFC-8A48C918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558ED-F2F8-B142-9BB9-540DA1CAF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3F06-2FD3-7943-A0F6-E82E0F30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9988-F97F-1847-91CC-7E265704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ABB6-B03C-654A-AE71-AB957506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99B5-54A9-4942-95F6-89143C2A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2F30E-AD5C-E443-884E-8EA84B77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3364-8881-084D-9B76-560A0A4D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B0D3-67C9-0841-B0DA-21F7DF7C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667D-7F7D-1948-B76E-0A1AF9F7FBE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2607-A290-8A4B-A97A-75275C74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8FDD-BEAB-B446-B6FD-D6EB639D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DC57-36E0-2C4D-A4F3-333E9F1C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136023BF-9B65-3E4B-B4FC-4799AECB6352}"/>
              </a:ext>
            </a:extLst>
          </p:cNvPr>
          <p:cNvPicPr/>
          <p:nvPr/>
        </p:nvPicPr>
        <p:blipFill rotWithShape="1">
          <a:blip r:embed="rId2"/>
          <a:srcRect l="3089" r="4145" b="53293"/>
          <a:stretch/>
        </p:blipFill>
        <p:spPr>
          <a:xfrm>
            <a:off x="3172808" y="5706721"/>
            <a:ext cx="4518327" cy="853227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070B1C-7EF5-0643-8AFE-85203F31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62" y="642801"/>
            <a:ext cx="7132043" cy="50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71C04F-CD3C-544F-9C77-CF4337395553}"/>
              </a:ext>
            </a:extLst>
          </p:cNvPr>
          <p:cNvSpPr txBox="1"/>
          <p:nvPr/>
        </p:nvSpPr>
        <p:spPr>
          <a:xfrm>
            <a:off x="227200" y="136854"/>
            <a:ext cx="7281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Intracellular Ca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is involved in Insulin Granule Exocytosis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2057E948-3FCC-894B-AA03-45BAFB65DABE}"/>
              </a:ext>
            </a:extLst>
          </p:cNvPr>
          <p:cNvSpPr/>
          <p:nvPr/>
        </p:nvSpPr>
        <p:spPr>
          <a:xfrm>
            <a:off x="7008680" y="6551677"/>
            <a:ext cx="528257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pancreatic beta cell surface proteome.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Diabetologia</a:t>
            </a:r>
            <a:r>
              <a:rPr lang="en-US" sz="1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2012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A9F95-3663-C64C-86FE-C170F6F96AA7}"/>
              </a:ext>
            </a:extLst>
          </p:cNvPr>
          <p:cNvSpPr txBox="1"/>
          <p:nvPr/>
        </p:nvSpPr>
        <p:spPr>
          <a:xfrm>
            <a:off x="511631" y="1305341"/>
            <a:ext cx="3407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ATP-sensitive K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channels open and depolarize the cell in response to glucose metabolism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Voltage-gated 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 and increase in [Ca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triggers insulin granule exocytosis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Gap junctions allow communication of glucose stimuli to neighboring beta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D5109-D926-1640-AD4E-EB5536CB233A}"/>
              </a:ext>
            </a:extLst>
          </p:cNvPr>
          <p:cNvSpPr txBox="1"/>
          <p:nvPr/>
        </p:nvSpPr>
        <p:spPr>
          <a:xfrm>
            <a:off x="1496408" y="6335506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</a:t>
            </a:r>
          </a:p>
        </p:txBody>
      </p:sp>
    </p:spTree>
    <p:extLst>
      <p:ext uri="{BB962C8B-B14F-4D97-AF65-F5344CB8AC3E}">
        <p14:creationId xmlns:p14="http://schemas.microsoft.com/office/powerpoint/2010/main" val="353128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Text, letter&#10;&#10;Description automatically generated"/>
          <p:cNvPicPr/>
          <p:nvPr/>
        </p:nvPicPr>
        <p:blipFill>
          <a:blip r:embed="rId3"/>
          <a:stretch/>
        </p:blipFill>
        <p:spPr>
          <a:xfrm>
            <a:off x="351974" y="1957960"/>
            <a:ext cx="5737980" cy="39157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89959" y="849550"/>
            <a:ext cx="947807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Ca2+ oscillations appear to be more tightly controlled in ps</a:t>
            </a:r>
            <a:r>
              <a:rPr lang="en-US" sz="1600" spc="-1" dirty="0">
                <a:latin typeface="Arial" panose="020B0604020202020204" pitchFamily="34" charset="0"/>
                <a:cs typeface="Arial" panose="020B0604020202020204" pitchFamily="34" charset="0"/>
              </a:rPr>
              <a:t>eudo-islets relative to monolayers</a:t>
            </a: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MIN6 monolayers show reduced synchronization of</a:t>
            </a:r>
            <a:r>
              <a:rPr lang="en-US" sz="1600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relative to pseudo-islets</a:t>
            </a:r>
            <a:endParaRPr lang="en-US" sz="1600" b="1" spc="-1" dirty="0">
              <a:solidFill>
                <a:srgbClr val="000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852280" y="6582960"/>
            <a:ext cx="947808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Dimensionality and size scaling of coordinated Ca2+ dynamics in MIN6 beta-cell clusters.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Biophysical Journal. 2014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-1113480" y="464832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3D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-1113480" y="2743560"/>
            <a:ext cx="471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358020" y="137642"/>
            <a:ext cx="900853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DejaVu Sans"/>
              </a:rPr>
              <a:t>Synchronization of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[Ca2+] oscillations is dependent on growth geometry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51" name="Picture 13" descr="Diagram&#10;&#10;Description automatically generated"/>
          <p:cNvPicPr/>
          <p:nvPr/>
        </p:nvPicPr>
        <p:blipFill>
          <a:blip r:embed="rId4"/>
          <a:srcRect b="43887"/>
          <a:stretch/>
        </p:blipFill>
        <p:spPr>
          <a:xfrm>
            <a:off x="6188242" y="1783147"/>
            <a:ext cx="5496866" cy="4225303"/>
          </a:xfrm>
          <a:prstGeom prst="rect">
            <a:avLst/>
          </a:prstGeom>
          <a:ln>
            <a:noFill/>
          </a:ln>
        </p:spPr>
      </p:pic>
      <p:sp>
        <p:nvSpPr>
          <p:cNvPr id="53" name="CustomShape 7"/>
          <p:cNvSpPr/>
          <p:nvPr/>
        </p:nvSpPr>
        <p:spPr>
          <a:xfrm>
            <a:off x="6655538" y="1840800"/>
            <a:ext cx="64512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50um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4CE08-06EB-164F-A13D-464596DAA9DB}"/>
              </a:ext>
            </a:extLst>
          </p:cNvPr>
          <p:cNvSpPr txBox="1"/>
          <p:nvPr/>
        </p:nvSpPr>
        <p:spPr>
          <a:xfrm rot="16200000">
            <a:off x="52276" y="2736348"/>
            <a:ext cx="9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[Ca2+]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49776-E271-AE4C-AC4C-1DB845241D59}"/>
              </a:ext>
            </a:extLst>
          </p:cNvPr>
          <p:cNvSpPr txBox="1"/>
          <p:nvPr/>
        </p:nvSpPr>
        <p:spPr>
          <a:xfrm rot="16200000">
            <a:off x="63163" y="4532492"/>
            <a:ext cx="96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[Ca2+]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5DDF6-FDA1-3B4A-9F06-D9CC42CF0C8C}"/>
              </a:ext>
            </a:extLst>
          </p:cNvPr>
          <p:cNvSpPr txBox="1"/>
          <p:nvPr/>
        </p:nvSpPr>
        <p:spPr>
          <a:xfrm rot="16200000">
            <a:off x="5759759" y="2989953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Monolayer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7E2FEB-3D05-4949-AAC3-9473BD2DC0E3}"/>
              </a:ext>
            </a:extLst>
          </p:cNvPr>
          <p:cNvSpPr txBox="1"/>
          <p:nvPr/>
        </p:nvSpPr>
        <p:spPr>
          <a:xfrm rot="16200000">
            <a:off x="5697533" y="4935499"/>
            <a:ext cx="13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Pseudo-islet</a:t>
            </a:r>
          </a:p>
        </p:txBody>
      </p:sp>
    </p:spTree>
    <p:extLst>
      <p:ext uri="{BB962C8B-B14F-4D97-AF65-F5344CB8AC3E}">
        <p14:creationId xmlns:p14="http://schemas.microsoft.com/office/powerpoint/2010/main" val="35652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chart&#10;&#10;Description automatically generated">
            <a:extLst>
              <a:ext uri="{FF2B5EF4-FFF2-40B4-BE49-F238E27FC236}">
                <a16:creationId xmlns:a16="http://schemas.microsoft.com/office/drawing/2014/main" id="{C9DE8445-0B2F-DC40-BA9C-4080D39AC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9" b="2820"/>
          <a:stretch/>
        </p:blipFill>
        <p:spPr>
          <a:xfrm>
            <a:off x="332404" y="3404972"/>
            <a:ext cx="4483950" cy="3376824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D5B56B-287D-BE48-A49A-BC7ED36B3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4" b="2527"/>
          <a:stretch/>
        </p:blipFill>
        <p:spPr>
          <a:xfrm>
            <a:off x="323086" y="158896"/>
            <a:ext cx="4661768" cy="3309215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F04C5227-83CD-B244-92A6-D72BB423686E}"/>
              </a:ext>
            </a:extLst>
          </p:cNvPr>
          <p:cNvSpPr/>
          <p:nvPr/>
        </p:nvSpPr>
        <p:spPr>
          <a:xfrm rot="10800000">
            <a:off x="8349173" y="671425"/>
            <a:ext cx="482890" cy="903234"/>
          </a:xfrm>
          <a:prstGeom prst="triangle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B8CE5895-15B2-A44E-978F-7D8BC37C3D64}"/>
              </a:ext>
            </a:extLst>
          </p:cNvPr>
          <p:cNvSpPr/>
          <p:nvPr/>
        </p:nvSpPr>
        <p:spPr>
          <a:xfrm rot="10800000">
            <a:off x="8364594" y="503937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9FB303-D844-8844-B540-CA05926136DC}"/>
              </a:ext>
            </a:extLst>
          </p:cNvPr>
          <p:cNvSpPr/>
          <p:nvPr/>
        </p:nvSpPr>
        <p:spPr>
          <a:xfrm>
            <a:off x="6777465" y="3704370"/>
            <a:ext cx="1704324" cy="241843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n 65">
            <a:extLst>
              <a:ext uri="{FF2B5EF4-FFF2-40B4-BE49-F238E27FC236}">
                <a16:creationId xmlns:a16="http://schemas.microsoft.com/office/drawing/2014/main" id="{894B1504-EB3D-9140-956B-2E15F6D4B04D}"/>
              </a:ext>
            </a:extLst>
          </p:cNvPr>
          <p:cNvSpPr/>
          <p:nvPr/>
        </p:nvSpPr>
        <p:spPr>
          <a:xfrm rot="16200000">
            <a:off x="7066829" y="3661864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D2AB8C-65B8-5F4C-BB0F-5F297489A1FC}"/>
              </a:ext>
            </a:extLst>
          </p:cNvPr>
          <p:cNvCxnSpPr>
            <a:cxnSpLocks/>
          </p:cNvCxnSpPr>
          <p:nvPr/>
        </p:nvCxnSpPr>
        <p:spPr>
          <a:xfrm>
            <a:off x="5777952" y="3794160"/>
            <a:ext cx="574381" cy="0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C787D3C-BB63-8F4E-BF47-8C35E97F1A85}"/>
              </a:ext>
            </a:extLst>
          </p:cNvPr>
          <p:cNvSpPr/>
          <p:nvPr/>
        </p:nvSpPr>
        <p:spPr>
          <a:xfrm>
            <a:off x="8485885" y="5289727"/>
            <a:ext cx="1444564" cy="2208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0C0A8-7434-1840-9A33-C8D6F72D483C}"/>
              </a:ext>
            </a:extLst>
          </p:cNvPr>
          <p:cNvSpPr/>
          <p:nvPr/>
        </p:nvSpPr>
        <p:spPr>
          <a:xfrm rot="5400000">
            <a:off x="7417843" y="4197888"/>
            <a:ext cx="2382010" cy="24330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7B3B9-21D7-9F43-9F21-767AC62EA0DE}"/>
              </a:ext>
            </a:extLst>
          </p:cNvPr>
          <p:cNvSpPr/>
          <p:nvPr/>
        </p:nvSpPr>
        <p:spPr>
          <a:xfrm rot="5400000">
            <a:off x="7860221" y="3075934"/>
            <a:ext cx="1491846" cy="248712"/>
          </a:xfrm>
          <a:prstGeom prst="rect">
            <a:avLst/>
          </a:prstGeom>
          <a:gradFill flip="none" rotWithShape="1">
            <a:gsLst>
              <a:gs pos="0">
                <a:srgbClr val="00997F">
                  <a:tint val="66000"/>
                  <a:satMod val="160000"/>
                </a:srgbClr>
              </a:gs>
              <a:gs pos="50000">
                <a:srgbClr val="00997F">
                  <a:tint val="44500"/>
                  <a:satMod val="160000"/>
                </a:srgbClr>
              </a:gs>
              <a:gs pos="100000">
                <a:srgbClr val="00997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duino UNO Pinout, Specifications, Board Layout, Pin Description">
            <a:extLst>
              <a:ext uri="{FF2B5EF4-FFF2-40B4-BE49-F238E27FC236}">
                <a16:creationId xmlns:a16="http://schemas.microsoft.com/office/drawing/2014/main" id="{222756C2-C6C9-6342-A304-2EE390265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9" t="3678" r="41232" b="33333"/>
          <a:stretch/>
        </p:blipFill>
        <p:spPr bwMode="auto">
          <a:xfrm rot="16200000">
            <a:off x="6259620" y="4518322"/>
            <a:ext cx="912403" cy="13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C608BC-4FDC-8046-8755-D6B685F6521B}"/>
              </a:ext>
            </a:extLst>
          </p:cNvPr>
          <p:cNvSpPr/>
          <p:nvPr/>
        </p:nvSpPr>
        <p:spPr>
          <a:xfrm>
            <a:off x="8143621" y="1801353"/>
            <a:ext cx="916221" cy="7332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40x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F015642-3AD3-FA46-933A-6A2141E814A6}"/>
              </a:ext>
            </a:extLst>
          </p:cNvPr>
          <p:cNvSpPr/>
          <p:nvPr/>
        </p:nvSpPr>
        <p:spPr>
          <a:xfrm>
            <a:off x="8143621" y="1389369"/>
            <a:ext cx="916221" cy="412861"/>
          </a:xfrm>
          <a:prstGeom prst="trapezoid">
            <a:avLst>
              <a:gd name="adj" fmla="val 52753"/>
            </a:avLst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117971-81A8-1A49-BDB6-A4F2AD81EF3C}"/>
              </a:ext>
            </a:extLst>
          </p:cNvPr>
          <p:cNvSpPr/>
          <p:nvPr/>
        </p:nvSpPr>
        <p:spPr>
          <a:xfrm>
            <a:off x="8813900" y="715838"/>
            <a:ext cx="638798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C924B5-3628-1B40-9235-1C7709270D5C}"/>
              </a:ext>
            </a:extLst>
          </p:cNvPr>
          <p:cNvSpPr/>
          <p:nvPr/>
        </p:nvSpPr>
        <p:spPr>
          <a:xfrm rot="8847514">
            <a:off x="7961472" y="3890813"/>
            <a:ext cx="13339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2B9A0-DC25-D748-B5A7-1E0633EB98F7}"/>
              </a:ext>
            </a:extLst>
          </p:cNvPr>
          <p:cNvSpPr/>
          <p:nvPr/>
        </p:nvSpPr>
        <p:spPr>
          <a:xfrm>
            <a:off x="6175703" y="3463502"/>
            <a:ext cx="1184420" cy="69368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6BDF4-8515-644B-902F-C00FE2696A65}"/>
              </a:ext>
            </a:extLst>
          </p:cNvPr>
          <p:cNvSpPr txBox="1"/>
          <p:nvPr/>
        </p:nvSpPr>
        <p:spPr>
          <a:xfrm>
            <a:off x="9357663" y="33827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D84E45C-ABE9-2345-B971-B154F8DA82D7}"/>
              </a:ext>
            </a:extLst>
          </p:cNvPr>
          <p:cNvSpPr/>
          <p:nvPr/>
        </p:nvSpPr>
        <p:spPr>
          <a:xfrm rot="16200000">
            <a:off x="10038622" y="4835315"/>
            <a:ext cx="745449" cy="1128176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E927A3E9-5489-E440-842E-1928060450FE}"/>
              </a:ext>
            </a:extLst>
          </p:cNvPr>
          <p:cNvSpPr/>
          <p:nvPr/>
        </p:nvSpPr>
        <p:spPr>
          <a:xfrm rot="16200000">
            <a:off x="9597507" y="5234103"/>
            <a:ext cx="452050" cy="31525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866FAD-D0E2-3047-9A1C-F6510A9EAEE3}"/>
              </a:ext>
            </a:extLst>
          </p:cNvPr>
          <p:cNvSpPr/>
          <p:nvPr/>
        </p:nvSpPr>
        <p:spPr>
          <a:xfrm rot="16200000">
            <a:off x="9568739" y="5383099"/>
            <a:ext cx="29418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DFF53-3018-FF45-AD30-84B6936F3AF1}"/>
              </a:ext>
            </a:extLst>
          </p:cNvPr>
          <p:cNvSpPr txBox="1"/>
          <p:nvPr/>
        </p:nvSpPr>
        <p:spPr>
          <a:xfrm>
            <a:off x="10114320" y="5316307"/>
            <a:ext cx="7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CMOS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0EB561-7BF1-7C4E-8458-135AEC064B35}"/>
              </a:ext>
            </a:extLst>
          </p:cNvPr>
          <p:cNvSpPr/>
          <p:nvPr/>
        </p:nvSpPr>
        <p:spPr>
          <a:xfrm rot="13091830">
            <a:off x="7905869" y="5423827"/>
            <a:ext cx="13339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A58D1-42EB-EB46-BA33-0B7C92F0BDFB}"/>
              </a:ext>
            </a:extLst>
          </p:cNvPr>
          <p:cNvCxnSpPr>
            <a:cxnSpLocks/>
          </p:cNvCxnSpPr>
          <p:nvPr/>
        </p:nvCxnSpPr>
        <p:spPr>
          <a:xfrm>
            <a:off x="7725104" y="6175325"/>
            <a:ext cx="35446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FB8AA2-2794-4443-8C74-D977293BABC2}"/>
              </a:ext>
            </a:extLst>
          </p:cNvPr>
          <p:cNvCxnSpPr>
            <a:cxnSpLocks/>
          </p:cNvCxnSpPr>
          <p:nvPr/>
        </p:nvCxnSpPr>
        <p:spPr>
          <a:xfrm>
            <a:off x="11280235" y="5482075"/>
            <a:ext cx="0" cy="693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706357-277C-6449-98AC-3F384F3613F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975435" y="5492585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A1B0AD-8F05-9641-B8DE-DCF89D30FDB9}"/>
              </a:ext>
            </a:extLst>
          </p:cNvPr>
          <p:cNvCxnSpPr>
            <a:cxnSpLocks/>
          </p:cNvCxnSpPr>
          <p:nvPr/>
        </p:nvCxnSpPr>
        <p:spPr>
          <a:xfrm>
            <a:off x="7735614" y="4540153"/>
            <a:ext cx="0" cy="16351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2436DD-F824-EB47-B9DA-805D22CB6092}"/>
              </a:ext>
            </a:extLst>
          </p:cNvPr>
          <p:cNvCxnSpPr>
            <a:cxnSpLocks/>
          </p:cNvCxnSpPr>
          <p:nvPr/>
        </p:nvCxnSpPr>
        <p:spPr>
          <a:xfrm>
            <a:off x="7161233" y="4550663"/>
            <a:ext cx="5743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B7032A-E691-A341-8776-A5A657B474D1}"/>
              </a:ext>
            </a:extLst>
          </p:cNvPr>
          <p:cNvCxnSpPr>
            <a:cxnSpLocks/>
          </p:cNvCxnSpPr>
          <p:nvPr/>
        </p:nvCxnSpPr>
        <p:spPr>
          <a:xfrm flipH="1">
            <a:off x="7166488" y="4543931"/>
            <a:ext cx="1" cy="182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2F1F87-335F-9E4C-9C85-25AE607D79A8}"/>
              </a:ext>
            </a:extLst>
          </p:cNvPr>
          <p:cNvCxnSpPr>
            <a:cxnSpLocks/>
          </p:cNvCxnSpPr>
          <p:nvPr/>
        </p:nvCxnSpPr>
        <p:spPr>
          <a:xfrm flipH="1">
            <a:off x="5777952" y="4550663"/>
            <a:ext cx="1217255" cy="0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C74A0FE-9839-A044-B6A8-5A058BDAEF09}"/>
              </a:ext>
            </a:extLst>
          </p:cNvPr>
          <p:cNvCxnSpPr>
            <a:cxnSpLocks/>
          </p:cNvCxnSpPr>
          <p:nvPr/>
        </p:nvCxnSpPr>
        <p:spPr>
          <a:xfrm flipH="1">
            <a:off x="7000462" y="4543931"/>
            <a:ext cx="2" cy="182004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4401E8-F0C0-E34E-A482-4B31AFA642E6}"/>
              </a:ext>
            </a:extLst>
          </p:cNvPr>
          <p:cNvCxnSpPr>
            <a:cxnSpLocks/>
          </p:cNvCxnSpPr>
          <p:nvPr/>
        </p:nvCxnSpPr>
        <p:spPr>
          <a:xfrm>
            <a:off x="5777952" y="3794160"/>
            <a:ext cx="0" cy="765036"/>
          </a:xfrm>
          <a:prstGeom prst="line">
            <a:avLst/>
          </a:prstGeom>
          <a:ln>
            <a:solidFill>
              <a:srgbClr val="0D26E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55291E-D8FD-734E-815C-A05BA2F7FA69}"/>
              </a:ext>
            </a:extLst>
          </p:cNvPr>
          <p:cNvSpPr txBox="1"/>
          <p:nvPr/>
        </p:nvSpPr>
        <p:spPr>
          <a:xfrm>
            <a:off x="9131424" y="6181330"/>
            <a:ext cx="92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CMOS TTL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FC4EB1-EC1D-D04C-B37F-17D4EE553838}"/>
              </a:ext>
            </a:extLst>
          </p:cNvPr>
          <p:cNvSpPr txBox="1"/>
          <p:nvPr/>
        </p:nvSpPr>
        <p:spPr>
          <a:xfrm rot="16200000">
            <a:off x="5206740" y="4033750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UNO TTL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0ED13D-C661-8C4D-9816-B1F6FDCDD7BF}"/>
              </a:ext>
            </a:extLst>
          </p:cNvPr>
          <p:cNvSpPr/>
          <p:nvPr/>
        </p:nvSpPr>
        <p:spPr>
          <a:xfrm>
            <a:off x="8231107" y="354836"/>
            <a:ext cx="719023" cy="34684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B228C5-A9DB-CA44-A692-844F2E6929F0}"/>
              </a:ext>
            </a:extLst>
          </p:cNvPr>
          <p:cNvSpPr/>
          <p:nvPr/>
        </p:nvSpPr>
        <p:spPr>
          <a:xfrm>
            <a:off x="7710376" y="710307"/>
            <a:ext cx="638798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C Clip Art - ClipArt Best">
            <a:extLst>
              <a:ext uri="{FF2B5EF4-FFF2-40B4-BE49-F238E27FC236}">
                <a16:creationId xmlns:a16="http://schemas.microsoft.com/office/drawing/2014/main" id="{A731EDC5-BA83-624F-8E9E-908BD58E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648" y="3632216"/>
            <a:ext cx="948815" cy="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34575D-13EB-C94E-977B-1D96877AAA62}"/>
              </a:ext>
            </a:extLst>
          </p:cNvPr>
          <p:cNvCxnSpPr>
            <a:cxnSpLocks/>
          </p:cNvCxnSpPr>
          <p:nvPr/>
        </p:nvCxnSpPr>
        <p:spPr>
          <a:xfrm>
            <a:off x="10975435" y="5413269"/>
            <a:ext cx="304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3E9880-1EBF-1244-83A2-CA0077EC827F}"/>
              </a:ext>
            </a:extLst>
          </p:cNvPr>
          <p:cNvCxnSpPr>
            <a:cxnSpLocks/>
          </p:cNvCxnSpPr>
          <p:nvPr/>
        </p:nvCxnSpPr>
        <p:spPr>
          <a:xfrm>
            <a:off x="11280235" y="4096217"/>
            <a:ext cx="0" cy="13097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C7894A-79C7-7C40-97EC-1EB18B0CAC82}"/>
              </a:ext>
            </a:extLst>
          </p:cNvPr>
          <p:cNvCxnSpPr>
            <a:cxnSpLocks/>
          </p:cNvCxnSpPr>
          <p:nvPr/>
        </p:nvCxnSpPr>
        <p:spPr>
          <a:xfrm>
            <a:off x="10975435" y="4106623"/>
            <a:ext cx="304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2559280-8B97-AA49-91A3-7B0BCF754556}"/>
              </a:ext>
            </a:extLst>
          </p:cNvPr>
          <p:cNvSpPr txBox="1"/>
          <p:nvPr/>
        </p:nvSpPr>
        <p:spPr>
          <a:xfrm rot="5400000">
            <a:off x="10986893" y="4630297"/>
            <a:ext cx="905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A41AD-1533-DF44-B5E9-3EACD7F2B04D}"/>
              </a:ext>
            </a:extLst>
          </p:cNvPr>
          <p:cNvSpPr txBox="1"/>
          <p:nvPr/>
        </p:nvSpPr>
        <p:spPr>
          <a:xfrm>
            <a:off x="8190990" y="55205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501D2-1C1B-FD4D-8503-0F29CFDF57C9}"/>
              </a:ext>
            </a:extLst>
          </p:cNvPr>
          <p:cNvSpPr txBox="1"/>
          <p:nvPr/>
        </p:nvSpPr>
        <p:spPr>
          <a:xfrm>
            <a:off x="5769429" y="1632857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 Here</a:t>
            </a:r>
          </a:p>
        </p:txBody>
      </p:sp>
    </p:spTree>
    <p:extLst>
      <p:ext uri="{BB962C8B-B14F-4D97-AF65-F5344CB8AC3E}">
        <p14:creationId xmlns:p14="http://schemas.microsoft.com/office/powerpoint/2010/main" val="21911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1CB03-9AE8-BC44-8574-652B739766C0}"/>
              </a:ext>
            </a:extLst>
          </p:cNvPr>
          <p:cNvSpPr txBox="1"/>
          <p:nvPr/>
        </p:nvSpPr>
        <p:spPr>
          <a:xfrm>
            <a:off x="130628" y="97971"/>
            <a:ext cx="21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Calcium Experiments</a:t>
            </a:r>
          </a:p>
        </p:txBody>
      </p:sp>
    </p:spTree>
    <p:extLst>
      <p:ext uri="{BB962C8B-B14F-4D97-AF65-F5344CB8AC3E}">
        <p14:creationId xmlns:p14="http://schemas.microsoft.com/office/powerpoint/2010/main" val="168018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0EF17-F657-0948-8120-66CB782D774C}"/>
              </a:ext>
            </a:extLst>
          </p:cNvPr>
          <p:cNvSpPr txBox="1"/>
          <p:nvPr/>
        </p:nvSpPr>
        <p:spPr>
          <a:xfrm>
            <a:off x="163285" y="87086"/>
            <a:ext cx="22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Voltage Experiments?</a:t>
            </a:r>
          </a:p>
        </p:txBody>
      </p:sp>
    </p:spTree>
    <p:extLst>
      <p:ext uri="{BB962C8B-B14F-4D97-AF65-F5344CB8AC3E}">
        <p14:creationId xmlns:p14="http://schemas.microsoft.com/office/powerpoint/2010/main" val="297799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145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Seitz</dc:creator>
  <cp:lastModifiedBy>Clayton Seitz</cp:lastModifiedBy>
  <cp:revision>125</cp:revision>
  <dcterms:created xsi:type="dcterms:W3CDTF">2021-03-01T03:30:49Z</dcterms:created>
  <dcterms:modified xsi:type="dcterms:W3CDTF">2021-03-12T03:54:40Z</dcterms:modified>
</cp:coreProperties>
</file>