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3" r:id="rId6"/>
    <p:sldId id="265" r:id="rId7"/>
    <p:sldId id="262" r:id="rId8"/>
    <p:sldId id="264" r:id="rId9"/>
    <p:sldId id="266" r:id="rId10"/>
    <p:sldId id="267" r:id="rId11"/>
    <p:sldId id="268" r:id="rId12"/>
    <p:sldId id="272" r:id="rId13"/>
    <p:sldId id="274" r:id="rId14"/>
    <p:sldId id="275" r:id="rId15"/>
    <p:sldId id="273" r:id="rId16"/>
    <p:sldId id="276" r:id="rId17"/>
    <p:sldId id="277" r:id="rId18"/>
    <p:sldId id="257" r:id="rId19"/>
    <p:sldId id="271" r:id="rId20"/>
    <p:sldId id="26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1F768-BB8D-0BEB-0753-8E21E982E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928FD-E2CF-0C1A-BAC4-EEEA3E760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FD51D-459D-2670-6A63-38DD26065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98E4-530E-4DFC-8C50-CF0EBA92F60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3C7FF-2A07-F838-158C-D1B56849F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ED8AA-6596-3BEF-944B-171DCF9A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3B13-CD5E-4984-BBDD-CDA04061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16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FC2F6-5BA0-0856-93CA-DB31A39C6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6BFDB-B734-3A36-2F59-327618787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BC291-8F99-26AB-D704-5CCFC5973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98E4-530E-4DFC-8C50-CF0EBA92F60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29B6C-A1C0-2FC4-2624-9825DC4CB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5D1E9-5409-CA0E-D39D-72BCD194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3B13-CD5E-4984-BBDD-CDA04061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10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671D50-1F6D-DD94-C960-4DD9790C5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EDF1D-6314-BC89-4A12-12AC2B379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2B3CB-401D-C9EB-0C90-D472F12F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98E4-530E-4DFC-8C50-CF0EBA92F60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C0D40-DBA0-A933-B120-613A49E7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E7830-A814-C6E0-394F-5200B4E51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3B13-CD5E-4984-BBDD-CDA04061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5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7D2-A832-70EC-AC91-AF41583C3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D09DB-4E62-30D1-8AEC-5BEE8C38D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E3175-DAAD-122E-EE12-5EBFB7962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98E4-530E-4DFC-8C50-CF0EBA92F60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A08B-7BB5-3C72-DE6F-5EF16BF82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79A82-6C4E-1861-8571-BB65E99F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3B13-CD5E-4984-BBDD-CDA04061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0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76607-3250-9899-3015-F11E9808B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833D5-A527-7422-A731-7DDDB5D50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5B8B3-2FAC-C885-F0A8-439820E94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98E4-530E-4DFC-8C50-CF0EBA92F60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885D6-9C7A-F913-11D6-4314842C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8A55B-97B3-0F10-F0B6-42969F6B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3B13-CD5E-4984-BBDD-CDA04061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6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50438-3F6E-9474-17A5-00107CB1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7AEAA-4E82-16BC-1B16-508732869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6BF6A-D055-F266-D66D-8AD5E853B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46581-49CE-8D4B-69B8-B6C463567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98E4-530E-4DFC-8C50-CF0EBA92F60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83270-4138-AC77-834B-99B8A99E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F8DB5-2BAD-747D-E748-1F5440EE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3B13-CD5E-4984-BBDD-CDA04061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6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2666-6669-CA2C-FEF9-FC7B83B3F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4E6FC-4A35-0931-CA30-EC42A841B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D5008-1D8A-67DF-8A37-3954DC091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3EB0AD-4474-894F-16BB-9187A4FE3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68CD05-6615-EA34-D6BA-920EC2DB0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A2C3CC-0370-B3FD-18F7-A5D1F8DF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98E4-530E-4DFC-8C50-CF0EBA92F60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F1C841-ADA7-4A33-DB4B-1735AA26C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109AAA-B7D8-530D-5313-847E2992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3B13-CD5E-4984-BBDD-CDA04061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86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E284A-9883-A096-8BEF-43F9B6257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E9B121-9707-A514-8DCC-F1B4C75C9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98E4-530E-4DFC-8C50-CF0EBA92F60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EBF9EF-BB75-B1B9-2F52-0F0B39B4F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B7E52-24BF-EC05-1FD9-A99700130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3B13-CD5E-4984-BBDD-CDA04061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2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AFE3B6-A5A0-B28A-431F-C0307AA3E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98E4-530E-4DFC-8C50-CF0EBA92F60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FAA27-8D23-F56D-C95A-20664D70C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5E945-DFBD-25DB-8EA8-BDA53C19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3B13-CD5E-4984-BBDD-CDA04061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5C37-E6B7-1C9C-579E-6DD7DD046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6B66A-31F1-40A6-2AB8-01C5C7493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43F69-027A-17CB-BB62-7ABEBBCF8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271D3-F27B-7B87-A454-AB2986BB7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98E4-530E-4DFC-8C50-CF0EBA92F60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6774A-9365-59DD-C9A6-17A102F74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90782-7A2A-2EF3-E888-AE320A04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3B13-CD5E-4984-BBDD-CDA04061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9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764A9-B8E6-6145-DCB9-B4F3EDF82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FED8EF-9C12-0A11-AB40-285AE23EA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F1D0B-BF1D-1E67-EFC4-AADBD13A9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3806-4545-62C8-E032-4C2156C5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98E4-530E-4DFC-8C50-CF0EBA92F60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44A76-97AD-0F8C-8EAF-0B208B9E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0937B-4C7F-A2D0-9140-E84EAA04F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3B13-CD5E-4984-BBDD-CDA04061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42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51FC90-CBE2-8100-62C3-05729C17B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F260C-ABA9-6C1A-D0CB-F302CDE10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4ED7E-E1F1-7315-6D4F-C88760AA14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6198E4-530E-4DFC-8C50-CF0EBA92F60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3DE0D-73EE-878C-7E31-7F08FB9D5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23748-6B74-DAD0-D3C2-1222AB4DF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D43B13-CD5E-4984-BBDD-CDA04061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3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lokscript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wses1/blokscript-dot-com" TargetMode="External"/><Relationship Id="rId2" Type="http://schemas.openxmlformats.org/officeDocument/2006/relationships/hyperlink" Target="https://github.com/cwses1/blokscrip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15F44-7409-0BE9-E2CF-FAFCEE2C12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BlokScript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AA9A4-1DCD-EC61-CCB7-200331298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programming language for Storyblok.</a:t>
            </a:r>
          </a:p>
          <a:p>
            <a:r>
              <a:rPr lang="en-US" dirty="0">
                <a:hlinkClick r:id="rId2"/>
              </a:rPr>
              <a:t>https://www.blokscript.com/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275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4FC59-6A73-277C-8F53-96E50E6D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Managing Datasource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C4F8B-7F1A-7CE2-B9A7-93504C60B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A DATASOURCE ENTRY.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SEE ALSO: update, delete, copy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datasource entry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'AutoZone'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datasource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'Competitors'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 space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'Advance'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69847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4FC59-6A73-277C-8F53-96E50E6D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C4F8B-7F1A-7CE2-B9A7-93504C60B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int, string, regex, block, datasource, story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Advance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space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'Advance'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Napa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space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'Napa'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stories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Advance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Napa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name starts with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'Schaeffer'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53836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Database resource icon for the General Icons category.">
            <a:extLst>
              <a:ext uri="{FF2B5EF4-FFF2-40B4-BE49-F238E27FC236}">
                <a16:creationId xmlns:a16="http://schemas.microsoft.com/office/drawing/2014/main" id="{5003BB73-9E3F-3207-6880-A2A73F15A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853" y="2336782"/>
            <a:ext cx="1554480" cy="1554480"/>
          </a:xfrm>
          <a:prstGeom prst="rect">
            <a:avLst/>
          </a:prstGeom>
        </p:spPr>
      </p:pic>
      <p:pic>
        <p:nvPicPr>
          <p:cNvPr id="11" name="Graphic 10" descr="Database resource icon for the General Icons category.">
            <a:extLst>
              <a:ext uri="{FF2B5EF4-FFF2-40B4-BE49-F238E27FC236}">
                <a16:creationId xmlns:a16="http://schemas.microsoft.com/office/drawing/2014/main" id="{9F5925DD-CF80-21E3-6B08-DA841720C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6733" y="2336782"/>
            <a:ext cx="1554480" cy="15544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BBC3C2-9DF6-8DD8-478A-4F5DFA7EA367}"/>
              </a:ext>
            </a:extLst>
          </p:cNvPr>
          <p:cNvSpPr txBox="1"/>
          <p:nvPr/>
        </p:nvSpPr>
        <p:spPr>
          <a:xfrm>
            <a:off x="1060300" y="3891262"/>
            <a:ext cx="11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QA Space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3961843E-81C9-C66F-7079-D06517976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Content Promotion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6577B2-0E58-0B88-D4AC-72941B8FA492}"/>
              </a:ext>
            </a:extLst>
          </p:cNvPr>
          <p:cNvSpPr txBox="1"/>
          <p:nvPr/>
        </p:nvSpPr>
        <p:spPr>
          <a:xfrm>
            <a:off x="10236658" y="3870666"/>
            <a:ext cx="145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 Space</a:t>
            </a:r>
          </a:p>
        </p:txBody>
      </p:sp>
      <p:cxnSp>
        <p:nvCxnSpPr>
          <p:cNvPr id="17" name="Straight Arrow Connector 26">
            <a:extLst>
              <a:ext uri="{FF2B5EF4-FFF2-40B4-BE49-F238E27FC236}">
                <a16:creationId xmlns:a16="http://schemas.microsoft.com/office/drawing/2014/main" id="{3CE6445A-08A4-7849-C22C-42BA12D4AED2}"/>
              </a:ext>
            </a:extLst>
          </p:cNvPr>
          <p:cNvCxnSpPr>
            <a:cxnSpLocks/>
          </p:cNvCxnSpPr>
          <p:nvPr/>
        </p:nvCxnSpPr>
        <p:spPr>
          <a:xfrm>
            <a:off x="2261937" y="3268656"/>
            <a:ext cx="81333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E84F1DB-E639-D232-4737-9F6E51D052AE}"/>
              </a:ext>
            </a:extLst>
          </p:cNvPr>
          <p:cNvSpPr txBox="1"/>
          <p:nvPr/>
        </p:nvSpPr>
        <p:spPr>
          <a:xfrm>
            <a:off x="3054889" y="2744690"/>
            <a:ext cx="653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stories from space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'QA'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space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'PROD';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748CBEC-1391-88AB-07F3-B8D820B076B4}"/>
              </a:ext>
            </a:extLst>
          </p:cNvPr>
          <p:cNvSpPr>
            <a:spLocks noChangeAspect="1"/>
          </p:cNvSpPr>
          <p:nvPr/>
        </p:nvSpPr>
        <p:spPr bwMode="auto">
          <a:xfrm>
            <a:off x="1474648" y="4389907"/>
            <a:ext cx="329184" cy="329184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FE0D494-DE1B-A040-2ECB-9D5EDA234488}"/>
              </a:ext>
            </a:extLst>
          </p:cNvPr>
          <p:cNvSpPr txBox="1"/>
          <p:nvPr/>
        </p:nvSpPr>
        <p:spPr>
          <a:xfrm>
            <a:off x="313715" y="4738549"/>
            <a:ext cx="3271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large amount of content is created in a pre-production environment.  Instead of manually recreating that content, we want to “promote” it to PROD.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8317D91-EDB3-A74B-CCA8-4885B87E3E6B}"/>
              </a:ext>
            </a:extLst>
          </p:cNvPr>
          <p:cNvSpPr>
            <a:spLocks noChangeAspect="1"/>
          </p:cNvSpPr>
          <p:nvPr/>
        </p:nvSpPr>
        <p:spPr bwMode="auto">
          <a:xfrm>
            <a:off x="3295519" y="2341853"/>
            <a:ext cx="329184" cy="329184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40F7D88-6167-99D3-5BF0-46FE165EA850}"/>
              </a:ext>
            </a:extLst>
          </p:cNvPr>
          <p:cNvSpPr txBox="1"/>
          <p:nvPr/>
        </p:nvSpPr>
        <p:spPr>
          <a:xfrm>
            <a:off x="3624703" y="2341853"/>
            <a:ext cx="4431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do this using one line of BlokScript.</a:t>
            </a:r>
          </a:p>
        </p:txBody>
      </p:sp>
    </p:spTree>
    <p:extLst>
      <p:ext uri="{BB962C8B-B14F-4D97-AF65-F5344CB8AC3E}">
        <p14:creationId xmlns:p14="http://schemas.microsoft.com/office/powerpoint/2010/main" val="698467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Database resource icon for the General Icons category.">
            <a:extLst>
              <a:ext uri="{FF2B5EF4-FFF2-40B4-BE49-F238E27FC236}">
                <a16:creationId xmlns:a16="http://schemas.microsoft.com/office/drawing/2014/main" id="{5003BB73-9E3F-3207-6880-A2A73F15A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994" y="2651760"/>
            <a:ext cx="1554480" cy="15544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BBC3C2-9DF6-8DD8-478A-4F5DFA7EA367}"/>
              </a:ext>
            </a:extLst>
          </p:cNvPr>
          <p:cNvSpPr txBox="1"/>
          <p:nvPr/>
        </p:nvSpPr>
        <p:spPr>
          <a:xfrm>
            <a:off x="761293" y="4206240"/>
            <a:ext cx="127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 Space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E901F8-8A75-490B-0AB2-9D47987E5219}"/>
              </a:ext>
            </a:extLst>
          </p:cNvPr>
          <p:cNvSpPr txBox="1"/>
          <p:nvPr/>
        </p:nvSpPr>
        <p:spPr>
          <a:xfrm>
            <a:off x="10146903" y="2651760"/>
            <a:ext cx="11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QA Space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B541EF2-34BC-5BF7-C239-4E7040C2597A}"/>
              </a:ext>
            </a:extLst>
          </p:cNvPr>
          <p:cNvCxnSpPr>
            <a:cxnSpLocks/>
          </p:cNvCxnSpPr>
          <p:nvPr/>
        </p:nvCxnSpPr>
        <p:spPr>
          <a:xfrm flipV="1">
            <a:off x="1907274" y="1898542"/>
            <a:ext cx="8183210" cy="1533417"/>
          </a:xfrm>
          <a:prstGeom prst="bentConnector3">
            <a:avLst>
              <a:gd name="adj1" fmla="val 7394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F7D60FE-FBB3-72DA-881D-16885336FBA9}"/>
              </a:ext>
            </a:extLst>
          </p:cNvPr>
          <p:cNvSpPr txBox="1"/>
          <p:nvPr/>
        </p:nvSpPr>
        <p:spPr>
          <a:xfrm>
            <a:off x="3139626" y="2206973"/>
            <a:ext cx="49086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blocks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space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'DEV'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space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'QA'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name matches regex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/^napa/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3961843E-81C9-C66F-7079-D06517976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pic>
        <p:nvPicPr>
          <p:cNvPr id="3" name="Graphic 2" descr="Database resource icon for the General Icons category.">
            <a:extLst>
              <a:ext uri="{FF2B5EF4-FFF2-40B4-BE49-F238E27FC236}">
                <a16:creationId xmlns:a16="http://schemas.microsoft.com/office/drawing/2014/main" id="{2B0BCE09-DDFF-B8B8-E6F5-8D3A7016D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46557" y="1121302"/>
            <a:ext cx="1554480" cy="155448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3A5BDE0-C0C0-93E4-6A04-4498469AC29E}"/>
              </a:ext>
            </a:extLst>
          </p:cNvPr>
          <p:cNvSpPr>
            <a:spLocks noChangeAspect="1"/>
          </p:cNvSpPr>
          <p:nvPr/>
        </p:nvSpPr>
        <p:spPr bwMode="auto">
          <a:xfrm>
            <a:off x="1303180" y="4640089"/>
            <a:ext cx="329184" cy="329184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DDC3B6-6AC2-FB1C-C134-A63048FF84CE}"/>
              </a:ext>
            </a:extLst>
          </p:cNvPr>
          <p:cNvSpPr txBox="1"/>
          <p:nvPr/>
        </p:nvSpPr>
        <p:spPr>
          <a:xfrm>
            <a:off x="142247" y="4988731"/>
            <a:ext cx="3271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Spaces are expensive, so the DEV and QA schemas both support multiple sites.  We want to promote  only the Napa blocks to QA.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17779BE-B06A-E2F0-D71B-2C27C7DD1E1B}"/>
              </a:ext>
            </a:extLst>
          </p:cNvPr>
          <p:cNvSpPr>
            <a:spLocks noChangeAspect="1"/>
          </p:cNvSpPr>
          <p:nvPr/>
        </p:nvSpPr>
        <p:spPr bwMode="auto">
          <a:xfrm>
            <a:off x="8550372" y="3429000"/>
            <a:ext cx="329184" cy="329184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242B8C-C21A-A680-BDAD-0006A253F231}"/>
              </a:ext>
            </a:extLst>
          </p:cNvPr>
          <p:cNvSpPr txBox="1"/>
          <p:nvPr/>
        </p:nvSpPr>
        <p:spPr>
          <a:xfrm>
            <a:off x="6872475" y="3841013"/>
            <a:ext cx="4014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slice by content and schema.  The intent here is to improve development operations while using less spaces.</a:t>
            </a:r>
          </a:p>
        </p:txBody>
      </p:sp>
    </p:spTree>
    <p:extLst>
      <p:ext uri="{BB962C8B-B14F-4D97-AF65-F5344CB8AC3E}">
        <p14:creationId xmlns:p14="http://schemas.microsoft.com/office/powerpoint/2010/main" val="972288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Database resource icon for the General Icons category.">
            <a:extLst>
              <a:ext uri="{FF2B5EF4-FFF2-40B4-BE49-F238E27FC236}">
                <a16:creationId xmlns:a16="http://schemas.microsoft.com/office/drawing/2014/main" id="{5003BB73-9E3F-3207-6880-A2A73F15A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994" y="2651760"/>
            <a:ext cx="1554480" cy="1554480"/>
          </a:xfrm>
          <a:prstGeom prst="rect">
            <a:avLst/>
          </a:prstGeom>
        </p:spPr>
      </p:pic>
      <p:pic>
        <p:nvPicPr>
          <p:cNvPr id="11" name="Graphic 10" descr="Database resource icon for the General Icons category.">
            <a:extLst>
              <a:ext uri="{FF2B5EF4-FFF2-40B4-BE49-F238E27FC236}">
                <a16:creationId xmlns:a16="http://schemas.microsoft.com/office/drawing/2014/main" id="{9F5925DD-CF80-21E3-6B08-DA841720C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46557" y="4211491"/>
            <a:ext cx="1554480" cy="15544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BBC3C2-9DF6-8DD8-478A-4F5DFA7EA367}"/>
              </a:ext>
            </a:extLst>
          </p:cNvPr>
          <p:cNvSpPr txBox="1"/>
          <p:nvPr/>
        </p:nvSpPr>
        <p:spPr>
          <a:xfrm>
            <a:off x="761293" y="4206240"/>
            <a:ext cx="11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QA Space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E901F8-8A75-490B-0AB2-9D47987E5219}"/>
              </a:ext>
            </a:extLst>
          </p:cNvPr>
          <p:cNvSpPr txBox="1"/>
          <p:nvPr/>
        </p:nvSpPr>
        <p:spPr>
          <a:xfrm>
            <a:off x="9372493" y="2661146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Moon Unit Alpha Space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B541EF2-34BC-5BF7-C239-4E7040C2597A}"/>
              </a:ext>
            </a:extLst>
          </p:cNvPr>
          <p:cNvCxnSpPr>
            <a:cxnSpLocks/>
          </p:cNvCxnSpPr>
          <p:nvPr/>
        </p:nvCxnSpPr>
        <p:spPr>
          <a:xfrm flipV="1">
            <a:off x="1907274" y="1898542"/>
            <a:ext cx="8183210" cy="15334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F7D60FE-FBB3-72DA-881D-16885336FBA9}"/>
              </a:ext>
            </a:extLst>
          </p:cNvPr>
          <p:cNvSpPr txBox="1"/>
          <p:nvPr/>
        </p:nvSpPr>
        <p:spPr>
          <a:xfrm>
            <a:off x="4102285" y="1007408"/>
            <a:ext cx="4992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blocks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space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'QA'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space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'Moon Unit Alpha'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name matches regex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/^alpha/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3961843E-81C9-C66F-7079-D06517976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Splicing</a:t>
            </a:r>
          </a:p>
        </p:txBody>
      </p:sp>
      <p:pic>
        <p:nvPicPr>
          <p:cNvPr id="3" name="Graphic 2" descr="Database resource icon for the General Icons category.">
            <a:extLst>
              <a:ext uri="{FF2B5EF4-FFF2-40B4-BE49-F238E27FC236}">
                <a16:creationId xmlns:a16="http://schemas.microsoft.com/office/drawing/2014/main" id="{2B0BCE09-DDFF-B8B8-E6F5-8D3A7016D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46557" y="1121302"/>
            <a:ext cx="1554480" cy="15544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6577B2-0E58-0B88-D4AC-72941B8FA492}"/>
              </a:ext>
            </a:extLst>
          </p:cNvPr>
          <p:cNvSpPr txBox="1"/>
          <p:nvPr/>
        </p:nvSpPr>
        <p:spPr>
          <a:xfrm>
            <a:off x="9497772" y="5736698"/>
            <a:ext cx="255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Moon Unit Zappa Space</a:t>
            </a:r>
          </a:p>
        </p:txBody>
      </p:sp>
      <p:cxnSp>
        <p:nvCxnSpPr>
          <p:cNvPr id="17" name="Straight Arrow Connector 26">
            <a:extLst>
              <a:ext uri="{FF2B5EF4-FFF2-40B4-BE49-F238E27FC236}">
                <a16:creationId xmlns:a16="http://schemas.microsoft.com/office/drawing/2014/main" id="{3CE6445A-08A4-7849-C22C-42BA12D4AED2}"/>
              </a:ext>
            </a:extLst>
          </p:cNvPr>
          <p:cNvCxnSpPr>
            <a:cxnSpLocks/>
          </p:cNvCxnSpPr>
          <p:nvPr/>
        </p:nvCxnSpPr>
        <p:spPr>
          <a:xfrm>
            <a:off x="1907274" y="3458275"/>
            <a:ext cx="8183210" cy="1530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E84F1DB-E639-D232-4737-9F6E51D052AE}"/>
              </a:ext>
            </a:extLst>
          </p:cNvPr>
          <p:cNvSpPr txBox="1"/>
          <p:nvPr/>
        </p:nvSpPr>
        <p:spPr>
          <a:xfrm>
            <a:off x="4102285" y="4206240"/>
            <a:ext cx="4870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blocks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space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'QA'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space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'Moon Unit Zappa'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name matches regex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/^zappa/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3A5BDE0-C0C0-93E4-6A04-4498469AC29E}"/>
              </a:ext>
            </a:extLst>
          </p:cNvPr>
          <p:cNvSpPr>
            <a:spLocks noChangeAspect="1"/>
          </p:cNvSpPr>
          <p:nvPr/>
        </p:nvSpPr>
        <p:spPr bwMode="auto">
          <a:xfrm>
            <a:off x="1303180" y="4640089"/>
            <a:ext cx="329184" cy="329184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DDC3B6-6AC2-FB1C-C134-A63048FF84CE}"/>
              </a:ext>
            </a:extLst>
          </p:cNvPr>
          <p:cNvSpPr txBox="1"/>
          <p:nvPr/>
        </p:nvSpPr>
        <p:spPr>
          <a:xfrm>
            <a:off x="142247" y="4988731"/>
            <a:ext cx="3271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Spaces are expensive, so the QA schema supports multiple sites.  We want to move those blocks to the appropriate space in PROD.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DC2927-0FAC-6064-1309-EA2B5002610C}"/>
              </a:ext>
            </a:extLst>
          </p:cNvPr>
          <p:cNvSpPr>
            <a:spLocks noChangeAspect="1"/>
          </p:cNvSpPr>
          <p:nvPr/>
        </p:nvSpPr>
        <p:spPr bwMode="auto">
          <a:xfrm>
            <a:off x="3529193" y="6308069"/>
            <a:ext cx="329184" cy="329184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8E5D02-D82B-66BF-313E-DD0BC30999D5}"/>
              </a:ext>
            </a:extLst>
          </p:cNvPr>
          <p:cNvSpPr txBox="1"/>
          <p:nvPr/>
        </p:nvSpPr>
        <p:spPr>
          <a:xfrm>
            <a:off x="3922545" y="6163691"/>
            <a:ext cx="7050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splice by content and schema.  The intent here is to take advantage of the performance and reliability of multiple spaces.</a:t>
            </a:r>
          </a:p>
        </p:txBody>
      </p:sp>
    </p:spTree>
    <p:extLst>
      <p:ext uri="{BB962C8B-B14F-4D97-AF65-F5344CB8AC3E}">
        <p14:creationId xmlns:p14="http://schemas.microsoft.com/office/powerpoint/2010/main" val="3032021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Database resource icon for the General Icons category.">
            <a:extLst>
              <a:ext uri="{FF2B5EF4-FFF2-40B4-BE49-F238E27FC236}">
                <a16:creationId xmlns:a16="http://schemas.microsoft.com/office/drawing/2014/main" id="{5003BB73-9E3F-3207-6880-A2A73F15A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994" y="4491085"/>
            <a:ext cx="1554480" cy="1554480"/>
          </a:xfrm>
          <a:prstGeom prst="rect">
            <a:avLst/>
          </a:prstGeom>
        </p:spPr>
      </p:pic>
      <p:pic>
        <p:nvPicPr>
          <p:cNvPr id="11" name="Graphic 10" descr="Database resource icon for the General Icons category.">
            <a:extLst>
              <a:ext uri="{FF2B5EF4-FFF2-40B4-BE49-F238E27FC236}">
                <a16:creationId xmlns:a16="http://schemas.microsoft.com/office/drawing/2014/main" id="{9F5925DD-CF80-21E3-6B08-DA841720C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8599" y="2228545"/>
            <a:ext cx="1554480" cy="15544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BBC3C2-9DF6-8DD8-478A-4F5DFA7EA367}"/>
              </a:ext>
            </a:extLst>
          </p:cNvPr>
          <p:cNvSpPr txBox="1"/>
          <p:nvPr/>
        </p:nvSpPr>
        <p:spPr>
          <a:xfrm>
            <a:off x="761293" y="6138742"/>
            <a:ext cx="11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QA Space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E901F8-8A75-490B-0AB2-9D47987E5219}"/>
              </a:ext>
            </a:extLst>
          </p:cNvPr>
          <p:cNvSpPr txBox="1"/>
          <p:nvPr/>
        </p:nvSpPr>
        <p:spPr>
          <a:xfrm>
            <a:off x="9997509" y="3785844"/>
            <a:ext cx="145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 Space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3961843E-81C9-C66F-7079-D06517976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“Backcopying” Content For Testing</a:t>
            </a:r>
          </a:p>
        </p:txBody>
      </p:sp>
      <p:pic>
        <p:nvPicPr>
          <p:cNvPr id="3" name="Graphic 2" descr="Database resource icon for the General Icons category.">
            <a:extLst>
              <a:ext uri="{FF2B5EF4-FFF2-40B4-BE49-F238E27FC236}">
                <a16:creationId xmlns:a16="http://schemas.microsoft.com/office/drawing/2014/main" id="{2B0BCE09-DDFF-B8B8-E6F5-8D3A7016D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7658" y="2190820"/>
            <a:ext cx="1554480" cy="15544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6577B2-0E58-0B88-D4AC-72941B8FA492}"/>
              </a:ext>
            </a:extLst>
          </p:cNvPr>
          <p:cNvSpPr txBox="1"/>
          <p:nvPr/>
        </p:nvSpPr>
        <p:spPr>
          <a:xfrm>
            <a:off x="3202046" y="3922375"/>
            <a:ext cx="124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UAT Space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E84F1DB-E639-D232-4737-9F6E51D052AE}"/>
              </a:ext>
            </a:extLst>
          </p:cNvPr>
          <p:cNvSpPr txBox="1"/>
          <p:nvPr/>
        </p:nvSpPr>
        <p:spPr>
          <a:xfrm>
            <a:off x="4952211" y="1990548"/>
            <a:ext cx="4596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stories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space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'PROD'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space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'UAT' 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url like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'%new_stuff%'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18A9047-3324-7023-A2C4-4184CF17652A}"/>
              </a:ext>
            </a:extLst>
          </p:cNvPr>
          <p:cNvCxnSpPr>
            <a:cxnSpLocks/>
          </p:cNvCxnSpPr>
          <p:nvPr/>
        </p:nvCxnSpPr>
        <p:spPr>
          <a:xfrm flipH="1" flipV="1">
            <a:off x="4363453" y="2968060"/>
            <a:ext cx="5832361" cy="37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7046F02-BF28-80DA-2D11-C94F64EFB226}"/>
              </a:ext>
            </a:extLst>
          </p:cNvPr>
          <p:cNvCxnSpPr>
            <a:cxnSpLocks/>
          </p:cNvCxnSpPr>
          <p:nvPr/>
        </p:nvCxnSpPr>
        <p:spPr>
          <a:xfrm rot="10800000" flipV="1">
            <a:off x="1919175" y="3414005"/>
            <a:ext cx="8276639" cy="1854319"/>
          </a:xfrm>
          <a:prstGeom prst="bentConnector3">
            <a:avLst>
              <a:gd name="adj1" fmla="val 4205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810886C-4CD8-EE81-F133-4E621B547BD6}"/>
              </a:ext>
            </a:extLst>
          </p:cNvPr>
          <p:cNvSpPr txBox="1"/>
          <p:nvPr/>
        </p:nvSpPr>
        <p:spPr>
          <a:xfrm>
            <a:off x="2229853" y="5400078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stories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space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'PROD'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space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'QA';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0BF9F7C-5AEB-F2A4-8FC2-66B82448DAB2}"/>
              </a:ext>
            </a:extLst>
          </p:cNvPr>
          <p:cNvSpPr>
            <a:spLocks noChangeAspect="1"/>
          </p:cNvSpPr>
          <p:nvPr/>
        </p:nvSpPr>
        <p:spPr bwMode="auto">
          <a:xfrm>
            <a:off x="10510306" y="4245432"/>
            <a:ext cx="329184" cy="329184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77E85C-EB5A-7AFA-CC9E-EE2A9EE089C3}"/>
              </a:ext>
            </a:extLst>
          </p:cNvPr>
          <p:cNvSpPr txBox="1"/>
          <p:nvPr/>
        </p:nvSpPr>
        <p:spPr>
          <a:xfrm>
            <a:off x="9548525" y="4644714"/>
            <a:ext cx="25620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Sometimes we want to know if production content will work in a pre-production environment, so we copy it “back” to see if the app still works.</a:t>
            </a:r>
          </a:p>
        </p:txBody>
      </p:sp>
    </p:spTree>
    <p:extLst>
      <p:ext uri="{BB962C8B-B14F-4D97-AF65-F5344CB8AC3E}">
        <p14:creationId xmlns:p14="http://schemas.microsoft.com/office/powerpoint/2010/main" val="3853463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Database resource icon for the General Icons category.">
            <a:extLst>
              <a:ext uri="{FF2B5EF4-FFF2-40B4-BE49-F238E27FC236}">
                <a16:creationId xmlns:a16="http://schemas.microsoft.com/office/drawing/2014/main" id="{9F5925DD-CF80-21E3-6B08-DA841720C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486" y="2209682"/>
            <a:ext cx="1554480" cy="15544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E901F8-8A75-490B-0AB2-9D47987E5219}"/>
              </a:ext>
            </a:extLst>
          </p:cNvPr>
          <p:cNvSpPr txBox="1"/>
          <p:nvPr/>
        </p:nvSpPr>
        <p:spPr>
          <a:xfrm>
            <a:off x="9997509" y="3785844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Napa Space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3961843E-81C9-C66F-7079-D06517976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Datasource Loading</a:t>
            </a:r>
          </a:p>
        </p:txBody>
      </p:sp>
      <p:pic>
        <p:nvPicPr>
          <p:cNvPr id="3" name="Graphic 2" descr="Database resource icon for the General Icons category.">
            <a:extLst>
              <a:ext uri="{FF2B5EF4-FFF2-40B4-BE49-F238E27FC236}">
                <a16:creationId xmlns:a16="http://schemas.microsoft.com/office/drawing/2014/main" id="{2B0BCE09-DDFF-B8B8-E6F5-8D3A7016D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7658" y="2190820"/>
            <a:ext cx="1554480" cy="15544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6577B2-0E58-0B88-D4AC-72941B8FA492}"/>
              </a:ext>
            </a:extLst>
          </p:cNvPr>
          <p:cNvSpPr txBox="1"/>
          <p:nvPr/>
        </p:nvSpPr>
        <p:spPr>
          <a:xfrm>
            <a:off x="480137" y="3773509"/>
            <a:ext cx="172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Advance Space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18A9047-3324-7023-A2C4-4184CF17652A}"/>
              </a:ext>
            </a:extLst>
          </p:cNvPr>
          <p:cNvCxnSpPr>
            <a:cxnSpLocks/>
          </p:cNvCxnSpPr>
          <p:nvPr/>
        </p:nvCxnSpPr>
        <p:spPr>
          <a:xfrm flipV="1">
            <a:off x="2117966" y="2950906"/>
            <a:ext cx="7879543" cy="171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9988530-8956-364A-DBC5-24D8C4EC815D}"/>
              </a:ext>
            </a:extLst>
          </p:cNvPr>
          <p:cNvGrpSpPr/>
          <p:nvPr/>
        </p:nvGrpSpPr>
        <p:grpSpPr>
          <a:xfrm>
            <a:off x="2332802" y="1687128"/>
            <a:ext cx="7212247" cy="1200329"/>
            <a:chOff x="2332802" y="1687128"/>
            <a:chExt cx="7212247" cy="120032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E84F1DB-E639-D232-4737-9F6E51D052AE}"/>
                </a:ext>
              </a:extLst>
            </p:cNvPr>
            <p:cNvSpPr txBox="1"/>
            <p:nvPr/>
          </p:nvSpPr>
          <p:spPr>
            <a:xfrm>
              <a:off x="2714658" y="1687128"/>
              <a:ext cx="68303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copy datasource entries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datasource 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'Competitors'</a:t>
              </a:r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in space </a:t>
              </a:r>
              <a:r>
                <a:rPr lang="en-US" b="1" dirty="0">
                  <a:solidFill>
                    <a:srgbClr val="FF0000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'Advance'</a:t>
              </a:r>
              <a:endParaRPr lang="en-US" b="1" dirty="0">
                <a:solidFill>
                  <a:srgbClr val="0070C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 datasource 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'Competitors'</a:t>
              </a:r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 space 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'Napa'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where name !=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'Napa';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262E848-3853-C17E-DC5B-354D690FB4E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32802" y="1785593"/>
              <a:ext cx="329184" cy="329184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35F73ED-904F-2736-C606-DED8B2189041}"/>
              </a:ext>
            </a:extLst>
          </p:cNvPr>
          <p:cNvGrpSpPr/>
          <p:nvPr/>
        </p:nvGrpSpPr>
        <p:grpSpPr>
          <a:xfrm>
            <a:off x="2332802" y="3058835"/>
            <a:ext cx="7212247" cy="646331"/>
            <a:chOff x="2332802" y="3058835"/>
            <a:chExt cx="7212247" cy="64633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5F2CAF-DD69-21CC-5E11-B38C9F6CD374}"/>
                </a:ext>
              </a:extLst>
            </p:cNvPr>
            <p:cNvSpPr txBox="1"/>
            <p:nvPr/>
          </p:nvSpPr>
          <p:spPr>
            <a:xfrm>
              <a:off x="2714658" y="3058835"/>
              <a:ext cx="68303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create datasource entry 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'Advance'</a:t>
              </a:r>
              <a:endPara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 datasource 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'Competitors'</a:t>
              </a:r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 space 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'Napa';</a:t>
              </a:r>
              <a:endPara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F8C789-F068-59BA-FDB6-C5CE3F8613E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32802" y="3169536"/>
              <a:ext cx="329184" cy="329184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pic>
        <p:nvPicPr>
          <p:cNvPr id="19" name="Graphic 16" descr="Document resource icon for the General Icons category.">
            <a:extLst>
              <a:ext uri="{FF2B5EF4-FFF2-40B4-BE49-F238E27FC236}">
                <a16:creationId xmlns:a16="http://schemas.microsoft.com/office/drawing/2014/main" id="{ADBFC503-D773-6947-1B03-23725F932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563486" y="4720476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EE8EDBE-E2F7-7690-07E7-A1353AAFA3F7}"/>
              </a:ext>
            </a:extLst>
          </p:cNvPr>
          <p:cNvSpPr txBox="1"/>
          <p:nvPr/>
        </p:nvSpPr>
        <p:spPr>
          <a:xfrm>
            <a:off x="52861" y="612354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competitors.json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DD82CB3-2208-2CB7-30CA-AF5E9012C02A}"/>
              </a:ext>
            </a:extLst>
          </p:cNvPr>
          <p:cNvGrpSpPr/>
          <p:nvPr/>
        </p:nvGrpSpPr>
        <p:grpSpPr>
          <a:xfrm>
            <a:off x="2300718" y="4227106"/>
            <a:ext cx="8848545" cy="1200329"/>
            <a:chOff x="2332802" y="1687128"/>
            <a:chExt cx="8848545" cy="120032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5289B53-6DFD-17F3-6FF9-E51FF0E7E42D}"/>
                </a:ext>
              </a:extLst>
            </p:cNvPr>
            <p:cNvSpPr txBox="1"/>
            <p:nvPr/>
          </p:nvSpPr>
          <p:spPr>
            <a:xfrm>
              <a:off x="2714658" y="1687128"/>
              <a:ext cx="846668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copy datasource entries</a:t>
              </a:r>
            </a:p>
            <a:p>
              <a:r>
                <a:rPr lang="en-US" b="1" dirty="0">
                  <a:solidFill>
                    <a:srgbClr val="0070C0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in file </a:t>
              </a:r>
              <a:r>
                <a:rPr lang="en-US" b="1" dirty="0">
                  <a:solidFill>
                    <a:srgbClr val="FF0000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'competitors.json'</a:t>
              </a:r>
              <a:endParaRPr lang="en-US" b="1" dirty="0">
                <a:solidFill>
                  <a:srgbClr val="0070C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 datasource 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'Competitors'</a:t>
              </a:r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 space 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'Napa'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where name !=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'Napa';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BB7D199-9DEC-35AD-0550-6BE21716E4A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32802" y="1785593"/>
              <a:ext cx="329184" cy="329184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7187371-D539-EAB5-591B-21625356B3DE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780674" y="4155176"/>
            <a:ext cx="8915905" cy="126550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64C9A8-44F6-3E1B-C74D-081FB1CA805A}"/>
              </a:ext>
            </a:extLst>
          </p:cNvPr>
          <p:cNvGrpSpPr/>
          <p:nvPr/>
        </p:nvGrpSpPr>
        <p:grpSpPr>
          <a:xfrm>
            <a:off x="2300718" y="5489602"/>
            <a:ext cx="7212247" cy="646331"/>
            <a:chOff x="2332802" y="3058835"/>
            <a:chExt cx="7212247" cy="64633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625BE6-37FC-D206-94C4-FB811D637AC8}"/>
                </a:ext>
              </a:extLst>
            </p:cNvPr>
            <p:cNvSpPr txBox="1"/>
            <p:nvPr/>
          </p:nvSpPr>
          <p:spPr>
            <a:xfrm>
              <a:off x="2714658" y="3058835"/>
              <a:ext cx="68303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delete datasource entry 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'Napa'</a:t>
              </a:r>
              <a:endPara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 datasource 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'Competitors'</a:t>
              </a:r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 space 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'Napa';</a:t>
              </a:r>
              <a:endPara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D6BE636-6AA9-2CFA-AA2C-F0CB501FC02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32802" y="3169536"/>
              <a:ext cx="329184" cy="329184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4223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A17F3A4-0239-875F-E2EF-49C15A1EE0BC}"/>
              </a:ext>
            </a:extLst>
          </p:cNvPr>
          <p:cNvGrpSpPr/>
          <p:nvPr/>
        </p:nvGrpSpPr>
        <p:grpSpPr>
          <a:xfrm>
            <a:off x="562994" y="2651760"/>
            <a:ext cx="1554480" cy="1923812"/>
            <a:chOff x="562994" y="2651760"/>
            <a:chExt cx="1554480" cy="1923812"/>
          </a:xfrm>
        </p:grpSpPr>
        <p:pic>
          <p:nvPicPr>
            <p:cNvPr id="10" name="Graphic 9" descr="Database resource icon for the General Icons category.">
              <a:extLst>
                <a:ext uri="{FF2B5EF4-FFF2-40B4-BE49-F238E27FC236}">
                  <a16:creationId xmlns:a16="http://schemas.microsoft.com/office/drawing/2014/main" id="{5003BB73-9E3F-3207-6880-A2A73F15A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2994" y="2651760"/>
              <a:ext cx="1554480" cy="155448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BBC3C2-9DF6-8DD8-478A-4F5DFA7EA367}"/>
                </a:ext>
              </a:extLst>
            </p:cNvPr>
            <p:cNvSpPr txBox="1"/>
            <p:nvPr/>
          </p:nvSpPr>
          <p:spPr>
            <a:xfrm>
              <a:off x="761293" y="4206240"/>
              <a:ext cx="1277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DEV Space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F7D60FE-FBB3-72DA-881D-16885336FBA9}"/>
              </a:ext>
            </a:extLst>
          </p:cNvPr>
          <p:cNvSpPr txBox="1"/>
          <p:nvPr/>
        </p:nvSpPr>
        <p:spPr>
          <a:xfrm>
            <a:off x="482402" y="1808122"/>
            <a:ext cx="4376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blocks from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'DEV'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'QA'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name starts with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'napa'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3961843E-81C9-C66F-7079-D06517976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Slicing &amp; Splicing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6D61EAF-3EA4-6981-5EB9-D2E39AE0BBFB}"/>
              </a:ext>
            </a:extLst>
          </p:cNvPr>
          <p:cNvGrpSpPr/>
          <p:nvPr/>
        </p:nvGrpSpPr>
        <p:grpSpPr>
          <a:xfrm>
            <a:off x="10338496" y="146086"/>
            <a:ext cx="1624547" cy="1909176"/>
            <a:chOff x="9811523" y="1121302"/>
            <a:chExt cx="1624547" cy="190917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6E901F8-8A75-490B-0AB2-9D47987E5219}"/>
                </a:ext>
              </a:extLst>
            </p:cNvPr>
            <p:cNvSpPr txBox="1"/>
            <p:nvPr/>
          </p:nvSpPr>
          <p:spPr>
            <a:xfrm>
              <a:off x="9811523" y="2661146"/>
              <a:ext cx="1624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PROD1 Space</a:t>
              </a:r>
            </a:p>
          </p:txBody>
        </p:sp>
        <p:pic>
          <p:nvPicPr>
            <p:cNvPr id="3" name="Graphic 2" descr="Database resource icon for the General Icons category.">
              <a:extLst>
                <a:ext uri="{FF2B5EF4-FFF2-40B4-BE49-F238E27FC236}">
                  <a16:creationId xmlns:a16="http://schemas.microsoft.com/office/drawing/2014/main" id="{2B0BCE09-DDFF-B8B8-E6F5-8D3A7016D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46557" y="1121302"/>
              <a:ext cx="1554480" cy="155448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0DB7613-24E7-E5BE-63C6-8824FFE372C8}"/>
              </a:ext>
            </a:extLst>
          </p:cNvPr>
          <p:cNvGrpSpPr/>
          <p:nvPr/>
        </p:nvGrpSpPr>
        <p:grpSpPr>
          <a:xfrm>
            <a:off x="10303462" y="2472042"/>
            <a:ext cx="1624547" cy="1894539"/>
            <a:chOff x="9811523" y="4211491"/>
            <a:chExt cx="1624547" cy="1894539"/>
          </a:xfrm>
        </p:grpSpPr>
        <p:pic>
          <p:nvPicPr>
            <p:cNvPr id="11" name="Graphic 10" descr="Database resource icon for the General Icons category.">
              <a:extLst>
                <a:ext uri="{FF2B5EF4-FFF2-40B4-BE49-F238E27FC236}">
                  <a16:creationId xmlns:a16="http://schemas.microsoft.com/office/drawing/2014/main" id="{9F5925DD-CF80-21E3-6B08-DA841720C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46557" y="4211491"/>
              <a:ext cx="1554480" cy="155448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577B2-0E58-0B88-D4AC-72941B8FA492}"/>
                </a:ext>
              </a:extLst>
            </p:cNvPr>
            <p:cNvSpPr txBox="1"/>
            <p:nvPr/>
          </p:nvSpPr>
          <p:spPr>
            <a:xfrm>
              <a:off x="9811523" y="5736698"/>
              <a:ext cx="1624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PROD2 Space</a:t>
              </a:r>
            </a:p>
          </p:txBody>
        </p:sp>
      </p:grpSp>
      <p:cxnSp>
        <p:nvCxnSpPr>
          <p:cNvPr id="17" name="Straight Arrow Connector 26">
            <a:extLst>
              <a:ext uri="{FF2B5EF4-FFF2-40B4-BE49-F238E27FC236}">
                <a16:creationId xmlns:a16="http://schemas.microsoft.com/office/drawing/2014/main" id="{3CE6445A-08A4-7849-C22C-42BA12D4AED2}"/>
              </a:ext>
            </a:extLst>
          </p:cNvPr>
          <p:cNvCxnSpPr>
            <a:cxnSpLocks/>
            <a:stCxn id="10" idx="0"/>
            <a:endCxn id="18" idx="0"/>
          </p:cNvCxnSpPr>
          <p:nvPr/>
        </p:nvCxnSpPr>
        <p:spPr>
          <a:xfrm rot="5400000" flipH="1" flipV="1">
            <a:off x="2509628" y="1482366"/>
            <a:ext cx="12700" cy="233878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E84F1DB-E639-D232-4737-9F6E51D052AE}"/>
              </a:ext>
            </a:extLst>
          </p:cNvPr>
          <p:cNvSpPr txBox="1"/>
          <p:nvPr/>
        </p:nvSpPr>
        <p:spPr>
          <a:xfrm rot="20280000">
            <a:off x="5958079" y="1484957"/>
            <a:ext cx="4870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blocks from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'QA'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'PROD1'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name matches regex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/^prod1/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02E73FA-92FE-7AD5-8C15-AB827167B72C}"/>
              </a:ext>
            </a:extLst>
          </p:cNvPr>
          <p:cNvGrpSpPr/>
          <p:nvPr/>
        </p:nvGrpSpPr>
        <p:grpSpPr>
          <a:xfrm>
            <a:off x="2901783" y="2651760"/>
            <a:ext cx="1554480" cy="1923812"/>
            <a:chOff x="562994" y="2651760"/>
            <a:chExt cx="1554480" cy="1923812"/>
          </a:xfrm>
        </p:grpSpPr>
        <p:pic>
          <p:nvPicPr>
            <p:cNvPr id="18" name="Graphic 17" descr="Database resource icon for the General Icons category.">
              <a:extLst>
                <a:ext uri="{FF2B5EF4-FFF2-40B4-BE49-F238E27FC236}">
                  <a16:creationId xmlns:a16="http://schemas.microsoft.com/office/drawing/2014/main" id="{3D71B912-672A-8798-54D8-1EF949CA5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2994" y="2651760"/>
              <a:ext cx="1554480" cy="15544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BBB165F-CE40-9A5F-98B3-384E9353BD6D}"/>
                </a:ext>
              </a:extLst>
            </p:cNvPr>
            <p:cNvSpPr txBox="1"/>
            <p:nvPr/>
          </p:nvSpPr>
          <p:spPr>
            <a:xfrm>
              <a:off x="761293" y="4206240"/>
              <a:ext cx="11578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QA Space</a:t>
              </a:r>
            </a:p>
          </p:txBody>
        </p:sp>
      </p:grpSp>
      <p:sp>
        <p:nvSpPr>
          <p:cNvPr id="22" name="Left Brace 21">
            <a:extLst>
              <a:ext uri="{FF2B5EF4-FFF2-40B4-BE49-F238E27FC236}">
                <a16:creationId xmlns:a16="http://schemas.microsoft.com/office/drawing/2014/main" id="{23A89E6D-E582-7A77-B640-ECEED2693213}"/>
              </a:ext>
            </a:extLst>
          </p:cNvPr>
          <p:cNvSpPr>
            <a:spLocks noChangeAspect="1"/>
          </p:cNvSpPr>
          <p:nvPr/>
        </p:nvSpPr>
        <p:spPr>
          <a:xfrm rot="16200000">
            <a:off x="2162375" y="3332944"/>
            <a:ext cx="575322" cy="3384233"/>
          </a:xfrm>
          <a:prstGeom prst="leftBrace">
            <a:avLst/>
          </a:prstGeom>
          <a:ln w="317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CF65F0-3D4C-FC12-2910-B3F1CDA128B3}"/>
              </a:ext>
            </a:extLst>
          </p:cNvPr>
          <p:cNvSpPr txBox="1"/>
          <p:nvPr/>
        </p:nvSpPr>
        <p:spPr>
          <a:xfrm>
            <a:off x="1536008" y="5243883"/>
            <a:ext cx="1822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Slice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31CC1AB-4AB4-51AD-7D18-CE1D80FA47C3}"/>
              </a:ext>
            </a:extLst>
          </p:cNvPr>
          <p:cNvGrpSpPr/>
          <p:nvPr/>
        </p:nvGrpSpPr>
        <p:grpSpPr>
          <a:xfrm>
            <a:off x="10409342" y="4710900"/>
            <a:ext cx="1578061" cy="1894539"/>
            <a:chOff x="9834766" y="4211491"/>
            <a:chExt cx="1578061" cy="1894539"/>
          </a:xfrm>
        </p:grpSpPr>
        <p:pic>
          <p:nvPicPr>
            <p:cNvPr id="28" name="Graphic 27" descr="Database resource icon for the General Icons category.">
              <a:extLst>
                <a:ext uri="{FF2B5EF4-FFF2-40B4-BE49-F238E27FC236}">
                  <a16:creationId xmlns:a16="http://schemas.microsoft.com/office/drawing/2014/main" id="{71F348B0-EC90-54B7-AF00-21CF5960B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46557" y="4211491"/>
              <a:ext cx="1554480" cy="155448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57F1282-557C-D5E6-25F8-F9FF3C1B1B0A}"/>
                </a:ext>
              </a:extLst>
            </p:cNvPr>
            <p:cNvSpPr txBox="1"/>
            <p:nvPr/>
          </p:nvSpPr>
          <p:spPr>
            <a:xfrm>
              <a:off x="9834766" y="5736698"/>
              <a:ext cx="1578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PROD3 Space</a:t>
              </a:r>
            </a:p>
          </p:txBody>
        </p:sp>
      </p:grpSp>
      <p:cxnSp>
        <p:nvCxnSpPr>
          <p:cNvPr id="30" name="Straight Arrow Connector 26">
            <a:extLst>
              <a:ext uri="{FF2B5EF4-FFF2-40B4-BE49-F238E27FC236}">
                <a16:creationId xmlns:a16="http://schemas.microsoft.com/office/drawing/2014/main" id="{6DD9DEDC-5B52-672A-087D-713B6151488A}"/>
              </a:ext>
            </a:extLst>
          </p:cNvPr>
          <p:cNvCxnSpPr>
            <a:cxnSpLocks/>
          </p:cNvCxnSpPr>
          <p:nvPr/>
        </p:nvCxnSpPr>
        <p:spPr>
          <a:xfrm flipV="1">
            <a:off x="4257963" y="933326"/>
            <a:ext cx="6360470" cy="24956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26">
            <a:extLst>
              <a:ext uri="{FF2B5EF4-FFF2-40B4-BE49-F238E27FC236}">
                <a16:creationId xmlns:a16="http://schemas.microsoft.com/office/drawing/2014/main" id="{AC286D37-9A24-7B22-5F1B-9C3FDB875B4C}"/>
              </a:ext>
            </a:extLst>
          </p:cNvPr>
          <p:cNvCxnSpPr>
            <a:cxnSpLocks/>
          </p:cNvCxnSpPr>
          <p:nvPr/>
        </p:nvCxnSpPr>
        <p:spPr>
          <a:xfrm flipV="1">
            <a:off x="4222929" y="3236004"/>
            <a:ext cx="6380940" cy="256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26">
            <a:extLst>
              <a:ext uri="{FF2B5EF4-FFF2-40B4-BE49-F238E27FC236}">
                <a16:creationId xmlns:a16="http://schemas.microsoft.com/office/drawing/2014/main" id="{0EB94B76-4779-2104-CD97-052F34D65D1A}"/>
              </a:ext>
            </a:extLst>
          </p:cNvPr>
          <p:cNvCxnSpPr>
            <a:cxnSpLocks/>
          </p:cNvCxnSpPr>
          <p:nvPr/>
        </p:nvCxnSpPr>
        <p:spPr>
          <a:xfrm>
            <a:off x="4219089" y="3552171"/>
            <a:ext cx="6384780" cy="19359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FB81FD6-7E37-3698-B455-F175BA958B38}"/>
              </a:ext>
            </a:extLst>
          </p:cNvPr>
          <p:cNvSpPr txBox="1"/>
          <p:nvPr/>
        </p:nvSpPr>
        <p:spPr>
          <a:xfrm rot="21480000">
            <a:off x="5892010" y="3006456"/>
            <a:ext cx="4870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blocks from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'QA'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'PROD2'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name matches regex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/^prod2/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F88006-1F30-8BEF-9D87-EFC44ACA4953}"/>
              </a:ext>
            </a:extLst>
          </p:cNvPr>
          <p:cNvSpPr txBox="1"/>
          <p:nvPr/>
        </p:nvSpPr>
        <p:spPr>
          <a:xfrm rot="1033177">
            <a:off x="6034203" y="4501941"/>
            <a:ext cx="4870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blocks from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'QA'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'PROD3'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name matches regex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/^prod3/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3" name="Left Brace 52">
            <a:extLst>
              <a:ext uri="{FF2B5EF4-FFF2-40B4-BE49-F238E27FC236}">
                <a16:creationId xmlns:a16="http://schemas.microsoft.com/office/drawing/2014/main" id="{23C0298C-74B5-3A3C-478D-169181140E7C}"/>
              </a:ext>
            </a:extLst>
          </p:cNvPr>
          <p:cNvSpPr>
            <a:spLocks noChangeAspect="1"/>
          </p:cNvSpPr>
          <p:nvPr/>
        </p:nvSpPr>
        <p:spPr>
          <a:xfrm rot="17340000">
            <a:off x="6667301" y="2415429"/>
            <a:ext cx="1036306" cy="6095892"/>
          </a:xfrm>
          <a:prstGeom prst="leftBrace">
            <a:avLst/>
          </a:prstGeom>
          <a:ln w="317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897BABB-BE3F-7044-DDB9-C4C5E9A8B0F2}"/>
              </a:ext>
            </a:extLst>
          </p:cNvPr>
          <p:cNvSpPr txBox="1"/>
          <p:nvPr/>
        </p:nvSpPr>
        <p:spPr>
          <a:xfrm>
            <a:off x="5882215" y="5838200"/>
            <a:ext cx="2333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Splice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15DDCD4-502F-76B7-F13E-06D9E1BDB250}"/>
              </a:ext>
            </a:extLst>
          </p:cNvPr>
          <p:cNvSpPr>
            <a:spLocks noChangeAspect="1"/>
          </p:cNvSpPr>
          <p:nvPr/>
        </p:nvSpPr>
        <p:spPr bwMode="auto">
          <a:xfrm>
            <a:off x="335227" y="6167213"/>
            <a:ext cx="329184" cy="329184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1E62CC5-F75B-1FF7-1949-052BC114A5C8}"/>
              </a:ext>
            </a:extLst>
          </p:cNvPr>
          <p:cNvSpPr txBox="1"/>
          <p:nvPr/>
        </p:nvSpPr>
        <p:spPr>
          <a:xfrm>
            <a:off x="696609" y="6130687"/>
            <a:ext cx="511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This illustrates a potential strategy to use more spaces for production purposes.</a:t>
            </a:r>
          </a:p>
        </p:txBody>
      </p:sp>
    </p:spTree>
    <p:extLst>
      <p:ext uri="{BB962C8B-B14F-4D97-AF65-F5344CB8AC3E}">
        <p14:creationId xmlns:p14="http://schemas.microsoft.com/office/powerpoint/2010/main" val="2376581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12CD6-C2EE-9CAA-7BF9-C3C54464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BlokScript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670A4-DF33-F555-83C0-8D266FCF0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Automatic local caching of space objects to reduce API calls.</a:t>
            </a:r>
          </a:p>
          <a:p>
            <a:r>
              <a:rPr lang="en-US" dirty="0"/>
              <a:t>Automatic throttling, recovery &amp; retry of API calls.</a:t>
            </a:r>
          </a:p>
          <a:p>
            <a:r>
              <a:rPr lang="en-US" dirty="0"/>
              <a:t>Automatic selects the right create or update API method and/or endpoint to call.</a:t>
            </a:r>
          </a:p>
          <a:p>
            <a:r>
              <a:rPr lang="en-US" dirty="0"/>
              <a:t>Syntactic sugar to make the code writing experience better.  These space literals are all equivalent: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1234567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'1234567'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'#1234567'</a:t>
            </a:r>
          </a:p>
          <a:p>
            <a:r>
              <a:rPr lang="en-US" dirty="0"/>
              <a:t>You can also save to files.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spaces to 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spaces.json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428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12CD6-C2EE-9CAA-7BF9-C3C54464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BlokScript 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670A4-DF33-F555-83C0-8D266FCF0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Written in C# and compatible with every .NET runtime.</a:t>
            </a:r>
          </a:p>
          <a:p>
            <a:r>
              <a:rPr lang="en-US" dirty="0"/>
              <a:t>ANTLR for lexer and parser generation.</a:t>
            </a:r>
          </a:p>
          <a:p>
            <a:r>
              <a:rPr lang="en-US" dirty="0"/>
              <a:t>Newtonsoft for JSON processing.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92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1BCBA-DB09-8F0B-B45E-34C546E7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C9C97-E78D-D0CB-5CE4-33FFEE731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whatever we want in 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storyblok</a:t>
            </a:r>
            <a:endParaRPr 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space A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space B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level of effort = low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4855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12CD6-C2EE-9CAA-7BF9-C3C54464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BlokScript Is Free &amp; Open Source (GNU v3)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670A4-DF33-F555-83C0-8D266FCF0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and website both open sourced to the community.</a:t>
            </a:r>
          </a:p>
          <a:p>
            <a:r>
              <a:rPr lang="en-US" dirty="0">
                <a:hlinkClick r:id="rId2"/>
              </a:rPr>
              <a:t>https://github.com/cwses1/blokscript</a:t>
            </a:r>
            <a:endParaRPr lang="en-US" dirty="0"/>
          </a:p>
          <a:p>
            <a:r>
              <a:rPr lang="en-US" dirty="0">
                <a:hlinkClick r:id="rId3"/>
              </a:rPr>
              <a:t>https://github.com/cwses1/blokscript-dot-com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286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12CD6-C2EE-9CAA-7BF9-C3C54464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Presentation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670A4-DF33-F555-83C0-8D266FCF0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BlokScript (BS) Jokes</a:t>
            </a:r>
          </a:p>
          <a:p>
            <a:pPr lvl="1"/>
            <a:r>
              <a:rPr lang="en-US" dirty="0"/>
              <a:t>“Just *.bs your way through it like you do every other problem.”</a:t>
            </a:r>
          </a:p>
          <a:p>
            <a:pPr lvl="1"/>
            <a:r>
              <a:rPr lang="en-US" dirty="0"/>
              <a:t>“A little bit of BS goes a long way.”</a:t>
            </a:r>
          </a:p>
          <a:p>
            <a:r>
              <a:rPr lang="en-US" dirty="0"/>
              <a:t>Deep Thoughts</a:t>
            </a:r>
          </a:p>
          <a:p>
            <a:pPr lvl="1"/>
            <a:r>
              <a:rPr lang="en-US" dirty="0"/>
              <a:t>“Why Program by Hand in Five Days what You Can Spend Five Years of Your Life Automating?” - Terence Parr</a:t>
            </a:r>
          </a:p>
          <a:p>
            <a:pPr lvl="1"/>
            <a:r>
              <a:rPr lang="en-US" dirty="0"/>
              <a:t>“Civilization advances by extending the number of important operations which we can perform without thinking of them. ” - Alfred North Whitehead </a:t>
            </a:r>
          </a:p>
        </p:txBody>
      </p:sp>
    </p:spTree>
    <p:extLst>
      <p:ext uri="{BB962C8B-B14F-4D97-AF65-F5344CB8AC3E}">
        <p14:creationId xmlns:p14="http://schemas.microsoft.com/office/powerpoint/2010/main" val="3802104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4FC59-6A73-277C-8F53-96E50E6D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C4F8B-7F1A-7CE2-B9A7-93504C60B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ONE BLOKSCRIPT STATEMENT SOLVES THIS PROBLEM.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'Advance'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'Napa'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name matches regex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'^oil'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or name ends with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'viscosity'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014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Client resource icon for the General Icons category.">
            <a:extLst>
              <a:ext uri="{FF2B5EF4-FFF2-40B4-BE49-F238E27FC236}">
                <a16:creationId xmlns:a16="http://schemas.microsoft.com/office/drawing/2014/main" id="{E3E2B271-6679-6637-FE2F-1365492C0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0227" y="2834640"/>
            <a:ext cx="1188720" cy="11887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7D60FE-FBB3-72DA-881D-16885336FBA9}"/>
              </a:ext>
            </a:extLst>
          </p:cNvPr>
          <p:cNvSpPr txBox="1"/>
          <p:nvPr/>
        </p:nvSpPr>
        <p:spPr>
          <a:xfrm>
            <a:off x="395079" y="4314368"/>
            <a:ext cx="2034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 blocks from space A to space B;</a:t>
            </a:r>
          </a:p>
        </p:txBody>
      </p:sp>
      <p:pic>
        <p:nvPicPr>
          <p:cNvPr id="10" name="Graphic 9" descr="Database resource icon for the General Icons category.">
            <a:extLst>
              <a:ext uri="{FF2B5EF4-FFF2-40B4-BE49-F238E27FC236}">
                <a16:creationId xmlns:a16="http://schemas.microsoft.com/office/drawing/2014/main" id="{5003BB73-9E3F-3207-6880-A2A73F15A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97569" y="1493520"/>
            <a:ext cx="1554480" cy="1554480"/>
          </a:xfrm>
          <a:prstGeom prst="rect">
            <a:avLst/>
          </a:prstGeom>
        </p:spPr>
      </p:pic>
      <p:pic>
        <p:nvPicPr>
          <p:cNvPr id="11" name="Graphic 10" descr="Database resource icon for the General Icons category.">
            <a:extLst>
              <a:ext uri="{FF2B5EF4-FFF2-40B4-BE49-F238E27FC236}">
                <a16:creationId xmlns:a16="http://schemas.microsoft.com/office/drawing/2014/main" id="{9F5925DD-CF80-21E3-6B08-DA841720C5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42441" y="3679232"/>
            <a:ext cx="1554480" cy="15544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BBC3C2-9DF6-8DD8-478A-4F5DFA7EA367}"/>
              </a:ext>
            </a:extLst>
          </p:cNvPr>
          <p:cNvSpPr txBox="1"/>
          <p:nvPr/>
        </p:nvSpPr>
        <p:spPr>
          <a:xfrm>
            <a:off x="10383039" y="2994102"/>
            <a:ext cx="127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 Space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E901F8-8A75-490B-0AB2-9D47987E5219}"/>
              </a:ext>
            </a:extLst>
          </p:cNvPr>
          <p:cNvSpPr txBox="1"/>
          <p:nvPr/>
        </p:nvSpPr>
        <p:spPr>
          <a:xfrm>
            <a:off x="10440740" y="5233712"/>
            <a:ext cx="11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QA Space</a:t>
            </a:r>
          </a:p>
        </p:txBody>
      </p:sp>
      <p:pic>
        <p:nvPicPr>
          <p:cNvPr id="14" name="Graphic 24" descr="Programming language resource icon for the General Icons category.">
            <a:extLst>
              <a:ext uri="{FF2B5EF4-FFF2-40B4-BE49-F238E27FC236}">
                <a16:creationId xmlns:a16="http://schemas.microsoft.com/office/drawing/2014/main" id="{BAF8250B-B750-B623-6CA4-739768258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927704" y="39424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14" descr="Internet resource icon for the General Icons category.">
            <a:extLst>
              <a:ext uri="{FF2B5EF4-FFF2-40B4-BE49-F238E27FC236}">
                <a16:creationId xmlns:a16="http://schemas.microsoft.com/office/drawing/2014/main" id="{447D0F94-0122-347E-1129-A37FAF6A22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33613" y="2743200"/>
            <a:ext cx="1371600" cy="1371600"/>
          </a:xfrm>
          <a:prstGeom prst="rect">
            <a:avLst/>
          </a:prstGeom>
        </p:spPr>
      </p:pic>
      <p:pic>
        <p:nvPicPr>
          <p:cNvPr id="16" name="Graphic 17" descr="Amazon API Gateway service icon.">
            <a:extLst>
              <a:ext uri="{FF2B5EF4-FFF2-40B4-BE49-F238E27FC236}">
                <a16:creationId xmlns:a16="http://schemas.microsoft.com/office/drawing/2014/main" id="{6B9FA60B-E914-ADFC-6979-815AD1D52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6179979" y="30480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9393CE-5D63-2E7F-D446-70404D6451D1}"/>
              </a:ext>
            </a:extLst>
          </p:cNvPr>
          <p:cNvCxnSpPr>
            <a:stCxn id="7" idx="3"/>
            <a:endCxn id="15" idx="1"/>
          </p:cNvCxnSpPr>
          <p:nvPr/>
        </p:nvCxnSpPr>
        <p:spPr>
          <a:xfrm>
            <a:off x="1778947" y="3429000"/>
            <a:ext cx="14546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8E4348-FEA0-512B-AA32-3C2493D3DBDF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605213" y="3429000"/>
            <a:ext cx="15747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B541EF2-34BC-5BF7-C239-4E7040C2597A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 flipV="1">
            <a:off x="6941979" y="2270760"/>
            <a:ext cx="3255590" cy="11582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5A60087-BA64-3D2B-E435-08FC5DED8090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>
            <a:off x="6941979" y="3429000"/>
            <a:ext cx="3300462" cy="1027472"/>
          </a:xfrm>
          <a:prstGeom prst="bentConnector3">
            <a:avLst>
              <a:gd name="adj1" fmla="val 4902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4F8C37C-3A11-8BC7-F5F1-A4C95032AFA1}"/>
              </a:ext>
            </a:extLst>
          </p:cNvPr>
          <p:cNvSpPr txBox="1"/>
          <p:nvPr/>
        </p:nvSpPr>
        <p:spPr>
          <a:xfrm>
            <a:off x="5799175" y="3837162"/>
            <a:ext cx="1523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Storyblok Management API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C0C81A-E0CC-234C-7D1D-9FA016B4D3EC}"/>
              </a:ext>
            </a:extLst>
          </p:cNvPr>
          <p:cNvSpPr txBox="1"/>
          <p:nvPr/>
        </p:nvSpPr>
        <p:spPr>
          <a:xfrm>
            <a:off x="3072912" y="3897188"/>
            <a:ext cx="169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Internet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3211EB-5DB0-4D2B-B3F4-806E33358183}"/>
              </a:ext>
            </a:extLst>
          </p:cNvPr>
          <p:cNvSpPr txBox="1"/>
          <p:nvPr/>
        </p:nvSpPr>
        <p:spPr>
          <a:xfrm>
            <a:off x="4525412" y="4652806"/>
            <a:ext cx="407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https://api-us.storyblok.com</a:t>
            </a:r>
          </a:p>
        </p:txBody>
      </p:sp>
      <p:pic>
        <p:nvPicPr>
          <p:cNvPr id="28" name="Graphic 24" descr="Programming language resource icon for the General Icons category.">
            <a:extLst>
              <a:ext uri="{FF2B5EF4-FFF2-40B4-BE49-F238E27FC236}">
                <a16:creationId xmlns:a16="http://schemas.microsoft.com/office/drawing/2014/main" id="{FD20C8D2-ED76-0105-CA34-DF93C6275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955987" y="51311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3961843E-81C9-C66F-7079-D06517976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C2333F-1A86-2DF3-21E5-2B870503C770}"/>
              </a:ext>
            </a:extLst>
          </p:cNvPr>
          <p:cNvSpPr txBox="1"/>
          <p:nvPr/>
        </p:nvSpPr>
        <p:spPr>
          <a:xfrm>
            <a:off x="590228" y="1733142"/>
            <a:ext cx="7719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BlokScript calls the Storyblok Management API for you.  You don't need to know anything about the API to use it.</a:t>
            </a:r>
          </a:p>
        </p:txBody>
      </p:sp>
    </p:spTree>
    <p:extLst>
      <p:ext uri="{BB962C8B-B14F-4D97-AF65-F5344CB8AC3E}">
        <p14:creationId xmlns:p14="http://schemas.microsoft.com/office/powerpoint/2010/main" val="3767855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12CD6-C2EE-9CAA-7BF9-C3C54464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&amp; Interpreter Design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670A4-DF33-F555-83C0-8D266FCF0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Domain specific</a:t>
            </a:r>
            <a:r>
              <a:rPr lang="en-US" dirty="0"/>
              <a:t>.  Storyblok native concepts are built-in.</a:t>
            </a:r>
          </a:p>
          <a:p>
            <a:r>
              <a:rPr lang="en-US" b="1" dirty="0"/>
              <a:t>Solution driven</a:t>
            </a:r>
            <a:r>
              <a:rPr lang="en-US" dirty="0"/>
              <a:t>.  Primary goal is to move things around.</a:t>
            </a:r>
          </a:p>
          <a:p>
            <a:r>
              <a:rPr lang="en-US" b="1" dirty="0"/>
              <a:t>Explicit, easy to read. </a:t>
            </a:r>
            <a:r>
              <a:rPr lang="en-US" dirty="0"/>
              <a:t>At the cost of being “noisy” to write.</a:t>
            </a:r>
          </a:p>
          <a:p>
            <a:r>
              <a:rPr lang="en-US" b="1" dirty="0"/>
              <a:t>SQL-like</a:t>
            </a:r>
            <a:r>
              <a:rPr lang="en-US" dirty="0"/>
              <a:t>.  Similar operations and constraints have a natural fit.</a:t>
            </a:r>
          </a:p>
          <a:p>
            <a:r>
              <a:rPr lang="en-US" b="1" dirty="0"/>
              <a:t>Larger user audience</a:t>
            </a:r>
            <a:r>
              <a:rPr lang="en-US" dirty="0"/>
              <a:t>.  Users that don't know APIs can use it.</a:t>
            </a:r>
          </a:p>
          <a:p>
            <a:r>
              <a:rPr lang="en-US" b="1" dirty="0"/>
              <a:t>Informative</a:t>
            </a:r>
            <a:r>
              <a:rPr lang="en-US" dirty="0"/>
              <a:t>.  BlokScript gives you stats &amp; tells you what it's doing.</a:t>
            </a:r>
          </a:p>
        </p:txBody>
      </p:sp>
    </p:spTree>
    <p:extLst>
      <p:ext uri="{BB962C8B-B14F-4D97-AF65-F5344CB8AC3E}">
        <p14:creationId xmlns:p14="http://schemas.microsoft.com/office/powerpoint/2010/main" val="2446978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4FC59-6A73-277C-8F53-96E50E6D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C4F8B-7F1A-7CE2-B9A7-93504C60B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COPY BLOCKS TO ANOTHER SPACE.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BLOCK IS CREATED OR UPDATED.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SEE ALSO: delete blocks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'Advance'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'Napa'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name like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'oil%'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60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4FC59-6A73-277C-8F53-96E50E6D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C4F8B-7F1A-7CE2-B9A7-93504C60B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COPY SPECIFIC STORIES TO ANOTHER SPACE.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SEE ALSO: delete, publish, unpublish.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stories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 space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'Advance'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to space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'Napa'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url starts with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'/penn'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9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4FC59-6A73-277C-8F53-96E50E6D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C4F8B-7F1A-7CE2-B9A7-93504C60B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PUBLISH SELECTED STORIES IN A SPACE.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SEE ALSO: unpublish stories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 stories in space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'Napa'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any tag in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'product'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'2024-07-15'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830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4FC59-6A73-277C-8F53-96E50E6D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Managing Datasources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C4F8B-7F1A-7CE2-B9A7-93504C60B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A DATASOURCE. COPY TO ANOTHER SPACE.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SEE ALSO: update, delete,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datasource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'Competitors' 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space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'Advance';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datasources in space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'Advance' 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space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'Napa';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226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1135</Words>
  <Application>Microsoft Office PowerPoint</Application>
  <PresentationFormat>Widescreen</PresentationFormat>
  <Paragraphs>192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Courier New</vt:lpstr>
      <vt:lpstr>Office Theme</vt:lpstr>
      <vt:lpstr>BlokScript</vt:lpstr>
      <vt:lpstr>Problem</vt:lpstr>
      <vt:lpstr>Solution </vt:lpstr>
      <vt:lpstr>How It Works</vt:lpstr>
      <vt:lpstr>Language &amp; Interpreter Design Goals</vt:lpstr>
      <vt:lpstr>Copying Blocks</vt:lpstr>
      <vt:lpstr>Copying Stories</vt:lpstr>
      <vt:lpstr>Publishing Stories</vt:lpstr>
      <vt:lpstr> Managing Datasources</vt:lpstr>
      <vt:lpstr> Managing Datasource Entries</vt:lpstr>
      <vt:lpstr> Variables</vt:lpstr>
      <vt:lpstr>Content Promotion</vt:lpstr>
      <vt:lpstr>Slicing</vt:lpstr>
      <vt:lpstr>Splicing</vt:lpstr>
      <vt:lpstr>“Backcopying” Content For Testing</vt:lpstr>
      <vt:lpstr>Datasource Loading</vt:lpstr>
      <vt:lpstr>Slicing &amp; Splicing</vt:lpstr>
      <vt:lpstr>Other BlokScript Features</vt:lpstr>
      <vt:lpstr>BlokScript Implementation Details</vt:lpstr>
      <vt:lpstr>BlokScript Is Free &amp; Open Source (GNU v3)</vt:lpstr>
      <vt:lpstr>End of Presentation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BlokScript</dc:title>
  <dc:creator>Cory</dc:creator>
  <cp:lastModifiedBy>Cory</cp:lastModifiedBy>
  <cp:revision>21</cp:revision>
  <dcterms:created xsi:type="dcterms:W3CDTF">2024-05-20T14:18:54Z</dcterms:created>
  <dcterms:modified xsi:type="dcterms:W3CDTF">2024-05-25T00:20:48Z</dcterms:modified>
</cp:coreProperties>
</file>