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5" d="100"/>
          <a:sy n="85" d="100"/>
        </p:scale>
        <p:origin x="56"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925A8-695E-3007-FFD1-280D0923CE6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C5EE110-A99D-61CB-EA2B-226BA83A7C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98AA5EE-4316-3980-F248-C73DCC82DC7D}"/>
              </a:ext>
            </a:extLst>
          </p:cNvPr>
          <p:cNvSpPr>
            <a:spLocks noGrp="1"/>
          </p:cNvSpPr>
          <p:nvPr>
            <p:ph type="dt" sz="half" idx="10"/>
          </p:nvPr>
        </p:nvSpPr>
        <p:spPr/>
        <p:txBody>
          <a:bodyPr/>
          <a:lstStyle/>
          <a:p>
            <a:fld id="{19732FE3-3D09-4F7A-954E-8433F6A51094}" type="datetimeFigureOut">
              <a:rPr lang="zh-CN" altLang="en-US" smtClean="0"/>
              <a:t>2025/5/30</a:t>
            </a:fld>
            <a:endParaRPr lang="zh-CN" altLang="en-US"/>
          </a:p>
        </p:txBody>
      </p:sp>
      <p:sp>
        <p:nvSpPr>
          <p:cNvPr id="5" name="页脚占位符 4">
            <a:extLst>
              <a:ext uri="{FF2B5EF4-FFF2-40B4-BE49-F238E27FC236}">
                <a16:creationId xmlns:a16="http://schemas.microsoft.com/office/drawing/2014/main" id="{512CD4FE-90BB-9F58-7735-89B4F0EFE2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7C5406-4701-8366-2F01-F865C6B5837E}"/>
              </a:ext>
            </a:extLst>
          </p:cNvPr>
          <p:cNvSpPr>
            <a:spLocks noGrp="1"/>
          </p:cNvSpPr>
          <p:nvPr>
            <p:ph type="sldNum" sz="quarter" idx="12"/>
          </p:nvPr>
        </p:nvSpPr>
        <p:spPr/>
        <p:txBody>
          <a:body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2344987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31AFD-9046-1E9B-A2F0-7137C045E48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3B063E8-D4D2-DBDC-0C75-F9EFE88676D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D4A89E-F11E-FBA5-D4F9-0C2249ADA8EC}"/>
              </a:ext>
            </a:extLst>
          </p:cNvPr>
          <p:cNvSpPr>
            <a:spLocks noGrp="1"/>
          </p:cNvSpPr>
          <p:nvPr>
            <p:ph type="dt" sz="half" idx="10"/>
          </p:nvPr>
        </p:nvSpPr>
        <p:spPr/>
        <p:txBody>
          <a:bodyPr/>
          <a:lstStyle/>
          <a:p>
            <a:fld id="{19732FE3-3D09-4F7A-954E-8433F6A51094}" type="datetimeFigureOut">
              <a:rPr lang="zh-CN" altLang="en-US" smtClean="0"/>
              <a:t>2025/5/30</a:t>
            </a:fld>
            <a:endParaRPr lang="zh-CN" altLang="en-US"/>
          </a:p>
        </p:txBody>
      </p:sp>
      <p:sp>
        <p:nvSpPr>
          <p:cNvPr id="5" name="页脚占位符 4">
            <a:extLst>
              <a:ext uri="{FF2B5EF4-FFF2-40B4-BE49-F238E27FC236}">
                <a16:creationId xmlns:a16="http://schemas.microsoft.com/office/drawing/2014/main" id="{440FBA3F-1DA9-0238-8671-00068F88E5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4ECB66-B822-24CC-EB6B-37BE5B39A665}"/>
              </a:ext>
            </a:extLst>
          </p:cNvPr>
          <p:cNvSpPr>
            <a:spLocks noGrp="1"/>
          </p:cNvSpPr>
          <p:nvPr>
            <p:ph type="sldNum" sz="quarter" idx="12"/>
          </p:nvPr>
        </p:nvSpPr>
        <p:spPr/>
        <p:txBody>
          <a:body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2889442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0D101F4-57F8-B73B-624F-22A76F4FC5C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109D836-2938-7317-40CD-EE6445A4E7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527C13-D25F-1CC9-3A34-2F17EF630FFB}"/>
              </a:ext>
            </a:extLst>
          </p:cNvPr>
          <p:cNvSpPr>
            <a:spLocks noGrp="1"/>
          </p:cNvSpPr>
          <p:nvPr>
            <p:ph type="dt" sz="half" idx="10"/>
          </p:nvPr>
        </p:nvSpPr>
        <p:spPr/>
        <p:txBody>
          <a:bodyPr/>
          <a:lstStyle/>
          <a:p>
            <a:fld id="{19732FE3-3D09-4F7A-954E-8433F6A51094}" type="datetimeFigureOut">
              <a:rPr lang="zh-CN" altLang="en-US" smtClean="0"/>
              <a:t>2025/5/30</a:t>
            </a:fld>
            <a:endParaRPr lang="zh-CN" altLang="en-US"/>
          </a:p>
        </p:txBody>
      </p:sp>
      <p:sp>
        <p:nvSpPr>
          <p:cNvPr id="5" name="页脚占位符 4">
            <a:extLst>
              <a:ext uri="{FF2B5EF4-FFF2-40B4-BE49-F238E27FC236}">
                <a16:creationId xmlns:a16="http://schemas.microsoft.com/office/drawing/2014/main" id="{A2F36F0F-1399-C673-6789-86374BDAF9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85EDB9-0D97-C488-A8F5-256AC61A4404}"/>
              </a:ext>
            </a:extLst>
          </p:cNvPr>
          <p:cNvSpPr>
            <a:spLocks noGrp="1"/>
          </p:cNvSpPr>
          <p:nvPr>
            <p:ph type="sldNum" sz="quarter" idx="12"/>
          </p:nvPr>
        </p:nvSpPr>
        <p:spPr/>
        <p:txBody>
          <a:body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2755509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52543C-1B15-81DC-01A5-F5CE6D5226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3B0466-ACBA-A82A-8C31-1F0587E9077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FB8D77-934C-95E3-7C4D-49CDCC8659CF}"/>
              </a:ext>
            </a:extLst>
          </p:cNvPr>
          <p:cNvSpPr>
            <a:spLocks noGrp="1"/>
          </p:cNvSpPr>
          <p:nvPr>
            <p:ph type="dt" sz="half" idx="10"/>
          </p:nvPr>
        </p:nvSpPr>
        <p:spPr/>
        <p:txBody>
          <a:bodyPr/>
          <a:lstStyle/>
          <a:p>
            <a:fld id="{19732FE3-3D09-4F7A-954E-8433F6A51094}" type="datetimeFigureOut">
              <a:rPr lang="zh-CN" altLang="en-US" smtClean="0"/>
              <a:t>2025/5/30</a:t>
            </a:fld>
            <a:endParaRPr lang="zh-CN" altLang="en-US"/>
          </a:p>
        </p:txBody>
      </p:sp>
      <p:sp>
        <p:nvSpPr>
          <p:cNvPr id="5" name="页脚占位符 4">
            <a:extLst>
              <a:ext uri="{FF2B5EF4-FFF2-40B4-BE49-F238E27FC236}">
                <a16:creationId xmlns:a16="http://schemas.microsoft.com/office/drawing/2014/main" id="{3F14ADB1-1535-E735-5D5B-B3777028BC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A32302-4F89-89AE-75E6-5A561A16C3C1}"/>
              </a:ext>
            </a:extLst>
          </p:cNvPr>
          <p:cNvSpPr>
            <a:spLocks noGrp="1"/>
          </p:cNvSpPr>
          <p:nvPr>
            <p:ph type="sldNum" sz="quarter" idx="12"/>
          </p:nvPr>
        </p:nvSpPr>
        <p:spPr/>
        <p:txBody>
          <a:body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364213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291BA-1120-98DA-A4B4-2FE920C64F7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A8CE8A5-AAED-0F06-7467-A92B94B7CA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D7FFE3-254F-BA1F-ECB2-287D4D85E042}"/>
              </a:ext>
            </a:extLst>
          </p:cNvPr>
          <p:cNvSpPr>
            <a:spLocks noGrp="1"/>
          </p:cNvSpPr>
          <p:nvPr>
            <p:ph type="dt" sz="half" idx="10"/>
          </p:nvPr>
        </p:nvSpPr>
        <p:spPr/>
        <p:txBody>
          <a:bodyPr/>
          <a:lstStyle/>
          <a:p>
            <a:fld id="{19732FE3-3D09-4F7A-954E-8433F6A51094}" type="datetimeFigureOut">
              <a:rPr lang="zh-CN" altLang="en-US" smtClean="0"/>
              <a:t>2025/5/30</a:t>
            </a:fld>
            <a:endParaRPr lang="zh-CN" altLang="en-US"/>
          </a:p>
        </p:txBody>
      </p:sp>
      <p:sp>
        <p:nvSpPr>
          <p:cNvPr id="5" name="页脚占位符 4">
            <a:extLst>
              <a:ext uri="{FF2B5EF4-FFF2-40B4-BE49-F238E27FC236}">
                <a16:creationId xmlns:a16="http://schemas.microsoft.com/office/drawing/2014/main" id="{851763BA-58A4-537D-D6BE-E32933F53C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D1C453-44CE-5E6E-0175-1777B73EB7FC}"/>
              </a:ext>
            </a:extLst>
          </p:cNvPr>
          <p:cNvSpPr>
            <a:spLocks noGrp="1"/>
          </p:cNvSpPr>
          <p:nvPr>
            <p:ph type="sldNum" sz="quarter" idx="12"/>
          </p:nvPr>
        </p:nvSpPr>
        <p:spPr/>
        <p:txBody>
          <a:body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3856148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5ED38-1491-F46F-EA34-10CC41063D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D6D50A2-4622-B0A3-2569-028DA9F016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FA70749-BBB8-16CA-07A6-C9DA83EB97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2C65AD0-FB67-BB89-FD12-5D662E62F16B}"/>
              </a:ext>
            </a:extLst>
          </p:cNvPr>
          <p:cNvSpPr>
            <a:spLocks noGrp="1"/>
          </p:cNvSpPr>
          <p:nvPr>
            <p:ph type="dt" sz="half" idx="10"/>
          </p:nvPr>
        </p:nvSpPr>
        <p:spPr/>
        <p:txBody>
          <a:bodyPr/>
          <a:lstStyle/>
          <a:p>
            <a:fld id="{19732FE3-3D09-4F7A-954E-8433F6A51094}" type="datetimeFigureOut">
              <a:rPr lang="zh-CN" altLang="en-US" smtClean="0"/>
              <a:t>2025/5/30</a:t>
            </a:fld>
            <a:endParaRPr lang="zh-CN" altLang="en-US"/>
          </a:p>
        </p:txBody>
      </p:sp>
      <p:sp>
        <p:nvSpPr>
          <p:cNvPr id="6" name="页脚占位符 5">
            <a:extLst>
              <a:ext uri="{FF2B5EF4-FFF2-40B4-BE49-F238E27FC236}">
                <a16:creationId xmlns:a16="http://schemas.microsoft.com/office/drawing/2014/main" id="{F400D42E-8E78-9DA1-8095-6417DB2493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775A47-B035-CD70-A3F8-03DCDD0F4E7B}"/>
              </a:ext>
            </a:extLst>
          </p:cNvPr>
          <p:cNvSpPr>
            <a:spLocks noGrp="1"/>
          </p:cNvSpPr>
          <p:nvPr>
            <p:ph type="sldNum" sz="quarter" idx="12"/>
          </p:nvPr>
        </p:nvSpPr>
        <p:spPr/>
        <p:txBody>
          <a:body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2245661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769BED-4302-573E-7008-59BC6688C97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30D9FB2-2190-F965-223D-344AFDE586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F04AED2-2AAF-E51F-6FB8-E6CCF51174A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1159178-33AD-AD03-F042-A88AC41524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636335F-281A-EEFD-EBE6-3E57FD5C447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540FC1C-50A6-125F-3D2D-E38BE0293862}"/>
              </a:ext>
            </a:extLst>
          </p:cNvPr>
          <p:cNvSpPr>
            <a:spLocks noGrp="1"/>
          </p:cNvSpPr>
          <p:nvPr>
            <p:ph type="dt" sz="half" idx="10"/>
          </p:nvPr>
        </p:nvSpPr>
        <p:spPr/>
        <p:txBody>
          <a:bodyPr/>
          <a:lstStyle/>
          <a:p>
            <a:fld id="{19732FE3-3D09-4F7A-954E-8433F6A51094}" type="datetimeFigureOut">
              <a:rPr lang="zh-CN" altLang="en-US" smtClean="0"/>
              <a:t>2025/5/30</a:t>
            </a:fld>
            <a:endParaRPr lang="zh-CN" altLang="en-US"/>
          </a:p>
        </p:txBody>
      </p:sp>
      <p:sp>
        <p:nvSpPr>
          <p:cNvPr id="8" name="页脚占位符 7">
            <a:extLst>
              <a:ext uri="{FF2B5EF4-FFF2-40B4-BE49-F238E27FC236}">
                <a16:creationId xmlns:a16="http://schemas.microsoft.com/office/drawing/2014/main" id="{CE0A1D31-A736-D171-DFAA-2323056E05B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9E8D2FC-1B1C-0A5B-A423-364E13318DA3}"/>
              </a:ext>
            </a:extLst>
          </p:cNvPr>
          <p:cNvSpPr>
            <a:spLocks noGrp="1"/>
          </p:cNvSpPr>
          <p:nvPr>
            <p:ph type="sldNum" sz="quarter" idx="12"/>
          </p:nvPr>
        </p:nvSpPr>
        <p:spPr/>
        <p:txBody>
          <a:body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113035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72FBD-4F17-088D-D974-B688A1481FA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0EE9A38-1A98-9E92-4ABF-B88F6FCCD851}"/>
              </a:ext>
            </a:extLst>
          </p:cNvPr>
          <p:cNvSpPr>
            <a:spLocks noGrp="1"/>
          </p:cNvSpPr>
          <p:nvPr>
            <p:ph type="dt" sz="half" idx="10"/>
          </p:nvPr>
        </p:nvSpPr>
        <p:spPr/>
        <p:txBody>
          <a:bodyPr/>
          <a:lstStyle/>
          <a:p>
            <a:fld id="{19732FE3-3D09-4F7A-954E-8433F6A51094}" type="datetimeFigureOut">
              <a:rPr lang="zh-CN" altLang="en-US" smtClean="0"/>
              <a:t>2025/5/30</a:t>
            </a:fld>
            <a:endParaRPr lang="zh-CN" altLang="en-US"/>
          </a:p>
        </p:txBody>
      </p:sp>
      <p:sp>
        <p:nvSpPr>
          <p:cNvPr id="4" name="页脚占位符 3">
            <a:extLst>
              <a:ext uri="{FF2B5EF4-FFF2-40B4-BE49-F238E27FC236}">
                <a16:creationId xmlns:a16="http://schemas.microsoft.com/office/drawing/2014/main" id="{50C79CE7-EF59-B78A-091C-A6E310939B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30CF112-4F0C-5E2F-BE2A-5E08700C431D}"/>
              </a:ext>
            </a:extLst>
          </p:cNvPr>
          <p:cNvSpPr>
            <a:spLocks noGrp="1"/>
          </p:cNvSpPr>
          <p:nvPr>
            <p:ph type="sldNum" sz="quarter" idx="12"/>
          </p:nvPr>
        </p:nvSpPr>
        <p:spPr/>
        <p:txBody>
          <a:body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3108304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D0316A-092A-D6FB-A95E-83C795B0A20C}"/>
              </a:ext>
            </a:extLst>
          </p:cNvPr>
          <p:cNvSpPr>
            <a:spLocks noGrp="1"/>
          </p:cNvSpPr>
          <p:nvPr>
            <p:ph type="dt" sz="half" idx="10"/>
          </p:nvPr>
        </p:nvSpPr>
        <p:spPr/>
        <p:txBody>
          <a:bodyPr/>
          <a:lstStyle/>
          <a:p>
            <a:fld id="{19732FE3-3D09-4F7A-954E-8433F6A51094}" type="datetimeFigureOut">
              <a:rPr lang="zh-CN" altLang="en-US" smtClean="0"/>
              <a:t>2025/5/30</a:t>
            </a:fld>
            <a:endParaRPr lang="zh-CN" altLang="en-US"/>
          </a:p>
        </p:txBody>
      </p:sp>
      <p:sp>
        <p:nvSpPr>
          <p:cNvPr id="3" name="页脚占位符 2">
            <a:extLst>
              <a:ext uri="{FF2B5EF4-FFF2-40B4-BE49-F238E27FC236}">
                <a16:creationId xmlns:a16="http://schemas.microsoft.com/office/drawing/2014/main" id="{DAFA4AEA-D376-C2B1-B761-3E7B08AE2EA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5D47F1D-B914-1CD0-E522-A36D56DFB837}"/>
              </a:ext>
            </a:extLst>
          </p:cNvPr>
          <p:cNvSpPr>
            <a:spLocks noGrp="1"/>
          </p:cNvSpPr>
          <p:nvPr>
            <p:ph type="sldNum" sz="quarter" idx="12"/>
          </p:nvPr>
        </p:nvSpPr>
        <p:spPr/>
        <p:txBody>
          <a:body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3127040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2814F3-9D06-A0E6-6BB9-BE1836285A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383E102-1A90-902C-5A42-66971C236C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1159D2A-03EC-1195-9858-7DF591BA86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2CD4CB-3D88-C99E-58A2-90C81963CEC8}"/>
              </a:ext>
            </a:extLst>
          </p:cNvPr>
          <p:cNvSpPr>
            <a:spLocks noGrp="1"/>
          </p:cNvSpPr>
          <p:nvPr>
            <p:ph type="dt" sz="half" idx="10"/>
          </p:nvPr>
        </p:nvSpPr>
        <p:spPr/>
        <p:txBody>
          <a:bodyPr/>
          <a:lstStyle/>
          <a:p>
            <a:fld id="{19732FE3-3D09-4F7A-954E-8433F6A51094}" type="datetimeFigureOut">
              <a:rPr lang="zh-CN" altLang="en-US" smtClean="0"/>
              <a:t>2025/5/30</a:t>
            </a:fld>
            <a:endParaRPr lang="zh-CN" altLang="en-US"/>
          </a:p>
        </p:txBody>
      </p:sp>
      <p:sp>
        <p:nvSpPr>
          <p:cNvPr id="6" name="页脚占位符 5">
            <a:extLst>
              <a:ext uri="{FF2B5EF4-FFF2-40B4-BE49-F238E27FC236}">
                <a16:creationId xmlns:a16="http://schemas.microsoft.com/office/drawing/2014/main" id="{B2F6C8CE-A087-6DEE-6526-36CD6A1261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617450-725E-625C-4666-DFF4AF8E3F0F}"/>
              </a:ext>
            </a:extLst>
          </p:cNvPr>
          <p:cNvSpPr>
            <a:spLocks noGrp="1"/>
          </p:cNvSpPr>
          <p:nvPr>
            <p:ph type="sldNum" sz="quarter" idx="12"/>
          </p:nvPr>
        </p:nvSpPr>
        <p:spPr/>
        <p:txBody>
          <a:body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3578390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411CB-1999-79CF-10E2-9828E0E04B5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04B1F56-B735-7EE1-B1DF-DCE80594D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A2C90FF-F7D0-5E1C-8B14-7E6085B99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4765C42-5B37-15B2-880A-5265D3891361}"/>
              </a:ext>
            </a:extLst>
          </p:cNvPr>
          <p:cNvSpPr>
            <a:spLocks noGrp="1"/>
          </p:cNvSpPr>
          <p:nvPr>
            <p:ph type="dt" sz="half" idx="10"/>
          </p:nvPr>
        </p:nvSpPr>
        <p:spPr/>
        <p:txBody>
          <a:bodyPr/>
          <a:lstStyle/>
          <a:p>
            <a:fld id="{19732FE3-3D09-4F7A-954E-8433F6A51094}" type="datetimeFigureOut">
              <a:rPr lang="zh-CN" altLang="en-US" smtClean="0"/>
              <a:t>2025/5/30</a:t>
            </a:fld>
            <a:endParaRPr lang="zh-CN" altLang="en-US"/>
          </a:p>
        </p:txBody>
      </p:sp>
      <p:sp>
        <p:nvSpPr>
          <p:cNvPr id="6" name="页脚占位符 5">
            <a:extLst>
              <a:ext uri="{FF2B5EF4-FFF2-40B4-BE49-F238E27FC236}">
                <a16:creationId xmlns:a16="http://schemas.microsoft.com/office/drawing/2014/main" id="{6B369EF1-1562-CA9D-7969-CF37A2244C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231DA9B-2B88-BE9B-1861-05D84377CE91}"/>
              </a:ext>
            </a:extLst>
          </p:cNvPr>
          <p:cNvSpPr>
            <a:spLocks noGrp="1"/>
          </p:cNvSpPr>
          <p:nvPr>
            <p:ph type="sldNum" sz="quarter" idx="12"/>
          </p:nvPr>
        </p:nvSpPr>
        <p:spPr/>
        <p:txBody>
          <a:body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330790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29BD8FC-AEA1-9E41-F691-A9DC6D42A1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B3026FB-EC08-F5E0-6F9F-BC8CB35B99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85FF71-4298-2A13-B7FE-B76530A1F3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9732FE3-3D09-4F7A-954E-8433F6A51094}" type="datetimeFigureOut">
              <a:rPr lang="zh-CN" altLang="en-US" smtClean="0"/>
              <a:t>2025/5/30</a:t>
            </a:fld>
            <a:endParaRPr lang="zh-CN" altLang="en-US"/>
          </a:p>
        </p:txBody>
      </p:sp>
      <p:sp>
        <p:nvSpPr>
          <p:cNvPr id="5" name="页脚占位符 4">
            <a:extLst>
              <a:ext uri="{FF2B5EF4-FFF2-40B4-BE49-F238E27FC236}">
                <a16:creationId xmlns:a16="http://schemas.microsoft.com/office/drawing/2014/main" id="{1E7DD618-32CB-F13D-6AB4-DF4A43DD35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A21AF4A5-A61A-2CC9-7144-930DA40DC9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64DDC3D-B853-4EBE-A21E-607923ECC7FD}" type="slidenum">
              <a:rPr lang="zh-CN" altLang="en-US" smtClean="0"/>
              <a:t>‹#›</a:t>
            </a:fld>
            <a:endParaRPr lang="zh-CN" altLang="en-US"/>
          </a:p>
        </p:txBody>
      </p:sp>
    </p:spTree>
    <p:extLst>
      <p:ext uri="{BB962C8B-B14F-4D97-AF65-F5344CB8AC3E}">
        <p14:creationId xmlns:p14="http://schemas.microsoft.com/office/powerpoint/2010/main" val="1768980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图片包含 图示&#10;&#10;AI 生成的内容可能不正确。">
            <a:extLst>
              <a:ext uri="{FF2B5EF4-FFF2-40B4-BE49-F238E27FC236}">
                <a16:creationId xmlns:a16="http://schemas.microsoft.com/office/drawing/2014/main" id="{517E40C3-36A8-D924-CEC3-15F51CFA45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390" y="891914"/>
            <a:ext cx="6372650" cy="4349063"/>
          </a:xfrm>
          <a:prstGeom prst="rect">
            <a:avLst/>
          </a:prstGeom>
        </p:spPr>
      </p:pic>
      <p:sp>
        <p:nvSpPr>
          <p:cNvPr id="12" name="文本框 11">
            <a:extLst>
              <a:ext uri="{FF2B5EF4-FFF2-40B4-BE49-F238E27FC236}">
                <a16:creationId xmlns:a16="http://schemas.microsoft.com/office/drawing/2014/main" id="{C970F941-F91A-D552-837F-87B65BD202B0}"/>
              </a:ext>
            </a:extLst>
          </p:cNvPr>
          <p:cNvSpPr txBox="1"/>
          <p:nvPr/>
        </p:nvSpPr>
        <p:spPr>
          <a:xfrm>
            <a:off x="466278" y="5360259"/>
            <a:ext cx="11259443" cy="1477328"/>
          </a:xfrm>
          <a:prstGeom prst="rect">
            <a:avLst/>
          </a:prstGeom>
          <a:noFill/>
        </p:spPr>
        <p:txBody>
          <a:bodyPr wrap="square" rtlCol="0">
            <a:spAutoFit/>
          </a:bodyPr>
          <a:lstStyle/>
          <a:p>
            <a:r>
              <a:rPr lang="en-US" altLang="zh-CN" dirty="0">
                <a:highlight>
                  <a:srgbClr val="FFFF00"/>
                </a:highlight>
              </a:rPr>
              <a:t>Safe Semantics, Unsafe Interpretations (ours) </a:t>
            </a:r>
            <a:r>
              <a:rPr lang="en-US" altLang="zh-CN" dirty="0"/>
              <a:t>- involves an input comprising an individually safe image and safe text. However, their semantic combination is unsafe. Due to the indeterminate reasoning pathways within Large Vision-Language Models (LVLMs), such inputs are highly prone to prompting LVLMs to generate unsafe outputs. Our SSUI framework introduces </a:t>
            </a:r>
            <a:r>
              <a:rPr lang="en-US" altLang="zh-CN" b="1" dirty="0">
                <a:solidFill>
                  <a:srgbClr val="C00000"/>
                </a:solidFill>
              </a:rPr>
              <a:t>“Explainable Reasoning” to guide LVLMs in identifying safe reasoning paths</a:t>
            </a:r>
            <a:r>
              <a:rPr lang="en-US" altLang="zh-CN" dirty="0"/>
              <a:t>, thereby facilitating the generation of secure responses</a:t>
            </a:r>
            <a:endParaRPr lang="zh-CN" altLang="en-US" dirty="0"/>
          </a:p>
        </p:txBody>
      </p:sp>
      <p:sp>
        <p:nvSpPr>
          <p:cNvPr id="13" name="文本框 12">
            <a:extLst>
              <a:ext uri="{FF2B5EF4-FFF2-40B4-BE49-F238E27FC236}">
                <a16:creationId xmlns:a16="http://schemas.microsoft.com/office/drawing/2014/main" id="{995CE1DF-CE63-F0B5-3359-32145E2A086B}"/>
              </a:ext>
            </a:extLst>
          </p:cNvPr>
          <p:cNvSpPr txBox="1"/>
          <p:nvPr/>
        </p:nvSpPr>
        <p:spPr>
          <a:xfrm>
            <a:off x="290478" y="249412"/>
            <a:ext cx="11259443" cy="523220"/>
          </a:xfrm>
          <a:prstGeom prst="rect">
            <a:avLst/>
          </a:prstGeom>
          <a:noFill/>
        </p:spPr>
        <p:txBody>
          <a:bodyPr wrap="square" rtlCol="0">
            <a:spAutoFit/>
          </a:bodyPr>
          <a:lstStyle/>
          <a:p>
            <a:r>
              <a:rPr lang="en-US" altLang="zh-CN" sz="2800" b="1" dirty="0"/>
              <a:t>Why Does Vision-language Context Lead to New Safety Challenges?</a:t>
            </a:r>
            <a:endParaRPr lang="zh-CN" altLang="en-US" sz="2800" b="1" dirty="0"/>
          </a:p>
        </p:txBody>
      </p:sp>
      <p:sp>
        <p:nvSpPr>
          <p:cNvPr id="14" name="文本框 13">
            <a:extLst>
              <a:ext uri="{FF2B5EF4-FFF2-40B4-BE49-F238E27FC236}">
                <a16:creationId xmlns:a16="http://schemas.microsoft.com/office/drawing/2014/main" id="{883D243A-7874-3A9F-13AE-C821DA9AC302}"/>
              </a:ext>
            </a:extLst>
          </p:cNvPr>
          <p:cNvSpPr txBox="1"/>
          <p:nvPr/>
        </p:nvSpPr>
        <p:spPr>
          <a:xfrm>
            <a:off x="7205272" y="1176969"/>
            <a:ext cx="4689423" cy="3139321"/>
          </a:xfrm>
          <a:prstGeom prst="rect">
            <a:avLst/>
          </a:prstGeom>
          <a:noFill/>
        </p:spPr>
        <p:txBody>
          <a:bodyPr wrap="square" rtlCol="0">
            <a:spAutoFit/>
          </a:bodyPr>
          <a:lstStyle/>
          <a:p>
            <a:pPr algn="just"/>
            <a:r>
              <a:rPr lang="en-US" altLang="zh-CN" dirty="0"/>
              <a:t>As illustrated in Figure, an image of railway tracks paired with the text “</a:t>
            </a:r>
            <a:r>
              <a:rPr lang="en-US" altLang="zh-CN" b="1" dirty="0">
                <a:solidFill>
                  <a:srgbClr val="C00000"/>
                </a:solidFill>
              </a:rPr>
              <a:t>encourage taking photos on the railway tracks</a:t>
            </a:r>
            <a:r>
              <a:rPr lang="en-US" altLang="zh-CN" dirty="0">
                <a:solidFill>
                  <a:srgbClr val="C00000"/>
                </a:solidFill>
              </a:rPr>
              <a:t>” </a:t>
            </a:r>
            <a:r>
              <a:rPr lang="en-US" altLang="zh-CN" dirty="0"/>
              <a:t>could be interpreted as dangerous if the LVLM endorses the action, possibly leading to user </a:t>
            </a:r>
            <a:r>
              <a:rPr lang="en-US" altLang="zh-CN" b="1" dirty="0">
                <a:solidFill>
                  <a:srgbClr val="C00000"/>
                </a:solidFill>
              </a:rPr>
              <a:t>self-harm</a:t>
            </a:r>
            <a:r>
              <a:rPr lang="en-US" altLang="zh-CN" dirty="0"/>
              <a:t>. A robustly safe LVLM should refuse such requests or dissuade the user. Moreover, the reasoning processes of LVLMs in these complex situations are frequently </a:t>
            </a:r>
            <a:r>
              <a:rPr lang="en-US" altLang="zh-CN" b="1" dirty="0">
                <a:solidFill>
                  <a:srgbClr val="C00000"/>
                </a:solidFill>
              </a:rPr>
              <a:t>opaque, lacking interpretability and making their stance unpredictable.</a:t>
            </a:r>
            <a:endParaRPr lang="zh-CN" altLang="en-US" b="1" dirty="0">
              <a:solidFill>
                <a:srgbClr val="C00000"/>
              </a:solidFill>
            </a:endParaRPr>
          </a:p>
        </p:txBody>
      </p:sp>
    </p:spTree>
    <p:extLst>
      <p:ext uri="{BB962C8B-B14F-4D97-AF65-F5344CB8AC3E}">
        <p14:creationId xmlns:p14="http://schemas.microsoft.com/office/powerpoint/2010/main" val="370017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C679CC7-6CCC-4544-135E-4863B1438DC5}"/>
              </a:ext>
            </a:extLst>
          </p:cNvPr>
          <p:cNvSpPr txBox="1"/>
          <p:nvPr/>
        </p:nvSpPr>
        <p:spPr>
          <a:xfrm>
            <a:off x="794479" y="1986196"/>
            <a:ext cx="10792918" cy="3139321"/>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We are </a:t>
            </a:r>
            <a:r>
              <a:rPr lang="en-US" altLang="zh-CN" b="1" dirty="0">
                <a:solidFill>
                  <a:srgbClr val="C00000"/>
                </a:solidFill>
              </a:rPr>
              <a:t>the first to identify and formally define the </a:t>
            </a:r>
            <a:r>
              <a:rPr lang="en-US" altLang="zh-CN" dirty="0"/>
              <a:t>problem of </a:t>
            </a:r>
            <a:r>
              <a:rPr lang="en-US" altLang="zh-CN" b="1" dirty="0">
                <a:solidFill>
                  <a:srgbClr val="C00000"/>
                </a:solidFill>
              </a:rPr>
              <a:t>Implicit Reasoning Safety </a:t>
            </a:r>
            <a:r>
              <a:rPr lang="en-US" altLang="zh-CN" dirty="0"/>
              <a:t>in LVLMs. Concurrently, we propose the first </a:t>
            </a:r>
            <a:r>
              <a:rPr lang="en-US" altLang="zh-CN" b="1" dirty="0">
                <a:solidFill>
                  <a:srgbClr val="C00000"/>
                </a:solidFill>
              </a:rPr>
              <a:t>safety dataset specifically designed with interpretable reasoning </a:t>
            </a:r>
            <a:r>
              <a:rPr lang="en-US" altLang="zh-CN" dirty="0"/>
              <a:t>for this challenge.</a:t>
            </a:r>
          </a:p>
          <a:p>
            <a:pPr marL="285750" indent="-285750">
              <a:buFont typeface="Wingdings" panose="05000000000000000000" pitchFamily="2" charset="2"/>
              <a:buChar char="Ø"/>
            </a:pPr>
            <a:r>
              <a:rPr lang="en-US" altLang="zh-CN" dirty="0"/>
              <a:t>Our dataset incorporates meticulously designed </a:t>
            </a:r>
            <a:r>
              <a:rPr lang="en-US" altLang="zh-CN" b="1" dirty="0">
                <a:solidFill>
                  <a:srgbClr val="C00000"/>
                </a:solidFill>
              </a:rPr>
              <a:t>prompts for explainable reasoning</a:t>
            </a:r>
            <a:r>
              <a:rPr lang="en-US" altLang="zh-CN" dirty="0"/>
              <a:t>. These prompts </a:t>
            </a:r>
            <a:r>
              <a:rPr lang="en-US" altLang="zh-CN" b="1" dirty="0">
                <a:solidFill>
                  <a:srgbClr val="C00000"/>
                </a:solidFill>
              </a:rPr>
              <a:t>guide LVLMs to select the most plausible reasoning paths, thereby aligning their outputs with safety preferences </a:t>
            </a:r>
            <a:r>
              <a:rPr lang="en-US" altLang="zh-CN" dirty="0"/>
              <a:t>and enhancing the process interpretability of LVLMs.</a:t>
            </a:r>
          </a:p>
          <a:p>
            <a:pPr marL="285750" indent="-285750">
              <a:buFont typeface="Wingdings" panose="05000000000000000000" pitchFamily="2" charset="2"/>
              <a:buChar char="Ø"/>
            </a:pPr>
            <a:r>
              <a:rPr lang="en-US" altLang="zh-CN" dirty="0"/>
              <a:t>We conduct a comparative analysis of LVLM performance before and after In-context Learning with our dataset, assessing both safety and utility. The results demonstrate that our dataset significantly </a:t>
            </a:r>
            <a:r>
              <a:rPr lang="en-US" altLang="zh-CN" b="1" dirty="0">
                <a:solidFill>
                  <a:srgbClr val="C00000"/>
                </a:solidFill>
              </a:rPr>
              <a:t>improves the ability of LVLMs to identify and address Implicit Reasoning Safety issues.</a:t>
            </a:r>
            <a:br>
              <a:rPr lang="en-US" altLang="zh-CN" dirty="0"/>
            </a:br>
            <a:br>
              <a:rPr lang="en-US" altLang="zh-CN" dirty="0"/>
            </a:br>
            <a:endParaRPr lang="zh-CN" altLang="en-US" dirty="0"/>
          </a:p>
        </p:txBody>
      </p:sp>
      <p:sp>
        <p:nvSpPr>
          <p:cNvPr id="2" name="文本框 1">
            <a:extLst>
              <a:ext uri="{FF2B5EF4-FFF2-40B4-BE49-F238E27FC236}">
                <a16:creationId xmlns:a16="http://schemas.microsoft.com/office/drawing/2014/main" id="{2144635E-B593-BB30-4443-118D123CE2B6}"/>
              </a:ext>
            </a:extLst>
          </p:cNvPr>
          <p:cNvSpPr txBox="1"/>
          <p:nvPr/>
        </p:nvSpPr>
        <p:spPr>
          <a:xfrm>
            <a:off x="247336" y="757002"/>
            <a:ext cx="8169639" cy="523220"/>
          </a:xfrm>
          <a:prstGeom prst="rect">
            <a:avLst/>
          </a:prstGeom>
          <a:noFill/>
        </p:spPr>
        <p:txBody>
          <a:bodyPr wrap="square" rtlCol="0">
            <a:spAutoFit/>
          </a:bodyPr>
          <a:lstStyle/>
          <a:p>
            <a:r>
              <a:rPr lang="en-US" altLang="zh-CN" dirty="0"/>
              <a:t> </a:t>
            </a:r>
            <a:r>
              <a:rPr lang="en-US" altLang="zh-CN" sz="2800" b="1" dirty="0"/>
              <a:t>Our main contributions are shown below:</a:t>
            </a:r>
            <a:endParaRPr lang="zh-CN" altLang="en-US" sz="2800" b="1" dirty="0"/>
          </a:p>
        </p:txBody>
      </p:sp>
    </p:spTree>
    <p:extLst>
      <p:ext uri="{BB962C8B-B14F-4D97-AF65-F5344CB8AC3E}">
        <p14:creationId xmlns:p14="http://schemas.microsoft.com/office/powerpoint/2010/main" val="3324298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形用户界面, 应用程序&#10;&#10;AI 生成的内容可能不正确。">
            <a:extLst>
              <a:ext uri="{FF2B5EF4-FFF2-40B4-BE49-F238E27FC236}">
                <a16:creationId xmlns:a16="http://schemas.microsoft.com/office/drawing/2014/main" id="{7FB749BF-79E4-01FD-CC9E-3156EB404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893" y="754004"/>
            <a:ext cx="7700214" cy="3165924"/>
          </a:xfrm>
          <a:prstGeom prst="rect">
            <a:avLst/>
          </a:prstGeom>
        </p:spPr>
      </p:pic>
      <p:sp>
        <p:nvSpPr>
          <p:cNvPr id="2" name="文本框 1">
            <a:extLst>
              <a:ext uri="{FF2B5EF4-FFF2-40B4-BE49-F238E27FC236}">
                <a16:creationId xmlns:a16="http://schemas.microsoft.com/office/drawing/2014/main" id="{331ED082-B010-D40B-3F2F-96AD47D979F7}"/>
              </a:ext>
            </a:extLst>
          </p:cNvPr>
          <p:cNvSpPr txBox="1"/>
          <p:nvPr/>
        </p:nvSpPr>
        <p:spPr>
          <a:xfrm>
            <a:off x="914401" y="3867462"/>
            <a:ext cx="11010274" cy="3970318"/>
          </a:xfrm>
          <a:prstGeom prst="rect">
            <a:avLst/>
          </a:prstGeom>
          <a:noFill/>
        </p:spPr>
        <p:txBody>
          <a:bodyPr wrap="square" rtlCol="0">
            <a:spAutoFit/>
          </a:bodyPr>
          <a:lstStyle/>
          <a:p>
            <a:pPr marL="342900" indent="-342900">
              <a:lnSpc>
                <a:spcPct val="150000"/>
              </a:lnSpc>
              <a:buAutoNum type="arabicParenBoth"/>
            </a:pPr>
            <a:r>
              <a:rPr lang="en-US" altLang="zh-CN" b="0" i="0" dirty="0">
                <a:effectLst/>
                <a:latin typeface="Arial" panose="020B0604020202020204" pitchFamily="34" charset="0"/>
              </a:rPr>
              <a:t>Initially, unsafe events are hypothesized from</a:t>
            </a:r>
            <a:r>
              <a:rPr lang="en-US" altLang="zh-CN" dirty="0">
                <a:latin typeface="Inter"/>
              </a:rPr>
              <a:t> </a:t>
            </a:r>
            <a:r>
              <a:rPr lang="en-US" altLang="zh-CN" b="0" i="0" dirty="0">
                <a:effectLst/>
                <a:latin typeface="Arial" panose="020B0604020202020204" pitchFamily="34" charset="0"/>
              </a:rPr>
              <a:t>images, and corresponding test samples are generated. </a:t>
            </a:r>
          </a:p>
          <a:p>
            <a:pPr marL="342900" indent="-342900">
              <a:lnSpc>
                <a:spcPct val="150000"/>
              </a:lnSpc>
              <a:buAutoNum type="arabicParenBoth"/>
            </a:pPr>
            <a:r>
              <a:rPr lang="en-US" altLang="zh-CN" b="0" i="0" dirty="0">
                <a:effectLst/>
                <a:latin typeface="Arial" panose="020B0604020202020204" pitchFamily="34" charset="0"/>
              </a:rPr>
              <a:t>Explainable Chains of Thought (</a:t>
            </a:r>
            <a:r>
              <a:rPr lang="en-US" altLang="zh-CN" b="0" i="0" dirty="0" err="1">
                <a:effectLst/>
                <a:latin typeface="Arial" panose="020B0604020202020204" pitchFamily="34" charset="0"/>
              </a:rPr>
              <a:t>ECoT</a:t>
            </a:r>
            <a:r>
              <a:rPr lang="en-US" altLang="zh-CN" b="0" i="0" dirty="0">
                <a:effectLst/>
                <a:latin typeface="Arial" panose="020B0604020202020204" pitchFamily="34" charset="0"/>
              </a:rPr>
              <a:t>) are then produced</a:t>
            </a:r>
            <a:r>
              <a:rPr lang="en-US" altLang="zh-CN" dirty="0">
                <a:latin typeface="Inter"/>
              </a:rPr>
              <a:t> </a:t>
            </a:r>
            <a:r>
              <a:rPr lang="en-US" altLang="zh-CN" b="0" i="0" dirty="0">
                <a:effectLst/>
                <a:latin typeface="Arial" panose="020B0604020202020204" pitchFamily="34" charset="0"/>
              </a:rPr>
              <a:t>for these generated samples. </a:t>
            </a:r>
          </a:p>
          <a:p>
            <a:pPr marL="342900" indent="-342900">
              <a:lnSpc>
                <a:spcPct val="150000"/>
              </a:lnSpc>
              <a:buAutoNum type="arabicParenBoth"/>
            </a:pPr>
            <a:r>
              <a:rPr lang="en-US" altLang="zh-CN" b="0" i="0" dirty="0">
                <a:effectLst/>
                <a:latin typeface="Arial" panose="020B0604020202020204" pitchFamily="34" charset="0"/>
              </a:rPr>
              <a:t>These </a:t>
            </a:r>
            <a:r>
              <a:rPr lang="en-US" altLang="zh-CN" b="0" i="0" dirty="0" err="1">
                <a:effectLst/>
                <a:latin typeface="Arial" panose="020B0604020202020204" pitchFamily="34" charset="0"/>
              </a:rPr>
              <a:t>ECoT</a:t>
            </a:r>
            <a:r>
              <a:rPr lang="en-US" altLang="zh-CN" b="0" i="0" dirty="0">
                <a:effectLst/>
                <a:latin typeface="Arial" panose="020B0604020202020204" pitchFamily="34" charset="0"/>
              </a:rPr>
              <a:t> subsequently</a:t>
            </a:r>
            <a:r>
              <a:rPr lang="en-US" altLang="zh-CN" dirty="0">
                <a:latin typeface="Inter"/>
              </a:rPr>
              <a:t> </a:t>
            </a:r>
            <a:r>
              <a:rPr lang="en-US" altLang="zh-CN" b="0" i="0" dirty="0">
                <a:effectLst/>
                <a:latin typeface="Arial" panose="020B0604020202020204" pitchFamily="34" charset="0"/>
              </a:rPr>
              <a:t>undergo optimization, which involves reflecting on information redundancy and completeness. </a:t>
            </a:r>
          </a:p>
          <a:p>
            <a:pPr marL="342900" indent="-342900">
              <a:lnSpc>
                <a:spcPct val="150000"/>
              </a:lnSpc>
              <a:buAutoNum type="arabicParenBoth"/>
            </a:pPr>
            <a:r>
              <a:rPr lang="en-US" altLang="zh-CN" b="0" i="0" dirty="0">
                <a:effectLst/>
                <a:latin typeface="Arial" panose="020B0604020202020204" pitchFamily="34" charset="0"/>
              </a:rPr>
              <a:t>A text-only safety</a:t>
            </a:r>
            <a:r>
              <a:rPr lang="en-US" altLang="zh-CN" dirty="0">
                <a:latin typeface="Inter"/>
              </a:rPr>
              <a:t> </a:t>
            </a:r>
            <a:r>
              <a:rPr lang="en-US" altLang="zh-CN" b="0" i="0" dirty="0">
                <a:effectLst/>
                <a:latin typeface="Arial" panose="020B0604020202020204" pitchFamily="34" charset="0"/>
              </a:rPr>
              <a:t>adjudicator is employed to verify the safety of the textual</a:t>
            </a:r>
            <a:r>
              <a:rPr lang="en-US" altLang="zh-CN" dirty="0">
                <a:latin typeface="Inter"/>
              </a:rPr>
              <a:t> </a:t>
            </a:r>
            <a:r>
              <a:rPr lang="en-US" altLang="zh-CN" b="0" i="0" dirty="0">
                <a:effectLst/>
                <a:latin typeface="Arial" panose="020B0604020202020204" pitchFamily="34" charset="0"/>
              </a:rPr>
              <a:t>components.</a:t>
            </a:r>
          </a:p>
          <a:p>
            <a:pPr marL="342900" indent="-342900">
              <a:lnSpc>
                <a:spcPct val="150000"/>
              </a:lnSpc>
              <a:buAutoNum type="arabicParenBoth"/>
            </a:pPr>
            <a:r>
              <a:rPr lang="en-US" altLang="zh-CN" b="0" i="0" dirty="0">
                <a:effectLst/>
                <a:latin typeface="Arial" panose="020B0604020202020204" pitchFamily="34" charset="0"/>
              </a:rPr>
              <a:t>Finally, human reviewers select samples</a:t>
            </a:r>
            <a:r>
              <a:rPr lang="en-US" altLang="zh-CN" dirty="0">
                <a:latin typeface="Inter"/>
              </a:rPr>
              <a:t> </a:t>
            </a:r>
            <a:r>
              <a:rPr lang="en-US" altLang="zh-CN" b="0" i="0" dirty="0">
                <a:effectLst/>
                <a:latin typeface="Arial" panose="020B0604020202020204" pitchFamily="34" charset="0"/>
              </a:rPr>
              <a:t>based on their assessed safety, difficulty, and informativeness, performing any necessary edits to finalize them</a:t>
            </a:r>
            <a:br>
              <a:rPr lang="en-US" altLang="zh-CN" b="0" i="0" dirty="0">
                <a:effectLst/>
                <a:latin typeface="Inter"/>
              </a:rPr>
            </a:br>
            <a:endParaRPr lang="en-US" altLang="zh-CN" b="0" i="0" dirty="0">
              <a:effectLst/>
              <a:latin typeface="Inter"/>
            </a:endParaRPr>
          </a:p>
          <a:p>
            <a:br>
              <a:rPr lang="en-US" altLang="zh-CN" b="0" i="0" dirty="0">
                <a:effectLst/>
                <a:latin typeface="Inter"/>
              </a:rPr>
            </a:br>
            <a:endParaRPr lang="zh-CN" altLang="en-US" dirty="0"/>
          </a:p>
        </p:txBody>
      </p:sp>
      <p:sp>
        <p:nvSpPr>
          <p:cNvPr id="3" name="文本框 2">
            <a:extLst>
              <a:ext uri="{FF2B5EF4-FFF2-40B4-BE49-F238E27FC236}">
                <a16:creationId xmlns:a16="http://schemas.microsoft.com/office/drawing/2014/main" id="{7B410BDE-6734-A2E5-56FF-3A4CC8DC3015}"/>
              </a:ext>
            </a:extLst>
          </p:cNvPr>
          <p:cNvSpPr txBox="1"/>
          <p:nvPr/>
        </p:nvSpPr>
        <p:spPr>
          <a:xfrm>
            <a:off x="187376" y="217357"/>
            <a:ext cx="5246557" cy="523220"/>
          </a:xfrm>
          <a:prstGeom prst="rect">
            <a:avLst/>
          </a:prstGeom>
          <a:noFill/>
        </p:spPr>
        <p:txBody>
          <a:bodyPr wrap="square" rtlCol="0">
            <a:spAutoFit/>
          </a:bodyPr>
          <a:lstStyle/>
          <a:p>
            <a:r>
              <a:rPr lang="en-US" altLang="zh-CN" sz="2800" b="1" dirty="0"/>
              <a:t>SSUI Dataset Framework </a:t>
            </a:r>
            <a:endParaRPr lang="zh-CN" altLang="en-US" sz="2800" b="1" dirty="0"/>
          </a:p>
        </p:txBody>
      </p:sp>
      <p:sp>
        <p:nvSpPr>
          <p:cNvPr id="4" name="文本框 3">
            <a:extLst>
              <a:ext uri="{FF2B5EF4-FFF2-40B4-BE49-F238E27FC236}">
                <a16:creationId xmlns:a16="http://schemas.microsoft.com/office/drawing/2014/main" id="{F71D9D3D-6E6C-1464-2318-4110038DB7F1}"/>
              </a:ext>
            </a:extLst>
          </p:cNvPr>
          <p:cNvSpPr txBox="1"/>
          <p:nvPr/>
        </p:nvSpPr>
        <p:spPr>
          <a:xfrm>
            <a:off x="9233940" y="125024"/>
            <a:ext cx="1716375" cy="707886"/>
          </a:xfrm>
          <a:prstGeom prst="rect">
            <a:avLst/>
          </a:prstGeom>
          <a:noFill/>
        </p:spPr>
        <p:txBody>
          <a:bodyPr wrap="square" rtlCol="0">
            <a:spAutoFit/>
          </a:bodyPr>
          <a:lstStyle/>
          <a:p>
            <a:r>
              <a:rPr lang="en-US" altLang="zh-CN" sz="4000" dirty="0">
                <a:solidFill>
                  <a:srgbClr val="C00000"/>
                </a:solidFill>
                <a:latin typeface="华文隶书" panose="02010800040101010101" pitchFamily="2" charset="-122"/>
                <a:ea typeface="华文隶书" panose="02010800040101010101" pitchFamily="2" charset="-122"/>
              </a:rPr>
              <a:t>5 steps</a:t>
            </a:r>
            <a:endParaRPr lang="zh-CN" altLang="en-US" sz="4000" dirty="0">
              <a:solidFill>
                <a:srgbClr val="C00000"/>
              </a:solidFill>
              <a:latin typeface="华文隶书" panose="02010800040101010101" pitchFamily="2" charset="-122"/>
              <a:ea typeface="华文隶书" panose="02010800040101010101" pitchFamily="2" charset="-122"/>
            </a:endParaRPr>
          </a:p>
        </p:txBody>
      </p:sp>
    </p:spTree>
    <p:extLst>
      <p:ext uri="{BB962C8B-B14F-4D97-AF65-F5344CB8AC3E}">
        <p14:creationId xmlns:p14="http://schemas.microsoft.com/office/powerpoint/2010/main" val="146586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31ED082-B010-D40B-3F2F-96AD47D979F7}"/>
              </a:ext>
            </a:extLst>
          </p:cNvPr>
          <p:cNvSpPr txBox="1"/>
          <p:nvPr/>
        </p:nvSpPr>
        <p:spPr>
          <a:xfrm>
            <a:off x="389744" y="4796852"/>
            <a:ext cx="11250118" cy="1296637"/>
          </a:xfrm>
          <a:prstGeom prst="rect">
            <a:avLst/>
          </a:prstGeom>
          <a:noFill/>
        </p:spPr>
        <p:txBody>
          <a:bodyPr wrap="square" rtlCol="0">
            <a:spAutoFit/>
          </a:bodyPr>
          <a:lstStyle/>
          <a:p>
            <a:pPr algn="just">
              <a:lnSpc>
                <a:spcPct val="150000"/>
              </a:lnSpc>
            </a:pPr>
            <a:r>
              <a:rPr lang="en-US" altLang="zh-CN" b="1" dirty="0"/>
              <a:t>The results presented in Table clearly demonstrate that LVLMs, after undergoing ICL with our SSUI dataset, exhibit superior efficacy in addressing IRS problems and are markedly more adept at generating safe responses.</a:t>
            </a:r>
            <a:endParaRPr lang="zh-CN" altLang="en-US" b="1" dirty="0"/>
          </a:p>
        </p:txBody>
      </p:sp>
      <p:sp>
        <p:nvSpPr>
          <p:cNvPr id="3" name="文本框 2">
            <a:extLst>
              <a:ext uri="{FF2B5EF4-FFF2-40B4-BE49-F238E27FC236}">
                <a16:creationId xmlns:a16="http://schemas.microsoft.com/office/drawing/2014/main" id="{7B410BDE-6734-A2E5-56FF-3A4CC8DC3015}"/>
              </a:ext>
            </a:extLst>
          </p:cNvPr>
          <p:cNvSpPr txBox="1"/>
          <p:nvPr/>
        </p:nvSpPr>
        <p:spPr>
          <a:xfrm>
            <a:off x="187376" y="217357"/>
            <a:ext cx="4459575" cy="523220"/>
          </a:xfrm>
          <a:prstGeom prst="rect">
            <a:avLst/>
          </a:prstGeom>
          <a:noFill/>
        </p:spPr>
        <p:txBody>
          <a:bodyPr wrap="square" rtlCol="0">
            <a:spAutoFit/>
          </a:bodyPr>
          <a:lstStyle/>
          <a:p>
            <a:r>
              <a:rPr lang="en-US" altLang="zh-CN" sz="2800" b="1" dirty="0"/>
              <a:t>Experimental Results</a:t>
            </a:r>
            <a:endParaRPr lang="zh-CN" altLang="en-US" sz="2800" b="1" dirty="0"/>
          </a:p>
        </p:txBody>
      </p:sp>
      <p:pic>
        <p:nvPicPr>
          <p:cNvPr id="8" name="图片 7">
            <a:extLst>
              <a:ext uri="{FF2B5EF4-FFF2-40B4-BE49-F238E27FC236}">
                <a16:creationId xmlns:a16="http://schemas.microsoft.com/office/drawing/2014/main" id="{7E744702-4088-9B68-F937-476709F385D6}"/>
              </a:ext>
            </a:extLst>
          </p:cNvPr>
          <p:cNvPicPr>
            <a:picLocks noChangeAspect="1"/>
          </p:cNvPicPr>
          <p:nvPr/>
        </p:nvPicPr>
        <p:blipFill>
          <a:blip r:embed="rId2"/>
          <a:stretch>
            <a:fillRect/>
          </a:stretch>
        </p:blipFill>
        <p:spPr>
          <a:xfrm>
            <a:off x="1148463" y="1804382"/>
            <a:ext cx="4547798" cy="2190197"/>
          </a:xfrm>
          <a:prstGeom prst="rect">
            <a:avLst/>
          </a:prstGeom>
        </p:spPr>
      </p:pic>
      <p:pic>
        <p:nvPicPr>
          <p:cNvPr id="10" name="图片 9">
            <a:extLst>
              <a:ext uri="{FF2B5EF4-FFF2-40B4-BE49-F238E27FC236}">
                <a16:creationId xmlns:a16="http://schemas.microsoft.com/office/drawing/2014/main" id="{91C1ACB7-423A-0CE4-AFF6-9CBE71C77EEF}"/>
              </a:ext>
            </a:extLst>
          </p:cNvPr>
          <p:cNvPicPr>
            <a:picLocks noChangeAspect="1"/>
          </p:cNvPicPr>
          <p:nvPr/>
        </p:nvPicPr>
        <p:blipFill>
          <a:blip r:embed="rId3"/>
          <a:stretch>
            <a:fillRect/>
          </a:stretch>
        </p:blipFill>
        <p:spPr>
          <a:xfrm>
            <a:off x="6495740" y="1853796"/>
            <a:ext cx="4811167" cy="2140783"/>
          </a:xfrm>
          <a:prstGeom prst="rect">
            <a:avLst/>
          </a:prstGeom>
        </p:spPr>
      </p:pic>
    </p:spTree>
    <p:extLst>
      <p:ext uri="{BB962C8B-B14F-4D97-AF65-F5344CB8AC3E}">
        <p14:creationId xmlns:p14="http://schemas.microsoft.com/office/powerpoint/2010/main" val="12752682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TotalTime>
  <Words>421</Words>
  <Application>Microsoft Office PowerPoint</Application>
  <PresentationFormat>宽屏</PresentationFormat>
  <Paragraphs>17</Paragraphs>
  <Slides>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Inter</vt:lpstr>
      <vt:lpstr>等线</vt:lpstr>
      <vt:lpstr>等线 Light</vt:lpstr>
      <vt:lpstr>华文隶书</vt:lpstr>
      <vt:lpstr>Arial</vt:lpstr>
      <vt:lpstr>Wingdings</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dc:creator>
  <cp:lastModifiedBy>x</cp:lastModifiedBy>
  <cp:revision>1</cp:revision>
  <dcterms:created xsi:type="dcterms:W3CDTF">2025-05-30T10:49:37Z</dcterms:created>
  <dcterms:modified xsi:type="dcterms:W3CDTF">2025-05-30T11:43:23Z</dcterms:modified>
</cp:coreProperties>
</file>