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6" r:id="rId6"/>
    <p:sldId id="270" r:id="rId7"/>
    <p:sldId id="277" r:id="rId8"/>
    <p:sldId id="274" r:id="rId9"/>
    <p:sldId id="275" r:id="rId10"/>
    <p:sldId id="278" r:id="rId11"/>
    <p:sldId id="271" r:id="rId12"/>
    <p:sldId id="282" r:id="rId13"/>
    <p:sldId id="283" r:id="rId14"/>
    <p:sldId id="261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5791" autoAdjust="0"/>
  </p:normalViewPr>
  <p:slideViewPr>
    <p:cSldViewPr snapToGrid="0" snapToObjects="1">
      <p:cViewPr varScale="1">
        <p:scale>
          <a:sx n="68" d="100"/>
          <a:sy n="68" d="100"/>
        </p:scale>
        <p:origin x="-22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0A09D-5E87-9F45-8107-DF8BE61D2216}" type="datetimeFigureOut">
              <a:rPr lang="en-US" smtClean="0"/>
              <a:t>13/03/16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A0EF2-B85B-D347-8CB4-30A4542E6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85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GB" dirty="0" err="1" smtClean="0"/>
              <a:t>imilar</a:t>
            </a:r>
            <a:r>
              <a:rPr lang="en-GB" baseline="0" dirty="0" smtClean="0"/>
              <a:t> to Haskell, but provide more expressive types, Haskell -&gt; Binary tree, </a:t>
            </a:r>
            <a:r>
              <a:rPr lang="en-GB" baseline="0" dirty="0" err="1" smtClean="0"/>
              <a:t>Agda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BinarySearchTrees</a:t>
            </a:r>
            <a:endParaRPr lang="en-GB" baseline="0" dirty="0" smtClean="0"/>
          </a:p>
          <a:p>
            <a:r>
              <a:rPr lang="en-GB" baseline="0" dirty="0" smtClean="0"/>
              <a:t>Different use of dependent types, represents logic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A0EF2-B85B-D347-8CB4-30A4542E69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6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GB" dirty="0" err="1" smtClean="0"/>
              <a:t>imilar</a:t>
            </a:r>
            <a:r>
              <a:rPr lang="en-GB" baseline="0" dirty="0" smtClean="0"/>
              <a:t> to Haskell, but provide more expressive types, Haskell -&gt; Binary tree, </a:t>
            </a:r>
            <a:r>
              <a:rPr lang="en-GB" baseline="0" dirty="0" err="1" smtClean="0"/>
              <a:t>Agda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BinarySearchTrees</a:t>
            </a:r>
            <a:endParaRPr lang="en-GB" baseline="0" dirty="0" smtClean="0"/>
          </a:p>
          <a:p>
            <a:r>
              <a:rPr lang="en-GB" baseline="0" dirty="0" smtClean="0"/>
              <a:t>Different use of dependent types, represents logic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A0EF2-B85B-D347-8CB4-30A4542E69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6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A0EF2-B85B-D347-8CB4-30A4542E69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2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more natural, mathematical</a:t>
            </a:r>
            <a:r>
              <a:rPr lang="en-GB" baseline="0" dirty="0" smtClean="0"/>
              <a:t> way, follows closely the literature on formal languages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A0EF2-B85B-D347-8CB4-30A4542E69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9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F543-F236-3048-AE7C-9F60FE365570}" type="datetimeFigureOut">
              <a:rPr lang="en-US" smtClean="0"/>
              <a:pPr/>
              <a:t>13/03/16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32D7-7571-5344-B89C-949F8B2511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Formalising Automata Theory in </a:t>
            </a:r>
            <a:r>
              <a:rPr lang="en-GB" dirty="0" err="1" smtClean="0"/>
              <a:t>Agda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University of Birmingham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Regex to </a:t>
            </a:r>
            <a:r>
              <a:rPr lang="en-US" dirty="0" err="1"/>
              <a:t>ε</a:t>
            </a:r>
            <a:r>
              <a:rPr lang="en-US" dirty="0"/>
              <a:t>-</a:t>
            </a:r>
            <a:r>
              <a:rPr lang="en-GB" dirty="0"/>
              <a:t>NFA</a:t>
            </a:r>
          </a:p>
          <a:p>
            <a:r>
              <a:rPr lang="en-US" dirty="0" err="1"/>
              <a:t>ε</a:t>
            </a:r>
            <a:r>
              <a:rPr lang="en-US" dirty="0"/>
              <a:t>-</a:t>
            </a:r>
            <a:r>
              <a:rPr lang="en-GB" dirty="0"/>
              <a:t>NFA to NFA</a:t>
            </a:r>
          </a:p>
          <a:p>
            <a:r>
              <a:rPr lang="en-GB" dirty="0"/>
              <a:t>NFA to </a:t>
            </a:r>
            <a:r>
              <a:rPr lang="en-GB" dirty="0" smtClean="0"/>
              <a:t>DFA</a:t>
            </a:r>
          </a:p>
          <a:p>
            <a:r>
              <a:rPr lang="en-GB" dirty="0" smtClean="0"/>
              <a:t>DFA to MDFA</a:t>
            </a:r>
            <a:endParaRPr lang="en-US" dirty="0"/>
          </a:p>
          <a:p>
            <a:r>
              <a:rPr lang="en-US" dirty="0"/>
              <a:t>Prove L(Regex) = L(</a:t>
            </a:r>
            <a:r>
              <a:rPr lang="en-US" dirty="0" err="1"/>
              <a:t>ε</a:t>
            </a:r>
            <a:r>
              <a:rPr lang="en-US" dirty="0"/>
              <a:t>-NFA) = L(NFA) = L(DFA</a:t>
            </a:r>
            <a:r>
              <a:rPr lang="en-US" dirty="0" smtClean="0"/>
              <a:t>) = L(MDFA)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16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Progress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Formalising Regular Expression and Automata	</a:t>
            </a:r>
          </a:p>
          <a:p>
            <a:pPr lvl="1"/>
            <a:r>
              <a:rPr lang="en-US" sz="2400" dirty="0" smtClean="0"/>
              <a:t>Define </a:t>
            </a:r>
            <a:r>
              <a:rPr lang="en-US" sz="2400" dirty="0"/>
              <a:t>Subset and its operations					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400" dirty="0">
              <a:latin typeface="Zapf Dingbats"/>
              <a:ea typeface="Zapf Dingbats"/>
              <a:cs typeface="Zapf Dingbats"/>
              <a:sym typeface="Zapf Dingbats"/>
            </a:endParaRPr>
          </a:p>
          <a:p>
            <a:pPr lvl="1"/>
            <a:r>
              <a:rPr lang="en-US" sz="2400" dirty="0" smtClean="0"/>
              <a:t>Define </a:t>
            </a:r>
            <a:r>
              <a:rPr lang="en-US" sz="2400" dirty="0"/>
              <a:t>Regular Expression and Automata			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400" dirty="0"/>
          </a:p>
          <a:p>
            <a:pPr lvl="1"/>
            <a:r>
              <a:rPr lang="en-US" sz="2400" dirty="0"/>
              <a:t>Define the language specified by them    			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400" dirty="0">
              <a:latin typeface="Zapf Dingbats"/>
              <a:ea typeface="Zapf Dingbats"/>
              <a:cs typeface="Zapf Dingbats"/>
              <a:sym typeface="Zapf Dingbats"/>
            </a:endParaRPr>
          </a:p>
          <a:p>
            <a:pPr lvl="1"/>
            <a:r>
              <a:rPr lang="en-US" sz="2400" dirty="0" smtClean="0"/>
              <a:t>Define </a:t>
            </a:r>
            <a:r>
              <a:rPr lang="en-US" sz="2400" dirty="0"/>
              <a:t>the </a:t>
            </a:r>
            <a:r>
              <a:rPr lang="en-US" sz="2400" dirty="0" smtClean="0"/>
              <a:t>translation</a:t>
            </a:r>
            <a:r>
              <a:rPr lang="en-US" sz="2400" dirty="0"/>
              <a:t>						</a:t>
            </a:r>
            <a:r>
              <a:rPr lang="en-US" sz="2400" dirty="0">
                <a:latin typeface="Zapf Dingbats"/>
                <a:ea typeface="Zapf Dingbats"/>
                <a:cs typeface="Zapf Dingbats"/>
                <a:sym typeface="Zapf Dingbats"/>
              </a:rPr>
              <a:t>		</a:t>
            </a:r>
            <a:endParaRPr lang="en-US" sz="2400" dirty="0"/>
          </a:p>
          <a:p>
            <a:pPr lvl="2"/>
            <a:r>
              <a:rPr lang="en-US" sz="2000" dirty="0"/>
              <a:t>Regex to </a:t>
            </a:r>
            <a:r>
              <a:rPr lang="en-GB" sz="2000" dirty="0" err="1" smtClean="0"/>
              <a:t>ε</a:t>
            </a:r>
            <a:r>
              <a:rPr lang="en-GB" sz="2000" dirty="0" smtClean="0"/>
              <a:t>-NFA</a:t>
            </a:r>
            <a:r>
              <a:rPr lang="en-US" sz="2000" dirty="0"/>
              <a:t>									</a:t>
            </a:r>
            <a:r>
              <a:rPr lang="en-US" sz="20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000" dirty="0"/>
          </a:p>
          <a:p>
            <a:pPr lvl="2"/>
            <a:r>
              <a:rPr lang="en-US" sz="2000" dirty="0"/>
              <a:t>Remove </a:t>
            </a:r>
            <a:r>
              <a:rPr lang="en-US" sz="2000" dirty="0" err="1"/>
              <a:t>ε</a:t>
            </a:r>
            <a:r>
              <a:rPr lang="en-US" sz="2000" dirty="0"/>
              <a:t>-step									</a:t>
            </a:r>
            <a:r>
              <a:rPr lang="en-US" sz="20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000" dirty="0"/>
          </a:p>
          <a:p>
            <a:pPr lvl="2"/>
            <a:r>
              <a:rPr lang="en-US" sz="2000" dirty="0"/>
              <a:t>Powerset construction							</a:t>
            </a:r>
            <a:r>
              <a:rPr lang="en-US" sz="2000" dirty="0" smtClean="0"/>
              <a:t>	</a:t>
            </a:r>
            <a:r>
              <a:rPr lang="en-US" sz="20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</a:p>
          <a:p>
            <a:pPr lvl="2"/>
            <a:r>
              <a:rPr lang="en-US" sz="2000" dirty="0" err="1" smtClean="0"/>
              <a:t>Minimisation</a:t>
            </a:r>
            <a:r>
              <a:rPr lang="en-US" sz="2000" dirty="0" smtClean="0"/>
              <a:t>									</a:t>
            </a:r>
            <a:r>
              <a:rPr lang="en-US" sz="2000" dirty="0"/>
              <a:t>	</a:t>
            </a:r>
            <a:r>
              <a:rPr lang="en-US" sz="2000" dirty="0" smtClean="0"/>
              <a:t>10%</a:t>
            </a:r>
          </a:p>
          <a:p>
            <a:r>
              <a:rPr lang="en-US" sz="2800" dirty="0" smtClean="0"/>
              <a:t>Prove L(Regex) = L(DFA)							</a:t>
            </a:r>
          </a:p>
          <a:p>
            <a:pPr lvl="1"/>
            <a:r>
              <a:rPr lang="en-US" sz="2400" dirty="0" smtClean="0"/>
              <a:t>L</a:t>
            </a:r>
            <a:r>
              <a:rPr lang="en-US" sz="2400" dirty="0"/>
              <a:t>(Regex) = L(</a:t>
            </a:r>
            <a:r>
              <a:rPr lang="en-US" sz="2400" dirty="0" err="1"/>
              <a:t>ε</a:t>
            </a:r>
            <a:r>
              <a:rPr lang="en-US" sz="2400" dirty="0"/>
              <a:t>-NFA)								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400" dirty="0"/>
          </a:p>
          <a:p>
            <a:pPr lvl="1"/>
            <a:r>
              <a:rPr lang="en-US" sz="2400" dirty="0"/>
              <a:t>L(</a:t>
            </a:r>
            <a:r>
              <a:rPr lang="en-US" sz="2400" dirty="0" err="1"/>
              <a:t>ε</a:t>
            </a:r>
            <a:r>
              <a:rPr lang="en-US" sz="2400" dirty="0"/>
              <a:t>-NFA) = L(NFA)									</a:t>
            </a:r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400" dirty="0"/>
          </a:p>
          <a:p>
            <a:pPr lvl="1"/>
            <a:r>
              <a:rPr lang="en-US" sz="2400" dirty="0"/>
              <a:t>L(NFA) = L(DFA)									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</a:p>
          <a:p>
            <a:pPr lvl="1"/>
            <a:r>
              <a:rPr lang="en-US" sz="2400" dirty="0" smtClean="0"/>
              <a:t>L(DFA) = L(MDFA)							</a:t>
            </a:r>
            <a:r>
              <a:rPr lang="en-US" sz="2400" dirty="0"/>
              <a:t>	</a:t>
            </a:r>
            <a:r>
              <a:rPr lang="en-US" sz="2400" dirty="0" smtClean="0"/>
              <a:t>	0%</a:t>
            </a:r>
            <a:endParaRPr lang="en-US" sz="2400" dirty="0"/>
          </a:p>
          <a:p>
            <a:r>
              <a:rPr lang="en-US" sz="2800" dirty="0" smtClean="0"/>
              <a:t>Formalising </a:t>
            </a:r>
            <a:r>
              <a:rPr lang="en-US" sz="2800" dirty="0" err="1" smtClean="0"/>
              <a:t>Myhill-Nerode</a:t>
            </a:r>
            <a:r>
              <a:rPr lang="en-US" sz="2800" dirty="0" smtClean="0"/>
              <a:t> Theorem					10%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580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80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34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2600" dirty="0" smtClean="0"/>
              <a:t>[1] </a:t>
            </a:r>
            <a:r>
              <a:rPr lang="en-GB" sz="2600" dirty="0" err="1" smtClean="0"/>
              <a:t>Firsov</a:t>
            </a:r>
            <a:r>
              <a:rPr lang="en-GB" sz="2600" dirty="0"/>
              <a:t>, D. and </a:t>
            </a:r>
            <a:r>
              <a:rPr lang="en-GB" sz="2600" dirty="0" err="1"/>
              <a:t>Uustalu</a:t>
            </a:r>
            <a:r>
              <a:rPr lang="en-GB" sz="2600" dirty="0"/>
              <a:t>, T</a:t>
            </a:r>
            <a:r>
              <a:rPr lang="en-GB" sz="2600" dirty="0" smtClean="0"/>
              <a:t>. </a:t>
            </a:r>
            <a:r>
              <a:rPr lang="en-GB" sz="2600" dirty="0"/>
              <a:t>(2013). Certified Parsing of Regular Languages. In: </a:t>
            </a:r>
            <a:r>
              <a:rPr lang="en-GB" sz="2600" dirty="0" err="1"/>
              <a:t>Gonthier</a:t>
            </a:r>
            <a:r>
              <a:rPr lang="en-GB" sz="2600" dirty="0"/>
              <a:t>, G. and Norrish, M. </a:t>
            </a:r>
            <a:r>
              <a:rPr lang="en-GB" sz="2600" i="1" dirty="0"/>
              <a:t>Certified Programs and Proofs</a:t>
            </a:r>
            <a:r>
              <a:rPr lang="en-GB" sz="2600" dirty="0"/>
              <a:t>. Melbourne: Springer International Publishing. p98-113.</a:t>
            </a:r>
          </a:p>
          <a:p>
            <a:r>
              <a:rPr lang="en-US" sz="2600" dirty="0" smtClean="0"/>
              <a:t>[2] </a:t>
            </a:r>
            <a:r>
              <a:rPr lang="en-US" sz="2600" dirty="0" err="1" smtClean="0"/>
              <a:t>Aho</a:t>
            </a:r>
            <a:r>
              <a:rPr lang="en-US" sz="2600" dirty="0"/>
              <a:t>, A. and Ullman, J. (1972). </a:t>
            </a:r>
            <a:r>
              <a:rPr lang="en-US" sz="2600" i="1" dirty="0"/>
              <a:t>The Theory of Parsing, Translation and Compiling. Volume I: Parsing</a:t>
            </a:r>
            <a:r>
              <a:rPr lang="en-US" sz="2600" dirty="0"/>
              <a:t>. United States of </a:t>
            </a:r>
            <a:r>
              <a:rPr lang="en-US" sz="2600" dirty="0" smtClean="0"/>
              <a:t>America: Prentice</a:t>
            </a:r>
            <a:r>
              <a:rPr lang="en-US" sz="2600" dirty="0"/>
              <a:t>-Hall, Inc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[3] </a:t>
            </a:r>
            <a:r>
              <a:rPr lang="en-US" sz="2600" dirty="0" err="1" smtClean="0"/>
              <a:t>Bove</a:t>
            </a:r>
            <a:r>
              <a:rPr lang="en-US" sz="2600" dirty="0"/>
              <a:t>, A. and </a:t>
            </a:r>
            <a:r>
              <a:rPr lang="en-US" sz="2600" dirty="0" err="1"/>
              <a:t>Dybjer</a:t>
            </a:r>
            <a:r>
              <a:rPr lang="en-US" sz="2600" dirty="0"/>
              <a:t>, P. (2009). Dependent Types at Work. In: </a:t>
            </a:r>
            <a:r>
              <a:rPr lang="en-US" sz="2600" dirty="0" err="1"/>
              <a:t>Bove</a:t>
            </a:r>
            <a:r>
              <a:rPr lang="en-US" sz="2600" dirty="0"/>
              <a:t>, A., Barbosa, L., </a:t>
            </a:r>
            <a:r>
              <a:rPr lang="en-US" sz="2600" dirty="0" err="1"/>
              <a:t>Pardo</a:t>
            </a:r>
            <a:r>
              <a:rPr lang="en-US" sz="2600" dirty="0"/>
              <a:t>, A. and Pinto, J. </a:t>
            </a:r>
            <a:r>
              <a:rPr lang="en-US" sz="2600" i="1" dirty="0"/>
              <a:t>Language Engineering and Rigorous Software Development.</a:t>
            </a:r>
            <a:r>
              <a:rPr lang="en-US" sz="2600" dirty="0"/>
              <a:t> Berlin: Springer Berlin Heidelberg. p57-99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[4] </a:t>
            </a:r>
            <a:r>
              <a:rPr lang="en-US" sz="2600" dirty="0" err="1" smtClean="0"/>
              <a:t>Norell</a:t>
            </a:r>
            <a:r>
              <a:rPr lang="en-US" sz="2600" dirty="0"/>
              <a:t>, U. and Chapman, J. (2009). Dependently Typed Programming in </a:t>
            </a:r>
            <a:r>
              <a:rPr lang="en-US" sz="2600" dirty="0" err="1"/>
              <a:t>Agda</a:t>
            </a:r>
            <a:r>
              <a:rPr lang="en-US" sz="2600" dirty="0"/>
              <a:t>. In: </a:t>
            </a:r>
            <a:r>
              <a:rPr lang="en-US" sz="2600" dirty="0" err="1"/>
              <a:t>Koopman</a:t>
            </a:r>
            <a:r>
              <a:rPr lang="en-US" sz="2600" dirty="0"/>
              <a:t>, P., </a:t>
            </a:r>
            <a:r>
              <a:rPr lang="en-US" sz="2600" dirty="0" err="1"/>
              <a:t>Plasmeijer</a:t>
            </a:r>
            <a:r>
              <a:rPr lang="en-US" sz="2600" dirty="0"/>
              <a:t>, R. and </a:t>
            </a:r>
            <a:r>
              <a:rPr lang="en-US" sz="2600" dirty="0" err="1"/>
              <a:t>Swierstra</a:t>
            </a:r>
            <a:r>
              <a:rPr lang="en-US" sz="2600" dirty="0"/>
              <a:t>, D. </a:t>
            </a:r>
            <a:r>
              <a:rPr lang="en-US" sz="2600" i="1" dirty="0"/>
              <a:t>Advanced Functional Programming</a:t>
            </a:r>
            <a:r>
              <a:rPr lang="en-US" sz="2600" dirty="0"/>
              <a:t>. Berlin: Springer Berlin Heidelberg. p230-266.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Translating </a:t>
            </a:r>
            <a:r>
              <a:rPr lang="en-GB" sz="2800" dirty="0" smtClean="0"/>
              <a:t>from</a:t>
            </a:r>
            <a:r>
              <a:rPr lang="en-GB" sz="2800" dirty="0" smtClean="0"/>
              <a:t> </a:t>
            </a:r>
            <a:r>
              <a:rPr lang="en-US" sz="2800" dirty="0" smtClean="0"/>
              <a:t>regular expressions to automata in Agda</a:t>
            </a:r>
          </a:p>
          <a:p>
            <a:pPr lvl="1"/>
            <a:r>
              <a:rPr lang="en-US" sz="2400" dirty="0" smtClean="0"/>
              <a:t>Regex -&gt; </a:t>
            </a:r>
            <a:r>
              <a:rPr lang="en-US" sz="2400" dirty="0" smtClean="0"/>
              <a:t>NFA (Thompson’s Construction)</a:t>
            </a:r>
            <a:endParaRPr lang="en-US" sz="2400" dirty="0" smtClean="0"/>
          </a:p>
          <a:p>
            <a:pPr lvl="1"/>
            <a:r>
              <a:rPr lang="en-US" sz="2400" dirty="0"/>
              <a:t>Remove </a:t>
            </a:r>
            <a:r>
              <a:rPr lang="en-US" sz="2400" dirty="0" smtClean="0"/>
              <a:t>ε-steps</a:t>
            </a:r>
          </a:p>
          <a:p>
            <a:pPr lvl="1"/>
            <a:r>
              <a:rPr lang="en-US" sz="2400" dirty="0" err="1" smtClean="0"/>
              <a:t>Powerset</a:t>
            </a:r>
            <a:r>
              <a:rPr lang="en-US" sz="2400" dirty="0" smtClean="0"/>
              <a:t> construction</a:t>
            </a:r>
          </a:p>
          <a:p>
            <a:pPr lvl="1"/>
            <a:r>
              <a:rPr lang="en-US" sz="2400" dirty="0" smtClean="0"/>
              <a:t>Quotient construction</a:t>
            </a:r>
            <a:endParaRPr lang="en-US" sz="2400" dirty="0"/>
          </a:p>
          <a:p>
            <a:r>
              <a:rPr lang="en-US" sz="2800" dirty="0" smtClean="0"/>
              <a:t>Proving their correctness in Agda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 ∀</a:t>
            </a:r>
            <a:r>
              <a:rPr lang="en-GB" sz="2400" dirty="0" smtClean="0"/>
              <a:t>e. </a:t>
            </a:r>
            <a:r>
              <a:rPr lang="en-US" sz="2400" dirty="0" smtClean="0"/>
              <a:t>L(e) = L(regexToDFA e)</a:t>
            </a:r>
          </a:p>
          <a:p>
            <a:r>
              <a:rPr lang="en-GB" sz="2800" dirty="0" smtClean="0"/>
              <a:t>Formalising</a:t>
            </a:r>
            <a:r>
              <a:rPr lang="en-US" sz="2800" dirty="0" smtClean="0"/>
              <a:t> </a:t>
            </a:r>
            <a:r>
              <a:rPr lang="en-US" sz="2800" dirty="0" err="1" smtClean="0"/>
              <a:t>Myhill-Nerode</a:t>
            </a:r>
            <a:r>
              <a:rPr lang="en-US" sz="2800" dirty="0" smtClean="0"/>
              <a:t> Theorem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Dependently typed programming language</a:t>
            </a:r>
          </a:p>
          <a:p>
            <a:r>
              <a:rPr lang="en-US" sz="2800" dirty="0" smtClean="0"/>
              <a:t>Dependent type</a:t>
            </a:r>
          </a:p>
          <a:p>
            <a:pPr lvl="1"/>
            <a:r>
              <a:rPr lang="en-US" sz="2400" dirty="0" smtClean="0"/>
              <a:t>A type that is indexed by a value of a type</a:t>
            </a:r>
          </a:p>
          <a:p>
            <a:pPr lvl="2"/>
            <a:r>
              <a:rPr lang="en-US" sz="2000" dirty="0" err="1" smtClean="0"/>
              <a:t>Vec</a:t>
            </a:r>
            <a:r>
              <a:rPr lang="en-US" sz="2000" dirty="0" smtClean="0"/>
              <a:t> Nat n </a:t>
            </a:r>
            <a:r>
              <a:rPr lang="en-US" sz="2000" dirty="0"/>
              <a:t>	</a:t>
            </a:r>
            <a:r>
              <a:rPr lang="en-US" sz="2000" dirty="0" smtClean="0"/>
              <a:t>e.g. </a:t>
            </a:r>
            <a:r>
              <a:rPr lang="en-US" sz="2000" dirty="0" err="1" smtClean="0"/>
              <a:t>Vec</a:t>
            </a:r>
            <a:r>
              <a:rPr lang="en-US" sz="2000" dirty="0" smtClean="0"/>
              <a:t> Nat 1 , </a:t>
            </a:r>
            <a:r>
              <a:rPr lang="en-US" sz="2000" dirty="0" err="1" smtClean="0"/>
              <a:t>Vec</a:t>
            </a:r>
            <a:r>
              <a:rPr lang="en-US" sz="2000" dirty="0" smtClean="0"/>
              <a:t> Nat 10</a:t>
            </a:r>
          </a:p>
          <a:p>
            <a:pPr lvl="1"/>
            <a:r>
              <a:rPr lang="en-US" sz="2400" dirty="0" smtClean="0"/>
              <a:t>Gives more precise types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Binary search tree</a:t>
            </a:r>
          </a:p>
          <a:p>
            <a:pPr lvl="1"/>
            <a:r>
              <a:rPr lang="en-US" sz="2400" dirty="0" smtClean="0"/>
              <a:t>Corresponds to quantification in logic</a:t>
            </a:r>
          </a:p>
        </p:txBody>
      </p:sp>
    </p:spTree>
    <p:extLst>
      <p:ext uri="{BB962C8B-B14F-4D97-AF65-F5344CB8AC3E}">
        <p14:creationId xmlns:p14="http://schemas.microsoft.com/office/powerpoint/2010/main" val="87659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Agda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Encoding predicate </a:t>
            </a:r>
            <a:r>
              <a:rPr lang="en-GB" sz="2800" dirty="0"/>
              <a:t>l</a:t>
            </a:r>
            <a:r>
              <a:rPr lang="en-GB" sz="2800" dirty="0" smtClean="0"/>
              <a:t>ogic</a:t>
            </a:r>
            <a:endParaRPr lang="en-GB" sz="2800" dirty="0"/>
          </a:p>
        </p:txBody>
      </p:sp>
      <p:pic>
        <p:nvPicPr>
          <p:cNvPr id="5" name="Picture 4" descr="Screen Shot 2015-12-01 at 11.45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4" r="57534" b="35439"/>
          <a:stretch/>
        </p:blipFill>
        <p:spPr>
          <a:xfrm>
            <a:off x="910568" y="2175288"/>
            <a:ext cx="7338284" cy="43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Dependently typed programming language</a:t>
            </a:r>
          </a:p>
          <a:p>
            <a:r>
              <a:rPr lang="en-US" sz="2800" dirty="0" smtClean="0"/>
              <a:t>Dependent type</a:t>
            </a:r>
          </a:p>
          <a:p>
            <a:pPr lvl="1"/>
            <a:r>
              <a:rPr lang="en-US" sz="2400" dirty="0" smtClean="0"/>
              <a:t>A type that is indexed by a value of other type</a:t>
            </a:r>
          </a:p>
          <a:p>
            <a:pPr lvl="2"/>
            <a:r>
              <a:rPr lang="en-US" sz="2000" dirty="0" err="1" smtClean="0"/>
              <a:t>Vec</a:t>
            </a:r>
            <a:r>
              <a:rPr lang="en-US" sz="2000" dirty="0" smtClean="0"/>
              <a:t> Nat n </a:t>
            </a:r>
            <a:r>
              <a:rPr lang="en-US" sz="2000" dirty="0"/>
              <a:t>	</a:t>
            </a:r>
            <a:r>
              <a:rPr lang="en-US" sz="2000" dirty="0" smtClean="0"/>
              <a:t>e.g. </a:t>
            </a:r>
            <a:r>
              <a:rPr lang="en-US" sz="2000" dirty="0" err="1" smtClean="0"/>
              <a:t>Vec</a:t>
            </a:r>
            <a:r>
              <a:rPr lang="en-US" sz="2000" dirty="0" smtClean="0"/>
              <a:t> Nat 1 , </a:t>
            </a:r>
            <a:r>
              <a:rPr lang="en-US" sz="2000" dirty="0" err="1" smtClean="0"/>
              <a:t>Vec</a:t>
            </a:r>
            <a:r>
              <a:rPr lang="en-US" sz="2000" dirty="0" smtClean="0"/>
              <a:t> Nat 10</a:t>
            </a:r>
          </a:p>
          <a:p>
            <a:pPr lvl="1"/>
            <a:r>
              <a:rPr lang="en-US" sz="2400" dirty="0" smtClean="0"/>
              <a:t>Gives more precise types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Binary search tree</a:t>
            </a:r>
          </a:p>
          <a:p>
            <a:pPr lvl="1"/>
            <a:r>
              <a:rPr lang="en-US" sz="2400" dirty="0" smtClean="0"/>
              <a:t>Corresponds to quantification in logic</a:t>
            </a:r>
          </a:p>
          <a:p>
            <a:r>
              <a:rPr lang="en-US" sz="2800" dirty="0"/>
              <a:t>Proof </a:t>
            </a:r>
            <a:r>
              <a:rPr lang="en-US" sz="2800" dirty="0" smtClean="0"/>
              <a:t>assistant</a:t>
            </a:r>
          </a:p>
          <a:p>
            <a:pPr lvl="1"/>
            <a:r>
              <a:rPr lang="en-US" sz="2400" dirty="0" smtClean="0"/>
              <a:t>Write programs</a:t>
            </a:r>
          </a:p>
          <a:p>
            <a:pPr lvl="1"/>
            <a:r>
              <a:rPr lang="en-US" sz="2400" dirty="0" smtClean="0"/>
              <a:t>Prove their correctness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271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Agda</a:t>
            </a:r>
            <a:endParaRPr lang="en-GB" sz="3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Encoding specification of program</a:t>
            </a:r>
            <a:endParaRPr lang="en-GB" sz="2800" dirty="0"/>
          </a:p>
        </p:txBody>
      </p:sp>
      <p:pic>
        <p:nvPicPr>
          <p:cNvPr id="8" name="Picture 7" descr="Screen Shot 2015-11-30 at 16.44.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5" r="55777" b="37994"/>
          <a:stretch/>
        </p:blipFill>
        <p:spPr>
          <a:xfrm>
            <a:off x="627726" y="2372379"/>
            <a:ext cx="8202514" cy="36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Formalising the translation of </a:t>
            </a:r>
            <a:r>
              <a:rPr lang="en-US" sz="2800" dirty="0"/>
              <a:t>regular expressions to automata in </a:t>
            </a:r>
            <a:r>
              <a:rPr lang="en-US" sz="2800" dirty="0" err="1"/>
              <a:t>Agda</a:t>
            </a:r>
            <a:endParaRPr lang="en-US" sz="2800" dirty="0"/>
          </a:p>
          <a:p>
            <a:pPr lvl="1"/>
            <a:r>
              <a:rPr lang="en-US" sz="2400" dirty="0"/>
              <a:t>Regex -&gt; </a:t>
            </a:r>
            <a:r>
              <a:rPr lang="en-US" sz="2400" dirty="0"/>
              <a:t>NFA (Thompson’s Construction</a:t>
            </a:r>
            <a:r>
              <a:rPr lang="en-US" sz="2400" dirty="0" smtClean="0"/>
              <a:t>)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/>
              <a:t>Remove </a:t>
            </a:r>
            <a:r>
              <a:rPr lang="en-US" sz="2400" dirty="0" err="1"/>
              <a:t>ε</a:t>
            </a:r>
            <a:r>
              <a:rPr lang="en-US" sz="2400" dirty="0"/>
              <a:t>-steps</a:t>
            </a:r>
          </a:p>
          <a:p>
            <a:pPr lvl="1"/>
            <a:r>
              <a:rPr lang="en-US" sz="2400" dirty="0" err="1"/>
              <a:t>Powerset</a:t>
            </a:r>
            <a:r>
              <a:rPr lang="en-US" sz="2400" dirty="0"/>
              <a:t> construction</a:t>
            </a:r>
          </a:p>
          <a:p>
            <a:pPr lvl="1"/>
            <a:r>
              <a:rPr lang="en-US" sz="2400" dirty="0"/>
              <a:t>Quotient construction</a:t>
            </a:r>
          </a:p>
          <a:p>
            <a:r>
              <a:rPr lang="en-US" sz="2800" dirty="0"/>
              <a:t>Proving their correctness in </a:t>
            </a:r>
            <a:r>
              <a:rPr lang="en-US" sz="2800" dirty="0" err="1"/>
              <a:t>Agda</a:t>
            </a:r>
            <a:endParaRPr lang="en-US" sz="2800" dirty="0"/>
          </a:p>
          <a:p>
            <a:pPr lvl="1"/>
            <a:r>
              <a:rPr lang="en-US" sz="2400" dirty="0"/>
              <a:t>e.g. ∀</a:t>
            </a:r>
            <a:r>
              <a:rPr lang="en-GB" sz="2400" dirty="0"/>
              <a:t>e. </a:t>
            </a:r>
            <a:r>
              <a:rPr lang="en-US" sz="2400" dirty="0"/>
              <a:t>L(e) = L(</a:t>
            </a:r>
            <a:r>
              <a:rPr lang="en-US" sz="2400" dirty="0" err="1"/>
              <a:t>regexToDFA</a:t>
            </a:r>
            <a:r>
              <a:rPr lang="en-US" sz="2400" dirty="0"/>
              <a:t> e)</a:t>
            </a:r>
          </a:p>
          <a:p>
            <a:r>
              <a:rPr lang="en-GB" sz="2800" dirty="0"/>
              <a:t>Formalising</a:t>
            </a:r>
            <a:r>
              <a:rPr lang="en-US" sz="2800" dirty="0"/>
              <a:t> </a:t>
            </a:r>
            <a:r>
              <a:rPr lang="en-US" sz="2800" dirty="0" err="1"/>
              <a:t>Myhill-Nerode</a:t>
            </a:r>
            <a:r>
              <a:rPr lang="en-US" sz="2800" dirty="0"/>
              <a:t> Theorem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88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Our Approach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Definitions follow tightly to the book written by </a:t>
            </a:r>
            <a:r>
              <a:rPr lang="en-US" sz="2800" dirty="0" err="1" smtClean="0"/>
              <a:t>Aho</a:t>
            </a:r>
            <a:r>
              <a:rPr lang="en-US" sz="2800" dirty="0"/>
              <a:t>, A. and Ullman, J. (1972)</a:t>
            </a:r>
            <a:endParaRPr lang="en-GB" sz="2800" dirty="0" smtClean="0"/>
          </a:p>
          <a:p>
            <a:r>
              <a:rPr lang="en-GB" sz="2800" dirty="0" err="1" smtClean="0"/>
              <a:t>DecSubset</a:t>
            </a:r>
            <a:endParaRPr lang="en-GB" sz="2800" dirty="0" smtClean="0"/>
          </a:p>
          <a:p>
            <a:pPr lvl="1"/>
            <a:r>
              <a:rPr lang="en-GB" sz="2400" dirty="0" smtClean="0"/>
              <a:t>i.e. Q -&gt; Bool</a:t>
            </a:r>
          </a:p>
          <a:p>
            <a:pPr lvl="1"/>
            <a:endParaRPr lang="en-GB" sz="2400" dirty="0" smtClean="0"/>
          </a:p>
        </p:txBody>
      </p:sp>
      <p:pic>
        <p:nvPicPr>
          <p:cNvPr id="5" name="Picture 4" descr="Screen Shot 2015-12-10 at 22.54.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6" r="83854" b="39722"/>
          <a:stretch/>
        </p:blipFill>
        <p:spPr>
          <a:xfrm>
            <a:off x="3625851" y="2759074"/>
            <a:ext cx="4457699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Our Approach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Screen Shot 2015-12-02 at 21.16.19 (2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75" r="45877" b="14541"/>
          <a:stretch/>
        </p:blipFill>
        <p:spPr>
          <a:xfrm>
            <a:off x="457200" y="1298575"/>
            <a:ext cx="8229600" cy="3571641"/>
          </a:xfrm>
          <a:prstGeom prst="rect">
            <a:avLst/>
          </a:prstGeom>
        </p:spPr>
      </p:pic>
      <p:pic>
        <p:nvPicPr>
          <p:cNvPr id="8" name="Picture 7" descr="Screen Shot 2015-12-11 at 03.25.5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34" r="62847" b="21666"/>
          <a:stretch/>
        </p:blipFill>
        <p:spPr>
          <a:xfrm>
            <a:off x="457200" y="4949590"/>
            <a:ext cx="5607050" cy="16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361</Words>
  <Application>Microsoft Macintosh PowerPoint</Application>
  <PresentationFormat>On-screen Show (4:3)</PresentationFormat>
  <Paragraphs>89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Formalising Automata Theory in Agda</vt:lpstr>
      <vt:lpstr>Project Objectives</vt:lpstr>
      <vt:lpstr>Agda</vt:lpstr>
      <vt:lpstr>Agda</vt:lpstr>
      <vt:lpstr>Agda</vt:lpstr>
      <vt:lpstr>Agda</vt:lpstr>
      <vt:lpstr>Project Objectives</vt:lpstr>
      <vt:lpstr>Our Approach</vt:lpstr>
      <vt:lpstr>Our Approach</vt:lpstr>
      <vt:lpstr>Our Approach</vt:lpstr>
      <vt:lpstr>Progress</vt:lpstr>
      <vt:lpstr>Evaluation</vt:lpstr>
      <vt:lpstr>Evaluation</vt:lpstr>
      <vt:lpstr>References</vt:lpstr>
      <vt:lpstr>Q &amp; A</vt:lpstr>
    </vt:vector>
  </TitlesOfParts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Inspection Template</dc:title>
  <dc:creator>Andrew Howes</dc:creator>
  <cp:lastModifiedBy>Steven Cheung</cp:lastModifiedBy>
  <cp:revision>324</cp:revision>
  <dcterms:created xsi:type="dcterms:W3CDTF">2013-06-22T16:24:10Z</dcterms:created>
  <dcterms:modified xsi:type="dcterms:W3CDTF">2016-03-13T11:39:12Z</dcterms:modified>
</cp:coreProperties>
</file>