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36585525" cy="27432000"/>
  <p:notesSz cx="9144000" cy="6858000"/>
  <p:defaultTextStyle>
    <a:defPPr>
      <a:defRPr lang="zh-TW"/>
    </a:defPPr>
    <a:lvl1pPr marL="0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9029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8057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7086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6114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5143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4172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3200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2229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843" autoAdjust="0"/>
    <p:restoredTop sz="97265" autoAdjust="0"/>
  </p:normalViewPr>
  <p:slideViewPr>
    <p:cSldViewPr snapToGrid="0" snapToObjects="1">
      <p:cViewPr>
        <p:scale>
          <a:sx n="50" d="100"/>
          <a:sy n="50" d="100"/>
        </p:scale>
        <p:origin x="1456" y="360"/>
      </p:cViewPr>
      <p:guideLst>
        <p:guide orient="horz" pos="8640"/>
        <p:guide pos="115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43915" y="8521702"/>
            <a:ext cx="31097696" cy="5880100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5487829" y="15544800"/>
            <a:ext cx="25609868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5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4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2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12/7/15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19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12/7/15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11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26524506" y="1098554"/>
            <a:ext cx="8231743" cy="23406100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829276" y="1098554"/>
            <a:ext cx="24085471" cy="23406100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12/7/15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906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12/7/15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184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0005" y="17627602"/>
            <a:ext cx="31097696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0005" y="11626854"/>
            <a:ext cx="31097696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902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805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7086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611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5143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417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3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2229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12/7/15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718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829276" y="6400802"/>
            <a:ext cx="16158607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597642" y="6400802"/>
            <a:ext cx="16158607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12/7/15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69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9276" y="6140452"/>
            <a:ext cx="16164961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9029" indent="0">
              <a:buNone/>
              <a:defRPr sz="8000" b="1"/>
            </a:lvl2pPr>
            <a:lvl3pPr marL="3658057" indent="0">
              <a:buNone/>
              <a:defRPr sz="7200" b="1"/>
            </a:lvl3pPr>
            <a:lvl4pPr marL="5487086" indent="0">
              <a:buNone/>
              <a:defRPr sz="6400" b="1"/>
            </a:lvl4pPr>
            <a:lvl5pPr marL="7316114" indent="0">
              <a:buNone/>
              <a:defRPr sz="6400" b="1"/>
            </a:lvl5pPr>
            <a:lvl6pPr marL="9145143" indent="0">
              <a:buNone/>
              <a:defRPr sz="6400" b="1"/>
            </a:lvl6pPr>
            <a:lvl7pPr marL="10974172" indent="0">
              <a:buNone/>
              <a:defRPr sz="6400" b="1"/>
            </a:lvl7pPr>
            <a:lvl8pPr marL="12803200" indent="0">
              <a:buNone/>
              <a:defRPr sz="6400" b="1"/>
            </a:lvl8pPr>
            <a:lvl9pPr marL="14632229" indent="0">
              <a:buNone/>
              <a:defRPr sz="64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29276" y="8699500"/>
            <a:ext cx="16164961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8584941" y="6140452"/>
            <a:ext cx="1617131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9029" indent="0">
              <a:buNone/>
              <a:defRPr sz="8000" b="1"/>
            </a:lvl2pPr>
            <a:lvl3pPr marL="3658057" indent="0">
              <a:buNone/>
              <a:defRPr sz="7200" b="1"/>
            </a:lvl3pPr>
            <a:lvl4pPr marL="5487086" indent="0">
              <a:buNone/>
              <a:defRPr sz="6400" b="1"/>
            </a:lvl4pPr>
            <a:lvl5pPr marL="7316114" indent="0">
              <a:buNone/>
              <a:defRPr sz="6400" b="1"/>
            </a:lvl5pPr>
            <a:lvl6pPr marL="9145143" indent="0">
              <a:buNone/>
              <a:defRPr sz="6400" b="1"/>
            </a:lvl6pPr>
            <a:lvl7pPr marL="10974172" indent="0">
              <a:buNone/>
              <a:defRPr sz="6400" b="1"/>
            </a:lvl7pPr>
            <a:lvl8pPr marL="12803200" indent="0">
              <a:buNone/>
              <a:defRPr sz="6400" b="1"/>
            </a:lvl8pPr>
            <a:lvl9pPr marL="14632229" indent="0">
              <a:buNone/>
              <a:defRPr sz="64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8584941" y="8699500"/>
            <a:ext cx="1617131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12/7/15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481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12/7/15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376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12/7/15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585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9278" y="1092200"/>
            <a:ext cx="12036386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03924" y="1092202"/>
            <a:ext cx="20452325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9278" y="5740402"/>
            <a:ext cx="12036386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9029" indent="0">
              <a:buNone/>
              <a:defRPr sz="4800"/>
            </a:lvl2pPr>
            <a:lvl3pPr marL="3658057" indent="0">
              <a:buNone/>
              <a:defRPr sz="4000"/>
            </a:lvl3pPr>
            <a:lvl4pPr marL="5487086" indent="0">
              <a:buNone/>
              <a:defRPr sz="3600"/>
            </a:lvl4pPr>
            <a:lvl5pPr marL="7316114" indent="0">
              <a:buNone/>
              <a:defRPr sz="3600"/>
            </a:lvl5pPr>
            <a:lvl6pPr marL="9145143" indent="0">
              <a:buNone/>
              <a:defRPr sz="3600"/>
            </a:lvl6pPr>
            <a:lvl7pPr marL="10974172" indent="0">
              <a:buNone/>
              <a:defRPr sz="3600"/>
            </a:lvl7pPr>
            <a:lvl8pPr marL="12803200" indent="0">
              <a:buNone/>
              <a:defRPr sz="3600"/>
            </a:lvl8pPr>
            <a:lvl9pPr marL="14632229" indent="0">
              <a:buNone/>
              <a:defRPr sz="3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12/7/15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15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71019" y="19202400"/>
            <a:ext cx="21951315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171019" y="2451100"/>
            <a:ext cx="21951315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9029" indent="0">
              <a:buNone/>
              <a:defRPr sz="11200"/>
            </a:lvl2pPr>
            <a:lvl3pPr marL="3658057" indent="0">
              <a:buNone/>
              <a:defRPr sz="9600"/>
            </a:lvl3pPr>
            <a:lvl4pPr marL="5487086" indent="0">
              <a:buNone/>
              <a:defRPr sz="8000"/>
            </a:lvl4pPr>
            <a:lvl5pPr marL="7316114" indent="0">
              <a:buNone/>
              <a:defRPr sz="8000"/>
            </a:lvl5pPr>
            <a:lvl6pPr marL="9145143" indent="0">
              <a:buNone/>
              <a:defRPr sz="8000"/>
            </a:lvl6pPr>
            <a:lvl7pPr marL="10974172" indent="0">
              <a:buNone/>
              <a:defRPr sz="8000"/>
            </a:lvl7pPr>
            <a:lvl8pPr marL="12803200" indent="0">
              <a:buNone/>
              <a:defRPr sz="8000"/>
            </a:lvl8pPr>
            <a:lvl9pPr marL="14632229" indent="0">
              <a:buNone/>
              <a:defRPr sz="8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171019" y="21469352"/>
            <a:ext cx="21951315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9029" indent="0">
              <a:buNone/>
              <a:defRPr sz="4800"/>
            </a:lvl2pPr>
            <a:lvl3pPr marL="3658057" indent="0">
              <a:buNone/>
              <a:defRPr sz="4000"/>
            </a:lvl3pPr>
            <a:lvl4pPr marL="5487086" indent="0">
              <a:buNone/>
              <a:defRPr sz="3600"/>
            </a:lvl4pPr>
            <a:lvl5pPr marL="7316114" indent="0">
              <a:buNone/>
              <a:defRPr sz="3600"/>
            </a:lvl5pPr>
            <a:lvl6pPr marL="9145143" indent="0">
              <a:buNone/>
              <a:defRPr sz="3600"/>
            </a:lvl6pPr>
            <a:lvl7pPr marL="10974172" indent="0">
              <a:buNone/>
              <a:defRPr sz="3600"/>
            </a:lvl7pPr>
            <a:lvl8pPr marL="12803200" indent="0">
              <a:buNone/>
              <a:defRPr sz="3600"/>
            </a:lvl8pPr>
            <a:lvl9pPr marL="14632229" indent="0">
              <a:buNone/>
              <a:defRPr sz="3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12/7/15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297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829276" y="1098552"/>
            <a:ext cx="32926973" cy="4572000"/>
          </a:xfrm>
          <a:prstGeom prst="rect">
            <a:avLst/>
          </a:prstGeom>
        </p:spPr>
        <p:txBody>
          <a:bodyPr vert="horz" lIns="365806" tIns="182903" rIns="365806" bIns="182903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9276" y="6400802"/>
            <a:ext cx="32926973" cy="18103852"/>
          </a:xfrm>
          <a:prstGeom prst="rect">
            <a:avLst/>
          </a:prstGeom>
        </p:spPr>
        <p:txBody>
          <a:bodyPr vert="horz" lIns="365806" tIns="182903" rIns="365806" bIns="182903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829276" y="25425402"/>
            <a:ext cx="8536623" cy="1460500"/>
          </a:xfrm>
          <a:prstGeom prst="rect">
            <a:avLst/>
          </a:prstGeom>
        </p:spPr>
        <p:txBody>
          <a:bodyPr vert="horz" lIns="365806" tIns="182903" rIns="365806" bIns="182903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1E35-1BEE-2D42-B909-61FDED0A3A85}" type="datetimeFigureOut">
              <a:rPr kumimoji="1" lang="zh-TW" altLang="en-US" smtClean="0"/>
              <a:t>12/7/15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500055" y="25425402"/>
            <a:ext cx="11585416" cy="1460500"/>
          </a:xfrm>
          <a:prstGeom prst="rect">
            <a:avLst/>
          </a:prstGeom>
        </p:spPr>
        <p:txBody>
          <a:bodyPr vert="horz" lIns="365806" tIns="182903" rIns="365806" bIns="182903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6219626" y="25425402"/>
            <a:ext cx="8536623" cy="1460500"/>
          </a:xfrm>
          <a:prstGeom prst="rect">
            <a:avLst/>
          </a:prstGeom>
        </p:spPr>
        <p:txBody>
          <a:bodyPr vert="horz" lIns="365806" tIns="182903" rIns="365806" bIns="182903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948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9029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771" indent="-1371771" algn="l" defTabSz="1829029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2171" indent="-1143143" algn="l" defTabSz="1829029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572" indent="-914514" algn="l" defTabSz="1829029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1600" indent="-914514" algn="l" defTabSz="1829029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30629" indent="-914514" algn="l" defTabSz="1829029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9657" indent="-914514" algn="l" defTabSz="182902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8686" indent="-914514" algn="l" defTabSz="182902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7715" indent="-914514" algn="l" defTabSz="182902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6743" indent="-914514" algn="l" defTabSz="182902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9029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8057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7086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6114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5143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4172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3200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2229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接點 39"/>
          <p:cNvCxnSpPr/>
          <p:nvPr/>
        </p:nvCxnSpPr>
        <p:spPr>
          <a:xfrm>
            <a:off x="1054358" y="26375960"/>
            <a:ext cx="3450252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29322008" y="22458240"/>
            <a:ext cx="6234877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TW" sz="2000" b="1" dirty="0" smtClean="0">
                <a:latin typeface="Arial"/>
                <a:cs typeface="Arial"/>
              </a:rPr>
              <a:t>Reference</a:t>
            </a:r>
          </a:p>
          <a:p>
            <a:pPr algn="just"/>
            <a:r>
              <a:rPr lang="en-US" altLang="zh-TW" sz="1800" dirty="0">
                <a:latin typeface="Arial"/>
                <a:cs typeface="Arial"/>
              </a:rPr>
              <a:t>[1]  Lucas Thompson, Matthias </a:t>
            </a:r>
            <a:r>
              <a:rPr lang="en-US" altLang="zh-TW" sz="1800" dirty="0" err="1">
                <a:latin typeface="Arial"/>
                <a:cs typeface="Arial"/>
              </a:rPr>
              <a:t>Mauch</a:t>
            </a:r>
            <a:r>
              <a:rPr lang="en-US" altLang="zh-TW" sz="1800" dirty="0">
                <a:latin typeface="Arial"/>
                <a:cs typeface="Arial"/>
              </a:rPr>
              <a:t>, and Simon </a:t>
            </a:r>
            <a:r>
              <a:rPr lang="en-US" altLang="zh-TW" sz="1800" dirty="0" smtClean="0">
                <a:latin typeface="Arial"/>
                <a:cs typeface="Arial"/>
              </a:rPr>
              <a:t>Dixon, “Drum </a:t>
            </a:r>
            <a:r>
              <a:rPr lang="en-US" altLang="zh-TW" sz="1800" dirty="0">
                <a:latin typeface="Arial"/>
                <a:cs typeface="Arial"/>
              </a:rPr>
              <a:t>Transcription via Classification of Bar-Level Rhythmic </a:t>
            </a:r>
            <a:r>
              <a:rPr lang="en-US" altLang="zh-TW" sz="1800" dirty="0" smtClean="0">
                <a:latin typeface="Arial"/>
                <a:cs typeface="Arial"/>
              </a:rPr>
              <a:t>Patterns,” </a:t>
            </a:r>
            <a:r>
              <a:rPr lang="en-US" altLang="zh-TW" sz="1800" dirty="0">
                <a:latin typeface="Arial"/>
                <a:cs typeface="Arial"/>
              </a:rPr>
              <a:t>In Proceedings of the International Conference on Music Information Retrieval (ISMIR), 2014</a:t>
            </a:r>
          </a:p>
          <a:p>
            <a:pPr algn="just"/>
            <a:r>
              <a:rPr lang="en-US" altLang="zh-TW" sz="1800" dirty="0">
                <a:latin typeface="Arial"/>
                <a:cs typeface="Arial"/>
              </a:rPr>
              <a:t>[2] Olivier </a:t>
            </a:r>
            <a:r>
              <a:rPr lang="en-US" altLang="zh-TW" sz="1800" dirty="0" err="1">
                <a:latin typeface="Arial"/>
                <a:cs typeface="Arial"/>
              </a:rPr>
              <a:t>Gillet</a:t>
            </a:r>
            <a:r>
              <a:rPr lang="en-US" altLang="zh-TW" sz="1800" dirty="0">
                <a:latin typeface="Arial"/>
                <a:cs typeface="Arial"/>
              </a:rPr>
              <a:t> and Gael </a:t>
            </a:r>
            <a:r>
              <a:rPr lang="en-US" altLang="zh-TW" sz="1800" dirty="0" smtClean="0">
                <a:latin typeface="Arial"/>
                <a:cs typeface="Arial"/>
              </a:rPr>
              <a:t>Richard, “Transcription </a:t>
            </a:r>
            <a:r>
              <a:rPr lang="en-US" altLang="zh-TW" sz="1800" dirty="0">
                <a:latin typeface="Arial"/>
                <a:cs typeface="Arial"/>
              </a:rPr>
              <a:t>and Separation of Drum Signals From Polyphonic </a:t>
            </a:r>
            <a:r>
              <a:rPr lang="en-US" altLang="zh-TW" sz="1800" dirty="0" smtClean="0">
                <a:latin typeface="Arial"/>
                <a:cs typeface="Arial"/>
              </a:rPr>
              <a:t>Music,” </a:t>
            </a:r>
            <a:r>
              <a:rPr lang="en-US" altLang="zh-TW" sz="1800" dirty="0">
                <a:latin typeface="Arial"/>
                <a:cs typeface="Arial"/>
              </a:rPr>
              <a:t>IEEE Transactions on Audio, Speech, and Language Processing, 16(3): 529—540, </a:t>
            </a:r>
            <a:r>
              <a:rPr lang="en-US" altLang="zh-TW" sz="1800" dirty="0" smtClean="0">
                <a:latin typeface="Arial"/>
                <a:cs typeface="Arial"/>
              </a:rPr>
              <a:t>2008</a:t>
            </a:r>
            <a:endParaRPr kumimoji="1" lang="en-US" altLang="zh-TW" sz="1800" dirty="0">
              <a:latin typeface="Arial"/>
              <a:cs typeface="Arial"/>
            </a:endParaRPr>
          </a:p>
          <a:p>
            <a:pPr algn="just"/>
            <a:r>
              <a:rPr kumimoji="1" lang="en-US" altLang="zh-TW" sz="1800" dirty="0" smtClean="0">
                <a:latin typeface="Arial"/>
                <a:cs typeface="Arial"/>
              </a:rPr>
              <a:t>[3] </a:t>
            </a:r>
            <a:r>
              <a:rPr lang="en-US" altLang="zh-TW" sz="1800" dirty="0" smtClean="0">
                <a:latin typeface="Arial"/>
                <a:cs typeface="Arial"/>
              </a:rPr>
              <a:t>Olivier </a:t>
            </a:r>
            <a:r>
              <a:rPr lang="en-US" altLang="zh-TW" sz="1800" dirty="0" err="1" smtClean="0">
                <a:latin typeface="Arial"/>
                <a:cs typeface="Arial"/>
              </a:rPr>
              <a:t>Gillet</a:t>
            </a:r>
            <a:r>
              <a:rPr lang="en-US" altLang="zh-TW" sz="1800" dirty="0" smtClean="0">
                <a:latin typeface="Arial"/>
                <a:cs typeface="Arial"/>
              </a:rPr>
              <a:t> and Gael Richard</a:t>
            </a:r>
            <a:r>
              <a:rPr kumimoji="1" lang="en-US" altLang="zh-TW" sz="1800" dirty="0">
                <a:latin typeface="Arial"/>
                <a:cs typeface="Arial"/>
              </a:rPr>
              <a:t>,</a:t>
            </a:r>
            <a:r>
              <a:rPr kumimoji="1" lang="en-US" altLang="zh-TW" sz="1800" dirty="0" smtClean="0">
                <a:latin typeface="Arial"/>
                <a:cs typeface="Arial"/>
              </a:rPr>
              <a:t> “ENST-drums: an extensive audio-visual database for drum signals processing,” </a:t>
            </a:r>
            <a:r>
              <a:rPr lang="en-US" altLang="zh-TW" sz="1800" dirty="0" smtClean="0">
                <a:latin typeface="Arial"/>
                <a:cs typeface="Arial"/>
              </a:rPr>
              <a:t>In Proceedings of the International Conference on Music Information Retrieval (ISMIR), 2006</a:t>
            </a:r>
            <a:endParaRPr lang="en-US" altLang="zh-TW" sz="1800" dirty="0">
              <a:latin typeface="Arial"/>
              <a:cs typeface="Arial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1117477" y="26365200"/>
            <a:ext cx="684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latin typeface="Arial"/>
                <a:cs typeface="Arial"/>
              </a:rPr>
              <a:t>For more information, please contact cwu307@gatech.edu</a:t>
            </a:r>
            <a:endParaRPr kumimoji="1" lang="zh-TW" altLang="en-US" sz="2000" dirty="0">
              <a:latin typeface="Arial"/>
              <a:cs typeface="Arial"/>
            </a:endParaRPr>
          </a:p>
        </p:txBody>
      </p:sp>
      <p:pic>
        <p:nvPicPr>
          <p:cNvPr id="124" name="圖片 123" descr="spectr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320" y="9750573"/>
            <a:ext cx="2458521" cy="1346425"/>
          </a:xfrm>
          <a:prstGeom prst="rect">
            <a:avLst/>
          </a:prstGeom>
          <a:ln w="25400">
            <a:solidFill>
              <a:schemeClr val="tx1">
                <a:alpha val="50000"/>
              </a:schemeClr>
            </a:solidFill>
          </a:ln>
        </p:spPr>
      </p:pic>
      <p:grpSp>
        <p:nvGrpSpPr>
          <p:cNvPr id="129" name="群組 128"/>
          <p:cNvGrpSpPr/>
          <p:nvPr/>
        </p:nvGrpSpPr>
        <p:grpSpPr>
          <a:xfrm>
            <a:off x="16799067" y="7584985"/>
            <a:ext cx="3422063" cy="1478454"/>
            <a:chOff x="16527947" y="19460696"/>
            <a:chExt cx="4386863" cy="1478454"/>
          </a:xfrm>
        </p:grpSpPr>
        <p:sp>
          <p:nvSpPr>
            <p:cNvPr id="127" name="矩形 126"/>
            <p:cNvSpPr/>
            <p:nvPr/>
          </p:nvSpPr>
          <p:spPr>
            <a:xfrm>
              <a:off x="16527947" y="19460696"/>
              <a:ext cx="4386860" cy="1478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16527948" y="19538735"/>
              <a:ext cx="43868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600" dirty="0" smtClean="0">
                  <a:latin typeface="Arial"/>
                  <a:cs typeface="Arial"/>
                </a:rPr>
                <a:t>Partially Fixed </a:t>
              </a:r>
            </a:p>
            <a:p>
              <a:pPr algn="ctr"/>
              <a:r>
                <a:rPr kumimoji="1" lang="en-US" altLang="zh-TW" sz="3600" dirty="0" smtClean="0">
                  <a:latin typeface="Arial"/>
                  <a:cs typeface="Arial"/>
                </a:rPr>
                <a:t>NMF</a:t>
              </a:r>
              <a:endParaRPr kumimoji="1" lang="zh-TW" altLang="en-US" sz="3600" dirty="0">
                <a:latin typeface="Arial"/>
                <a:cs typeface="Arial"/>
              </a:endParaRPr>
            </a:p>
          </p:txBody>
        </p:sp>
      </p:grpSp>
      <p:sp>
        <p:nvSpPr>
          <p:cNvPr id="132" name="文字方塊 131"/>
          <p:cNvSpPr txBox="1"/>
          <p:nvPr/>
        </p:nvSpPr>
        <p:spPr>
          <a:xfrm>
            <a:off x="13537208" y="25601448"/>
            <a:ext cx="9565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dirty="0" smtClean="0">
                <a:latin typeface="Arial"/>
                <a:cs typeface="Arial"/>
              </a:rPr>
              <a:t>Fig 2. </a:t>
            </a:r>
            <a:r>
              <a:rPr kumimoji="1" lang="en-US" altLang="zh-TW" sz="4000" dirty="0" smtClean="0">
                <a:latin typeface="Arial"/>
                <a:cs typeface="Arial"/>
              </a:rPr>
              <a:t>Illustration of the proposed method</a:t>
            </a:r>
            <a:endParaRPr kumimoji="1" lang="zh-TW" altLang="en-US" sz="4000" dirty="0">
              <a:latin typeface="Arial"/>
              <a:cs typeface="Arial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7655712" y="9723578"/>
            <a:ext cx="1640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 smtClean="0">
                <a:latin typeface="Arial"/>
                <a:cs typeface="Arial"/>
              </a:rPr>
              <a:t>Music Signal</a:t>
            </a:r>
            <a:endParaRPr kumimoji="1" lang="zh-TW" altLang="en-US" sz="4000" dirty="0">
              <a:latin typeface="Arial"/>
              <a:cs typeface="Arial"/>
            </a:endParaRPr>
          </a:p>
        </p:txBody>
      </p:sp>
      <p:cxnSp>
        <p:nvCxnSpPr>
          <p:cNvPr id="137" name="直線箭頭接點 136"/>
          <p:cNvCxnSpPr/>
          <p:nvPr/>
        </p:nvCxnSpPr>
        <p:spPr>
          <a:xfrm>
            <a:off x="9477057" y="10385298"/>
            <a:ext cx="596492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文字方塊 139"/>
          <p:cNvSpPr txBox="1"/>
          <p:nvPr/>
        </p:nvSpPr>
        <p:spPr>
          <a:xfrm>
            <a:off x="7150331" y="7267292"/>
            <a:ext cx="2178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000" dirty="0" smtClean="0">
                <a:latin typeface="Arial"/>
                <a:cs typeface="Arial"/>
              </a:rPr>
              <a:t>Training data</a:t>
            </a:r>
            <a:endParaRPr kumimoji="1" lang="zh-TW" altLang="en-US" sz="4000" dirty="0">
              <a:latin typeface="Arial"/>
              <a:cs typeface="Arial"/>
            </a:endParaRPr>
          </a:p>
        </p:txBody>
      </p:sp>
      <p:grpSp>
        <p:nvGrpSpPr>
          <p:cNvPr id="147" name="群組 146"/>
          <p:cNvGrpSpPr/>
          <p:nvPr/>
        </p:nvGrpSpPr>
        <p:grpSpPr>
          <a:xfrm>
            <a:off x="10066498" y="9984898"/>
            <a:ext cx="2433009" cy="800799"/>
            <a:chOff x="17497515" y="19460697"/>
            <a:chExt cx="1466818" cy="1253431"/>
          </a:xfrm>
          <a:effectLst/>
        </p:grpSpPr>
        <p:sp>
          <p:nvSpPr>
            <p:cNvPr id="148" name="矩形 147"/>
            <p:cNvSpPr/>
            <p:nvPr/>
          </p:nvSpPr>
          <p:spPr>
            <a:xfrm>
              <a:off x="17497515" y="19460697"/>
              <a:ext cx="1466818" cy="12534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9" name="文字方塊 148"/>
            <p:cNvSpPr txBox="1"/>
            <p:nvPr/>
          </p:nvSpPr>
          <p:spPr>
            <a:xfrm>
              <a:off x="17497515" y="19509224"/>
              <a:ext cx="14668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4000" dirty="0" smtClean="0">
                  <a:latin typeface="Arial"/>
                  <a:cs typeface="Arial"/>
                </a:rPr>
                <a:t>STFT</a:t>
              </a:r>
              <a:endParaRPr kumimoji="1" lang="zh-TW" altLang="en-US" sz="4000" dirty="0">
                <a:latin typeface="Arial"/>
                <a:cs typeface="Arial"/>
              </a:endParaRPr>
            </a:p>
          </p:txBody>
        </p:sp>
      </p:grpSp>
      <p:cxnSp>
        <p:nvCxnSpPr>
          <p:cNvPr id="152" name="直線箭頭接點 151"/>
          <p:cNvCxnSpPr>
            <a:endCxn id="141" idx="1"/>
          </p:cNvCxnSpPr>
          <p:nvPr/>
        </p:nvCxnSpPr>
        <p:spPr>
          <a:xfrm flipV="1">
            <a:off x="12552083" y="7939906"/>
            <a:ext cx="1481718" cy="22515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群組 160"/>
          <p:cNvGrpSpPr/>
          <p:nvPr/>
        </p:nvGrpSpPr>
        <p:grpSpPr>
          <a:xfrm>
            <a:off x="13942445" y="6377513"/>
            <a:ext cx="555110" cy="2724675"/>
            <a:chOff x="16557894" y="19883471"/>
            <a:chExt cx="555110" cy="2724675"/>
          </a:xfrm>
        </p:grpSpPr>
        <p:pic>
          <p:nvPicPr>
            <p:cNvPr id="141" name="圖片 140" descr="h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9250" y="20283581"/>
              <a:ext cx="347421" cy="2324565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58" name="文字方塊 157"/>
            <p:cNvSpPr txBox="1"/>
            <p:nvPr/>
          </p:nvSpPr>
          <p:spPr>
            <a:xfrm>
              <a:off x="16557894" y="19883471"/>
              <a:ext cx="55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smtClean="0">
                  <a:latin typeface="Arial"/>
                  <a:cs typeface="Arial"/>
                </a:rPr>
                <a:t>HH</a:t>
              </a:r>
              <a:endParaRPr kumimoji="1" lang="zh-TW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162" name="群組 161"/>
          <p:cNvGrpSpPr/>
          <p:nvPr/>
        </p:nvGrpSpPr>
        <p:grpSpPr>
          <a:xfrm>
            <a:off x="14381222" y="6561738"/>
            <a:ext cx="540958" cy="2724674"/>
            <a:chOff x="17321558" y="19883471"/>
            <a:chExt cx="540958" cy="2724674"/>
          </a:xfrm>
        </p:grpSpPr>
        <p:pic>
          <p:nvPicPr>
            <p:cNvPr id="142" name="圖片 141" descr="bd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0458" y="20283580"/>
              <a:ext cx="349527" cy="2324565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59" name="文字方塊 158"/>
            <p:cNvSpPr txBox="1"/>
            <p:nvPr/>
          </p:nvSpPr>
          <p:spPr>
            <a:xfrm>
              <a:off x="17321558" y="19883471"/>
              <a:ext cx="540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smtClean="0">
                  <a:latin typeface="Arial"/>
                  <a:cs typeface="Arial"/>
                </a:rPr>
                <a:t>BD</a:t>
              </a:r>
              <a:endParaRPr kumimoji="1" lang="zh-TW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163" name="群組 162"/>
          <p:cNvGrpSpPr/>
          <p:nvPr/>
        </p:nvGrpSpPr>
        <p:grpSpPr>
          <a:xfrm>
            <a:off x="14819649" y="6777623"/>
            <a:ext cx="540958" cy="2735693"/>
            <a:chOff x="18114384" y="19872452"/>
            <a:chExt cx="540958" cy="2735693"/>
          </a:xfrm>
        </p:grpSpPr>
        <p:pic>
          <p:nvPicPr>
            <p:cNvPr id="143" name="圖片 142" descr="sd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472" y="20283580"/>
              <a:ext cx="353739" cy="2324565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60" name="文字方塊 159"/>
            <p:cNvSpPr txBox="1"/>
            <p:nvPr/>
          </p:nvSpPr>
          <p:spPr>
            <a:xfrm>
              <a:off x="18114384" y="19872452"/>
              <a:ext cx="540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smtClean="0">
                  <a:latin typeface="Arial"/>
                  <a:cs typeface="Arial"/>
                </a:rPr>
                <a:t>SD</a:t>
              </a:r>
              <a:endParaRPr kumimoji="1" lang="zh-TW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198" name="群組 197"/>
          <p:cNvGrpSpPr/>
          <p:nvPr/>
        </p:nvGrpSpPr>
        <p:grpSpPr>
          <a:xfrm>
            <a:off x="10082436" y="7242187"/>
            <a:ext cx="2469647" cy="1336141"/>
            <a:chOff x="12060927" y="22085436"/>
            <a:chExt cx="2469647" cy="1336141"/>
          </a:xfrm>
        </p:grpSpPr>
        <p:sp>
          <p:nvSpPr>
            <p:cNvPr id="167" name="矩形 166"/>
            <p:cNvSpPr/>
            <p:nvPr/>
          </p:nvSpPr>
          <p:spPr>
            <a:xfrm>
              <a:off x="12072053" y="22098136"/>
              <a:ext cx="2458521" cy="132344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12060927" y="22085436"/>
              <a:ext cx="2442472" cy="132343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4000" dirty="0" smtClean="0">
                  <a:latin typeface="Arial"/>
                  <a:cs typeface="Arial"/>
                </a:rPr>
                <a:t>Template Extraction</a:t>
              </a:r>
              <a:endParaRPr kumimoji="1" lang="zh-TW" altLang="en-US" sz="4000" dirty="0">
                <a:latin typeface="Arial"/>
                <a:cs typeface="Arial"/>
              </a:endParaRPr>
            </a:p>
          </p:txBody>
        </p:sp>
      </p:grpSp>
      <p:cxnSp>
        <p:nvCxnSpPr>
          <p:cNvPr id="203" name="肘形接點 202"/>
          <p:cNvCxnSpPr>
            <a:stCxn id="124" idx="3"/>
            <a:endCxn id="127" idx="1"/>
          </p:cNvCxnSpPr>
          <p:nvPr/>
        </p:nvCxnSpPr>
        <p:spPr>
          <a:xfrm flipV="1">
            <a:off x="15558841" y="8324212"/>
            <a:ext cx="1240226" cy="2099574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矩形 206"/>
          <p:cNvSpPr/>
          <p:nvPr/>
        </p:nvSpPr>
        <p:spPr>
          <a:xfrm>
            <a:off x="21582350" y="6688830"/>
            <a:ext cx="20967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13" name="群組 212"/>
          <p:cNvGrpSpPr/>
          <p:nvPr/>
        </p:nvGrpSpPr>
        <p:grpSpPr>
          <a:xfrm>
            <a:off x="22166550" y="9388788"/>
            <a:ext cx="2648693" cy="1582674"/>
            <a:chOff x="22528517" y="23303518"/>
            <a:chExt cx="2648693" cy="1582674"/>
          </a:xfrm>
        </p:grpSpPr>
        <p:pic>
          <p:nvPicPr>
            <p:cNvPr id="208" name="圖片 207" descr="hh_ac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9317" y="23392404"/>
              <a:ext cx="2597893" cy="149378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09" name="文字方塊 208"/>
            <p:cNvSpPr txBox="1"/>
            <p:nvPr/>
          </p:nvSpPr>
          <p:spPr>
            <a:xfrm>
              <a:off x="22528517" y="23303518"/>
              <a:ext cx="55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smtClean="0">
                  <a:latin typeface="Arial"/>
                  <a:cs typeface="Arial"/>
                </a:rPr>
                <a:t>HH</a:t>
              </a:r>
              <a:endParaRPr kumimoji="1" lang="zh-TW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214" name="群組 213"/>
          <p:cNvGrpSpPr/>
          <p:nvPr/>
        </p:nvGrpSpPr>
        <p:grpSpPr>
          <a:xfrm>
            <a:off x="22303912" y="9707273"/>
            <a:ext cx="2659646" cy="1576089"/>
            <a:chOff x="25343985" y="23312411"/>
            <a:chExt cx="2659646" cy="1576089"/>
          </a:xfrm>
        </p:grpSpPr>
        <p:pic>
          <p:nvPicPr>
            <p:cNvPr id="212" name="圖片 211" descr="bd_act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1725" y="23392404"/>
              <a:ext cx="2601906" cy="1496096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10" name="文字方塊 209"/>
            <p:cNvSpPr txBox="1"/>
            <p:nvPr/>
          </p:nvSpPr>
          <p:spPr>
            <a:xfrm>
              <a:off x="25343985" y="23312411"/>
              <a:ext cx="540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smtClean="0">
                  <a:latin typeface="Arial"/>
                  <a:cs typeface="Arial"/>
                </a:rPr>
                <a:t>BD</a:t>
              </a:r>
              <a:endParaRPr kumimoji="1" lang="zh-TW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216" name="群組 215"/>
          <p:cNvGrpSpPr/>
          <p:nvPr/>
        </p:nvGrpSpPr>
        <p:grpSpPr>
          <a:xfrm>
            <a:off x="22493521" y="10014259"/>
            <a:ext cx="2669033" cy="1581684"/>
            <a:chOff x="25895870" y="23627428"/>
            <a:chExt cx="2669033" cy="1581684"/>
          </a:xfrm>
        </p:grpSpPr>
        <p:pic>
          <p:nvPicPr>
            <p:cNvPr id="215" name="圖片 214" descr="sd_act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46670" y="23703628"/>
              <a:ext cx="2618233" cy="150548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11" name="文字方塊 210"/>
            <p:cNvSpPr txBox="1"/>
            <p:nvPr/>
          </p:nvSpPr>
          <p:spPr>
            <a:xfrm>
              <a:off x="25895870" y="23627428"/>
              <a:ext cx="540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smtClean="0">
                  <a:latin typeface="Arial"/>
                  <a:cs typeface="Arial"/>
                </a:rPr>
                <a:t>SD</a:t>
              </a:r>
              <a:endParaRPr kumimoji="1" lang="zh-TW" altLang="en-US" sz="2000" dirty="0">
                <a:latin typeface="Arial"/>
                <a:cs typeface="Arial"/>
              </a:endParaRPr>
            </a:p>
          </p:txBody>
        </p:sp>
      </p:grpSp>
      <p:sp>
        <p:nvSpPr>
          <p:cNvPr id="217" name="矩形 216"/>
          <p:cNvSpPr/>
          <p:nvPr/>
        </p:nvSpPr>
        <p:spPr>
          <a:xfrm>
            <a:off x="21734750" y="6841230"/>
            <a:ext cx="20967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8" name="矩形 217"/>
          <p:cNvSpPr/>
          <p:nvPr/>
        </p:nvSpPr>
        <p:spPr>
          <a:xfrm>
            <a:off x="21887150" y="6993630"/>
            <a:ext cx="20967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9" name="矩形 218"/>
          <p:cNvSpPr/>
          <p:nvPr/>
        </p:nvSpPr>
        <p:spPr>
          <a:xfrm>
            <a:off x="22039550" y="7146030"/>
            <a:ext cx="20967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20" name="肘形接點 219"/>
          <p:cNvCxnSpPr>
            <a:stCxn id="127" idx="3"/>
            <a:endCxn id="207" idx="1"/>
          </p:cNvCxnSpPr>
          <p:nvPr/>
        </p:nvCxnSpPr>
        <p:spPr>
          <a:xfrm flipV="1">
            <a:off x="20221128" y="7390715"/>
            <a:ext cx="1361222" cy="933497"/>
          </a:xfrm>
          <a:prstGeom prst="bentConnector3">
            <a:avLst>
              <a:gd name="adj1" fmla="val 77990"/>
            </a:avLst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文字方塊 221"/>
          <p:cNvSpPr txBox="1"/>
          <p:nvPr/>
        </p:nvSpPr>
        <p:spPr>
          <a:xfrm>
            <a:off x="20981622" y="5823522"/>
            <a:ext cx="1599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latin typeface="Arial"/>
                <a:cs typeface="Arial"/>
              </a:rPr>
              <a:t>Undefined Entries</a:t>
            </a:r>
            <a:endParaRPr kumimoji="1" lang="zh-TW" altLang="en-US" sz="2000" dirty="0">
              <a:latin typeface="Arial"/>
              <a:cs typeface="Arial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22581014" y="6688830"/>
            <a:ext cx="213400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4" name="矩形 223"/>
          <p:cNvSpPr/>
          <p:nvPr/>
        </p:nvSpPr>
        <p:spPr>
          <a:xfrm>
            <a:off x="22733414" y="6841230"/>
            <a:ext cx="213400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5" name="矩形 224"/>
          <p:cNvSpPr/>
          <p:nvPr/>
        </p:nvSpPr>
        <p:spPr>
          <a:xfrm>
            <a:off x="22885814" y="6993630"/>
            <a:ext cx="213400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6" name="矩形 225"/>
          <p:cNvSpPr/>
          <p:nvPr/>
        </p:nvSpPr>
        <p:spPr>
          <a:xfrm>
            <a:off x="23038214" y="7146030"/>
            <a:ext cx="213400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7" name="文字方塊 226"/>
          <p:cNvSpPr txBox="1"/>
          <p:nvPr/>
        </p:nvSpPr>
        <p:spPr>
          <a:xfrm>
            <a:off x="22340745" y="6254434"/>
            <a:ext cx="266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latin typeface="Arial"/>
                <a:cs typeface="Arial"/>
              </a:rPr>
              <a:t>Harmonic Activation</a:t>
            </a:r>
            <a:endParaRPr kumimoji="1" lang="zh-TW" altLang="en-US" sz="2000" dirty="0">
              <a:latin typeface="Arial"/>
              <a:cs typeface="Arial"/>
            </a:endParaRPr>
          </a:p>
        </p:txBody>
      </p:sp>
      <p:sp>
        <p:nvSpPr>
          <p:cNvPr id="228" name="文字方塊 227"/>
          <p:cNvSpPr txBox="1"/>
          <p:nvPr/>
        </p:nvSpPr>
        <p:spPr>
          <a:xfrm>
            <a:off x="22217350" y="9045502"/>
            <a:ext cx="272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latin typeface="Arial"/>
                <a:cs typeface="Arial"/>
              </a:rPr>
              <a:t>Percussive Activation</a:t>
            </a:r>
            <a:endParaRPr kumimoji="1" lang="zh-TW" altLang="en-US" sz="2000" dirty="0">
              <a:latin typeface="Arial"/>
              <a:cs typeface="Arial"/>
            </a:endParaRPr>
          </a:p>
        </p:txBody>
      </p:sp>
      <p:sp>
        <p:nvSpPr>
          <p:cNvPr id="229" name="文字方塊 228"/>
          <p:cNvSpPr txBox="1"/>
          <p:nvPr/>
        </p:nvSpPr>
        <p:spPr>
          <a:xfrm>
            <a:off x="13869291" y="5746546"/>
            <a:ext cx="1599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latin typeface="Arial"/>
                <a:cs typeface="Arial"/>
              </a:rPr>
              <a:t>Pre-defined Templates</a:t>
            </a:r>
            <a:endParaRPr kumimoji="1" lang="zh-TW" altLang="en-US" sz="2000" dirty="0">
              <a:latin typeface="Arial"/>
              <a:cs typeface="Arial"/>
            </a:endParaRPr>
          </a:p>
        </p:txBody>
      </p:sp>
      <p:cxnSp>
        <p:nvCxnSpPr>
          <p:cNvPr id="230" name="直線箭頭接點 229"/>
          <p:cNvCxnSpPr/>
          <p:nvPr/>
        </p:nvCxnSpPr>
        <p:spPr>
          <a:xfrm>
            <a:off x="25162554" y="10862673"/>
            <a:ext cx="894242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文字方塊 232"/>
          <p:cNvSpPr txBox="1"/>
          <p:nvPr/>
        </p:nvSpPr>
        <p:spPr>
          <a:xfrm>
            <a:off x="25885117" y="10242859"/>
            <a:ext cx="3188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000" dirty="0" smtClean="0">
                <a:latin typeface="Arial"/>
                <a:cs typeface="Arial"/>
              </a:rPr>
              <a:t>Detected Drum Events</a:t>
            </a:r>
            <a:endParaRPr kumimoji="1" lang="zh-TW" altLang="en-US" sz="4000" dirty="0">
              <a:latin typeface="Arial"/>
              <a:cs typeface="Arial"/>
            </a:endParaRPr>
          </a:p>
        </p:txBody>
      </p:sp>
      <p:cxnSp>
        <p:nvCxnSpPr>
          <p:cNvPr id="236" name="肘形接點 235"/>
          <p:cNvCxnSpPr/>
          <p:nvPr/>
        </p:nvCxnSpPr>
        <p:spPr>
          <a:xfrm>
            <a:off x="20221128" y="8324212"/>
            <a:ext cx="2140524" cy="2211102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文字方塊 253"/>
          <p:cNvSpPr txBox="1"/>
          <p:nvPr/>
        </p:nvSpPr>
        <p:spPr>
          <a:xfrm>
            <a:off x="22195925" y="6989827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smtClean="0"/>
              <a:t>+</a:t>
            </a:r>
            <a:endParaRPr kumimoji="1" lang="zh-TW" altLang="en-US" sz="4000" dirty="0"/>
          </a:p>
        </p:txBody>
      </p:sp>
      <p:sp>
        <p:nvSpPr>
          <p:cNvPr id="255" name="橢圓 254"/>
          <p:cNvSpPr/>
          <p:nvPr/>
        </p:nvSpPr>
        <p:spPr>
          <a:xfrm>
            <a:off x="22908311" y="10678760"/>
            <a:ext cx="151085" cy="149796"/>
          </a:xfrm>
          <a:prstGeom prst="ellipse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6" name="橢圓 255"/>
          <p:cNvSpPr/>
          <p:nvPr/>
        </p:nvSpPr>
        <p:spPr>
          <a:xfrm>
            <a:off x="23073411" y="10742260"/>
            <a:ext cx="151085" cy="149796"/>
          </a:xfrm>
          <a:prstGeom prst="ellipse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7" name="橢圓 256"/>
          <p:cNvSpPr/>
          <p:nvPr/>
        </p:nvSpPr>
        <p:spPr>
          <a:xfrm>
            <a:off x="23242071" y="10629262"/>
            <a:ext cx="151085" cy="149796"/>
          </a:xfrm>
          <a:prstGeom prst="ellipse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8" name="橢圓 257"/>
          <p:cNvSpPr/>
          <p:nvPr/>
        </p:nvSpPr>
        <p:spPr>
          <a:xfrm>
            <a:off x="23428353" y="10833604"/>
            <a:ext cx="151085" cy="149796"/>
          </a:xfrm>
          <a:prstGeom prst="ellipse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9" name="橢圓 258"/>
          <p:cNvSpPr/>
          <p:nvPr/>
        </p:nvSpPr>
        <p:spPr>
          <a:xfrm>
            <a:off x="23607294" y="10758706"/>
            <a:ext cx="151085" cy="149796"/>
          </a:xfrm>
          <a:prstGeom prst="ellipse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0" name="橢圓 259"/>
          <p:cNvSpPr/>
          <p:nvPr/>
        </p:nvSpPr>
        <p:spPr>
          <a:xfrm>
            <a:off x="23784611" y="10747308"/>
            <a:ext cx="151085" cy="149796"/>
          </a:xfrm>
          <a:prstGeom prst="ellipse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1" name="橢圓 260"/>
          <p:cNvSpPr/>
          <p:nvPr/>
        </p:nvSpPr>
        <p:spPr>
          <a:xfrm>
            <a:off x="24152911" y="10285776"/>
            <a:ext cx="151085" cy="149796"/>
          </a:xfrm>
          <a:prstGeom prst="ellipse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2" name="橢圓 261"/>
          <p:cNvSpPr/>
          <p:nvPr/>
        </p:nvSpPr>
        <p:spPr>
          <a:xfrm>
            <a:off x="24510445" y="10554364"/>
            <a:ext cx="151085" cy="149796"/>
          </a:xfrm>
          <a:prstGeom prst="ellipse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3" name="橢圓 262"/>
          <p:cNvSpPr/>
          <p:nvPr/>
        </p:nvSpPr>
        <p:spPr>
          <a:xfrm>
            <a:off x="24686655" y="10819602"/>
            <a:ext cx="151085" cy="149796"/>
          </a:xfrm>
          <a:prstGeom prst="ellipse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4" name="橢圓 263"/>
          <p:cNvSpPr/>
          <p:nvPr/>
        </p:nvSpPr>
        <p:spPr>
          <a:xfrm>
            <a:off x="23970076" y="10926250"/>
            <a:ext cx="151085" cy="149796"/>
          </a:xfrm>
          <a:prstGeom prst="ellipse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5" name="橢圓 264"/>
          <p:cNvSpPr/>
          <p:nvPr/>
        </p:nvSpPr>
        <p:spPr>
          <a:xfrm>
            <a:off x="24102111" y="10756025"/>
            <a:ext cx="151085" cy="149796"/>
          </a:xfrm>
          <a:prstGeom prst="ellipse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26" name="圖片 125" descr="logo_gtcmt_t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88" y="25233262"/>
            <a:ext cx="6172455" cy="1101475"/>
          </a:xfrm>
          <a:prstGeom prst="rect">
            <a:avLst/>
          </a:prstGeom>
        </p:spPr>
      </p:pic>
      <p:cxnSp>
        <p:nvCxnSpPr>
          <p:cNvPr id="157" name="直線箭頭接點 156"/>
          <p:cNvCxnSpPr/>
          <p:nvPr/>
        </p:nvCxnSpPr>
        <p:spPr>
          <a:xfrm flipV="1">
            <a:off x="15343349" y="8311512"/>
            <a:ext cx="1455718" cy="8252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線箭頭接點 168"/>
          <p:cNvCxnSpPr/>
          <p:nvPr/>
        </p:nvCxnSpPr>
        <p:spPr>
          <a:xfrm>
            <a:off x="12517413" y="10385298"/>
            <a:ext cx="596492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線箭頭接點 169"/>
          <p:cNvCxnSpPr/>
          <p:nvPr/>
        </p:nvCxnSpPr>
        <p:spPr>
          <a:xfrm>
            <a:off x="9485944" y="7962421"/>
            <a:ext cx="596492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" name="群組 152"/>
          <p:cNvGrpSpPr/>
          <p:nvPr/>
        </p:nvGrpSpPr>
        <p:grpSpPr>
          <a:xfrm>
            <a:off x="16799068" y="9368156"/>
            <a:ext cx="3422063" cy="1478454"/>
            <a:chOff x="16527947" y="19460696"/>
            <a:chExt cx="4386863" cy="1478454"/>
          </a:xfrm>
        </p:grpSpPr>
        <p:sp>
          <p:nvSpPr>
            <p:cNvPr id="154" name="矩形 153"/>
            <p:cNvSpPr/>
            <p:nvPr/>
          </p:nvSpPr>
          <p:spPr>
            <a:xfrm>
              <a:off x="16527947" y="19460696"/>
              <a:ext cx="4386860" cy="1478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16527948" y="19538735"/>
              <a:ext cx="43868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600" dirty="0" smtClean="0">
                  <a:latin typeface="Arial"/>
                  <a:cs typeface="Arial"/>
                </a:rPr>
                <a:t>Template Adaptation</a:t>
              </a:r>
              <a:endParaRPr kumimoji="1" lang="zh-TW" altLang="en-US" sz="3600" dirty="0">
                <a:latin typeface="Arial"/>
                <a:cs typeface="Arial"/>
              </a:endParaRPr>
            </a:p>
          </p:txBody>
        </p:sp>
      </p:grpSp>
      <p:cxnSp>
        <p:nvCxnSpPr>
          <p:cNvPr id="156" name="肘形接點 155"/>
          <p:cNvCxnSpPr>
            <a:endCxn id="154" idx="3"/>
          </p:cNvCxnSpPr>
          <p:nvPr/>
        </p:nvCxnSpPr>
        <p:spPr>
          <a:xfrm rot="5400000">
            <a:off x="19620280" y="8925062"/>
            <a:ext cx="1783171" cy="581471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肘形接點 163"/>
          <p:cNvCxnSpPr>
            <a:stCxn id="154" idx="1"/>
            <a:endCxn id="127" idx="1"/>
          </p:cNvCxnSpPr>
          <p:nvPr/>
        </p:nvCxnSpPr>
        <p:spPr>
          <a:xfrm rot="10800000">
            <a:off x="16799068" y="8324213"/>
            <a:ext cx="1" cy="1783171"/>
          </a:xfrm>
          <a:prstGeom prst="bentConnector3">
            <a:avLst>
              <a:gd name="adj1" fmla="val 22860100000"/>
            </a:avLst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2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接點 39"/>
          <p:cNvCxnSpPr/>
          <p:nvPr/>
        </p:nvCxnSpPr>
        <p:spPr>
          <a:xfrm>
            <a:off x="1054358" y="26375960"/>
            <a:ext cx="3450252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29322008" y="22458240"/>
            <a:ext cx="6234877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TW" sz="2000" b="1" dirty="0" smtClean="0">
                <a:latin typeface="Arial"/>
                <a:cs typeface="Arial"/>
              </a:rPr>
              <a:t>Reference</a:t>
            </a:r>
          </a:p>
          <a:p>
            <a:pPr algn="just"/>
            <a:r>
              <a:rPr lang="en-US" altLang="zh-TW" sz="1800" dirty="0">
                <a:latin typeface="Arial"/>
                <a:cs typeface="Arial"/>
              </a:rPr>
              <a:t>[1]  Lucas Thompson, Matthias </a:t>
            </a:r>
            <a:r>
              <a:rPr lang="en-US" altLang="zh-TW" sz="1800" dirty="0" err="1">
                <a:latin typeface="Arial"/>
                <a:cs typeface="Arial"/>
              </a:rPr>
              <a:t>Mauch</a:t>
            </a:r>
            <a:r>
              <a:rPr lang="en-US" altLang="zh-TW" sz="1800" dirty="0">
                <a:latin typeface="Arial"/>
                <a:cs typeface="Arial"/>
              </a:rPr>
              <a:t>, and Simon </a:t>
            </a:r>
            <a:r>
              <a:rPr lang="en-US" altLang="zh-TW" sz="1800" dirty="0" smtClean="0">
                <a:latin typeface="Arial"/>
                <a:cs typeface="Arial"/>
              </a:rPr>
              <a:t>Dixon, “Drum </a:t>
            </a:r>
            <a:r>
              <a:rPr lang="en-US" altLang="zh-TW" sz="1800" dirty="0">
                <a:latin typeface="Arial"/>
                <a:cs typeface="Arial"/>
              </a:rPr>
              <a:t>Transcription via Classification of Bar-Level Rhythmic </a:t>
            </a:r>
            <a:r>
              <a:rPr lang="en-US" altLang="zh-TW" sz="1800" dirty="0" smtClean="0">
                <a:latin typeface="Arial"/>
                <a:cs typeface="Arial"/>
              </a:rPr>
              <a:t>Patterns,” </a:t>
            </a:r>
            <a:r>
              <a:rPr lang="en-US" altLang="zh-TW" sz="1800" dirty="0">
                <a:latin typeface="Arial"/>
                <a:cs typeface="Arial"/>
              </a:rPr>
              <a:t>In Proceedings of the International Conference on Music Information Retrieval (ISMIR), 2014</a:t>
            </a:r>
          </a:p>
          <a:p>
            <a:pPr algn="just"/>
            <a:r>
              <a:rPr lang="en-US" altLang="zh-TW" sz="1800" dirty="0">
                <a:latin typeface="Arial"/>
                <a:cs typeface="Arial"/>
              </a:rPr>
              <a:t>[2] Olivier </a:t>
            </a:r>
            <a:r>
              <a:rPr lang="en-US" altLang="zh-TW" sz="1800" dirty="0" err="1">
                <a:latin typeface="Arial"/>
                <a:cs typeface="Arial"/>
              </a:rPr>
              <a:t>Gillet</a:t>
            </a:r>
            <a:r>
              <a:rPr lang="en-US" altLang="zh-TW" sz="1800" dirty="0">
                <a:latin typeface="Arial"/>
                <a:cs typeface="Arial"/>
              </a:rPr>
              <a:t> and Gael </a:t>
            </a:r>
            <a:r>
              <a:rPr lang="en-US" altLang="zh-TW" sz="1800" dirty="0" smtClean="0">
                <a:latin typeface="Arial"/>
                <a:cs typeface="Arial"/>
              </a:rPr>
              <a:t>Richard, “Transcription </a:t>
            </a:r>
            <a:r>
              <a:rPr lang="en-US" altLang="zh-TW" sz="1800" dirty="0">
                <a:latin typeface="Arial"/>
                <a:cs typeface="Arial"/>
              </a:rPr>
              <a:t>and Separation of Drum Signals From Polyphonic </a:t>
            </a:r>
            <a:r>
              <a:rPr lang="en-US" altLang="zh-TW" sz="1800" dirty="0" smtClean="0">
                <a:latin typeface="Arial"/>
                <a:cs typeface="Arial"/>
              </a:rPr>
              <a:t>Music,” </a:t>
            </a:r>
            <a:r>
              <a:rPr lang="en-US" altLang="zh-TW" sz="1800" dirty="0">
                <a:latin typeface="Arial"/>
                <a:cs typeface="Arial"/>
              </a:rPr>
              <a:t>IEEE Transactions on Audio, Speech, and Language Processing, 16(3): 529—540, </a:t>
            </a:r>
            <a:r>
              <a:rPr lang="en-US" altLang="zh-TW" sz="1800" dirty="0" smtClean="0">
                <a:latin typeface="Arial"/>
                <a:cs typeface="Arial"/>
              </a:rPr>
              <a:t>2008</a:t>
            </a:r>
            <a:endParaRPr kumimoji="1" lang="en-US" altLang="zh-TW" sz="1800" dirty="0">
              <a:latin typeface="Arial"/>
              <a:cs typeface="Arial"/>
            </a:endParaRPr>
          </a:p>
          <a:p>
            <a:pPr algn="just"/>
            <a:r>
              <a:rPr kumimoji="1" lang="en-US" altLang="zh-TW" sz="1800" dirty="0" smtClean="0">
                <a:latin typeface="Arial"/>
                <a:cs typeface="Arial"/>
              </a:rPr>
              <a:t>[3] </a:t>
            </a:r>
            <a:r>
              <a:rPr lang="en-US" altLang="zh-TW" sz="1800" dirty="0" smtClean="0">
                <a:latin typeface="Arial"/>
                <a:cs typeface="Arial"/>
              </a:rPr>
              <a:t>Olivier </a:t>
            </a:r>
            <a:r>
              <a:rPr lang="en-US" altLang="zh-TW" sz="1800" dirty="0" err="1" smtClean="0">
                <a:latin typeface="Arial"/>
                <a:cs typeface="Arial"/>
              </a:rPr>
              <a:t>Gillet</a:t>
            </a:r>
            <a:r>
              <a:rPr lang="en-US" altLang="zh-TW" sz="1800" dirty="0" smtClean="0">
                <a:latin typeface="Arial"/>
                <a:cs typeface="Arial"/>
              </a:rPr>
              <a:t> and Gael Richard</a:t>
            </a:r>
            <a:r>
              <a:rPr kumimoji="1" lang="en-US" altLang="zh-TW" sz="1800" dirty="0">
                <a:latin typeface="Arial"/>
                <a:cs typeface="Arial"/>
              </a:rPr>
              <a:t>,</a:t>
            </a:r>
            <a:r>
              <a:rPr kumimoji="1" lang="en-US" altLang="zh-TW" sz="1800" dirty="0" smtClean="0">
                <a:latin typeface="Arial"/>
                <a:cs typeface="Arial"/>
              </a:rPr>
              <a:t> “ENST-drums: an extensive audio-visual database for drum signals processing,” </a:t>
            </a:r>
            <a:r>
              <a:rPr lang="en-US" altLang="zh-TW" sz="1800" dirty="0" smtClean="0">
                <a:latin typeface="Arial"/>
                <a:cs typeface="Arial"/>
              </a:rPr>
              <a:t>In Proceedings of the International Conference on Music Information Retrieval (ISMIR), 2006</a:t>
            </a:r>
            <a:endParaRPr lang="en-US" altLang="zh-TW" sz="1800" dirty="0">
              <a:latin typeface="Arial"/>
              <a:cs typeface="Arial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1117477" y="26365200"/>
            <a:ext cx="684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latin typeface="Arial"/>
                <a:cs typeface="Arial"/>
              </a:rPr>
              <a:t>For more information, please contact cwu307@gatech.edu</a:t>
            </a:r>
            <a:endParaRPr kumimoji="1" lang="zh-TW" altLang="en-US" sz="2000" dirty="0">
              <a:latin typeface="Arial"/>
              <a:cs typeface="Arial"/>
            </a:endParaRPr>
          </a:p>
        </p:txBody>
      </p:sp>
      <p:pic>
        <p:nvPicPr>
          <p:cNvPr id="124" name="圖片 123" descr="spectr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320" y="9750573"/>
            <a:ext cx="2458521" cy="1346425"/>
          </a:xfrm>
          <a:prstGeom prst="rect">
            <a:avLst/>
          </a:prstGeom>
          <a:ln w="25400">
            <a:solidFill>
              <a:schemeClr val="tx1">
                <a:alpha val="50000"/>
              </a:schemeClr>
            </a:solidFill>
          </a:ln>
        </p:spPr>
      </p:pic>
      <p:grpSp>
        <p:nvGrpSpPr>
          <p:cNvPr id="129" name="群組 128"/>
          <p:cNvGrpSpPr/>
          <p:nvPr/>
        </p:nvGrpSpPr>
        <p:grpSpPr>
          <a:xfrm>
            <a:off x="16799067" y="7584985"/>
            <a:ext cx="3422063" cy="1478454"/>
            <a:chOff x="16527947" y="19460696"/>
            <a:chExt cx="4386863" cy="1478454"/>
          </a:xfrm>
        </p:grpSpPr>
        <p:sp>
          <p:nvSpPr>
            <p:cNvPr id="127" name="矩形 126"/>
            <p:cNvSpPr/>
            <p:nvPr/>
          </p:nvSpPr>
          <p:spPr>
            <a:xfrm>
              <a:off x="16527947" y="19460696"/>
              <a:ext cx="4386860" cy="1478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16527948" y="19538735"/>
              <a:ext cx="43868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600" dirty="0" smtClean="0">
                  <a:latin typeface="Arial"/>
                  <a:cs typeface="Arial"/>
                </a:rPr>
                <a:t>Partially Fixed </a:t>
              </a:r>
            </a:p>
            <a:p>
              <a:pPr algn="ctr"/>
              <a:r>
                <a:rPr kumimoji="1" lang="en-US" altLang="zh-TW" sz="3600" dirty="0" smtClean="0">
                  <a:latin typeface="Arial"/>
                  <a:cs typeface="Arial"/>
                </a:rPr>
                <a:t>NMF</a:t>
              </a:r>
              <a:endParaRPr kumimoji="1" lang="zh-TW" altLang="en-US" sz="3600" dirty="0">
                <a:latin typeface="Arial"/>
                <a:cs typeface="Arial"/>
              </a:endParaRPr>
            </a:p>
          </p:txBody>
        </p:sp>
      </p:grpSp>
      <p:sp>
        <p:nvSpPr>
          <p:cNvPr id="132" name="文字方塊 131"/>
          <p:cNvSpPr txBox="1"/>
          <p:nvPr/>
        </p:nvSpPr>
        <p:spPr>
          <a:xfrm>
            <a:off x="13537208" y="25601448"/>
            <a:ext cx="9565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dirty="0" smtClean="0">
                <a:latin typeface="Arial"/>
                <a:cs typeface="Arial"/>
              </a:rPr>
              <a:t>Fig 2. </a:t>
            </a:r>
            <a:r>
              <a:rPr kumimoji="1" lang="en-US" altLang="zh-TW" sz="4000" dirty="0" smtClean="0">
                <a:latin typeface="Arial"/>
                <a:cs typeface="Arial"/>
              </a:rPr>
              <a:t>Illustration of the proposed method</a:t>
            </a:r>
            <a:endParaRPr kumimoji="1" lang="zh-TW" altLang="en-US" sz="4000" dirty="0">
              <a:latin typeface="Arial"/>
              <a:cs typeface="Arial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7655712" y="9723578"/>
            <a:ext cx="1640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 smtClean="0">
                <a:latin typeface="Arial"/>
                <a:cs typeface="Arial"/>
              </a:rPr>
              <a:t>Music Signal</a:t>
            </a:r>
            <a:endParaRPr kumimoji="1" lang="zh-TW" altLang="en-US" sz="4000" dirty="0">
              <a:latin typeface="Arial"/>
              <a:cs typeface="Arial"/>
            </a:endParaRPr>
          </a:p>
        </p:txBody>
      </p:sp>
      <p:cxnSp>
        <p:nvCxnSpPr>
          <p:cNvPr id="137" name="直線箭頭接點 136"/>
          <p:cNvCxnSpPr/>
          <p:nvPr/>
        </p:nvCxnSpPr>
        <p:spPr>
          <a:xfrm>
            <a:off x="9477057" y="10385298"/>
            <a:ext cx="596492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文字方塊 139"/>
          <p:cNvSpPr txBox="1"/>
          <p:nvPr/>
        </p:nvSpPr>
        <p:spPr>
          <a:xfrm>
            <a:off x="7150331" y="7267292"/>
            <a:ext cx="2178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000" dirty="0" smtClean="0">
                <a:latin typeface="Arial"/>
                <a:cs typeface="Arial"/>
              </a:rPr>
              <a:t>Training data</a:t>
            </a:r>
            <a:endParaRPr kumimoji="1" lang="zh-TW" altLang="en-US" sz="4000" dirty="0">
              <a:latin typeface="Arial"/>
              <a:cs typeface="Arial"/>
            </a:endParaRPr>
          </a:p>
        </p:txBody>
      </p:sp>
      <p:grpSp>
        <p:nvGrpSpPr>
          <p:cNvPr id="147" name="群組 146"/>
          <p:cNvGrpSpPr/>
          <p:nvPr/>
        </p:nvGrpSpPr>
        <p:grpSpPr>
          <a:xfrm>
            <a:off x="10066498" y="9984898"/>
            <a:ext cx="2433009" cy="800799"/>
            <a:chOff x="17497515" y="19460697"/>
            <a:chExt cx="1466818" cy="1253431"/>
          </a:xfrm>
          <a:effectLst/>
        </p:grpSpPr>
        <p:sp>
          <p:nvSpPr>
            <p:cNvPr id="148" name="矩形 147"/>
            <p:cNvSpPr/>
            <p:nvPr/>
          </p:nvSpPr>
          <p:spPr>
            <a:xfrm>
              <a:off x="17497515" y="19460697"/>
              <a:ext cx="1466818" cy="12534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9" name="文字方塊 148"/>
            <p:cNvSpPr txBox="1"/>
            <p:nvPr/>
          </p:nvSpPr>
          <p:spPr>
            <a:xfrm>
              <a:off x="17497515" y="19509224"/>
              <a:ext cx="14668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4000" dirty="0" smtClean="0">
                  <a:latin typeface="Arial"/>
                  <a:cs typeface="Arial"/>
                </a:rPr>
                <a:t>STFT</a:t>
              </a:r>
              <a:endParaRPr kumimoji="1" lang="zh-TW" altLang="en-US" sz="4000" dirty="0">
                <a:latin typeface="Arial"/>
                <a:cs typeface="Arial"/>
              </a:endParaRPr>
            </a:p>
          </p:txBody>
        </p:sp>
      </p:grpSp>
      <p:cxnSp>
        <p:nvCxnSpPr>
          <p:cNvPr id="152" name="直線箭頭接點 151"/>
          <p:cNvCxnSpPr>
            <a:endCxn id="141" idx="1"/>
          </p:cNvCxnSpPr>
          <p:nvPr/>
        </p:nvCxnSpPr>
        <p:spPr>
          <a:xfrm flipV="1">
            <a:off x="12552083" y="7939906"/>
            <a:ext cx="1481718" cy="22515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群組 160"/>
          <p:cNvGrpSpPr/>
          <p:nvPr/>
        </p:nvGrpSpPr>
        <p:grpSpPr>
          <a:xfrm>
            <a:off x="13942445" y="6377513"/>
            <a:ext cx="555110" cy="2724675"/>
            <a:chOff x="16557894" y="19883471"/>
            <a:chExt cx="555110" cy="2724675"/>
          </a:xfrm>
        </p:grpSpPr>
        <p:pic>
          <p:nvPicPr>
            <p:cNvPr id="141" name="圖片 140" descr="h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9250" y="20283581"/>
              <a:ext cx="347421" cy="2324565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58" name="文字方塊 157"/>
            <p:cNvSpPr txBox="1"/>
            <p:nvPr/>
          </p:nvSpPr>
          <p:spPr>
            <a:xfrm>
              <a:off x="16557894" y="19883471"/>
              <a:ext cx="55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smtClean="0">
                  <a:latin typeface="Arial"/>
                  <a:cs typeface="Arial"/>
                </a:rPr>
                <a:t>HH</a:t>
              </a:r>
              <a:endParaRPr kumimoji="1" lang="zh-TW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162" name="群組 161"/>
          <p:cNvGrpSpPr/>
          <p:nvPr/>
        </p:nvGrpSpPr>
        <p:grpSpPr>
          <a:xfrm>
            <a:off x="14381222" y="6561738"/>
            <a:ext cx="540958" cy="2724674"/>
            <a:chOff x="17321558" y="19883471"/>
            <a:chExt cx="540958" cy="2724674"/>
          </a:xfrm>
        </p:grpSpPr>
        <p:pic>
          <p:nvPicPr>
            <p:cNvPr id="142" name="圖片 141" descr="bd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0458" y="20283580"/>
              <a:ext cx="349527" cy="2324565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59" name="文字方塊 158"/>
            <p:cNvSpPr txBox="1"/>
            <p:nvPr/>
          </p:nvSpPr>
          <p:spPr>
            <a:xfrm>
              <a:off x="17321558" y="19883471"/>
              <a:ext cx="540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smtClean="0">
                  <a:latin typeface="Arial"/>
                  <a:cs typeface="Arial"/>
                </a:rPr>
                <a:t>BD</a:t>
              </a:r>
              <a:endParaRPr kumimoji="1" lang="zh-TW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163" name="群組 162"/>
          <p:cNvGrpSpPr/>
          <p:nvPr/>
        </p:nvGrpSpPr>
        <p:grpSpPr>
          <a:xfrm>
            <a:off x="14819649" y="6777623"/>
            <a:ext cx="540958" cy="2735693"/>
            <a:chOff x="18114384" y="19872452"/>
            <a:chExt cx="540958" cy="2735693"/>
          </a:xfrm>
        </p:grpSpPr>
        <p:pic>
          <p:nvPicPr>
            <p:cNvPr id="143" name="圖片 142" descr="sd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472" y="20283580"/>
              <a:ext cx="353739" cy="2324565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60" name="文字方塊 159"/>
            <p:cNvSpPr txBox="1"/>
            <p:nvPr/>
          </p:nvSpPr>
          <p:spPr>
            <a:xfrm>
              <a:off x="18114384" y="19872452"/>
              <a:ext cx="540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smtClean="0">
                  <a:latin typeface="Arial"/>
                  <a:cs typeface="Arial"/>
                </a:rPr>
                <a:t>SD</a:t>
              </a:r>
              <a:endParaRPr kumimoji="1" lang="zh-TW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198" name="群組 197"/>
          <p:cNvGrpSpPr/>
          <p:nvPr/>
        </p:nvGrpSpPr>
        <p:grpSpPr>
          <a:xfrm>
            <a:off x="10082436" y="7242187"/>
            <a:ext cx="2469647" cy="1336141"/>
            <a:chOff x="12060927" y="22085436"/>
            <a:chExt cx="2469647" cy="1336141"/>
          </a:xfrm>
        </p:grpSpPr>
        <p:sp>
          <p:nvSpPr>
            <p:cNvPr id="167" name="矩形 166"/>
            <p:cNvSpPr/>
            <p:nvPr/>
          </p:nvSpPr>
          <p:spPr>
            <a:xfrm>
              <a:off x="12072053" y="22098136"/>
              <a:ext cx="2458521" cy="132344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12060927" y="22085436"/>
              <a:ext cx="2442472" cy="132343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4000" dirty="0" smtClean="0">
                  <a:latin typeface="Arial"/>
                  <a:cs typeface="Arial"/>
                </a:rPr>
                <a:t>Template Extraction</a:t>
              </a:r>
              <a:endParaRPr kumimoji="1" lang="zh-TW" altLang="en-US" sz="4000" dirty="0">
                <a:latin typeface="Arial"/>
                <a:cs typeface="Arial"/>
              </a:endParaRPr>
            </a:p>
          </p:txBody>
        </p:sp>
      </p:grpSp>
      <p:cxnSp>
        <p:nvCxnSpPr>
          <p:cNvPr id="203" name="肘形接點 202"/>
          <p:cNvCxnSpPr>
            <a:stCxn id="124" idx="3"/>
            <a:endCxn id="127" idx="1"/>
          </p:cNvCxnSpPr>
          <p:nvPr/>
        </p:nvCxnSpPr>
        <p:spPr>
          <a:xfrm flipV="1">
            <a:off x="15558841" y="8324212"/>
            <a:ext cx="1240226" cy="2099574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矩形 206"/>
          <p:cNvSpPr/>
          <p:nvPr/>
        </p:nvSpPr>
        <p:spPr>
          <a:xfrm>
            <a:off x="21582350" y="6688830"/>
            <a:ext cx="20967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13" name="群組 212"/>
          <p:cNvGrpSpPr/>
          <p:nvPr/>
        </p:nvGrpSpPr>
        <p:grpSpPr>
          <a:xfrm>
            <a:off x="22166550" y="9388788"/>
            <a:ext cx="2648693" cy="1582674"/>
            <a:chOff x="22528517" y="23303518"/>
            <a:chExt cx="2648693" cy="1582674"/>
          </a:xfrm>
        </p:grpSpPr>
        <p:pic>
          <p:nvPicPr>
            <p:cNvPr id="208" name="圖片 207" descr="hh_ac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9317" y="23392404"/>
              <a:ext cx="2597893" cy="149378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09" name="文字方塊 208"/>
            <p:cNvSpPr txBox="1"/>
            <p:nvPr/>
          </p:nvSpPr>
          <p:spPr>
            <a:xfrm>
              <a:off x="22528517" y="23303518"/>
              <a:ext cx="55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smtClean="0">
                  <a:latin typeface="Arial"/>
                  <a:cs typeface="Arial"/>
                </a:rPr>
                <a:t>HH</a:t>
              </a:r>
              <a:endParaRPr kumimoji="1" lang="zh-TW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214" name="群組 213"/>
          <p:cNvGrpSpPr/>
          <p:nvPr/>
        </p:nvGrpSpPr>
        <p:grpSpPr>
          <a:xfrm>
            <a:off x="22303912" y="9707273"/>
            <a:ext cx="2659646" cy="1576089"/>
            <a:chOff x="25343985" y="23312411"/>
            <a:chExt cx="2659646" cy="1576089"/>
          </a:xfrm>
        </p:grpSpPr>
        <p:pic>
          <p:nvPicPr>
            <p:cNvPr id="212" name="圖片 211" descr="bd_act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1725" y="23392404"/>
              <a:ext cx="2601906" cy="1496096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10" name="文字方塊 209"/>
            <p:cNvSpPr txBox="1"/>
            <p:nvPr/>
          </p:nvSpPr>
          <p:spPr>
            <a:xfrm>
              <a:off x="25343985" y="23312411"/>
              <a:ext cx="540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smtClean="0">
                  <a:latin typeface="Arial"/>
                  <a:cs typeface="Arial"/>
                </a:rPr>
                <a:t>BD</a:t>
              </a:r>
              <a:endParaRPr kumimoji="1" lang="zh-TW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216" name="群組 215"/>
          <p:cNvGrpSpPr/>
          <p:nvPr/>
        </p:nvGrpSpPr>
        <p:grpSpPr>
          <a:xfrm>
            <a:off x="22493521" y="10014259"/>
            <a:ext cx="2669033" cy="1581684"/>
            <a:chOff x="25895870" y="23627428"/>
            <a:chExt cx="2669033" cy="1581684"/>
          </a:xfrm>
        </p:grpSpPr>
        <p:pic>
          <p:nvPicPr>
            <p:cNvPr id="215" name="圖片 214" descr="sd_act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46670" y="23703628"/>
              <a:ext cx="2618233" cy="150548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11" name="文字方塊 210"/>
            <p:cNvSpPr txBox="1"/>
            <p:nvPr/>
          </p:nvSpPr>
          <p:spPr>
            <a:xfrm>
              <a:off x="25895870" y="23627428"/>
              <a:ext cx="540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smtClean="0">
                  <a:latin typeface="Arial"/>
                  <a:cs typeface="Arial"/>
                </a:rPr>
                <a:t>SD</a:t>
              </a:r>
              <a:endParaRPr kumimoji="1" lang="zh-TW" altLang="en-US" sz="2000" dirty="0">
                <a:latin typeface="Arial"/>
                <a:cs typeface="Arial"/>
              </a:endParaRPr>
            </a:p>
          </p:txBody>
        </p:sp>
      </p:grpSp>
      <p:sp>
        <p:nvSpPr>
          <p:cNvPr id="217" name="矩形 216"/>
          <p:cNvSpPr/>
          <p:nvPr/>
        </p:nvSpPr>
        <p:spPr>
          <a:xfrm>
            <a:off x="21734750" y="6841230"/>
            <a:ext cx="20967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8" name="矩形 217"/>
          <p:cNvSpPr/>
          <p:nvPr/>
        </p:nvSpPr>
        <p:spPr>
          <a:xfrm>
            <a:off x="21887150" y="6993630"/>
            <a:ext cx="20967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9" name="矩形 218"/>
          <p:cNvSpPr/>
          <p:nvPr/>
        </p:nvSpPr>
        <p:spPr>
          <a:xfrm>
            <a:off x="22039550" y="7146030"/>
            <a:ext cx="20967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20" name="肘形接點 219"/>
          <p:cNvCxnSpPr>
            <a:stCxn id="127" idx="3"/>
            <a:endCxn id="207" idx="1"/>
          </p:cNvCxnSpPr>
          <p:nvPr/>
        </p:nvCxnSpPr>
        <p:spPr>
          <a:xfrm flipV="1">
            <a:off x="20221128" y="7390715"/>
            <a:ext cx="1361222" cy="933497"/>
          </a:xfrm>
          <a:prstGeom prst="bentConnector3">
            <a:avLst>
              <a:gd name="adj1" fmla="val 77990"/>
            </a:avLst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文字方塊 221"/>
          <p:cNvSpPr txBox="1"/>
          <p:nvPr/>
        </p:nvSpPr>
        <p:spPr>
          <a:xfrm>
            <a:off x="20981622" y="5823522"/>
            <a:ext cx="1599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latin typeface="Arial"/>
                <a:cs typeface="Arial"/>
              </a:rPr>
              <a:t>Undefined Entries</a:t>
            </a:r>
            <a:endParaRPr kumimoji="1" lang="zh-TW" altLang="en-US" sz="2000" dirty="0">
              <a:latin typeface="Arial"/>
              <a:cs typeface="Arial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22581014" y="6688830"/>
            <a:ext cx="213400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4" name="矩形 223"/>
          <p:cNvSpPr/>
          <p:nvPr/>
        </p:nvSpPr>
        <p:spPr>
          <a:xfrm>
            <a:off x="22733414" y="6841230"/>
            <a:ext cx="213400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5" name="矩形 224"/>
          <p:cNvSpPr/>
          <p:nvPr/>
        </p:nvSpPr>
        <p:spPr>
          <a:xfrm>
            <a:off x="22885814" y="6993630"/>
            <a:ext cx="213400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6" name="矩形 225"/>
          <p:cNvSpPr/>
          <p:nvPr/>
        </p:nvSpPr>
        <p:spPr>
          <a:xfrm>
            <a:off x="23038214" y="7146030"/>
            <a:ext cx="213400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7" name="文字方塊 226"/>
          <p:cNvSpPr txBox="1"/>
          <p:nvPr/>
        </p:nvSpPr>
        <p:spPr>
          <a:xfrm>
            <a:off x="22340745" y="6254434"/>
            <a:ext cx="266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latin typeface="Arial"/>
                <a:cs typeface="Arial"/>
              </a:rPr>
              <a:t>Harmonic Activation</a:t>
            </a:r>
            <a:endParaRPr kumimoji="1" lang="zh-TW" altLang="en-US" sz="2000" dirty="0">
              <a:latin typeface="Arial"/>
              <a:cs typeface="Arial"/>
            </a:endParaRPr>
          </a:p>
        </p:txBody>
      </p:sp>
      <p:sp>
        <p:nvSpPr>
          <p:cNvPr id="228" name="文字方塊 227"/>
          <p:cNvSpPr txBox="1"/>
          <p:nvPr/>
        </p:nvSpPr>
        <p:spPr>
          <a:xfrm>
            <a:off x="22217350" y="9045502"/>
            <a:ext cx="272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latin typeface="Arial"/>
                <a:cs typeface="Arial"/>
              </a:rPr>
              <a:t>Percussive Activation</a:t>
            </a:r>
            <a:endParaRPr kumimoji="1" lang="zh-TW" altLang="en-US" sz="2000" dirty="0">
              <a:latin typeface="Arial"/>
              <a:cs typeface="Arial"/>
            </a:endParaRPr>
          </a:p>
        </p:txBody>
      </p:sp>
      <p:sp>
        <p:nvSpPr>
          <p:cNvPr id="229" name="文字方塊 228"/>
          <p:cNvSpPr txBox="1"/>
          <p:nvPr/>
        </p:nvSpPr>
        <p:spPr>
          <a:xfrm>
            <a:off x="13869291" y="5746546"/>
            <a:ext cx="1599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latin typeface="Arial"/>
                <a:cs typeface="Arial"/>
              </a:rPr>
              <a:t>Pre-defined Templates</a:t>
            </a:r>
            <a:endParaRPr kumimoji="1" lang="zh-TW" altLang="en-US" sz="2000" dirty="0">
              <a:latin typeface="Arial"/>
              <a:cs typeface="Arial"/>
            </a:endParaRPr>
          </a:p>
        </p:txBody>
      </p:sp>
      <p:cxnSp>
        <p:nvCxnSpPr>
          <p:cNvPr id="230" name="直線箭頭接點 229"/>
          <p:cNvCxnSpPr/>
          <p:nvPr/>
        </p:nvCxnSpPr>
        <p:spPr>
          <a:xfrm>
            <a:off x="25162554" y="10862673"/>
            <a:ext cx="894242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文字方塊 232"/>
          <p:cNvSpPr txBox="1"/>
          <p:nvPr/>
        </p:nvSpPr>
        <p:spPr>
          <a:xfrm>
            <a:off x="25885116" y="10242859"/>
            <a:ext cx="4061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000" dirty="0" smtClean="0">
                <a:latin typeface="Arial"/>
                <a:cs typeface="Arial"/>
              </a:rPr>
              <a:t>NMF based</a:t>
            </a:r>
          </a:p>
          <a:p>
            <a:pPr algn="ctr"/>
            <a:r>
              <a:rPr kumimoji="1" lang="en-US" altLang="zh-TW" sz="4000" dirty="0" smtClean="0">
                <a:latin typeface="Arial"/>
                <a:cs typeface="Arial"/>
              </a:rPr>
              <a:t>Activation</a:t>
            </a:r>
            <a:endParaRPr kumimoji="1" lang="zh-TW" altLang="en-US" sz="4000" dirty="0">
              <a:latin typeface="Arial"/>
              <a:cs typeface="Arial"/>
            </a:endParaRPr>
          </a:p>
        </p:txBody>
      </p:sp>
      <p:cxnSp>
        <p:nvCxnSpPr>
          <p:cNvPr id="236" name="肘形接點 235"/>
          <p:cNvCxnSpPr/>
          <p:nvPr/>
        </p:nvCxnSpPr>
        <p:spPr>
          <a:xfrm>
            <a:off x="20221128" y="8324212"/>
            <a:ext cx="2140524" cy="2211102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文字方塊 253"/>
          <p:cNvSpPr txBox="1"/>
          <p:nvPr/>
        </p:nvSpPr>
        <p:spPr>
          <a:xfrm>
            <a:off x="22195925" y="6989827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smtClean="0"/>
              <a:t>+</a:t>
            </a:r>
            <a:endParaRPr kumimoji="1" lang="zh-TW" altLang="en-US" sz="4000" dirty="0"/>
          </a:p>
        </p:txBody>
      </p:sp>
      <p:pic>
        <p:nvPicPr>
          <p:cNvPr id="126" name="圖片 125" descr="logo_gtcmt_t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88" y="25233262"/>
            <a:ext cx="6172455" cy="1101475"/>
          </a:xfrm>
          <a:prstGeom prst="rect">
            <a:avLst/>
          </a:prstGeom>
        </p:spPr>
      </p:pic>
      <p:cxnSp>
        <p:nvCxnSpPr>
          <p:cNvPr id="157" name="直線箭頭接點 156"/>
          <p:cNvCxnSpPr/>
          <p:nvPr/>
        </p:nvCxnSpPr>
        <p:spPr>
          <a:xfrm flipV="1">
            <a:off x="15343349" y="8311512"/>
            <a:ext cx="1455718" cy="8252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線箭頭接點 168"/>
          <p:cNvCxnSpPr/>
          <p:nvPr/>
        </p:nvCxnSpPr>
        <p:spPr>
          <a:xfrm>
            <a:off x="12517413" y="10385298"/>
            <a:ext cx="596492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線箭頭接點 169"/>
          <p:cNvCxnSpPr/>
          <p:nvPr/>
        </p:nvCxnSpPr>
        <p:spPr>
          <a:xfrm>
            <a:off x="9485944" y="7962421"/>
            <a:ext cx="596492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/>
          <p:cNvGrpSpPr/>
          <p:nvPr/>
        </p:nvGrpSpPr>
        <p:grpSpPr>
          <a:xfrm>
            <a:off x="16799068" y="9368156"/>
            <a:ext cx="3422063" cy="1478454"/>
            <a:chOff x="16527947" y="19460696"/>
            <a:chExt cx="4386863" cy="1478454"/>
          </a:xfrm>
        </p:grpSpPr>
        <p:sp>
          <p:nvSpPr>
            <p:cNvPr id="61" name="矩形 60"/>
            <p:cNvSpPr/>
            <p:nvPr/>
          </p:nvSpPr>
          <p:spPr>
            <a:xfrm>
              <a:off x="16527947" y="19460696"/>
              <a:ext cx="4386860" cy="1478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16527948" y="19538735"/>
              <a:ext cx="43868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600" dirty="0" smtClean="0">
                  <a:latin typeface="Arial"/>
                  <a:cs typeface="Arial"/>
                </a:rPr>
                <a:t>Template Adaptation</a:t>
              </a:r>
              <a:endParaRPr kumimoji="1" lang="zh-TW" altLang="en-US" sz="3600" dirty="0">
                <a:latin typeface="Arial"/>
                <a:cs typeface="Arial"/>
              </a:endParaRPr>
            </a:p>
          </p:txBody>
        </p:sp>
      </p:grpSp>
      <p:cxnSp>
        <p:nvCxnSpPr>
          <p:cNvPr id="63" name="肘形接點 62"/>
          <p:cNvCxnSpPr>
            <a:endCxn id="61" idx="3"/>
          </p:cNvCxnSpPr>
          <p:nvPr/>
        </p:nvCxnSpPr>
        <p:spPr>
          <a:xfrm rot="5400000">
            <a:off x="19620280" y="8925062"/>
            <a:ext cx="1783171" cy="581471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61" idx="1"/>
          </p:cNvCxnSpPr>
          <p:nvPr/>
        </p:nvCxnSpPr>
        <p:spPr>
          <a:xfrm rot="10800000">
            <a:off x="16799068" y="8324213"/>
            <a:ext cx="1" cy="1783171"/>
          </a:xfrm>
          <a:prstGeom prst="bentConnector3">
            <a:avLst>
              <a:gd name="adj1" fmla="val 22860100000"/>
            </a:avLst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0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接點 39"/>
          <p:cNvCxnSpPr/>
          <p:nvPr/>
        </p:nvCxnSpPr>
        <p:spPr>
          <a:xfrm>
            <a:off x="1054358" y="26375960"/>
            <a:ext cx="3450252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29322008" y="22458240"/>
            <a:ext cx="6234877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TW" sz="2000" b="1" dirty="0" smtClean="0">
                <a:latin typeface="Arial"/>
                <a:cs typeface="Arial"/>
              </a:rPr>
              <a:t>Reference</a:t>
            </a:r>
          </a:p>
          <a:p>
            <a:pPr algn="just"/>
            <a:r>
              <a:rPr lang="en-US" altLang="zh-TW" sz="1800" dirty="0">
                <a:latin typeface="Arial"/>
                <a:cs typeface="Arial"/>
              </a:rPr>
              <a:t>[1]  Lucas Thompson, Matthias </a:t>
            </a:r>
            <a:r>
              <a:rPr lang="en-US" altLang="zh-TW" sz="1800" dirty="0" err="1">
                <a:latin typeface="Arial"/>
                <a:cs typeface="Arial"/>
              </a:rPr>
              <a:t>Mauch</a:t>
            </a:r>
            <a:r>
              <a:rPr lang="en-US" altLang="zh-TW" sz="1800" dirty="0">
                <a:latin typeface="Arial"/>
                <a:cs typeface="Arial"/>
              </a:rPr>
              <a:t>, and Simon </a:t>
            </a:r>
            <a:r>
              <a:rPr lang="en-US" altLang="zh-TW" sz="1800" dirty="0" smtClean="0">
                <a:latin typeface="Arial"/>
                <a:cs typeface="Arial"/>
              </a:rPr>
              <a:t>Dixon, “Drum </a:t>
            </a:r>
            <a:r>
              <a:rPr lang="en-US" altLang="zh-TW" sz="1800" dirty="0">
                <a:latin typeface="Arial"/>
                <a:cs typeface="Arial"/>
              </a:rPr>
              <a:t>Transcription via Classification of Bar-Level Rhythmic </a:t>
            </a:r>
            <a:r>
              <a:rPr lang="en-US" altLang="zh-TW" sz="1800" dirty="0" smtClean="0">
                <a:latin typeface="Arial"/>
                <a:cs typeface="Arial"/>
              </a:rPr>
              <a:t>Patterns,” </a:t>
            </a:r>
            <a:r>
              <a:rPr lang="en-US" altLang="zh-TW" sz="1800" dirty="0">
                <a:latin typeface="Arial"/>
                <a:cs typeface="Arial"/>
              </a:rPr>
              <a:t>In Proceedings of the International Conference on Music Information Retrieval (ISMIR), 2014</a:t>
            </a:r>
          </a:p>
          <a:p>
            <a:pPr algn="just"/>
            <a:r>
              <a:rPr lang="en-US" altLang="zh-TW" sz="1800" dirty="0">
                <a:latin typeface="Arial"/>
                <a:cs typeface="Arial"/>
              </a:rPr>
              <a:t>[2] Olivier </a:t>
            </a:r>
            <a:r>
              <a:rPr lang="en-US" altLang="zh-TW" sz="1800" dirty="0" err="1">
                <a:latin typeface="Arial"/>
                <a:cs typeface="Arial"/>
              </a:rPr>
              <a:t>Gillet</a:t>
            </a:r>
            <a:r>
              <a:rPr lang="en-US" altLang="zh-TW" sz="1800" dirty="0">
                <a:latin typeface="Arial"/>
                <a:cs typeface="Arial"/>
              </a:rPr>
              <a:t> and Gael </a:t>
            </a:r>
            <a:r>
              <a:rPr lang="en-US" altLang="zh-TW" sz="1800" dirty="0" smtClean="0">
                <a:latin typeface="Arial"/>
                <a:cs typeface="Arial"/>
              </a:rPr>
              <a:t>Richard, “Transcription </a:t>
            </a:r>
            <a:r>
              <a:rPr lang="en-US" altLang="zh-TW" sz="1800" dirty="0">
                <a:latin typeface="Arial"/>
                <a:cs typeface="Arial"/>
              </a:rPr>
              <a:t>and Separation of Drum Signals From Polyphonic </a:t>
            </a:r>
            <a:r>
              <a:rPr lang="en-US" altLang="zh-TW" sz="1800" dirty="0" smtClean="0">
                <a:latin typeface="Arial"/>
                <a:cs typeface="Arial"/>
              </a:rPr>
              <a:t>Music,” </a:t>
            </a:r>
            <a:r>
              <a:rPr lang="en-US" altLang="zh-TW" sz="1800" dirty="0">
                <a:latin typeface="Arial"/>
                <a:cs typeface="Arial"/>
              </a:rPr>
              <a:t>IEEE Transactions on Audio, Speech, and Language Processing, 16(3): 529—540, </a:t>
            </a:r>
            <a:r>
              <a:rPr lang="en-US" altLang="zh-TW" sz="1800" dirty="0" smtClean="0">
                <a:latin typeface="Arial"/>
                <a:cs typeface="Arial"/>
              </a:rPr>
              <a:t>2008</a:t>
            </a:r>
            <a:endParaRPr kumimoji="1" lang="en-US" altLang="zh-TW" sz="1800" dirty="0">
              <a:latin typeface="Arial"/>
              <a:cs typeface="Arial"/>
            </a:endParaRPr>
          </a:p>
          <a:p>
            <a:pPr algn="just"/>
            <a:r>
              <a:rPr kumimoji="1" lang="en-US" altLang="zh-TW" sz="1800" dirty="0" smtClean="0">
                <a:latin typeface="Arial"/>
                <a:cs typeface="Arial"/>
              </a:rPr>
              <a:t>[3] </a:t>
            </a:r>
            <a:r>
              <a:rPr lang="en-US" altLang="zh-TW" sz="1800" dirty="0" smtClean="0">
                <a:latin typeface="Arial"/>
                <a:cs typeface="Arial"/>
              </a:rPr>
              <a:t>Olivier </a:t>
            </a:r>
            <a:r>
              <a:rPr lang="en-US" altLang="zh-TW" sz="1800" dirty="0" err="1" smtClean="0">
                <a:latin typeface="Arial"/>
                <a:cs typeface="Arial"/>
              </a:rPr>
              <a:t>Gillet</a:t>
            </a:r>
            <a:r>
              <a:rPr lang="en-US" altLang="zh-TW" sz="1800" dirty="0" smtClean="0">
                <a:latin typeface="Arial"/>
                <a:cs typeface="Arial"/>
              </a:rPr>
              <a:t> and Gael Richard</a:t>
            </a:r>
            <a:r>
              <a:rPr kumimoji="1" lang="en-US" altLang="zh-TW" sz="1800" dirty="0">
                <a:latin typeface="Arial"/>
                <a:cs typeface="Arial"/>
              </a:rPr>
              <a:t>,</a:t>
            </a:r>
            <a:r>
              <a:rPr kumimoji="1" lang="en-US" altLang="zh-TW" sz="1800" dirty="0" smtClean="0">
                <a:latin typeface="Arial"/>
                <a:cs typeface="Arial"/>
              </a:rPr>
              <a:t> “ENST-drums: an extensive audio-visual database for drum signals processing,” </a:t>
            </a:r>
            <a:r>
              <a:rPr lang="en-US" altLang="zh-TW" sz="1800" dirty="0" smtClean="0">
                <a:latin typeface="Arial"/>
                <a:cs typeface="Arial"/>
              </a:rPr>
              <a:t>In Proceedings of the International Conference on Music Information Retrieval (ISMIR), 2006</a:t>
            </a:r>
            <a:endParaRPr lang="en-US" altLang="zh-TW" sz="1800" dirty="0">
              <a:latin typeface="Arial"/>
              <a:cs typeface="Arial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1117477" y="26365200"/>
            <a:ext cx="684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latin typeface="Arial"/>
                <a:cs typeface="Arial"/>
              </a:rPr>
              <a:t>For more information, please contact cwu307@gatech.edu</a:t>
            </a:r>
            <a:endParaRPr kumimoji="1" lang="zh-TW" altLang="en-US" sz="2000" dirty="0">
              <a:latin typeface="Arial"/>
              <a:cs typeface="Arial"/>
            </a:endParaRPr>
          </a:p>
        </p:txBody>
      </p:sp>
      <p:grpSp>
        <p:nvGrpSpPr>
          <p:cNvPr id="129" name="群組 128"/>
          <p:cNvGrpSpPr/>
          <p:nvPr/>
        </p:nvGrpSpPr>
        <p:grpSpPr>
          <a:xfrm>
            <a:off x="16799067" y="7584985"/>
            <a:ext cx="3422063" cy="1478454"/>
            <a:chOff x="16527947" y="19460696"/>
            <a:chExt cx="4386863" cy="1478454"/>
          </a:xfrm>
        </p:grpSpPr>
        <p:sp>
          <p:nvSpPr>
            <p:cNvPr id="127" name="矩形 126"/>
            <p:cNvSpPr/>
            <p:nvPr/>
          </p:nvSpPr>
          <p:spPr>
            <a:xfrm>
              <a:off x="16527947" y="19460696"/>
              <a:ext cx="4386860" cy="1478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16527948" y="19538735"/>
              <a:ext cx="43868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600" dirty="0" smtClean="0">
                  <a:latin typeface="Arial"/>
                  <a:cs typeface="Arial"/>
                </a:rPr>
                <a:t>Partially Fixed </a:t>
              </a:r>
            </a:p>
            <a:p>
              <a:pPr algn="ctr"/>
              <a:r>
                <a:rPr kumimoji="1" lang="en-US" altLang="zh-TW" sz="3600" dirty="0" smtClean="0">
                  <a:latin typeface="Arial"/>
                  <a:cs typeface="Arial"/>
                </a:rPr>
                <a:t>NMF</a:t>
              </a:r>
              <a:endParaRPr kumimoji="1" lang="zh-TW" altLang="en-US" sz="3600" dirty="0">
                <a:latin typeface="Arial"/>
                <a:cs typeface="Arial"/>
              </a:endParaRPr>
            </a:p>
          </p:txBody>
        </p:sp>
      </p:grpSp>
      <p:sp>
        <p:nvSpPr>
          <p:cNvPr id="132" name="文字方塊 131"/>
          <p:cNvSpPr txBox="1"/>
          <p:nvPr/>
        </p:nvSpPr>
        <p:spPr>
          <a:xfrm>
            <a:off x="13537208" y="25601448"/>
            <a:ext cx="9565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dirty="0" smtClean="0">
                <a:latin typeface="Arial"/>
                <a:cs typeface="Arial"/>
              </a:rPr>
              <a:t>Fig 2. </a:t>
            </a:r>
            <a:r>
              <a:rPr kumimoji="1" lang="en-US" altLang="zh-TW" sz="4000" dirty="0" smtClean="0">
                <a:latin typeface="Arial"/>
                <a:cs typeface="Arial"/>
              </a:rPr>
              <a:t>Illustration of the proposed method</a:t>
            </a:r>
            <a:endParaRPr kumimoji="1" lang="zh-TW" altLang="en-US" sz="4000" dirty="0">
              <a:latin typeface="Arial"/>
              <a:cs typeface="Arial"/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10114122" y="9759091"/>
            <a:ext cx="1640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 smtClean="0">
                <a:latin typeface="Arial"/>
                <a:cs typeface="Arial"/>
              </a:rPr>
              <a:t>Music Signal</a:t>
            </a:r>
            <a:endParaRPr kumimoji="1" lang="zh-TW" altLang="en-US" sz="4000" dirty="0">
              <a:latin typeface="Arial"/>
              <a:cs typeface="Arial"/>
            </a:endParaRPr>
          </a:p>
        </p:txBody>
      </p:sp>
      <p:cxnSp>
        <p:nvCxnSpPr>
          <p:cNvPr id="137" name="直線箭頭接點 136"/>
          <p:cNvCxnSpPr/>
          <p:nvPr/>
        </p:nvCxnSpPr>
        <p:spPr>
          <a:xfrm>
            <a:off x="11935467" y="10420811"/>
            <a:ext cx="596492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文字方塊 139"/>
          <p:cNvSpPr txBox="1"/>
          <p:nvPr/>
        </p:nvSpPr>
        <p:spPr>
          <a:xfrm>
            <a:off x="9828946" y="7635490"/>
            <a:ext cx="2178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000" dirty="0" smtClean="0">
                <a:latin typeface="Arial"/>
                <a:cs typeface="Arial"/>
              </a:rPr>
              <a:t>Training data</a:t>
            </a:r>
            <a:endParaRPr kumimoji="1" lang="zh-TW" altLang="en-US" sz="4000" dirty="0">
              <a:latin typeface="Arial"/>
              <a:cs typeface="Arial"/>
            </a:endParaRPr>
          </a:p>
        </p:txBody>
      </p:sp>
      <p:grpSp>
        <p:nvGrpSpPr>
          <p:cNvPr id="147" name="群組 146"/>
          <p:cNvGrpSpPr/>
          <p:nvPr/>
        </p:nvGrpSpPr>
        <p:grpSpPr>
          <a:xfrm>
            <a:off x="12524908" y="10020411"/>
            <a:ext cx="2433009" cy="800799"/>
            <a:chOff x="17497515" y="19460697"/>
            <a:chExt cx="1466818" cy="1253431"/>
          </a:xfrm>
          <a:effectLst/>
        </p:grpSpPr>
        <p:sp>
          <p:nvSpPr>
            <p:cNvPr id="148" name="矩形 147"/>
            <p:cNvSpPr/>
            <p:nvPr/>
          </p:nvSpPr>
          <p:spPr>
            <a:xfrm>
              <a:off x="17497515" y="19460697"/>
              <a:ext cx="1466818" cy="12534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9" name="文字方塊 148"/>
            <p:cNvSpPr txBox="1"/>
            <p:nvPr/>
          </p:nvSpPr>
          <p:spPr>
            <a:xfrm>
              <a:off x="17497515" y="19509224"/>
              <a:ext cx="14668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4000" dirty="0" smtClean="0">
                  <a:latin typeface="Arial"/>
                  <a:cs typeface="Arial"/>
                </a:rPr>
                <a:t>STFT</a:t>
              </a:r>
              <a:endParaRPr kumimoji="1" lang="zh-TW" altLang="en-US" sz="4000" dirty="0">
                <a:latin typeface="Arial"/>
                <a:cs typeface="Arial"/>
              </a:endParaRPr>
            </a:p>
          </p:txBody>
        </p:sp>
      </p:grpSp>
      <p:grpSp>
        <p:nvGrpSpPr>
          <p:cNvPr id="198" name="群組 197"/>
          <p:cNvGrpSpPr/>
          <p:nvPr/>
        </p:nvGrpSpPr>
        <p:grpSpPr>
          <a:xfrm>
            <a:off x="12507051" y="7635785"/>
            <a:ext cx="2469647" cy="1336141"/>
            <a:chOff x="12060927" y="22085436"/>
            <a:chExt cx="2469647" cy="1336141"/>
          </a:xfrm>
        </p:grpSpPr>
        <p:sp>
          <p:nvSpPr>
            <p:cNvPr id="167" name="矩形 166"/>
            <p:cNvSpPr/>
            <p:nvPr/>
          </p:nvSpPr>
          <p:spPr>
            <a:xfrm>
              <a:off x="12072053" y="22098136"/>
              <a:ext cx="2458521" cy="132344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12060927" y="22085436"/>
              <a:ext cx="2442472" cy="132343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4000" dirty="0" smtClean="0">
                  <a:latin typeface="Arial"/>
                  <a:cs typeface="Arial"/>
                </a:rPr>
                <a:t>Template Extraction</a:t>
              </a:r>
              <a:endParaRPr kumimoji="1" lang="zh-TW" altLang="en-US" sz="4000" dirty="0">
                <a:latin typeface="Arial"/>
                <a:cs typeface="Arial"/>
              </a:endParaRPr>
            </a:p>
          </p:txBody>
        </p:sp>
      </p:grpSp>
      <p:cxnSp>
        <p:nvCxnSpPr>
          <p:cNvPr id="203" name="肘形接點 202"/>
          <p:cNvCxnSpPr/>
          <p:nvPr/>
        </p:nvCxnSpPr>
        <p:spPr>
          <a:xfrm flipV="1">
            <a:off x="15558841" y="8324212"/>
            <a:ext cx="1240226" cy="2099574"/>
          </a:xfrm>
          <a:prstGeom prst="bentConnector3">
            <a:avLst>
              <a:gd name="adj1" fmla="val 2896"/>
            </a:avLst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矩形 206"/>
          <p:cNvSpPr/>
          <p:nvPr/>
        </p:nvSpPr>
        <p:spPr>
          <a:xfrm>
            <a:off x="21582350" y="6688830"/>
            <a:ext cx="20967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13" name="群組 212"/>
          <p:cNvGrpSpPr/>
          <p:nvPr/>
        </p:nvGrpSpPr>
        <p:grpSpPr>
          <a:xfrm>
            <a:off x="22166550" y="9388788"/>
            <a:ext cx="2648693" cy="1582674"/>
            <a:chOff x="22528517" y="23303518"/>
            <a:chExt cx="2648693" cy="1582674"/>
          </a:xfrm>
        </p:grpSpPr>
        <p:pic>
          <p:nvPicPr>
            <p:cNvPr id="208" name="圖片 207" descr="hh_act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9317" y="23392404"/>
              <a:ext cx="2597893" cy="149378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09" name="文字方塊 208"/>
            <p:cNvSpPr txBox="1"/>
            <p:nvPr/>
          </p:nvSpPr>
          <p:spPr>
            <a:xfrm>
              <a:off x="22528517" y="23303518"/>
              <a:ext cx="55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smtClean="0">
                  <a:latin typeface="Arial"/>
                  <a:cs typeface="Arial"/>
                </a:rPr>
                <a:t>HH</a:t>
              </a:r>
              <a:endParaRPr kumimoji="1" lang="zh-TW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214" name="群組 213"/>
          <p:cNvGrpSpPr/>
          <p:nvPr/>
        </p:nvGrpSpPr>
        <p:grpSpPr>
          <a:xfrm>
            <a:off x="22303912" y="9707273"/>
            <a:ext cx="2659646" cy="1576089"/>
            <a:chOff x="25343985" y="23312411"/>
            <a:chExt cx="2659646" cy="1576089"/>
          </a:xfrm>
        </p:grpSpPr>
        <p:pic>
          <p:nvPicPr>
            <p:cNvPr id="212" name="圖片 211" descr="bd_ac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1725" y="23392404"/>
              <a:ext cx="2601906" cy="1496096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10" name="文字方塊 209"/>
            <p:cNvSpPr txBox="1"/>
            <p:nvPr/>
          </p:nvSpPr>
          <p:spPr>
            <a:xfrm>
              <a:off x="25343985" y="23312411"/>
              <a:ext cx="540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smtClean="0">
                  <a:latin typeface="Arial"/>
                  <a:cs typeface="Arial"/>
                </a:rPr>
                <a:t>BD</a:t>
              </a:r>
              <a:endParaRPr kumimoji="1" lang="zh-TW" altLang="en-US" sz="2000" dirty="0">
                <a:latin typeface="Arial"/>
                <a:cs typeface="Arial"/>
              </a:endParaRPr>
            </a:p>
          </p:txBody>
        </p:sp>
      </p:grpSp>
      <p:grpSp>
        <p:nvGrpSpPr>
          <p:cNvPr id="216" name="群組 215"/>
          <p:cNvGrpSpPr/>
          <p:nvPr/>
        </p:nvGrpSpPr>
        <p:grpSpPr>
          <a:xfrm>
            <a:off x="22493521" y="10014259"/>
            <a:ext cx="2669033" cy="1581684"/>
            <a:chOff x="25895870" y="23627428"/>
            <a:chExt cx="2669033" cy="1581684"/>
          </a:xfrm>
        </p:grpSpPr>
        <p:pic>
          <p:nvPicPr>
            <p:cNvPr id="215" name="圖片 214" descr="sd_act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46670" y="23703628"/>
              <a:ext cx="2618233" cy="150548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11" name="文字方塊 210"/>
            <p:cNvSpPr txBox="1"/>
            <p:nvPr/>
          </p:nvSpPr>
          <p:spPr>
            <a:xfrm>
              <a:off x="25895870" y="23627428"/>
              <a:ext cx="540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000" dirty="0" smtClean="0">
                  <a:latin typeface="Arial"/>
                  <a:cs typeface="Arial"/>
                </a:rPr>
                <a:t>SD</a:t>
              </a:r>
              <a:endParaRPr kumimoji="1" lang="zh-TW" altLang="en-US" sz="2000" dirty="0">
                <a:latin typeface="Arial"/>
                <a:cs typeface="Arial"/>
              </a:endParaRPr>
            </a:p>
          </p:txBody>
        </p:sp>
      </p:grpSp>
      <p:sp>
        <p:nvSpPr>
          <p:cNvPr id="217" name="矩形 216"/>
          <p:cNvSpPr/>
          <p:nvPr/>
        </p:nvSpPr>
        <p:spPr>
          <a:xfrm>
            <a:off x="21734750" y="6841230"/>
            <a:ext cx="20967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8" name="矩形 217"/>
          <p:cNvSpPr/>
          <p:nvPr/>
        </p:nvSpPr>
        <p:spPr>
          <a:xfrm>
            <a:off x="21887150" y="6993630"/>
            <a:ext cx="20967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9" name="矩形 218"/>
          <p:cNvSpPr/>
          <p:nvPr/>
        </p:nvSpPr>
        <p:spPr>
          <a:xfrm>
            <a:off x="22039550" y="7146030"/>
            <a:ext cx="20967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20" name="肘形接點 219"/>
          <p:cNvCxnSpPr>
            <a:stCxn id="127" idx="3"/>
            <a:endCxn id="207" idx="1"/>
          </p:cNvCxnSpPr>
          <p:nvPr/>
        </p:nvCxnSpPr>
        <p:spPr>
          <a:xfrm flipV="1">
            <a:off x="20221128" y="7390715"/>
            <a:ext cx="1361222" cy="933497"/>
          </a:xfrm>
          <a:prstGeom prst="bentConnector3">
            <a:avLst>
              <a:gd name="adj1" fmla="val 77990"/>
            </a:avLst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文字方塊 221"/>
          <p:cNvSpPr txBox="1"/>
          <p:nvPr/>
        </p:nvSpPr>
        <p:spPr>
          <a:xfrm>
            <a:off x="20981622" y="5823522"/>
            <a:ext cx="1599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latin typeface="Arial"/>
                <a:cs typeface="Arial"/>
              </a:rPr>
              <a:t>Undefined Entries</a:t>
            </a:r>
            <a:endParaRPr kumimoji="1" lang="zh-TW" altLang="en-US" sz="2000" dirty="0">
              <a:latin typeface="Arial"/>
              <a:cs typeface="Arial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22581014" y="6688830"/>
            <a:ext cx="213400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4" name="矩形 223"/>
          <p:cNvSpPr/>
          <p:nvPr/>
        </p:nvSpPr>
        <p:spPr>
          <a:xfrm>
            <a:off x="22733414" y="6841230"/>
            <a:ext cx="213400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5" name="矩形 224"/>
          <p:cNvSpPr/>
          <p:nvPr/>
        </p:nvSpPr>
        <p:spPr>
          <a:xfrm>
            <a:off x="22885814" y="6993630"/>
            <a:ext cx="213400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6" name="矩形 225"/>
          <p:cNvSpPr/>
          <p:nvPr/>
        </p:nvSpPr>
        <p:spPr>
          <a:xfrm>
            <a:off x="23038214" y="7146030"/>
            <a:ext cx="2134000" cy="140377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7" name="文字方塊 226"/>
          <p:cNvSpPr txBox="1"/>
          <p:nvPr/>
        </p:nvSpPr>
        <p:spPr>
          <a:xfrm>
            <a:off x="22340745" y="6254434"/>
            <a:ext cx="266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latin typeface="Arial"/>
                <a:cs typeface="Arial"/>
              </a:rPr>
              <a:t>Harmonic Activation</a:t>
            </a:r>
            <a:endParaRPr kumimoji="1" lang="zh-TW" altLang="en-US" sz="2000" dirty="0">
              <a:latin typeface="Arial"/>
              <a:cs typeface="Arial"/>
            </a:endParaRPr>
          </a:p>
        </p:txBody>
      </p:sp>
      <p:sp>
        <p:nvSpPr>
          <p:cNvPr id="228" name="文字方塊 227"/>
          <p:cNvSpPr txBox="1"/>
          <p:nvPr/>
        </p:nvSpPr>
        <p:spPr>
          <a:xfrm>
            <a:off x="22217350" y="9045502"/>
            <a:ext cx="272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>
                <a:latin typeface="Arial"/>
                <a:cs typeface="Arial"/>
              </a:rPr>
              <a:t>Percussive Activation</a:t>
            </a:r>
            <a:endParaRPr kumimoji="1" lang="zh-TW" altLang="en-US" sz="2000" dirty="0">
              <a:latin typeface="Arial"/>
              <a:cs typeface="Arial"/>
            </a:endParaRPr>
          </a:p>
        </p:txBody>
      </p:sp>
      <p:cxnSp>
        <p:nvCxnSpPr>
          <p:cNvPr id="230" name="直線箭頭接點 229"/>
          <p:cNvCxnSpPr/>
          <p:nvPr/>
        </p:nvCxnSpPr>
        <p:spPr>
          <a:xfrm>
            <a:off x="25162554" y="10862673"/>
            <a:ext cx="894242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文字方塊 232"/>
          <p:cNvSpPr txBox="1"/>
          <p:nvPr/>
        </p:nvSpPr>
        <p:spPr>
          <a:xfrm>
            <a:off x="25885116" y="10242859"/>
            <a:ext cx="4061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000" dirty="0" smtClean="0">
                <a:latin typeface="Arial"/>
                <a:cs typeface="Arial"/>
              </a:rPr>
              <a:t>NMF based</a:t>
            </a:r>
          </a:p>
          <a:p>
            <a:pPr algn="ctr"/>
            <a:r>
              <a:rPr kumimoji="1" lang="en-US" altLang="zh-TW" sz="4000" dirty="0" smtClean="0">
                <a:latin typeface="Arial"/>
                <a:cs typeface="Arial"/>
              </a:rPr>
              <a:t>Activation</a:t>
            </a:r>
            <a:endParaRPr kumimoji="1" lang="zh-TW" altLang="en-US" sz="4000" dirty="0">
              <a:latin typeface="Arial"/>
              <a:cs typeface="Arial"/>
            </a:endParaRPr>
          </a:p>
        </p:txBody>
      </p:sp>
      <p:cxnSp>
        <p:nvCxnSpPr>
          <p:cNvPr id="236" name="肘形接點 235"/>
          <p:cNvCxnSpPr/>
          <p:nvPr/>
        </p:nvCxnSpPr>
        <p:spPr>
          <a:xfrm>
            <a:off x="20221128" y="8324212"/>
            <a:ext cx="2140524" cy="2211102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文字方塊 253"/>
          <p:cNvSpPr txBox="1"/>
          <p:nvPr/>
        </p:nvSpPr>
        <p:spPr>
          <a:xfrm>
            <a:off x="22195925" y="6989827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smtClean="0"/>
              <a:t>+</a:t>
            </a:r>
            <a:endParaRPr kumimoji="1" lang="zh-TW" altLang="en-US" sz="4000" dirty="0"/>
          </a:p>
        </p:txBody>
      </p:sp>
      <p:pic>
        <p:nvPicPr>
          <p:cNvPr id="126" name="圖片 125" descr="logo_gtcmt_t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88" y="25233262"/>
            <a:ext cx="6172455" cy="1101475"/>
          </a:xfrm>
          <a:prstGeom prst="rect">
            <a:avLst/>
          </a:prstGeom>
        </p:spPr>
      </p:pic>
      <p:cxnSp>
        <p:nvCxnSpPr>
          <p:cNvPr id="157" name="直線箭頭接點 156"/>
          <p:cNvCxnSpPr/>
          <p:nvPr/>
        </p:nvCxnSpPr>
        <p:spPr>
          <a:xfrm flipV="1">
            <a:off x="14976698" y="8324212"/>
            <a:ext cx="595617" cy="12701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線箭頭接點 168"/>
          <p:cNvCxnSpPr/>
          <p:nvPr/>
        </p:nvCxnSpPr>
        <p:spPr>
          <a:xfrm>
            <a:off x="14975823" y="10420811"/>
            <a:ext cx="596492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線箭頭接點 169"/>
          <p:cNvCxnSpPr/>
          <p:nvPr/>
        </p:nvCxnSpPr>
        <p:spPr>
          <a:xfrm>
            <a:off x="11910559" y="8330619"/>
            <a:ext cx="596492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/>
          <p:cNvGrpSpPr/>
          <p:nvPr/>
        </p:nvGrpSpPr>
        <p:grpSpPr>
          <a:xfrm>
            <a:off x="16799068" y="9368156"/>
            <a:ext cx="3422063" cy="1478454"/>
            <a:chOff x="16527947" y="19460696"/>
            <a:chExt cx="4386863" cy="1478454"/>
          </a:xfrm>
        </p:grpSpPr>
        <p:sp>
          <p:nvSpPr>
            <p:cNvPr id="61" name="矩形 60"/>
            <p:cNvSpPr/>
            <p:nvPr/>
          </p:nvSpPr>
          <p:spPr>
            <a:xfrm>
              <a:off x="16527947" y="19460696"/>
              <a:ext cx="4386860" cy="1478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16527948" y="19538735"/>
              <a:ext cx="43868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600" dirty="0" smtClean="0">
                  <a:latin typeface="Arial"/>
                  <a:cs typeface="Arial"/>
                </a:rPr>
                <a:t>Template Adaptation</a:t>
              </a:r>
              <a:endParaRPr kumimoji="1" lang="zh-TW" altLang="en-US" sz="3600" dirty="0">
                <a:latin typeface="Arial"/>
                <a:cs typeface="Arial"/>
              </a:endParaRPr>
            </a:p>
          </p:txBody>
        </p:sp>
      </p:grpSp>
      <p:cxnSp>
        <p:nvCxnSpPr>
          <p:cNvPr id="63" name="肘形接點 62"/>
          <p:cNvCxnSpPr>
            <a:endCxn id="61" idx="3"/>
          </p:cNvCxnSpPr>
          <p:nvPr/>
        </p:nvCxnSpPr>
        <p:spPr>
          <a:xfrm rot="5400000">
            <a:off x="19620280" y="8925062"/>
            <a:ext cx="1783171" cy="581471"/>
          </a:xfrm>
          <a:prstGeom prst="bentConnector2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stCxn id="62" idx="1"/>
          </p:cNvCxnSpPr>
          <p:nvPr/>
        </p:nvCxnSpPr>
        <p:spPr>
          <a:xfrm rot="10800000">
            <a:off x="16799069" y="8324216"/>
            <a:ext cx="12700" cy="1722144"/>
          </a:xfrm>
          <a:prstGeom prst="bentConnector4">
            <a:avLst>
              <a:gd name="adj1" fmla="val 5000000"/>
              <a:gd name="adj2" fmla="val 101347"/>
            </a:avLst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8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152</Words>
  <Application>Microsoft Macintosh PowerPoint</Application>
  <PresentationFormat>自訂</PresentationFormat>
  <Paragraphs>73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Chih-Wei Wu</dc:creator>
  <cp:lastModifiedBy>Chih-Wei Wu</cp:lastModifiedBy>
  <cp:revision>76</cp:revision>
  <dcterms:created xsi:type="dcterms:W3CDTF">2015-02-27T17:27:05Z</dcterms:created>
  <dcterms:modified xsi:type="dcterms:W3CDTF">2015-12-07T12:28:47Z</dcterms:modified>
</cp:coreProperties>
</file>